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38"/>
  </p:notesMasterIdLst>
  <p:sldIdLst>
    <p:sldId id="266" r:id="rId3"/>
    <p:sldId id="278" r:id="rId4"/>
    <p:sldId id="333" r:id="rId5"/>
    <p:sldId id="334" r:id="rId6"/>
    <p:sldId id="335" r:id="rId7"/>
    <p:sldId id="336" r:id="rId8"/>
    <p:sldId id="337" r:id="rId9"/>
    <p:sldId id="338" r:id="rId10"/>
    <p:sldId id="475" r:id="rId11"/>
    <p:sldId id="339" r:id="rId12"/>
    <p:sldId id="455" r:id="rId13"/>
    <p:sldId id="341" r:id="rId14"/>
    <p:sldId id="342" r:id="rId15"/>
    <p:sldId id="343" r:id="rId16"/>
    <p:sldId id="344" r:id="rId17"/>
    <p:sldId id="345" r:id="rId18"/>
    <p:sldId id="346" r:id="rId19"/>
    <p:sldId id="348" r:id="rId20"/>
    <p:sldId id="349" r:id="rId21"/>
    <p:sldId id="350" r:id="rId22"/>
    <p:sldId id="305" r:id="rId23"/>
    <p:sldId id="351" r:id="rId24"/>
    <p:sldId id="303" r:id="rId25"/>
    <p:sldId id="352" r:id="rId26"/>
    <p:sldId id="304" r:id="rId27"/>
    <p:sldId id="311" r:id="rId28"/>
    <p:sldId id="354" r:id="rId29"/>
    <p:sldId id="355" r:id="rId30"/>
    <p:sldId id="356" r:id="rId31"/>
    <p:sldId id="357" r:id="rId32"/>
    <p:sldId id="358" r:id="rId33"/>
    <p:sldId id="359" r:id="rId34"/>
    <p:sldId id="360" r:id="rId35"/>
    <p:sldId id="497" r:id="rId36"/>
    <p:sldId id="26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18AB5A-6F4D-C013-B60E-F6D4411BBCAF}" name="Alemayehu Woldeamanuel" initials="AW" userId="S::alemayehu.agizew@wri.org::29d2db0c-a888-4ede-9837-5755a0962163" providerId="AD"/>
  <p188:author id="{B54B75AD-AF6E-27A9-3A7C-94177E216A39}" name="Santiago Sinclair-Lecaros" initials="SS" userId="S::santiago.sinclair-lecaros@wri.org::2c1cd6a7-a552-4bed-ad38-03f12e35d7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BF0FC-FF05-B735-2DCE-E703004D8896}" v="69" dt="2026-01-15T06:16:17.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59" autoAdjust="0"/>
  </p:normalViewPr>
  <p:slideViewPr>
    <p:cSldViewPr snapToGrid="0">
      <p:cViewPr varScale="1">
        <p:scale>
          <a:sx n="48" d="100"/>
          <a:sy n="48" d="100"/>
        </p:scale>
        <p:origin x="13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iago Sinclair-Lecaros" userId="S::santiago.sinclair-lecaros@wri.org::2c1cd6a7-a552-4bed-ad38-03f12e35d74e" providerId="AD" clId="Web-{2228202E-099E-74CF-EDCE-89EE7E51AEA0}"/>
    <pc:docChg chg="mod">
      <pc:chgData name="Santiago Sinclair-Lecaros" userId="S::santiago.sinclair-lecaros@wri.org::2c1cd6a7-a552-4bed-ad38-03f12e35d74e" providerId="AD" clId="Web-{2228202E-099E-74CF-EDCE-89EE7E51AEA0}" dt="2026-01-09T20:16:13.657" v="0"/>
      <pc:docMkLst>
        <pc:docMk/>
      </pc:docMkLst>
    </pc:docChg>
  </pc:docChgLst>
  <pc:docChgLst>
    <pc:chgData name="Alemayehu Woldeamanuel" userId="S::alemayehu.agizew@wri.org::29d2db0c-a888-4ede-9837-5755a0962163" providerId="AD" clId="Web-{090BF0FC-FF05-B735-2DCE-E703004D8896}"/>
    <pc:docChg chg="mod modSld">
      <pc:chgData name="Alemayehu Woldeamanuel" userId="S::alemayehu.agizew@wri.org::29d2db0c-a888-4ede-9837-5755a0962163" providerId="AD" clId="Web-{090BF0FC-FF05-B735-2DCE-E703004D8896}" dt="2026-01-15T06:16:17.398" v="39" actId="20577"/>
      <pc:docMkLst>
        <pc:docMk/>
      </pc:docMkLst>
      <pc:sldChg chg="modSp">
        <pc:chgData name="Alemayehu Woldeamanuel" userId="S::alemayehu.agizew@wri.org::29d2db0c-a888-4ede-9837-5755a0962163" providerId="AD" clId="Web-{090BF0FC-FF05-B735-2DCE-E703004D8896}" dt="2026-01-15T06:16:17.398" v="39" actId="20577"/>
        <pc:sldMkLst>
          <pc:docMk/>
          <pc:sldMk cId="169286684" sldId="269"/>
        </pc:sldMkLst>
        <pc:spChg chg="mod">
          <ac:chgData name="Alemayehu Woldeamanuel" userId="S::alemayehu.agizew@wri.org::29d2db0c-a888-4ede-9837-5755a0962163" providerId="AD" clId="Web-{090BF0FC-FF05-B735-2DCE-E703004D8896}" dt="2026-01-15T06:16:17.398" v="39" actId="20577"/>
          <ac:spMkLst>
            <pc:docMk/>
            <pc:sldMk cId="169286684" sldId="269"/>
            <ac:spMk id="4" creationId="{49F2405F-B3F7-809D-3B34-7B64C756CBE3}"/>
          </ac:spMkLst>
        </pc:spChg>
      </pc:sldChg>
      <pc:sldChg chg="modSp modCm">
        <pc:chgData name="Alemayehu Woldeamanuel" userId="S::alemayehu.agizew@wri.org::29d2db0c-a888-4ede-9837-5755a0962163" providerId="AD" clId="Web-{090BF0FC-FF05-B735-2DCE-E703004D8896}" dt="2026-01-15T06:12:02.462" v="15" actId="20577"/>
        <pc:sldMkLst>
          <pc:docMk/>
          <pc:sldMk cId="4234556089" sldId="334"/>
        </pc:sldMkLst>
        <pc:spChg chg="mod">
          <ac:chgData name="Alemayehu Woldeamanuel" userId="S::alemayehu.agizew@wri.org::29d2db0c-a888-4ede-9837-5755a0962163" providerId="AD" clId="Web-{090BF0FC-FF05-B735-2DCE-E703004D8896}" dt="2026-01-15T06:12:02.462" v="15" actId="20577"/>
          <ac:spMkLst>
            <pc:docMk/>
            <pc:sldMk cId="4234556089" sldId="334"/>
            <ac:spMk id="15" creationId="{3CCE9380-BC84-4979-D36F-C697FAB2DD68}"/>
          </ac:spMkLst>
        </pc:spChg>
        <pc:extLst>
          <p:ext xmlns:p="http://schemas.openxmlformats.org/presentationml/2006/main" uri="{D6D511B9-2390-475A-947B-AFAB55BFBCF1}">
            <pc226:cmChg xmlns:pc226="http://schemas.microsoft.com/office/powerpoint/2022/06/main/command" chg="mod">
              <pc226:chgData name="Alemayehu Woldeamanuel" userId="S::alemayehu.agizew@wri.org::29d2db0c-a888-4ede-9837-5755a0962163" providerId="AD" clId="Web-{090BF0FC-FF05-B735-2DCE-E703004D8896}" dt="2026-01-15T06:12:01.149" v="14" actId="20577"/>
              <pc2:cmMkLst xmlns:pc2="http://schemas.microsoft.com/office/powerpoint/2019/9/main/command">
                <pc:docMk/>
                <pc:sldMk cId="4234556089" sldId="334"/>
                <pc2:cmMk id="{4B21BB9F-4896-4CA6-B781-84CAA850AE8B}"/>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5E894A0-58DC-4CDC-880A-F7511565B372}" type="datetimeFigureOut">
              <a:rPr lang="en-US" smtClean="0"/>
              <a:pPr/>
              <a:t>4/24/2026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603F51D-777E-43A8-9878-C547B1FA9981}" type="slidenum">
              <a:rPr lang="en-US" smtClean="0"/>
              <a:pPr/>
              <a:t>‹#›</a:t>
            </a:fld>
            <a:endParaRPr lang="en-US" dirty="0"/>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3F51D-777E-43A8-9878-C547B1FA9981}" type="slidenum">
              <a:rPr lang="en-US" smtClean="0"/>
              <a:pPr/>
              <a:t>1</a:t>
            </a:fld>
            <a:endParaRPr lang="en-US" dirty="0"/>
          </a:p>
        </p:txBody>
      </p:sp>
    </p:spTree>
    <p:extLst>
      <p:ext uri="{BB962C8B-B14F-4D97-AF65-F5344CB8AC3E}">
        <p14:creationId xmlns:p14="http://schemas.microsoft.com/office/powerpoint/2010/main" val="553839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Map Projection </a:t>
            </a:r>
            <a:r>
              <a:rPr lang="en-GB" sz="2000">
                <a:latin typeface="Open Sans" panose="020B0606030504020204" pitchFamily="34" charset="0"/>
                <a:ea typeface="Open Sans" panose="020B0606030504020204" pitchFamily="34" charset="0"/>
                <a:cs typeface="Open Sans" panose="020B0606030504020204" pitchFamily="34" charset="0"/>
              </a:rPr>
              <a:t>refers to the method used to depict 3-dimension data (the earth’s surface) in a 2-dimensional representation (a map). A projection may preserve shape, or area, or some compromise of the two, however an exact replication of the 3-dimensional shapes in not possible, so the projection chosen will influence how data appears in GIS platforms.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Projections are specified in GIS using a </a:t>
            </a:r>
            <a:r>
              <a:rPr lang="en-GB" sz="2000" b="1">
                <a:latin typeface="Open Sans" panose="020B0606030504020204" pitchFamily="34" charset="0"/>
                <a:ea typeface="Open Sans" panose="020B0606030504020204" pitchFamily="34" charset="0"/>
                <a:cs typeface="Open Sans" panose="020B0606030504020204" pitchFamily="34" charset="0"/>
              </a:rPr>
              <a:t>coordinate reference system (CRS)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Each CRS has a specified unit:</a:t>
            </a:r>
          </a:p>
          <a:p>
            <a:pPr marL="800100" lvl="1"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Meters</a:t>
            </a:r>
            <a:r>
              <a:rPr lang="en-GB" sz="2000">
                <a:latin typeface="Open Sans" panose="020B0606030504020204" pitchFamily="34" charset="0"/>
                <a:ea typeface="Open Sans" panose="020B0606030504020204" pitchFamily="34" charset="0"/>
                <a:cs typeface="Open Sans" panose="020B0606030504020204" pitchFamily="34" charset="0"/>
              </a:rPr>
              <a:t>: A CRS denominated in meters can be useful for geoprocessing operations that require inputs in metric units</a:t>
            </a:r>
          </a:p>
          <a:p>
            <a:pPr marL="800100" lvl="1"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Degrees</a:t>
            </a:r>
            <a:r>
              <a:rPr lang="en-GB" sz="2000">
                <a:latin typeface="Open Sans" panose="020B0606030504020204" pitchFamily="34" charset="0"/>
                <a:ea typeface="Open Sans" panose="020B0606030504020204" pitchFamily="34" charset="0"/>
                <a:cs typeface="Open Sans" panose="020B0606030504020204" pitchFamily="34" charset="0"/>
              </a:rPr>
              <a:t>: A CRS denominated in degrees provides a better user experience in GIS platforms</a:t>
            </a:r>
            <a:endParaRPr lang="en-GB" sz="2000" b="1">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r>
              <a:rPr lang="en-US"/>
              <a:t>- You may need to define or convert (reproject) your data to execute certain geoprocessing functions</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89373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68234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394375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It is common to have to clean, reconcile, or harmonize data attributes when using GIS data. Raw data require:</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Reformatting</a:t>
            </a:r>
            <a:r>
              <a:rPr lang="en-US" sz="2000">
                <a:latin typeface="Open Sans" panose="020B0606030504020204" pitchFamily="34" charset="0"/>
                <a:ea typeface="Open Sans" panose="020B0606030504020204" pitchFamily="34" charset="0"/>
                <a:cs typeface="Open Sans" panose="020B0606030504020204" pitchFamily="34" charset="0"/>
              </a:rPr>
              <a:t> data (ex. Number, string, etc.). For example, numbers/percentages stored in text (string) format may not function properly in calculations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Adjusting </a:t>
            </a:r>
            <a:r>
              <a:rPr lang="en-US" sz="2000" b="1">
                <a:latin typeface="Open Sans" panose="020B0606030504020204" pitchFamily="34" charset="0"/>
                <a:ea typeface="Open Sans" panose="020B0606030504020204" pitchFamily="34" charset="0"/>
                <a:cs typeface="Open Sans" panose="020B0606030504020204" pitchFamily="34" charset="0"/>
              </a:rPr>
              <a:t>labels</a:t>
            </a:r>
            <a:r>
              <a:rPr lang="en-US" sz="2000" b="0">
                <a:latin typeface="Open Sans" panose="020B0606030504020204" pitchFamily="34" charset="0"/>
                <a:ea typeface="Open Sans" panose="020B0606030504020204" pitchFamily="34" charset="0"/>
                <a:cs typeface="Open Sans" panose="020B0606030504020204" pitchFamily="34" charset="0"/>
              </a:rPr>
              <a:t> and </a:t>
            </a:r>
            <a:r>
              <a:rPr lang="en-US" sz="2000" b="1">
                <a:latin typeface="Open Sans" panose="020B0606030504020204" pitchFamily="34" charset="0"/>
                <a:ea typeface="Open Sans" panose="020B0606030504020204" pitchFamily="34" charset="0"/>
                <a:cs typeface="Open Sans" panose="020B0606030504020204" pitchFamily="34" charset="0"/>
              </a:rPr>
              <a:t>units</a:t>
            </a:r>
            <a:r>
              <a:rPr lang="en-US" sz="2000" b="0">
                <a:latin typeface="Open Sans" panose="020B0606030504020204" pitchFamily="34" charset="0"/>
                <a:ea typeface="Open Sans" panose="020B0606030504020204" pitchFamily="34" charset="0"/>
                <a:cs typeface="Open Sans" panose="020B0606030504020204" pitchFamily="34" charset="0"/>
              </a:rPr>
              <a:t>. Sometimes data may not be entered in the correct unit or format for end consumption. Misspellings or redundant categories can be reconciled.</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Adding </a:t>
            </a:r>
            <a:r>
              <a:rPr lang="en-US" sz="2000">
                <a:latin typeface="Open Sans" panose="020B0606030504020204" pitchFamily="34" charset="0"/>
                <a:ea typeface="Open Sans" panose="020B0606030504020204" pitchFamily="34" charset="0"/>
                <a:cs typeface="Open Sans" panose="020B0606030504020204" pitchFamily="34" charset="0"/>
              </a:rPr>
              <a:t>attribute columns. You may wish to add addition data for features within a dataset</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Removing</a:t>
            </a:r>
            <a:r>
              <a:rPr lang="en-US" sz="2000">
                <a:latin typeface="Open Sans" panose="020B0606030504020204" pitchFamily="34" charset="0"/>
                <a:ea typeface="Open Sans" panose="020B0606030504020204" pitchFamily="34" charset="0"/>
                <a:cs typeface="Open Sans" panose="020B0606030504020204" pitchFamily="34" charset="0"/>
              </a:rPr>
              <a:t> unnecessary attributes. Additional attributes increase the file size of your dataset. Removing columns that are irrelevant or redundant can streamline your data and improve user experience</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Data attributes can be modified in </a:t>
            </a:r>
            <a:r>
              <a:rPr lang="en-US" sz="2000" b="1">
                <a:latin typeface="Open Sans" panose="020B0606030504020204" pitchFamily="34" charset="0"/>
                <a:ea typeface="Open Sans" panose="020B0606030504020204" pitchFamily="34" charset="0"/>
                <a:cs typeface="Open Sans" panose="020B0606030504020204" pitchFamily="34" charset="0"/>
              </a:rPr>
              <a:t>GIS program</a:t>
            </a:r>
            <a:r>
              <a:rPr lang="en-US" sz="2000">
                <a:latin typeface="Open Sans" panose="020B0606030504020204" pitchFamily="34" charset="0"/>
                <a:ea typeface="Open Sans" panose="020B0606030504020204" pitchFamily="34" charset="0"/>
                <a:cs typeface="Open Sans" panose="020B0606030504020204" pitchFamily="34" charset="0"/>
              </a:rPr>
              <a:t>, or in a </a:t>
            </a:r>
            <a:r>
              <a:rPr lang="en-US" sz="2000" b="1">
                <a:latin typeface="Open Sans" panose="020B0606030504020204" pitchFamily="34" charset="0"/>
                <a:ea typeface="Open Sans" panose="020B0606030504020204" pitchFamily="34" charset="0"/>
                <a:cs typeface="Open Sans" panose="020B0606030504020204" pitchFamily="34" charset="0"/>
              </a:rPr>
              <a:t>spreadsheet</a:t>
            </a:r>
            <a:r>
              <a:rPr lang="en-US" sz="2000">
                <a:latin typeface="Open Sans" panose="020B0606030504020204" pitchFamily="34" charset="0"/>
                <a:ea typeface="Open Sans" panose="020B0606030504020204" pitchFamily="34" charset="0"/>
                <a:cs typeface="Open Sans" panose="020B0606030504020204" pitchFamily="34" charset="0"/>
              </a:rPr>
              <a:t> editor</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Data attributes should be recorded </a:t>
            </a:r>
            <a:r>
              <a:rPr lang="en-US" sz="2000" b="1">
                <a:latin typeface="Open Sans" panose="020B0606030504020204" pitchFamily="34" charset="0"/>
                <a:ea typeface="Open Sans" panose="020B0606030504020204" pitchFamily="34" charset="0"/>
                <a:cs typeface="Open Sans" panose="020B0606030504020204" pitchFamily="34" charset="0"/>
              </a:rPr>
              <a:t>consistently</a:t>
            </a:r>
            <a:r>
              <a:rPr lang="en-US" sz="2000">
                <a:latin typeface="Open Sans" panose="020B0606030504020204" pitchFamily="34" charset="0"/>
                <a:ea typeface="Open Sans" panose="020B0606030504020204" pitchFamily="34" charset="0"/>
                <a:cs typeface="Open Sans" panose="020B0606030504020204" pitchFamily="34" charset="0"/>
              </a:rPr>
              <a:t>, clearly </a:t>
            </a:r>
            <a:r>
              <a:rPr lang="en-US" sz="2000" b="1">
                <a:latin typeface="Open Sans" panose="020B0606030504020204" pitchFamily="34" charset="0"/>
                <a:ea typeface="Open Sans" panose="020B0606030504020204" pitchFamily="34" charset="0"/>
                <a:cs typeface="Open Sans" panose="020B0606030504020204" pitchFamily="34" charset="0"/>
              </a:rPr>
              <a:t>labelled</a:t>
            </a:r>
            <a:r>
              <a:rPr lang="en-US" sz="2000">
                <a:latin typeface="Open Sans" panose="020B0606030504020204" pitchFamily="34" charset="0"/>
                <a:ea typeface="Open Sans" panose="020B0606030504020204" pitchFamily="34" charset="0"/>
                <a:cs typeface="Open Sans" panose="020B0606030504020204" pitchFamily="34" charset="0"/>
              </a:rPr>
              <a:t>, and </a:t>
            </a:r>
            <a:r>
              <a:rPr lang="en-US" sz="2000" b="1">
                <a:latin typeface="Open Sans" panose="020B0606030504020204" pitchFamily="34" charset="0"/>
                <a:ea typeface="Open Sans" panose="020B0606030504020204" pitchFamily="34" charset="0"/>
                <a:cs typeface="Open Sans" panose="020B0606030504020204" pitchFamily="34" charset="0"/>
              </a:rPr>
              <a:t>relevant</a:t>
            </a:r>
            <a:r>
              <a:rPr lang="en-US" sz="2000">
                <a:latin typeface="Open Sans" panose="020B0606030504020204" pitchFamily="34" charset="0"/>
                <a:ea typeface="Open Sans" panose="020B0606030504020204" pitchFamily="34" charset="0"/>
                <a:cs typeface="Open Sans" panose="020B0606030504020204" pitchFamily="34" charset="0"/>
              </a:rPr>
              <a:t> to user objectives</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76086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There are many ways to modify data attributes in QGIS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Manual Entry</a:t>
            </a:r>
            <a:r>
              <a:rPr lang="en-US" sz="2000">
                <a:latin typeface="Open Sans" panose="020B0606030504020204" pitchFamily="34" charset="0"/>
                <a:ea typeface="Open Sans" panose="020B0606030504020204" pitchFamily="34" charset="0"/>
                <a:cs typeface="Open Sans" panose="020B0606030504020204" pitchFamily="34" charset="0"/>
              </a:rPr>
              <a:t>: select features to edit (manual selection or </a:t>
            </a:r>
            <a:r>
              <a:rPr lang="en-US" sz="2000" i="1">
                <a:latin typeface="Open Sans" panose="020B0606030504020204" pitchFamily="34" charset="0"/>
                <a:ea typeface="Open Sans" panose="020B0606030504020204" pitchFamily="34" charset="0"/>
                <a:cs typeface="Open Sans" panose="020B0606030504020204" pitchFamily="34" charset="0"/>
              </a:rPr>
              <a:t>select by attribute</a:t>
            </a:r>
            <a:r>
              <a:rPr lang="en-US" sz="2000">
                <a:latin typeface="Open Sans" panose="020B0606030504020204" pitchFamily="34" charset="0"/>
                <a:ea typeface="Open Sans" panose="020B0606030504020204" pitchFamily="34" charset="0"/>
                <a:cs typeface="Open Sans" panose="020B0606030504020204" pitchFamily="34" charset="0"/>
              </a:rPr>
              <a:t>), and enter values manually. Remember to use single quotes (‘example’) for text entry.</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Field Calculator</a:t>
            </a:r>
            <a:r>
              <a:rPr lang="en-US" sz="2000">
                <a:latin typeface="Open Sans" panose="020B0606030504020204" pitchFamily="34" charset="0"/>
                <a:ea typeface="Open Sans" panose="020B0606030504020204" pitchFamily="34" charset="0"/>
                <a:cs typeface="Open Sans" panose="020B0606030504020204" pitchFamily="34" charset="0"/>
              </a:rPr>
              <a:t>: specify a mathematic or geometric (e.g. area) calculation to apply to an attribute column. See screenshot on following slides.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Join Attributes by Location</a:t>
            </a:r>
            <a:r>
              <a:rPr lang="en-US" sz="2000">
                <a:latin typeface="Open Sans" panose="020B0606030504020204" pitchFamily="34" charset="0"/>
                <a:ea typeface="Open Sans" panose="020B0606030504020204" pitchFamily="34" charset="0"/>
                <a:cs typeface="Open Sans" panose="020B0606030504020204" pitchFamily="34" charset="0"/>
              </a:rPr>
              <a:t>: populate attribute columns with values reflecting relation to other geospatial data. See screenshot on following slides.</a:t>
            </a: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234812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200"/>
              <a:t>Open Function Editor from Attribute Table</a:t>
            </a:r>
          </a:p>
          <a:p>
            <a:pPr algn="l"/>
            <a:r>
              <a:rPr lang="en-US" sz="3200" i="0"/>
              <a:t>Enter expression in the left-hand pane. You can click on functions in the center pane to populate them in the expression dialogue pane. Help text, including an example and descriptions of parameters, can be found in the right pane.</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2205150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2000">
                <a:latin typeface="Open Sans" panose="020B0606030504020204" pitchFamily="34" charset="0"/>
                <a:ea typeface="Open Sans" panose="020B0606030504020204" pitchFamily="34" charset="0"/>
                <a:cs typeface="Open Sans" panose="020B0606030504020204" pitchFamily="34" charset="0"/>
              </a:rPr>
              <a:t>Join attributes by location can be used to add attribute data that represents the geospatial relation between two data layers. For example, if you wanted a column showing which district a minigrid is located in.</a:t>
            </a: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anose="05000000000000000000" pitchFamily="2" charset="2"/>
              <a:buNone/>
            </a:pPr>
            <a:r>
              <a:rPr lang="en-US" sz="2000">
                <a:latin typeface="Open Sans" panose="020B0606030504020204" pitchFamily="34" charset="0"/>
                <a:ea typeface="Open Sans" panose="020B0606030504020204" pitchFamily="34" charset="0"/>
                <a:cs typeface="Open Sans" panose="020B0606030504020204" pitchFamily="34" charset="0"/>
              </a:rPr>
              <a:t>The tool can be accessed in your toolbar: vector &gt; Data Management Tools &gt; Join Attributes by Location</a:t>
            </a: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anose="05000000000000000000" pitchFamily="2" charset="2"/>
              <a:buNone/>
            </a:pPr>
            <a:r>
              <a:rPr lang="en-US" sz="2000">
                <a:latin typeface="Open Sans" panose="020B0606030504020204" pitchFamily="34" charset="0"/>
                <a:ea typeface="Open Sans" panose="020B0606030504020204" pitchFamily="34" charset="0"/>
                <a:cs typeface="Open Sans" panose="020B0606030504020204" pitchFamily="34" charset="0"/>
              </a:rPr>
              <a:t>Select the destination and source layers, along with the geometric inclusion criteria and the join type (one-to-one, one-to-many)</a:t>
            </a: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2939932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Attribute tables can also be modified in a </a:t>
            </a:r>
            <a:r>
              <a:rPr lang="en-US" sz="2000" b="1">
                <a:latin typeface="Open Sans" panose="020B0606030504020204" pitchFamily="34" charset="0"/>
                <a:ea typeface="Open Sans" panose="020B0606030504020204" pitchFamily="34" charset="0"/>
                <a:cs typeface="Open Sans" panose="020B0606030504020204" pitchFamily="34" charset="0"/>
              </a:rPr>
              <a:t>spreadsheet editor</a:t>
            </a:r>
            <a:r>
              <a:rPr lang="en-US" sz="2000">
                <a:latin typeface="Open Sans" panose="020B0606030504020204" pitchFamily="34" charset="0"/>
                <a:ea typeface="Open Sans" panose="020B0606030504020204" pitchFamily="34" charset="0"/>
                <a:cs typeface="Open Sans" panose="020B0606030504020204" pitchFamily="34" charset="0"/>
              </a:rPr>
              <a:t>, like Excel</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Export </a:t>
            </a:r>
            <a:r>
              <a:rPr lang="en-US" sz="2000">
                <a:latin typeface="Open Sans" panose="020B0606030504020204" pitchFamily="34" charset="0"/>
                <a:ea typeface="Open Sans" panose="020B0606030504020204" pitchFamily="34" charset="0"/>
                <a:cs typeface="Open Sans" panose="020B0606030504020204" pitchFamily="34" charset="0"/>
              </a:rPr>
              <a:t>attribute table as a .csv file</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Load </a:t>
            </a:r>
            <a:r>
              <a:rPr lang="en-US" sz="2000">
                <a:latin typeface="Open Sans" panose="020B0606030504020204" pitchFamily="34" charset="0"/>
                <a:ea typeface="Open Sans" panose="020B0606030504020204" pitchFamily="34" charset="0"/>
                <a:cs typeface="Open Sans" panose="020B0606030504020204" pitchFamily="34" charset="0"/>
              </a:rPr>
              <a:t>.csv file in spreadsheet editor and modify attributes as needed</a:t>
            </a:r>
          </a:p>
          <a:p>
            <a:pPr marL="1257300" lvl="2"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The ‘</a:t>
            </a:r>
            <a:r>
              <a:rPr lang="en-US" sz="2000" b="1" i="1">
                <a:latin typeface="Open Sans" panose="020B0606030504020204" pitchFamily="34" charset="0"/>
                <a:ea typeface="Open Sans" panose="020B0606030504020204" pitchFamily="34" charset="0"/>
                <a:cs typeface="Open Sans" panose="020B0606030504020204" pitchFamily="34" charset="0"/>
              </a:rPr>
              <a:t>lookup</a:t>
            </a:r>
            <a:r>
              <a:rPr lang="en-US" sz="2000">
                <a:latin typeface="Open Sans" panose="020B0606030504020204" pitchFamily="34" charset="0"/>
                <a:ea typeface="Open Sans" panose="020B0606030504020204" pitchFamily="34" charset="0"/>
                <a:cs typeface="Open Sans" panose="020B0606030504020204" pitchFamily="34" charset="0"/>
              </a:rPr>
              <a:t>’ function can be useful for matching values with an another spreadsheet. </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Reload</a:t>
            </a:r>
            <a:r>
              <a:rPr lang="en-US" sz="2000">
                <a:latin typeface="Open Sans" panose="020B0606030504020204" pitchFamily="34" charset="0"/>
                <a:ea typeface="Open Sans" panose="020B0606030504020204" pitchFamily="34" charset="0"/>
                <a:cs typeface="Open Sans" panose="020B0606030504020204" pitchFamily="34" charset="0"/>
              </a:rPr>
              <a:t> modified .csv file in GIS program</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Join</a:t>
            </a:r>
            <a:r>
              <a:rPr lang="en-US" sz="2000">
                <a:latin typeface="Open Sans" panose="020B0606030504020204" pitchFamily="34" charset="0"/>
                <a:ea typeface="Open Sans" panose="020B0606030504020204" pitchFamily="34" charset="0"/>
                <a:cs typeface="Open Sans" panose="020B0606030504020204" pitchFamily="34" charset="0"/>
              </a:rPr>
              <a:t> to data layer</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Save</a:t>
            </a:r>
            <a:r>
              <a:rPr lang="en-US" sz="2000">
                <a:latin typeface="Open Sans" panose="020B0606030504020204" pitchFamily="34" charset="0"/>
                <a:ea typeface="Open Sans" panose="020B0606030504020204" pitchFamily="34" charset="0"/>
                <a:cs typeface="Open Sans" panose="020B0606030504020204" pitchFamily="34" charset="0"/>
              </a:rPr>
              <a:t> as new layer</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1928099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114987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80629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Arial" panose="020B0604020202020204" pitchFamily="34" charset="0"/>
              </a:rPr>
              <a:t>This lecture has four Intended Learning Outcomes. After this lecture you will:</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Understand the characteristics and uses of vector, raster, and tabular data types in GIS</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Be able to view, modify, and clean data attributes</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Adjust coordinate reference systems for different data types</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Perform standard geoprocessing functions to reduce upload file size</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r>
              <a:rPr lang="en-US" sz="1200" dirty="0">
                <a:solidFill>
                  <a:srgbClr val="27915C"/>
                </a:solidFill>
                <a:effectLst/>
                <a:latin typeface="Calibri" panose="020F0502020204030204" pitchFamily="34" charset="0"/>
                <a:ea typeface="Calibri" panose="020F0502020204030204" pitchFamily="34" charset="0"/>
              </a:rPr>
              <a:t>These learning outcomes will be important to understand the context of the course.</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1800">
                <a:latin typeface="Open Sans" panose="020B0606030504020204" pitchFamily="34" charset="0"/>
                <a:ea typeface="Open Sans" panose="020B0606030504020204" pitchFamily="34" charset="0"/>
                <a:cs typeface="Open Sans" panose="020B0606030504020204" pitchFamily="34" charset="0"/>
              </a:rPr>
              <a:t>Datasets with lots of features and detail may be very large files (examples: roads, distribution network)</a:t>
            </a:r>
          </a:p>
          <a:p>
            <a:pPr marL="342900" indent="-342900">
              <a:buFont typeface="Wingdings" panose="05000000000000000000" pitchFamily="2" charset="2"/>
              <a:buChar char="q"/>
            </a:pPr>
            <a:r>
              <a:rPr lang="en-US" sz="1800">
                <a:latin typeface="Open Sans" panose="020B0606030504020204" pitchFamily="34" charset="0"/>
                <a:ea typeface="Open Sans" panose="020B0606030504020204" pitchFamily="34" charset="0"/>
                <a:cs typeface="Open Sans" panose="020B0606030504020204" pitchFamily="34" charset="0"/>
              </a:rPr>
              <a:t>The </a:t>
            </a:r>
            <a:r>
              <a:rPr lang="en-US" sz="1800" b="1">
                <a:latin typeface="Open Sans" panose="020B0606030504020204" pitchFamily="34" charset="0"/>
                <a:ea typeface="Open Sans" panose="020B0606030504020204" pitchFamily="34" charset="0"/>
                <a:cs typeface="Open Sans" panose="020B0606030504020204" pitchFamily="34" charset="0"/>
              </a:rPr>
              <a:t>Simplify</a:t>
            </a:r>
            <a:r>
              <a:rPr lang="en-US" sz="1800">
                <a:latin typeface="Open Sans" panose="020B0606030504020204" pitchFamily="34" charset="0"/>
                <a:ea typeface="Open Sans" panose="020B0606030504020204" pitchFamily="34" charset="0"/>
                <a:cs typeface="Open Sans" panose="020B0606030504020204" pitchFamily="34" charset="0"/>
              </a:rPr>
              <a:t> function reduces the number of vertices for lines and polygon features</a:t>
            </a:r>
          </a:p>
          <a:p>
            <a:pPr marL="342900" indent="-342900">
              <a:buFont typeface="Wingdings" panose="05000000000000000000" pitchFamily="2" charset="2"/>
              <a:buChar char="q"/>
            </a:pPr>
            <a:r>
              <a:rPr lang="en-US" sz="1800">
                <a:latin typeface="Open Sans" panose="020B0606030504020204" pitchFamily="34" charset="0"/>
                <a:ea typeface="Open Sans" panose="020B0606030504020204" pitchFamily="34" charset="0"/>
                <a:cs typeface="Open Sans" panose="020B0606030504020204" pitchFamily="34" charset="0"/>
              </a:rPr>
              <a:t>This reduces file size and improves </a:t>
            </a:r>
            <a:r>
              <a:rPr lang="en-US" sz="1800" b="1">
                <a:latin typeface="Open Sans" panose="020B0606030504020204" pitchFamily="34" charset="0"/>
                <a:ea typeface="Open Sans" panose="020B0606030504020204" pitchFamily="34" charset="0"/>
                <a:cs typeface="Open Sans" panose="020B0606030504020204" pitchFamily="34" charset="0"/>
              </a:rPr>
              <a:t>performance</a:t>
            </a:r>
            <a:r>
              <a:rPr lang="en-US" sz="1800">
                <a:latin typeface="Open Sans" panose="020B0606030504020204" pitchFamily="34" charset="0"/>
                <a:ea typeface="Open Sans" panose="020B0606030504020204" pitchFamily="34" charset="0"/>
                <a:cs typeface="Open Sans" panose="020B0606030504020204" pitchFamily="34" charset="0"/>
              </a:rPr>
              <a:t>, but limits </a:t>
            </a:r>
            <a:r>
              <a:rPr lang="en-US" sz="1800" b="1">
                <a:latin typeface="Open Sans" panose="020B0606030504020204" pitchFamily="34" charset="0"/>
                <a:ea typeface="Open Sans" panose="020B0606030504020204" pitchFamily="34" charset="0"/>
                <a:cs typeface="Open Sans" panose="020B0606030504020204" pitchFamily="34" charset="0"/>
              </a:rPr>
              <a:t>accuracy</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700486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Arial" panose="020B0604020202020204" pitchFamily="34" charset="0"/>
              </a:rPr>
              <a:t>Find the ‘Simplify’ tool in your QGIS toolbar. Vector &gt; Geometry &gt; Simplify.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a:solidFill>
                  <a:srgbClr val="000000"/>
                </a:solidFill>
                <a:effectLst/>
                <a:latin typeface="Calibri" panose="020F0502020204030204" pitchFamily="34" charset="0"/>
                <a:ea typeface="Arial" panose="020B0604020202020204" pitchFamily="34" charset="0"/>
              </a:rPr>
              <a:t>Select input data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a:solidFill>
                  <a:srgbClr val="000000"/>
                </a:solidFill>
                <a:effectLst/>
                <a:latin typeface="Calibri" panose="020F0502020204030204" pitchFamily="34" charset="0"/>
                <a:ea typeface="Arial" panose="020B0604020202020204" pitchFamily="34" charset="0"/>
              </a:rPr>
              <a:t>Set tolerance. This value should be no larger than 1000 meters to maintain accuracy in the standard 1 km sq resolution in EAE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Arial" panose="020B0604020202020204" pitchFamily="34" charset="0"/>
              </a:rPr>
              <a:t>- If meters are not populating for the map unit, then you may need to reproject the layer to a meter-denominated CRS (ex. 102100 – Web Mercator Sphere)</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1615387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948168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2293270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When to </a:t>
            </a:r>
            <a:r>
              <a:rPr lang="en-US" sz="2000" b="1">
                <a:latin typeface="Open Sans" panose="020B0606030504020204" pitchFamily="34" charset="0"/>
                <a:ea typeface="Open Sans" panose="020B0606030504020204" pitchFamily="34" charset="0"/>
                <a:cs typeface="Open Sans" panose="020B0606030504020204" pitchFamily="34" charset="0"/>
              </a:rPr>
              <a:t>merge</a:t>
            </a:r>
            <a:r>
              <a:rPr lang="en-US" sz="2000">
                <a:latin typeface="Open Sans" panose="020B0606030504020204" pitchFamily="34" charset="0"/>
                <a:ea typeface="Open Sans" panose="020B0606030504020204" pitchFamily="34" charset="0"/>
                <a:cs typeface="Open Sans" panose="020B0606030504020204" pitchFamily="34" charset="0"/>
              </a:rPr>
              <a:t> vector datasets: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Multiple versions or sources </a:t>
            </a:r>
            <a:r>
              <a:rPr lang="en-US" sz="2000">
                <a:latin typeface="Open Sans" panose="020B0606030504020204" pitchFamily="34" charset="0"/>
                <a:ea typeface="Open Sans" panose="020B0606030504020204" pitchFamily="34" charset="0"/>
                <a:cs typeface="Open Sans" panose="020B0606030504020204" pitchFamily="34" charset="0"/>
              </a:rPr>
              <a:t>of the same data with distinct features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Similar use case </a:t>
            </a:r>
            <a:r>
              <a:rPr lang="en-US" sz="2000">
                <a:latin typeface="Open Sans" panose="020B0606030504020204" pitchFamily="34" charset="0"/>
                <a:ea typeface="Open Sans" panose="020B0606030504020204" pitchFamily="34" charset="0"/>
                <a:cs typeface="Open Sans" panose="020B0606030504020204" pitchFamily="34" charset="0"/>
              </a:rPr>
              <a:t>for features from each data set</a:t>
            </a:r>
            <a:endParaRPr lang="en-US" sz="2000" b="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Wingdings" panose="05000000000000000000" pitchFamily="2" charset="2"/>
              <a:buChar char="§"/>
            </a:pPr>
            <a:r>
              <a:rPr lang="en-US" sz="2000" b="0">
                <a:latin typeface="Open Sans" panose="020B0606030504020204" pitchFamily="34" charset="0"/>
                <a:ea typeface="Open Sans" panose="020B0606030504020204" pitchFamily="34" charset="0"/>
                <a:cs typeface="Open Sans" panose="020B0606030504020204" pitchFamily="34" charset="0"/>
              </a:rPr>
              <a:t>Merged datasets may have duplicate features, inconsistent attributes, etc. and typically require further cleaning</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2325254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1936671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1006686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Raster source data often </a:t>
            </a:r>
            <a:r>
              <a:rPr lang="en-US" sz="2000" b="1" dirty="0">
                <a:latin typeface="Open Sans" panose="020B0606030504020204" pitchFamily="34" charset="0"/>
                <a:ea typeface="Open Sans" panose="020B0606030504020204" pitchFamily="34" charset="0"/>
                <a:cs typeface="Open Sans" panose="020B0606030504020204" pitchFamily="34" charset="0"/>
              </a:rPr>
              <a:t>extends beyond </a:t>
            </a:r>
            <a:r>
              <a:rPr lang="en-US" sz="2000" dirty="0">
                <a:latin typeface="Open Sans" panose="020B0606030504020204" pitchFamily="34" charset="0"/>
                <a:ea typeface="Open Sans" panose="020B0606030504020204" pitchFamily="34" charset="0"/>
                <a:cs typeface="Open Sans" panose="020B0606030504020204" pitchFamily="34" charset="0"/>
              </a:rPr>
              <a:t>national boundary</a:t>
            </a:r>
          </a:p>
          <a:p>
            <a:pPr marL="800100" lvl="1"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Regional/continent-wide datasets</a:t>
            </a:r>
          </a:p>
          <a:p>
            <a:pPr marL="800100" lvl="1"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Satellite imagery in geometric ‘tiles’</a:t>
            </a:r>
          </a:p>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This increases </a:t>
            </a:r>
            <a:r>
              <a:rPr lang="en-US" sz="2000" b="1" dirty="0">
                <a:latin typeface="Open Sans" panose="020B0606030504020204" pitchFamily="34" charset="0"/>
                <a:ea typeface="Open Sans" panose="020B0606030504020204" pitchFamily="34" charset="0"/>
                <a:cs typeface="Open Sans" panose="020B0606030504020204" pitchFamily="34" charset="0"/>
              </a:rPr>
              <a:t>file size</a:t>
            </a:r>
            <a:r>
              <a:rPr lang="en-US" sz="2000" dirty="0">
                <a:latin typeface="Open Sans" panose="020B0606030504020204" pitchFamily="34" charset="0"/>
                <a:ea typeface="Open Sans" panose="020B0606030504020204" pitchFamily="34" charset="0"/>
                <a:cs typeface="Open Sans" panose="020B0606030504020204" pitchFamily="34" charset="0"/>
              </a:rPr>
              <a:t>, especially for high-resolution </a:t>
            </a:r>
            <a:r>
              <a:rPr lang="en-US" sz="2000" dirty="0" err="1">
                <a:latin typeface="Open Sans" panose="020B0606030504020204" pitchFamily="34" charset="0"/>
                <a:ea typeface="Open Sans" panose="020B0606030504020204" pitchFamily="34" charset="0"/>
                <a:cs typeface="Open Sans" panose="020B0606030504020204" pitchFamily="34" charset="0"/>
              </a:rPr>
              <a:t>rasters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q"/>
            </a:pPr>
            <a:r>
              <a:rPr lang="en-US" sz="2000" b="1" dirty="0">
                <a:latin typeface="Open Sans" panose="020B0606030504020204" pitchFamily="34" charset="0"/>
                <a:ea typeface="Open Sans" panose="020B0606030504020204" pitchFamily="34" charset="0"/>
                <a:cs typeface="Open Sans" panose="020B0606030504020204" pitchFamily="34" charset="0"/>
              </a:rPr>
              <a:t>Clipping</a:t>
            </a:r>
            <a:r>
              <a:rPr lang="en-US" sz="2000" dirty="0">
                <a:latin typeface="Open Sans" panose="020B0606030504020204" pitchFamily="34" charset="0"/>
                <a:ea typeface="Open Sans" panose="020B0606030504020204" pitchFamily="34" charset="0"/>
                <a:cs typeface="Open Sans" panose="020B0606030504020204" pitchFamily="34" charset="0"/>
              </a:rPr>
              <a:t> to national boundary only keeps the values we’re interested in</a:t>
            </a:r>
          </a:p>
          <a:p>
            <a:pPr marL="800100" lvl="1"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While </a:t>
            </a:r>
            <a:r>
              <a:rPr lang="en-US" sz="2000" b="1" dirty="0">
                <a:latin typeface="Open Sans" panose="020B0606030504020204" pitchFamily="34" charset="0"/>
                <a:ea typeface="Open Sans" panose="020B0606030504020204" pitchFamily="34" charset="0"/>
                <a:cs typeface="Open Sans" panose="020B0606030504020204" pitchFamily="34" charset="0"/>
              </a:rPr>
              <a:t>Paver</a:t>
            </a:r>
            <a:r>
              <a:rPr lang="en-US" sz="2000" b="0" dirty="0">
                <a:latin typeface="Open Sans" panose="020B0606030504020204" pitchFamily="34" charset="0"/>
                <a:ea typeface="Open Sans" panose="020B0606030504020204" pitchFamily="34" charset="0"/>
                <a:cs typeface="Open Sans" panose="020B0606030504020204" pitchFamily="34" charset="0"/>
              </a:rPr>
              <a:t>, EAE’s automated data processing tool, also clips raster to country boundaries, for large countries we still recommend this as a pre-processing step to streamline data uploads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27</a:t>
            </a:fld>
            <a:endParaRPr lang="en-US"/>
          </a:p>
        </p:txBody>
      </p:sp>
    </p:spTree>
    <p:extLst>
      <p:ext uri="{BB962C8B-B14F-4D97-AF65-F5344CB8AC3E}">
        <p14:creationId xmlns:p14="http://schemas.microsoft.com/office/powerpoint/2010/main" val="3036797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28</a:t>
            </a:fld>
            <a:endParaRPr lang="en-US"/>
          </a:p>
        </p:txBody>
      </p:sp>
    </p:spTree>
    <p:extLst>
      <p:ext uri="{BB962C8B-B14F-4D97-AF65-F5344CB8AC3E}">
        <p14:creationId xmlns:p14="http://schemas.microsoft.com/office/powerpoint/2010/main" val="2953082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Raster source data often </a:t>
            </a:r>
            <a:r>
              <a:rPr lang="en-US" sz="2000" b="1">
                <a:latin typeface="Open Sans" panose="020B0606030504020204" pitchFamily="34" charset="0"/>
                <a:ea typeface="Open Sans" panose="020B0606030504020204" pitchFamily="34" charset="0"/>
                <a:cs typeface="Open Sans" panose="020B0606030504020204" pitchFamily="34" charset="0"/>
              </a:rPr>
              <a:t>extends beyond </a:t>
            </a:r>
            <a:r>
              <a:rPr lang="en-US" sz="2000">
                <a:latin typeface="Open Sans" panose="020B0606030504020204" pitchFamily="34" charset="0"/>
                <a:ea typeface="Open Sans" panose="020B0606030504020204" pitchFamily="34" charset="0"/>
                <a:cs typeface="Open Sans" panose="020B0606030504020204" pitchFamily="34" charset="0"/>
              </a:rPr>
              <a:t>national boundary</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Regional/continent-wide datasets</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Satellite imagery in geometric ‘tiles’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This increases </a:t>
            </a:r>
            <a:r>
              <a:rPr lang="en-US" sz="2000" b="1">
                <a:latin typeface="Open Sans" panose="020B0606030504020204" pitchFamily="34" charset="0"/>
                <a:ea typeface="Open Sans" panose="020B0606030504020204" pitchFamily="34" charset="0"/>
                <a:cs typeface="Open Sans" panose="020B0606030504020204" pitchFamily="34" charset="0"/>
              </a:rPr>
              <a:t>file size</a:t>
            </a:r>
            <a:r>
              <a:rPr lang="en-US" sz="2000">
                <a:latin typeface="Open Sans" panose="020B0606030504020204" pitchFamily="34" charset="0"/>
                <a:ea typeface="Open Sans" panose="020B0606030504020204" pitchFamily="34" charset="0"/>
                <a:cs typeface="Open Sans" panose="020B0606030504020204" pitchFamily="34" charset="0"/>
              </a:rPr>
              <a:t>, especially for high-resolution rasters</a:t>
            </a: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Clipping</a:t>
            </a:r>
            <a:r>
              <a:rPr lang="en-US" sz="2000">
                <a:latin typeface="Open Sans" panose="020B0606030504020204" pitchFamily="34" charset="0"/>
                <a:ea typeface="Open Sans" panose="020B0606030504020204" pitchFamily="34" charset="0"/>
                <a:cs typeface="Open Sans" panose="020B0606030504020204" pitchFamily="34" charset="0"/>
              </a:rPr>
              <a:t> to national boundary only keeps the values we’re interested in</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While </a:t>
            </a:r>
            <a:r>
              <a:rPr lang="en-US" sz="2000" b="1">
                <a:latin typeface="Open Sans" panose="020B0606030504020204" pitchFamily="34" charset="0"/>
                <a:ea typeface="Open Sans" panose="020B0606030504020204" pitchFamily="34" charset="0"/>
                <a:cs typeface="Open Sans" panose="020B0606030504020204" pitchFamily="34" charset="0"/>
              </a:rPr>
              <a:t>Paver</a:t>
            </a:r>
            <a:r>
              <a:rPr lang="en-US" sz="2000" b="0">
                <a:latin typeface="Open Sans" panose="020B0606030504020204" pitchFamily="34" charset="0"/>
                <a:ea typeface="Open Sans" panose="020B0606030504020204" pitchFamily="34" charset="0"/>
                <a:cs typeface="Open Sans" panose="020B0606030504020204" pitchFamily="34" charset="0"/>
              </a:rPr>
              <a:t>, EAE’s automated data processing tool, also clips raster to country boundaries, for large countries we still recommend this as a pre-processing step to streamline data uploads</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29</a:t>
            </a:fld>
            <a:endParaRPr lang="en-US"/>
          </a:p>
        </p:txBody>
      </p:sp>
    </p:spTree>
    <p:extLst>
      <p:ext uri="{BB962C8B-B14F-4D97-AF65-F5344CB8AC3E}">
        <p14:creationId xmlns:p14="http://schemas.microsoft.com/office/powerpoint/2010/main" val="160241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0000"/>
              </a:lnSpc>
              <a:spcBef>
                <a:spcPts val="0"/>
              </a:spcBef>
              <a:spcAft>
                <a:spcPts val="169"/>
              </a:spcAft>
              <a:buClrTx/>
              <a:buSzTx/>
              <a:buFontTx/>
              <a:buNone/>
              <a:tabLst/>
              <a:defRPr/>
            </a:pPr>
            <a:r>
              <a:rPr lang="en-GB" sz="1200" b="1">
                <a:latin typeface="Open Sans" panose="020B0606030504020204" pitchFamily="34" charset="0"/>
                <a:ea typeface="Open Sans" panose="020B0606030504020204" pitchFamily="34" charset="0"/>
                <a:cs typeface="Open Sans" panose="020B0606030504020204" pitchFamily="34" charset="0"/>
              </a:rPr>
              <a:t>Geospatial data </a:t>
            </a:r>
            <a:r>
              <a:rPr lang="en-GB" sz="1200">
                <a:latin typeface="Open Sans" panose="020B0606030504020204" pitchFamily="34" charset="0"/>
                <a:ea typeface="Open Sans" panose="020B0606030504020204" pitchFamily="34" charset="0"/>
                <a:cs typeface="Open Sans" panose="020B0606030504020204" pitchFamily="34" charset="0"/>
              </a:rPr>
              <a:t>refers to any data that is associated with a particular place or geographic feature. The principal types of geospatial data are </a:t>
            </a:r>
            <a:r>
              <a:rPr lang="en-GB" sz="1200" b="1">
                <a:latin typeface="Open Sans" panose="020B0606030504020204" pitchFamily="34" charset="0"/>
                <a:ea typeface="Open Sans" panose="020B0606030504020204" pitchFamily="34" charset="0"/>
                <a:cs typeface="Open Sans" panose="020B0606030504020204" pitchFamily="34" charset="0"/>
              </a:rPr>
              <a:t>vector </a:t>
            </a:r>
            <a:r>
              <a:rPr lang="en-GB" sz="1200">
                <a:latin typeface="Open Sans" panose="020B0606030504020204" pitchFamily="34" charset="0"/>
                <a:ea typeface="Open Sans" panose="020B0606030504020204" pitchFamily="34" charset="0"/>
                <a:cs typeface="Open Sans" panose="020B0606030504020204" pitchFamily="34" charset="0"/>
              </a:rPr>
              <a:t>and</a:t>
            </a:r>
            <a:r>
              <a:rPr lang="en-GB" sz="1200" b="1">
                <a:latin typeface="Open Sans" panose="020B0606030504020204" pitchFamily="34" charset="0"/>
                <a:ea typeface="Open Sans" panose="020B0606030504020204" pitchFamily="34" charset="0"/>
                <a:cs typeface="Open Sans" panose="020B0606030504020204" pitchFamily="34" charset="0"/>
              </a:rPr>
              <a:t> raster </a:t>
            </a:r>
            <a:r>
              <a:rPr lang="en-GB" sz="1200" b="0">
                <a:latin typeface="Open Sans" panose="020B0606030504020204" pitchFamily="34" charset="0"/>
                <a:ea typeface="Open Sans" panose="020B0606030504020204" pitchFamily="34" charset="0"/>
                <a:cs typeface="Open Sans" panose="020B0606030504020204" pitchFamily="34" charset="0"/>
              </a:rPr>
              <a:t>data</a:t>
            </a:r>
            <a:r>
              <a:rPr lang="en-GB" sz="1200">
                <a:latin typeface="Open Sans" panose="020B0606030504020204" pitchFamily="34" charset="0"/>
                <a:ea typeface="Open Sans" panose="020B0606030504020204" pitchFamily="34" charset="0"/>
                <a:cs typeface="Open Sans" panose="020B0606030504020204" pitchFamily="34" charset="0"/>
              </a:rPr>
              <a:t>. </a:t>
            </a:r>
            <a:r>
              <a:rPr lang="en-GB" sz="1200" b="1">
                <a:latin typeface="Open Sans" panose="020B0606030504020204" pitchFamily="34" charset="0"/>
                <a:ea typeface="Open Sans" panose="020B0606030504020204" pitchFamily="34" charset="0"/>
                <a:cs typeface="Open Sans" panose="020B0606030504020204" pitchFamily="34" charset="0"/>
              </a:rPr>
              <a:t>Tabular</a:t>
            </a:r>
            <a:r>
              <a:rPr lang="en-GB" sz="1200">
                <a:latin typeface="Open Sans" panose="020B0606030504020204" pitchFamily="34" charset="0"/>
                <a:ea typeface="Open Sans" panose="020B0606030504020204" pitchFamily="34" charset="0"/>
                <a:cs typeface="Open Sans" panose="020B0606030504020204" pitchFamily="34" charset="0"/>
              </a:rPr>
              <a:t> data (e.g. spreadsheets) can sometimes be geospatial, if data values are linked to a location. This might be a coordinate pair (</a:t>
            </a:r>
            <a:r>
              <a:rPr lang="en-GB" sz="1200" i="1">
                <a:latin typeface="Open Sans" panose="020B0606030504020204" pitchFamily="34" charset="0"/>
                <a:ea typeface="Open Sans" panose="020B0606030504020204" pitchFamily="34" charset="0"/>
                <a:cs typeface="Open Sans" panose="020B0606030504020204" pitchFamily="34" charset="0"/>
              </a:rPr>
              <a:t>longitude-latitude</a:t>
            </a:r>
            <a:r>
              <a:rPr lang="en-GB" sz="1200">
                <a:latin typeface="Open Sans" panose="020B0606030504020204" pitchFamily="34" charset="0"/>
                <a:ea typeface="Open Sans" panose="020B0606030504020204" pitchFamily="34" charset="0"/>
                <a:cs typeface="Open Sans" panose="020B0606030504020204" pitchFamily="34" charset="0"/>
              </a:rPr>
              <a:t>), or an administrative unit, like a province or municipality. Geospatial data usually includes both </a:t>
            </a:r>
            <a:r>
              <a:rPr lang="en-GB" sz="1200" b="1">
                <a:latin typeface="Open Sans" panose="020B0606030504020204" pitchFamily="34" charset="0"/>
                <a:ea typeface="Open Sans" panose="020B0606030504020204" pitchFamily="34" charset="0"/>
                <a:cs typeface="Open Sans" panose="020B0606030504020204" pitchFamily="34" charset="0"/>
              </a:rPr>
              <a:t>geometry</a:t>
            </a:r>
            <a:r>
              <a:rPr lang="en-GB" sz="1200" b="0">
                <a:latin typeface="Open Sans" panose="020B0606030504020204" pitchFamily="34" charset="0"/>
                <a:ea typeface="Open Sans" panose="020B0606030504020204" pitchFamily="34" charset="0"/>
                <a:cs typeface="Open Sans" panose="020B0606030504020204" pitchFamily="34" charset="0"/>
              </a:rPr>
              <a:t> (the shape on the map)</a:t>
            </a:r>
            <a:r>
              <a:rPr lang="en-GB" sz="1200">
                <a:latin typeface="Open Sans" panose="020B0606030504020204" pitchFamily="34" charset="0"/>
                <a:ea typeface="Open Sans" panose="020B0606030504020204" pitchFamily="34" charset="0"/>
                <a:cs typeface="Open Sans" panose="020B0606030504020204" pitchFamily="34" charset="0"/>
              </a:rPr>
              <a:t> and </a:t>
            </a:r>
            <a:r>
              <a:rPr lang="en-GB" sz="1200" b="1">
                <a:latin typeface="Open Sans" panose="020B0606030504020204" pitchFamily="34" charset="0"/>
                <a:ea typeface="Open Sans" panose="020B0606030504020204" pitchFamily="34" charset="0"/>
                <a:cs typeface="Open Sans" panose="020B0606030504020204" pitchFamily="34" charset="0"/>
              </a:rPr>
              <a:t>attributes</a:t>
            </a:r>
            <a:r>
              <a:rPr lang="en-GB" sz="1200" b="0">
                <a:latin typeface="Open Sans" panose="020B0606030504020204" pitchFamily="34" charset="0"/>
                <a:ea typeface="Open Sans" panose="020B0606030504020204" pitchFamily="34" charset="0"/>
                <a:cs typeface="Open Sans" panose="020B0606030504020204" pitchFamily="34" charset="0"/>
              </a:rPr>
              <a:t> (details or characteristics describing the mapped feature).</a:t>
            </a:r>
            <a:endParaRPr lang="en-GB" sz="1200" b="1">
              <a:latin typeface="Open Sans" panose="020B0606030504020204" pitchFamily="34" charset="0"/>
              <a:ea typeface="Open Sans" panose="020B0606030504020204" pitchFamily="34" charset="0"/>
              <a:cs typeface="Open Sans" panose="020B0606030504020204" pitchFamily="34" charset="0"/>
            </a:endParaRPr>
          </a:p>
          <a:p>
            <a:pPr algn="l"/>
            <a:endParaRPr lang="en-GB" sz="1200" b="0">
              <a:latin typeface="Open Sans" panose="020B0606030504020204" pitchFamily="34" charset="0"/>
              <a:ea typeface="Open Sans" panose="020B0606030504020204" pitchFamily="34" charset="0"/>
              <a:cs typeface="Open Sans" panose="020B0606030504020204" pitchFamily="34" charset="0"/>
            </a:endParaRPr>
          </a:p>
          <a:p>
            <a:endParaRPr lang="en-US" sz="1200" b="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Select input data (raster layer you wish to resample)</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Select aggregation method – this is important! Different methods yield different outcomes and support different data types: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For population density, you should use ‘sum’ to capture the aggregate of the smaller cells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For some continuous data (e.g. elevation), you may wish to use an average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For categorical data, you may wish to use a geometric rather than arithmetic resampling method. You can use the ‘warp’ tool (not pictured, but similar process) for methods like nearest neighbor.</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Set target resolution (pixel size)</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30</a:t>
            </a:fld>
            <a:endParaRPr lang="en-US"/>
          </a:p>
        </p:txBody>
      </p:sp>
    </p:spTree>
    <p:extLst>
      <p:ext uri="{BB962C8B-B14F-4D97-AF65-F5344CB8AC3E}">
        <p14:creationId xmlns:p14="http://schemas.microsoft.com/office/powerpoint/2010/main" val="4077303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31</a:t>
            </a:fld>
            <a:endParaRPr lang="en-US"/>
          </a:p>
        </p:txBody>
      </p:sp>
    </p:spTree>
    <p:extLst>
      <p:ext uri="{BB962C8B-B14F-4D97-AF65-F5344CB8AC3E}">
        <p14:creationId xmlns:p14="http://schemas.microsoft.com/office/powerpoint/2010/main" val="598830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32</a:t>
            </a:fld>
            <a:endParaRPr lang="en-US"/>
          </a:p>
        </p:txBody>
      </p:sp>
    </p:spTree>
    <p:extLst>
      <p:ext uri="{BB962C8B-B14F-4D97-AF65-F5344CB8AC3E}">
        <p14:creationId xmlns:p14="http://schemas.microsoft.com/office/powerpoint/2010/main" val="2533341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33</a:t>
            </a:fld>
            <a:endParaRPr lang="en-US"/>
          </a:p>
        </p:txBody>
      </p:sp>
    </p:spTree>
    <p:extLst>
      <p:ext uri="{BB962C8B-B14F-4D97-AF65-F5344CB8AC3E}">
        <p14:creationId xmlns:p14="http://schemas.microsoft.com/office/powerpoint/2010/main" val="4049991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34</a:t>
            </a:fld>
            <a:endParaRPr lang="en-US"/>
          </a:p>
        </p:txBody>
      </p:sp>
    </p:spTree>
    <p:extLst>
      <p:ext uri="{BB962C8B-B14F-4D97-AF65-F5344CB8AC3E}">
        <p14:creationId xmlns:p14="http://schemas.microsoft.com/office/powerpoint/2010/main" val="149352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Vector Data refers to shapes—</a:t>
            </a:r>
            <a:r>
              <a:rPr lang="en-US" sz="1200" b="1">
                <a:latin typeface="Open Sans" panose="020B0606030504020204" pitchFamily="34" charset="0"/>
                <a:ea typeface="Open Sans" panose="020B0606030504020204" pitchFamily="34" charset="0"/>
                <a:cs typeface="Open Sans" panose="020B0606030504020204" pitchFamily="34" charset="0"/>
              </a:rPr>
              <a:t>points</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b="1">
                <a:latin typeface="Open Sans" panose="020B0606030504020204" pitchFamily="34" charset="0"/>
                <a:ea typeface="Open Sans" panose="020B0606030504020204" pitchFamily="34" charset="0"/>
                <a:cs typeface="Open Sans" panose="020B0606030504020204" pitchFamily="34" charset="0"/>
              </a:rPr>
              <a:t>lines</a:t>
            </a:r>
            <a:r>
              <a:rPr lang="en-US" sz="1200">
                <a:latin typeface="Open Sans" panose="020B0606030504020204" pitchFamily="34" charset="0"/>
                <a:ea typeface="Open Sans" panose="020B0606030504020204" pitchFamily="34" charset="0"/>
                <a:cs typeface="Open Sans" panose="020B0606030504020204" pitchFamily="34" charset="0"/>
              </a:rPr>
              <a:t>, and </a:t>
            </a:r>
            <a:r>
              <a:rPr lang="en-US" sz="1200" b="1">
                <a:latin typeface="Open Sans" panose="020B0606030504020204" pitchFamily="34" charset="0"/>
                <a:ea typeface="Open Sans" panose="020B0606030504020204" pitchFamily="34" charset="0"/>
                <a:cs typeface="Open Sans" panose="020B0606030504020204" pitchFamily="34" charset="0"/>
              </a:rPr>
              <a:t>polygons</a:t>
            </a:r>
            <a:r>
              <a:rPr lang="en-US" sz="1200">
                <a:latin typeface="Open Sans" panose="020B0606030504020204" pitchFamily="34" charset="0"/>
                <a:ea typeface="Open Sans" panose="020B0606030504020204" pitchFamily="34" charset="0"/>
                <a:cs typeface="Open Sans" panose="020B0606030504020204" pitchFamily="34" charset="0"/>
              </a:rPr>
              <a:t>—that represent discrete real-world features.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There are multiple </a:t>
            </a:r>
            <a:r>
              <a:rPr lang="en-US" sz="2000" b="1">
                <a:latin typeface="Open Sans" panose="020B0606030504020204" pitchFamily="34" charset="0"/>
                <a:ea typeface="Open Sans" panose="020B0606030504020204" pitchFamily="34" charset="0"/>
                <a:cs typeface="Open Sans" panose="020B0606030504020204" pitchFamily="34" charset="0"/>
              </a:rPr>
              <a:t>formats </a:t>
            </a:r>
            <a:r>
              <a:rPr lang="en-US" sz="2000" b="0">
                <a:latin typeface="Open Sans" panose="020B0606030504020204" pitchFamily="34" charset="0"/>
                <a:ea typeface="Open Sans" panose="020B0606030504020204" pitchFamily="34" charset="0"/>
                <a:cs typeface="Open Sans" panose="020B0606030504020204" pitchFamily="34" charset="0"/>
              </a:rPr>
              <a:t>(or file types) </a:t>
            </a:r>
            <a:r>
              <a:rPr lang="en-US" sz="2000">
                <a:latin typeface="Open Sans" panose="020B0606030504020204" pitchFamily="34" charset="0"/>
                <a:ea typeface="Open Sans" panose="020B0606030504020204" pitchFamily="34" charset="0"/>
                <a:cs typeface="Open Sans" panose="020B0606030504020204" pitchFamily="34" charset="0"/>
              </a:rPr>
              <a:t>that can be used to store vector data:</a:t>
            </a: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Shapefile</a:t>
            </a:r>
            <a:r>
              <a:rPr lang="en-US" sz="2000">
                <a:latin typeface="Open Sans" panose="020B0606030504020204" pitchFamily="34" charset="0"/>
                <a:ea typeface="Open Sans" panose="020B0606030504020204" pitchFamily="34" charset="0"/>
                <a:cs typeface="Open Sans" panose="020B0606030504020204" pitchFamily="34" charset="0"/>
              </a:rPr>
              <a:t>: probably the most common vector format; to use a shapefile, it will need to be stored in the same folder location with associated files (.shx, .dbf, .prj, .xml, .sbn) which help determine how it functions in GIS software </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GeoJSON</a:t>
            </a:r>
            <a:r>
              <a:rPr lang="en-US" sz="2000" b="0">
                <a:latin typeface="Open Sans" panose="020B0606030504020204" pitchFamily="34" charset="0"/>
                <a:ea typeface="Open Sans" panose="020B0606030504020204" pitchFamily="34" charset="0"/>
                <a:cs typeface="Open Sans" panose="020B0606030504020204" pitchFamily="34" charset="0"/>
              </a:rPr>
              <a:t>: GeoJSON is a lighter version that is comprised of a single file (it does not require associated configuration files, like a shapefile does), and offers efficient data storage which takes up less space. For this reason, GeoJSON files are preferred for web mapping applications, and are the required input format for vector data in Energy Access Explorer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174081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latin typeface="Open Sans" panose="020B0606030504020204" pitchFamily="34" charset="0"/>
                <a:ea typeface="Open Sans" panose="020B0606030504020204" pitchFamily="34" charset="0"/>
                <a:cs typeface="Open Sans" panose="020B0606030504020204" pitchFamily="34" charset="0"/>
              </a:rPr>
              <a:t>Raster data refers to georeferenced ‘images’ containing pixels arranged in a grid</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Each </a:t>
            </a:r>
            <a:r>
              <a:rPr lang="en-US" sz="2000" b="1">
                <a:latin typeface="Open Sans" panose="020B0606030504020204" pitchFamily="34" charset="0"/>
                <a:ea typeface="Open Sans" panose="020B0606030504020204" pitchFamily="34" charset="0"/>
                <a:cs typeface="Open Sans" panose="020B0606030504020204" pitchFamily="34" charset="0"/>
              </a:rPr>
              <a:t>pixel</a:t>
            </a:r>
            <a:r>
              <a:rPr lang="en-US" sz="2000">
                <a:latin typeface="Open Sans" panose="020B0606030504020204" pitchFamily="34" charset="0"/>
                <a:ea typeface="Open Sans" panose="020B0606030504020204" pitchFamily="34" charset="0"/>
                <a:cs typeface="Open Sans" panose="020B0606030504020204" pitchFamily="34" charset="0"/>
              </a:rPr>
              <a:t> has an associated data </a:t>
            </a:r>
            <a:r>
              <a:rPr lang="en-US" sz="2000" b="1">
                <a:latin typeface="Open Sans" panose="020B0606030504020204" pitchFamily="34" charset="0"/>
                <a:ea typeface="Open Sans" panose="020B0606030504020204" pitchFamily="34" charset="0"/>
                <a:cs typeface="Open Sans" panose="020B0606030504020204" pitchFamily="34" charset="0"/>
              </a:rPr>
              <a:t>value</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Pixels are uniform in size, known as the </a:t>
            </a:r>
            <a:r>
              <a:rPr lang="en-US" sz="2000" b="1">
                <a:latin typeface="Open Sans" panose="020B0606030504020204" pitchFamily="34" charset="0"/>
                <a:ea typeface="Open Sans" panose="020B0606030504020204" pitchFamily="34" charset="0"/>
                <a:cs typeface="Open Sans" panose="020B0606030504020204" pitchFamily="34" charset="0"/>
              </a:rPr>
              <a:t>resolution</a:t>
            </a:r>
            <a:r>
              <a:rPr lang="en-US" sz="2000">
                <a:latin typeface="Open Sans" panose="020B0606030504020204" pitchFamily="34" charset="0"/>
                <a:ea typeface="Open Sans" panose="020B0606030504020204" pitchFamily="34" charset="0"/>
                <a:cs typeface="Open Sans" panose="020B0606030504020204" pitchFamily="34" charset="0"/>
              </a:rPr>
              <a:t> of the raster (e.g. 1 km sq)</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Rasters may show </a:t>
            </a:r>
            <a:r>
              <a:rPr lang="en-US" sz="2000" b="1">
                <a:latin typeface="Open Sans" panose="020B0606030504020204" pitchFamily="34" charset="0"/>
                <a:ea typeface="Open Sans" panose="020B0606030504020204" pitchFamily="34" charset="0"/>
                <a:cs typeface="Open Sans" panose="020B0606030504020204" pitchFamily="34" charset="0"/>
              </a:rPr>
              <a:t>discrete</a:t>
            </a:r>
            <a:r>
              <a:rPr lang="en-US" sz="2000">
                <a:latin typeface="Open Sans" panose="020B0606030504020204" pitchFamily="34" charset="0"/>
                <a:ea typeface="Open Sans" panose="020B0606030504020204" pitchFamily="34" charset="0"/>
                <a:cs typeface="Open Sans" panose="020B0606030504020204" pitchFamily="34" charset="0"/>
              </a:rPr>
              <a:t> or </a:t>
            </a:r>
            <a:r>
              <a:rPr lang="en-US" sz="2000" b="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a:t>
            </a: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discrete </a:t>
            </a:r>
            <a:r>
              <a:rPr lang="en-US" sz="2000">
                <a:latin typeface="Open Sans" panose="020B0606030504020204" pitchFamily="34" charset="0"/>
                <a:ea typeface="Open Sans" panose="020B0606030504020204" pitchFamily="34" charset="0"/>
                <a:cs typeface="Open Sans" panose="020B0606030504020204" pitchFamily="34" charset="0"/>
              </a:rPr>
              <a:t>rasters, the pixel values correspond with </a:t>
            </a:r>
            <a:r>
              <a:rPr lang="en-US" sz="2000" b="1">
                <a:latin typeface="Open Sans" panose="020B0606030504020204" pitchFamily="34" charset="0"/>
                <a:ea typeface="Open Sans" panose="020B0606030504020204" pitchFamily="34" charset="0"/>
                <a:cs typeface="Open Sans" panose="020B0606030504020204" pitchFamily="34" charset="0"/>
              </a:rPr>
              <a:t>categories </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land cover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 rasters, pixels correspond with </a:t>
            </a:r>
            <a:r>
              <a:rPr lang="en-US" sz="2000" b="1">
                <a:latin typeface="Open Sans" panose="020B0606030504020204" pitchFamily="34" charset="0"/>
                <a:ea typeface="Open Sans" panose="020B0606030504020204" pitchFamily="34" charset="0"/>
                <a:cs typeface="Open Sans" panose="020B0606030504020204" pitchFamily="34" charset="0"/>
              </a:rPr>
              <a:t>numerical values</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population density, elevation</a:t>
            </a:r>
          </a:p>
          <a:p>
            <a:pPr marL="342900" indent="-342900">
              <a:buFontTx/>
              <a:buChar char="-"/>
            </a:pPr>
            <a:r>
              <a:rPr lang="en-US" sz="2000" b="1">
                <a:latin typeface="Open Sans" panose="020B0606030504020204" pitchFamily="34" charset="0"/>
                <a:ea typeface="Open Sans" panose="020B0606030504020204" pitchFamily="34" charset="0"/>
                <a:cs typeface="Open Sans" panose="020B0606030504020204" pitchFamily="34" charset="0"/>
              </a:rPr>
              <a:t>Remote sensing </a:t>
            </a:r>
            <a:r>
              <a:rPr lang="en-US" sz="2000">
                <a:latin typeface="Open Sans" panose="020B0606030504020204" pitchFamily="34" charset="0"/>
                <a:ea typeface="Open Sans" panose="020B0606030504020204" pitchFamily="34" charset="0"/>
                <a:cs typeface="Open Sans" panose="020B0606030504020204" pitchFamily="34" charset="0"/>
              </a:rPr>
              <a:t>(e.g. satellite imaging) data is captured in raster format</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It is easy to perform mathematical </a:t>
            </a:r>
            <a:r>
              <a:rPr lang="en-US" sz="2000" b="1">
                <a:latin typeface="Open Sans" panose="020B0606030504020204" pitchFamily="34" charset="0"/>
                <a:ea typeface="Open Sans" panose="020B0606030504020204" pitchFamily="34" charset="0"/>
                <a:cs typeface="Open Sans" panose="020B0606030504020204" pitchFamily="34" charset="0"/>
              </a:rPr>
              <a:t>calculations</a:t>
            </a:r>
            <a:r>
              <a:rPr lang="en-US" sz="2000">
                <a:latin typeface="Open Sans" panose="020B0606030504020204" pitchFamily="34" charset="0"/>
                <a:ea typeface="Open Sans" panose="020B0606030504020204" pitchFamily="34" charset="0"/>
                <a:cs typeface="Open Sans" panose="020B0606030504020204" pitchFamily="34" charset="0"/>
              </a:rPr>
              <a:t> with raster data</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62893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latin typeface="Open Sans" panose="020B0606030504020204" pitchFamily="34" charset="0"/>
                <a:ea typeface="Open Sans" panose="020B0606030504020204" pitchFamily="34" charset="0"/>
                <a:cs typeface="Open Sans" panose="020B0606030504020204" pitchFamily="34" charset="0"/>
              </a:rPr>
              <a:t>Raster data refers to georeferenced ‘images’ containing pixels arranged in a grid</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Each </a:t>
            </a:r>
            <a:r>
              <a:rPr lang="en-US" sz="2000" b="1">
                <a:latin typeface="Open Sans" panose="020B0606030504020204" pitchFamily="34" charset="0"/>
                <a:ea typeface="Open Sans" panose="020B0606030504020204" pitchFamily="34" charset="0"/>
                <a:cs typeface="Open Sans" panose="020B0606030504020204" pitchFamily="34" charset="0"/>
              </a:rPr>
              <a:t>pixel</a:t>
            </a:r>
            <a:r>
              <a:rPr lang="en-US" sz="2000">
                <a:latin typeface="Open Sans" panose="020B0606030504020204" pitchFamily="34" charset="0"/>
                <a:ea typeface="Open Sans" panose="020B0606030504020204" pitchFamily="34" charset="0"/>
                <a:cs typeface="Open Sans" panose="020B0606030504020204" pitchFamily="34" charset="0"/>
              </a:rPr>
              <a:t> has an associated data </a:t>
            </a:r>
            <a:r>
              <a:rPr lang="en-US" sz="2000" b="1">
                <a:latin typeface="Open Sans" panose="020B0606030504020204" pitchFamily="34" charset="0"/>
                <a:ea typeface="Open Sans" panose="020B0606030504020204" pitchFamily="34" charset="0"/>
                <a:cs typeface="Open Sans" panose="020B0606030504020204" pitchFamily="34" charset="0"/>
              </a:rPr>
              <a:t>value</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Pixels are uniform in size, known as the </a:t>
            </a:r>
            <a:r>
              <a:rPr lang="en-US" sz="2000" b="1">
                <a:latin typeface="Open Sans" panose="020B0606030504020204" pitchFamily="34" charset="0"/>
                <a:ea typeface="Open Sans" panose="020B0606030504020204" pitchFamily="34" charset="0"/>
                <a:cs typeface="Open Sans" panose="020B0606030504020204" pitchFamily="34" charset="0"/>
              </a:rPr>
              <a:t>resolution</a:t>
            </a:r>
            <a:r>
              <a:rPr lang="en-US" sz="2000">
                <a:latin typeface="Open Sans" panose="020B0606030504020204" pitchFamily="34" charset="0"/>
                <a:ea typeface="Open Sans" panose="020B0606030504020204" pitchFamily="34" charset="0"/>
                <a:cs typeface="Open Sans" panose="020B0606030504020204" pitchFamily="34" charset="0"/>
              </a:rPr>
              <a:t> of the raster (e.g. 1 km sq)</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Rasters may show </a:t>
            </a:r>
            <a:r>
              <a:rPr lang="en-US" sz="2000" b="1">
                <a:latin typeface="Open Sans" panose="020B0606030504020204" pitchFamily="34" charset="0"/>
                <a:ea typeface="Open Sans" panose="020B0606030504020204" pitchFamily="34" charset="0"/>
                <a:cs typeface="Open Sans" panose="020B0606030504020204" pitchFamily="34" charset="0"/>
              </a:rPr>
              <a:t>discrete</a:t>
            </a:r>
            <a:r>
              <a:rPr lang="en-US" sz="2000">
                <a:latin typeface="Open Sans" panose="020B0606030504020204" pitchFamily="34" charset="0"/>
                <a:ea typeface="Open Sans" panose="020B0606030504020204" pitchFamily="34" charset="0"/>
                <a:cs typeface="Open Sans" panose="020B0606030504020204" pitchFamily="34" charset="0"/>
              </a:rPr>
              <a:t> or </a:t>
            </a:r>
            <a:r>
              <a:rPr lang="en-US" sz="2000" b="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a:t>
            </a: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discrete </a:t>
            </a:r>
            <a:r>
              <a:rPr lang="en-US" sz="2000">
                <a:latin typeface="Open Sans" panose="020B0606030504020204" pitchFamily="34" charset="0"/>
                <a:ea typeface="Open Sans" panose="020B0606030504020204" pitchFamily="34" charset="0"/>
                <a:cs typeface="Open Sans" panose="020B0606030504020204" pitchFamily="34" charset="0"/>
              </a:rPr>
              <a:t>rasters, the pixel values correspond with </a:t>
            </a:r>
            <a:r>
              <a:rPr lang="en-US" sz="2000" b="1">
                <a:latin typeface="Open Sans" panose="020B0606030504020204" pitchFamily="34" charset="0"/>
                <a:ea typeface="Open Sans" panose="020B0606030504020204" pitchFamily="34" charset="0"/>
                <a:cs typeface="Open Sans" panose="020B0606030504020204" pitchFamily="34" charset="0"/>
              </a:rPr>
              <a:t>categories </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land cover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 rasters, pixels correspond with </a:t>
            </a:r>
            <a:r>
              <a:rPr lang="en-US" sz="2000" b="1">
                <a:latin typeface="Open Sans" panose="020B0606030504020204" pitchFamily="34" charset="0"/>
                <a:ea typeface="Open Sans" panose="020B0606030504020204" pitchFamily="34" charset="0"/>
                <a:cs typeface="Open Sans" panose="020B0606030504020204" pitchFamily="34" charset="0"/>
              </a:rPr>
              <a:t>numerical values</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population density, elevation</a:t>
            </a:r>
          </a:p>
          <a:p>
            <a:pPr marL="342900" indent="-342900">
              <a:buFontTx/>
              <a:buChar char="-"/>
            </a:pPr>
            <a:r>
              <a:rPr lang="en-US" sz="2000" b="1">
                <a:latin typeface="Open Sans" panose="020B0606030504020204" pitchFamily="34" charset="0"/>
                <a:ea typeface="Open Sans" panose="020B0606030504020204" pitchFamily="34" charset="0"/>
                <a:cs typeface="Open Sans" panose="020B0606030504020204" pitchFamily="34" charset="0"/>
              </a:rPr>
              <a:t>Remote sensing </a:t>
            </a:r>
            <a:r>
              <a:rPr lang="en-US" sz="2000">
                <a:latin typeface="Open Sans" panose="020B0606030504020204" pitchFamily="34" charset="0"/>
                <a:ea typeface="Open Sans" panose="020B0606030504020204" pitchFamily="34" charset="0"/>
                <a:cs typeface="Open Sans" panose="020B0606030504020204" pitchFamily="34" charset="0"/>
              </a:rPr>
              <a:t>(e.g. satellite imaging) data is captured in raster format</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It is easy to perform mathematical </a:t>
            </a:r>
            <a:r>
              <a:rPr lang="en-US" sz="2000" b="1">
                <a:latin typeface="Open Sans" panose="020B0606030504020204" pitchFamily="34" charset="0"/>
                <a:ea typeface="Open Sans" panose="020B0606030504020204" pitchFamily="34" charset="0"/>
                <a:cs typeface="Open Sans" panose="020B0606030504020204" pitchFamily="34" charset="0"/>
              </a:rPr>
              <a:t>calculations</a:t>
            </a:r>
            <a:r>
              <a:rPr lang="en-US" sz="2000">
                <a:latin typeface="Open Sans" panose="020B0606030504020204" pitchFamily="34" charset="0"/>
                <a:ea typeface="Open Sans" panose="020B0606030504020204" pitchFamily="34" charset="0"/>
                <a:cs typeface="Open Sans" panose="020B0606030504020204" pitchFamily="34" charset="0"/>
              </a:rPr>
              <a:t> with raster data</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57027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Tabular data </a:t>
            </a:r>
            <a:r>
              <a:rPr lang="en-GB" sz="2000">
                <a:latin typeface="Open Sans" panose="020B0606030504020204" pitchFamily="34" charset="0"/>
                <a:ea typeface="Open Sans" panose="020B0606030504020204" pitchFamily="34" charset="0"/>
                <a:cs typeface="Open Sans" panose="020B0606030504020204" pitchFamily="34" charset="0"/>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This data type can be used in GIS if it includes </a:t>
            </a:r>
            <a:r>
              <a:rPr lang="en-GB" sz="2000" b="1">
                <a:latin typeface="Open Sans" panose="020B0606030504020204" pitchFamily="34" charset="0"/>
                <a:ea typeface="Open Sans" panose="020B0606030504020204" pitchFamily="34" charset="0"/>
                <a:cs typeface="Open Sans" panose="020B0606030504020204" pitchFamily="34" charset="0"/>
              </a:rPr>
              <a:t>georeferenced data </a:t>
            </a:r>
            <a:r>
              <a:rPr lang="en-GB" sz="2000">
                <a:latin typeface="Open Sans" panose="020B0606030504020204" pitchFamily="34" charset="0"/>
                <a:ea typeface="Open Sans" panose="020B0606030504020204" pitchFamily="34" charset="0"/>
                <a:cs typeface="Open Sans" panose="020B0606030504020204" pitchFamily="34" charset="0"/>
              </a:rPr>
              <a:t>columns</a:t>
            </a:r>
          </a:p>
          <a:p>
            <a:pPr marL="800100" lvl="1" indent="-342900" algn="just">
              <a:lnSpc>
                <a:spcPct val="110000"/>
              </a:lnSpc>
              <a:spcAft>
                <a:spcPts val="169"/>
              </a:spcAft>
              <a:buFont typeface="Wingdings" panose="05000000000000000000" pitchFamily="2" charset="2"/>
              <a:buChar char="§"/>
            </a:pPr>
            <a:r>
              <a:rPr lang="en-GB" sz="2000">
                <a:latin typeface="Open Sans" panose="020B0606030504020204" pitchFamily="34" charset="0"/>
                <a:ea typeface="Open Sans" panose="020B0606030504020204" pitchFamily="34" charset="0"/>
                <a:cs typeface="Open Sans" panose="020B0606030504020204" pitchFamily="34" charset="0"/>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Coordinates</a:t>
            </a:r>
            <a:r>
              <a:rPr lang="en-GB" sz="2000">
                <a:latin typeface="Open Sans" panose="020B0606030504020204" pitchFamily="34" charset="0"/>
                <a:ea typeface="Open Sans" panose="020B0606030504020204" pitchFamily="34" charset="0"/>
                <a:cs typeface="Open Sans" panose="020B0606030504020204" pitchFamily="34" charset="0"/>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Administrative Units</a:t>
            </a:r>
            <a:r>
              <a:rPr lang="en-GB" sz="2000">
                <a:latin typeface="Open Sans" panose="020B0606030504020204" pitchFamily="34" charset="0"/>
                <a:ea typeface="Open Sans" panose="020B0606030504020204" pitchFamily="34" charset="0"/>
                <a:cs typeface="Open Sans" panose="020B0606030504020204" pitchFamily="34" charset="0"/>
              </a:rPr>
              <a:t>: data values can be associated with national or subnational (province, state, or municipality) administrative units. The unique feature IDs associated with the vector polygons associated with each unit should be recorded in its own column.</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Common uses for tabular data in GIS include </a:t>
            </a:r>
            <a:r>
              <a:rPr lang="en-GB" sz="2000" b="1">
                <a:latin typeface="Open Sans" panose="020B0606030504020204" pitchFamily="34" charset="0"/>
                <a:ea typeface="Open Sans" panose="020B0606030504020204" pitchFamily="34" charset="0"/>
                <a:cs typeface="Open Sans" panose="020B0606030504020204" pitchFamily="34" charset="0"/>
              </a:rPr>
              <a:t>field observations </a:t>
            </a:r>
            <a:r>
              <a:rPr lang="en-GB" sz="2000">
                <a:latin typeface="Open Sans" panose="020B0606030504020204" pitchFamily="34" charset="0"/>
                <a:ea typeface="Open Sans" panose="020B0606030504020204" pitchFamily="34" charset="0"/>
                <a:cs typeface="Open Sans" panose="020B0606030504020204" pitchFamily="34" charset="0"/>
              </a:rPr>
              <a:t>(recorded as coordinates), and </a:t>
            </a:r>
            <a:r>
              <a:rPr lang="en-GB" sz="2000" b="1">
                <a:latin typeface="Open Sans" panose="020B0606030504020204" pitchFamily="34" charset="0"/>
                <a:ea typeface="Open Sans" panose="020B0606030504020204" pitchFamily="34" charset="0"/>
                <a:cs typeface="Open Sans" panose="020B0606030504020204" pitchFamily="34" charset="0"/>
              </a:rPr>
              <a:t>census data </a:t>
            </a:r>
            <a:r>
              <a:rPr lang="en-GB" sz="2000">
                <a:latin typeface="Open Sans" panose="020B0606030504020204" pitchFamily="34" charset="0"/>
                <a:ea typeface="Open Sans" panose="020B0606030504020204" pitchFamily="34" charset="0"/>
                <a:cs typeface="Open Sans" panose="020B0606030504020204" pitchFamily="34" charset="0"/>
              </a:rPr>
              <a:t>(at subnational level)</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419331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Tabular data </a:t>
            </a:r>
            <a:r>
              <a:rPr lang="en-GB" sz="2000">
                <a:latin typeface="Open Sans" panose="020B0606030504020204" pitchFamily="34" charset="0"/>
                <a:ea typeface="Open Sans" panose="020B0606030504020204" pitchFamily="34" charset="0"/>
                <a:cs typeface="Open Sans" panose="020B0606030504020204" pitchFamily="34" charset="0"/>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This data type can be used in GIS if it includes </a:t>
            </a:r>
            <a:r>
              <a:rPr lang="en-GB" sz="2000" b="1">
                <a:latin typeface="Open Sans" panose="020B0606030504020204" pitchFamily="34" charset="0"/>
                <a:ea typeface="Open Sans" panose="020B0606030504020204" pitchFamily="34" charset="0"/>
                <a:cs typeface="Open Sans" panose="020B0606030504020204" pitchFamily="34" charset="0"/>
              </a:rPr>
              <a:t>georeferenced data </a:t>
            </a:r>
            <a:r>
              <a:rPr lang="en-GB" sz="2000">
                <a:latin typeface="Open Sans" panose="020B0606030504020204" pitchFamily="34" charset="0"/>
                <a:ea typeface="Open Sans" panose="020B0606030504020204" pitchFamily="34" charset="0"/>
                <a:cs typeface="Open Sans" panose="020B0606030504020204" pitchFamily="34" charset="0"/>
              </a:rPr>
              <a:t>columns</a:t>
            </a:r>
          </a:p>
          <a:p>
            <a:pPr marL="800100" lvl="1" indent="-342900" algn="just">
              <a:lnSpc>
                <a:spcPct val="110000"/>
              </a:lnSpc>
              <a:spcAft>
                <a:spcPts val="169"/>
              </a:spcAft>
              <a:buFont typeface="Wingdings" panose="05000000000000000000" pitchFamily="2" charset="2"/>
              <a:buChar char="§"/>
            </a:pPr>
            <a:r>
              <a:rPr lang="en-GB" sz="2000">
                <a:latin typeface="Open Sans" panose="020B0606030504020204" pitchFamily="34" charset="0"/>
                <a:ea typeface="Open Sans" panose="020B0606030504020204" pitchFamily="34" charset="0"/>
                <a:cs typeface="Open Sans" panose="020B0606030504020204" pitchFamily="34" charset="0"/>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Coordinates</a:t>
            </a:r>
            <a:r>
              <a:rPr lang="en-GB" sz="2000">
                <a:latin typeface="Open Sans" panose="020B0606030504020204" pitchFamily="34" charset="0"/>
                <a:ea typeface="Open Sans" panose="020B0606030504020204" pitchFamily="34" charset="0"/>
                <a:cs typeface="Open Sans" panose="020B0606030504020204" pitchFamily="34" charset="0"/>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Administrative Units</a:t>
            </a:r>
            <a:r>
              <a:rPr lang="en-GB" sz="2000">
                <a:latin typeface="Open Sans" panose="020B0606030504020204" pitchFamily="34" charset="0"/>
                <a:ea typeface="Open Sans" panose="020B0606030504020204" pitchFamily="34" charset="0"/>
                <a:cs typeface="Open Sans" panose="020B0606030504020204" pitchFamily="34" charset="0"/>
              </a:rPr>
              <a:t>: data values can be associated with national or subnational (province, state, or municipality) administrative units. The unique feature IDs associated with the vector polygons associated with each unit should be recorded in its own column.</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Common uses for tabular data in GIS include </a:t>
            </a:r>
            <a:r>
              <a:rPr lang="en-GB" sz="2000" b="1">
                <a:latin typeface="Open Sans" panose="020B0606030504020204" pitchFamily="34" charset="0"/>
                <a:ea typeface="Open Sans" panose="020B0606030504020204" pitchFamily="34" charset="0"/>
                <a:cs typeface="Open Sans" panose="020B0606030504020204" pitchFamily="34" charset="0"/>
              </a:rPr>
              <a:t>field observations </a:t>
            </a:r>
            <a:r>
              <a:rPr lang="en-GB" sz="2000">
                <a:latin typeface="Open Sans" panose="020B0606030504020204" pitchFamily="34" charset="0"/>
                <a:ea typeface="Open Sans" panose="020B0606030504020204" pitchFamily="34" charset="0"/>
                <a:cs typeface="Open Sans" panose="020B0606030504020204" pitchFamily="34" charset="0"/>
              </a:rPr>
              <a:t>(recorded as coordinates), and </a:t>
            </a:r>
            <a:r>
              <a:rPr lang="en-GB" sz="2000" b="1">
                <a:latin typeface="Open Sans" panose="020B0606030504020204" pitchFamily="34" charset="0"/>
                <a:ea typeface="Open Sans" panose="020B0606030504020204" pitchFamily="34" charset="0"/>
                <a:cs typeface="Open Sans" panose="020B0606030504020204" pitchFamily="34" charset="0"/>
              </a:rPr>
              <a:t>census data </a:t>
            </a:r>
            <a:r>
              <a:rPr lang="en-GB" sz="2000">
                <a:latin typeface="Open Sans" panose="020B0606030504020204" pitchFamily="34" charset="0"/>
                <a:ea typeface="Open Sans" panose="020B0606030504020204" pitchFamily="34" charset="0"/>
                <a:cs typeface="Open Sans" panose="020B0606030504020204" pitchFamily="34" charset="0"/>
              </a:rPr>
              <a:t>(at subnational level)</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22194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dirty="0">
                <a:latin typeface="Open Sans" panose="020B0606030504020204" pitchFamily="34" charset="0"/>
                <a:ea typeface="Open Sans" panose="020B0606030504020204" pitchFamily="34" charset="0"/>
                <a:cs typeface="Open Sans" panose="020B0606030504020204" pitchFamily="34" charset="0"/>
              </a:rPr>
              <a:t>Tabular data </a:t>
            </a:r>
            <a:r>
              <a:rPr lang="en-GB" sz="2000" dirty="0">
                <a:latin typeface="Open Sans" panose="020B0606030504020204" pitchFamily="34" charset="0"/>
                <a:ea typeface="Open Sans" panose="020B0606030504020204" pitchFamily="34" charset="0"/>
                <a:cs typeface="Open Sans" panose="020B0606030504020204" pitchFamily="34" charset="0"/>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dirty="0">
                <a:latin typeface="Open Sans" panose="020B0606030504020204" pitchFamily="34" charset="0"/>
                <a:ea typeface="Open Sans" panose="020B0606030504020204" pitchFamily="34" charset="0"/>
                <a:cs typeface="Open Sans" panose="020B0606030504020204" pitchFamily="34" charset="0"/>
              </a:rPr>
              <a:t>This data type can be used in GIS if it includes </a:t>
            </a:r>
            <a:r>
              <a:rPr lang="en-GB" sz="2000" b="1" dirty="0">
                <a:latin typeface="Open Sans" panose="020B0606030504020204" pitchFamily="34" charset="0"/>
                <a:ea typeface="Open Sans" panose="020B0606030504020204" pitchFamily="34" charset="0"/>
                <a:cs typeface="Open Sans" panose="020B0606030504020204" pitchFamily="34" charset="0"/>
              </a:rPr>
              <a:t>georeferenced data </a:t>
            </a:r>
            <a:r>
              <a:rPr lang="en-GB" sz="2000" dirty="0">
                <a:latin typeface="Open Sans" panose="020B0606030504020204" pitchFamily="34" charset="0"/>
                <a:ea typeface="Open Sans" panose="020B0606030504020204" pitchFamily="34" charset="0"/>
                <a:cs typeface="Open Sans" panose="020B0606030504020204" pitchFamily="34" charset="0"/>
              </a:rPr>
              <a:t>columns</a:t>
            </a:r>
          </a:p>
          <a:p>
            <a:pPr marL="800100" lvl="1" indent="-342900" algn="just">
              <a:lnSpc>
                <a:spcPct val="110000"/>
              </a:lnSpc>
              <a:spcAft>
                <a:spcPts val="169"/>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dirty="0">
                <a:latin typeface="Open Sans" panose="020B0606030504020204" pitchFamily="34" charset="0"/>
                <a:ea typeface="Open Sans" panose="020B0606030504020204" pitchFamily="34" charset="0"/>
                <a:cs typeface="Open Sans" panose="020B0606030504020204" pitchFamily="34" charset="0"/>
              </a:rPr>
              <a:t>Coordinates</a:t>
            </a:r>
            <a:r>
              <a:rPr lang="en-GB" sz="2000" dirty="0">
                <a:latin typeface="Open Sans" panose="020B0606030504020204" pitchFamily="34" charset="0"/>
                <a:ea typeface="Open Sans" panose="020B0606030504020204" pitchFamily="34" charset="0"/>
                <a:cs typeface="Open Sans" panose="020B0606030504020204" pitchFamily="34" charset="0"/>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p>
          <a:p>
            <a:pPr marL="1257300" lvl="2" indent="-342900" algn="just">
              <a:lnSpc>
                <a:spcPct val="110000"/>
              </a:lnSpc>
              <a:spcAft>
                <a:spcPts val="169"/>
              </a:spcAft>
              <a:buFont typeface="Wingdings" panose="05000000000000000000" pitchFamily="2" charset="2"/>
              <a:buChar char="§"/>
            </a:pPr>
            <a:r>
              <a:rPr lang="en-GB" sz="2000" b="1" dirty="0">
                <a:latin typeface="Open Sans" panose="020B0606030504020204" pitchFamily="34" charset="0"/>
                <a:ea typeface="Open Sans" panose="020B0606030504020204" pitchFamily="34" charset="0"/>
                <a:cs typeface="Open Sans" panose="020B0606030504020204" pitchFamily="34" charset="0"/>
              </a:rPr>
              <a:t>Administrative Units</a:t>
            </a:r>
            <a:r>
              <a:rPr lang="en-GB" sz="2000" dirty="0">
                <a:latin typeface="Open Sans" panose="020B0606030504020204" pitchFamily="34" charset="0"/>
                <a:ea typeface="Open Sans" panose="020B0606030504020204" pitchFamily="34" charset="0"/>
                <a:cs typeface="Open Sans" panose="020B0606030504020204" pitchFamily="34" charset="0"/>
              </a:rPr>
              <a:t>: data values can be associated with national or subnational (province, state, or municipality) administrative units. The unique feature IDs associated with the vector polygons associated with each unit should be recorded in its own column.</a:t>
            </a:r>
          </a:p>
          <a:p>
            <a:pPr marL="342900" indent="-342900" algn="just">
              <a:lnSpc>
                <a:spcPct val="110000"/>
              </a:lnSpc>
              <a:spcAft>
                <a:spcPts val="169"/>
              </a:spcAft>
              <a:buFont typeface="Wingdings" panose="05000000000000000000" pitchFamily="2" charset="2"/>
              <a:buChar char="q"/>
            </a:pPr>
            <a:r>
              <a:rPr lang="en-GB" sz="2000" dirty="0">
                <a:latin typeface="Open Sans" panose="020B0606030504020204" pitchFamily="34" charset="0"/>
                <a:ea typeface="Open Sans" panose="020B0606030504020204" pitchFamily="34" charset="0"/>
                <a:cs typeface="Open Sans" panose="020B0606030504020204" pitchFamily="34" charset="0"/>
              </a:rPr>
              <a:t>Common uses for tabular data in GIS include </a:t>
            </a:r>
            <a:r>
              <a:rPr lang="en-GB" sz="2000" b="1" dirty="0">
                <a:latin typeface="Open Sans" panose="020B0606030504020204" pitchFamily="34" charset="0"/>
                <a:ea typeface="Open Sans" panose="020B0606030504020204" pitchFamily="34" charset="0"/>
                <a:cs typeface="Open Sans" panose="020B0606030504020204" pitchFamily="34" charset="0"/>
              </a:rPr>
              <a:t>field observations </a:t>
            </a:r>
            <a:r>
              <a:rPr lang="en-GB" sz="2000" dirty="0">
                <a:latin typeface="Open Sans" panose="020B0606030504020204" pitchFamily="34" charset="0"/>
                <a:ea typeface="Open Sans" panose="020B0606030504020204" pitchFamily="34" charset="0"/>
                <a:cs typeface="Open Sans" panose="020B0606030504020204" pitchFamily="34" charset="0"/>
              </a:rPr>
              <a:t>(recorded as coordinates), and </a:t>
            </a:r>
            <a:r>
              <a:rPr lang="en-GB" sz="2000" b="1" dirty="0">
                <a:latin typeface="Open Sans" panose="020B0606030504020204" pitchFamily="34" charset="0"/>
                <a:ea typeface="Open Sans" panose="020B0606030504020204" pitchFamily="34" charset="0"/>
                <a:cs typeface="Open Sans" panose="020B0606030504020204" pitchFamily="34" charset="0"/>
              </a:rPr>
              <a:t>census data </a:t>
            </a:r>
            <a:r>
              <a:rPr lang="en-GB" sz="2000" dirty="0">
                <a:latin typeface="Open Sans" panose="020B0606030504020204" pitchFamily="34" charset="0"/>
                <a:ea typeface="Open Sans" panose="020B0606030504020204" pitchFamily="34" charset="0"/>
                <a:cs typeface="Open Sans" panose="020B0606030504020204" pitchFamily="34" charset="0"/>
              </a:rPr>
              <a:t>(at subnational level)</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88852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4/24/2026</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7" r:id="rId5"/>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hyperlink" Target="https://www.qgistutorials.com/en/"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3</a:t>
            </a:r>
            <a:br>
              <a:rPr lang="en-US" sz="3200" b="1" dirty="0"/>
            </a:br>
            <a:r>
              <a:rPr lang="en-US" sz="3200" b="1" dirty="0">
                <a:solidFill>
                  <a:schemeClr val="tx1"/>
                </a:solidFill>
              </a:rPr>
              <a:t>KEY GIS CONCEPTS</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3"/>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Geographic Projections</a:t>
            </a:r>
          </a:p>
        </p:txBody>
      </p:sp>
      <p:sp>
        <p:nvSpPr>
          <p:cNvPr id="4" name="TextBox 3">
            <a:extLst>
              <a:ext uri="{FF2B5EF4-FFF2-40B4-BE49-F238E27FC236}">
                <a16:creationId xmlns:a16="http://schemas.microsoft.com/office/drawing/2014/main" id="{D10EC040-A8EC-7F01-2DD0-45B5282AA393}"/>
              </a:ext>
            </a:extLst>
          </p:cNvPr>
          <p:cNvSpPr txBox="1"/>
          <p:nvPr/>
        </p:nvSpPr>
        <p:spPr>
          <a:xfrm>
            <a:off x="1189608" y="2158008"/>
            <a:ext cx="9716815" cy="2884957"/>
          </a:xfrm>
          <a:prstGeom prst="rect">
            <a:avLst/>
          </a:prstGeom>
          <a:noFill/>
        </p:spPr>
        <p:txBody>
          <a:bodyPr wrap="square" rtlCol="0">
            <a:spAutoFit/>
          </a:bodyPr>
          <a:lstStyle/>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Map Projection </a:t>
            </a:r>
            <a:r>
              <a:rPr lang="en-GB" sz="2000" dirty="0">
                <a:latin typeface="+mj-lt"/>
                <a:ea typeface="Open Sans" panose="020B0606030504020204" pitchFamily="34" charset="0"/>
                <a:cs typeface="Open Sans" panose="020B0606030504020204" pitchFamily="34" charset="0"/>
              </a:rPr>
              <a:t>refers to the method used to depict 3-dimension data (the earth’s surface) in a 2-dimensional representation (a map)</a:t>
            </a:r>
          </a:p>
          <a:p>
            <a:pPr marL="342900" indent="-342900" algn="just">
              <a:lnSpc>
                <a:spcPct val="110000"/>
              </a:lnSpc>
              <a:spcAft>
                <a:spcPts val="169"/>
              </a:spcAft>
              <a:buFont typeface="Arial" panose="020B0604020202020204" pitchFamily="34" charset="0"/>
              <a:buChar char="•"/>
            </a:pPr>
            <a:r>
              <a:rPr lang="en-GB" sz="2000" dirty="0">
                <a:latin typeface="+mj-lt"/>
                <a:ea typeface="Open Sans" panose="020B0606030504020204" pitchFamily="34" charset="0"/>
                <a:cs typeface="Open Sans" panose="020B0606030504020204" pitchFamily="34" charset="0"/>
              </a:rPr>
              <a:t>Projections are specified in GIS using a </a:t>
            </a:r>
            <a:r>
              <a:rPr lang="en-GB" sz="2000" b="1" dirty="0">
                <a:latin typeface="+mj-lt"/>
                <a:ea typeface="Open Sans" panose="020B0606030504020204" pitchFamily="34" charset="0"/>
                <a:cs typeface="Open Sans" panose="020B0606030504020204" pitchFamily="34" charset="0"/>
              </a:rPr>
              <a:t>coordinate reference system (CRS)</a:t>
            </a:r>
          </a:p>
          <a:p>
            <a:pPr marL="342900" indent="-342900" algn="just">
              <a:lnSpc>
                <a:spcPct val="110000"/>
              </a:lnSpc>
              <a:spcAft>
                <a:spcPts val="169"/>
              </a:spcAft>
              <a:buFont typeface="Arial" panose="020B0604020202020204" pitchFamily="34" charset="0"/>
              <a:buChar char="•"/>
            </a:pPr>
            <a:r>
              <a:rPr lang="en-GB" sz="2000" dirty="0">
                <a:latin typeface="+mj-lt"/>
                <a:ea typeface="Open Sans" panose="020B0606030504020204" pitchFamily="34" charset="0"/>
                <a:cs typeface="Open Sans" panose="020B0606030504020204" pitchFamily="34" charset="0"/>
              </a:rPr>
              <a:t>Each CRS has a specified unit:</a:t>
            </a:r>
          </a:p>
          <a:p>
            <a:pPr marL="800100" lvl="1"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Meters</a:t>
            </a:r>
            <a:r>
              <a:rPr lang="en-GB" sz="2000" dirty="0">
                <a:latin typeface="+mj-lt"/>
                <a:ea typeface="Open Sans" panose="020B0606030504020204" pitchFamily="34" charset="0"/>
                <a:cs typeface="Open Sans" panose="020B0606030504020204" pitchFamily="34" charset="0"/>
              </a:rPr>
              <a:t>: A CRS denominated in meters can be useful for geoprocessing operations that require inputs in metric units</a:t>
            </a:r>
          </a:p>
          <a:p>
            <a:pPr marL="800100" lvl="1"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Degrees</a:t>
            </a:r>
            <a:r>
              <a:rPr lang="en-GB" sz="2000" dirty="0">
                <a:latin typeface="+mj-lt"/>
                <a:ea typeface="Open Sans" panose="020B0606030504020204" pitchFamily="34" charset="0"/>
                <a:cs typeface="Open Sans" panose="020B0606030504020204" pitchFamily="34" charset="0"/>
              </a:rPr>
              <a:t>: A CRS denominated in degrees provides more intuitive navigation for GIS users</a:t>
            </a:r>
          </a:p>
        </p:txBody>
      </p:sp>
      <p:sp>
        <p:nvSpPr>
          <p:cNvPr id="2" name="Title 10">
            <a:extLst>
              <a:ext uri="{FF2B5EF4-FFF2-40B4-BE49-F238E27FC236}">
                <a16:creationId xmlns:a16="http://schemas.microsoft.com/office/drawing/2014/main" id="{809B7BF4-6226-8C25-1209-5876FA8CD570}"/>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2977627874"/>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09383" y="1242900"/>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QGIS – Geographic Information System Software</a:t>
            </a:r>
            <a:endParaRPr lang="en-US" dirty="0">
              <a:latin typeface="+mj-lt"/>
              <a:cs typeface="Calibri" panose="020F0502020204030204"/>
            </a:endParaRPr>
          </a:p>
        </p:txBody>
      </p:sp>
      <p:sp>
        <p:nvSpPr>
          <p:cNvPr id="7" name="TextBox 6">
            <a:extLst>
              <a:ext uri="{FF2B5EF4-FFF2-40B4-BE49-F238E27FC236}">
                <a16:creationId xmlns:a16="http://schemas.microsoft.com/office/drawing/2014/main" id="{C5DBCC37-73F3-0943-AC7A-7087D7966D04}"/>
              </a:ext>
            </a:extLst>
          </p:cNvPr>
          <p:cNvSpPr txBox="1"/>
          <p:nvPr/>
        </p:nvSpPr>
        <p:spPr>
          <a:xfrm>
            <a:off x="509383" y="1545974"/>
            <a:ext cx="5344937" cy="4708981"/>
          </a:xfrm>
          <a:prstGeom prst="rect">
            <a:avLst/>
          </a:prstGeom>
          <a:noFill/>
        </p:spPr>
        <p:txBody>
          <a:bodyPr wrap="square" lIns="91440" tIns="45720" rIns="91440" bIns="45720" rtlCol="0" anchor="t">
            <a:spAutoFit/>
          </a:bodyPr>
          <a:lstStyle/>
          <a:p>
            <a:endParaRPr lang="en-US" sz="2000" dirty="0">
              <a:latin typeface="+mj-lt"/>
              <a:ea typeface="Open Sans"/>
              <a:cs typeface="Open Sans"/>
            </a:endParaRPr>
          </a:p>
          <a:p>
            <a:pPr marL="342900" indent="-342900">
              <a:buFont typeface="Arial" panose="020B0604020202020204" pitchFamily="34" charset="0"/>
              <a:buChar char="•"/>
            </a:pPr>
            <a:r>
              <a:rPr lang="en-US" sz="2000" b="1" dirty="0">
                <a:latin typeface="+mj-lt"/>
                <a:ea typeface="Open Sans"/>
                <a:cs typeface="Open Sans"/>
              </a:rPr>
              <a:t>QGIS </a:t>
            </a:r>
            <a:r>
              <a:rPr lang="en-US" sz="2000" dirty="0">
                <a:latin typeface="+mj-lt"/>
                <a:ea typeface="Open Sans"/>
                <a:cs typeface="Open Sans"/>
              </a:rPr>
              <a:t>is a free, open-source software GIS software used for </a:t>
            </a:r>
            <a:r>
              <a:rPr lang="en-US" sz="2000" dirty="0">
                <a:latin typeface="+mj-lt"/>
                <a:ea typeface="+mn-lt"/>
                <a:cs typeface="+mn-lt"/>
              </a:rPr>
              <a:t>the creation, analysis, visualization, and management of geographic data and maps.</a:t>
            </a:r>
          </a:p>
          <a:p>
            <a:pPr marL="342900" indent="-342900">
              <a:buFont typeface="Arial" panose="020B0604020202020204" pitchFamily="34" charset="0"/>
              <a:buChar char="•"/>
            </a:pPr>
            <a:r>
              <a:rPr lang="en-US" sz="2000" dirty="0">
                <a:latin typeface="+mj-lt"/>
                <a:ea typeface="+mn-lt"/>
                <a:cs typeface="+mn-lt"/>
              </a:rPr>
              <a:t>Geospatial data often requires cleaning, updating, and transformation to ensure clarity and consistency. </a:t>
            </a:r>
          </a:p>
          <a:p>
            <a:pPr marL="342900" indent="-342900">
              <a:buFont typeface="Arial" panose="020B0604020202020204" pitchFamily="34" charset="0"/>
              <a:buChar char="•"/>
            </a:pPr>
            <a:r>
              <a:rPr lang="en-US" sz="2000" dirty="0">
                <a:latin typeface="+mj-lt"/>
                <a:ea typeface="+mn-lt"/>
                <a:cs typeface="+mn-lt"/>
              </a:rPr>
              <a:t>QGIS provides essential tools for data preprocessing, including reformatting attributes, aligning coordinate systems, and structuring data to match the desired format and granularity required by EAE.</a:t>
            </a:r>
            <a:endParaRPr lang="en-US" dirty="0">
              <a:latin typeface="+mj-lt"/>
            </a:endParaRPr>
          </a:p>
          <a:p>
            <a:pPr marL="342900" indent="-342900">
              <a:buFont typeface="Wingdings" panose="05000000000000000000" pitchFamily="2" charset="2"/>
              <a:buChar char="q"/>
            </a:pPr>
            <a:endParaRPr lang="en-US" sz="2000" dirty="0">
              <a:latin typeface="+mj-lt"/>
              <a:ea typeface="+mn-lt"/>
              <a:cs typeface="+mn-lt"/>
            </a:endParaRPr>
          </a:p>
          <a:p>
            <a:pPr marL="342900" indent="-342900">
              <a:buFont typeface="Wingdings" panose="05000000000000000000" pitchFamily="2" charset="2"/>
              <a:buChar char="q"/>
            </a:pPr>
            <a:endParaRPr lang="en-US" sz="2000" dirty="0">
              <a:latin typeface="+mj-lt"/>
              <a:ea typeface="+mn-lt"/>
              <a:cs typeface="+mn-lt"/>
            </a:endParaRPr>
          </a:p>
        </p:txBody>
      </p:sp>
      <p:pic>
        <p:nvPicPr>
          <p:cNvPr id="3" name="Picture 2" descr="A screenshot of a computer&#10;&#10;Description automatically generated">
            <a:extLst>
              <a:ext uri="{FF2B5EF4-FFF2-40B4-BE49-F238E27FC236}">
                <a16:creationId xmlns:a16="http://schemas.microsoft.com/office/drawing/2014/main" id="{8F8BA24F-CEB9-719B-8EC1-D017566A7B43}"/>
              </a:ext>
            </a:extLst>
          </p:cNvPr>
          <p:cNvPicPr>
            <a:picLocks noChangeAspect="1"/>
          </p:cNvPicPr>
          <p:nvPr/>
        </p:nvPicPr>
        <p:blipFill>
          <a:blip r:embed="rId3"/>
          <a:stretch>
            <a:fillRect/>
          </a:stretch>
        </p:blipFill>
        <p:spPr>
          <a:xfrm>
            <a:off x="6633248" y="3199316"/>
            <a:ext cx="3997806" cy="2760761"/>
          </a:xfrm>
          <a:prstGeom prst="rect">
            <a:avLst/>
          </a:prstGeom>
        </p:spPr>
      </p:pic>
      <p:pic>
        <p:nvPicPr>
          <p:cNvPr id="9" name="Picture 8" descr="A green letter and a white background&#10;&#10;Description automatically generated">
            <a:extLst>
              <a:ext uri="{FF2B5EF4-FFF2-40B4-BE49-F238E27FC236}">
                <a16:creationId xmlns:a16="http://schemas.microsoft.com/office/drawing/2014/main" id="{EAE8C981-BC71-995C-CB57-F86C6A8C280C}"/>
              </a:ext>
            </a:extLst>
          </p:cNvPr>
          <p:cNvPicPr>
            <a:picLocks noChangeAspect="1"/>
          </p:cNvPicPr>
          <p:nvPr/>
        </p:nvPicPr>
        <p:blipFill>
          <a:blip r:embed="rId4"/>
          <a:stretch>
            <a:fillRect/>
          </a:stretch>
        </p:blipFill>
        <p:spPr>
          <a:xfrm>
            <a:off x="7325976" y="2260363"/>
            <a:ext cx="2743200" cy="844062"/>
          </a:xfrm>
          <a:prstGeom prst="rect">
            <a:avLst/>
          </a:prstGeom>
        </p:spPr>
      </p:pic>
      <p:sp>
        <p:nvSpPr>
          <p:cNvPr id="5" name="Title 10">
            <a:extLst>
              <a:ext uri="{FF2B5EF4-FFF2-40B4-BE49-F238E27FC236}">
                <a16:creationId xmlns:a16="http://schemas.microsoft.com/office/drawing/2014/main" id="{CBA7EA83-C34F-A050-0BB9-44FDBA7D8B2D}"/>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308608001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Data Attribute Tables</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
        <p:nvSpPr>
          <p:cNvPr id="7" name="TextBox 6">
            <a:extLst>
              <a:ext uri="{FF2B5EF4-FFF2-40B4-BE49-F238E27FC236}">
                <a16:creationId xmlns:a16="http://schemas.microsoft.com/office/drawing/2014/main" id="{C5DBCC37-73F3-0943-AC7A-7087D7966D04}"/>
              </a:ext>
            </a:extLst>
          </p:cNvPr>
          <p:cNvSpPr txBox="1"/>
          <p:nvPr/>
        </p:nvSpPr>
        <p:spPr>
          <a:xfrm>
            <a:off x="1189608" y="1847057"/>
            <a:ext cx="9716815" cy="1631216"/>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a:t>
            </a:r>
            <a:r>
              <a:rPr lang="en-US" sz="2000" b="1" dirty="0">
                <a:latin typeface="+mj-lt"/>
                <a:ea typeface="Open Sans" panose="020B0606030504020204" pitchFamily="34" charset="0"/>
                <a:cs typeface="Open Sans" panose="020B0606030504020204" pitchFamily="34" charset="0"/>
              </a:rPr>
              <a:t>attributes</a:t>
            </a:r>
            <a:r>
              <a:rPr lang="en-US" sz="2000" dirty="0">
                <a:latin typeface="+mj-lt"/>
                <a:ea typeface="Open Sans" panose="020B0606030504020204" pitchFamily="34" charset="0"/>
                <a:cs typeface="Open Sans" panose="020B0606030504020204" pitchFamily="34" charset="0"/>
              </a:rPr>
              <a:t> are informational values about a geospatial feature</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These are stored in the </a:t>
            </a:r>
            <a:r>
              <a:rPr lang="en-US" sz="2000" b="1" dirty="0">
                <a:latin typeface="+mj-lt"/>
                <a:ea typeface="Open Sans" panose="020B0606030504020204" pitchFamily="34" charset="0"/>
                <a:cs typeface="Open Sans" panose="020B0606030504020204" pitchFamily="34" charset="0"/>
              </a:rPr>
              <a:t>attribute table</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Attributes can be </a:t>
            </a:r>
            <a:r>
              <a:rPr lang="en-US" sz="2000" b="1" dirty="0">
                <a:latin typeface="+mj-lt"/>
                <a:ea typeface="Open Sans" panose="020B0606030504020204" pitchFamily="34" charset="0"/>
                <a:cs typeface="Open Sans" panose="020B0606030504020204" pitchFamily="34" charset="0"/>
              </a:rPr>
              <a:t>viewed</a:t>
            </a:r>
            <a:r>
              <a:rPr lang="en-US" sz="2000" dirty="0">
                <a:latin typeface="+mj-lt"/>
                <a:ea typeface="Open Sans" panose="020B0606030504020204" pitchFamily="34" charset="0"/>
                <a:cs typeface="Open Sans" panose="020B0606030504020204" pitchFamily="34" charset="0"/>
              </a:rPr>
              <a:t>, </a:t>
            </a:r>
            <a:r>
              <a:rPr lang="en-US" sz="2000" b="1" dirty="0">
                <a:latin typeface="+mj-lt"/>
                <a:ea typeface="Open Sans" panose="020B0606030504020204" pitchFamily="34" charset="0"/>
                <a:cs typeface="Open Sans" panose="020B0606030504020204" pitchFamily="34" charset="0"/>
              </a:rPr>
              <a:t>modified</a:t>
            </a:r>
            <a:r>
              <a:rPr lang="en-US" sz="2000" dirty="0">
                <a:latin typeface="+mj-lt"/>
                <a:ea typeface="Open Sans" panose="020B0606030504020204" pitchFamily="34" charset="0"/>
                <a:cs typeface="Open Sans" panose="020B0606030504020204" pitchFamily="34" charset="0"/>
              </a:rPr>
              <a:t>, or </a:t>
            </a:r>
            <a:r>
              <a:rPr lang="en-US" sz="2000" b="1" dirty="0">
                <a:latin typeface="+mj-lt"/>
                <a:ea typeface="Open Sans" panose="020B0606030504020204" pitchFamily="34" charset="0"/>
                <a:cs typeface="Open Sans" panose="020B0606030504020204" pitchFamily="34" charset="0"/>
              </a:rPr>
              <a:t>added</a:t>
            </a:r>
            <a:r>
              <a:rPr lang="en-US" sz="2000" dirty="0">
                <a:latin typeface="+mj-lt"/>
                <a:ea typeface="Open Sans" panose="020B0606030504020204" pitchFamily="34" charset="0"/>
                <a:cs typeface="Open Sans" panose="020B0606030504020204" pitchFamily="34" charset="0"/>
              </a:rPr>
              <a:t> in the attribute table</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Attributes can also be added to geospatial features by </a:t>
            </a:r>
            <a:r>
              <a:rPr lang="en-US" sz="2000" b="1" dirty="0">
                <a:latin typeface="+mj-lt"/>
                <a:ea typeface="Open Sans" panose="020B0606030504020204" pitchFamily="34" charset="0"/>
                <a:cs typeface="Open Sans" panose="020B0606030504020204" pitchFamily="34" charset="0"/>
              </a:rPr>
              <a:t>joining</a:t>
            </a:r>
            <a:r>
              <a:rPr lang="en-US" sz="2000" dirty="0">
                <a:latin typeface="+mj-lt"/>
                <a:ea typeface="Open Sans" panose="020B0606030504020204" pitchFamily="34" charset="0"/>
                <a:cs typeface="Open Sans" panose="020B0606030504020204" pitchFamily="34" charset="0"/>
              </a:rPr>
              <a:t> a .csv file</a:t>
            </a:r>
          </a:p>
        </p:txBody>
      </p:sp>
      <p:pic>
        <p:nvPicPr>
          <p:cNvPr id="8" name="Picture 7">
            <a:extLst>
              <a:ext uri="{FF2B5EF4-FFF2-40B4-BE49-F238E27FC236}">
                <a16:creationId xmlns:a16="http://schemas.microsoft.com/office/drawing/2014/main" id="{B2120991-7D65-71A8-51A3-6F7CF5445FCB}"/>
              </a:ext>
            </a:extLst>
          </p:cNvPr>
          <p:cNvPicPr>
            <a:picLocks noChangeAspect="1"/>
          </p:cNvPicPr>
          <p:nvPr/>
        </p:nvPicPr>
        <p:blipFill>
          <a:blip r:embed="rId3"/>
          <a:stretch>
            <a:fillRect/>
          </a:stretch>
        </p:blipFill>
        <p:spPr>
          <a:xfrm>
            <a:off x="145696" y="3688426"/>
            <a:ext cx="11506925" cy="1479710"/>
          </a:xfrm>
          <a:prstGeom prst="rect">
            <a:avLst/>
          </a:prstGeom>
        </p:spPr>
      </p:pic>
      <p:sp>
        <p:nvSpPr>
          <p:cNvPr id="3" name="Rectangle 2">
            <a:extLst>
              <a:ext uri="{FF2B5EF4-FFF2-40B4-BE49-F238E27FC236}">
                <a16:creationId xmlns:a16="http://schemas.microsoft.com/office/drawing/2014/main" id="{53D1FEC1-7321-1451-B1C9-3E916C0F9843}"/>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1536875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Cleaning &amp; Harmonizing Attributes</a:t>
            </a:r>
          </a:p>
        </p:txBody>
      </p:sp>
      <p:sp>
        <p:nvSpPr>
          <p:cNvPr id="8" name="TextBox 7">
            <a:extLst>
              <a:ext uri="{FF2B5EF4-FFF2-40B4-BE49-F238E27FC236}">
                <a16:creationId xmlns:a16="http://schemas.microsoft.com/office/drawing/2014/main" id="{987A421E-F73B-AE8F-8C42-90AF2751E68A}"/>
              </a:ext>
            </a:extLst>
          </p:cNvPr>
          <p:cNvSpPr txBox="1"/>
          <p:nvPr/>
        </p:nvSpPr>
        <p:spPr>
          <a:xfrm>
            <a:off x="1189608" y="1847057"/>
            <a:ext cx="9716815" cy="255454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common to have to clean, reconcile, or harmonize data attributes when using GIS data. Raw data may require:</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Reformatting</a:t>
            </a:r>
            <a:r>
              <a:rPr lang="en-US" sz="2000" dirty="0">
                <a:latin typeface="+mj-lt"/>
                <a:ea typeface="Open Sans" panose="020B0606030504020204" pitchFamily="34" charset="0"/>
                <a:cs typeface="Open Sans" panose="020B0606030504020204" pitchFamily="34" charset="0"/>
              </a:rPr>
              <a:t> data (ex. Number, string, etc.)</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Adjusting </a:t>
            </a:r>
            <a:r>
              <a:rPr lang="en-US" sz="2000" b="1" dirty="0">
                <a:latin typeface="+mj-lt"/>
                <a:ea typeface="Open Sans" panose="020B0606030504020204" pitchFamily="34" charset="0"/>
                <a:cs typeface="Open Sans" panose="020B0606030504020204" pitchFamily="34" charset="0"/>
              </a:rPr>
              <a:t>labels </a:t>
            </a:r>
            <a:r>
              <a:rPr lang="en-US" sz="2000" dirty="0">
                <a:latin typeface="+mj-lt"/>
                <a:ea typeface="Open Sans" panose="020B0606030504020204" pitchFamily="34" charset="0"/>
                <a:cs typeface="Open Sans" panose="020B0606030504020204" pitchFamily="34" charset="0"/>
              </a:rPr>
              <a:t>and </a:t>
            </a:r>
            <a:r>
              <a:rPr lang="en-US" sz="2000" b="1" dirty="0">
                <a:latin typeface="+mj-lt"/>
                <a:ea typeface="Open Sans" panose="020B0606030504020204" pitchFamily="34" charset="0"/>
                <a:cs typeface="Open Sans" panose="020B0606030504020204" pitchFamily="34" charset="0"/>
              </a:rPr>
              <a:t>units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Removing</a:t>
            </a:r>
            <a:r>
              <a:rPr lang="en-US" sz="2000" dirty="0">
                <a:latin typeface="+mj-lt"/>
                <a:ea typeface="Open Sans" panose="020B0606030504020204" pitchFamily="34" charset="0"/>
                <a:cs typeface="Open Sans" panose="020B0606030504020204" pitchFamily="34" charset="0"/>
              </a:rPr>
              <a:t> unnecessary attributes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attributes should be recorded </a:t>
            </a:r>
            <a:r>
              <a:rPr lang="en-US" sz="2000" b="1" dirty="0">
                <a:latin typeface="+mj-lt"/>
                <a:ea typeface="Open Sans" panose="020B0606030504020204" pitchFamily="34" charset="0"/>
                <a:cs typeface="Open Sans" panose="020B0606030504020204" pitchFamily="34" charset="0"/>
              </a:rPr>
              <a:t>consistently</a:t>
            </a:r>
            <a:r>
              <a:rPr lang="en-US" sz="2000" dirty="0">
                <a:latin typeface="+mj-lt"/>
                <a:ea typeface="Open Sans" panose="020B0606030504020204" pitchFamily="34" charset="0"/>
                <a:cs typeface="Open Sans" panose="020B0606030504020204" pitchFamily="34" charset="0"/>
              </a:rPr>
              <a:t>, clearly </a:t>
            </a:r>
            <a:r>
              <a:rPr lang="en-US" sz="2000" b="1" dirty="0">
                <a:latin typeface="+mj-lt"/>
                <a:ea typeface="Open Sans" panose="020B0606030504020204" pitchFamily="34" charset="0"/>
                <a:cs typeface="Open Sans" panose="020B0606030504020204" pitchFamily="34" charset="0"/>
              </a:rPr>
              <a:t>labelled</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relevant</a:t>
            </a:r>
            <a:r>
              <a:rPr lang="en-US" sz="2000" dirty="0">
                <a:latin typeface="+mj-lt"/>
                <a:ea typeface="Open Sans" panose="020B0606030504020204" pitchFamily="34" charset="0"/>
                <a:cs typeface="Open Sans" panose="020B0606030504020204" pitchFamily="34" charset="0"/>
              </a:rPr>
              <a:t> to user objectives</a:t>
            </a:r>
          </a:p>
        </p:txBody>
      </p:sp>
      <p:sp>
        <p:nvSpPr>
          <p:cNvPr id="4" name="Title 10">
            <a:extLst>
              <a:ext uri="{FF2B5EF4-FFF2-40B4-BE49-F238E27FC236}">
                <a16:creationId xmlns:a16="http://schemas.microsoft.com/office/drawing/2014/main" id="{B696B331-56B5-5557-C77B-A8FCE07C80BC}"/>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
        <p:nvSpPr>
          <p:cNvPr id="3" name="Rectangle 2">
            <a:extLst>
              <a:ext uri="{FF2B5EF4-FFF2-40B4-BE49-F238E27FC236}">
                <a16:creationId xmlns:a16="http://schemas.microsoft.com/office/drawing/2014/main" id="{36942698-8669-3F61-EFFD-1875AB8CAC97}"/>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69635422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Adding &amp; Modifying Data Attributes in QGIS</a:t>
            </a:r>
          </a:p>
        </p:txBody>
      </p:sp>
      <p:sp>
        <p:nvSpPr>
          <p:cNvPr id="8" name="TextBox 7">
            <a:extLst>
              <a:ext uri="{FF2B5EF4-FFF2-40B4-BE49-F238E27FC236}">
                <a16:creationId xmlns:a16="http://schemas.microsoft.com/office/drawing/2014/main" id="{987A421E-F73B-AE8F-8C42-90AF2751E68A}"/>
              </a:ext>
            </a:extLst>
          </p:cNvPr>
          <p:cNvSpPr txBox="1"/>
          <p:nvPr/>
        </p:nvSpPr>
        <p:spPr>
          <a:xfrm>
            <a:off x="1189608" y="1847057"/>
            <a:ext cx="9716815"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There are many ways to modify data attributes in QGIS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Manual Entry</a:t>
            </a:r>
            <a:r>
              <a:rPr lang="en-US" sz="2000" dirty="0">
                <a:latin typeface="+mj-lt"/>
                <a:ea typeface="Open Sans" panose="020B0606030504020204" pitchFamily="34" charset="0"/>
                <a:cs typeface="Open Sans" panose="020B0606030504020204" pitchFamily="34" charset="0"/>
              </a:rPr>
              <a:t>: select features to edit (manual selection or </a:t>
            </a:r>
            <a:r>
              <a:rPr lang="en-US" sz="2000" i="1" dirty="0">
                <a:latin typeface="+mj-lt"/>
                <a:ea typeface="Open Sans" panose="020B0606030504020204" pitchFamily="34" charset="0"/>
                <a:cs typeface="Open Sans" panose="020B0606030504020204" pitchFamily="34" charset="0"/>
              </a:rPr>
              <a:t>select by attribute</a:t>
            </a:r>
            <a:r>
              <a:rPr lang="en-US" sz="2000" dirty="0">
                <a:latin typeface="+mj-lt"/>
                <a:ea typeface="Open Sans" panose="020B0606030504020204" pitchFamily="34" charset="0"/>
                <a:cs typeface="Open Sans" panose="020B0606030504020204" pitchFamily="34" charset="0"/>
              </a:rPr>
              <a:t>), and enter values manually</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 </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Function Editor</a:t>
            </a:r>
            <a:r>
              <a:rPr lang="en-US" sz="2000" dirty="0">
                <a:latin typeface="+mj-lt"/>
                <a:ea typeface="Open Sans" panose="020B0606030504020204" pitchFamily="34" charset="0"/>
                <a:cs typeface="Open Sans" panose="020B0606030504020204" pitchFamily="34" charset="0"/>
              </a:rPr>
              <a:t>: specify a mathematic or geometric (e.g. area) calculation to apply to an attribute column</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Join Attributes by Location</a:t>
            </a:r>
            <a:r>
              <a:rPr lang="en-US" sz="2000" dirty="0">
                <a:latin typeface="+mj-lt"/>
                <a:ea typeface="Open Sans" panose="020B0606030504020204" pitchFamily="34" charset="0"/>
                <a:cs typeface="Open Sans" panose="020B0606030504020204" pitchFamily="34" charset="0"/>
              </a:rPr>
              <a:t>: populate attribute columns with values reflecting relation to other geospatial data</a:t>
            </a:r>
          </a:p>
        </p:txBody>
      </p:sp>
      <p:pic>
        <p:nvPicPr>
          <p:cNvPr id="7" name="Picture 6">
            <a:extLst>
              <a:ext uri="{FF2B5EF4-FFF2-40B4-BE49-F238E27FC236}">
                <a16:creationId xmlns:a16="http://schemas.microsoft.com/office/drawing/2014/main" id="{5B5E540F-90CD-B04B-04F8-83F22EB39754}"/>
              </a:ext>
            </a:extLst>
          </p:cNvPr>
          <p:cNvPicPr>
            <a:picLocks noChangeAspect="1"/>
          </p:cNvPicPr>
          <p:nvPr/>
        </p:nvPicPr>
        <p:blipFill>
          <a:blip r:embed="rId3"/>
          <a:stretch>
            <a:fillRect/>
          </a:stretch>
        </p:blipFill>
        <p:spPr>
          <a:xfrm>
            <a:off x="2058864" y="3186849"/>
            <a:ext cx="8419813" cy="657466"/>
          </a:xfrm>
          <a:prstGeom prst="rect">
            <a:avLst/>
          </a:prstGeom>
        </p:spPr>
      </p:pic>
      <p:sp>
        <p:nvSpPr>
          <p:cNvPr id="9" name="Rectangle 8">
            <a:extLst>
              <a:ext uri="{FF2B5EF4-FFF2-40B4-BE49-F238E27FC236}">
                <a16:creationId xmlns:a16="http://schemas.microsoft.com/office/drawing/2014/main" id="{5745F978-2DAE-8AAC-5A73-D658AAB0C6AF}"/>
              </a:ext>
            </a:extLst>
          </p:cNvPr>
          <p:cNvSpPr/>
          <p:nvPr/>
        </p:nvSpPr>
        <p:spPr>
          <a:xfrm>
            <a:off x="2058864" y="3186849"/>
            <a:ext cx="301563" cy="295316"/>
          </a:xfrm>
          <a:prstGeom prst="rect">
            <a:avLst/>
          </a:prstGeom>
          <a:noFill/>
          <a:ln w="19050">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E7870441-59BA-9622-E7EF-3DE996CE8D78}"/>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
        <p:nvSpPr>
          <p:cNvPr id="3" name="Rectangle 2">
            <a:extLst>
              <a:ext uri="{FF2B5EF4-FFF2-40B4-BE49-F238E27FC236}">
                <a16:creationId xmlns:a16="http://schemas.microsoft.com/office/drawing/2014/main" id="{33A6A02F-AD51-3801-ADA8-8494954C6532}"/>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1225531392"/>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D3252D47-00E3-A1D8-CA69-15F929A32FD9}"/>
              </a:ext>
            </a:extLst>
          </p:cNvPr>
          <p:cNvPicPr>
            <a:picLocks noChangeAspect="1"/>
          </p:cNvPicPr>
          <p:nvPr/>
        </p:nvPicPr>
        <p:blipFill>
          <a:blip r:embed="rId3"/>
          <a:stretch>
            <a:fillRect/>
          </a:stretch>
        </p:blipFill>
        <p:spPr>
          <a:xfrm>
            <a:off x="1257943" y="1897084"/>
            <a:ext cx="6904372" cy="58482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Adding &amp; Modifying Data Attributes in QGIS</a:t>
            </a:r>
          </a:p>
        </p:txBody>
      </p:sp>
      <p:sp>
        <p:nvSpPr>
          <p:cNvPr id="4" name="TextBox 3">
            <a:extLst>
              <a:ext uri="{FF2B5EF4-FFF2-40B4-BE49-F238E27FC236}">
                <a16:creationId xmlns:a16="http://schemas.microsoft.com/office/drawing/2014/main" id="{B99CECE9-E078-F1F5-D2A2-4432E0E50BA2}"/>
              </a:ext>
            </a:extLst>
          </p:cNvPr>
          <p:cNvSpPr txBox="1"/>
          <p:nvPr/>
        </p:nvSpPr>
        <p:spPr>
          <a:xfrm>
            <a:off x="256898" y="3567999"/>
            <a:ext cx="2901466" cy="923330"/>
          </a:xfrm>
          <a:prstGeom prst="rect">
            <a:avLst/>
          </a:prstGeom>
          <a:noFill/>
          <a:ln w="12700">
            <a:solidFill>
              <a:schemeClr val="tx1"/>
            </a:solidFill>
          </a:ln>
        </p:spPr>
        <p:txBody>
          <a:bodyPr wrap="square" rtlCol="0">
            <a:spAutoFit/>
          </a:bodyPr>
          <a:lstStyle/>
          <a:p>
            <a:pPr algn="ctr"/>
            <a:r>
              <a:rPr lang="en-US"/>
              <a:t>Expression to be applied to selected attribute column</a:t>
            </a:r>
          </a:p>
          <a:p>
            <a:pPr algn="ctr"/>
            <a:r>
              <a:rPr lang="en-US" i="1"/>
              <a:t>(example: area in km sq)</a:t>
            </a:r>
          </a:p>
        </p:txBody>
      </p:sp>
      <p:pic>
        <p:nvPicPr>
          <p:cNvPr id="11" name="Picture 10">
            <a:extLst>
              <a:ext uri="{FF2B5EF4-FFF2-40B4-BE49-F238E27FC236}">
                <a16:creationId xmlns:a16="http://schemas.microsoft.com/office/drawing/2014/main" id="{4730FB7A-B51A-5425-E183-05A94AA4F69C}"/>
              </a:ext>
            </a:extLst>
          </p:cNvPr>
          <p:cNvPicPr>
            <a:picLocks noChangeAspect="1"/>
          </p:cNvPicPr>
          <p:nvPr/>
        </p:nvPicPr>
        <p:blipFill>
          <a:blip r:embed="rId4"/>
          <a:stretch>
            <a:fillRect/>
          </a:stretch>
        </p:blipFill>
        <p:spPr>
          <a:xfrm>
            <a:off x="3338214" y="2466755"/>
            <a:ext cx="6103497" cy="3940324"/>
          </a:xfrm>
          <a:prstGeom prst="rect">
            <a:avLst/>
          </a:prstGeom>
        </p:spPr>
      </p:pic>
      <p:cxnSp>
        <p:nvCxnSpPr>
          <p:cNvPr id="10" name="Straight Connector 9">
            <a:extLst>
              <a:ext uri="{FF2B5EF4-FFF2-40B4-BE49-F238E27FC236}">
                <a16:creationId xmlns:a16="http://schemas.microsoft.com/office/drawing/2014/main" id="{E52FE9F6-D763-5E50-F2C8-D709CB8A7E43}"/>
              </a:ext>
            </a:extLst>
          </p:cNvPr>
          <p:cNvCxnSpPr>
            <a:cxnSpLocks/>
            <a:stCxn id="4" idx="3"/>
            <a:endCxn id="12" idx="1"/>
          </p:cNvCxnSpPr>
          <p:nvPr/>
        </p:nvCxnSpPr>
        <p:spPr>
          <a:xfrm flipV="1">
            <a:off x="3158364" y="3554431"/>
            <a:ext cx="265321" cy="475233"/>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5CDF94-9A5A-890E-B0F5-C6A996ACB0FE}"/>
              </a:ext>
            </a:extLst>
          </p:cNvPr>
          <p:cNvSpPr/>
          <p:nvPr/>
        </p:nvSpPr>
        <p:spPr>
          <a:xfrm>
            <a:off x="3423685" y="3157879"/>
            <a:ext cx="2115878" cy="793103"/>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EB88324-FB56-00E5-4921-3523467E028F}"/>
              </a:ext>
            </a:extLst>
          </p:cNvPr>
          <p:cNvSpPr txBox="1"/>
          <p:nvPr/>
        </p:nvSpPr>
        <p:spPr>
          <a:xfrm>
            <a:off x="584787" y="4810734"/>
            <a:ext cx="2190307" cy="923330"/>
          </a:xfrm>
          <a:prstGeom prst="rect">
            <a:avLst/>
          </a:prstGeom>
          <a:noFill/>
          <a:ln w="12700">
            <a:solidFill>
              <a:schemeClr val="tx1"/>
            </a:solidFill>
          </a:ln>
        </p:spPr>
        <p:txBody>
          <a:bodyPr wrap="square" rtlCol="0">
            <a:spAutoFit/>
          </a:bodyPr>
          <a:lstStyle/>
          <a:p>
            <a:pPr algn="ctr"/>
            <a:r>
              <a:rPr lang="en-US"/>
              <a:t>Menu of available mathematical and geometric functions</a:t>
            </a:r>
          </a:p>
        </p:txBody>
      </p:sp>
      <p:sp>
        <p:nvSpPr>
          <p:cNvPr id="22" name="Rectangle 21">
            <a:extLst>
              <a:ext uri="{FF2B5EF4-FFF2-40B4-BE49-F238E27FC236}">
                <a16:creationId xmlns:a16="http://schemas.microsoft.com/office/drawing/2014/main" id="{D5F44AC0-24F8-5C3A-9725-73C82B82BA87}"/>
              </a:ext>
            </a:extLst>
          </p:cNvPr>
          <p:cNvSpPr/>
          <p:nvPr/>
        </p:nvSpPr>
        <p:spPr>
          <a:xfrm>
            <a:off x="5676560" y="3157879"/>
            <a:ext cx="1693027" cy="2934576"/>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876BAEC-0CB4-44A8-6F0C-9B2A8D167636}"/>
              </a:ext>
            </a:extLst>
          </p:cNvPr>
          <p:cNvCxnSpPr>
            <a:cxnSpLocks/>
            <a:stCxn id="21" idx="3"/>
            <a:endCxn id="22" idx="1"/>
          </p:cNvCxnSpPr>
          <p:nvPr/>
        </p:nvCxnSpPr>
        <p:spPr>
          <a:xfrm flipV="1">
            <a:off x="2775094" y="4625167"/>
            <a:ext cx="2901466" cy="647232"/>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1706FD3-B07A-75C1-827E-298F5FFE0BB4}"/>
              </a:ext>
            </a:extLst>
          </p:cNvPr>
          <p:cNvSpPr/>
          <p:nvPr/>
        </p:nvSpPr>
        <p:spPr>
          <a:xfrm>
            <a:off x="7559135" y="2913322"/>
            <a:ext cx="1776251" cy="3179134"/>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F1201CC-59A5-D2D2-CA7C-BC57686EFC31}"/>
              </a:ext>
            </a:extLst>
          </p:cNvPr>
          <p:cNvSpPr txBox="1"/>
          <p:nvPr/>
        </p:nvSpPr>
        <p:spPr>
          <a:xfrm>
            <a:off x="9670181" y="4186948"/>
            <a:ext cx="1937032" cy="646331"/>
          </a:xfrm>
          <a:prstGeom prst="rect">
            <a:avLst/>
          </a:prstGeom>
          <a:noFill/>
          <a:ln w="12700">
            <a:solidFill>
              <a:schemeClr val="tx1"/>
            </a:solidFill>
          </a:ln>
        </p:spPr>
        <p:txBody>
          <a:bodyPr wrap="square" rtlCol="0">
            <a:spAutoFit/>
          </a:bodyPr>
          <a:lstStyle/>
          <a:p>
            <a:pPr algn="ctr"/>
            <a:r>
              <a:rPr lang="en-US" dirty="0"/>
              <a:t>Help text and example function</a:t>
            </a:r>
          </a:p>
        </p:txBody>
      </p:sp>
      <p:cxnSp>
        <p:nvCxnSpPr>
          <p:cNvPr id="44" name="Straight Connector 43">
            <a:extLst>
              <a:ext uri="{FF2B5EF4-FFF2-40B4-BE49-F238E27FC236}">
                <a16:creationId xmlns:a16="http://schemas.microsoft.com/office/drawing/2014/main" id="{0B904534-84D3-FCCA-831A-EC2E5CD8A0B8}"/>
              </a:ext>
            </a:extLst>
          </p:cNvPr>
          <p:cNvCxnSpPr>
            <a:cxnSpLocks/>
            <a:stCxn id="43" idx="1"/>
            <a:endCxn id="42" idx="3"/>
          </p:cNvCxnSpPr>
          <p:nvPr/>
        </p:nvCxnSpPr>
        <p:spPr>
          <a:xfrm flipH="1" flipV="1">
            <a:off x="9335386" y="4502889"/>
            <a:ext cx="334795" cy="7225"/>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EC8ED050-A27D-DDF8-22E0-4BD68D9BC7D7}"/>
              </a:ext>
            </a:extLst>
          </p:cNvPr>
          <p:cNvSpPr/>
          <p:nvPr/>
        </p:nvSpPr>
        <p:spPr>
          <a:xfrm>
            <a:off x="2243480" y="2139991"/>
            <a:ext cx="350874" cy="305498"/>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D760C23-8753-B5C0-2E79-97986EEE2604}"/>
              </a:ext>
            </a:extLst>
          </p:cNvPr>
          <p:cNvSpPr txBox="1"/>
          <p:nvPr/>
        </p:nvSpPr>
        <p:spPr>
          <a:xfrm>
            <a:off x="235444" y="2726871"/>
            <a:ext cx="2901466" cy="646331"/>
          </a:xfrm>
          <a:prstGeom prst="rect">
            <a:avLst/>
          </a:prstGeom>
          <a:noFill/>
          <a:ln w="12700">
            <a:solidFill>
              <a:schemeClr val="tx1"/>
            </a:solidFill>
          </a:ln>
        </p:spPr>
        <p:txBody>
          <a:bodyPr wrap="square" rtlCol="0">
            <a:spAutoFit/>
          </a:bodyPr>
          <a:lstStyle/>
          <a:p>
            <a:pPr algn="ctr"/>
            <a:r>
              <a:rPr lang="en-US" dirty="0"/>
              <a:t>Open Function Editor from Attribute Table</a:t>
            </a:r>
            <a:endParaRPr lang="en-US" i="1" dirty="0"/>
          </a:p>
        </p:txBody>
      </p:sp>
      <p:cxnSp>
        <p:nvCxnSpPr>
          <p:cNvPr id="54" name="Straight Connector 53">
            <a:extLst>
              <a:ext uri="{FF2B5EF4-FFF2-40B4-BE49-F238E27FC236}">
                <a16:creationId xmlns:a16="http://schemas.microsoft.com/office/drawing/2014/main" id="{39BCBDA2-CC20-FDF0-7DC1-2A5A8BEC49CC}"/>
              </a:ext>
            </a:extLst>
          </p:cNvPr>
          <p:cNvCxnSpPr>
            <a:cxnSpLocks/>
            <a:endCxn id="50" idx="2"/>
          </p:cNvCxnSpPr>
          <p:nvPr/>
        </p:nvCxnSpPr>
        <p:spPr>
          <a:xfrm flipV="1">
            <a:off x="1414135" y="2445489"/>
            <a:ext cx="1004782" cy="281382"/>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0">
            <a:extLst>
              <a:ext uri="{FF2B5EF4-FFF2-40B4-BE49-F238E27FC236}">
                <a16:creationId xmlns:a16="http://schemas.microsoft.com/office/drawing/2014/main" id="{FBCFDC08-18CA-C601-E74E-D80AAC0F75F1}"/>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Tree>
    <p:extLst>
      <p:ext uri="{BB962C8B-B14F-4D97-AF65-F5344CB8AC3E}">
        <p14:creationId xmlns:p14="http://schemas.microsoft.com/office/powerpoint/2010/main" val="373095528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Adding &amp; Modifying Data Attributes in QGIS</a:t>
            </a:r>
          </a:p>
        </p:txBody>
      </p:sp>
      <p:pic>
        <p:nvPicPr>
          <p:cNvPr id="12" name="Picture 11">
            <a:extLst>
              <a:ext uri="{FF2B5EF4-FFF2-40B4-BE49-F238E27FC236}">
                <a16:creationId xmlns:a16="http://schemas.microsoft.com/office/drawing/2014/main" id="{0D810655-76D4-FCBA-2B34-CEC0C882AD9D}"/>
              </a:ext>
            </a:extLst>
          </p:cNvPr>
          <p:cNvPicPr>
            <a:picLocks noChangeAspect="1"/>
          </p:cNvPicPr>
          <p:nvPr/>
        </p:nvPicPr>
        <p:blipFill>
          <a:blip r:embed="rId3"/>
          <a:stretch>
            <a:fillRect/>
          </a:stretch>
        </p:blipFill>
        <p:spPr>
          <a:xfrm>
            <a:off x="2675857" y="1971814"/>
            <a:ext cx="8791556" cy="4046214"/>
          </a:xfrm>
          <a:prstGeom prst="rect">
            <a:avLst/>
          </a:prstGeom>
        </p:spPr>
      </p:pic>
      <p:sp>
        <p:nvSpPr>
          <p:cNvPr id="13" name="TextBox 12">
            <a:extLst>
              <a:ext uri="{FF2B5EF4-FFF2-40B4-BE49-F238E27FC236}">
                <a16:creationId xmlns:a16="http://schemas.microsoft.com/office/drawing/2014/main" id="{B3A0B3AA-499C-CFFF-2EFA-8D2C91593B3B}"/>
              </a:ext>
            </a:extLst>
          </p:cNvPr>
          <p:cNvSpPr txBox="1"/>
          <p:nvPr/>
        </p:nvSpPr>
        <p:spPr>
          <a:xfrm>
            <a:off x="256898" y="2535492"/>
            <a:ext cx="2252386" cy="646331"/>
          </a:xfrm>
          <a:prstGeom prst="rect">
            <a:avLst/>
          </a:prstGeom>
          <a:noFill/>
          <a:ln w="12700">
            <a:solidFill>
              <a:schemeClr val="tx1"/>
            </a:solidFill>
          </a:ln>
        </p:spPr>
        <p:txBody>
          <a:bodyPr wrap="square" rtlCol="0">
            <a:spAutoFit/>
          </a:bodyPr>
          <a:lstStyle/>
          <a:p>
            <a:pPr algn="ctr"/>
            <a:r>
              <a:rPr lang="en-US" dirty="0"/>
              <a:t>Select layer to add geographic attributes</a:t>
            </a:r>
            <a:endParaRPr lang="en-US" i="1" dirty="0"/>
          </a:p>
        </p:txBody>
      </p:sp>
      <p:sp>
        <p:nvSpPr>
          <p:cNvPr id="14" name="TextBox 13">
            <a:extLst>
              <a:ext uri="{FF2B5EF4-FFF2-40B4-BE49-F238E27FC236}">
                <a16:creationId xmlns:a16="http://schemas.microsoft.com/office/drawing/2014/main" id="{76EC8A48-CFC0-7F0C-BC38-A24C3EC3E072}"/>
              </a:ext>
            </a:extLst>
          </p:cNvPr>
          <p:cNvSpPr txBox="1"/>
          <p:nvPr/>
        </p:nvSpPr>
        <p:spPr>
          <a:xfrm>
            <a:off x="256898" y="4197703"/>
            <a:ext cx="2252386" cy="646331"/>
          </a:xfrm>
          <a:prstGeom prst="rect">
            <a:avLst/>
          </a:prstGeom>
          <a:noFill/>
          <a:ln w="12700">
            <a:solidFill>
              <a:schemeClr val="tx1"/>
            </a:solidFill>
          </a:ln>
        </p:spPr>
        <p:txBody>
          <a:bodyPr wrap="square" rtlCol="0">
            <a:spAutoFit/>
          </a:bodyPr>
          <a:lstStyle/>
          <a:p>
            <a:pPr algn="ctr"/>
            <a:r>
              <a:rPr lang="en-US"/>
              <a:t>Select layer to source location information</a:t>
            </a:r>
            <a:endParaRPr lang="en-US" i="1"/>
          </a:p>
        </p:txBody>
      </p:sp>
      <p:sp>
        <p:nvSpPr>
          <p:cNvPr id="15" name="TextBox 14">
            <a:extLst>
              <a:ext uri="{FF2B5EF4-FFF2-40B4-BE49-F238E27FC236}">
                <a16:creationId xmlns:a16="http://schemas.microsoft.com/office/drawing/2014/main" id="{B1780D1A-F2DF-FCFD-D27D-E8761525B898}"/>
              </a:ext>
            </a:extLst>
          </p:cNvPr>
          <p:cNvSpPr txBox="1"/>
          <p:nvPr/>
        </p:nvSpPr>
        <p:spPr>
          <a:xfrm>
            <a:off x="253028" y="3456709"/>
            <a:ext cx="2252386" cy="646331"/>
          </a:xfrm>
          <a:prstGeom prst="rect">
            <a:avLst/>
          </a:prstGeom>
          <a:noFill/>
          <a:ln w="12700">
            <a:solidFill>
              <a:schemeClr val="tx1"/>
            </a:solidFill>
          </a:ln>
        </p:spPr>
        <p:txBody>
          <a:bodyPr wrap="square" rtlCol="0">
            <a:spAutoFit/>
          </a:bodyPr>
          <a:lstStyle/>
          <a:p>
            <a:pPr algn="ctr"/>
            <a:r>
              <a:rPr lang="en-US"/>
              <a:t>Select geometric inclusion criteria</a:t>
            </a:r>
            <a:endParaRPr lang="en-US" i="1"/>
          </a:p>
        </p:txBody>
      </p:sp>
      <p:sp>
        <p:nvSpPr>
          <p:cNvPr id="17" name="TextBox 16">
            <a:extLst>
              <a:ext uri="{FF2B5EF4-FFF2-40B4-BE49-F238E27FC236}">
                <a16:creationId xmlns:a16="http://schemas.microsoft.com/office/drawing/2014/main" id="{ACB674DA-E84E-58A3-9ED2-E6A2EBBBA5E0}"/>
              </a:ext>
            </a:extLst>
          </p:cNvPr>
          <p:cNvSpPr txBox="1"/>
          <p:nvPr/>
        </p:nvSpPr>
        <p:spPr>
          <a:xfrm>
            <a:off x="330837" y="5118929"/>
            <a:ext cx="2096767" cy="923330"/>
          </a:xfrm>
          <a:prstGeom prst="rect">
            <a:avLst/>
          </a:prstGeom>
          <a:noFill/>
          <a:ln w="12700">
            <a:solidFill>
              <a:schemeClr val="tx1"/>
            </a:solidFill>
          </a:ln>
        </p:spPr>
        <p:txBody>
          <a:bodyPr wrap="square" rtlCol="0">
            <a:spAutoFit/>
          </a:bodyPr>
          <a:lstStyle/>
          <a:p>
            <a:pPr algn="ctr"/>
            <a:r>
              <a:rPr lang="en-US"/>
              <a:t>Select join type:</a:t>
            </a:r>
          </a:p>
          <a:p>
            <a:pPr algn="ctr"/>
            <a:r>
              <a:rPr lang="en-US"/>
              <a:t>(e.g. one-to-one, one-to-many)</a:t>
            </a:r>
            <a:endParaRPr lang="en-US" i="1"/>
          </a:p>
        </p:txBody>
      </p:sp>
      <p:cxnSp>
        <p:nvCxnSpPr>
          <p:cNvPr id="18" name="Straight Connector 17">
            <a:extLst>
              <a:ext uri="{FF2B5EF4-FFF2-40B4-BE49-F238E27FC236}">
                <a16:creationId xmlns:a16="http://schemas.microsoft.com/office/drawing/2014/main" id="{39D53EFA-38FD-119F-F21D-1DA4E8FDB3F7}"/>
              </a:ext>
            </a:extLst>
          </p:cNvPr>
          <p:cNvCxnSpPr>
            <a:cxnSpLocks/>
            <a:stCxn id="13" idx="3"/>
            <a:endCxn id="19" idx="1"/>
          </p:cNvCxnSpPr>
          <p:nvPr/>
        </p:nvCxnSpPr>
        <p:spPr>
          <a:xfrm flipV="1">
            <a:off x="2509284" y="2860722"/>
            <a:ext cx="253028" cy="120994"/>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6FF2BE6-F9DE-3C64-D76D-40B8A72F6C40}"/>
              </a:ext>
            </a:extLst>
          </p:cNvPr>
          <p:cNvSpPr/>
          <p:nvPr/>
        </p:nvSpPr>
        <p:spPr>
          <a:xfrm>
            <a:off x="2762312" y="2615609"/>
            <a:ext cx="6200935" cy="490225"/>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567A0F-259D-3F46-3BF1-EE0EDC37367B}"/>
              </a:ext>
            </a:extLst>
          </p:cNvPr>
          <p:cNvSpPr/>
          <p:nvPr/>
        </p:nvSpPr>
        <p:spPr>
          <a:xfrm>
            <a:off x="2762312" y="3242963"/>
            <a:ext cx="6200935" cy="1071703"/>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E99E5E1-F7A4-22AA-1673-E39A0E69F6DF}"/>
              </a:ext>
            </a:extLst>
          </p:cNvPr>
          <p:cNvCxnSpPr>
            <a:cxnSpLocks/>
            <a:stCxn id="15" idx="3"/>
            <a:endCxn id="21" idx="1"/>
          </p:cNvCxnSpPr>
          <p:nvPr/>
        </p:nvCxnSpPr>
        <p:spPr>
          <a:xfrm flipV="1">
            <a:off x="2505414" y="3778815"/>
            <a:ext cx="256898" cy="106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F1BEBF5-C4F2-BE3C-BAE3-EB807631B74E}"/>
              </a:ext>
            </a:extLst>
          </p:cNvPr>
          <p:cNvSpPr/>
          <p:nvPr/>
        </p:nvSpPr>
        <p:spPr>
          <a:xfrm>
            <a:off x="2766182" y="4314666"/>
            <a:ext cx="6200935" cy="405429"/>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4CCD11C-0C8D-E7AD-D799-B06517FB7F0D}"/>
              </a:ext>
            </a:extLst>
          </p:cNvPr>
          <p:cNvCxnSpPr>
            <a:cxnSpLocks/>
            <a:stCxn id="14" idx="3"/>
            <a:endCxn id="25" idx="1"/>
          </p:cNvCxnSpPr>
          <p:nvPr/>
        </p:nvCxnSpPr>
        <p:spPr>
          <a:xfrm flipV="1">
            <a:off x="2509284" y="4517381"/>
            <a:ext cx="256898" cy="34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3A0B956-BB92-1C93-C4FE-72497F019A4F}"/>
              </a:ext>
            </a:extLst>
          </p:cNvPr>
          <p:cNvSpPr/>
          <p:nvPr/>
        </p:nvSpPr>
        <p:spPr>
          <a:xfrm>
            <a:off x="2766182" y="5367836"/>
            <a:ext cx="6200935" cy="423962"/>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A26F963D-56F5-ED42-A46C-3388A9877045}"/>
              </a:ext>
            </a:extLst>
          </p:cNvPr>
          <p:cNvCxnSpPr>
            <a:cxnSpLocks/>
            <a:stCxn id="17" idx="3"/>
            <a:endCxn id="29" idx="1"/>
          </p:cNvCxnSpPr>
          <p:nvPr/>
        </p:nvCxnSpPr>
        <p:spPr>
          <a:xfrm flipV="1">
            <a:off x="2427604" y="5579817"/>
            <a:ext cx="338578" cy="77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0">
            <a:extLst>
              <a:ext uri="{FF2B5EF4-FFF2-40B4-BE49-F238E27FC236}">
                <a16:creationId xmlns:a16="http://schemas.microsoft.com/office/drawing/2014/main" id="{F033074B-6E44-8CAA-C023-3CBF2616C362}"/>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Tree>
    <p:extLst>
      <p:ext uri="{BB962C8B-B14F-4D97-AF65-F5344CB8AC3E}">
        <p14:creationId xmlns:p14="http://schemas.microsoft.com/office/powerpoint/2010/main" val="152465574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Adding &amp; Modifying Data Attributes in Spreadsheets</a:t>
            </a:r>
          </a:p>
        </p:txBody>
      </p:sp>
      <p:sp>
        <p:nvSpPr>
          <p:cNvPr id="8" name="TextBox 7">
            <a:extLst>
              <a:ext uri="{FF2B5EF4-FFF2-40B4-BE49-F238E27FC236}">
                <a16:creationId xmlns:a16="http://schemas.microsoft.com/office/drawing/2014/main" id="{987A421E-F73B-AE8F-8C42-90AF2751E68A}"/>
              </a:ext>
            </a:extLst>
          </p:cNvPr>
          <p:cNvSpPr txBox="1"/>
          <p:nvPr/>
        </p:nvSpPr>
        <p:spPr>
          <a:xfrm>
            <a:off x="1189608" y="1847057"/>
            <a:ext cx="9716815"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Attribute tables can also be modified in a </a:t>
            </a:r>
            <a:r>
              <a:rPr lang="en-US" sz="2000" b="1" dirty="0">
                <a:latin typeface="+mj-lt"/>
                <a:ea typeface="Open Sans" panose="020B0606030504020204" pitchFamily="34" charset="0"/>
                <a:cs typeface="Open Sans" panose="020B0606030504020204" pitchFamily="34" charset="0"/>
              </a:rPr>
              <a:t>spreadsheet editor</a:t>
            </a:r>
            <a:r>
              <a:rPr lang="en-US" sz="2000" dirty="0">
                <a:latin typeface="+mj-lt"/>
                <a:ea typeface="Open Sans" panose="020B0606030504020204" pitchFamily="34" charset="0"/>
                <a:cs typeface="Open Sans" panose="020B0606030504020204" pitchFamily="34" charset="0"/>
              </a:rPr>
              <a:t>, like Excel</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Export </a:t>
            </a:r>
            <a:r>
              <a:rPr lang="en-US" sz="2000" dirty="0">
                <a:latin typeface="+mj-lt"/>
                <a:ea typeface="Open Sans" panose="020B0606030504020204" pitchFamily="34" charset="0"/>
                <a:cs typeface="Open Sans" panose="020B0606030504020204" pitchFamily="34" charset="0"/>
              </a:rPr>
              <a:t>attribute table as a .csv file</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Load </a:t>
            </a:r>
            <a:r>
              <a:rPr lang="en-US" sz="2000" dirty="0">
                <a:latin typeface="+mj-lt"/>
                <a:ea typeface="Open Sans" panose="020B0606030504020204" pitchFamily="34" charset="0"/>
                <a:cs typeface="Open Sans" panose="020B0606030504020204" pitchFamily="34" charset="0"/>
              </a:rPr>
              <a:t>.csv file in spreadsheet editor and modify attributes as needed</a:t>
            </a:r>
          </a:p>
          <a:p>
            <a:pPr marL="1257300" lvl="2"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a:t>
            </a:r>
            <a:r>
              <a:rPr lang="en-US" sz="2000" b="1" i="1" dirty="0">
                <a:latin typeface="+mj-lt"/>
                <a:ea typeface="Open Sans" panose="020B0606030504020204" pitchFamily="34" charset="0"/>
                <a:cs typeface="Open Sans" panose="020B0606030504020204" pitchFamily="34" charset="0"/>
              </a:rPr>
              <a:t>lookup</a:t>
            </a:r>
            <a:r>
              <a:rPr lang="en-US" sz="2000" dirty="0">
                <a:latin typeface="+mj-lt"/>
                <a:ea typeface="Open Sans" panose="020B0606030504020204" pitchFamily="34" charset="0"/>
                <a:cs typeface="Open Sans" panose="020B0606030504020204" pitchFamily="34" charset="0"/>
              </a:rPr>
              <a:t>’ function can be useful for matching values with an another spreadsheet</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Reload</a:t>
            </a:r>
            <a:r>
              <a:rPr lang="en-US" sz="2000" dirty="0">
                <a:latin typeface="+mj-lt"/>
                <a:ea typeface="Open Sans" panose="020B0606030504020204" pitchFamily="34" charset="0"/>
                <a:cs typeface="Open Sans" panose="020B0606030504020204" pitchFamily="34" charset="0"/>
              </a:rPr>
              <a:t> modified .csv file in GIS program</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Join</a:t>
            </a:r>
            <a:r>
              <a:rPr lang="en-US" sz="2000" dirty="0">
                <a:latin typeface="+mj-lt"/>
                <a:ea typeface="Open Sans" panose="020B0606030504020204" pitchFamily="34" charset="0"/>
                <a:cs typeface="Open Sans" panose="020B0606030504020204" pitchFamily="34" charset="0"/>
              </a:rPr>
              <a:t> to data layer</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Save</a:t>
            </a:r>
            <a:r>
              <a:rPr lang="en-US" sz="2000" dirty="0">
                <a:latin typeface="+mj-lt"/>
                <a:ea typeface="Open Sans" panose="020B0606030504020204" pitchFamily="34" charset="0"/>
                <a:cs typeface="Open Sans" panose="020B0606030504020204" pitchFamily="34" charset="0"/>
              </a:rPr>
              <a:t> as new layer</a:t>
            </a:r>
          </a:p>
        </p:txBody>
      </p:sp>
      <p:sp>
        <p:nvSpPr>
          <p:cNvPr id="4" name="Title 10">
            <a:extLst>
              <a:ext uri="{FF2B5EF4-FFF2-40B4-BE49-F238E27FC236}">
                <a16:creationId xmlns:a16="http://schemas.microsoft.com/office/drawing/2014/main" id="{A304AB8C-5EA1-5C64-6918-0C00873497A1}"/>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
        <p:nvSpPr>
          <p:cNvPr id="3" name="Rectangle 2">
            <a:extLst>
              <a:ext uri="{FF2B5EF4-FFF2-40B4-BE49-F238E27FC236}">
                <a16:creationId xmlns:a16="http://schemas.microsoft.com/office/drawing/2014/main" id="{019BEAF6-8D0D-DC1E-98BE-215990EAD2AC}"/>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345200500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Vector Data Tools</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QGIS comes with a variety of built-in vector processing tools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Additional tools are available via installed plug-ins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pic>
        <p:nvPicPr>
          <p:cNvPr id="9" name="Picture 8">
            <a:extLst>
              <a:ext uri="{FF2B5EF4-FFF2-40B4-BE49-F238E27FC236}">
                <a16:creationId xmlns:a16="http://schemas.microsoft.com/office/drawing/2014/main" id="{C421A0B7-0757-B498-0676-0749140F47EE}"/>
              </a:ext>
            </a:extLst>
          </p:cNvPr>
          <p:cNvPicPr>
            <a:picLocks noChangeAspect="1"/>
          </p:cNvPicPr>
          <p:nvPr/>
        </p:nvPicPr>
        <p:blipFill>
          <a:blip r:embed="rId3"/>
          <a:stretch>
            <a:fillRect/>
          </a:stretch>
        </p:blipFill>
        <p:spPr>
          <a:xfrm>
            <a:off x="1821849" y="2574091"/>
            <a:ext cx="5971815" cy="1318576"/>
          </a:xfrm>
          <a:prstGeom prst="rect">
            <a:avLst/>
          </a:prstGeom>
        </p:spPr>
      </p:pic>
      <p:pic>
        <p:nvPicPr>
          <p:cNvPr id="11" name="Picture 10">
            <a:extLst>
              <a:ext uri="{FF2B5EF4-FFF2-40B4-BE49-F238E27FC236}">
                <a16:creationId xmlns:a16="http://schemas.microsoft.com/office/drawing/2014/main" id="{3DAED5DA-76BF-FC58-C5CC-821517F1A31D}"/>
              </a:ext>
            </a:extLst>
          </p:cNvPr>
          <p:cNvPicPr>
            <a:picLocks noChangeAspect="1"/>
          </p:cNvPicPr>
          <p:nvPr/>
        </p:nvPicPr>
        <p:blipFill>
          <a:blip r:embed="rId4"/>
          <a:stretch>
            <a:fillRect/>
          </a:stretch>
        </p:blipFill>
        <p:spPr>
          <a:xfrm>
            <a:off x="1821849" y="4460417"/>
            <a:ext cx="6020640" cy="657317"/>
          </a:xfrm>
          <a:prstGeom prst="rect">
            <a:avLst/>
          </a:prstGeom>
        </p:spPr>
      </p:pic>
      <p:sp>
        <p:nvSpPr>
          <p:cNvPr id="4" name="Rectangle 3">
            <a:extLst>
              <a:ext uri="{FF2B5EF4-FFF2-40B4-BE49-F238E27FC236}">
                <a16:creationId xmlns:a16="http://schemas.microsoft.com/office/drawing/2014/main" id="{9255CCF7-054A-C168-7BA0-D379A555381C}"/>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35370158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Reproject Vectors</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246769"/>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Energy Access Explorer automatically reprojects input data through </a:t>
            </a:r>
            <a:r>
              <a:rPr lang="en-US" sz="2000" b="1" dirty="0">
                <a:latin typeface="+mj-lt"/>
                <a:ea typeface="Open Sans" panose="020B0606030504020204" pitchFamily="34" charset="0"/>
                <a:cs typeface="Open Sans" panose="020B0606030504020204" pitchFamily="34" charset="0"/>
              </a:rPr>
              <a:t>Paver</a:t>
            </a:r>
            <a:r>
              <a:rPr lang="en-US" sz="2000" dirty="0">
                <a:latin typeface="+mj-lt"/>
                <a:ea typeface="Open Sans" panose="020B0606030504020204" pitchFamily="34" charset="0"/>
                <a:cs typeface="Open Sans" panose="020B0606030504020204" pitchFamily="34" charset="0"/>
              </a:rPr>
              <a:t>, the automated data processing tool in the system backend</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sometimes still necessary to </a:t>
            </a:r>
            <a:r>
              <a:rPr lang="en-US" sz="2000" b="1" dirty="0">
                <a:latin typeface="+mj-lt"/>
                <a:ea typeface="Open Sans" panose="020B0606030504020204" pitchFamily="34" charset="0"/>
                <a:cs typeface="Open Sans" panose="020B0606030504020204" pitchFamily="34" charset="0"/>
              </a:rPr>
              <a:t>reproject</a:t>
            </a:r>
            <a:r>
              <a:rPr lang="en-US" sz="2000" dirty="0">
                <a:latin typeface="+mj-lt"/>
                <a:ea typeface="Open Sans" panose="020B0606030504020204" pitchFamily="34" charset="0"/>
                <a:cs typeface="Open Sans" panose="020B0606030504020204" pitchFamily="34" charset="0"/>
              </a:rPr>
              <a:t> layer for pre-upload processing</a:t>
            </a:r>
          </a:p>
          <a:p>
            <a:pPr marL="800100" lvl="1" indent="-342900">
              <a:buFont typeface="Arial" panose="020B0604020202020204" pitchFamily="34" charset="0"/>
              <a:buChar char="•"/>
            </a:pPr>
            <a:r>
              <a:rPr lang="en-US" sz="2000" i="1" dirty="0">
                <a:latin typeface="+mj-lt"/>
                <a:ea typeface="Open Sans" panose="020B0606030504020204" pitchFamily="34" charset="0"/>
                <a:cs typeface="Open Sans" panose="020B0606030504020204" pitchFamily="34" charset="0"/>
              </a:rPr>
              <a:t>A recommended, meter-denominated CRS is 100102 – Web Mercator Sphere</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7E301CD5-7EDB-6CFB-F2D0-E594DDA8682A}"/>
              </a:ext>
            </a:extLst>
          </p:cNvPr>
          <p:cNvPicPr>
            <a:picLocks noChangeAspect="1"/>
          </p:cNvPicPr>
          <p:nvPr/>
        </p:nvPicPr>
        <p:blipFill>
          <a:blip r:embed="rId3"/>
          <a:stretch>
            <a:fillRect/>
          </a:stretch>
        </p:blipFill>
        <p:spPr>
          <a:xfrm>
            <a:off x="1760995" y="3791150"/>
            <a:ext cx="7875445" cy="2513670"/>
          </a:xfrm>
          <a:prstGeom prst="rect">
            <a:avLst/>
          </a:prstGeom>
        </p:spPr>
      </p:pic>
      <p:sp>
        <p:nvSpPr>
          <p:cNvPr id="2" name="Title 10">
            <a:extLst>
              <a:ext uri="{FF2B5EF4-FFF2-40B4-BE49-F238E27FC236}">
                <a16:creationId xmlns:a16="http://schemas.microsoft.com/office/drawing/2014/main" id="{B0A85A2D-5CCD-35DD-EC19-99039D87B0F5}"/>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417209170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65437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sym typeface="Helvetica Neue"/>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AutoNum type="arabicPeriod"/>
            </a:pPr>
            <a:r>
              <a:rPr lang="en-GB" sz="2000" dirty="0">
                <a:latin typeface="+mj-lt"/>
                <a:ea typeface="+mn-lt"/>
                <a:cs typeface="+mn-lt"/>
              </a:rPr>
              <a:t>ILO1: </a:t>
            </a:r>
            <a:r>
              <a:rPr lang="en-US" sz="2000" dirty="0">
                <a:latin typeface="+mj-lt"/>
                <a:ea typeface="+mn-lt"/>
                <a:cs typeface="+mn-lt"/>
              </a:rPr>
              <a:t>Understand the characteristics and uses of vector, raster, and tabular data types</a:t>
            </a:r>
          </a:p>
          <a:p>
            <a:pPr marL="342900" indent="-342900" algn="l">
              <a:lnSpc>
                <a:spcPct val="100000"/>
              </a:lnSpc>
              <a:buAutoNum type="arabicPeriod"/>
            </a:pPr>
            <a:r>
              <a:rPr lang="en-US" sz="2000" dirty="0">
                <a:latin typeface="+mj-lt"/>
                <a:ea typeface="+mn-lt"/>
                <a:cs typeface="+mn-lt"/>
              </a:rPr>
              <a:t>ILO2: View, modify, and clean data attributes</a:t>
            </a:r>
          </a:p>
          <a:p>
            <a:pPr marL="342900" indent="-342900" algn="l">
              <a:lnSpc>
                <a:spcPct val="100000"/>
              </a:lnSpc>
              <a:buAutoNum type="arabicPeriod"/>
            </a:pPr>
            <a:r>
              <a:rPr lang="en-US" sz="2000" dirty="0">
                <a:latin typeface="+mj-lt"/>
                <a:ea typeface="+mn-lt"/>
                <a:cs typeface="+mn-lt"/>
              </a:rPr>
              <a:t>ILO3: Adjust vector datasets to make them suitable for EAE backend uploading</a:t>
            </a:r>
          </a:p>
          <a:p>
            <a:pPr marL="342900" indent="-342900" algn="l">
              <a:lnSpc>
                <a:spcPct val="100000"/>
              </a:lnSpc>
              <a:buAutoNum type="arabicPeriod"/>
            </a:pPr>
            <a:r>
              <a:rPr lang="en-US" sz="2000" dirty="0">
                <a:latin typeface="+mj-lt"/>
                <a:ea typeface="+mn-lt"/>
                <a:cs typeface="+mn-lt"/>
              </a:rPr>
              <a:t>ILO4: Perform pre-processing with raster datasets for easy uploading into EAE</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Simplify Vectors</a:t>
            </a:r>
          </a:p>
        </p:txBody>
      </p:sp>
      <p:sp>
        <p:nvSpPr>
          <p:cNvPr id="3" name="TextBox 2">
            <a:extLst>
              <a:ext uri="{FF2B5EF4-FFF2-40B4-BE49-F238E27FC236}">
                <a16:creationId xmlns:a16="http://schemas.microsoft.com/office/drawing/2014/main" id="{DD7F9CFB-8CC1-7D15-4575-77BD40DC7E2A}"/>
              </a:ext>
            </a:extLst>
          </p:cNvPr>
          <p:cNvSpPr txBox="1"/>
          <p:nvPr/>
        </p:nvSpPr>
        <p:spPr>
          <a:xfrm>
            <a:off x="4944140" y="1847057"/>
            <a:ext cx="4798368"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Datasets with lots of features and detail may be very large files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a:t>
            </a:r>
            <a:r>
              <a:rPr lang="en-US" sz="2000" b="1" dirty="0">
                <a:latin typeface="+mj-lt"/>
                <a:ea typeface="Open Sans" panose="020B0606030504020204" pitchFamily="34" charset="0"/>
                <a:cs typeface="Open Sans" panose="020B0606030504020204" pitchFamily="34" charset="0"/>
              </a:rPr>
              <a:t>Simplify</a:t>
            </a:r>
            <a:r>
              <a:rPr lang="en-US" sz="2000" dirty="0">
                <a:latin typeface="+mj-lt"/>
                <a:ea typeface="Open Sans" panose="020B0606030504020204" pitchFamily="34" charset="0"/>
                <a:cs typeface="Open Sans" panose="020B0606030504020204" pitchFamily="34" charset="0"/>
              </a:rPr>
              <a:t> function reduces the number of vertices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This reduces file size and improves </a:t>
            </a:r>
            <a:r>
              <a:rPr lang="en-US" sz="2000" b="1" dirty="0">
                <a:latin typeface="+mj-lt"/>
                <a:ea typeface="Open Sans" panose="020B0606030504020204" pitchFamily="34" charset="0"/>
                <a:cs typeface="Open Sans" panose="020B0606030504020204" pitchFamily="34" charset="0"/>
              </a:rPr>
              <a:t>performance</a:t>
            </a:r>
            <a:r>
              <a:rPr lang="en-US" sz="2000" dirty="0">
                <a:latin typeface="+mj-lt"/>
                <a:ea typeface="Open Sans" panose="020B0606030504020204" pitchFamily="34" charset="0"/>
                <a:cs typeface="Open Sans" panose="020B0606030504020204" pitchFamily="34" charset="0"/>
              </a:rPr>
              <a:t>, but limits </a:t>
            </a:r>
            <a:r>
              <a:rPr lang="en-US" sz="2000" b="1" dirty="0">
                <a:latin typeface="+mj-lt"/>
                <a:ea typeface="Open Sans" panose="020B0606030504020204" pitchFamily="34" charset="0"/>
                <a:cs typeface="Open Sans" panose="020B0606030504020204" pitchFamily="34" charset="0"/>
              </a:rPr>
              <a:t>accuracy</a:t>
            </a:r>
          </a:p>
        </p:txBody>
      </p:sp>
      <p:pic>
        <p:nvPicPr>
          <p:cNvPr id="4" name="Picture 3">
            <a:extLst>
              <a:ext uri="{FF2B5EF4-FFF2-40B4-BE49-F238E27FC236}">
                <a16:creationId xmlns:a16="http://schemas.microsoft.com/office/drawing/2014/main" id="{F50E2B50-DA7D-18C4-51BC-37545AEFAB2C}"/>
              </a:ext>
            </a:extLst>
          </p:cNvPr>
          <p:cNvPicPr>
            <a:picLocks noChangeAspect="1"/>
          </p:cNvPicPr>
          <p:nvPr/>
        </p:nvPicPr>
        <p:blipFill>
          <a:blip r:embed="rId3"/>
          <a:stretch>
            <a:fillRect/>
          </a:stretch>
        </p:blipFill>
        <p:spPr>
          <a:xfrm>
            <a:off x="1189608" y="2195054"/>
            <a:ext cx="3613408" cy="3296443"/>
          </a:xfrm>
          <a:prstGeom prst="rect">
            <a:avLst/>
          </a:prstGeom>
        </p:spPr>
      </p:pic>
      <p:sp>
        <p:nvSpPr>
          <p:cNvPr id="5" name="Title 10">
            <a:extLst>
              <a:ext uri="{FF2B5EF4-FFF2-40B4-BE49-F238E27FC236}">
                <a16:creationId xmlns:a16="http://schemas.microsoft.com/office/drawing/2014/main" id="{01A20FE1-64E2-2378-6049-F6F4D59851D2}"/>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
        <p:nvSpPr>
          <p:cNvPr id="7" name="Rectangle 6">
            <a:extLst>
              <a:ext uri="{FF2B5EF4-FFF2-40B4-BE49-F238E27FC236}">
                <a16:creationId xmlns:a16="http://schemas.microsoft.com/office/drawing/2014/main" id="{FC8C2DE4-75B4-3617-4B53-C57B1CE20657}"/>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1547711372"/>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664404" y="122453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Simplify Vectors</a:t>
            </a:r>
          </a:p>
        </p:txBody>
      </p:sp>
      <p:pic>
        <p:nvPicPr>
          <p:cNvPr id="8" name="Picture 7">
            <a:extLst>
              <a:ext uri="{FF2B5EF4-FFF2-40B4-BE49-F238E27FC236}">
                <a16:creationId xmlns:a16="http://schemas.microsoft.com/office/drawing/2014/main" id="{6CBDCDB2-200E-82EC-490F-F795BF7C36C7}"/>
              </a:ext>
            </a:extLst>
          </p:cNvPr>
          <p:cNvPicPr>
            <a:picLocks noChangeAspect="1"/>
          </p:cNvPicPr>
          <p:nvPr/>
        </p:nvPicPr>
        <p:blipFill>
          <a:blip r:embed="rId3"/>
          <a:stretch>
            <a:fillRect/>
          </a:stretch>
        </p:blipFill>
        <p:spPr>
          <a:xfrm>
            <a:off x="3787319" y="1543983"/>
            <a:ext cx="7240418" cy="4276283"/>
          </a:xfrm>
          <a:prstGeom prst="rect">
            <a:avLst/>
          </a:prstGeom>
        </p:spPr>
      </p:pic>
      <p:sp>
        <p:nvSpPr>
          <p:cNvPr id="9" name="Rectangle 8">
            <a:extLst>
              <a:ext uri="{FF2B5EF4-FFF2-40B4-BE49-F238E27FC236}">
                <a16:creationId xmlns:a16="http://schemas.microsoft.com/office/drawing/2014/main" id="{75AF5072-A9AA-198E-5E75-9E78915DA8A5}"/>
              </a:ext>
            </a:extLst>
          </p:cNvPr>
          <p:cNvSpPr/>
          <p:nvPr/>
        </p:nvSpPr>
        <p:spPr>
          <a:xfrm>
            <a:off x="3886675" y="2262871"/>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C6E48D9-F053-2EBF-13EF-E2613EC3FE2E}"/>
              </a:ext>
            </a:extLst>
          </p:cNvPr>
          <p:cNvSpPr txBox="1"/>
          <p:nvPr/>
        </p:nvSpPr>
        <p:spPr>
          <a:xfrm>
            <a:off x="855791" y="2317214"/>
            <a:ext cx="1871329" cy="646331"/>
          </a:xfrm>
          <a:prstGeom prst="rect">
            <a:avLst/>
          </a:prstGeom>
          <a:noFill/>
          <a:ln w="12700">
            <a:solidFill>
              <a:schemeClr val="tx1"/>
            </a:solidFill>
          </a:ln>
        </p:spPr>
        <p:txBody>
          <a:bodyPr wrap="square" rtlCol="0">
            <a:spAutoFit/>
          </a:bodyPr>
          <a:lstStyle/>
          <a:p>
            <a:pPr algn="ctr"/>
            <a:r>
              <a:rPr lang="en-US" dirty="0"/>
              <a:t>Select input</a:t>
            </a:r>
          </a:p>
          <a:p>
            <a:pPr algn="ctr"/>
            <a:r>
              <a:rPr lang="en-US" dirty="0"/>
              <a:t> data</a:t>
            </a:r>
          </a:p>
        </p:txBody>
      </p:sp>
      <p:cxnSp>
        <p:nvCxnSpPr>
          <p:cNvPr id="11" name="Straight Connector 10">
            <a:extLst>
              <a:ext uri="{FF2B5EF4-FFF2-40B4-BE49-F238E27FC236}">
                <a16:creationId xmlns:a16="http://schemas.microsoft.com/office/drawing/2014/main" id="{414652EB-06B2-1076-F56F-97ECF6719B7E}"/>
              </a:ext>
            </a:extLst>
          </p:cNvPr>
          <p:cNvCxnSpPr>
            <a:cxnSpLocks/>
            <a:stCxn id="10" idx="3"/>
            <a:endCxn id="9" idx="1"/>
          </p:cNvCxnSpPr>
          <p:nvPr/>
        </p:nvCxnSpPr>
        <p:spPr>
          <a:xfrm flipV="1">
            <a:off x="2727120" y="2491770"/>
            <a:ext cx="1159555" cy="14861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62BD83-43D3-80D5-C518-393B95565974}"/>
              </a:ext>
            </a:extLst>
          </p:cNvPr>
          <p:cNvSpPr/>
          <p:nvPr/>
        </p:nvSpPr>
        <p:spPr>
          <a:xfrm>
            <a:off x="3921023" y="3407734"/>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B987085-66E5-ACB7-5C2C-A41DA2B626FD}"/>
              </a:ext>
            </a:extLst>
          </p:cNvPr>
          <p:cNvSpPr txBox="1"/>
          <p:nvPr/>
        </p:nvSpPr>
        <p:spPr>
          <a:xfrm>
            <a:off x="664404" y="3042846"/>
            <a:ext cx="2254102" cy="1200329"/>
          </a:xfrm>
          <a:prstGeom prst="rect">
            <a:avLst/>
          </a:prstGeom>
          <a:noFill/>
          <a:ln w="12700">
            <a:solidFill>
              <a:schemeClr val="tx1"/>
            </a:solidFill>
          </a:ln>
        </p:spPr>
        <p:txBody>
          <a:bodyPr wrap="square" rtlCol="0">
            <a:spAutoFit/>
          </a:bodyPr>
          <a:lstStyle/>
          <a:p>
            <a:pPr algn="ctr"/>
            <a:r>
              <a:rPr lang="en-US"/>
              <a:t>Set </a:t>
            </a:r>
            <a:r>
              <a:rPr lang="en-US" i="1"/>
              <a:t>Tolerance</a:t>
            </a:r>
            <a:r>
              <a:rPr lang="en-US"/>
              <a:t>: maximum distance from existing points to approximate</a:t>
            </a:r>
          </a:p>
        </p:txBody>
      </p:sp>
      <p:cxnSp>
        <p:nvCxnSpPr>
          <p:cNvPr id="19" name="Straight Connector 18">
            <a:extLst>
              <a:ext uri="{FF2B5EF4-FFF2-40B4-BE49-F238E27FC236}">
                <a16:creationId xmlns:a16="http://schemas.microsoft.com/office/drawing/2014/main" id="{3BCE3C23-82B5-6F56-8BD9-21B219CB773D}"/>
              </a:ext>
            </a:extLst>
          </p:cNvPr>
          <p:cNvCxnSpPr>
            <a:cxnSpLocks/>
            <a:stCxn id="18" idx="3"/>
            <a:endCxn id="14" idx="1"/>
          </p:cNvCxnSpPr>
          <p:nvPr/>
        </p:nvCxnSpPr>
        <p:spPr>
          <a:xfrm flipV="1">
            <a:off x="2918506" y="3636633"/>
            <a:ext cx="1002517" cy="6378"/>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A8C9D6-0610-6AAE-B720-67F7DFFAB039}"/>
              </a:ext>
            </a:extLst>
          </p:cNvPr>
          <p:cNvSpPr txBox="1"/>
          <p:nvPr/>
        </p:nvSpPr>
        <p:spPr>
          <a:xfrm>
            <a:off x="398590" y="4604174"/>
            <a:ext cx="2785730" cy="646331"/>
          </a:xfrm>
          <a:prstGeom prst="rect">
            <a:avLst/>
          </a:prstGeom>
          <a:noFill/>
          <a:ln w="12700">
            <a:solidFill>
              <a:schemeClr val="tx1"/>
            </a:solidFill>
          </a:ln>
        </p:spPr>
        <p:txBody>
          <a:bodyPr wrap="square" rtlCol="0">
            <a:spAutoFit/>
          </a:bodyPr>
          <a:lstStyle/>
          <a:p>
            <a:pPr algn="ctr"/>
            <a:r>
              <a:rPr lang="en-US" i="1">
                <a:solidFill>
                  <a:srgbClr val="C00000"/>
                </a:solidFill>
              </a:rPr>
              <a:t>Caution: you may need to reproject layer </a:t>
            </a:r>
          </a:p>
        </p:txBody>
      </p:sp>
      <p:sp>
        <p:nvSpPr>
          <p:cNvPr id="2" name="Title 10">
            <a:extLst>
              <a:ext uri="{FF2B5EF4-FFF2-40B4-BE49-F238E27FC236}">
                <a16:creationId xmlns:a16="http://schemas.microsoft.com/office/drawing/2014/main" id="{08722D39-FC84-89A5-FD7B-2BFDCE606E3F}"/>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3120028706"/>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Dissolve Tool</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Dissolve</a:t>
            </a:r>
            <a:r>
              <a:rPr lang="en-US" sz="2000" dirty="0">
                <a:latin typeface="+mj-lt"/>
                <a:ea typeface="Open Sans" panose="020B0606030504020204" pitchFamily="34" charset="0"/>
                <a:cs typeface="Open Sans" panose="020B0606030504020204" pitchFamily="34" charset="0"/>
              </a:rPr>
              <a:t> enables users to consolidate features within a layer with matching attributes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 Match district and provincial boundaries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 Combine lines that are the same capacity (kV)</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Dissolving reduces the </a:t>
            </a:r>
            <a:r>
              <a:rPr lang="en-US" sz="2000" b="1" dirty="0">
                <a:latin typeface="+mj-lt"/>
                <a:ea typeface="Open Sans" panose="020B0606030504020204" pitchFamily="34" charset="0"/>
                <a:cs typeface="Open Sans" panose="020B0606030504020204" pitchFamily="34" charset="0"/>
              </a:rPr>
              <a:t>number</a:t>
            </a:r>
            <a:r>
              <a:rPr lang="en-US" sz="2000" dirty="0">
                <a:latin typeface="+mj-lt"/>
                <a:ea typeface="Open Sans" panose="020B0606030504020204" pitchFamily="34" charset="0"/>
                <a:cs typeface="Open Sans" panose="020B0606030504020204" pitchFamily="34" charset="0"/>
              </a:rPr>
              <a:t> of features, and file size</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Unselected attributes may be </a:t>
            </a:r>
            <a:r>
              <a:rPr lang="en-US" sz="2000" b="1" dirty="0">
                <a:latin typeface="+mj-lt"/>
                <a:ea typeface="Open Sans" panose="020B0606030504020204" pitchFamily="34" charset="0"/>
                <a:cs typeface="Open Sans" panose="020B0606030504020204" pitchFamily="34" charset="0"/>
              </a:rPr>
              <a:t>lost or overwritten</a:t>
            </a:r>
          </a:p>
        </p:txBody>
      </p:sp>
      <p:sp>
        <p:nvSpPr>
          <p:cNvPr id="4" name="Title 10">
            <a:extLst>
              <a:ext uri="{FF2B5EF4-FFF2-40B4-BE49-F238E27FC236}">
                <a16:creationId xmlns:a16="http://schemas.microsoft.com/office/drawing/2014/main" id="{24805822-C6CC-2CAC-1964-9BB071695677}"/>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
        <p:nvSpPr>
          <p:cNvPr id="5" name="Rectangle 4">
            <a:extLst>
              <a:ext uri="{FF2B5EF4-FFF2-40B4-BE49-F238E27FC236}">
                <a16:creationId xmlns:a16="http://schemas.microsoft.com/office/drawing/2014/main" id="{54BC068D-137B-7BA4-0320-575A984A6702}"/>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4045105311"/>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32406" y="1222204"/>
            <a:ext cx="2021945"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Dissolve Tool</a:t>
            </a:r>
          </a:p>
        </p:txBody>
      </p:sp>
      <p:pic>
        <p:nvPicPr>
          <p:cNvPr id="11" name="Picture 10">
            <a:extLst>
              <a:ext uri="{FF2B5EF4-FFF2-40B4-BE49-F238E27FC236}">
                <a16:creationId xmlns:a16="http://schemas.microsoft.com/office/drawing/2014/main" id="{0E7AFAA3-9E91-13A8-379F-85E80F7ABA0F}"/>
              </a:ext>
            </a:extLst>
          </p:cNvPr>
          <p:cNvPicPr>
            <a:picLocks noChangeAspect="1"/>
          </p:cNvPicPr>
          <p:nvPr/>
        </p:nvPicPr>
        <p:blipFill>
          <a:blip r:embed="rId3"/>
          <a:stretch>
            <a:fillRect/>
          </a:stretch>
        </p:blipFill>
        <p:spPr>
          <a:xfrm>
            <a:off x="3695697" y="1543983"/>
            <a:ext cx="7306695" cy="4324954"/>
          </a:xfrm>
          <a:prstGeom prst="rect">
            <a:avLst/>
          </a:prstGeom>
        </p:spPr>
      </p:pic>
      <p:sp>
        <p:nvSpPr>
          <p:cNvPr id="12" name="TextBox 11">
            <a:extLst>
              <a:ext uri="{FF2B5EF4-FFF2-40B4-BE49-F238E27FC236}">
                <a16:creationId xmlns:a16="http://schemas.microsoft.com/office/drawing/2014/main" id="{50E15B32-2AB5-324F-34E1-A1D09773FEA1}"/>
              </a:ext>
            </a:extLst>
          </p:cNvPr>
          <p:cNvSpPr txBox="1"/>
          <p:nvPr/>
        </p:nvSpPr>
        <p:spPr>
          <a:xfrm>
            <a:off x="1189608" y="3196944"/>
            <a:ext cx="1871329" cy="646331"/>
          </a:xfrm>
          <a:prstGeom prst="rect">
            <a:avLst/>
          </a:prstGeom>
          <a:noFill/>
          <a:ln w="12700">
            <a:solidFill>
              <a:schemeClr val="tx1"/>
            </a:solidFill>
          </a:ln>
        </p:spPr>
        <p:txBody>
          <a:bodyPr wrap="square" rtlCol="0">
            <a:spAutoFit/>
          </a:bodyPr>
          <a:lstStyle/>
          <a:p>
            <a:pPr algn="ctr"/>
            <a:r>
              <a:rPr lang="en-US" dirty="0"/>
              <a:t>Select one or more attributes</a:t>
            </a:r>
          </a:p>
        </p:txBody>
      </p:sp>
      <p:sp>
        <p:nvSpPr>
          <p:cNvPr id="14" name="Rectangle 13">
            <a:extLst>
              <a:ext uri="{FF2B5EF4-FFF2-40B4-BE49-F238E27FC236}">
                <a16:creationId xmlns:a16="http://schemas.microsoft.com/office/drawing/2014/main" id="{C3A988B1-D81F-F83B-86AE-886A85472950}"/>
              </a:ext>
            </a:extLst>
          </p:cNvPr>
          <p:cNvSpPr/>
          <p:nvPr/>
        </p:nvSpPr>
        <p:spPr>
          <a:xfrm>
            <a:off x="3821575" y="3122513"/>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8614FCC-0679-BDCD-DADF-2888840E5958}"/>
              </a:ext>
            </a:extLst>
          </p:cNvPr>
          <p:cNvCxnSpPr>
            <a:stCxn id="12" idx="3"/>
            <a:endCxn id="14" idx="1"/>
          </p:cNvCxnSpPr>
          <p:nvPr/>
        </p:nvCxnSpPr>
        <p:spPr>
          <a:xfrm flipV="1">
            <a:off x="3060937" y="3351412"/>
            <a:ext cx="760638" cy="16869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3CAF3DD-9511-1A12-4647-19EFBED3CEAC}"/>
              </a:ext>
            </a:extLst>
          </p:cNvPr>
          <p:cNvSpPr txBox="1"/>
          <p:nvPr/>
        </p:nvSpPr>
        <p:spPr>
          <a:xfrm>
            <a:off x="1189607" y="2321784"/>
            <a:ext cx="1871329" cy="646331"/>
          </a:xfrm>
          <a:prstGeom prst="rect">
            <a:avLst/>
          </a:prstGeom>
          <a:noFill/>
          <a:ln w="12700">
            <a:solidFill>
              <a:schemeClr val="tx1"/>
            </a:solidFill>
          </a:ln>
        </p:spPr>
        <p:txBody>
          <a:bodyPr wrap="square" rtlCol="0">
            <a:spAutoFit/>
          </a:bodyPr>
          <a:lstStyle/>
          <a:p>
            <a:pPr algn="ctr"/>
            <a:r>
              <a:rPr lang="en-US" dirty="0"/>
              <a:t>Select input data</a:t>
            </a:r>
          </a:p>
        </p:txBody>
      </p:sp>
      <p:sp>
        <p:nvSpPr>
          <p:cNvPr id="21" name="TextBox 20">
            <a:extLst>
              <a:ext uri="{FF2B5EF4-FFF2-40B4-BE49-F238E27FC236}">
                <a16:creationId xmlns:a16="http://schemas.microsoft.com/office/drawing/2014/main" id="{EA21C456-C5A0-8C7A-CB94-E21275737011}"/>
              </a:ext>
            </a:extLst>
          </p:cNvPr>
          <p:cNvSpPr txBox="1"/>
          <p:nvPr/>
        </p:nvSpPr>
        <p:spPr>
          <a:xfrm>
            <a:off x="732406" y="4072174"/>
            <a:ext cx="2785730" cy="646331"/>
          </a:xfrm>
          <a:prstGeom prst="rect">
            <a:avLst/>
          </a:prstGeom>
          <a:noFill/>
          <a:ln w="12700">
            <a:solidFill>
              <a:schemeClr val="tx1"/>
            </a:solidFill>
          </a:ln>
        </p:spPr>
        <p:txBody>
          <a:bodyPr wrap="square" rtlCol="0">
            <a:spAutoFit/>
          </a:bodyPr>
          <a:lstStyle/>
          <a:p>
            <a:pPr algn="ctr"/>
            <a:r>
              <a:rPr lang="en-US" i="1" dirty="0">
                <a:solidFill>
                  <a:srgbClr val="C00000"/>
                </a:solidFill>
              </a:rPr>
              <a:t>Caution: unselected attributes may be lost</a:t>
            </a:r>
          </a:p>
        </p:txBody>
      </p:sp>
      <p:cxnSp>
        <p:nvCxnSpPr>
          <p:cNvPr id="28" name="Straight Connector 27">
            <a:extLst>
              <a:ext uri="{FF2B5EF4-FFF2-40B4-BE49-F238E27FC236}">
                <a16:creationId xmlns:a16="http://schemas.microsoft.com/office/drawing/2014/main" id="{CDA828BD-431E-DC87-CFF7-6730EE3CC42A}"/>
              </a:ext>
            </a:extLst>
          </p:cNvPr>
          <p:cNvCxnSpPr>
            <a:cxnSpLocks/>
            <a:stCxn id="20" idx="3"/>
            <a:endCxn id="29" idx="1"/>
          </p:cNvCxnSpPr>
          <p:nvPr/>
        </p:nvCxnSpPr>
        <p:spPr>
          <a:xfrm flipV="1">
            <a:off x="3060936" y="2500349"/>
            <a:ext cx="771277" cy="144601"/>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5377F02-5E76-A55B-4C6B-11E0CBE8D923}"/>
              </a:ext>
            </a:extLst>
          </p:cNvPr>
          <p:cNvSpPr/>
          <p:nvPr/>
        </p:nvSpPr>
        <p:spPr>
          <a:xfrm>
            <a:off x="3832213" y="2271450"/>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0">
            <a:extLst>
              <a:ext uri="{FF2B5EF4-FFF2-40B4-BE49-F238E27FC236}">
                <a16:creationId xmlns:a16="http://schemas.microsoft.com/office/drawing/2014/main" id="{C880CEC6-9AE8-B83A-84F4-A5CD94F9771E}"/>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1334711687"/>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Merging Vector Data</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8552900" cy="1631216"/>
          </a:xfrm>
          <a:prstGeom prst="rect">
            <a:avLst/>
          </a:prstGeom>
          <a:noFill/>
        </p:spPr>
        <p:txBody>
          <a:bodyPr wrap="square" rtlCol="0">
            <a:spAutoFit/>
          </a:bodyPr>
          <a:lstStyle/>
          <a:p>
            <a:pPr marL="342900" indent="-342900">
              <a:buFont typeface="Arial" panose="020B0604020202020204" pitchFamily="34" charset="0"/>
              <a:buChar char="•"/>
            </a:pPr>
            <a:endParaRPr lang="en-US" sz="200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When to </a:t>
            </a:r>
            <a:r>
              <a:rPr lang="en-US" sz="2000" b="1">
                <a:latin typeface="+mj-lt"/>
                <a:ea typeface="Open Sans" panose="020B0606030504020204" pitchFamily="34" charset="0"/>
                <a:cs typeface="Open Sans" panose="020B0606030504020204" pitchFamily="34" charset="0"/>
              </a:rPr>
              <a:t>merge</a:t>
            </a:r>
            <a:r>
              <a:rPr lang="en-US" sz="2000">
                <a:latin typeface="+mj-lt"/>
                <a:ea typeface="Open Sans" panose="020B0606030504020204" pitchFamily="34" charset="0"/>
                <a:cs typeface="Open Sans" panose="020B0606030504020204" pitchFamily="34" charset="0"/>
              </a:rPr>
              <a:t> vector datasets:</a:t>
            </a:r>
          </a:p>
          <a:p>
            <a:pPr marL="800100" lvl="1" indent="-342900">
              <a:buFont typeface="Arial" panose="020B0604020202020204" pitchFamily="34" charset="0"/>
              <a:buChar char="•"/>
            </a:pPr>
            <a:r>
              <a:rPr lang="en-US" sz="2000" b="1">
                <a:latin typeface="+mj-lt"/>
                <a:ea typeface="Open Sans" panose="020B0606030504020204" pitchFamily="34" charset="0"/>
                <a:cs typeface="Open Sans" panose="020B0606030504020204" pitchFamily="34" charset="0"/>
              </a:rPr>
              <a:t>Multiple versions or sources </a:t>
            </a:r>
            <a:r>
              <a:rPr lang="en-US" sz="2000">
                <a:latin typeface="+mj-lt"/>
                <a:ea typeface="Open Sans" panose="020B0606030504020204" pitchFamily="34" charset="0"/>
                <a:cs typeface="Open Sans" panose="020B0606030504020204" pitchFamily="34" charset="0"/>
              </a:rPr>
              <a:t>of the same data with distinct features</a:t>
            </a:r>
          </a:p>
          <a:p>
            <a:pPr marL="800100" lvl="1" indent="-342900">
              <a:buFont typeface="Arial" panose="020B0604020202020204" pitchFamily="34" charset="0"/>
              <a:buChar char="•"/>
            </a:pPr>
            <a:r>
              <a:rPr lang="en-US" sz="2000" b="1">
                <a:latin typeface="+mj-lt"/>
                <a:ea typeface="Open Sans" panose="020B0606030504020204" pitchFamily="34" charset="0"/>
                <a:cs typeface="Open Sans" panose="020B0606030504020204" pitchFamily="34" charset="0"/>
              </a:rPr>
              <a:t>Similar use case </a:t>
            </a:r>
            <a:r>
              <a:rPr lang="en-US" sz="2000">
                <a:latin typeface="+mj-lt"/>
                <a:ea typeface="Open Sans" panose="020B0606030504020204" pitchFamily="34" charset="0"/>
                <a:cs typeface="Open Sans" panose="020B0606030504020204" pitchFamily="34" charset="0"/>
              </a:rPr>
              <a:t>for features from each data set</a:t>
            </a:r>
          </a:p>
        </p:txBody>
      </p:sp>
      <p:pic>
        <p:nvPicPr>
          <p:cNvPr id="9" name="Picture 8">
            <a:extLst>
              <a:ext uri="{FF2B5EF4-FFF2-40B4-BE49-F238E27FC236}">
                <a16:creationId xmlns:a16="http://schemas.microsoft.com/office/drawing/2014/main" id="{7642C841-0DAA-B3EB-A69C-F315D43503AC}"/>
              </a:ext>
            </a:extLst>
          </p:cNvPr>
          <p:cNvPicPr>
            <a:picLocks noChangeAspect="1"/>
          </p:cNvPicPr>
          <p:nvPr/>
        </p:nvPicPr>
        <p:blipFill>
          <a:blip r:embed="rId3"/>
          <a:stretch>
            <a:fillRect/>
          </a:stretch>
        </p:blipFill>
        <p:spPr>
          <a:xfrm>
            <a:off x="1715601" y="3505994"/>
            <a:ext cx="6963747" cy="2229161"/>
          </a:xfrm>
          <a:prstGeom prst="rect">
            <a:avLst/>
          </a:prstGeom>
        </p:spPr>
      </p:pic>
      <p:sp>
        <p:nvSpPr>
          <p:cNvPr id="2" name="Title 10">
            <a:extLst>
              <a:ext uri="{FF2B5EF4-FFF2-40B4-BE49-F238E27FC236}">
                <a16:creationId xmlns:a16="http://schemas.microsoft.com/office/drawing/2014/main" id="{653290B1-E864-75EF-ABEA-A5378D597E53}"/>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3570116059"/>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23253" y="1325020"/>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Vector Data Conversion</a:t>
            </a:r>
          </a:p>
        </p:txBody>
      </p:sp>
      <p:sp>
        <p:nvSpPr>
          <p:cNvPr id="3" name="TextBox 2">
            <a:extLst>
              <a:ext uri="{FF2B5EF4-FFF2-40B4-BE49-F238E27FC236}">
                <a16:creationId xmlns:a16="http://schemas.microsoft.com/office/drawing/2014/main" id="{DD7F9CFB-8CC1-7D15-4575-77BD40DC7E2A}"/>
              </a:ext>
            </a:extLst>
          </p:cNvPr>
          <p:cNvSpPr txBox="1"/>
          <p:nvPr/>
        </p:nvSpPr>
        <p:spPr>
          <a:xfrm>
            <a:off x="723253" y="1725130"/>
            <a:ext cx="5530169"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For uploads to Energy Access Explorer, data must be in </a:t>
            </a:r>
            <a:r>
              <a:rPr lang="en-US" sz="2000" b="1" dirty="0" err="1">
                <a:latin typeface="+mj-lt"/>
                <a:ea typeface="Open Sans" panose="020B0606030504020204" pitchFamily="34" charset="0"/>
                <a:cs typeface="Open Sans" panose="020B0606030504020204" pitchFamily="34" charset="0"/>
              </a:rPr>
              <a:t>GeoJSON</a:t>
            </a:r>
            <a:r>
              <a:rPr lang="en-US" sz="2000" dirty="0">
                <a:latin typeface="+mj-lt"/>
                <a:ea typeface="Open Sans" panose="020B0606030504020204" pitchFamily="34" charset="0"/>
                <a:cs typeface="Open Sans" panose="020B0606030504020204" pitchFamily="34" charset="0"/>
              </a:rPr>
              <a:t> format</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easy to </a:t>
            </a:r>
            <a:r>
              <a:rPr lang="en-US" sz="2000" b="1" dirty="0">
                <a:latin typeface="+mj-lt"/>
                <a:ea typeface="Open Sans" panose="020B0606030504020204" pitchFamily="34" charset="0"/>
                <a:cs typeface="Open Sans" panose="020B0606030504020204" pitchFamily="34" charset="0"/>
              </a:rPr>
              <a:t>convert</a:t>
            </a:r>
            <a:r>
              <a:rPr lang="en-US" sz="2000" dirty="0">
                <a:latin typeface="+mj-lt"/>
                <a:ea typeface="Open Sans" panose="020B0606030504020204" pitchFamily="34" charset="0"/>
                <a:cs typeface="Open Sans" panose="020B0606030504020204" pitchFamily="34" charset="0"/>
              </a:rPr>
              <a:t> and export datasets in QGIS in various formats: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Right-click</a:t>
            </a:r>
            <a:r>
              <a:rPr lang="en-US" sz="2000" dirty="0">
                <a:latin typeface="+mj-lt"/>
                <a:ea typeface="Open Sans" panose="020B0606030504020204" pitchFamily="34" charset="0"/>
                <a:cs typeface="Open Sans" panose="020B0606030504020204" pitchFamily="34" charset="0"/>
              </a:rPr>
              <a:t> on your data layer</a:t>
            </a:r>
          </a:p>
          <a:p>
            <a:pPr marL="800100" lvl="1" indent="-342900">
              <a:buFont typeface="Arial" panose="020B0604020202020204" pitchFamily="34" charset="0"/>
              <a:buChar char="•"/>
            </a:pPr>
            <a:r>
              <a:rPr lang="en-US" sz="2000" i="1" dirty="0">
                <a:latin typeface="+mj-lt"/>
                <a:ea typeface="Open Sans" panose="020B0606030504020204" pitchFamily="34" charset="0"/>
                <a:cs typeface="Open Sans" panose="020B0606030504020204" pitchFamily="34" charset="0"/>
              </a:rPr>
              <a:t>Export &gt; Save Features As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Select</a:t>
            </a:r>
            <a:r>
              <a:rPr lang="en-US" sz="2000" i="1" dirty="0">
                <a:latin typeface="+mj-lt"/>
                <a:ea typeface="Open Sans" panose="020B0606030504020204" pitchFamily="34" charset="0"/>
                <a:cs typeface="Open Sans" panose="020B0606030504020204" pitchFamily="34" charset="0"/>
              </a:rPr>
              <a:t> </a:t>
            </a:r>
            <a:r>
              <a:rPr lang="en-US" sz="2000" b="1" dirty="0" err="1">
                <a:latin typeface="+mj-lt"/>
                <a:ea typeface="Open Sans" panose="020B0606030504020204" pitchFamily="34" charset="0"/>
                <a:cs typeface="Open Sans" panose="020B0606030504020204" pitchFamily="34" charset="0"/>
              </a:rPr>
              <a:t>GeoJSON</a:t>
            </a:r>
            <a:r>
              <a:rPr lang="en-US" sz="2000" b="1" dirty="0">
                <a:latin typeface="+mj-lt"/>
                <a:ea typeface="Open Sans" panose="020B0606030504020204" pitchFamily="34" charset="0"/>
                <a:cs typeface="Open Sans" panose="020B0606030504020204" pitchFamily="34" charset="0"/>
              </a:rPr>
              <a:t> </a:t>
            </a:r>
            <a:r>
              <a:rPr lang="en-US" sz="2000" dirty="0">
                <a:latin typeface="+mj-lt"/>
                <a:ea typeface="Open Sans" panose="020B0606030504020204" pitchFamily="34" charset="0"/>
                <a:cs typeface="Open Sans" panose="020B0606030504020204" pitchFamily="34" charset="0"/>
              </a:rPr>
              <a:t>from the menu</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Save as </a:t>
            </a:r>
            <a:r>
              <a:rPr lang="en-US" sz="2000" dirty="0">
                <a:latin typeface="+mj-lt"/>
                <a:ea typeface="Open Sans" panose="020B0606030504020204" pitchFamily="34" charset="0"/>
                <a:cs typeface="Open Sans" panose="020B0606030504020204" pitchFamily="34" charset="0"/>
              </a:rPr>
              <a:t>a new dataset in the desired format</a:t>
            </a:r>
            <a:endParaRPr lang="en-US" sz="2000" b="1" dirty="0">
              <a:latin typeface="+mj-lt"/>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D89F6205-CB88-28D2-029E-D6074F4F5179}"/>
              </a:ext>
            </a:extLst>
          </p:cNvPr>
          <p:cNvPicPr>
            <a:picLocks noChangeAspect="1"/>
          </p:cNvPicPr>
          <p:nvPr/>
        </p:nvPicPr>
        <p:blipFill>
          <a:blip r:embed="rId3"/>
          <a:stretch>
            <a:fillRect/>
          </a:stretch>
        </p:blipFill>
        <p:spPr>
          <a:xfrm>
            <a:off x="7407528" y="1525075"/>
            <a:ext cx="3908619" cy="4522080"/>
          </a:xfrm>
          <a:prstGeom prst="rect">
            <a:avLst/>
          </a:prstGeom>
        </p:spPr>
      </p:pic>
      <p:sp>
        <p:nvSpPr>
          <p:cNvPr id="2" name="Title 10">
            <a:extLst>
              <a:ext uri="{FF2B5EF4-FFF2-40B4-BE49-F238E27FC236}">
                <a16:creationId xmlns:a16="http://schemas.microsoft.com/office/drawing/2014/main" id="{C215F45E-6EC1-637D-E359-97504109CE2A}"/>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2133013035"/>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Raster Data Tools</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QGIS comes with a variety of built-in raster processing tools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Additional tools are available via installed plug-ins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pic>
        <p:nvPicPr>
          <p:cNvPr id="9" name="Picture 8">
            <a:extLst>
              <a:ext uri="{FF2B5EF4-FFF2-40B4-BE49-F238E27FC236}">
                <a16:creationId xmlns:a16="http://schemas.microsoft.com/office/drawing/2014/main" id="{C421A0B7-0757-B498-0676-0749140F47EE}"/>
              </a:ext>
            </a:extLst>
          </p:cNvPr>
          <p:cNvPicPr>
            <a:picLocks noChangeAspect="1"/>
          </p:cNvPicPr>
          <p:nvPr/>
        </p:nvPicPr>
        <p:blipFill>
          <a:blip r:embed="rId3"/>
          <a:srcRect/>
          <a:stretch/>
        </p:blipFill>
        <p:spPr>
          <a:xfrm>
            <a:off x="1821849" y="2618930"/>
            <a:ext cx="6020640" cy="1733792"/>
          </a:xfrm>
          <a:prstGeom prst="rect">
            <a:avLst/>
          </a:prstGeom>
        </p:spPr>
      </p:pic>
      <p:pic>
        <p:nvPicPr>
          <p:cNvPr id="11" name="Picture 10">
            <a:extLst>
              <a:ext uri="{FF2B5EF4-FFF2-40B4-BE49-F238E27FC236}">
                <a16:creationId xmlns:a16="http://schemas.microsoft.com/office/drawing/2014/main" id="{3DAED5DA-76BF-FC58-C5CC-821517F1A31D}"/>
              </a:ext>
            </a:extLst>
          </p:cNvPr>
          <p:cNvPicPr>
            <a:picLocks noChangeAspect="1"/>
          </p:cNvPicPr>
          <p:nvPr/>
        </p:nvPicPr>
        <p:blipFill>
          <a:blip r:embed="rId4"/>
          <a:stretch>
            <a:fillRect/>
          </a:stretch>
        </p:blipFill>
        <p:spPr>
          <a:xfrm>
            <a:off x="1821849" y="5033228"/>
            <a:ext cx="6020640" cy="657317"/>
          </a:xfrm>
          <a:prstGeom prst="rect">
            <a:avLst/>
          </a:prstGeom>
        </p:spPr>
      </p:pic>
      <p:sp>
        <p:nvSpPr>
          <p:cNvPr id="4" name="Rectangle 3">
            <a:extLst>
              <a:ext uri="{FF2B5EF4-FFF2-40B4-BE49-F238E27FC236}">
                <a16:creationId xmlns:a16="http://schemas.microsoft.com/office/drawing/2014/main" id="{9591C99E-8165-F330-B090-D1C57E4C5AC0}"/>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276535746"/>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Clip Raster</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246769"/>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Raster source data often </a:t>
            </a:r>
            <a:r>
              <a:rPr lang="en-US" sz="2000" b="1" dirty="0">
                <a:latin typeface="+mj-lt"/>
                <a:ea typeface="Open Sans" panose="020B0606030504020204" pitchFamily="34" charset="0"/>
                <a:cs typeface="Open Sans" panose="020B0606030504020204" pitchFamily="34" charset="0"/>
              </a:rPr>
              <a:t>extends beyond </a:t>
            </a:r>
            <a:r>
              <a:rPr lang="en-US" sz="2000" dirty="0">
                <a:latin typeface="+mj-lt"/>
                <a:ea typeface="Open Sans" panose="020B0606030504020204" pitchFamily="34" charset="0"/>
                <a:cs typeface="Open Sans" panose="020B0606030504020204" pitchFamily="34" charset="0"/>
              </a:rPr>
              <a:t>national boundary</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Regional/continent-wide datasets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Satellite imagery in geometric ‘tiles’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This results in large </a:t>
            </a:r>
            <a:r>
              <a:rPr lang="en-US" sz="2000" b="1" dirty="0">
                <a:latin typeface="+mj-lt"/>
                <a:ea typeface="Open Sans" panose="020B0606030504020204" pitchFamily="34" charset="0"/>
                <a:cs typeface="Open Sans" panose="020B0606030504020204" pitchFamily="34" charset="0"/>
              </a:rPr>
              <a:t>file size</a:t>
            </a:r>
            <a:r>
              <a:rPr lang="en-US" sz="2000" dirty="0">
                <a:latin typeface="+mj-lt"/>
                <a:ea typeface="Open Sans" panose="020B0606030504020204" pitchFamily="34" charset="0"/>
                <a:cs typeface="Open Sans" panose="020B0606030504020204" pitchFamily="34" charset="0"/>
              </a:rPr>
              <a:t>, especially for high-resolution </a:t>
            </a:r>
            <a:r>
              <a:rPr lang="en-US" sz="2000" dirty="0" err="1">
                <a:latin typeface="+mj-lt"/>
                <a:ea typeface="Open Sans" panose="020B0606030504020204" pitchFamily="34" charset="0"/>
                <a:cs typeface="Open Sans" panose="020B0606030504020204" pitchFamily="34" charset="0"/>
              </a:rPr>
              <a:t>rasters</a:t>
            </a: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Clipping</a:t>
            </a:r>
            <a:r>
              <a:rPr lang="en-US" sz="2000" dirty="0">
                <a:latin typeface="+mj-lt"/>
                <a:ea typeface="Open Sans" panose="020B0606030504020204" pitchFamily="34" charset="0"/>
                <a:cs typeface="Open Sans" panose="020B0606030504020204" pitchFamily="34" charset="0"/>
              </a:rPr>
              <a:t> to national boundary only keeps the values we’re interested in</a:t>
            </a:r>
          </a:p>
        </p:txBody>
      </p:sp>
      <p:pic>
        <p:nvPicPr>
          <p:cNvPr id="8" name="Picture 7">
            <a:extLst>
              <a:ext uri="{FF2B5EF4-FFF2-40B4-BE49-F238E27FC236}">
                <a16:creationId xmlns:a16="http://schemas.microsoft.com/office/drawing/2014/main" id="{AA638273-0232-2EE2-E3F3-FE1BB01028EA}"/>
              </a:ext>
            </a:extLst>
          </p:cNvPr>
          <p:cNvPicPr>
            <a:picLocks noChangeAspect="1"/>
          </p:cNvPicPr>
          <p:nvPr/>
        </p:nvPicPr>
        <p:blipFill>
          <a:blip r:embed="rId3"/>
          <a:stretch>
            <a:fillRect/>
          </a:stretch>
        </p:blipFill>
        <p:spPr>
          <a:xfrm>
            <a:off x="1456738" y="4185047"/>
            <a:ext cx="7278116" cy="2010056"/>
          </a:xfrm>
          <a:prstGeom prst="rect">
            <a:avLst/>
          </a:prstGeom>
        </p:spPr>
      </p:pic>
      <p:sp>
        <p:nvSpPr>
          <p:cNvPr id="4" name="Title 10">
            <a:extLst>
              <a:ext uri="{FF2B5EF4-FFF2-40B4-BE49-F238E27FC236}">
                <a16:creationId xmlns:a16="http://schemas.microsoft.com/office/drawing/2014/main" id="{901F9D2B-B4F7-D390-56F7-AAB2838467C9}"/>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
        <p:nvSpPr>
          <p:cNvPr id="5" name="Rectangle 4">
            <a:extLst>
              <a:ext uri="{FF2B5EF4-FFF2-40B4-BE49-F238E27FC236}">
                <a16:creationId xmlns:a16="http://schemas.microsoft.com/office/drawing/2014/main" id="{180BE061-ABFC-228C-3B45-C356555CBB66}"/>
              </a:ext>
            </a:extLst>
          </p:cNvPr>
          <p:cNvSpPr/>
          <p:nvPr/>
        </p:nvSpPr>
        <p:spPr>
          <a:xfrm>
            <a:off x="8084635" y="6212430"/>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273523332"/>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6947848" y="6097292"/>
            <a:ext cx="4828146" cy="307777"/>
          </a:xfrm>
          <a:prstGeom prst="rect">
            <a:avLst/>
          </a:prstGeom>
        </p:spPr>
        <p:txBody>
          <a:bodyPr wrap="square" lIns="91440" tIns="45720" rIns="91440" bIns="45720" anchor="t">
            <a:spAutoFit/>
          </a:bodyPr>
          <a:lstStyle/>
          <a:p>
            <a:r>
              <a:rPr lang="en-US" sz="1400" i="1" dirty="0">
                <a:latin typeface="+mj-lt"/>
              </a:rPr>
              <a:t>SOURCE: Africa Land Surface Forms, USGS</a:t>
            </a:r>
            <a:endParaRPr lang="en-GB" sz="1400" b="1" i="1" dirty="0">
              <a:latin typeface="+mj-lt"/>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Clip Raster</a:t>
            </a:r>
          </a:p>
        </p:txBody>
      </p:sp>
      <p:pic>
        <p:nvPicPr>
          <p:cNvPr id="8" name="Picture 7">
            <a:extLst>
              <a:ext uri="{FF2B5EF4-FFF2-40B4-BE49-F238E27FC236}">
                <a16:creationId xmlns:a16="http://schemas.microsoft.com/office/drawing/2014/main" id="{79A8F998-2D25-0CE3-BBAC-99D36F78D359}"/>
              </a:ext>
            </a:extLst>
          </p:cNvPr>
          <p:cNvPicPr>
            <a:picLocks noChangeAspect="1"/>
          </p:cNvPicPr>
          <p:nvPr/>
        </p:nvPicPr>
        <p:blipFill>
          <a:blip r:embed="rId3"/>
          <a:stretch>
            <a:fillRect/>
          </a:stretch>
        </p:blipFill>
        <p:spPr>
          <a:xfrm>
            <a:off x="1231136" y="1944093"/>
            <a:ext cx="4828146" cy="4267200"/>
          </a:xfrm>
          <a:prstGeom prst="rect">
            <a:avLst/>
          </a:prstGeom>
        </p:spPr>
      </p:pic>
      <p:pic>
        <p:nvPicPr>
          <p:cNvPr id="10" name="Picture 9">
            <a:extLst>
              <a:ext uri="{FF2B5EF4-FFF2-40B4-BE49-F238E27FC236}">
                <a16:creationId xmlns:a16="http://schemas.microsoft.com/office/drawing/2014/main" id="{F53926BD-5DFF-0935-7B40-655D34A85749}"/>
              </a:ext>
            </a:extLst>
          </p:cNvPr>
          <p:cNvPicPr>
            <a:picLocks noChangeAspect="1"/>
          </p:cNvPicPr>
          <p:nvPr/>
        </p:nvPicPr>
        <p:blipFill>
          <a:blip r:embed="rId4"/>
          <a:stretch>
            <a:fillRect/>
          </a:stretch>
        </p:blipFill>
        <p:spPr>
          <a:xfrm>
            <a:off x="6775759" y="1896520"/>
            <a:ext cx="4699764" cy="4248346"/>
          </a:xfrm>
          <a:prstGeom prst="rect">
            <a:avLst/>
          </a:prstGeom>
        </p:spPr>
      </p:pic>
      <p:sp>
        <p:nvSpPr>
          <p:cNvPr id="11" name="Arrow: Right 10">
            <a:extLst>
              <a:ext uri="{FF2B5EF4-FFF2-40B4-BE49-F238E27FC236}">
                <a16:creationId xmlns:a16="http://schemas.microsoft.com/office/drawing/2014/main" id="{41AB1425-2DB4-C9B9-E9FF-79E976CF6732}"/>
              </a:ext>
            </a:extLst>
          </p:cNvPr>
          <p:cNvSpPr/>
          <p:nvPr/>
        </p:nvSpPr>
        <p:spPr>
          <a:xfrm>
            <a:off x="6261100" y="3429000"/>
            <a:ext cx="1244600" cy="400110"/>
          </a:xfrm>
          <a:prstGeom prst="rightArrow">
            <a:avLst/>
          </a:prstGeom>
          <a:solidFill>
            <a:srgbClr val="F8FDC7"/>
          </a:solidFill>
          <a:ln w="38100">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0">
            <a:extLst>
              <a:ext uri="{FF2B5EF4-FFF2-40B4-BE49-F238E27FC236}">
                <a16:creationId xmlns:a16="http://schemas.microsoft.com/office/drawing/2014/main" id="{0F8E1454-C930-131A-9DD2-184E7FDEA2D6}"/>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2371803528"/>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Resample Raster</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193899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Source raster files may come in a </a:t>
            </a:r>
            <a:r>
              <a:rPr lang="en-US" sz="2000" b="1" dirty="0">
                <a:latin typeface="+mj-lt"/>
                <a:ea typeface="Open Sans" panose="020B0606030504020204" pitchFamily="34" charset="0"/>
                <a:cs typeface="Open Sans" panose="020B0606030504020204" pitchFamily="34" charset="0"/>
              </a:rPr>
              <a:t>higher resolution </a:t>
            </a:r>
            <a:r>
              <a:rPr lang="en-US" sz="2000" dirty="0">
                <a:latin typeface="+mj-lt"/>
                <a:ea typeface="Open Sans" panose="020B0606030504020204" pitchFamily="34" charset="0"/>
                <a:cs typeface="Open Sans" panose="020B0606030504020204" pitchFamily="34" charset="0"/>
              </a:rPr>
              <a:t>(finer pixel size) than what is supported in the Energy Access Explorer</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Resampling</a:t>
            </a:r>
            <a:r>
              <a:rPr lang="en-US" sz="2000" dirty="0">
                <a:latin typeface="+mj-lt"/>
                <a:ea typeface="Open Sans" panose="020B0606030504020204" pitchFamily="34" charset="0"/>
                <a:cs typeface="Open Sans" panose="020B0606030504020204" pitchFamily="34" charset="0"/>
              </a:rPr>
              <a:t> the raster reduces the file size by adjusting the pixel size.</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You may need to install the GRASS plugin to access </a:t>
            </a:r>
            <a:r>
              <a:rPr lang="en-US" sz="2000" b="1" dirty="0" err="1">
                <a:latin typeface="+mj-lt"/>
                <a:ea typeface="Open Sans" panose="020B0606030504020204" pitchFamily="34" charset="0"/>
                <a:cs typeface="Open Sans" panose="020B0606030504020204" pitchFamily="34" charset="0"/>
              </a:rPr>
              <a:t>r.resamp.stats</a:t>
            </a:r>
            <a:r>
              <a:rPr lang="en-US" sz="2000" b="1" dirty="0">
                <a:latin typeface="+mj-lt"/>
                <a:ea typeface="Open Sans" panose="020B0606030504020204" pitchFamily="34" charset="0"/>
                <a:cs typeface="Open Sans" panose="020B0606030504020204" pitchFamily="34" charset="0"/>
              </a:rPr>
              <a:t>  </a:t>
            </a:r>
          </a:p>
        </p:txBody>
      </p:sp>
      <p:pic>
        <p:nvPicPr>
          <p:cNvPr id="11" name="Picture 10">
            <a:extLst>
              <a:ext uri="{FF2B5EF4-FFF2-40B4-BE49-F238E27FC236}">
                <a16:creationId xmlns:a16="http://schemas.microsoft.com/office/drawing/2014/main" id="{657F7406-C142-B762-99C4-E08A6BD83361}"/>
              </a:ext>
            </a:extLst>
          </p:cNvPr>
          <p:cNvPicPr>
            <a:picLocks noChangeAspect="1"/>
          </p:cNvPicPr>
          <p:nvPr/>
        </p:nvPicPr>
        <p:blipFill>
          <a:blip r:embed="rId3"/>
          <a:stretch>
            <a:fillRect/>
          </a:stretch>
        </p:blipFill>
        <p:spPr>
          <a:xfrm>
            <a:off x="256898" y="3907305"/>
            <a:ext cx="7763958" cy="1333686"/>
          </a:xfrm>
          <a:prstGeom prst="rect">
            <a:avLst/>
          </a:prstGeom>
        </p:spPr>
      </p:pic>
      <p:pic>
        <p:nvPicPr>
          <p:cNvPr id="13" name="Picture 12">
            <a:extLst>
              <a:ext uri="{FF2B5EF4-FFF2-40B4-BE49-F238E27FC236}">
                <a16:creationId xmlns:a16="http://schemas.microsoft.com/office/drawing/2014/main" id="{A2F1563F-8B2F-9F4A-6432-87173EF1B859}"/>
              </a:ext>
            </a:extLst>
          </p:cNvPr>
          <p:cNvPicPr>
            <a:picLocks noChangeAspect="1"/>
          </p:cNvPicPr>
          <p:nvPr/>
        </p:nvPicPr>
        <p:blipFill rotWithShape="1">
          <a:blip r:embed="rId4"/>
          <a:srcRect r="22440"/>
          <a:stretch/>
        </p:blipFill>
        <p:spPr>
          <a:xfrm>
            <a:off x="8129893" y="3920557"/>
            <a:ext cx="3391374" cy="1810003"/>
          </a:xfrm>
          <a:prstGeom prst="rect">
            <a:avLst/>
          </a:prstGeom>
        </p:spPr>
      </p:pic>
      <p:sp>
        <p:nvSpPr>
          <p:cNvPr id="2" name="Title 10">
            <a:extLst>
              <a:ext uri="{FF2B5EF4-FFF2-40B4-BE49-F238E27FC236}">
                <a16:creationId xmlns:a16="http://schemas.microsoft.com/office/drawing/2014/main" id="{B38C700F-8B77-2377-F204-7BF2B16274ED}"/>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171695281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58008"/>
            <a:ext cx="9716815" cy="2841804"/>
          </a:xfrm>
          <a:prstGeom prst="rect">
            <a:avLst/>
          </a:prstGeom>
          <a:noFill/>
        </p:spPr>
        <p:txBody>
          <a:bodyPr wrap="square" rtlCol="0">
            <a:spAutoFit/>
          </a:bodyPr>
          <a:lstStyle/>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Geospatial data </a:t>
            </a:r>
            <a:r>
              <a:rPr lang="en-GB" sz="2000" dirty="0">
                <a:latin typeface="+mj-lt"/>
                <a:ea typeface="Open Sans" panose="020B0606030504020204" pitchFamily="34" charset="0"/>
                <a:cs typeface="Open Sans" panose="020B0606030504020204" pitchFamily="34" charset="0"/>
              </a:rPr>
              <a:t>captures information in relation to a particular geographic location</a:t>
            </a:r>
          </a:p>
          <a:p>
            <a:pPr marL="800100" lvl="1" indent="-342900" algn="just">
              <a:lnSpc>
                <a:spcPct val="110000"/>
              </a:lnSpc>
              <a:spcAft>
                <a:spcPts val="169"/>
              </a:spcAft>
              <a:buFont typeface="Arial" panose="020B0604020202020204" pitchFamily="34" charset="0"/>
              <a:buChar char="•"/>
            </a:pPr>
            <a:r>
              <a:rPr lang="en-GB" sz="2000" dirty="0">
                <a:latin typeface="+mj-lt"/>
                <a:ea typeface="Open Sans" panose="020B0606030504020204" pitchFamily="34" charset="0"/>
                <a:cs typeface="Open Sans" panose="020B0606030504020204" pitchFamily="34" charset="0"/>
              </a:rPr>
              <a:t>The principal types of geospatial data are </a:t>
            </a:r>
            <a:r>
              <a:rPr lang="en-GB" sz="2000" b="1" dirty="0">
                <a:latin typeface="+mj-lt"/>
                <a:ea typeface="Open Sans" panose="020B0606030504020204" pitchFamily="34" charset="0"/>
                <a:cs typeface="Open Sans" panose="020B0606030504020204" pitchFamily="34" charset="0"/>
              </a:rPr>
              <a:t>vector </a:t>
            </a:r>
            <a:r>
              <a:rPr lang="en-GB" sz="2000" dirty="0">
                <a:latin typeface="+mj-lt"/>
                <a:ea typeface="Open Sans" panose="020B0606030504020204" pitchFamily="34" charset="0"/>
                <a:cs typeface="Open Sans" panose="020B0606030504020204" pitchFamily="34" charset="0"/>
              </a:rPr>
              <a:t>and</a:t>
            </a:r>
            <a:r>
              <a:rPr lang="en-GB" sz="2000" b="1" dirty="0">
                <a:latin typeface="+mj-lt"/>
                <a:ea typeface="Open Sans" panose="020B0606030504020204" pitchFamily="34" charset="0"/>
                <a:cs typeface="Open Sans" panose="020B0606030504020204" pitchFamily="34" charset="0"/>
              </a:rPr>
              <a:t> raster </a:t>
            </a:r>
          </a:p>
          <a:p>
            <a:pPr marL="800100" lvl="1"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Tabular</a:t>
            </a:r>
            <a:r>
              <a:rPr lang="en-GB" sz="2000" dirty="0">
                <a:latin typeface="+mj-lt"/>
                <a:ea typeface="Open Sans" panose="020B0606030504020204" pitchFamily="34" charset="0"/>
                <a:cs typeface="Open Sans" panose="020B0606030504020204" pitchFamily="34" charset="0"/>
              </a:rPr>
              <a:t> data (e.g. spreadsheets) can be represented geospatially, if data values are linked to a location </a:t>
            </a:r>
          </a:p>
          <a:p>
            <a:pPr marL="342900" indent="-342900" algn="just">
              <a:lnSpc>
                <a:spcPct val="110000"/>
              </a:lnSpc>
              <a:spcAft>
                <a:spcPts val="169"/>
              </a:spcAft>
              <a:buFont typeface="Arial" panose="020B0604020202020204" pitchFamily="34" charset="0"/>
              <a:buChar char="•"/>
            </a:pPr>
            <a:r>
              <a:rPr lang="en-GB" sz="2000" dirty="0">
                <a:latin typeface="+mj-lt"/>
                <a:ea typeface="Open Sans" panose="020B0606030504020204" pitchFamily="34" charset="0"/>
                <a:cs typeface="Open Sans" panose="020B0606030504020204" pitchFamily="34" charset="0"/>
              </a:rPr>
              <a:t>Geospatial data usually includes both </a:t>
            </a:r>
            <a:r>
              <a:rPr lang="en-GB" sz="2000" b="1" dirty="0">
                <a:latin typeface="+mj-lt"/>
                <a:ea typeface="Open Sans" panose="020B0606030504020204" pitchFamily="34" charset="0"/>
                <a:cs typeface="Open Sans" panose="020B0606030504020204" pitchFamily="34" charset="0"/>
              </a:rPr>
              <a:t>geometry</a:t>
            </a:r>
            <a:r>
              <a:rPr lang="en-GB" sz="2000" dirty="0">
                <a:latin typeface="+mj-lt"/>
                <a:ea typeface="Open Sans" panose="020B0606030504020204" pitchFamily="34" charset="0"/>
                <a:cs typeface="Open Sans" panose="020B0606030504020204" pitchFamily="34" charset="0"/>
              </a:rPr>
              <a:t> and </a:t>
            </a:r>
            <a:r>
              <a:rPr lang="en-GB" sz="2000" b="1" dirty="0">
                <a:latin typeface="+mj-lt"/>
                <a:ea typeface="Open Sans" panose="020B0606030504020204" pitchFamily="34" charset="0"/>
                <a:cs typeface="Open Sans" panose="020B0606030504020204" pitchFamily="34" charset="0"/>
              </a:rPr>
              <a:t>attributes</a:t>
            </a:r>
          </a:p>
          <a:p>
            <a:pPr algn="l"/>
            <a:endParaRPr lang="en-GB" sz="2000" dirty="0">
              <a:latin typeface="+mj-lt"/>
              <a:ea typeface="Open Sans" panose="020B0606030504020204" pitchFamily="34" charset="0"/>
              <a:cs typeface="Open Sans" panose="020B0606030504020204" pitchFamily="34" charset="0"/>
            </a:endParaRPr>
          </a:p>
          <a:p>
            <a:endParaRPr lang="en-US" sz="2000" dirty="0">
              <a:latin typeface="+mj-lt"/>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Geospatial Data Overview</a:t>
            </a:r>
          </a:p>
        </p:txBody>
      </p:sp>
    </p:spTree>
    <p:extLst>
      <p:ext uri="{BB962C8B-B14F-4D97-AF65-F5344CB8AC3E}">
        <p14:creationId xmlns:p14="http://schemas.microsoft.com/office/powerpoint/2010/main" val="1493291207"/>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DBB3D47-D722-C896-4299-48CC6C6088E0}"/>
              </a:ext>
            </a:extLst>
          </p:cNvPr>
          <p:cNvPicPr>
            <a:picLocks noChangeAspect="1"/>
          </p:cNvPicPr>
          <p:nvPr/>
        </p:nvPicPr>
        <p:blipFill>
          <a:blip r:embed="rId3"/>
          <a:stretch>
            <a:fillRect/>
          </a:stretch>
        </p:blipFill>
        <p:spPr>
          <a:xfrm>
            <a:off x="2837315" y="1909875"/>
            <a:ext cx="5061172" cy="4308271"/>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Resample Raster</a:t>
            </a:r>
          </a:p>
        </p:txBody>
      </p:sp>
      <p:sp>
        <p:nvSpPr>
          <p:cNvPr id="12" name="TextBox 11">
            <a:extLst>
              <a:ext uri="{FF2B5EF4-FFF2-40B4-BE49-F238E27FC236}">
                <a16:creationId xmlns:a16="http://schemas.microsoft.com/office/drawing/2014/main" id="{461DA323-FF61-6329-532F-B55A5E1B9B53}"/>
              </a:ext>
            </a:extLst>
          </p:cNvPr>
          <p:cNvSpPr txBox="1"/>
          <p:nvPr/>
        </p:nvSpPr>
        <p:spPr>
          <a:xfrm>
            <a:off x="462456" y="2736835"/>
            <a:ext cx="1871329" cy="646331"/>
          </a:xfrm>
          <a:prstGeom prst="rect">
            <a:avLst/>
          </a:prstGeom>
          <a:noFill/>
          <a:ln w="12700">
            <a:solidFill>
              <a:schemeClr val="tx1"/>
            </a:solidFill>
          </a:ln>
        </p:spPr>
        <p:txBody>
          <a:bodyPr wrap="square" rtlCol="0">
            <a:spAutoFit/>
          </a:bodyPr>
          <a:lstStyle/>
          <a:p>
            <a:pPr algn="ctr"/>
            <a:r>
              <a:rPr lang="en-US" dirty="0"/>
              <a:t>Select input data</a:t>
            </a:r>
          </a:p>
        </p:txBody>
      </p:sp>
      <p:cxnSp>
        <p:nvCxnSpPr>
          <p:cNvPr id="13" name="Straight Connector 12">
            <a:extLst>
              <a:ext uri="{FF2B5EF4-FFF2-40B4-BE49-F238E27FC236}">
                <a16:creationId xmlns:a16="http://schemas.microsoft.com/office/drawing/2014/main" id="{4AF3F84A-78B7-0A85-4AC5-B8785664C805}"/>
              </a:ext>
            </a:extLst>
          </p:cNvPr>
          <p:cNvCxnSpPr>
            <a:cxnSpLocks/>
            <a:stCxn id="12" idx="3"/>
            <a:endCxn id="57" idx="1"/>
          </p:cNvCxnSpPr>
          <p:nvPr/>
        </p:nvCxnSpPr>
        <p:spPr>
          <a:xfrm flipV="1">
            <a:off x="2333785" y="2918765"/>
            <a:ext cx="638015" cy="14123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DA1730A-0553-4938-2D14-27B6EC2A4427}"/>
              </a:ext>
            </a:extLst>
          </p:cNvPr>
          <p:cNvSpPr/>
          <p:nvPr/>
        </p:nvSpPr>
        <p:spPr>
          <a:xfrm>
            <a:off x="2971800" y="3194505"/>
            <a:ext cx="4787900" cy="516259"/>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97D40E9-D7C2-9D8B-60FC-D66158231529}"/>
              </a:ext>
            </a:extLst>
          </p:cNvPr>
          <p:cNvCxnSpPr>
            <a:cxnSpLocks/>
            <a:stCxn id="63" idx="1"/>
            <a:endCxn id="24" idx="3"/>
          </p:cNvCxnSpPr>
          <p:nvPr/>
        </p:nvCxnSpPr>
        <p:spPr>
          <a:xfrm flipH="1">
            <a:off x="7759700" y="3445655"/>
            <a:ext cx="1077434" cy="69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6F91409-D326-3C2F-FB37-61A7B879FAE2}"/>
              </a:ext>
            </a:extLst>
          </p:cNvPr>
          <p:cNvSpPr txBox="1"/>
          <p:nvPr/>
        </p:nvSpPr>
        <p:spPr>
          <a:xfrm>
            <a:off x="8837134" y="650619"/>
            <a:ext cx="2373156" cy="369332"/>
          </a:xfrm>
          <a:prstGeom prst="rect">
            <a:avLst/>
          </a:prstGeom>
          <a:noFill/>
          <a:ln w="12700">
            <a:solidFill>
              <a:schemeClr val="tx1"/>
            </a:solidFill>
          </a:ln>
        </p:spPr>
        <p:txBody>
          <a:bodyPr wrap="square" rtlCol="0">
            <a:spAutoFit/>
          </a:bodyPr>
          <a:lstStyle/>
          <a:p>
            <a:pPr algn="ctr"/>
            <a:r>
              <a:rPr lang="en-US"/>
              <a:t>Aggregation Method</a:t>
            </a:r>
          </a:p>
        </p:txBody>
      </p:sp>
      <p:sp>
        <p:nvSpPr>
          <p:cNvPr id="35" name="TextBox 34">
            <a:extLst>
              <a:ext uri="{FF2B5EF4-FFF2-40B4-BE49-F238E27FC236}">
                <a16:creationId xmlns:a16="http://schemas.microsoft.com/office/drawing/2014/main" id="{E75CDFF4-A86A-8058-AF1A-785BB68CB6E7}"/>
              </a:ext>
            </a:extLst>
          </p:cNvPr>
          <p:cNvSpPr txBox="1"/>
          <p:nvPr/>
        </p:nvSpPr>
        <p:spPr>
          <a:xfrm>
            <a:off x="185021" y="5425153"/>
            <a:ext cx="2373157" cy="646331"/>
          </a:xfrm>
          <a:prstGeom prst="rect">
            <a:avLst/>
          </a:prstGeom>
          <a:noFill/>
          <a:ln w="12700">
            <a:solidFill>
              <a:schemeClr val="tx1"/>
            </a:solidFill>
          </a:ln>
        </p:spPr>
        <p:txBody>
          <a:bodyPr wrap="square" rtlCol="0">
            <a:spAutoFit/>
          </a:bodyPr>
          <a:lstStyle/>
          <a:p>
            <a:pPr algn="ctr"/>
            <a:r>
              <a:rPr lang="en-US"/>
              <a:t>Set target resolution</a:t>
            </a:r>
          </a:p>
          <a:p>
            <a:pPr algn="ctr"/>
            <a:r>
              <a:rPr lang="en-US"/>
              <a:t>(pixel size)</a:t>
            </a:r>
          </a:p>
        </p:txBody>
      </p:sp>
      <p:sp>
        <p:nvSpPr>
          <p:cNvPr id="38" name="Rectangle 37">
            <a:extLst>
              <a:ext uri="{FF2B5EF4-FFF2-40B4-BE49-F238E27FC236}">
                <a16:creationId xmlns:a16="http://schemas.microsoft.com/office/drawing/2014/main" id="{78FCBF24-2D2C-28BC-4C09-AD53D552497F}"/>
              </a:ext>
            </a:extLst>
          </p:cNvPr>
          <p:cNvSpPr/>
          <p:nvPr/>
        </p:nvSpPr>
        <p:spPr>
          <a:xfrm>
            <a:off x="3098800" y="5463253"/>
            <a:ext cx="4508500" cy="565391"/>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5E83596A-DE78-48D6-241E-10F57F921B75}"/>
              </a:ext>
            </a:extLst>
          </p:cNvPr>
          <p:cNvCxnSpPr>
            <a:cxnSpLocks/>
            <a:stCxn id="38" idx="1"/>
            <a:endCxn id="35" idx="3"/>
          </p:cNvCxnSpPr>
          <p:nvPr/>
        </p:nvCxnSpPr>
        <p:spPr>
          <a:xfrm flipH="1">
            <a:off x="2558178" y="5745949"/>
            <a:ext cx="540622" cy="237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CBB8627-CF0F-2477-CA5F-9CB4CC6A601A}"/>
              </a:ext>
            </a:extLst>
          </p:cNvPr>
          <p:cNvSpPr/>
          <p:nvPr/>
        </p:nvSpPr>
        <p:spPr>
          <a:xfrm>
            <a:off x="2971800" y="2660635"/>
            <a:ext cx="4787900" cy="516259"/>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DBF86C80-202A-88DA-CDD4-FEB5C6DE8412}"/>
              </a:ext>
            </a:extLst>
          </p:cNvPr>
          <p:cNvPicPr>
            <a:picLocks noChangeAspect="1"/>
          </p:cNvPicPr>
          <p:nvPr/>
        </p:nvPicPr>
        <p:blipFill>
          <a:blip r:embed="rId4"/>
          <a:stretch>
            <a:fillRect/>
          </a:stretch>
        </p:blipFill>
        <p:spPr>
          <a:xfrm>
            <a:off x="8837134" y="1014618"/>
            <a:ext cx="2373156" cy="4862073"/>
          </a:xfrm>
          <a:prstGeom prst="rect">
            <a:avLst/>
          </a:prstGeom>
        </p:spPr>
      </p:pic>
      <p:sp>
        <p:nvSpPr>
          <p:cNvPr id="2" name="Title 10">
            <a:extLst>
              <a:ext uri="{FF2B5EF4-FFF2-40B4-BE49-F238E27FC236}">
                <a16:creationId xmlns:a16="http://schemas.microsoft.com/office/drawing/2014/main" id="{8B973C11-C4C6-A282-A880-5A2046D6106E}"/>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3846589400"/>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61278" y="1555134"/>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Raster Calculator</a:t>
            </a:r>
          </a:p>
        </p:txBody>
      </p:sp>
      <p:sp>
        <p:nvSpPr>
          <p:cNvPr id="3" name="TextBox 2">
            <a:extLst>
              <a:ext uri="{FF2B5EF4-FFF2-40B4-BE49-F238E27FC236}">
                <a16:creationId xmlns:a16="http://schemas.microsoft.com/office/drawing/2014/main" id="{DD7F9CFB-8CC1-7D15-4575-77BD40DC7E2A}"/>
              </a:ext>
            </a:extLst>
          </p:cNvPr>
          <p:cNvSpPr txBox="1"/>
          <p:nvPr/>
        </p:nvSpPr>
        <p:spPr>
          <a:xfrm>
            <a:off x="512956" y="1847057"/>
            <a:ext cx="11117766" cy="1015663"/>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One of the advantages of raster data is the ability to </a:t>
            </a:r>
            <a:r>
              <a:rPr lang="en-US" sz="2000" b="1" dirty="0">
                <a:latin typeface="+mj-lt"/>
                <a:ea typeface="Open Sans" panose="020B0606030504020204" pitchFamily="34" charset="0"/>
                <a:cs typeface="Open Sans" panose="020B0606030504020204" pitchFamily="34" charset="0"/>
              </a:rPr>
              <a:t>perform calculations </a:t>
            </a:r>
            <a:r>
              <a:rPr lang="en-US" sz="2000" dirty="0">
                <a:latin typeface="+mj-lt"/>
                <a:ea typeface="Open Sans" panose="020B0606030504020204" pitchFamily="34" charset="0"/>
                <a:cs typeface="Open Sans" panose="020B0606030504020204" pitchFamily="34" charset="0"/>
              </a:rPr>
              <a:t>on the pixel values</a:t>
            </a: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a:t>
            </a:r>
            <a:r>
              <a:rPr lang="en-US" sz="2000" b="1" dirty="0">
                <a:latin typeface="+mj-lt"/>
                <a:ea typeface="Open Sans" panose="020B0606030504020204" pitchFamily="34" charset="0"/>
                <a:cs typeface="Open Sans" panose="020B0606030504020204" pitchFamily="34" charset="0"/>
              </a:rPr>
              <a:t>Raster Calculator </a:t>
            </a:r>
            <a:r>
              <a:rPr lang="en-US" sz="2000" dirty="0">
                <a:latin typeface="+mj-lt"/>
                <a:ea typeface="Open Sans" panose="020B0606030504020204" pitchFamily="34" charset="0"/>
                <a:cs typeface="Open Sans" panose="020B0606030504020204" pitchFamily="34" charset="0"/>
              </a:rPr>
              <a:t>enables users to perform calculations on all pixels</a:t>
            </a:r>
          </a:p>
        </p:txBody>
      </p:sp>
      <p:pic>
        <p:nvPicPr>
          <p:cNvPr id="15" name="Picture 14">
            <a:extLst>
              <a:ext uri="{FF2B5EF4-FFF2-40B4-BE49-F238E27FC236}">
                <a16:creationId xmlns:a16="http://schemas.microsoft.com/office/drawing/2014/main" id="{7E54BE53-A2DF-836A-82E4-6CF77D816E5A}"/>
              </a:ext>
            </a:extLst>
          </p:cNvPr>
          <p:cNvPicPr>
            <a:picLocks noChangeAspect="1"/>
          </p:cNvPicPr>
          <p:nvPr/>
        </p:nvPicPr>
        <p:blipFill>
          <a:blip r:embed="rId3"/>
          <a:stretch>
            <a:fillRect/>
          </a:stretch>
        </p:blipFill>
        <p:spPr>
          <a:xfrm>
            <a:off x="1001896" y="3181966"/>
            <a:ext cx="5934007" cy="2120900"/>
          </a:xfrm>
          <a:prstGeom prst="rect">
            <a:avLst/>
          </a:prstGeom>
        </p:spPr>
      </p:pic>
      <p:sp>
        <p:nvSpPr>
          <p:cNvPr id="2" name="Title 10">
            <a:extLst>
              <a:ext uri="{FF2B5EF4-FFF2-40B4-BE49-F238E27FC236}">
                <a16:creationId xmlns:a16="http://schemas.microsoft.com/office/drawing/2014/main" id="{AE02CA6A-089B-7EF1-FA72-CCB2D02E1A4A}"/>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1689164316"/>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Raster Calculator</a:t>
            </a:r>
          </a:p>
        </p:txBody>
      </p:sp>
      <p:pic>
        <p:nvPicPr>
          <p:cNvPr id="4" name="Picture 3">
            <a:extLst>
              <a:ext uri="{FF2B5EF4-FFF2-40B4-BE49-F238E27FC236}">
                <a16:creationId xmlns:a16="http://schemas.microsoft.com/office/drawing/2014/main" id="{50E9A347-B70C-F7D7-FF97-2869F6342651}"/>
              </a:ext>
            </a:extLst>
          </p:cNvPr>
          <p:cNvPicPr>
            <a:picLocks noChangeAspect="1"/>
          </p:cNvPicPr>
          <p:nvPr/>
        </p:nvPicPr>
        <p:blipFill>
          <a:blip r:embed="rId3"/>
          <a:stretch>
            <a:fillRect/>
          </a:stretch>
        </p:blipFill>
        <p:spPr>
          <a:xfrm>
            <a:off x="6841706" y="977900"/>
            <a:ext cx="4739229" cy="5295900"/>
          </a:xfrm>
          <a:prstGeom prst="rect">
            <a:avLst/>
          </a:prstGeom>
        </p:spPr>
      </p:pic>
      <p:sp>
        <p:nvSpPr>
          <p:cNvPr id="8" name="TextBox 7">
            <a:extLst>
              <a:ext uri="{FF2B5EF4-FFF2-40B4-BE49-F238E27FC236}">
                <a16:creationId xmlns:a16="http://schemas.microsoft.com/office/drawing/2014/main" id="{27DB2764-68C4-2B88-128B-0A34FD1FDD2A}"/>
              </a:ext>
            </a:extLst>
          </p:cNvPr>
          <p:cNvSpPr txBox="1"/>
          <p:nvPr/>
        </p:nvSpPr>
        <p:spPr>
          <a:xfrm>
            <a:off x="1189609" y="1847057"/>
            <a:ext cx="5147692" cy="193899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Users can enter an expression using </a:t>
            </a:r>
            <a:r>
              <a:rPr lang="en-US" sz="2000" b="1" dirty="0">
                <a:latin typeface="+mj-lt"/>
                <a:ea typeface="Open Sans" panose="020B0606030504020204" pitchFamily="34" charset="0"/>
                <a:cs typeface="Open Sans" panose="020B0606030504020204" pitchFamily="34" charset="0"/>
              </a:rPr>
              <a:t>logical</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mathematical</a:t>
            </a:r>
            <a:r>
              <a:rPr lang="en-US" sz="2000" dirty="0">
                <a:latin typeface="+mj-lt"/>
                <a:ea typeface="Open Sans" panose="020B0606030504020204" pitchFamily="34" charset="0"/>
                <a:cs typeface="Open Sans" panose="020B0606030504020204" pitchFamily="34" charset="0"/>
              </a:rPr>
              <a:t> operators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Unit conversions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Set null values to zeroes </a:t>
            </a:r>
          </a:p>
        </p:txBody>
      </p:sp>
      <p:sp>
        <p:nvSpPr>
          <p:cNvPr id="2" name="Title 10">
            <a:extLst>
              <a:ext uri="{FF2B5EF4-FFF2-40B4-BE49-F238E27FC236}">
                <a16:creationId xmlns:a16="http://schemas.microsoft.com/office/drawing/2014/main" id="{92D7CC8D-C5D5-DDF4-73D1-A6A23EEF1DBE}"/>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4052285299"/>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97589" y="1286039"/>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Merge Raster (Mosaic)</a:t>
            </a:r>
          </a:p>
        </p:txBody>
      </p:sp>
      <p:sp>
        <p:nvSpPr>
          <p:cNvPr id="2" name="TextBox 1">
            <a:extLst>
              <a:ext uri="{FF2B5EF4-FFF2-40B4-BE49-F238E27FC236}">
                <a16:creationId xmlns:a16="http://schemas.microsoft.com/office/drawing/2014/main" id="{20C56CD0-3ABC-EACE-8542-D3E9D844697D}"/>
              </a:ext>
            </a:extLst>
          </p:cNvPr>
          <p:cNvSpPr txBox="1"/>
          <p:nvPr/>
        </p:nvSpPr>
        <p:spPr>
          <a:xfrm>
            <a:off x="597589" y="1522101"/>
            <a:ext cx="7252870" cy="2246769"/>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sometimes necessary to </a:t>
            </a:r>
            <a:r>
              <a:rPr lang="en-US" sz="2000" b="1" dirty="0">
                <a:latin typeface="+mj-lt"/>
                <a:ea typeface="Open Sans" panose="020B0606030504020204" pitchFamily="34" charset="0"/>
                <a:cs typeface="Open Sans" panose="020B0606030504020204" pitchFamily="34" charset="0"/>
              </a:rPr>
              <a:t>combine raster files </a:t>
            </a:r>
            <a:r>
              <a:rPr lang="en-US" sz="2000" dirty="0">
                <a:latin typeface="+mj-lt"/>
                <a:ea typeface="Open Sans" panose="020B0606030504020204" pitchFamily="34" charset="0"/>
                <a:cs typeface="Open Sans" panose="020B0606030504020204" pitchFamily="34" charset="0"/>
              </a:rPr>
              <a:t>together to cover the entire target area</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Remote sensed data </a:t>
            </a:r>
            <a:r>
              <a:rPr lang="en-US" sz="2000" dirty="0">
                <a:latin typeface="+mj-lt"/>
                <a:ea typeface="Open Sans" panose="020B0606030504020204" pitchFamily="34" charset="0"/>
                <a:cs typeface="Open Sans" panose="020B0606030504020204" pitchFamily="34" charset="0"/>
              </a:rPr>
              <a:t>(e.g. digital elevation models) are often release in rectangular ‘tiles’ which do not align to national boundaries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To combine </a:t>
            </a:r>
            <a:r>
              <a:rPr lang="en-US" sz="2000" dirty="0" err="1">
                <a:latin typeface="+mj-lt"/>
                <a:ea typeface="Open Sans" panose="020B0606030504020204" pitchFamily="34" charset="0"/>
                <a:cs typeface="Open Sans" panose="020B0606030504020204" pitchFamily="34" charset="0"/>
              </a:rPr>
              <a:t>rasters</a:t>
            </a:r>
            <a:r>
              <a:rPr lang="en-US" sz="2000" dirty="0">
                <a:latin typeface="+mj-lt"/>
                <a:ea typeface="Open Sans" panose="020B0606030504020204" pitchFamily="34" charset="0"/>
                <a:cs typeface="Open Sans" panose="020B0606030504020204" pitchFamily="34" charset="0"/>
              </a:rPr>
              <a:t>, use the </a:t>
            </a:r>
            <a:r>
              <a:rPr lang="en-US" sz="2000" b="1" dirty="0">
                <a:latin typeface="+mj-lt"/>
                <a:ea typeface="Open Sans" panose="020B0606030504020204" pitchFamily="34" charset="0"/>
                <a:cs typeface="Open Sans" panose="020B0606030504020204" pitchFamily="34" charset="0"/>
              </a:rPr>
              <a:t>merge</a:t>
            </a:r>
            <a:r>
              <a:rPr lang="en-US" sz="2000" dirty="0">
                <a:latin typeface="+mj-lt"/>
                <a:ea typeface="Open Sans" panose="020B0606030504020204" pitchFamily="34" charset="0"/>
                <a:cs typeface="Open Sans" panose="020B0606030504020204" pitchFamily="34" charset="0"/>
              </a:rPr>
              <a:t> tool in QGIS:</a:t>
            </a:r>
          </a:p>
        </p:txBody>
      </p:sp>
      <p:pic>
        <p:nvPicPr>
          <p:cNvPr id="9" name="Picture 8">
            <a:extLst>
              <a:ext uri="{FF2B5EF4-FFF2-40B4-BE49-F238E27FC236}">
                <a16:creationId xmlns:a16="http://schemas.microsoft.com/office/drawing/2014/main" id="{174ACC2F-3030-59CF-C086-29FC0F7E22B9}"/>
              </a:ext>
            </a:extLst>
          </p:cNvPr>
          <p:cNvPicPr>
            <a:picLocks noChangeAspect="1"/>
          </p:cNvPicPr>
          <p:nvPr/>
        </p:nvPicPr>
        <p:blipFill>
          <a:blip r:embed="rId3"/>
          <a:stretch>
            <a:fillRect/>
          </a:stretch>
        </p:blipFill>
        <p:spPr>
          <a:xfrm>
            <a:off x="7590116" y="1543983"/>
            <a:ext cx="4003624" cy="4449775"/>
          </a:xfrm>
          <a:prstGeom prst="rect">
            <a:avLst/>
          </a:prstGeom>
        </p:spPr>
      </p:pic>
      <p:pic>
        <p:nvPicPr>
          <p:cNvPr id="11" name="Picture 10">
            <a:extLst>
              <a:ext uri="{FF2B5EF4-FFF2-40B4-BE49-F238E27FC236}">
                <a16:creationId xmlns:a16="http://schemas.microsoft.com/office/drawing/2014/main" id="{B3AF082F-725F-D347-4939-8E50E5DD85C4}"/>
              </a:ext>
            </a:extLst>
          </p:cNvPr>
          <p:cNvPicPr>
            <a:picLocks noChangeAspect="1"/>
          </p:cNvPicPr>
          <p:nvPr/>
        </p:nvPicPr>
        <p:blipFill>
          <a:blip r:embed="rId4"/>
          <a:stretch>
            <a:fillRect/>
          </a:stretch>
        </p:blipFill>
        <p:spPr>
          <a:xfrm>
            <a:off x="597589" y="4093826"/>
            <a:ext cx="7401958" cy="2229161"/>
          </a:xfrm>
          <a:prstGeom prst="rect">
            <a:avLst/>
          </a:prstGeom>
        </p:spPr>
      </p:pic>
      <p:sp>
        <p:nvSpPr>
          <p:cNvPr id="3" name="Title 10">
            <a:extLst>
              <a:ext uri="{FF2B5EF4-FFF2-40B4-BE49-F238E27FC236}">
                <a16:creationId xmlns:a16="http://schemas.microsoft.com/office/drawing/2014/main" id="{372E01B5-5D6A-7565-7C9E-B04E640C4E39}"/>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319850362"/>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QGIS Tutorials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7" y="-27720"/>
            <a:ext cx="10691840" cy="953272"/>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US" dirty="0">
                <a:sym typeface="Bodoni SvtyTwo ITC TT-Book"/>
              </a:rPr>
              <a:t>Lecture 3 Appendix: Supplemental QGIS Tutorials</a:t>
            </a:r>
            <a:endParaRPr lang="en-GB" dirty="0">
              <a:sym typeface="Bodoni SvtyTwo ITC TT-Book"/>
            </a:endParaRPr>
          </a:p>
        </p:txBody>
      </p:sp>
      <p:sp>
        <p:nvSpPr>
          <p:cNvPr id="2" name="TextBox 1">
            <a:extLst>
              <a:ext uri="{FF2B5EF4-FFF2-40B4-BE49-F238E27FC236}">
                <a16:creationId xmlns:a16="http://schemas.microsoft.com/office/drawing/2014/main" id="{20C56CD0-3ABC-EACE-8542-D3E9D844697D}"/>
              </a:ext>
            </a:extLst>
          </p:cNvPr>
          <p:cNvSpPr txBox="1"/>
          <p:nvPr/>
        </p:nvSpPr>
        <p:spPr>
          <a:xfrm>
            <a:off x="1189608" y="1847057"/>
            <a:ext cx="9157550" cy="3600986"/>
          </a:xfrm>
          <a:prstGeom prst="rect">
            <a:avLst/>
          </a:prstGeom>
          <a:noFill/>
        </p:spPr>
        <p:txBody>
          <a:bodyPr wrap="square" rtlCol="0">
            <a:spAutoFit/>
          </a:bodyPr>
          <a:lstStyle/>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panose="020B0606030504020204" pitchFamily="34" charset="0"/>
                <a:cs typeface="Open Sans" panose="020B0606030504020204" pitchFamily="34" charset="0"/>
              </a:rPr>
              <a:t>For course participants with limited prior experience using GIS software, you may wish to supplement the contents of this course with QGIS Tutorials</a:t>
            </a:r>
          </a:p>
          <a:p>
            <a:endParaRPr lang="en-US" sz="2000" dirty="0">
              <a:latin typeface="+mj-lt"/>
              <a:ea typeface="Open Sans" panose="020B0606030504020204" pitchFamily="34" charset="0"/>
              <a:cs typeface="Open Sans" panose="020B0606030504020204" pitchFamily="34" charset="0"/>
            </a:endParaRPr>
          </a:p>
          <a:p>
            <a:pPr algn="ctr"/>
            <a:r>
              <a:rPr lang="en-US" sz="2800" b="1" dirty="0">
                <a:latin typeface="+mj-lt"/>
                <a:hlinkClick r:id="rId3">
                  <a:extLst>
                    <a:ext uri="{A12FA001-AC4F-418D-AE19-62706E023703}">
                      <ahyp:hlinkClr xmlns:ahyp="http://schemas.microsoft.com/office/drawing/2018/hyperlinkcolor" val="tx"/>
                    </a:ext>
                  </a:extLst>
                </a:hlinkClick>
              </a:rPr>
              <a:t>QGIS Tutorials and Tips — QGIS Tutorials and Tips</a:t>
            </a:r>
            <a:endParaRPr lang="en-US" sz="2800" b="1" dirty="0">
              <a:latin typeface="+mj-lt"/>
            </a:endParaRPr>
          </a:p>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panose="020B0606030504020204" pitchFamily="34" charset="0"/>
                <a:cs typeface="Open Sans" panose="020B0606030504020204" pitchFamily="34" charset="0"/>
              </a:rPr>
              <a:t>This website includes guided exercises on various GIS operations, ranging from basic to advanced. The exercises include </a:t>
            </a:r>
            <a:r>
              <a:rPr lang="en-US" sz="2000" b="1" dirty="0">
                <a:latin typeface="+mj-lt"/>
                <a:ea typeface="Open Sans" panose="020B0606030504020204" pitchFamily="34" charset="0"/>
                <a:cs typeface="Open Sans" panose="020B0606030504020204" pitchFamily="34" charset="0"/>
              </a:rPr>
              <a:t>sample data </a:t>
            </a:r>
            <a:r>
              <a:rPr lang="en-US" sz="2000" dirty="0">
                <a:latin typeface="+mj-lt"/>
                <a:ea typeface="Open Sans" panose="020B0606030504020204" pitchFamily="34" charset="0"/>
                <a:cs typeface="Open Sans" panose="020B0606030504020204" pitchFamily="34" charset="0"/>
              </a:rPr>
              <a:t>and </a:t>
            </a:r>
            <a:r>
              <a:rPr lang="en-US" sz="2000" b="1" dirty="0">
                <a:latin typeface="+mj-lt"/>
                <a:ea typeface="Open Sans" panose="020B0606030504020204" pitchFamily="34" charset="0"/>
                <a:cs typeface="Open Sans" panose="020B0606030504020204" pitchFamily="34" charset="0"/>
              </a:rPr>
              <a:t>step-by-step instructions</a:t>
            </a:r>
            <a:r>
              <a:rPr lang="en-US" sz="2000" dirty="0">
                <a:latin typeface="+mj-lt"/>
                <a:ea typeface="Open Sans" panose="020B0606030504020204" pitchFamily="34" charset="0"/>
                <a:cs typeface="Open Sans" panose="020B0606030504020204" pitchFamily="34" charset="0"/>
              </a:rPr>
              <a:t>. It is entirely </a:t>
            </a:r>
            <a:r>
              <a:rPr lang="en-US" sz="2000" b="1" dirty="0">
                <a:latin typeface="+mj-lt"/>
                <a:ea typeface="Open Sans" panose="020B0606030504020204" pitchFamily="34" charset="0"/>
                <a:cs typeface="Open Sans" panose="020B0606030504020204" pitchFamily="34" charset="0"/>
              </a:rPr>
              <a:t>free to use </a:t>
            </a:r>
            <a:r>
              <a:rPr lang="en-US" sz="2000" dirty="0">
                <a:latin typeface="+mj-lt"/>
                <a:ea typeface="Open Sans" panose="020B0606030504020204" pitchFamily="34" charset="0"/>
                <a:cs typeface="Open Sans" panose="020B0606030504020204" pitchFamily="34" charset="0"/>
              </a:rPr>
              <a:t>and content is available in </a:t>
            </a:r>
            <a:r>
              <a:rPr lang="en-US" sz="2000" b="1" dirty="0">
                <a:latin typeface="+mj-lt"/>
                <a:ea typeface="Open Sans" panose="020B0606030504020204" pitchFamily="34" charset="0"/>
                <a:cs typeface="Open Sans" panose="020B0606030504020204" pitchFamily="34" charset="0"/>
              </a:rPr>
              <a:t>multiple languages</a:t>
            </a:r>
            <a:r>
              <a:rPr lang="en-US" sz="2000" dirty="0">
                <a:latin typeface="+mj-lt"/>
                <a:ea typeface="Open Sans" panose="020B0606030504020204" pitchFamily="34" charset="0"/>
                <a:cs typeface="Open Sans" panose="020B0606030504020204" pitchFamily="34" charset="0"/>
              </a:rPr>
              <a:t>. The website also features helpful links to other GIS learning content.</a:t>
            </a:r>
          </a:p>
        </p:txBody>
      </p:sp>
    </p:spTree>
    <p:extLst>
      <p:ext uri="{BB962C8B-B14F-4D97-AF65-F5344CB8AC3E}">
        <p14:creationId xmlns:p14="http://schemas.microsoft.com/office/powerpoint/2010/main" val="753181357"/>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algn="ctr">
              <a:buClr>
                <a:srgbClr val="000000"/>
              </a:buClr>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a:t>
            </a:r>
            <a:r>
              <a:rPr lang="en-US" sz="800" kern="0" dirty="0">
                <a:solidFill>
                  <a:srgbClr val="FFFFFF"/>
                </a:solidFill>
                <a:latin typeface="Open Sans"/>
                <a:ea typeface="Open Sans"/>
                <a:cs typeface="Open Sans"/>
                <a:sym typeface="Open Sans"/>
              </a:rPr>
              <a:t>2026</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a:t>
            </a:r>
            <a:r>
              <a:rPr lang="en-US" sz="800" kern="0" dirty="0">
                <a:solidFill>
                  <a:srgbClr val="FFFFFF"/>
                </a:solidFill>
                <a:latin typeface="Open Sans"/>
                <a:ea typeface="Open Sans"/>
                <a:cs typeface="Open Sans"/>
                <a:sym typeface="Open Sans"/>
              </a:rPr>
              <a:t>3</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a:t>
            </a:r>
            <a:r>
              <a:rPr lang="en-US" sz="800" kern="0" dirty="0">
                <a:solidFill>
                  <a:srgbClr val="FFFFFF"/>
                </a:solidFill>
                <a:latin typeface="Open Sans"/>
                <a:ea typeface="Open Sans"/>
                <a:cs typeface="Open Sans"/>
                <a:sym typeface="Open Sans"/>
              </a:rPr>
              <a:t>Key GIS Concepts</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Release Version </a:t>
            </a:r>
            <a:r>
              <a:rPr lang="en-US" sz="800" kern="0" dirty="0">
                <a:solidFill>
                  <a:srgbClr val="FFFFFF"/>
                </a:solidFill>
                <a:latin typeface="Open Sans"/>
                <a:ea typeface="Open Sans"/>
                <a:cs typeface="Open Sans"/>
                <a:sym typeface="Open Sans"/>
              </a:rPr>
              <a:t>3.0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a:t>
            </a:r>
            <a:r>
              <a:rPr kumimoji="0" lang="en-US" sz="800" b="0" i="0" u="none" strike="noStrike" kern="0" cap="none" spc="0" normalizeH="0" baseline="0" noProof="0" err="1">
                <a:ln>
                  <a:noFill/>
                </a:ln>
                <a:solidFill>
                  <a:srgbClr val="FFFFFF"/>
                </a:solidFill>
                <a:effectLst/>
                <a:uLnTx/>
                <a:uFillTx/>
                <a:latin typeface="Open Sans"/>
                <a:ea typeface="Open Sans"/>
                <a:cs typeface="Open Sans"/>
                <a:sym typeface="Open Sans"/>
              </a:rPr>
              <a:t>Programme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747132" y="1490008"/>
            <a:ext cx="9226581" cy="1938992"/>
          </a:xfrm>
          <a:prstGeom prst="rect">
            <a:avLst/>
          </a:prstGeom>
          <a:noFill/>
        </p:spPr>
        <p:txBody>
          <a:bodyPr wrap="square" lIns="91440" tIns="45720" rIns="91440" bIns="45720" rtlCol="0" anchor="t">
            <a:spAutoFit/>
          </a:bodyPr>
          <a:lstStyle/>
          <a:p>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Vector Data refers to shapes—</a:t>
            </a:r>
            <a:r>
              <a:rPr lang="en-US" sz="2000" b="1" dirty="0">
                <a:latin typeface="+mj-lt"/>
                <a:ea typeface="Open Sans" panose="020B0606030504020204" pitchFamily="34" charset="0"/>
                <a:cs typeface="Open Sans" panose="020B0606030504020204" pitchFamily="34" charset="0"/>
              </a:rPr>
              <a:t>points</a:t>
            </a:r>
            <a:r>
              <a:rPr lang="en-US" sz="2000" dirty="0">
                <a:latin typeface="+mj-lt"/>
                <a:ea typeface="Open Sans" panose="020B0606030504020204" pitchFamily="34" charset="0"/>
                <a:cs typeface="Open Sans" panose="020B0606030504020204" pitchFamily="34" charset="0"/>
              </a:rPr>
              <a:t>, </a:t>
            </a:r>
            <a:r>
              <a:rPr lang="en-US" sz="2000" b="1" dirty="0">
                <a:latin typeface="+mj-lt"/>
                <a:ea typeface="Open Sans" panose="020B0606030504020204" pitchFamily="34" charset="0"/>
                <a:cs typeface="Open Sans" panose="020B0606030504020204" pitchFamily="34" charset="0"/>
              </a:rPr>
              <a:t>lines</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polygons</a:t>
            </a:r>
            <a:r>
              <a:rPr lang="en-US" sz="2000" dirty="0">
                <a:latin typeface="+mj-lt"/>
                <a:ea typeface="Open Sans" panose="020B0606030504020204" pitchFamily="34" charset="0"/>
                <a:cs typeface="Open Sans" panose="020B0606030504020204" pitchFamily="34" charset="0"/>
              </a:rPr>
              <a:t>—that represent discrete real-world features.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There are multiple </a:t>
            </a:r>
            <a:r>
              <a:rPr lang="en-US" sz="2000" b="1" dirty="0">
                <a:latin typeface="+mj-lt"/>
                <a:ea typeface="Open Sans" panose="020B0606030504020204" pitchFamily="34" charset="0"/>
                <a:cs typeface="Open Sans" panose="020B0606030504020204" pitchFamily="34" charset="0"/>
              </a:rPr>
              <a:t>formats </a:t>
            </a:r>
            <a:r>
              <a:rPr lang="en-US" sz="2000" dirty="0">
                <a:latin typeface="+mj-lt"/>
                <a:ea typeface="Open Sans" panose="020B0606030504020204" pitchFamily="34" charset="0"/>
                <a:cs typeface="Open Sans" panose="020B0606030504020204" pitchFamily="34" charset="0"/>
              </a:rPr>
              <a:t>that can be used to store vector data:</a:t>
            </a:r>
          </a:p>
          <a:p>
            <a:pPr marL="800100" lvl="1" indent="-342900">
              <a:buFont typeface="Arial" panose="020B0604020202020204" pitchFamily="34" charset="0"/>
              <a:buChar char="•"/>
            </a:pPr>
            <a:r>
              <a:rPr lang="en-US" sz="2000" b="1" dirty="0">
                <a:latin typeface="+mj-lt"/>
                <a:ea typeface="Open Sans"/>
                <a:cs typeface="Open Sans"/>
              </a:rPr>
              <a:t>Shapefile</a:t>
            </a:r>
            <a:r>
              <a:rPr lang="en-US" sz="2000" dirty="0">
                <a:latin typeface="+mj-lt"/>
                <a:ea typeface="Open Sans"/>
                <a:cs typeface="Open Sans"/>
              </a:rPr>
              <a:t>: most commonly used, requires additional files in a zip</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err="1">
                <a:latin typeface="+mj-lt"/>
                <a:ea typeface="Open Sans"/>
                <a:cs typeface="Open Sans"/>
              </a:rPr>
              <a:t>GeoJSON</a:t>
            </a:r>
            <a:r>
              <a:rPr lang="en-US" sz="2000" dirty="0">
                <a:latin typeface="+mj-lt"/>
                <a:ea typeface="Open Sans"/>
                <a:cs typeface="Open Sans"/>
              </a:rPr>
              <a:t>: efficient data storage, </a:t>
            </a:r>
            <a:r>
              <a:rPr lang="en-US" sz="2000" b="1" i="1" dirty="0">
                <a:latin typeface="+mj-lt"/>
                <a:ea typeface="Open Sans"/>
                <a:cs typeface="Open Sans"/>
              </a:rPr>
              <a:t>EAE preferred input format</a:t>
            </a:r>
          </a:p>
        </p:txBody>
      </p:sp>
      <p:sp>
        <p:nvSpPr>
          <p:cNvPr id="7" name="Rectangle 6">
            <a:extLst>
              <a:ext uri="{FF2B5EF4-FFF2-40B4-BE49-F238E27FC236}">
                <a16:creationId xmlns:a16="http://schemas.microsoft.com/office/drawing/2014/main" id="{AD7656C7-16F5-385A-CEFE-89D725C85BDB}"/>
              </a:ext>
            </a:extLst>
          </p:cNvPr>
          <p:cNvSpPr/>
          <p:nvPr/>
        </p:nvSpPr>
        <p:spPr>
          <a:xfrm>
            <a:off x="747132" y="1191147"/>
            <a:ext cx="5727686"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Vector Data</a:t>
            </a:r>
          </a:p>
        </p:txBody>
      </p:sp>
      <p:pic>
        <p:nvPicPr>
          <p:cNvPr id="8" name="Picture 7">
            <a:extLst>
              <a:ext uri="{FF2B5EF4-FFF2-40B4-BE49-F238E27FC236}">
                <a16:creationId xmlns:a16="http://schemas.microsoft.com/office/drawing/2014/main" id="{C3C1A5E4-2FDF-900D-5C21-9220896C273E}"/>
              </a:ext>
            </a:extLst>
          </p:cNvPr>
          <p:cNvPicPr>
            <a:picLocks noChangeAspect="1"/>
          </p:cNvPicPr>
          <p:nvPr/>
        </p:nvPicPr>
        <p:blipFill>
          <a:blip r:embed="rId3"/>
          <a:srcRect/>
          <a:stretch/>
        </p:blipFill>
        <p:spPr>
          <a:xfrm>
            <a:off x="3877927" y="3624676"/>
            <a:ext cx="3368346" cy="2575137"/>
          </a:xfrm>
          <a:prstGeom prst="rect">
            <a:avLst/>
          </a:prstGeom>
        </p:spPr>
      </p:pic>
      <p:pic>
        <p:nvPicPr>
          <p:cNvPr id="9" name="Picture 8">
            <a:extLst>
              <a:ext uri="{FF2B5EF4-FFF2-40B4-BE49-F238E27FC236}">
                <a16:creationId xmlns:a16="http://schemas.microsoft.com/office/drawing/2014/main" id="{E37DD633-2129-7E9D-F5C3-2943FC0BBD6C}"/>
              </a:ext>
            </a:extLst>
          </p:cNvPr>
          <p:cNvPicPr>
            <a:picLocks noChangeAspect="1"/>
          </p:cNvPicPr>
          <p:nvPr/>
        </p:nvPicPr>
        <p:blipFill rotWithShape="1">
          <a:blip r:embed="rId4"/>
          <a:srcRect r="-11714"/>
          <a:stretch/>
        </p:blipFill>
        <p:spPr>
          <a:xfrm>
            <a:off x="747132" y="3624676"/>
            <a:ext cx="3445191" cy="2576021"/>
          </a:xfrm>
          <a:prstGeom prst="rect">
            <a:avLst/>
          </a:prstGeom>
        </p:spPr>
      </p:pic>
      <p:pic>
        <p:nvPicPr>
          <p:cNvPr id="12" name="Picture 11">
            <a:extLst>
              <a:ext uri="{FF2B5EF4-FFF2-40B4-BE49-F238E27FC236}">
                <a16:creationId xmlns:a16="http://schemas.microsoft.com/office/drawing/2014/main" id="{E4F3EC01-8052-19F3-A892-081FA29611C4}"/>
              </a:ext>
            </a:extLst>
          </p:cNvPr>
          <p:cNvPicPr>
            <a:picLocks noChangeAspect="1"/>
          </p:cNvPicPr>
          <p:nvPr/>
        </p:nvPicPr>
        <p:blipFill>
          <a:blip r:embed="rId5"/>
          <a:stretch>
            <a:fillRect/>
          </a:stretch>
        </p:blipFill>
        <p:spPr>
          <a:xfrm>
            <a:off x="7300816" y="3624676"/>
            <a:ext cx="3126423" cy="2575137"/>
          </a:xfrm>
          <a:prstGeom prst="rect">
            <a:avLst/>
          </a:prstGeom>
        </p:spPr>
      </p:pic>
      <p:sp>
        <p:nvSpPr>
          <p:cNvPr id="2" name="Title 10">
            <a:extLst>
              <a:ext uri="{FF2B5EF4-FFF2-40B4-BE49-F238E27FC236}">
                <a16:creationId xmlns:a16="http://schemas.microsoft.com/office/drawing/2014/main" id="{84639608-0378-AD60-AD0D-E740AC9F8DC5}"/>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423455608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557562" y="1847057"/>
            <a:ext cx="10348862" cy="3477875"/>
          </a:xfrm>
          <a:prstGeom prst="rect">
            <a:avLst/>
          </a:prstGeom>
          <a:noFill/>
        </p:spPr>
        <p:txBody>
          <a:bodyPr wrap="square" rtlCol="0">
            <a:spAutoFit/>
          </a:bodyPr>
          <a:lstStyle/>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panose="020B0606030504020204" pitchFamily="34" charset="0"/>
                <a:cs typeface="Open Sans" panose="020B0606030504020204" pitchFamily="34" charset="0"/>
              </a:rPr>
              <a:t>Raster data refers to georeferenced ‘images’ containing pixels arranged in a grid</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Each </a:t>
            </a:r>
            <a:r>
              <a:rPr lang="en-US" sz="2000" b="1" dirty="0">
                <a:latin typeface="+mj-lt"/>
                <a:ea typeface="Open Sans" panose="020B0606030504020204" pitchFamily="34" charset="0"/>
                <a:cs typeface="Open Sans" panose="020B0606030504020204" pitchFamily="34" charset="0"/>
              </a:rPr>
              <a:t>pixel</a:t>
            </a:r>
            <a:r>
              <a:rPr lang="en-US" sz="2000" dirty="0">
                <a:latin typeface="+mj-lt"/>
                <a:ea typeface="Open Sans" panose="020B0606030504020204" pitchFamily="34" charset="0"/>
                <a:cs typeface="Open Sans" panose="020B0606030504020204" pitchFamily="34" charset="0"/>
              </a:rPr>
              <a:t> has an associated data </a:t>
            </a:r>
            <a:r>
              <a:rPr lang="en-US" sz="2000" b="1" dirty="0">
                <a:latin typeface="+mj-lt"/>
                <a:ea typeface="Open Sans" panose="020B0606030504020204" pitchFamily="34" charset="0"/>
                <a:cs typeface="Open Sans" panose="020B0606030504020204" pitchFamily="34" charset="0"/>
              </a:rPr>
              <a:t>value</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Pixels are uniform in size, known as the </a:t>
            </a:r>
            <a:r>
              <a:rPr lang="en-US" sz="2000" b="1" dirty="0">
                <a:latin typeface="+mj-lt"/>
                <a:ea typeface="Open Sans" panose="020B0606030504020204" pitchFamily="34" charset="0"/>
                <a:cs typeface="Open Sans" panose="020B0606030504020204" pitchFamily="34" charset="0"/>
              </a:rPr>
              <a:t>resolution</a:t>
            </a:r>
            <a:r>
              <a:rPr lang="en-US" sz="2000" dirty="0">
                <a:latin typeface="+mj-lt"/>
                <a:ea typeface="Open Sans" panose="020B0606030504020204" pitchFamily="34" charset="0"/>
                <a:cs typeface="Open Sans" panose="020B0606030504020204" pitchFamily="34" charset="0"/>
              </a:rPr>
              <a:t> of the raster (e.g. 1 km sq)</a:t>
            </a:r>
          </a:p>
          <a:p>
            <a:pPr marL="342900" indent="-342900">
              <a:buFont typeface="Arial" panose="020B0604020202020204" pitchFamily="34" charset="0"/>
              <a:buChar char="•"/>
            </a:pPr>
            <a:r>
              <a:rPr lang="en-US" sz="2000" dirty="0" err="1">
                <a:latin typeface="+mj-lt"/>
                <a:ea typeface="Open Sans" panose="020B0606030504020204" pitchFamily="34" charset="0"/>
                <a:cs typeface="Open Sans" panose="020B0606030504020204" pitchFamily="34" charset="0"/>
              </a:rPr>
              <a:t>Rasters</a:t>
            </a:r>
            <a:r>
              <a:rPr lang="en-US" sz="2000" dirty="0">
                <a:latin typeface="+mj-lt"/>
                <a:ea typeface="Open Sans" panose="020B0606030504020204" pitchFamily="34" charset="0"/>
                <a:cs typeface="Open Sans" panose="020B0606030504020204" pitchFamily="34" charset="0"/>
              </a:rPr>
              <a:t> may show </a:t>
            </a:r>
            <a:r>
              <a:rPr lang="en-US" sz="2000" b="1" dirty="0">
                <a:latin typeface="+mj-lt"/>
                <a:ea typeface="Open Sans" panose="020B0606030504020204" pitchFamily="34" charset="0"/>
                <a:cs typeface="Open Sans" panose="020B0606030504020204" pitchFamily="34" charset="0"/>
              </a:rPr>
              <a:t>discrete</a:t>
            </a:r>
            <a:r>
              <a:rPr lang="en-US" sz="2000" dirty="0">
                <a:latin typeface="+mj-lt"/>
                <a:ea typeface="Open Sans" panose="020B0606030504020204" pitchFamily="34" charset="0"/>
                <a:cs typeface="Open Sans" panose="020B0606030504020204" pitchFamily="34" charset="0"/>
              </a:rPr>
              <a:t> or </a:t>
            </a:r>
            <a:r>
              <a:rPr lang="en-US" sz="2000" b="1" dirty="0">
                <a:latin typeface="+mj-lt"/>
                <a:ea typeface="Open Sans" panose="020B0606030504020204" pitchFamily="34" charset="0"/>
                <a:cs typeface="Open Sans" panose="020B0606030504020204" pitchFamily="34" charset="0"/>
              </a:rPr>
              <a:t>continuous</a:t>
            </a:r>
            <a:r>
              <a:rPr lang="en-US" sz="2000" dirty="0">
                <a:latin typeface="+mj-lt"/>
                <a:ea typeface="Open Sans" panose="020B0606030504020204" pitchFamily="34" charset="0"/>
                <a:cs typeface="Open Sans" panose="020B0606030504020204" pitchFamily="34" charset="0"/>
              </a:rPr>
              <a:t> data:</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In </a:t>
            </a:r>
            <a:r>
              <a:rPr lang="en-US" sz="2000" i="1" dirty="0">
                <a:latin typeface="+mj-lt"/>
                <a:ea typeface="Open Sans" panose="020B0606030504020204" pitchFamily="34" charset="0"/>
                <a:cs typeface="Open Sans" panose="020B0606030504020204" pitchFamily="34" charset="0"/>
              </a:rPr>
              <a:t>discrete </a:t>
            </a:r>
            <a:r>
              <a:rPr lang="en-US" sz="2000" dirty="0" err="1">
                <a:latin typeface="+mj-lt"/>
                <a:ea typeface="Open Sans" panose="020B0606030504020204" pitchFamily="34" charset="0"/>
                <a:cs typeface="Open Sans" panose="020B0606030504020204" pitchFamily="34" charset="0"/>
              </a:rPr>
              <a:t>rasters</a:t>
            </a:r>
            <a:r>
              <a:rPr lang="en-US" sz="2000" dirty="0">
                <a:latin typeface="+mj-lt"/>
                <a:ea typeface="Open Sans" panose="020B0606030504020204" pitchFamily="34" charset="0"/>
                <a:cs typeface="Open Sans" panose="020B0606030504020204" pitchFamily="34" charset="0"/>
              </a:rPr>
              <a:t>, the pixel values correspond with </a:t>
            </a:r>
            <a:r>
              <a:rPr lang="en-US" sz="2000" b="1" dirty="0">
                <a:latin typeface="+mj-lt"/>
                <a:ea typeface="Open Sans" panose="020B0606030504020204" pitchFamily="34" charset="0"/>
                <a:cs typeface="Open Sans" panose="020B0606030504020204" pitchFamily="34" charset="0"/>
              </a:rPr>
              <a:t>categories </a:t>
            </a:r>
          </a:p>
          <a:p>
            <a:pPr marL="1257300" lvl="2"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 land cover</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In </a:t>
            </a:r>
            <a:r>
              <a:rPr lang="en-US" sz="2000" i="1" dirty="0">
                <a:latin typeface="+mj-lt"/>
                <a:ea typeface="Open Sans" panose="020B0606030504020204" pitchFamily="34" charset="0"/>
                <a:cs typeface="Open Sans" panose="020B0606030504020204" pitchFamily="34" charset="0"/>
              </a:rPr>
              <a:t>continuous</a:t>
            </a:r>
            <a:r>
              <a:rPr lang="en-US" sz="2000" dirty="0">
                <a:latin typeface="+mj-lt"/>
                <a:ea typeface="Open Sans" panose="020B0606030504020204" pitchFamily="34" charset="0"/>
                <a:cs typeface="Open Sans" panose="020B0606030504020204" pitchFamily="34" charset="0"/>
              </a:rPr>
              <a:t> data </a:t>
            </a:r>
            <a:r>
              <a:rPr lang="en-US" sz="2000" dirty="0" err="1">
                <a:latin typeface="+mj-lt"/>
                <a:ea typeface="Open Sans" panose="020B0606030504020204" pitchFamily="34" charset="0"/>
                <a:cs typeface="Open Sans" panose="020B0606030504020204" pitchFamily="34" charset="0"/>
              </a:rPr>
              <a:t>rasters</a:t>
            </a:r>
            <a:r>
              <a:rPr lang="en-US" sz="2000" dirty="0">
                <a:latin typeface="+mj-lt"/>
                <a:ea typeface="Open Sans" panose="020B0606030504020204" pitchFamily="34" charset="0"/>
                <a:cs typeface="Open Sans" panose="020B0606030504020204" pitchFamily="34" charset="0"/>
              </a:rPr>
              <a:t>, pixels correspond with </a:t>
            </a:r>
            <a:r>
              <a:rPr lang="en-US" sz="2000" b="1" dirty="0">
                <a:latin typeface="+mj-lt"/>
                <a:ea typeface="Open Sans" panose="020B0606030504020204" pitchFamily="34" charset="0"/>
                <a:cs typeface="Open Sans" panose="020B0606030504020204" pitchFamily="34" charset="0"/>
              </a:rPr>
              <a:t>numerical values</a:t>
            </a:r>
          </a:p>
          <a:p>
            <a:pPr marL="1257300" lvl="2"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 population density, elevation</a:t>
            </a:r>
          </a:p>
          <a:p>
            <a:pPr marL="342900"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Remote sensing </a:t>
            </a:r>
            <a:r>
              <a:rPr lang="en-US" sz="2000" dirty="0">
                <a:latin typeface="+mj-lt"/>
                <a:ea typeface="Open Sans" panose="020B0606030504020204" pitchFamily="34" charset="0"/>
                <a:cs typeface="Open Sans" panose="020B0606030504020204" pitchFamily="34" charset="0"/>
              </a:rPr>
              <a:t>(e.g. satellite imaging) data is captured in raster format</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easy to perform mathematical </a:t>
            </a:r>
            <a:r>
              <a:rPr lang="en-US" sz="2000" b="1" dirty="0">
                <a:latin typeface="+mj-lt"/>
                <a:ea typeface="Open Sans" panose="020B0606030504020204" pitchFamily="34" charset="0"/>
                <a:cs typeface="Open Sans" panose="020B0606030504020204" pitchFamily="34" charset="0"/>
              </a:rPr>
              <a:t>calculations</a:t>
            </a:r>
            <a:r>
              <a:rPr lang="en-US" sz="2000" dirty="0">
                <a:latin typeface="+mj-lt"/>
                <a:ea typeface="Open Sans" panose="020B0606030504020204" pitchFamily="34" charset="0"/>
                <a:cs typeface="Open Sans" panose="020B0606030504020204" pitchFamily="34" charset="0"/>
              </a:rPr>
              <a:t> with raster data</a:t>
            </a:r>
            <a:endParaRPr lang="en-US" sz="2400" dirty="0">
              <a:latin typeface="+mj-lt"/>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453627" y="1446947"/>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Raster Data</a:t>
            </a:r>
          </a:p>
        </p:txBody>
      </p:sp>
      <p:sp>
        <p:nvSpPr>
          <p:cNvPr id="2" name="Title 10">
            <a:extLst>
              <a:ext uri="{FF2B5EF4-FFF2-40B4-BE49-F238E27FC236}">
                <a16:creationId xmlns:a16="http://schemas.microsoft.com/office/drawing/2014/main" id="{C514F982-938A-812F-AD6C-4F8BFF8D05BB}"/>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114108619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122702" y="5957688"/>
            <a:ext cx="4837238" cy="523220"/>
          </a:xfrm>
          <a:prstGeom prst="rect">
            <a:avLst/>
          </a:prstGeom>
        </p:spPr>
        <p:txBody>
          <a:bodyPr wrap="square" lIns="91440" tIns="45720" rIns="91440" bIns="45720" anchor="t">
            <a:spAutoFit/>
          </a:bodyPr>
          <a:lstStyle/>
          <a:p>
            <a:r>
              <a:rPr lang="en-US" sz="1400" i="1" dirty="0">
                <a:latin typeface="+mj-lt"/>
              </a:rPr>
              <a:t>Population Density (Continuous) – Source: </a:t>
            </a:r>
            <a:r>
              <a:rPr lang="en-US" sz="1400" i="1" dirty="0" err="1">
                <a:latin typeface="+mj-lt"/>
              </a:rPr>
              <a:t>WorldPop</a:t>
            </a:r>
            <a:r>
              <a:rPr lang="en-US" sz="1400" i="1" dirty="0">
                <a:latin typeface="+mj-lt"/>
              </a:rPr>
              <a:t>, 2023</a:t>
            </a:r>
            <a:endParaRPr lang="en-GB" sz="1400" b="1" i="1" dirty="0">
              <a:latin typeface="+mj-lt"/>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Raster Data - Examples</a:t>
            </a:r>
          </a:p>
        </p:txBody>
      </p:sp>
      <p:pic>
        <p:nvPicPr>
          <p:cNvPr id="8" name="Picture 7">
            <a:extLst>
              <a:ext uri="{FF2B5EF4-FFF2-40B4-BE49-F238E27FC236}">
                <a16:creationId xmlns:a16="http://schemas.microsoft.com/office/drawing/2014/main" id="{3E4EFFDF-D89D-CD41-ADE1-C83030C12E79}"/>
              </a:ext>
            </a:extLst>
          </p:cNvPr>
          <p:cNvPicPr>
            <a:picLocks noChangeAspect="1"/>
          </p:cNvPicPr>
          <p:nvPr/>
        </p:nvPicPr>
        <p:blipFill>
          <a:blip r:embed="rId3"/>
          <a:stretch>
            <a:fillRect/>
          </a:stretch>
        </p:blipFill>
        <p:spPr>
          <a:xfrm>
            <a:off x="1189608" y="2136186"/>
            <a:ext cx="4589619" cy="3821502"/>
          </a:xfrm>
          <a:prstGeom prst="rect">
            <a:avLst/>
          </a:prstGeom>
        </p:spPr>
      </p:pic>
      <p:pic>
        <p:nvPicPr>
          <p:cNvPr id="10" name="Picture 9">
            <a:extLst>
              <a:ext uri="{FF2B5EF4-FFF2-40B4-BE49-F238E27FC236}">
                <a16:creationId xmlns:a16="http://schemas.microsoft.com/office/drawing/2014/main" id="{B87D3972-60AC-BFF1-D1CA-55506AA4CEF8}"/>
              </a:ext>
            </a:extLst>
          </p:cNvPr>
          <p:cNvPicPr>
            <a:picLocks noChangeAspect="1"/>
          </p:cNvPicPr>
          <p:nvPr/>
        </p:nvPicPr>
        <p:blipFill>
          <a:blip r:embed="rId4"/>
          <a:stretch>
            <a:fillRect/>
          </a:stretch>
        </p:blipFill>
        <p:spPr>
          <a:xfrm>
            <a:off x="6026846" y="2108466"/>
            <a:ext cx="4589619" cy="3840586"/>
          </a:xfrm>
          <a:prstGeom prst="rect">
            <a:avLst/>
          </a:prstGeom>
        </p:spPr>
      </p:pic>
      <p:sp>
        <p:nvSpPr>
          <p:cNvPr id="11" name="Rectangle 10">
            <a:extLst>
              <a:ext uri="{FF2B5EF4-FFF2-40B4-BE49-F238E27FC236}">
                <a16:creationId xmlns:a16="http://schemas.microsoft.com/office/drawing/2014/main" id="{213B17AE-B006-0E6B-291A-2B5E88CDAB37}"/>
              </a:ext>
            </a:extLst>
          </p:cNvPr>
          <p:cNvSpPr/>
          <p:nvPr/>
        </p:nvSpPr>
        <p:spPr>
          <a:xfrm>
            <a:off x="5971091" y="5909940"/>
            <a:ext cx="4975546" cy="307777"/>
          </a:xfrm>
          <a:prstGeom prst="rect">
            <a:avLst/>
          </a:prstGeom>
        </p:spPr>
        <p:txBody>
          <a:bodyPr wrap="square" lIns="91440" tIns="45720" rIns="91440" bIns="45720" anchor="t">
            <a:spAutoFit/>
          </a:bodyPr>
          <a:lstStyle/>
          <a:p>
            <a:r>
              <a:rPr lang="en-US" sz="1400" i="1">
                <a:latin typeface="+mj-lt"/>
              </a:rPr>
              <a:t>Consumption Tier (Discrete) – Source: Falchetta et al, 2018</a:t>
            </a:r>
            <a:endParaRPr lang="en-GB" sz="1400" b="1" i="1">
              <a:latin typeface="+mj-lt"/>
            </a:endParaRPr>
          </a:p>
        </p:txBody>
      </p:sp>
      <p:sp>
        <p:nvSpPr>
          <p:cNvPr id="4" name="Title 10">
            <a:extLst>
              <a:ext uri="{FF2B5EF4-FFF2-40B4-BE49-F238E27FC236}">
                <a16:creationId xmlns:a16="http://schemas.microsoft.com/office/drawing/2014/main" id="{7C66A3DA-15BF-6F37-5DD4-73B0098D1FEE}"/>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278464144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464779" y="127345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Tabular Data Inputs</a:t>
            </a:r>
          </a:p>
        </p:txBody>
      </p:sp>
      <p:sp>
        <p:nvSpPr>
          <p:cNvPr id="4" name="TextBox 3">
            <a:extLst>
              <a:ext uri="{FF2B5EF4-FFF2-40B4-BE49-F238E27FC236}">
                <a16:creationId xmlns:a16="http://schemas.microsoft.com/office/drawing/2014/main" id="{D10EC040-A8EC-7F01-2DD0-45B5282AA393}"/>
              </a:ext>
            </a:extLst>
          </p:cNvPr>
          <p:cNvSpPr txBox="1"/>
          <p:nvPr/>
        </p:nvSpPr>
        <p:spPr>
          <a:xfrm>
            <a:off x="464779" y="1723111"/>
            <a:ext cx="9716815" cy="4247317"/>
          </a:xfrm>
          <a:prstGeom prst="rect">
            <a:avLst/>
          </a:prstGeom>
          <a:noFill/>
        </p:spPr>
        <p:txBody>
          <a:bodyPr wrap="square" lIns="91440" tIns="45720" rIns="91440" bIns="45720" rtlCol="0" anchor="t">
            <a:spAutoFit/>
          </a:bodyPr>
          <a:lstStyle/>
          <a:p>
            <a:pPr marL="342900" indent="-342900" algn="just">
              <a:lnSpc>
                <a:spcPct val="110000"/>
              </a:lnSpc>
              <a:spcAft>
                <a:spcPts val="169"/>
              </a:spcAft>
              <a:buFont typeface="Arial" panose="020B0604020202020204" pitchFamily="34" charset="0"/>
              <a:buChar char="•"/>
            </a:pPr>
            <a:r>
              <a:rPr lang="en-GB" sz="2000" b="1" dirty="0">
                <a:latin typeface="+mj-lt"/>
                <a:ea typeface="Open Sans"/>
                <a:cs typeface="Open Sans"/>
              </a:rPr>
              <a:t>Tabular data </a:t>
            </a:r>
            <a:r>
              <a:rPr lang="en-GB" sz="2000" dirty="0">
                <a:latin typeface="+mj-lt"/>
                <a:ea typeface="Open Sans"/>
                <a:cs typeface="Open Sans"/>
              </a:rPr>
              <a:t>refers to data tables arranged in rows and columns</a:t>
            </a:r>
          </a:p>
          <a:p>
            <a:pPr marL="342900" indent="-342900" algn="just">
              <a:lnSpc>
                <a:spcPct val="110000"/>
              </a:lnSpc>
              <a:spcAft>
                <a:spcPts val="169"/>
              </a:spcAft>
              <a:buFont typeface="Arial" panose="020B0604020202020204" pitchFamily="34" charset="0"/>
              <a:buChar char="•"/>
            </a:pPr>
            <a:r>
              <a:rPr lang="en-GB" sz="2000" dirty="0">
                <a:latin typeface="+mj-lt"/>
                <a:ea typeface="Open Sans"/>
                <a:cs typeface="Open Sans"/>
              </a:rPr>
              <a:t>This data type can be used in GIS if it includes </a:t>
            </a:r>
            <a:r>
              <a:rPr lang="en-GB" sz="2000" b="1" dirty="0">
                <a:latin typeface="+mj-lt"/>
                <a:ea typeface="Open Sans"/>
                <a:cs typeface="Open Sans"/>
              </a:rPr>
              <a:t>georeferenced data </a:t>
            </a:r>
            <a:r>
              <a:rPr lang="en-GB" sz="2000" dirty="0">
                <a:latin typeface="+mj-lt"/>
                <a:ea typeface="Open Sans"/>
                <a:cs typeface="Open Sans"/>
              </a:rPr>
              <a:t>columns</a:t>
            </a:r>
          </a:p>
          <a:p>
            <a:pPr marL="800100" lvl="1" indent="-342900" algn="just">
              <a:lnSpc>
                <a:spcPct val="110000"/>
              </a:lnSpc>
              <a:spcAft>
                <a:spcPts val="169"/>
              </a:spcAft>
              <a:buFont typeface="Arial" panose="020B0604020202020204" pitchFamily="34" charset="0"/>
              <a:buChar char="•"/>
            </a:pPr>
            <a:r>
              <a:rPr lang="en-GB" sz="2000" dirty="0">
                <a:latin typeface="+mj-lt"/>
                <a:ea typeface="Open Sans"/>
                <a:cs typeface="Open Sans"/>
              </a:rPr>
              <a:t>Tabular data can be used in GIS platforms if it contains geospatial references:</a:t>
            </a:r>
          </a:p>
          <a:p>
            <a:pPr marL="1257300" lvl="2" indent="-342900" algn="just">
              <a:lnSpc>
                <a:spcPct val="110000"/>
              </a:lnSpc>
              <a:spcAft>
                <a:spcPts val="169"/>
              </a:spcAft>
              <a:buFont typeface="Arial" panose="020B0604020202020204" pitchFamily="34" charset="0"/>
              <a:buChar char="•"/>
            </a:pPr>
            <a:r>
              <a:rPr lang="en-GB" sz="2000" b="1" dirty="0">
                <a:latin typeface="+mj-lt"/>
                <a:ea typeface="Open Sans"/>
                <a:cs typeface="Open Sans"/>
              </a:rPr>
              <a:t>Coordinates</a:t>
            </a:r>
            <a:r>
              <a:rPr lang="en-GB" sz="2000" dirty="0">
                <a:latin typeface="+mj-lt"/>
                <a:ea typeface="Open Sans"/>
                <a:cs typeface="Open Sans"/>
              </a:rPr>
              <a:t>: point data can be georeferenced using longitude-latitude coordinate pairs. Note that coordinates may be in either decimal degree or degree-minute-second format.</a:t>
            </a:r>
            <a:endParaRPr lang="en-GB" sz="2000" dirty="0">
              <a:latin typeface="+mj-lt"/>
              <a:ea typeface="Open Sans" panose="020B0606030504020204" pitchFamily="34" charset="0"/>
              <a:cs typeface="Open Sans" panose="020B0606030504020204" pitchFamily="34" charset="0"/>
            </a:endParaRPr>
          </a:p>
          <a:p>
            <a:pPr marL="1257300" lvl="2" indent="-342900" algn="just">
              <a:lnSpc>
                <a:spcPct val="110000"/>
              </a:lnSpc>
              <a:spcAft>
                <a:spcPts val="169"/>
              </a:spcAft>
              <a:buFont typeface="Arial" panose="020B0604020202020204" pitchFamily="34" charset="0"/>
              <a:buChar char="•"/>
            </a:pPr>
            <a:r>
              <a:rPr lang="en-GB" sz="2000" b="1" dirty="0">
                <a:latin typeface="+mj-lt"/>
                <a:ea typeface="Open Sans"/>
                <a:cs typeface="Open Sans"/>
              </a:rPr>
              <a:t>Administrative Units</a:t>
            </a:r>
            <a:r>
              <a:rPr lang="en-GB" sz="2000" dirty="0">
                <a:latin typeface="+mj-lt"/>
                <a:ea typeface="Open Sans"/>
                <a:cs typeface="Open Sans"/>
              </a:rPr>
              <a:t>: data values can be associated with national or subnational (province, state, or municipality) administrative units.</a:t>
            </a:r>
          </a:p>
          <a:p>
            <a:pPr marL="342900" indent="-342900" algn="just">
              <a:lnSpc>
                <a:spcPct val="110000"/>
              </a:lnSpc>
              <a:spcAft>
                <a:spcPts val="169"/>
              </a:spcAft>
              <a:buFont typeface="Arial" panose="020B0604020202020204" pitchFamily="34" charset="0"/>
              <a:buChar char="•"/>
            </a:pPr>
            <a:r>
              <a:rPr lang="en-GB" sz="2000" dirty="0">
                <a:latin typeface="+mj-lt"/>
                <a:ea typeface="Open Sans"/>
                <a:cs typeface="Open Sans"/>
              </a:rPr>
              <a:t>Common uses for tabular data in GIS include </a:t>
            </a:r>
            <a:r>
              <a:rPr lang="en-GB" sz="2000" b="1" dirty="0">
                <a:latin typeface="+mj-lt"/>
                <a:ea typeface="Open Sans"/>
                <a:cs typeface="Open Sans"/>
              </a:rPr>
              <a:t>field observations </a:t>
            </a:r>
            <a:r>
              <a:rPr lang="en-GB" sz="2000" dirty="0">
                <a:latin typeface="+mj-lt"/>
                <a:ea typeface="Open Sans"/>
                <a:cs typeface="Open Sans"/>
              </a:rPr>
              <a:t>(recorded as coordinates), and </a:t>
            </a:r>
            <a:r>
              <a:rPr lang="en-GB" sz="2000" b="1" dirty="0">
                <a:latin typeface="+mj-lt"/>
                <a:ea typeface="Open Sans"/>
                <a:cs typeface="Open Sans"/>
              </a:rPr>
              <a:t>census data </a:t>
            </a:r>
            <a:r>
              <a:rPr lang="en-GB" sz="2000" dirty="0">
                <a:latin typeface="+mj-lt"/>
                <a:ea typeface="Open Sans"/>
                <a:cs typeface="Open Sans"/>
              </a:rPr>
              <a:t>(at subnational level)</a:t>
            </a:r>
          </a:p>
          <a:p>
            <a:pPr marL="342900" indent="-342900" algn="l">
              <a:buFont typeface="Arial" panose="020B0604020202020204" pitchFamily="34" charset="0"/>
              <a:buChar char="•"/>
            </a:pPr>
            <a:endParaRPr lang="en-GB"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B51D99DF-B0B7-E5FD-DEBF-96EB4C688D98}"/>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256605057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Tabular Data Example</a:t>
            </a:r>
          </a:p>
        </p:txBody>
      </p:sp>
      <p:pic>
        <p:nvPicPr>
          <p:cNvPr id="8" name="Picture 7">
            <a:extLst>
              <a:ext uri="{FF2B5EF4-FFF2-40B4-BE49-F238E27FC236}">
                <a16:creationId xmlns:a16="http://schemas.microsoft.com/office/drawing/2014/main" id="{8F6873BD-6E71-0613-3EEA-D64F446D99AC}"/>
              </a:ext>
            </a:extLst>
          </p:cNvPr>
          <p:cNvPicPr>
            <a:picLocks noChangeAspect="1"/>
          </p:cNvPicPr>
          <p:nvPr/>
        </p:nvPicPr>
        <p:blipFill>
          <a:blip r:embed="rId3"/>
          <a:stretch>
            <a:fillRect/>
          </a:stretch>
        </p:blipFill>
        <p:spPr>
          <a:xfrm>
            <a:off x="2562369" y="2112410"/>
            <a:ext cx="1844096" cy="3621135"/>
          </a:xfrm>
          <a:prstGeom prst="rect">
            <a:avLst/>
          </a:prstGeom>
        </p:spPr>
      </p:pic>
      <p:sp>
        <p:nvSpPr>
          <p:cNvPr id="9" name="Rectangle 8">
            <a:extLst>
              <a:ext uri="{FF2B5EF4-FFF2-40B4-BE49-F238E27FC236}">
                <a16:creationId xmlns:a16="http://schemas.microsoft.com/office/drawing/2014/main" id="{71071871-15E1-BE69-B905-8600F42BCDF5}"/>
              </a:ext>
            </a:extLst>
          </p:cNvPr>
          <p:cNvSpPr/>
          <p:nvPr/>
        </p:nvSpPr>
        <p:spPr>
          <a:xfrm>
            <a:off x="603850" y="5851387"/>
            <a:ext cx="5175378" cy="523220"/>
          </a:xfrm>
          <a:prstGeom prst="rect">
            <a:avLst/>
          </a:prstGeom>
        </p:spPr>
        <p:txBody>
          <a:bodyPr wrap="square" lIns="91440" tIns="45720" rIns="91440" bIns="45720" anchor="t">
            <a:spAutoFit/>
          </a:bodyPr>
          <a:lstStyle/>
          <a:p>
            <a:pPr algn="ctr"/>
            <a:r>
              <a:rPr lang="en-US" sz="1400" i="1" dirty="0">
                <a:latin typeface="+mj-lt"/>
              </a:rPr>
              <a:t>Data Extract: Electric Lighting percent (Subregion) – Uganda Census</a:t>
            </a:r>
            <a:endParaRPr lang="en-GB" sz="1400" b="1" i="1" dirty="0">
              <a:latin typeface="+mj-lt"/>
            </a:endParaRPr>
          </a:p>
        </p:txBody>
      </p:sp>
      <p:pic>
        <p:nvPicPr>
          <p:cNvPr id="11" name="Picture 10">
            <a:extLst>
              <a:ext uri="{FF2B5EF4-FFF2-40B4-BE49-F238E27FC236}">
                <a16:creationId xmlns:a16="http://schemas.microsoft.com/office/drawing/2014/main" id="{4A765795-93D7-259A-14DB-D0DC03D7AB62}"/>
              </a:ext>
            </a:extLst>
          </p:cNvPr>
          <p:cNvPicPr>
            <a:picLocks noChangeAspect="1"/>
          </p:cNvPicPr>
          <p:nvPr/>
        </p:nvPicPr>
        <p:blipFill>
          <a:blip r:embed="rId4"/>
          <a:stretch>
            <a:fillRect/>
          </a:stretch>
        </p:blipFill>
        <p:spPr>
          <a:xfrm>
            <a:off x="6003541" y="2015872"/>
            <a:ext cx="4589619" cy="3801742"/>
          </a:xfrm>
          <a:prstGeom prst="rect">
            <a:avLst/>
          </a:prstGeom>
        </p:spPr>
      </p:pic>
      <p:sp>
        <p:nvSpPr>
          <p:cNvPr id="12" name="Rectangle 11">
            <a:extLst>
              <a:ext uri="{FF2B5EF4-FFF2-40B4-BE49-F238E27FC236}">
                <a16:creationId xmlns:a16="http://schemas.microsoft.com/office/drawing/2014/main" id="{48737C58-17DE-44E2-32AC-2FA60EA8B288}"/>
              </a:ext>
            </a:extLst>
          </p:cNvPr>
          <p:cNvSpPr/>
          <p:nvPr/>
        </p:nvSpPr>
        <p:spPr>
          <a:xfrm>
            <a:off x="6003541" y="5814587"/>
            <a:ext cx="4589619" cy="307777"/>
          </a:xfrm>
          <a:prstGeom prst="rect">
            <a:avLst/>
          </a:prstGeom>
        </p:spPr>
        <p:txBody>
          <a:bodyPr wrap="square" lIns="91440" tIns="45720" rIns="91440" bIns="45720" anchor="t">
            <a:spAutoFit/>
          </a:bodyPr>
          <a:lstStyle/>
          <a:p>
            <a:pPr algn="ctr"/>
            <a:r>
              <a:rPr lang="en-US" sz="1400" i="1">
                <a:latin typeface="+mj-lt"/>
              </a:rPr>
              <a:t>Visualization in Energy Access Explorer</a:t>
            </a:r>
            <a:endParaRPr lang="en-GB" sz="1400" b="1" i="1">
              <a:latin typeface="+mj-lt"/>
            </a:endParaRPr>
          </a:p>
        </p:txBody>
      </p:sp>
      <p:sp>
        <p:nvSpPr>
          <p:cNvPr id="13" name="Arrow: Right 12">
            <a:extLst>
              <a:ext uri="{FF2B5EF4-FFF2-40B4-BE49-F238E27FC236}">
                <a16:creationId xmlns:a16="http://schemas.microsoft.com/office/drawing/2014/main" id="{AA18B088-3FB5-D2C5-5FD4-F679F1B5057D}"/>
              </a:ext>
            </a:extLst>
          </p:cNvPr>
          <p:cNvSpPr/>
          <p:nvPr/>
        </p:nvSpPr>
        <p:spPr>
          <a:xfrm>
            <a:off x="4630781" y="3278038"/>
            <a:ext cx="1148446" cy="538782"/>
          </a:xfrm>
          <a:prstGeom prst="rightArrow">
            <a:avLst/>
          </a:prstGeom>
          <a:solidFill>
            <a:srgbClr val="FCFFA4"/>
          </a:solidFill>
          <a:ln>
            <a:solidFill>
              <a:srgbClr val="781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0">
            <a:extLst>
              <a:ext uri="{FF2B5EF4-FFF2-40B4-BE49-F238E27FC236}">
                <a16:creationId xmlns:a16="http://schemas.microsoft.com/office/drawing/2014/main" id="{F80D4C9F-D31F-2A62-4182-B7BC61D70D50}"/>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357690447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553992" y="1217703"/>
            <a:ext cx="6853536"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Geospatial Data Organization</a:t>
            </a:r>
          </a:p>
        </p:txBody>
      </p:sp>
      <p:sp>
        <p:nvSpPr>
          <p:cNvPr id="4" name="TextBox 3">
            <a:extLst>
              <a:ext uri="{FF2B5EF4-FFF2-40B4-BE49-F238E27FC236}">
                <a16:creationId xmlns:a16="http://schemas.microsoft.com/office/drawing/2014/main" id="{D10EC040-A8EC-7F01-2DD0-45B5282AA393}"/>
              </a:ext>
            </a:extLst>
          </p:cNvPr>
          <p:cNvSpPr txBox="1"/>
          <p:nvPr/>
        </p:nvSpPr>
        <p:spPr>
          <a:xfrm>
            <a:off x="553992" y="1667356"/>
            <a:ext cx="7150628" cy="2169825"/>
          </a:xfrm>
          <a:prstGeom prst="rect">
            <a:avLst/>
          </a:prstGeom>
          <a:noFill/>
        </p:spPr>
        <p:txBody>
          <a:bodyPr wrap="square" rtlCol="0">
            <a:spAutoFit/>
          </a:bodyPr>
          <a:lstStyle/>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Datasets </a:t>
            </a:r>
            <a:r>
              <a:rPr lang="en-GB" sz="2000" dirty="0">
                <a:latin typeface="+mj-lt"/>
                <a:ea typeface="Open Sans" panose="020B0606030504020204" pitchFamily="34" charset="0"/>
                <a:cs typeface="Open Sans" panose="020B0606030504020204" pitchFamily="34" charset="0"/>
              </a:rPr>
              <a:t>are a group of features in the same geospatial format and saved to the same file</a:t>
            </a:r>
          </a:p>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Features </a:t>
            </a:r>
            <a:r>
              <a:rPr lang="en-GB" sz="2000" dirty="0">
                <a:latin typeface="+mj-lt"/>
                <a:ea typeface="Open Sans" panose="020B0606030504020204" pitchFamily="34" charset="0"/>
                <a:cs typeface="Open Sans" panose="020B0606030504020204" pitchFamily="34" charset="0"/>
              </a:rPr>
              <a:t>are discrete geospatial units within a dataset</a:t>
            </a:r>
          </a:p>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Attributes </a:t>
            </a:r>
            <a:r>
              <a:rPr lang="en-GB" sz="2000" dirty="0">
                <a:latin typeface="+mj-lt"/>
                <a:ea typeface="Open Sans" panose="020B0606030504020204" pitchFamily="34" charset="0"/>
                <a:cs typeface="Open Sans" panose="020B0606030504020204" pitchFamily="34" charset="0"/>
              </a:rPr>
              <a:t>are descriptive data linked to specific features in a dataset</a:t>
            </a:r>
            <a:endParaRPr lang="en-GB"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152DCD84-EF6F-12FD-3D4C-14C6CFD184C1}"/>
              </a:ext>
            </a:extLst>
          </p:cNvPr>
          <p:cNvSpPr/>
          <p:nvPr/>
        </p:nvSpPr>
        <p:spPr>
          <a:xfrm>
            <a:off x="511319" y="4209273"/>
            <a:ext cx="3566160" cy="197279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DATASET</a:t>
            </a:r>
          </a:p>
          <a:p>
            <a:pPr algn="ctr"/>
            <a:r>
              <a:rPr lang="en-US" i="1" dirty="0">
                <a:latin typeface="+mj-lt"/>
              </a:rPr>
              <a:t>(ex. Power Plants)</a:t>
            </a:r>
          </a:p>
        </p:txBody>
      </p:sp>
      <p:sp>
        <p:nvSpPr>
          <p:cNvPr id="9" name="Rectangle 8">
            <a:extLst>
              <a:ext uri="{FF2B5EF4-FFF2-40B4-BE49-F238E27FC236}">
                <a16:creationId xmlns:a16="http://schemas.microsoft.com/office/drawing/2014/main" id="{930BC42B-1721-2B45-3767-99B3F490A0AB}"/>
              </a:ext>
            </a:extLst>
          </p:cNvPr>
          <p:cNvSpPr/>
          <p:nvPr/>
        </p:nvSpPr>
        <p:spPr>
          <a:xfrm>
            <a:off x="4077230" y="4209273"/>
            <a:ext cx="3562068"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FEATURE 1</a:t>
            </a:r>
          </a:p>
          <a:p>
            <a:pPr algn="ctr"/>
            <a:r>
              <a:rPr lang="en-US" i="1" dirty="0">
                <a:latin typeface="+mj-lt"/>
              </a:rPr>
              <a:t>(Power Plant A)</a:t>
            </a:r>
          </a:p>
        </p:txBody>
      </p:sp>
      <p:sp>
        <p:nvSpPr>
          <p:cNvPr id="10" name="Rectangle 9">
            <a:extLst>
              <a:ext uri="{FF2B5EF4-FFF2-40B4-BE49-F238E27FC236}">
                <a16:creationId xmlns:a16="http://schemas.microsoft.com/office/drawing/2014/main" id="{577E2620-3115-1864-A4D4-D9BE05B0CCCA}"/>
              </a:ext>
            </a:extLst>
          </p:cNvPr>
          <p:cNvSpPr/>
          <p:nvPr/>
        </p:nvSpPr>
        <p:spPr>
          <a:xfrm>
            <a:off x="4082907" y="4857949"/>
            <a:ext cx="3566160"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FEATURE 2</a:t>
            </a:r>
          </a:p>
          <a:p>
            <a:pPr algn="ctr"/>
            <a:r>
              <a:rPr lang="en-US" i="1" dirty="0">
                <a:latin typeface="+mj-lt"/>
              </a:rPr>
              <a:t>(Power Plant B)</a:t>
            </a:r>
          </a:p>
        </p:txBody>
      </p:sp>
      <p:sp>
        <p:nvSpPr>
          <p:cNvPr id="12" name="Rectangle 11">
            <a:extLst>
              <a:ext uri="{FF2B5EF4-FFF2-40B4-BE49-F238E27FC236}">
                <a16:creationId xmlns:a16="http://schemas.microsoft.com/office/drawing/2014/main" id="{8EB4CD5A-D4E6-E8DF-7E05-2997A0C59879}"/>
              </a:ext>
            </a:extLst>
          </p:cNvPr>
          <p:cNvSpPr/>
          <p:nvPr/>
        </p:nvSpPr>
        <p:spPr>
          <a:xfrm>
            <a:off x="4082907" y="5525591"/>
            <a:ext cx="3566160"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FEATURE 3</a:t>
            </a:r>
          </a:p>
          <a:p>
            <a:pPr algn="ctr"/>
            <a:r>
              <a:rPr lang="en-US" i="1" dirty="0">
                <a:latin typeface="+mj-lt"/>
              </a:rPr>
              <a:t>(Power Plant C)</a:t>
            </a:r>
          </a:p>
        </p:txBody>
      </p:sp>
      <p:sp>
        <p:nvSpPr>
          <p:cNvPr id="15" name="Rectangle 14">
            <a:extLst>
              <a:ext uri="{FF2B5EF4-FFF2-40B4-BE49-F238E27FC236}">
                <a16:creationId xmlns:a16="http://schemas.microsoft.com/office/drawing/2014/main" id="{B0B1B591-16D3-818F-2B2B-F2F89DBBFF73}"/>
              </a:ext>
            </a:extLst>
          </p:cNvPr>
          <p:cNvSpPr/>
          <p:nvPr/>
        </p:nvSpPr>
        <p:spPr>
          <a:xfrm>
            <a:off x="7648818" y="4209273"/>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 (Fuel Source)</a:t>
            </a:r>
          </a:p>
        </p:txBody>
      </p:sp>
      <p:sp>
        <p:nvSpPr>
          <p:cNvPr id="16" name="Rectangle 15">
            <a:extLst>
              <a:ext uri="{FF2B5EF4-FFF2-40B4-BE49-F238E27FC236}">
                <a16:creationId xmlns:a16="http://schemas.microsoft.com/office/drawing/2014/main" id="{3FD6BCD7-69F0-89EE-155E-2FA64023A6AA}"/>
              </a:ext>
            </a:extLst>
          </p:cNvPr>
          <p:cNvSpPr/>
          <p:nvPr/>
        </p:nvSpPr>
        <p:spPr>
          <a:xfrm>
            <a:off x="7648817" y="4431356"/>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 (Capacity)</a:t>
            </a:r>
          </a:p>
        </p:txBody>
      </p:sp>
      <p:sp>
        <p:nvSpPr>
          <p:cNvPr id="17" name="Rectangle 16">
            <a:extLst>
              <a:ext uri="{FF2B5EF4-FFF2-40B4-BE49-F238E27FC236}">
                <a16:creationId xmlns:a16="http://schemas.microsoft.com/office/drawing/2014/main" id="{674D7809-7355-144B-2941-ED494F38EBEB}"/>
              </a:ext>
            </a:extLst>
          </p:cNvPr>
          <p:cNvSpPr/>
          <p:nvPr/>
        </p:nvSpPr>
        <p:spPr>
          <a:xfrm>
            <a:off x="7648817" y="4650812"/>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III (Status)</a:t>
            </a:r>
          </a:p>
        </p:txBody>
      </p:sp>
      <p:sp>
        <p:nvSpPr>
          <p:cNvPr id="18" name="Rectangle 17">
            <a:extLst>
              <a:ext uri="{FF2B5EF4-FFF2-40B4-BE49-F238E27FC236}">
                <a16:creationId xmlns:a16="http://schemas.microsoft.com/office/drawing/2014/main" id="{6BD53D40-437A-AFFC-6311-F7810A788A01}"/>
              </a:ext>
            </a:extLst>
          </p:cNvPr>
          <p:cNvSpPr/>
          <p:nvPr/>
        </p:nvSpPr>
        <p:spPr>
          <a:xfrm>
            <a:off x="7658586" y="4883579"/>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 (Fuel Source)</a:t>
            </a:r>
          </a:p>
        </p:txBody>
      </p:sp>
      <p:sp>
        <p:nvSpPr>
          <p:cNvPr id="19" name="Rectangle 18">
            <a:extLst>
              <a:ext uri="{FF2B5EF4-FFF2-40B4-BE49-F238E27FC236}">
                <a16:creationId xmlns:a16="http://schemas.microsoft.com/office/drawing/2014/main" id="{9E5E12AD-5D02-434B-CFE6-B7DED0BB1613}"/>
              </a:ext>
            </a:extLst>
          </p:cNvPr>
          <p:cNvSpPr/>
          <p:nvPr/>
        </p:nvSpPr>
        <p:spPr>
          <a:xfrm>
            <a:off x="7658585" y="5088409"/>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 (Capacity)</a:t>
            </a:r>
          </a:p>
        </p:txBody>
      </p:sp>
      <p:sp>
        <p:nvSpPr>
          <p:cNvPr id="20" name="Rectangle 19">
            <a:extLst>
              <a:ext uri="{FF2B5EF4-FFF2-40B4-BE49-F238E27FC236}">
                <a16:creationId xmlns:a16="http://schemas.microsoft.com/office/drawing/2014/main" id="{3031BA80-39EF-B016-9FE8-49A2433DD9DB}"/>
              </a:ext>
            </a:extLst>
          </p:cNvPr>
          <p:cNvSpPr/>
          <p:nvPr/>
        </p:nvSpPr>
        <p:spPr>
          <a:xfrm>
            <a:off x="7658585" y="5298096"/>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III (Status)</a:t>
            </a:r>
          </a:p>
        </p:txBody>
      </p:sp>
      <p:sp>
        <p:nvSpPr>
          <p:cNvPr id="21" name="Rectangle 20">
            <a:extLst>
              <a:ext uri="{FF2B5EF4-FFF2-40B4-BE49-F238E27FC236}">
                <a16:creationId xmlns:a16="http://schemas.microsoft.com/office/drawing/2014/main" id="{38D5ACFD-DEEF-EDD8-6070-6755A2998B97}"/>
              </a:ext>
            </a:extLst>
          </p:cNvPr>
          <p:cNvSpPr/>
          <p:nvPr/>
        </p:nvSpPr>
        <p:spPr>
          <a:xfrm>
            <a:off x="7659030" y="5527824"/>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 (Fuel Source)</a:t>
            </a:r>
          </a:p>
        </p:txBody>
      </p:sp>
      <p:sp>
        <p:nvSpPr>
          <p:cNvPr id="22" name="Rectangle 21">
            <a:extLst>
              <a:ext uri="{FF2B5EF4-FFF2-40B4-BE49-F238E27FC236}">
                <a16:creationId xmlns:a16="http://schemas.microsoft.com/office/drawing/2014/main" id="{EFBC5073-99EF-6598-841A-71DDEBEF0657}"/>
              </a:ext>
            </a:extLst>
          </p:cNvPr>
          <p:cNvSpPr/>
          <p:nvPr/>
        </p:nvSpPr>
        <p:spPr>
          <a:xfrm>
            <a:off x="7659029" y="5749907"/>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 (Capacity)</a:t>
            </a:r>
          </a:p>
        </p:txBody>
      </p:sp>
      <p:sp>
        <p:nvSpPr>
          <p:cNvPr id="23" name="Rectangle 22">
            <a:extLst>
              <a:ext uri="{FF2B5EF4-FFF2-40B4-BE49-F238E27FC236}">
                <a16:creationId xmlns:a16="http://schemas.microsoft.com/office/drawing/2014/main" id="{B505A282-7681-871E-CDD2-59A4F5345445}"/>
              </a:ext>
            </a:extLst>
          </p:cNvPr>
          <p:cNvSpPr/>
          <p:nvPr/>
        </p:nvSpPr>
        <p:spPr>
          <a:xfrm>
            <a:off x="7659029" y="5952110"/>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III (Status)</a:t>
            </a:r>
          </a:p>
        </p:txBody>
      </p:sp>
      <p:pic>
        <p:nvPicPr>
          <p:cNvPr id="28" name="Picture 27">
            <a:extLst>
              <a:ext uri="{FF2B5EF4-FFF2-40B4-BE49-F238E27FC236}">
                <a16:creationId xmlns:a16="http://schemas.microsoft.com/office/drawing/2014/main" id="{837F1617-64D4-16FA-3482-ADF5B0C66B02}"/>
              </a:ext>
            </a:extLst>
          </p:cNvPr>
          <p:cNvPicPr>
            <a:picLocks noChangeAspect="1"/>
          </p:cNvPicPr>
          <p:nvPr/>
        </p:nvPicPr>
        <p:blipFill>
          <a:blip r:embed="rId3"/>
          <a:stretch>
            <a:fillRect/>
          </a:stretch>
        </p:blipFill>
        <p:spPr>
          <a:xfrm>
            <a:off x="8340237" y="1166575"/>
            <a:ext cx="2894722" cy="2547979"/>
          </a:xfrm>
          <a:prstGeom prst="rect">
            <a:avLst/>
          </a:prstGeom>
        </p:spPr>
      </p:pic>
      <p:sp>
        <p:nvSpPr>
          <p:cNvPr id="29" name="TextBox 28">
            <a:extLst>
              <a:ext uri="{FF2B5EF4-FFF2-40B4-BE49-F238E27FC236}">
                <a16:creationId xmlns:a16="http://schemas.microsoft.com/office/drawing/2014/main" id="{B2C1D520-9AF4-D0E4-96A0-1BB67DD54CB5}"/>
              </a:ext>
            </a:extLst>
          </p:cNvPr>
          <p:cNvSpPr txBox="1"/>
          <p:nvPr/>
        </p:nvSpPr>
        <p:spPr>
          <a:xfrm>
            <a:off x="8283501" y="3661455"/>
            <a:ext cx="2922916" cy="338554"/>
          </a:xfrm>
          <a:prstGeom prst="rect">
            <a:avLst/>
          </a:prstGeom>
          <a:noFill/>
        </p:spPr>
        <p:txBody>
          <a:bodyPr wrap="none" rtlCol="0">
            <a:spAutoFit/>
          </a:bodyPr>
          <a:lstStyle/>
          <a:p>
            <a:r>
              <a:rPr lang="en-US" sz="1600" i="1" dirty="0"/>
              <a:t>Selected feature within a dataset</a:t>
            </a:r>
          </a:p>
        </p:txBody>
      </p:sp>
      <p:sp>
        <p:nvSpPr>
          <p:cNvPr id="2" name="Title 10">
            <a:extLst>
              <a:ext uri="{FF2B5EF4-FFF2-40B4-BE49-F238E27FC236}">
                <a16:creationId xmlns:a16="http://schemas.microsoft.com/office/drawing/2014/main" id="{45E2DC89-BE05-3143-F237-97D420514213}"/>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3474646397"/>
      </p:ext>
    </p:extLst>
  </p:cSld>
  <p:clrMapOvr>
    <a:masterClrMapping/>
  </p:clrMapOvr>
  <p:transition spd="slow">
    <p:push/>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3545</TotalTime>
  <Words>4625</Words>
  <Application>Microsoft Office PowerPoint</Application>
  <PresentationFormat>Widescreen</PresentationFormat>
  <Paragraphs>478</Paragraphs>
  <Slides>35</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Bodoni SvtyTwo ITC TT-Book</vt:lpstr>
      <vt:lpstr>Calibri</vt:lpstr>
      <vt:lpstr>Helvetica Neue</vt:lpstr>
      <vt:lpstr>Open Sans</vt:lpstr>
      <vt:lpstr>Open Sans ExtraBold</vt:lpstr>
      <vt:lpstr>Wingdings</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Sinclair-Lecaros</dc:creator>
  <cp:lastModifiedBy>Alemayehu Woldeamanuel</cp:lastModifiedBy>
  <cp:revision>62</cp:revision>
  <dcterms:created xsi:type="dcterms:W3CDTF">2024-09-25T16:22:53Z</dcterms:created>
  <dcterms:modified xsi:type="dcterms:W3CDTF">2026-04-24T08:42:46Z</dcterms:modified>
</cp:coreProperties>
</file>