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5" r:id="rId10"/>
    <p:sldId id="267" r:id="rId11"/>
    <p:sldId id="270" r:id="rId12"/>
    <p:sldId id="269" r:id="rId13"/>
    <p:sldId id="272" r:id="rId14"/>
    <p:sldId id="268" r:id="rId15"/>
    <p:sldId id="266" r:id="rId16"/>
    <p:sldId id="273" r:id="rId17"/>
    <p:sldId id="274" r:id="rId18"/>
    <p:sldId id="275" r:id="rId19"/>
    <p:sldId id="276" r:id="rId20"/>
    <p:sldId id="277"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46"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53AC6-1114-4D75-B837-8EFCC6531363}"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GB"/>
        </a:p>
      </dgm:t>
    </dgm:pt>
    <dgm:pt modelId="{76A96721-96A2-45B6-86AE-FBB4CE1785EA}">
      <dgm:prSet phldrT="[Text]"/>
      <dgm:spPr/>
      <dgm:t>
        <a:bodyPr/>
        <a:lstStyle/>
        <a:p>
          <a:r>
            <a:rPr lang="en-GB" dirty="0"/>
            <a:t>Block 1</a:t>
          </a:r>
        </a:p>
      </dgm:t>
    </dgm:pt>
    <dgm:pt modelId="{2B7FFB2A-5F1C-4D14-96EA-559D30579741}" type="parTrans" cxnId="{C84B489E-ECE1-44E9-B2C0-0924F76CCFB3}">
      <dgm:prSet/>
      <dgm:spPr/>
      <dgm:t>
        <a:bodyPr/>
        <a:lstStyle/>
        <a:p>
          <a:endParaRPr lang="en-GB"/>
        </a:p>
      </dgm:t>
    </dgm:pt>
    <dgm:pt modelId="{2C525C32-E568-4045-A7FF-A5C907DECFFF}" type="sibTrans" cxnId="{C84B489E-ECE1-44E9-B2C0-0924F76CCFB3}">
      <dgm:prSet/>
      <dgm:spPr/>
      <dgm:t>
        <a:bodyPr/>
        <a:lstStyle/>
        <a:p>
          <a:endParaRPr lang="en-GB"/>
        </a:p>
      </dgm:t>
    </dgm:pt>
    <dgm:pt modelId="{A34B5438-8FBC-4882-BA1B-C4352BA3B17A}">
      <dgm:prSet phldrT="[Text]"/>
      <dgm:spPr/>
      <dgm:t>
        <a:bodyPr/>
        <a:lstStyle/>
        <a:p>
          <a:r>
            <a:rPr lang="en-GB" b="0" dirty="0"/>
            <a:t>(provide a title for this block)</a:t>
          </a:r>
        </a:p>
        <a:p>
          <a:r>
            <a:rPr lang="en-GB" b="0" dirty="0"/>
            <a:t>Study time: </a:t>
          </a:r>
        </a:p>
      </dgm:t>
    </dgm:pt>
    <dgm:pt modelId="{9DF2918C-CD8D-4A45-A4E2-D18ABCF29586}" type="parTrans" cxnId="{55221552-DC3C-4F72-8F4E-5BD6175F7A9F}">
      <dgm:prSet/>
      <dgm:spPr/>
      <dgm:t>
        <a:bodyPr/>
        <a:lstStyle/>
        <a:p>
          <a:endParaRPr lang="en-GB"/>
        </a:p>
      </dgm:t>
    </dgm:pt>
    <dgm:pt modelId="{4C9BDE50-F82F-406C-8914-F4349B2B64D9}" type="sibTrans" cxnId="{55221552-DC3C-4F72-8F4E-5BD6175F7A9F}">
      <dgm:prSet/>
      <dgm:spPr/>
      <dgm:t>
        <a:bodyPr/>
        <a:lstStyle/>
        <a:p>
          <a:endParaRPr lang="en-GB"/>
        </a:p>
      </dgm:t>
    </dgm:pt>
    <dgm:pt modelId="{0AC822D7-93CA-4823-A9D8-4638FDF32728}">
      <dgm:prSet phldrT="[Text]"/>
      <dgm:spPr/>
      <dgm:t>
        <a:bodyPr/>
        <a:lstStyle/>
        <a:p>
          <a:r>
            <a:rPr lang="en-GB" dirty="0"/>
            <a:t>Block 2</a:t>
          </a:r>
        </a:p>
      </dgm:t>
    </dgm:pt>
    <dgm:pt modelId="{D0911EDF-8E8A-49DC-9FCE-437D6A0C0BC8}" type="parTrans" cxnId="{DD0EBC40-7375-485A-9EE2-EA076B521DE9}">
      <dgm:prSet/>
      <dgm:spPr/>
      <dgm:t>
        <a:bodyPr/>
        <a:lstStyle/>
        <a:p>
          <a:endParaRPr lang="en-GB"/>
        </a:p>
      </dgm:t>
    </dgm:pt>
    <dgm:pt modelId="{0D55F49E-938D-466E-9CC6-BB53713FD5D5}" type="sibTrans" cxnId="{DD0EBC40-7375-485A-9EE2-EA076B521DE9}">
      <dgm:prSet/>
      <dgm:spPr/>
      <dgm:t>
        <a:bodyPr/>
        <a:lstStyle/>
        <a:p>
          <a:endParaRPr lang="en-GB"/>
        </a:p>
      </dgm:t>
    </dgm:pt>
    <dgm:pt modelId="{99254084-7232-465E-BA9E-FB16DCC2ADBD}">
      <dgm:prSet phldrT="[Text]"/>
      <dgm:spPr/>
      <dgm:t>
        <a:bodyPr/>
        <a:lstStyle/>
        <a:p>
          <a:r>
            <a:rPr lang="en-GB" b="0" dirty="0"/>
            <a:t>(provide a title for this block)</a:t>
          </a:r>
        </a:p>
        <a:p>
          <a:r>
            <a:rPr lang="en-GB" b="0" dirty="0"/>
            <a:t>Study time:</a:t>
          </a:r>
        </a:p>
      </dgm:t>
    </dgm:pt>
    <dgm:pt modelId="{0577FB86-84BC-491B-96CD-02801EE0B553}" type="parTrans" cxnId="{4288051F-F450-4E1F-80E6-E08709B3C8D5}">
      <dgm:prSet/>
      <dgm:spPr/>
      <dgm:t>
        <a:bodyPr/>
        <a:lstStyle/>
        <a:p>
          <a:endParaRPr lang="en-GB"/>
        </a:p>
      </dgm:t>
    </dgm:pt>
    <dgm:pt modelId="{3E1E35EE-54AB-475B-87E2-4D12D6750ADE}" type="sibTrans" cxnId="{4288051F-F450-4E1F-80E6-E08709B3C8D5}">
      <dgm:prSet/>
      <dgm:spPr/>
      <dgm:t>
        <a:bodyPr/>
        <a:lstStyle/>
        <a:p>
          <a:endParaRPr lang="en-GB"/>
        </a:p>
      </dgm:t>
    </dgm:pt>
    <dgm:pt modelId="{4DA39C6E-17FA-4590-90BC-608CCE80ECB4}">
      <dgm:prSet phldrT="[Text]"/>
      <dgm:spPr/>
      <dgm:t>
        <a:bodyPr/>
        <a:lstStyle/>
        <a:p>
          <a:r>
            <a:rPr lang="en-GB" dirty="0"/>
            <a:t>Conclusion and Quiz</a:t>
          </a:r>
        </a:p>
      </dgm:t>
    </dgm:pt>
    <dgm:pt modelId="{576FDB01-EBC0-462F-95BD-912E6F37EA83}" type="parTrans" cxnId="{6FAAFDE3-1EDF-4F26-84CE-D54E44098909}">
      <dgm:prSet/>
      <dgm:spPr/>
      <dgm:t>
        <a:bodyPr/>
        <a:lstStyle/>
        <a:p>
          <a:endParaRPr lang="en-GB"/>
        </a:p>
      </dgm:t>
    </dgm:pt>
    <dgm:pt modelId="{BA68CA48-923D-4886-9C76-2F3A376093BF}" type="sibTrans" cxnId="{6FAAFDE3-1EDF-4F26-84CE-D54E44098909}">
      <dgm:prSet/>
      <dgm:spPr/>
      <dgm:t>
        <a:bodyPr/>
        <a:lstStyle/>
        <a:p>
          <a:endParaRPr lang="en-GB"/>
        </a:p>
      </dgm:t>
    </dgm:pt>
    <dgm:pt modelId="{A7B66BC0-7659-437F-8326-4BD404D17943}">
      <dgm:prSet phldrT="[Text]"/>
      <dgm:spPr/>
      <dgm:t>
        <a:bodyPr/>
        <a:lstStyle/>
        <a:p>
          <a:endParaRPr lang="en-GB" b="0" dirty="0"/>
        </a:p>
      </dgm:t>
    </dgm:pt>
    <dgm:pt modelId="{9973B6A8-75E8-4314-A08C-483F479B60D2}" type="parTrans" cxnId="{30A80E0D-107A-497A-A8F0-0C69143A23CB}">
      <dgm:prSet/>
      <dgm:spPr/>
      <dgm:t>
        <a:bodyPr/>
        <a:lstStyle/>
        <a:p>
          <a:endParaRPr lang="en-GB"/>
        </a:p>
      </dgm:t>
    </dgm:pt>
    <dgm:pt modelId="{1F47F245-6A7E-4CFD-AAAD-F2DB9559795A}" type="sibTrans" cxnId="{30A80E0D-107A-497A-A8F0-0C69143A23CB}">
      <dgm:prSet/>
      <dgm:spPr/>
      <dgm:t>
        <a:bodyPr/>
        <a:lstStyle/>
        <a:p>
          <a:endParaRPr lang="en-GB"/>
        </a:p>
      </dgm:t>
    </dgm:pt>
    <dgm:pt modelId="{E612E489-42E6-4310-8DEB-9157234272F5}" type="pres">
      <dgm:prSet presAssocID="{E8A53AC6-1114-4D75-B837-8EFCC6531363}" presName="Name0" presStyleCnt="0">
        <dgm:presLayoutVars>
          <dgm:chMax val="5"/>
          <dgm:chPref val="5"/>
          <dgm:dir/>
          <dgm:animLvl val="lvl"/>
        </dgm:presLayoutVars>
      </dgm:prSet>
      <dgm:spPr/>
    </dgm:pt>
    <dgm:pt modelId="{A3C02B04-50B9-435E-AB51-2337DFE8F1D3}" type="pres">
      <dgm:prSet presAssocID="{76A96721-96A2-45B6-86AE-FBB4CE1785EA}" presName="parentText1" presStyleLbl="node1" presStyleIdx="0" presStyleCnt="3">
        <dgm:presLayoutVars>
          <dgm:chMax/>
          <dgm:chPref val="3"/>
          <dgm:bulletEnabled val="1"/>
        </dgm:presLayoutVars>
      </dgm:prSet>
      <dgm:spPr/>
    </dgm:pt>
    <dgm:pt modelId="{4C13AD3C-B7FF-4D15-AC4F-DC0DBE144290}" type="pres">
      <dgm:prSet presAssocID="{76A96721-96A2-45B6-86AE-FBB4CE1785EA}" presName="childText1" presStyleLbl="solidAlignAcc1" presStyleIdx="0" presStyleCnt="3">
        <dgm:presLayoutVars>
          <dgm:chMax val="0"/>
          <dgm:chPref val="0"/>
          <dgm:bulletEnabled val="1"/>
        </dgm:presLayoutVars>
      </dgm:prSet>
      <dgm:spPr/>
    </dgm:pt>
    <dgm:pt modelId="{EDE90E20-1B6A-4955-93E2-A38128C31BD8}" type="pres">
      <dgm:prSet presAssocID="{0AC822D7-93CA-4823-A9D8-4638FDF32728}" presName="parentText2" presStyleLbl="node1" presStyleIdx="1" presStyleCnt="3">
        <dgm:presLayoutVars>
          <dgm:chMax/>
          <dgm:chPref val="3"/>
          <dgm:bulletEnabled val="1"/>
        </dgm:presLayoutVars>
      </dgm:prSet>
      <dgm:spPr/>
    </dgm:pt>
    <dgm:pt modelId="{BE7FD256-575B-4175-90A2-AC09A8DCECCB}" type="pres">
      <dgm:prSet presAssocID="{0AC822D7-93CA-4823-A9D8-4638FDF32728}" presName="childText2" presStyleLbl="solidAlignAcc1" presStyleIdx="1" presStyleCnt="3" custLinFactNeighborX="-1299" custLinFactNeighborY="-2852">
        <dgm:presLayoutVars>
          <dgm:chMax val="0"/>
          <dgm:chPref val="0"/>
          <dgm:bulletEnabled val="1"/>
        </dgm:presLayoutVars>
      </dgm:prSet>
      <dgm:spPr/>
    </dgm:pt>
    <dgm:pt modelId="{A4856455-50DB-4445-A9E6-337FF1D9813E}" type="pres">
      <dgm:prSet presAssocID="{4DA39C6E-17FA-4590-90BC-608CCE80ECB4}" presName="parentText3" presStyleLbl="node1" presStyleIdx="2" presStyleCnt="3">
        <dgm:presLayoutVars>
          <dgm:chMax/>
          <dgm:chPref val="3"/>
          <dgm:bulletEnabled val="1"/>
        </dgm:presLayoutVars>
      </dgm:prSet>
      <dgm:spPr/>
    </dgm:pt>
    <dgm:pt modelId="{89091EE9-AB27-4562-8303-ACAAD9B7C7FB}" type="pres">
      <dgm:prSet presAssocID="{4DA39C6E-17FA-4590-90BC-608CCE80ECB4}" presName="childText3" presStyleLbl="solidAlignAcc1" presStyleIdx="2" presStyleCnt="3" custLinFactNeighborX="-2599" custLinFactNeighborY="-2894">
        <dgm:presLayoutVars>
          <dgm:chMax val="0"/>
          <dgm:chPref val="0"/>
          <dgm:bulletEnabled val="1"/>
        </dgm:presLayoutVars>
      </dgm:prSet>
      <dgm:spPr/>
    </dgm:pt>
  </dgm:ptLst>
  <dgm:cxnLst>
    <dgm:cxn modelId="{30A80E0D-107A-497A-A8F0-0C69143A23CB}" srcId="{4DA39C6E-17FA-4590-90BC-608CCE80ECB4}" destId="{A7B66BC0-7659-437F-8326-4BD404D17943}" srcOrd="0" destOrd="0" parTransId="{9973B6A8-75E8-4314-A08C-483F479B60D2}" sibTransId="{1F47F245-6A7E-4CFD-AAAD-F2DB9559795A}"/>
    <dgm:cxn modelId="{4288051F-F450-4E1F-80E6-E08709B3C8D5}" srcId="{0AC822D7-93CA-4823-A9D8-4638FDF32728}" destId="{99254084-7232-465E-BA9E-FB16DCC2ADBD}" srcOrd="0" destOrd="0" parTransId="{0577FB86-84BC-491B-96CD-02801EE0B553}" sibTransId="{3E1E35EE-54AB-475B-87E2-4D12D6750ADE}"/>
    <dgm:cxn modelId="{2466B320-8C6D-4E0D-9CFD-AF4416082091}" type="presOf" srcId="{4DA39C6E-17FA-4590-90BC-608CCE80ECB4}" destId="{A4856455-50DB-4445-A9E6-337FF1D9813E}" srcOrd="0" destOrd="0" presId="urn:microsoft.com/office/officeart/2009/3/layout/IncreasingArrowsProcess"/>
    <dgm:cxn modelId="{DD0EBC40-7375-485A-9EE2-EA076B521DE9}" srcId="{E8A53AC6-1114-4D75-B837-8EFCC6531363}" destId="{0AC822D7-93CA-4823-A9D8-4638FDF32728}" srcOrd="1" destOrd="0" parTransId="{D0911EDF-8E8A-49DC-9FCE-437D6A0C0BC8}" sibTransId="{0D55F49E-938D-466E-9CC6-BB53713FD5D5}"/>
    <dgm:cxn modelId="{55221552-DC3C-4F72-8F4E-5BD6175F7A9F}" srcId="{76A96721-96A2-45B6-86AE-FBB4CE1785EA}" destId="{A34B5438-8FBC-4882-BA1B-C4352BA3B17A}" srcOrd="0" destOrd="0" parTransId="{9DF2918C-CD8D-4A45-A4E2-D18ABCF29586}" sibTransId="{4C9BDE50-F82F-406C-8914-F4349B2B64D9}"/>
    <dgm:cxn modelId="{34061B56-E64C-4539-A72F-A483CCBC3448}" type="presOf" srcId="{76A96721-96A2-45B6-86AE-FBB4CE1785EA}" destId="{A3C02B04-50B9-435E-AB51-2337DFE8F1D3}" srcOrd="0" destOrd="0" presId="urn:microsoft.com/office/officeart/2009/3/layout/IncreasingArrowsProcess"/>
    <dgm:cxn modelId="{87C1509B-C7BB-4E04-96EA-843111E66ADD}" type="presOf" srcId="{E8A53AC6-1114-4D75-B837-8EFCC6531363}" destId="{E612E489-42E6-4310-8DEB-9157234272F5}" srcOrd="0" destOrd="0" presId="urn:microsoft.com/office/officeart/2009/3/layout/IncreasingArrowsProcess"/>
    <dgm:cxn modelId="{C84B489E-ECE1-44E9-B2C0-0924F76CCFB3}" srcId="{E8A53AC6-1114-4D75-B837-8EFCC6531363}" destId="{76A96721-96A2-45B6-86AE-FBB4CE1785EA}" srcOrd="0" destOrd="0" parTransId="{2B7FFB2A-5F1C-4D14-96EA-559D30579741}" sibTransId="{2C525C32-E568-4045-A7FF-A5C907DECFFF}"/>
    <dgm:cxn modelId="{3E676CAC-37C4-439F-B2FE-312BF591C3BE}" type="presOf" srcId="{A34B5438-8FBC-4882-BA1B-C4352BA3B17A}" destId="{4C13AD3C-B7FF-4D15-AC4F-DC0DBE144290}" srcOrd="0" destOrd="0" presId="urn:microsoft.com/office/officeart/2009/3/layout/IncreasingArrowsProcess"/>
    <dgm:cxn modelId="{22B882AC-FD4E-48C6-8BF0-AE82AF9B4674}" type="presOf" srcId="{0AC822D7-93CA-4823-A9D8-4638FDF32728}" destId="{EDE90E20-1B6A-4955-93E2-A38128C31BD8}" srcOrd="0" destOrd="0" presId="urn:microsoft.com/office/officeart/2009/3/layout/IncreasingArrowsProcess"/>
    <dgm:cxn modelId="{6FAAFDE3-1EDF-4F26-84CE-D54E44098909}" srcId="{E8A53AC6-1114-4D75-B837-8EFCC6531363}" destId="{4DA39C6E-17FA-4590-90BC-608CCE80ECB4}" srcOrd="2" destOrd="0" parTransId="{576FDB01-EBC0-462F-95BD-912E6F37EA83}" sibTransId="{BA68CA48-923D-4886-9C76-2F3A376093BF}"/>
    <dgm:cxn modelId="{F42611F0-D503-47FF-9F93-925DDFD88157}" type="presOf" srcId="{A7B66BC0-7659-437F-8326-4BD404D17943}" destId="{89091EE9-AB27-4562-8303-ACAAD9B7C7FB}" srcOrd="0" destOrd="0" presId="urn:microsoft.com/office/officeart/2009/3/layout/IncreasingArrowsProcess"/>
    <dgm:cxn modelId="{21F751FD-435B-4F4A-9D36-F7946F39EA85}" type="presOf" srcId="{99254084-7232-465E-BA9E-FB16DCC2ADBD}" destId="{BE7FD256-575B-4175-90A2-AC09A8DCECCB}" srcOrd="0" destOrd="0" presId="urn:microsoft.com/office/officeart/2009/3/layout/IncreasingArrowsProcess"/>
    <dgm:cxn modelId="{617DBE68-4B68-42CF-9906-AA97E8163144}" type="presParOf" srcId="{E612E489-42E6-4310-8DEB-9157234272F5}" destId="{A3C02B04-50B9-435E-AB51-2337DFE8F1D3}" srcOrd="0" destOrd="0" presId="urn:microsoft.com/office/officeart/2009/3/layout/IncreasingArrowsProcess"/>
    <dgm:cxn modelId="{68E4E78C-CF7D-4BD1-A9DA-8FE914812290}" type="presParOf" srcId="{E612E489-42E6-4310-8DEB-9157234272F5}" destId="{4C13AD3C-B7FF-4D15-AC4F-DC0DBE144290}" srcOrd="1" destOrd="0" presId="urn:microsoft.com/office/officeart/2009/3/layout/IncreasingArrowsProcess"/>
    <dgm:cxn modelId="{A5A6A41B-078D-4FE6-AC91-54B3D7F1966B}" type="presParOf" srcId="{E612E489-42E6-4310-8DEB-9157234272F5}" destId="{EDE90E20-1B6A-4955-93E2-A38128C31BD8}" srcOrd="2" destOrd="0" presId="urn:microsoft.com/office/officeart/2009/3/layout/IncreasingArrowsProcess"/>
    <dgm:cxn modelId="{213A2FF6-9D7A-410E-B771-855239B8C6B2}" type="presParOf" srcId="{E612E489-42E6-4310-8DEB-9157234272F5}" destId="{BE7FD256-575B-4175-90A2-AC09A8DCECCB}" srcOrd="3" destOrd="0" presId="urn:microsoft.com/office/officeart/2009/3/layout/IncreasingArrowsProcess"/>
    <dgm:cxn modelId="{54482437-EA42-4403-A998-4A98CF81D512}" type="presParOf" srcId="{E612E489-42E6-4310-8DEB-9157234272F5}" destId="{A4856455-50DB-4445-A9E6-337FF1D9813E}" srcOrd="4" destOrd="0" presId="urn:microsoft.com/office/officeart/2009/3/layout/IncreasingArrowsProcess"/>
    <dgm:cxn modelId="{9ED09C7A-3034-41D7-AD3D-52849BBE458E}" type="presParOf" srcId="{E612E489-42E6-4310-8DEB-9157234272F5}" destId="{89091EE9-AB27-4562-8303-ACAAD9B7C7FB}"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02B04-50B9-435E-AB51-2337DFE8F1D3}">
      <dsp:nvSpPr>
        <dsp:cNvPr id="0" name=""/>
        <dsp:cNvSpPr/>
      </dsp:nvSpPr>
      <dsp:spPr>
        <a:xfrm>
          <a:off x="800340" y="10026"/>
          <a:ext cx="8914918" cy="1298351"/>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GB" sz="2400" kern="1200" dirty="0"/>
            <a:t>Block 1</a:t>
          </a:r>
        </a:p>
      </dsp:txBody>
      <dsp:txXfrm>
        <a:off x="800340" y="334614"/>
        <a:ext cx="8590330" cy="649175"/>
      </dsp:txXfrm>
    </dsp:sp>
    <dsp:sp modelId="{4C13AD3C-B7FF-4D15-AC4F-DC0DBE144290}">
      <dsp:nvSpPr>
        <dsp:cNvPr id="0" name=""/>
        <dsp:cNvSpPr/>
      </dsp:nvSpPr>
      <dsp:spPr>
        <a:xfrm>
          <a:off x="800340" y="1011243"/>
          <a:ext cx="2745795" cy="250110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kern="1200" dirty="0"/>
            <a:t>(provide a title for this block)</a:t>
          </a:r>
        </a:p>
        <a:p>
          <a:pPr marL="0" lvl="0" indent="0" algn="l" defTabSz="1066800">
            <a:lnSpc>
              <a:spcPct val="90000"/>
            </a:lnSpc>
            <a:spcBef>
              <a:spcPct val="0"/>
            </a:spcBef>
            <a:spcAft>
              <a:spcPct val="35000"/>
            </a:spcAft>
            <a:buNone/>
          </a:pPr>
          <a:r>
            <a:rPr lang="en-GB" sz="2400" b="0" kern="1200" dirty="0"/>
            <a:t>Study time: </a:t>
          </a:r>
        </a:p>
      </dsp:txBody>
      <dsp:txXfrm>
        <a:off x="800340" y="1011243"/>
        <a:ext cx="2745795" cy="2501103"/>
      </dsp:txXfrm>
    </dsp:sp>
    <dsp:sp modelId="{EDE90E20-1B6A-4955-93E2-A38128C31BD8}">
      <dsp:nvSpPr>
        <dsp:cNvPr id="0" name=""/>
        <dsp:cNvSpPr/>
      </dsp:nvSpPr>
      <dsp:spPr>
        <a:xfrm>
          <a:off x="3546135" y="442810"/>
          <a:ext cx="6169123" cy="1298351"/>
        </a:xfrm>
        <a:prstGeom prst="rightArrow">
          <a:avLst>
            <a:gd name="adj1" fmla="val 50000"/>
            <a:gd name="adj2" fmla="val 5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GB" sz="2400" kern="1200" dirty="0"/>
            <a:t>Block 2</a:t>
          </a:r>
        </a:p>
      </dsp:txBody>
      <dsp:txXfrm>
        <a:off x="3546135" y="767398"/>
        <a:ext cx="5844535" cy="649175"/>
      </dsp:txXfrm>
    </dsp:sp>
    <dsp:sp modelId="{BE7FD256-575B-4175-90A2-AC09A8DCECCB}">
      <dsp:nvSpPr>
        <dsp:cNvPr id="0" name=""/>
        <dsp:cNvSpPr/>
      </dsp:nvSpPr>
      <dsp:spPr>
        <a:xfrm>
          <a:off x="3510467" y="1372695"/>
          <a:ext cx="2745795" cy="2501103"/>
        </a:xfrm>
        <a:prstGeom prst="rect">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kern="1200" dirty="0"/>
            <a:t>(provide a title for this block)</a:t>
          </a:r>
        </a:p>
        <a:p>
          <a:pPr marL="0" lvl="0" indent="0" algn="l" defTabSz="1066800">
            <a:lnSpc>
              <a:spcPct val="90000"/>
            </a:lnSpc>
            <a:spcBef>
              <a:spcPct val="0"/>
            </a:spcBef>
            <a:spcAft>
              <a:spcPct val="35000"/>
            </a:spcAft>
            <a:buNone/>
          </a:pPr>
          <a:r>
            <a:rPr lang="en-GB" sz="2400" b="0" kern="1200" dirty="0"/>
            <a:t>Study time:</a:t>
          </a:r>
        </a:p>
      </dsp:txBody>
      <dsp:txXfrm>
        <a:off x="3510467" y="1372695"/>
        <a:ext cx="2745795" cy="2501103"/>
      </dsp:txXfrm>
    </dsp:sp>
    <dsp:sp modelId="{A4856455-50DB-4445-A9E6-337FF1D9813E}">
      <dsp:nvSpPr>
        <dsp:cNvPr id="0" name=""/>
        <dsp:cNvSpPr/>
      </dsp:nvSpPr>
      <dsp:spPr>
        <a:xfrm>
          <a:off x="6291930" y="875594"/>
          <a:ext cx="3423328" cy="1298351"/>
        </a:xfrm>
        <a:prstGeom prst="rightArrow">
          <a:avLst>
            <a:gd name="adj1" fmla="val 50000"/>
            <a:gd name="adj2" fmla="val 5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GB" sz="2400" kern="1200" dirty="0"/>
            <a:t>Conclusion and Quiz</a:t>
          </a:r>
        </a:p>
      </dsp:txBody>
      <dsp:txXfrm>
        <a:off x="6291930" y="1200182"/>
        <a:ext cx="3098740" cy="649175"/>
      </dsp:txXfrm>
    </dsp:sp>
    <dsp:sp modelId="{89091EE9-AB27-4562-8303-ACAAD9B7C7FB}">
      <dsp:nvSpPr>
        <dsp:cNvPr id="0" name=""/>
        <dsp:cNvSpPr/>
      </dsp:nvSpPr>
      <dsp:spPr>
        <a:xfrm>
          <a:off x="6220567" y="1805488"/>
          <a:ext cx="2745795" cy="2464500"/>
        </a:xfrm>
        <a:prstGeom prst="rect">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GB" sz="2400" b="0" kern="1200" dirty="0"/>
        </a:p>
      </dsp:txBody>
      <dsp:txXfrm>
        <a:off x="6220567" y="1805488"/>
        <a:ext cx="2745795" cy="246450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BD0B8-3E6A-4055-8F84-B6362BC2A5B2}" type="datetimeFigureOut">
              <a:rPr lang="en-GB" smtClean="0"/>
              <a:t>16/11/2020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A0737-17EF-473C-9CBF-A842A760B48A}" type="slidenum">
              <a:rPr lang="en-GB" smtClean="0"/>
              <a:t>‹#›</a:t>
            </a:fld>
            <a:endParaRPr lang="en-GB" dirty="0"/>
          </a:p>
        </p:txBody>
      </p:sp>
    </p:spTree>
    <p:extLst>
      <p:ext uri="{BB962C8B-B14F-4D97-AF65-F5344CB8AC3E}">
        <p14:creationId xmlns:p14="http://schemas.microsoft.com/office/powerpoint/2010/main" val="36938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said that the study time should be no longer than 6 hours for your course. For good balance it is best that each block is up </a:t>
            </a:r>
            <a:r>
              <a:rPr lang="en-GB"/>
              <a:t>to 3 hours </a:t>
            </a:r>
            <a:r>
              <a:rPr lang="en-GB" dirty="0"/>
              <a:t>each. </a:t>
            </a:r>
          </a:p>
        </p:txBody>
      </p:sp>
      <p:sp>
        <p:nvSpPr>
          <p:cNvPr id="4" name="Slide Number Placeholder 3"/>
          <p:cNvSpPr>
            <a:spLocks noGrp="1"/>
          </p:cNvSpPr>
          <p:nvPr>
            <p:ph type="sldNum" sz="quarter" idx="5"/>
          </p:nvPr>
        </p:nvSpPr>
        <p:spPr/>
        <p:txBody>
          <a:bodyPr/>
          <a:lstStyle/>
          <a:p>
            <a:fld id="{B09A0737-17EF-473C-9CBF-A842A760B48A}" type="slidenum">
              <a:rPr lang="en-GB" smtClean="0"/>
              <a:t>13</a:t>
            </a:fld>
            <a:endParaRPr lang="en-GB" dirty="0"/>
          </a:p>
        </p:txBody>
      </p:sp>
    </p:spTree>
    <p:extLst>
      <p:ext uri="{BB962C8B-B14F-4D97-AF65-F5344CB8AC3E}">
        <p14:creationId xmlns:p14="http://schemas.microsoft.com/office/powerpoint/2010/main" val="235997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56B0-6F57-41CC-B2F4-5BD0EFE08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B66287-E568-4B63-9113-924D0BB63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59C594-4CDB-4420-B001-6A49EF6BA454}"/>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EA509811-9BCB-49F8-A9A4-F44C694FC18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8EE9781-BFB3-447C-BE60-A2251C32B0CC}"/>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16954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BEA93-8A05-464D-933A-5D38BEA0AE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19ED44-86BE-445B-A844-5699059AA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A6E401-7ADD-4D3E-8BE0-339BE00D7777}"/>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F56D9FBC-F76E-420F-8B7D-0CCF60FBCB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C1A1F9-B75C-4EDC-A88D-65E97A8A23E7}"/>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185737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FD868-8238-47D6-9E0E-FBF4B7603C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48B45C-6D7B-489E-82E9-3377FABC9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7756B5-CD9B-4296-901A-2666BFB12028}"/>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6CC54194-FBD4-4D97-B973-868BF289C5E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D7B635D-D440-4C17-8018-C5E651B08668}"/>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13654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B399-AC74-4A3C-922F-3483978F6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2C9B39-99E0-4C6D-AD1E-CD7CA7DE3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A6E83C-0118-4706-8809-3ECD4470C709}"/>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0BABB597-4D86-45B0-911B-158338A66E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A92295-292A-4A06-A632-3AD272D05710}"/>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186020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3195-B4BD-4B37-B4FA-2B465AD06A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647042-86A7-4D82-AAED-1E3DC7C5E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997BD-C2DA-442F-B59C-AB1C141EFF46}"/>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890D483D-A066-4E0C-84DD-BE15B3E9A1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B119F10-2277-41D4-A213-6239497311BE}"/>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243113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F0F6-FC78-4071-99CE-795D9C7D6F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1EB524-42B8-440F-B096-ED0FAF60ED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B0F253-C157-4F2D-99B4-001C5354F5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023E1D-7D96-4134-A0CE-B7CD32AAACAE}"/>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6" name="Footer Placeholder 5">
            <a:extLst>
              <a:ext uri="{FF2B5EF4-FFF2-40B4-BE49-F238E27FC236}">
                <a16:creationId xmlns:a16="http://schemas.microsoft.com/office/drawing/2014/main" id="{1F6D07C7-0B64-4FBE-890D-3F0F0EE8974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DD1BB49-4865-43B1-9B87-E07E91FA5377}"/>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363783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53A3-1A0F-4467-8A9C-55777223E5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E40C64-52C3-4579-8C39-8A2E6BBC4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8AB2DD-0023-4AE8-9C77-70C873FA4C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FEEEB2-F04C-45E0-A393-1FD7023824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DB2CC-D158-4EE2-BBE1-D382BF59F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ED431C-BD29-4AE4-9478-F78090746B32}"/>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8" name="Footer Placeholder 7">
            <a:extLst>
              <a:ext uri="{FF2B5EF4-FFF2-40B4-BE49-F238E27FC236}">
                <a16:creationId xmlns:a16="http://schemas.microsoft.com/office/drawing/2014/main" id="{10BE6FD8-B5B3-4295-B612-3FE7A5E2784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BB9E0A4-F7A0-4B12-83B1-96838BBEE787}"/>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122226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72CF-6DBD-4015-AF9B-A99AA6E1EF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571789-BA19-4CAA-BD00-603ACF885E06}"/>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4" name="Footer Placeholder 3">
            <a:extLst>
              <a:ext uri="{FF2B5EF4-FFF2-40B4-BE49-F238E27FC236}">
                <a16:creationId xmlns:a16="http://schemas.microsoft.com/office/drawing/2014/main" id="{3C5F586A-EDA2-4996-8997-DD8DAA27D5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DD6A776-0CB0-4882-A32A-A6F3962BEAA8}"/>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67289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C0EC-1056-45AA-9B54-370A441E49C6}"/>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3" name="Footer Placeholder 2">
            <a:extLst>
              <a:ext uri="{FF2B5EF4-FFF2-40B4-BE49-F238E27FC236}">
                <a16:creationId xmlns:a16="http://schemas.microsoft.com/office/drawing/2014/main" id="{1C30BEEA-403E-4EE7-9419-FBC87248333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C316817-E30A-4B8E-AD5B-D82DF230A4E9}"/>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89028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7789-5414-4FFE-9D10-1957AE4DF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33EE94-A7F0-4DF2-82C4-FF9A07366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ED4ADE-6724-4582-A465-B8B7EB390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DAC27-743E-4C13-8A96-4C77A6FB9A9C}"/>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6" name="Footer Placeholder 5">
            <a:extLst>
              <a:ext uri="{FF2B5EF4-FFF2-40B4-BE49-F238E27FC236}">
                <a16:creationId xmlns:a16="http://schemas.microsoft.com/office/drawing/2014/main" id="{9BE144AA-8B8D-47B4-94F0-3281B86324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62769F0-0E13-44DC-AB93-D940D47C58FD}"/>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9790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D2EB-8560-41E0-9ED9-F83ADA142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545CD1-0180-44C5-A5A5-954C4C98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B041D0F-1785-4300-BB34-6910DBFFA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BC156-BBCB-44AE-91D7-4790781F06E7}"/>
              </a:ext>
            </a:extLst>
          </p:cNvPr>
          <p:cNvSpPr>
            <a:spLocks noGrp="1"/>
          </p:cNvSpPr>
          <p:nvPr>
            <p:ph type="dt" sz="half" idx="10"/>
          </p:nvPr>
        </p:nvSpPr>
        <p:spPr/>
        <p:txBody>
          <a:bodyPr/>
          <a:lstStyle/>
          <a:p>
            <a:fld id="{1F08A739-E8C9-47C4-97C9-723475F7F0C7}" type="datetimeFigureOut">
              <a:rPr lang="en-GB" smtClean="0"/>
              <a:t>16/11/2020</a:t>
            </a:fld>
            <a:endParaRPr lang="en-GB" dirty="0"/>
          </a:p>
        </p:txBody>
      </p:sp>
      <p:sp>
        <p:nvSpPr>
          <p:cNvPr id="6" name="Footer Placeholder 5">
            <a:extLst>
              <a:ext uri="{FF2B5EF4-FFF2-40B4-BE49-F238E27FC236}">
                <a16:creationId xmlns:a16="http://schemas.microsoft.com/office/drawing/2014/main" id="{1D4676D2-F327-4F9D-990C-AA07D8F44B9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0CBF6D2-C84C-452E-8034-8761C7F378BD}"/>
              </a:ext>
            </a:extLst>
          </p:cNvPr>
          <p:cNvSpPr>
            <a:spLocks noGrp="1"/>
          </p:cNvSpPr>
          <p:nvPr>
            <p:ph type="sldNum" sz="quarter" idx="12"/>
          </p:nvPr>
        </p:nvSpPr>
        <p:spPr/>
        <p:txBody>
          <a:bodyPr/>
          <a:lstStyle/>
          <a:p>
            <a:fld id="{92CBFFEB-2DA9-4E53-A660-33395800CA11}" type="slidenum">
              <a:rPr lang="en-GB" smtClean="0"/>
              <a:t>‹#›</a:t>
            </a:fld>
            <a:endParaRPr lang="en-GB" dirty="0"/>
          </a:p>
        </p:txBody>
      </p:sp>
    </p:spTree>
    <p:extLst>
      <p:ext uri="{BB962C8B-B14F-4D97-AF65-F5344CB8AC3E}">
        <p14:creationId xmlns:p14="http://schemas.microsoft.com/office/powerpoint/2010/main" val="87520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CD6877-EE75-4302-9387-787BCA725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8773C-032D-4FDA-9ABC-D0D2E2478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78B0B-D131-44B0-8294-BA9068ADF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8A739-E8C9-47C4-97C9-723475F7F0C7}" type="datetimeFigureOut">
              <a:rPr lang="en-GB" smtClean="0"/>
              <a:t>16/11/2020</a:t>
            </a:fld>
            <a:endParaRPr lang="en-GB" dirty="0"/>
          </a:p>
        </p:txBody>
      </p:sp>
      <p:sp>
        <p:nvSpPr>
          <p:cNvPr id="5" name="Footer Placeholder 4">
            <a:extLst>
              <a:ext uri="{FF2B5EF4-FFF2-40B4-BE49-F238E27FC236}">
                <a16:creationId xmlns:a16="http://schemas.microsoft.com/office/drawing/2014/main" id="{9176DA97-E4A6-46CB-BB88-8BDF71422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A72B163-C11C-4B35-A18A-916A49825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BFFEB-2DA9-4E53-A660-33395800CA11}" type="slidenum">
              <a:rPr lang="en-GB" smtClean="0"/>
              <a:t>‹#›</a:t>
            </a:fld>
            <a:endParaRPr lang="en-GB" dirty="0"/>
          </a:p>
        </p:txBody>
      </p:sp>
    </p:spTree>
    <p:extLst>
      <p:ext uri="{BB962C8B-B14F-4D97-AF65-F5344CB8AC3E}">
        <p14:creationId xmlns:p14="http://schemas.microsoft.com/office/powerpoint/2010/main" val="3944749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5003-7528-4123-BE46-CD11E04E65E1}"/>
              </a:ext>
            </a:extLst>
          </p:cNvPr>
          <p:cNvSpPr>
            <a:spLocks noGrp="1"/>
          </p:cNvSpPr>
          <p:nvPr>
            <p:ph type="ctrTitle"/>
          </p:nvPr>
        </p:nvSpPr>
        <p:spPr/>
        <p:txBody>
          <a:bodyPr/>
          <a:lstStyle/>
          <a:p>
            <a:r>
              <a:rPr lang="en-GB" b="1" dirty="0"/>
              <a:t>Authoring the study guide for your new course</a:t>
            </a:r>
            <a:r>
              <a:rPr lang="en-GB" dirty="0"/>
              <a:t>.</a:t>
            </a:r>
          </a:p>
        </p:txBody>
      </p:sp>
      <p:sp>
        <p:nvSpPr>
          <p:cNvPr id="3" name="Subtitle 2">
            <a:extLst>
              <a:ext uri="{FF2B5EF4-FFF2-40B4-BE49-F238E27FC236}">
                <a16:creationId xmlns:a16="http://schemas.microsoft.com/office/drawing/2014/main" id="{6849531B-146F-4FB9-837E-9515543B85BB}"/>
              </a:ext>
            </a:extLst>
          </p:cNvPr>
          <p:cNvSpPr>
            <a:spLocks noGrp="1"/>
          </p:cNvSpPr>
          <p:nvPr>
            <p:ph type="subTitle" idx="1"/>
          </p:nvPr>
        </p:nvSpPr>
        <p:spPr/>
        <p:txBody>
          <a:bodyPr/>
          <a:lstStyle/>
          <a:p>
            <a:r>
              <a:rPr lang="en-GB" dirty="0"/>
              <a:t>By Susan Fawssett</a:t>
            </a:r>
          </a:p>
          <a:p>
            <a:r>
              <a:rPr lang="en-GB" dirty="0"/>
              <a:t>This presentation has narration. Please view in </a:t>
            </a:r>
            <a:r>
              <a:rPr lang="en-GB" b="1" dirty="0"/>
              <a:t>Slide Show </a:t>
            </a:r>
            <a:r>
              <a:rPr lang="en-GB" dirty="0"/>
              <a:t>mode to hear the narration.</a:t>
            </a:r>
          </a:p>
        </p:txBody>
      </p:sp>
      <p:pic>
        <p:nvPicPr>
          <p:cNvPr id="5" name="Audio 4">
            <a:hlinkClick r:id="" action="ppaction://media"/>
            <a:extLst>
              <a:ext uri="{FF2B5EF4-FFF2-40B4-BE49-F238E27FC236}">
                <a16:creationId xmlns:a16="http://schemas.microsoft.com/office/drawing/2014/main" id="{6707D294-559C-4FE2-A1C1-7258A2A3BC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84686141"/>
      </p:ext>
    </p:extLst>
  </p:cSld>
  <p:clrMapOvr>
    <a:masterClrMapping/>
  </p:clrMapOvr>
  <mc:AlternateContent xmlns:mc="http://schemas.openxmlformats.org/markup-compatibility/2006">
    <mc:Choice xmlns:p14="http://schemas.microsoft.com/office/powerpoint/2010/main" Requires="p14">
      <p:transition spd="slow" p14:dur="2000" advTm="12352"/>
    </mc:Choice>
    <mc:Fallback>
      <p:transition spd="slow" advTm="1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86CC-1FAD-48EE-8036-D6F655EC3637}"/>
              </a:ext>
            </a:extLst>
          </p:cNvPr>
          <p:cNvSpPr>
            <a:spLocks noGrp="1"/>
          </p:cNvSpPr>
          <p:nvPr>
            <p:ph type="title"/>
          </p:nvPr>
        </p:nvSpPr>
        <p:spPr/>
        <p:txBody>
          <a:bodyPr/>
          <a:lstStyle/>
          <a:p>
            <a:r>
              <a:rPr lang="en-GB" dirty="0"/>
              <a:t>4. How to study the course</a:t>
            </a:r>
          </a:p>
        </p:txBody>
      </p:sp>
      <p:sp>
        <p:nvSpPr>
          <p:cNvPr id="3" name="Content Placeholder 2">
            <a:extLst>
              <a:ext uri="{FF2B5EF4-FFF2-40B4-BE49-F238E27FC236}">
                <a16:creationId xmlns:a16="http://schemas.microsoft.com/office/drawing/2014/main" id="{445C41CC-7282-47B8-8452-62EA9BFE1B73}"/>
              </a:ext>
            </a:extLst>
          </p:cNvPr>
          <p:cNvSpPr>
            <a:spLocks noGrp="1"/>
          </p:cNvSpPr>
          <p:nvPr>
            <p:ph idx="1"/>
          </p:nvPr>
        </p:nvSpPr>
        <p:spPr/>
        <p:txBody>
          <a:bodyPr>
            <a:normAutofit fontScale="92500"/>
          </a:bodyPr>
          <a:lstStyle/>
          <a:p>
            <a:r>
              <a:rPr lang="en-GB" dirty="0"/>
              <a:t>This is where you tell the student about how to study the course and how long it will take them (online and no longer than 6 hours of study time, although can break this up to suite them)</a:t>
            </a:r>
          </a:p>
          <a:p>
            <a:r>
              <a:rPr lang="en-GB" dirty="0"/>
              <a:t>In your course, this is a very important section because you need to tell the student that the course is made up of parts of other courses that are OERs.</a:t>
            </a:r>
          </a:p>
          <a:p>
            <a:r>
              <a:rPr lang="en-GB" dirty="0"/>
              <a:t>Because they will be dipping in and out of two courses, you need to warn them that the numbering won’t make much sense, and that the content might refer to material they haven’t studied.</a:t>
            </a:r>
          </a:p>
          <a:p>
            <a:r>
              <a:rPr lang="en-GB" dirty="0"/>
              <a:t>You need to encourage them to do the activities in the content as they will help them achieve the learning outcomes you have developed.</a:t>
            </a:r>
          </a:p>
        </p:txBody>
      </p:sp>
      <p:pic>
        <p:nvPicPr>
          <p:cNvPr id="6" name="Audio 5">
            <a:hlinkClick r:id="" action="ppaction://media"/>
            <a:extLst>
              <a:ext uri="{FF2B5EF4-FFF2-40B4-BE49-F238E27FC236}">
                <a16:creationId xmlns:a16="http://schemas.microsoft.com/office/drawing/2014/main" id="{41EF759E-D0C6-46C4-BB0F-CB63249464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99250378"/>
      </p:ext>
    </p:extLst>
  </p:cSld>
  <p:clrMapOvr>
    <a:masterClrMapping/>
  </p:clrMapOvr>
  <mc:AlternateContent xmlns:mc="http://schemas.openxmlformats.org/markup-compatibility/2006">
    <mc:Choice xmlns:p14="http://schemas.microsoft.com/office/powerpoint/2010/main" Requires="p14">
      <p:transition spd="slow" p14:dur="2000" advTm="60578"/>
    </mc:Choice>
    <mc:Fallback>
      <p:transition spd="slow" advTm="6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C9CAE-2290-43B7-905C-C1FED96F9A31}"/>
              </a:ext>
            </a:extLst>
          </p:cNvPr>
          <p:cNvSpPr>
            <a:spLocks noGrp="1"/>
          </p:cNvSpPr>
          <p:nvPr>
            <p:ph type="title"/>
          </p:nvPr>
        </p:nvSpPr>
        <p:spPr/>
        <p:txBody>
          <a:bodyPr/>
          <a:lstStyle/>
          <a:p>
            <a:r>
              <a:rPr lang="en-GB" dirty="0"/>
              <a:t>Continued</a:t>
            </a:r>
          </a:p>
        </p:txBody>
      </p:sp>
      <p:sp>
        <p:nvSpPr>
          <p:cNvPr id="3" name="Content Placeholder 2">
            <a:extLst>
              <a:ext uri="{FF2B5EF4-FFF2-40B4-BE49-F238E27FC236}">
                <a16:creationId xmlns:a16="http://schemas.microsoft.com/office/drawing/2014/main" id="{5C3D9CE2-975B-49F2-BB77-9978F2C52182}"/>
              </a:ext>
            </a:extLst>
          </p:cNvPr>
          <p:cNvSpPr>
            <a:spLocks noGrp="1"/>
          </p:cNvSpPr>
          <p:nvPr>
            <p:ph idx="1"/>
          </p:nvPr>
        </p:nvSpPr>
        <p:spPr/>
        <p:txBody>
          <a:bodyPr/>
          <a:lstStyle/>
          <a:p>
            <a:r>
              <a:rPr lang="en-GB" dirty="0"/>
              <a:t>You should encourage the students to keep a learning journal for their notes and thoughts for future reference. </a:t>
            </a:r>
          </a:p>
          <a:p>
            <a:r>
              <a:rPr lang="en-GB" dirty="0"/>
              <a:t>You are asking your students to trust you that you are taking them on meaningful and rewarding journey of learning.</a:t>
            </a:r>
          </a:p>
          <a:p>
            <a:endParaRPr lang="en-GB" dirty="0"/>
          </a:p>
        </p:txBody>
      </p:sp>
      <p:pic>
        <p:nvPicPr>
          <p:cNvPr id="5" name="Audio 4">
            <a:hlinkClick r:id="" action="ppaction://media"/>
            <a:extLst>
              <a:ext uri="{FF2B5EF4-FFF2-40B4-BE49-F238E27FC236}">
                <a16:creationId xmlns:a16="http://schemas.microsoft.com/office/drawing/2014/main" id="{4C1118C8-92B4-4200-974E-535292994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54268354"/>
      </p:ext>
    </p:extLst>
  </p:cSld>
  <p:clrMapOvr>
    <a:masterClrMapping/>
  </p:clrMapOvr>
  <mc:AlternateContent xmlns:mc="http://schemas.openxmlformats.org/markup-compatibility/2006">
    <mc:Choice xmlns:p14="http://schemas.microsoft.com/office/powerpoint/2010/main" Requires="p14">
      <p:transition spd="slow" p14:dur="2000" advTm="21058"/>
    </mc:Choice>
    <mc:Fallback>
      <p:transition spd="slow" advTm="2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7A24-AB8B-4C66-9B01-110B79DAB8E3}"/>
              </a:ext>
            </a:extLst>
          </p:cNvPr>
          <p:cNvSpPr>
            <a:spLocks noGrp="1"/>
          </p:cNvSpPr>
          <p:nvPr>
            <p:ph type="title"/>
          </p:nvPr>
        </p:nvSpPr>
        <p:spPr/>
        <p:txBody>
          <a:bodyPr/>
          <a:lstStyle/>
          <a:p>
            <a:r>
              <a:rPr lang="en-GB" dirty="0"/>
              <a:t>5. Outline of the content (with diagram)</a:t>
            </a:r>
            <a:br>
              <a:rPr lang="en-GB" dirty="0"/>
            </a:br>
            <a:endParaRPr lang="en-GB" dirty="0"/>
          </a:p>
        </p:txBody>
      </p:sp>
      <p:sp>
        <p:nvSpPr>
          <p:cNvPr id="3" name="Content Placeholder 2">
            <a:extLst>
              <a:ext uri="{FF2B5EF4-FFF2-40B4-BE49-F238E27FC236}">
                <a16:creationId xmlns:a16="http://schemas.microsoft.com/office/drawing/2014/main" id="{4390100F-E812-49E5-90CA-E2A95E59D5F3}"/>
              </a:ext>
            </a:extLst>
          </p:cNvPr>
          <p:cNvSpPr>
            <a:spLocks noGrp="1"/>
          </p:cNvSpPr>
          <p:nvPr>
            <p:ph idx="1"/>
          </p:nvPr>
        </p:nvSpPr>
        <p:spPr/>
        <p:txBody>
          <a:bodyPr/>
          <a:lstStyle/>
          <a:p>
            <a:r>
              <a:rPr lang="en-GB" dirty="0"/>
              <a:t>Here you tell your students that the course is made up of two blocks of content and tell them a little about each block. </a:t>
            </a:r>
          </a:p>
          <a:p>
            <a:r>
              <a:rPr lang="en-GB" dirty="0"/>
              <a:t>The first looks at ____ (provide brief summary of the selected content). </a:t>
            </a:r>
          </a:p>
          <a:p>
            <a:r>
              <a:rPr lang="en-GB" dirty="0"/>
              <a:t>The second block of content looks at ____(provide brief summary of the selected content).</a:t>
            </a:r>
          </a:p>
          <a:p>
            <a:r>
              <a:rPr lang="en-GB" dirty="0"/>
              <a:t>A diagram setting out the structure of the course is also a good idea for visual learners as shown on the next slide.  </a:t>
            </a:r>
          </a:p>
          <a:p>
            <a:endParaRPr lang="en-GB" dirty="0"/>
          </a:p>
        </p:txBody>
      </p:sp>
      <p:pic>
        <p:nvPicPr>
          <p:cNvPr id="5" name="Audio 4">
            <a:hlinkClick r:id="" action="ppaction://media"/>
            <a:extLst>
              <a:ext uri="{FF2B5EF4-FFF2-40B4-BE49-F238E27FC236}">
                <a16:creationId xmlns:a16="http://schemas.microsoft.com/office/drawing/2014/main" id="{5EAA30AC-D9F6-4562-9137-8AFD33D14A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3843111"/>
      </p:ext>
    </p:extLst>
  </p:cSld>
  <p:clrMapOvr>
    <a:masterClrMapping/>
  </p:clrMapOvr>
  <mc:AlternateContent xmlns:mc="http://schemas.openxmlformats.org/markup-compatibility/2006">
    <mc:Choice xmlns:p14="http://schemas.microsoft.com/office/powerpoint/2010/main" Requires="p14">
      <p:transition spd="slow" p14:dur="2000" advTm="39118"/>
    </mc:Choice>
    <mc:Fallback>
      <p:transition spd="slow" advTm="3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E6A5-B1D4-4035-B83F-F2674A2887EA}"/>
              </a:ext>
            </a:extLst>
          </p:cNvPr>
          <p:cNvSpPr>
            <a:spLocks noGrp="1"/>
          </p:cNvSpPr>
          <p:nvPr>
            <p:ph type="title"/>
          </p:nvPr>
        </p:nvSpPr>
        <p:spPr/>
        <p:txBody>
          <a:bodyPr/>
          <a:lstStyle/>
          <a:p>
            <a:r>
              <a:rPr lang="en-GB" dirty="0"/>
              <a:t>Example diagram</a:t>
            </a:r>
          </a:p>
        </p:txBody>
      </p:sp>
      <p:graphicFrame>
        <p:nvGraphicFramePr>
          <p:cNvPr id="4" name="Content Placeholder 3">
            <a:extLst>
              <a:ext uri="{FF2B5EF4-FFF2-40B4-BE49-F238E27FC236}">
                <a16:creationId xmlns:a16="http://schemas.microsoft.com/office/drawing/2014/main" id="{8106A75A-D2F5-4D78-95FF-73394707C41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E4168EB3-8F9C-41C8-8DD9-1B2387BC3D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91497715"/>
      </p:ext>
    </p:extLst>
  </p:cSld>
  <p:clrMapOvr>
    <a:masterClrMapping/>
  </p:clrMapOvr>
  <mc:AlternateContent xmlns:mc="http://schemas.openxmlformats.org/markup-compatibility/2006">
    <mc:Choice xmlns:p14="http://schemas.microsoft.com/office/powerpoint/2010/main" Requires="p14">
      <p:transition spd="slow" p14:dur="2000" advTm="25984"/>
    </mc:Choice>
    <mc:Fallback>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A762-88FD-42A0-BC74-10D24B490BCA}"/>
              </a:ext>
            </a:extLst>
          </p:cNvPr>
          <p:cNvSpPr>
            <a:spLocks noGrp="1"/>
          </p:cNvSpPr>
          <p:nvPr>
            <p:ph type="title"/>
          </p:nvPr>
        </p:nvSpPr>
        <p:spPr/>
        <p:txBody>
          <a:bodyPr/>
          <a:lstStyle/>
          <a:p>
            <a:r>
              <a:rPr lang="en-GB" dirty="0"/>
              <a:t>6. Tuition strategy</a:t>
            </a:r>
          </a:p>
        </p:txBody>
      </p:sp>
      <p:sp>
        <p:nvSpPr>
          <p:cNvPr id="3" name="Content Placeholder 2">
            <a:extLst>
              <a:ext uri="{FF2B5EF4-FFF2-40B4-BE49-F238E27FC236}">
                <a16:creationId xmlns:a16="http://schemas.microsoft.com/office/drawing/2014/main" id="{47F86DF4-64A4-48BC-92B1-50E0A85F9193}"/>
              </a:ext>
            </a:extLst>
          </p:cNvPr>
          <p:cNvSpPr>
            <a:spLocks noGrp="1"/>
          </p:cNvSpPr>
          <p:nvPr>
            <p:ph idx="1"/>
          </p:nvPr>
        </p:nvSpPr>
        <p:spPr/>
        <p:txBody>
          <a:bodyPr/>
          <a:lstStyle/>
          <a:p>
            <a:r>
              <a:rPr lang="en-GB" dirty="0"/>
              <a:t>You need to tell your students that the course will be </a:t>
            </a:r>
            <a:r>
              <a:rPr lang="en-GB" b="1" dirty="0"/>
              <a:t>self-study</a:t>
            </a:r>
            <a:r>
              <a:rPr lang="en-GB" dirty="0"/>
              <a:t> and </a:t>
            </a:r>
            <a:r>
              <a:rPr lang="en-GB" b="1" dirty="0"/>
              <a:t>self-paced. </a:t>
            </a:r>
          </a:p>
          <a:p>
            <a:r>
              <a:rPr lang="en-GB" dirty="0"/>
              <a:t>That there will be no face to face teaching or online tutorials to accompany the course as the teacher is in the text of the course. </a:t>
            </a:r>
          </a:p>
          <a:p>
            <a:r>
              <a:rPr lang="en-GB" dirty="0"/>
              <a:t>This is why a study guide is so important as it provides the steer for students as there is no teacher to guide and advise them.</a:t>
            </a:r>
          </a:p>
          <a:p>
            <a:endParaRPr lang="en-GB" dirty="0"/>
          </a:p>
        </p:txBody>
      </p:sp>
      <p:pic>
        <p:nvPicPr>
          <p:cNvPr id="4" name="Audio 3">
            <a:hlinkClick r:id="" action="ppaction://media"/>
            <a:extLst>
              <a:ext uri="{FF2B5EF4-FFF2-40B4-BE49-F238E27FC236}">
                <a16:creationId xmlns:a16="http://schemas.microsoft.com/office/drawing/2014/main" id="{CDCD1EF9-4A89-4A1C-8429-845355D054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9213397"/>
      </p:ext>
    </p:extLst>
  </p:cSld>
  <p:clrMapOvr>
    <a:masterClrMapping/>
  </p:clrMapOvr>
  <mc:AlternateContent xmlns:mc="http://schemas.openxmlformats.org/markup-compatibility/2006">
    <mc:Choice xmlns:p14="http://schemas.microsoft.com/office/powerpoint/2010/main" Requires="p14">
      <p:transition spd="slow" p14:dur="2000" advTm="37610"/>
    </mc:Choice>
    <mc:Fallback>
      <p:transition spd="slow" advTm="3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07A4-5157-406C-B119-0C1FA268597F}"/>
              </a:ext>
            </a:extLst>
          </p:cNvPr>
          <p:cNvSpPr>
            <a:spLocks noGrp="1"/>
          </p:cNvSpPr>
          <p:nvPr>
            <p:ph type="title"/>
          </p:nvPr>
        </p:nvSpPr>
        <p:spPr/>
        <p:txBody>
          <a:bodyPr/>
          <a:lstStyle/>
          <a:p>
            <a:r>
              <a:rPr lang="en-GB" dirty="0"/>
              <a:t>7. Assessment strategy</a:t>
            </a:r>
          </a:p>
        </p:txBody>
      </p:sp>
      <p:sp>
        <p:nvSpPr>
          <p:cNvPr id="3" name="Content Placeholder 2">
            <a:extLst>
              <a:ext uri="{FF2B5EF4-FFF2-40B4-BE49-F238E27FC236}">
                <a16:creationId xmlns:a16="http://schemas.microsoft.com/office/drawing/2014/main" id="{4F643C45-A377-41C3-93A6-71FC7E13895C}"/>
              </a:ext>
            </a:extLst>
          </p:cNvPr>
          <p:cNvSpPr>
            <a:spLocks noGrp="1"/>
          </p:cNvSpPr>
          <p:nvPr>
            <p:ph idx="1"/>
          </p:nvPr>
        </p:nvSpPr>
        <p:spPr/>
        <p:txBody>
          <a:bodyPr>
            <a:normAutofit/>
          </a:bodyPr>
          <a:lstStyle/>
          <a:p>
            <a:pPr eaLnBrk="0" fontAlgn="base" hangingPunct="0">
              <a:lnSpc>
                <a:spcPct val="100000"/>
              </a:lnSpc>
              <a:spcBef>
                <a:spcPct val="30000"/>
              </a:spcBef>
              <a:spcAft>
                <a:spcPct val="0"/>
              </a:spcAft>
              <a:defRPr/>
            </a:pPr>
            <a:r>
              <a:rPr lang="en-GB" dirty="0"/>
              <a:t>Assessment should indicate how well individual learners have attained the learning outcomes. </a:t>
            </a:r>
          </a:p>
          <a:p>
            <a:r>
              <a:rPr lang="en-GB" dirty="0"/>
              <a:t>Your course will use a short quiz for assessment which students will take at the end of their study.</a:t>
            </a:r>
          </a:p>
          <a:p>
            <a:pPr lvl="0"/>
            <a:endParaRPr lang="en-GB" dirty="0"/>
          </a:p>
          <a:p>
            <a:endParaRPr lang="en-GB" dirty="0"/>
          </a:p>
        </p:txBody>
      </p:sp>
      <p:pic>
        <p:nvPicPr>
          <p:cNvPr id="4" name="Audio 3">
            <a:hlinkClick r:id="" action="ppaction://media"/>
            <a:extLst>
              <a:ext uri="{FF2B5EF4-FFF2-40B4-BE49-F238E27FC236}">
                <a16:creationId xmlns:a16="http://schemas.microsoft.com/office/drawing/2014/main" id="{EC56B446-724B-4A8D-896F-B336B6DFB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0095208"/>
      </p:ext>
    </p:extLst>
  </p:cSld>
  <p:clrMapOvr>
    <a:masterClrMapping/>
  </p:clrMapOvr>
  <mc:AlternateContent xmlns:mc="http://schemas.openxmlformats.org/markup-compatibility/2006">
    <mc:Choice xmlns:p14="http://schemas.microsoft.com/office/powerpoint/2010/main" Requires="p14">
      <p:transition spd="slow" p14:dur="2000" advTm="23458"/>
    </mc:Choice>
    <mc:Fallback>
      <p:transition spd="slow" advTm="2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962A-6B46-4F36-9F43-CD864F85E6BF}"/>
              </a:ext>
            </a:extLst>
          </p:cNvPr>
          <p:cNvSpPr>
            <a:spLocks noGrp="1"/>
          </p:cNvSpPr>
          <p:nvPr>
            <p:ph type="title"/>
          </p:nvPr>
        </p:nvSpPr>
        <p:spPr/>
        <p:txBody>
          <a:bodyPr/>
          <a:lstStyle/>
          <a:p>
            <a:r>
              <a:rPr lang="en-GB" dirty="0"/>
              <a:t>8. Acknowledgements</a:t>
            </a:r>
          </a:p>
        </p:txBody>
      </p:sp>
      <p:sp>
        <p:nvSpPr>
          <p:cNvPr id="3" name="Content Placeholder 2">
            <a:extLst>
              <a:ext uri="{FF2B5EF4-FFF2-40B4-BE49-F238E27FC236}">
                <a16:creationId xmlns:a16="http://schemas.microsoft.com/office/drawing/2014/main" id="{D1662578-1A13-4063-A48F-A77F55354442}"/>
              </a:ext>
            </a:extLst>
          </p:cNvPr>
          <p:cNvSpPr>
            <a:spLocks noGrp="1"/>
          </p:cNvSpPr>
          <p:nvPr>
            <p:ph idx="1"/>
          </p:nvPr>
        </p:nvSpPr>
        <p:spPr/>
        <p:txBody>
          <a:bodyPr>
            <a:normAutofit fontScale="92500" lnSpcReduction="20000"/>
          </a:bodyPr>
          <a:lstStyle/>
          <a:p>
            <a:r>
              <a:rPr lang="en-GB" dirty="0"/>
              <a:t>This is where you acknowledge the resources you have used to make your course.</a:t>
            </a:r>
          </a:p>
          <a:p>
            <a:r>
              <a:rPr lang="en-GB" dirty="0"/>
              <a:t> It is also where you would acknowledge any photographs or other images you have used with permission. </a:t>
            </a:r>
          </a:p>
          <a:p>
            <a:r>
              <a:rPr lang="en-GB" dirty="0"/>
              <a:t>If the materials have an open Creative Commons license (like the two courses you have used), it is usually sufficient to acknowledge their use. </a:t>
            </a:r>
          </a:p>
          <a:p>
            <a:r>
              <a:rPr lang="en-GB" dirty="0"/>
              <a:t>But you should always check the licence by which resources are made available. </a:t>
            </a:r>
          </a:p>
          <a:p>
            <a:r>
              <a:rPr lang="en-GB" dirty="0"/>
              <a:t>There is usually a standard form of words for acknowledgements</a:t>
            </a:r>
          </a:p>
          <a:p>
            <a:endParaRPr lang="en-GB" dirty="0"/>
          </a:p>
          <a:p>
            <a:r>
              <a:rPr lang="en-GB" dirty="0"/>
              <a:t>Grateful acknowledgement is made to the following sources. </a:t>
            </a:r>
          </a:p>
          <a:p>
            <a:r>
              <a:rPr lang="en-GB" dirty="0"/>
              <a:t>(provide full title of courses you have drawn on together with the </a:t>
            </a:r>
            <a:r>
              <a:rPr lang="en-GB" dirty="0" err="1"/>
              <a:t>url</a:t>
            </a:r>
            <a:r>
              <a:rPr lang="en-GB" dirty="0"/>
              <a:t>.)</a:t>
            </a:r>
          </a:p>
          <a:p>
            <a:endParaRPr lang="en-GB" dirty="0"/>
          </a:p>
        </p:txBody>
      </p:sp>
      <p:pic>
        <p:nvPicPr>
          <p:cNvPr id="4" name="Audio 3">
            <a:hlinkClick r:id="" action="ppaction://media"/>
            <a:extLst>
              <a:ext uri="{FF2B5EF4-FFF2-40B4-BE49-F238E27FC236}">
                <a16:creationId xmlns:a16="http://schemas.microsoft.com/office/drawing/2014/main" id="{AB5AA4B9-C3C4-489F-B4E5-EA3E7591A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85256015"/>
      </p:ext>
    </p:extLst>
  </p:cSld>
  <p:clrMapOvr>
    <a:masterClrMapping/>
  </p:clrMapOvr>
  <mc:AlternateContent xmlns:mc="http://schemas.openxmlformats.org/markup-compatibility/2006">
    <mc:Choice xmlns:p14="http://schemas.microsoft.com/office/powerpoint/2010/main" Requires="p14">
      <p:transition spd="slow" p14:dur="2000" advTm="55065"/>
    </mc:Choice>
    <mc:Fallback>
      <p:transition spd="slow" advTm="5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90FF-D931-4933-BAC0-891909EEE7BD}"/>
              </a:ext>
            </a:extLst>
          </p:cNvPr>
          <p:cNvSpPr>
            <a:spLocks noGrp="1"/>
          </p:cNvSpPr>
          <p:nvPr>
            <p:ph type="title"/>
          </p:nvPr>
        </p:nvSpPr>
        <p:spPr/>
        <p:txBody>
          <a:bodyPr/>
          <a:lstStyle/>
          <a:p>
            <a:r>
              <a:rPr lang="en-GB" dirty="0"/>
              <a:t>9. Getting started</a:t>
            </a:r>
          </a:p>
        </p:txBody>
      </p:sp>
      <p:sp>
        <p:nvSpPr>
          <p:cNvPr id="3" name="Content Placeholder 2">
            <a:extLst>
              <a:ext uri="{FF2B5EF4-FFF2-40B4-BE49-F238E27FC236}">
                <a16:creationId xmlns:a16="http://schemas.microsoft.com/office/drawing/2014/main" id="{AE277C84-CB4D-46DC-990A-6C7701CC78FA}"/>
              </a:ext>
            </a:extLst>
          </p:cNvPr>
          <p:cNvSpPr>
            <a:spLocks noGrp="1"/>
          </p:cNvSpPr>
          <p:nvPr>
            <p:ph idx="1"/>
          </p:nvPr>
        </p:nvSpPr>
        <p:spPr/>
        <p:txBody>
          <a:bodyPr/>
          <a:lstStyle/>
          <a:p>
            <a:r>
              <a:rPr lang="en-GB" dirty="0"/>
              <a:t>Here you would tell the student where to go next as they are likely to be unused to online study and navigating a course site. The student would go to a link</a:t>
            </a:r>
          </a:p>
        </p:txBody>
      </p:sp>
      <p:pic>
        <p:nvPicPr>
          <p:cNvPr id="14" name="Audio 13">
            <a:hlinkClick r:id="" action="ppaction://media"/>
            <a:extLst>
              <a:ext uri="{FF2B5EF4-FFF2-40B4-BE49-F238E27FC236}">
                <a16:creationId xmlns:a16="http://schemas.microsoft.com/office/drawing/2014/main" id="{500B4AFA-B7D8-46D7-B97D-03DE3A8702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6910468"/>
      </p:ext>
    </p:extLst>
  </p:cSld>
  <p:clrMapOvr>
    <a:masterClrMapping/>
  </p:clrMapOvr>
  <mc:AlternateContent xmlns:mc="http://schemas.openxmlformats.org/markup-compatibility/2006">
    <mc:Choice xmlns:p14="http://schemas.microsoft.com/office/powerpoint/2010/main" Requires="p14">
      <p:transition spd="slow" p14:dur="2000" advTm="19798"/>
    </mc:Choice>
    <mc:Fallback>
      <p:transition spd="slow" advTm="1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8210-B4C4-46D1-846A-1A6F25E8EF76}"/>
              </a:ext>
            </a:extLst>
          </p:cNvPr>
          <p:cNvSpPr>
            <a:spLocks noGrp="1"/>
          </p:cNvSpPr>
          <p:nvPr>
            <p:ph type="title"/>
          </p:nvPr>
        </p:nvSpPr>
        <p:spPr/>
        <p:txBody>
          <a:bodyPr/>
          <a:lstStyle/>
          <a:p>
            <a:r>
              <a:rPr lang="en-GB" dirty="0"/>
              <a:t>Template for your study guide</a:t>
            </a:r>
          </a:p>
        </p:txBody>
      </p:sp>
      <p:sp>
        <p:nvSpPr>
          <p:cNvPr id="3" name="Content Placeholder 2">
            <a:extLst>
              <a:ext uri="{FF2B5EF4-FFF2-40B4-BE49-F238E27FC236}">
                <a16:creationId xmlns:a16="http://schemas.microsoft.com/office/drawing/2014/main" id="{633E6ED1-5A9B-433C-8909-98CE95450AC7}"/>
              </a:ext>
            </a:extLst>
          </p:cNvPr>
          <p:cNvSpPr>
            <a:spLocks noGrp="1"/>
          </p:cNvSpPr>
          <p:nvPr>
            <p:ph idx="1"/>
          </p:nvPr>
        </p:nvSpPr>
        <p:spPr/>
        <p:txBody>
          <a:bodyPr/>
          <a:lstStyle/>
          <a:p>
            <a:r>
              <a:rPr lang="en-GB" dirty="0"/>
              <a:t>We have provided a template to help you write your study guide that takes you through each of the nine steps we have outlined in this presentation. </a:t>
            </a:r>
          </a:p>
          <a:p>
            <a:r>
              <a:rPr lang="en-GB" dirty="0"/>
              <a:t>The template is available in the Resources section of Step 5</a:t>
            </a:r>
          </a:p>
          <a:p>
            <a:endParaRPr lang="en-GB" dirty="0"/>
          </a:p>
        </p:txBody>
      </p:sp>
      <p:pic>
        <p:nvPicPr>
          <p:cNvPr id="4" name="Audio 3">
            <a:hlinkClick r:id="" action="ppaction://media"/>
            <a:extLst>
              <a:ext uri="{FF2B5EF4-FFF2-40B4-BE49-F238E27FC236}">
                <a16:creationId xmlns:a16="http://schemas.microsoft.com/office/drawing/2014/main" id="{C0D17D61-3834-4663-A57B-5826A0C2B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59187698"/>
      </p:ext>
    </p:extLst>
  </p:cSld>
  <p:clrMapOvr>
    <a:masterClrMapping/>
  </p:clrMapOvr>
  <mc:AlternateContent xmlns:mc="http://schemas.openxmlformats.org/markup-compatibility/2006">
    <mc:Choice xmlns:p14="http://schemas.microsoft.com/office/powerpoint/2010/main" Requires="p14">
      <p:transition spd="slow" p14:dur="2000" advTm="14576"/>
    </mc:Choice>
    <mc:Fallback>
      <p:transition spd="slow" advTm="1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F8B-133A-4810-A534-A9AE5C56EFFA}"/>
              </a:ext>
            </a:extLst>
          </p:cNvPr>
          <p:cNvSpPr>
            <a:spLocks noGrp="1"/>
          </p:cNvSpPr>
          <p:nvPr>
            <p:ph type="title"/>
          </p:nvPr>
        </p:nvSpPr>
        <p:spPr/>
        <p:txBody>
          <a:bodyPr/>
          <a:lstStyle/>
          <a:p>
            <a:r>
              <a:rPr lang="en-GB" dirty="0"/>
              <a:t>A few more details are needed to develop your course</a:t>
            </a:r>
          </a:p>
        </p:txBody>
      </p:sp>
      <p:sp>
        <p:nvSpPr>
          <p:cNvPr id="3" name="Content Placeholder 2">
            <a:extLst>
              <a:ext uri="{FF2B5EF4-FFF2-40B4-BE49-F238E27FC236}">
                <a16:creationId xmlns:a16="http://schemas.microsoft.com/office/drawing/2014/main" id="{61803252-43BF-43F1-9048-8FDCB6ED01CC}"/>
              </a:ext>
            </a:extLst>
          </p:cNvPr>
          <p:cNvSpPr>
            <a:spLocks noGrp="1"/>
          </p:cNvSpPr>
          <p:nvPr>
            <p:ph idx="1"/>
          </p:nvPr>
        </p:nvSpPr>
        <p:spPr/>
        <p:txBody>
          <a:bodyPr/>
          <a:lstStyle/>
          <a:p>
            <a:pPr marL="0" indent="0">
              <a:buNone/>
            </a:pPr>
            <a:r>
              <a:rPr lang="en-GB" dirty="0"/>
              <a:t>You are also asked to provide a little more information at the end of your study guide. It won’t be included in the study guide that is available to students, but it will help ICT and support staff to build your course online. </a:t>
            </a:r>
          </a:p>
          <a:p>
            <a:pPr marL="0" indent="0">
              <a:buNone/>
            </a:pPr>
            <a:r>
              <a:rPr lang="en-GB" dirty="0"/>
              <a:t>You need to provide:</a:t>
            </a:r>
          </a:p>
          <a:p>
            <a:r>
              <a:rPr lang="en-GB" dirty="0"/>
              <a:t> a short introduction and summary for each block, </a:t>
            </a:r>
          </a:p>
          <a:p>
            <a:r>
              <a:rPr lang="en-GB" dirty="0"/>
              <a:t>the </a:t>
            </a:r>
            <a:r>
              <a:rPr lang="en-GB" dirty="0" err="1"/>
              <a:t>urls</a:t>
            </a:r>
            <a:r>
              <a:rPr lang="en-GB" dirty="0"/>
              <a:t> of the courses that you link to with details of the parts of the courses to be studied.  </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7090B124-C0B2-47DF-B6CB-BA013D1AE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28461"/>
      </p:ext>
    </p:extLst>
  </p:cSld>
  <p:clrMapOvr>
    <a:masterClrMapping/>
  </p:clrMapOvr>
  <mc:AlternateContent xmlns:mc="http://schemas.openxmlformats.org/markup-compatibility/2006">
    <mc:Choice xmlns:p14="http://schemas.microsoft.com/office/powerpoint/2010/main" Requires="p14">
      <p:transition spd="slow" p14:dur="2000" advTm="42397"/>
    </mc:Choice>
    <mc:Fallback>
      <p:transition spd="slow" advTm="4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FCBD-9275-4E77-A081-23691D114C6A}"/>
              </a:ext>
            </a:extLst>
          </p:cNvPr>
          <p:cNvSpPr>
            <a:spLocks noGrp="1"/>
          </p:cNvSpPr>
          <p:nvPr>
            <p:ph type="title"/>
          </p:nvPr>
        </p:nvSpPr>
        <p:spPr/>
        <p:txBody>
          <a:bodyPr/>
          <a:lstStyle/>
          <a:p>
            <a:r>
              <a:rPr lang="en-GB" dirty="0"/>
              <a:t>What is a study guide</a:t>
            </a:r>
          </a:p>
        </p:txBody>
      </p:sp>
      <p:graphicFrame>
        <p:nvGraphicFramePr>
          <p:cNvPr id="4" name="Table 4">
            <a:extLst>
              <a:ext uri="{FF2B5EF4-FFF2-40B4-BE49-F238E27FC236}">
                <a16:creationId xmlns:a16="http://schemas.microsoft.com/office/drawing/2014/main" id="{E7B47915-E8E5-4204-9C4D-EE95AE7232FC}"/>
              </a:ext>
            </a:extLst>
          </p:cNvPr>
          <p:cNvGraphicFramePr>
            <a:graphicFrameLocks noGrp="1"/>
          </p:cNvGraphicFramePr>
          <p:nvPr>
            <p:ph idx="1"/>
            <p:extLst>
              <p:ext uri="{D42A27DB-BD31-4B8C-83A1-F6EECF244321}">
                <p14:modId xmlns:p14="http://schemas.microsoft.com/office/powerpoint/2010/main" val="1313773725"/>
              </p:ext>
            </p:extLst>
          </p:nvPr>
        </p:nvGraphicFramePr>
        <p:xfrm>
          <a:off x="1097280" y="1690688"/>
          <a:ext cx="10256520" cy="2873361"/>
        </p:xfrm>
        <a:graphic>
          <a:graphicData uri="http://schemas.openxmlformats.org/drawingml/2006/table">
            <a:tbl>
              <a:tblPr firstRow="1" bandRow="1">
                <a:tableStyleId>{5C22544A-7EE6-4342-B048-85BDC9FD1C3A}</a:tableStyleId>
              </a:tblPr>
              <a:tblGrid>
                <a:gridCol w="10256520">
                  <a:extLst>
                    <a:ext uri="{9D8B030D-6E8A-4147-A177-3AD203B41FA5}">
                      <a16:colId xmlns:a16="http://schemas.microsoft.com/office/drawing/2014/main" val="667130500"/>
                    </a:ext>
                  </a:extLst>
                </a:gridCol>
              </a:tblGrid>
              <a:tr h="2873361">
                <a:tc>
                  <a:txBody>
                    <a:bodyPr/>
                    <a:lstStyle/>
                    <a:p>
                      <a:r>
                        <a:rPr lang="en-GB" sz="3200" b="1" kern="1200" dirty="0">
                          <a:solidFill>
                            <a:schemeClr val="lt1"/>
                          </a:solidFill>
                          <a:effectLst/>
                          <a:latin typeface="+mn-lt"/>
                          <a:ea typeface="+mn-ea"/>
                          <a:cs typeface="+mn-cs"/>
                        </a:rPr>
                        <a:t>A study guide is a learning aid. It helps learners engage with teaching materials to provide a quality learning experience. </a:t>
                      </a:r>
                    </a:p>
                    <a:p>
                      <a:endParaRPr lang="en-GB" sz="1800" b="1" kern="1200" dirty="0">
                        <a:solidFill>
                          <a:schemeClr val="lt1"/>
                        </a:solidFill>
                        <a:effectLst/>
                        <a:latin typeface="+mn-lt"/>
                        <a:ea typeface="+mn-ea"/>
                        <a:cs typeface="+mn-cs"/>
                      </a:endParaRPr>
                    </a:p>
                    <a:p>
                      <a:endParaRPr lang="en-GB" dirty="0"/>
                    </a:p>
                  </a:txBody>
                  <a:tcPr/>
                </a:tc>
                <a:extLst>
                  <a:ext uri="{0D108BD9-81ED-4DB2-BD59-A6C34878D82A}">
                    <a16:rowId xmlns:a16="http://schemas.microsoft.com/office/drawing/2014/main" val="1892744353"/>
                  </a:ext>
                </a:extLst>
              </a:tr>
            </a:tbl>
          </a:graphicData>
        </a:graphic>
      </p:graphicFrame>
      <p:pic>
        <p:nvPicPr>
          <p:cNvPr id="5" name="Audio 4">
            <a:hlinkClick r:id="" action="ppaction://media"/>
            <a:extLst>
              <a:ext uri="{FF2B5EF4-FFF2-40B4-BE49-F238E27FC236}">
                <a16:creationId xmlns:a16="http://schemas.microsoft.com/office/drawing/2014/main" id="{172ADA3C-3F05-4BCC-8C79-9ED5F8D945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0397460"/>
      </p:ext>
    </p:extLst>
  </p:cSld>
  <p:clrMapOvr>
    <a:masterClrMapping/>
  </p:clrMapOvr>
  <mc:AlternateContent xmlns:mc="http://schemas.openxmlformats.org/markup-compatibility/2006">
    <mc:Choice xmlns:p14="http://schemas.microsoft.com/office/powerpoint/2010/main" Requires="p14">
      <p:transition spd="slow" p14:dur="2000" advTm="19263"/>
    </mc:Choice>
    <mc:Fallback>
      <p:transition spd="slow" advTm="1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AAD7-C087-4001-A718-C0C07648402A}"/>
              </a:ext>
            </a:extLst>
          </p:cNvPr>
          <p:cNvSpPr>
            <a:spLocks noGrp="1"/>
          </p:cNvSpPr>
          <p:nvPr>
            <p:ph type="title"/>
          </p:nvPr>
        </p:nvSpPr>
        <p:spPr/>
        <p:txBody>
          <a:bodyPr/>
          <a:lstStyle/>
          <a:p>
            <a:r>
              <a:rPr lang="en-GB" dirty="0"/>
              <a:t>Lastly, the assessment</a:t>
            </a:r>
          </a:p>
        </p:txBody>
      </p:sp>
      <p:sp>
        <p:nvSpPr>
          <p:cNvPr id="3" name="Content Placeholder 2">
            <a:extLst>
              <a:ext uri="{FF2B5EF4-FFF2-40B4-BE49-F238E27FC236}">
                <a16:creationId xmlns:a16="http://schemas.microsoft.com/office/drawing/2014/main" id="{5A593AC0-6264-4DE0-B59B-2F994158AEA4}"/>
              </a:ext>
            </a:extLst>
          </p:cNvPr>
          <p:cNvSpPr>
            <a:spLocks noGrp="1"/>
          </p:cNvSpPr>
          <p:nvPr>
            <p:ph idx="1"/>
          </p:nvPr>
        </p:nvSpPr>
        <p:spPr/>
        <p:txBody>
          <a:bodyPr/>
          <a:lstStyle/>
          <a:p>
            <a:r>
              <a:rPr lang="en-GB" dirty="0"/>
              <a:t>You have now almost finished producing your course. </a:t>
            </a:r>
          </a:p>
          <a:p>
            <a:r>
              <a:rPr lang="en-GB" dirty="0"/>
              <a:t>The one thing you still need to do is to develop the assessment which is a quiz consisting of 3 questions. </a:t>
            </a:r>
          </a:p>
          <a:p>
            <a:r>
              <a:rPr lang="en-GB" dirty="0"/>
              <a:t>Step 6 will support you in this. </a:t>
            </a:r>
          </a:p>
          <a:p>
            <a:endParaRPr lang="en-GB" dirty="0"/>
          </a:p>
          <a:p>
            <a:endParaRPr lang="en-GB" dirty="0"/>
          </a:p>
          <a:p>
            <a:endParaRPr lang="en-GB" dirty="0"/>
          </a:p>
        </p:txBody>
      </p:sp>
      <p:pic>
        <p:nvPicPr>
          <p:cNvPr id="9" name="Audio 8">
            <a:hlinkClick r:id="" action="ppaction://media"/>
            <a:extLst>
              <a:ext uri="{FF2B5EF4-FFF2-40B4-BE49-F238E27FC236}">
                <a16:creationId xmlns:a16="http://schemas.microsoft.com/office/drawing/2014/main" id="{893A45C6-EB06-4BAF-9C6B-2FEF24F7E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2383606"/>
      </p:ext>
    </p:extLst>
  </p:cSld>
  <p:clrMapOvr>
    <a:masterClrMapping/>
  </p:clrMapOvr>
  <mc:AlternateContent xmlns:mc="http://schemas.openxmlformats.org/markup-compatibility/2006">
    <mc:Choice xmlns:p14="http://schemas.microsoft.com/office/powerpoint/2010/main" Requires="p14">
      <p:transition spd="slow" p14:dur="2000" advTm="23863"/>
    </mc:Choice>
    <mc:Fallback>
      <p:transition spd="slow" advTm="2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12E5-E964-4D11-AFA7-5AF263479D26}"/>
              </a:ext>
            </a:extLst>
          </p:cNvPr>
          <p:cNvSpPr>
            <a:spLocks noGrp="1"/>
          </p:cNvSpPr>
          <p:nvPr>
            <p:ph type="ctrTitle"/>
          </p:nvPr>
        </p:nvSpPr>
        <p:spPr/>
        <p:txBody>
          <a:bodyPr/>
          <a:lstStyle/>
          <a:p>
            <a:r>
              <a:rPr lang="en-GB" dirty="0"/>
              <a:t>Thank-you for listening!</a:t>
            </a:r>
          </a:p>
        </p:txBody>
      </p:sp>
      <p:sp>
        <p:nvSpPr>
          <p:cNvPr id="3" name="Subtitle 2">
            <a:extLst>
              <a:ext uri="{FF2B5EF4-FFF2-40B4-BE49-F238E27FC236}">
                <a16:creationId xmlns:a16="http://schemas.microsoft.com/office/drawing/2014/main" id="{4289B4A5-C166-4F35-8329-43AC1BF50EC4}"/>
              </a:ext>
            </a:extLst>
          </p:cNvPr>
          <p:cNvSpPr>
            <a:spLocks noGrp="1"/>
          </p:cNvSpPr>
          <p:nvPr>
            <p:ph type="subTitle" idx="1"/>
          </p:nvPr>
        </p:nvSpPr>
        <p:spPr/>
        <p:txBody>
          <a:bodyPr/>
          <a:lstStyle/>
          <a:p>
            <a:r>
              <a:rPr lang="en-GB" dirty="0"/>
              <a:t>Good-bye!</a:t>
            </a:r>
          </a:p>
        </p:txBody>
      </p:sp>
      <p:pic>
        <p:nvPicPr>
          <p:cNvPr id="5" name="Audio 4">
            <a:hlinkClick r:id="" action="ppaction://media"/>
            <a:extLst>
              <a:ext uri="{FF2B5EF4-FFF2-40B4-BE49-F238E27FC236}">
                <a16:creationId xmlns:a16="http://schemas.microsoft.com/office/drawing/2014/main" id="{B71B96F7-B4E8-4063-8A9D-DAB80EF5A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3433174"/>
      </p:ext>
    </p:extLst>
  </p:cSld>
  <p:clrMapOvr>
    <a:masterClrMapping/>
  </p:clrMapOvr>
  <mc:AlternateContent xmlns:mc="http://schemas.openxmlformats.org/markup-compatibility/2006">
    <mc:Choice xmlns:p14="http://schemas.microsoft.com/office/powerpoint/2010/main" Requires="p14">
      <p:transition spd="slow" p14:dur="2000" advTm="5362"/>
    </mc:Choice>
    <mc:Fallback>
      <p:transition spd="slow" advTm="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CCE2-7231-48C2-B375-2A079879B0CD}"/>
              </a:ext>
            </a:extLst>
          </p:cNvPr>
          <p:cNvSpPr>
            <a:spLocks noGrp="1"/>
          </p:cNvSpPr>
          <p:nvPr>
            <p:ph type="title"/>
          </p:nvPr>
        </p:nvSpPr>
        <p:spPr/>
        <p:txBody>
          <a:bodyPr/>
          <a:lstStyle/>
          <a:p>
            <a:r>
              <a:rPr lang="en-GB" dirty="0"/>
              <a:t>Different types of study guides</a:t>
            </a:r>
          </a:p>
        </p:txBody>
      </p:sp>
      <p:sp>
        <p:nvSpPr>
          <p:cNvPr id="3" name="Content Placeholder 2">
            <a:extLst>
              <a:ext uri="{FF2B5EF4-FFF2-40B4-BE49-F238E27FC236}">
                <a16:creationId xmlns:a16="http://schemas.microsoft.com/office/drawing/2014/main" id="{256278B9-8C76-4AA9-A4D2-EBAE0A7FA954}"/>
              </a:ext>
            </a:extLst>
          </p:cNvPr>
          <p:cNvSpPr>
            <a:spLocks noGrp="1"/>
          </p:cNvSpPr>
          <p:nvPr>
            <p:ph idx="1"/>
          </p:nvPr>
        </p:nvSpPr>
        <p:spPr/>
        <p:txBody>
          <a:bodyPr/>
          <a:lstStyle/>
          <a:p>
            <a:r>
              <a:rPr lang="en-GB" dirty="0"/>
              <a:t>Study Guides can be written to help learners develop particular study skills e.g. writing essays, taking notes in lectures, managing study time. </a:t>
            </a:r>
          </a:p>
          <a:p>
            <a:r>
              <a:rPr lang="en-GB" dirty="0"/>
              <a:t>Study guides can be written to  draw out the main points of a course in preparation for an exam. </a:t>
            </a:r>
          </a:p>
          <a:p>
            <a:r>
              <a:rPr lang="en-GB" dirty="0"/>
              <a:t>But our use of the word </a:t>
            </a:r>
            <a:r>
              <a:rPr lang="en-GB" b="1" dirty="0"/>
              <a:t>study guide </a:t>
            </a:r>
            <a:r>
              <a:rPr lang="en-GB" dirty="0"/>
              <a:t>is as the spine of a course, telling the student all the things they need to know to successfully study the course. As such, it drives their study and success. It might also be called the Course Guide or Module Guide. </a:t>
            </a:r>
          </a:p>
        </p:txBody>
      </p:sp>
      <p:pic>
        <p:nvPicPr>
          <p:cNvPr id="6" name="Audio 5">
            <a:hlinkClick r:id="" action="ppaction://media"/>
            <a:extLst>
              <a:ext uri="{FF2B5EF4-FFF2-40B4-BE49-F238E27FC236}">
                <a16:creationId xmlns:a16="http://schemas.microsoft.com/office/drawing/2014/main" id="{AA610428-847D-44EB-B165-F97CBAA8F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54270351"/>
      </p:ext>
    </p:extLst>
  </p:cSld>
  <p:clrMapOvr>
    <a:masterClrMapping/>
  </p:clrMapOvr>
  <mc:AlternateContent xmlns:mc="http://schemas.openxmlformats.org/markup-compatibility/2006">
    <mc:Choice xmlns:p14="http://schemas.microsoft.com/office/powerpoint/2010/main" Requires="p14">
      <p:transition spd="slow" p14:dur="2000" advTm="51587"/>
    </mc:Choice>
    <mc:Fallback>
      <p:transition spd="slow" advTm="5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A1FA-151A-43E6-95DB-49A355407EF0}"/>
              </a:ext>
            </a:extLst>
          </p:cNvPr>
          <p:cNvSpPr>
            <a:spLocks noGrp="1"/>
          </p:cNvSpPr>
          <p:nvPr>
            <p:ph type="title"/>
          </p:nvPr>
        </p:nvSpPr>
        <p:spPr/>
        <p:txBody>
          <a:bodyPr/>
          <a:lstStyle/>
          <a:p>
            <a:r>
              <a:rPr lang="en-GB" dirty="0"/>
              <a:t>1</a:t>
            </a:r>
            <a:r>
              <a:rPr lang="en-GB" baseline="30000" dirty="0"/>
              <a:t>st</a:t>
            </a:r>
            <a:r>
              <a:rPr lang="en-GB" dirty="0"/>
              <a:t> asset students read</a:t>
            </a:r>
          </a:p>
        </p:txBody>
      </p:sp>
      <p:sp>
        <p:nvSpPr>
          <p:cNvPr id="3" name="Content Placeholder 2">
            <a:extLst>
              <a:ext uri="{FF2B5EF4-FFF2-40B4-BE49-F238E27FC236}">
                <a16:creationId xmlns:a16="http://schemas.microsoft.com/office/drawing/2014/main" id="{ADB7C37E-71BB-4DBF-A252-4E3335F9C606}"/>
              </a:ext>
            </a:extLst>
          </p:cNvPr>
          <p:cNvSpPr>
            <a:spLocks noGrp="1"/>
          </p:cNvSpPr>
          <p:nvPr>
            <p:ph idx="1"/>
          </p:nvPr>
        </p:nvSpPr>
        <p:spPr/>
        <p:txBody>
          <a:bodyPr/>
          <a:lstStyle/>
          <a:p>
            <a:r>
              <a:rPr lang="en-GB" dirty="0"/>
              <a:t>The study guide should be read before the learner starts the course  as it provides essential information about the course and a general overview of its structure.</a:t>
            </a:r>
          </a:p>
        </p:txBody>
      </p:sp>
      <p:pic>
        <p:nvPicPr>
          <p:cNvPr id="4" name="Audio 3">
            <a:hlinkClick r:id="" action="ppaction://media"/>
            <a:extLst>
              <a:ext uri="{FF2B5EF4-FFF2-40B4-BE49-F238E27FC236}">
                <a16:creationId xmlns:a16="http://schemas.microsoft.com/office/drawing/2014/main" id="{5F642D64-07E5-470F-BE21-A76AED4D31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7526320"/>
      </p:ext>
    </p:extLst>
  </p:cSld>
  <p:clrMapOvr>
    <a:masterClrMapping/>
  </p:clrMapOvr>
  <mc:AlternateContent xmlns:mc="http://schemas.openxmlformats.org/markup-compatibility/2006">
    <mc:Choice xmlns:p14="http://schemas.microsoft.com/office/powerpoint/2010/main" Requires="p14">
      <p:transition spd="slow" p14:dur="2000" advTm="17041"/>
    </mc:Choice>
    <mc:Fallback>
      <p:transition spd="slow" advTm="1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1E7F-E836-423A-8CAB-C594C3C1EE77}"/>
              </a:ext>
            </a:extLst>
          </p:cNvPr>
          <p:cNvSpPr>
            <a:spLocks noGrp="1"/>
          </p:cNvSpPr>
          <p:nvPr>
            <p:ph type="title"/>
          </p:nvPr>
        </p:nvSpPr>
        <p:spPr/>
        <p:txBody>
          <a:bodyPr/>
          <a:lstStyle/>
          <a:p>
            <a:r>
              <a:rPr lang="en-GB" dirty="0"/>
              <a:t>What should be included in your Study Guide?</a:t>
            </a:r>
          </a:p>
        </p:txBody>
      </p:sp>
      <p:sp>
        <p:nvSpPr>
          <p:cNvPr id="3" name="Content Placeholder 2">
            <a:extLst>
              <a:ext uri="{FF2B5EF4-FFF2-40B4-BE49-F238E27FC236}">
                <a16:creationId xmlns:a16="http://schemas.microsoft.com/office/drawing/2014/main" id="{FD06C771-687D-4E00-BECD-9844C63C4AED}"/>
              </a:ext>
            </a:extLst>
          </p:cNvPr>
          <p:cNvSpPr>
            <a:spLocks noGrp="1"/>
          </p:cNvSpPr>
          <p:nvPr>
            <p:ph idx="1"/>
          </p:nvPr>
        </p:nvSpPr>
        <p:spPr/>
        <p:txBody>
          <a:bodyPr>
            <a:normAutofit fontScale="92500" lnSpcReduction="20000"/>
          </a:bodyPr>
          <a:lstStyle/>
          <a:p>
            <a:pPr marL="514350" indent="-514350">
              <a:buFont typeface="+mj-lt"/>
              <a:buAutoNum type="arabicPeriod"/>
            </a:pPr>
            <a:r>
              <a:rPr lang="en-GB" dirty="0"/>
              <a:t>Course Title</a:t>
            </a:r>
          </a:p>
          <a:p>
            <a:pPr marL="514350" indent="-514350">
              <a:buFont typeface="+mj-lt"/>
              <a:buAutoNum type="arabicPeriod"/>
            </a:pPr>
            <a:r>
              <a:rPr lang="en-GB" dirty="0"/>
              <a:t>Introduction to the course (what’s it about?) </a:t>
            </a:r>
          </a:p>
          <a:p>
            <a:pPr marL="514350" indent="-514350">
              <a:buFont typeface="+mj-lt"/>
              <a:buAutoNum type="arabicPeriod"/>
            </a:pPr>
            <a:r>
              <a:rPr lang="en-GB" dirty="0"/>
              <a:t>Learning outcomes</a:t>
            </a:r>
          </a:p>
          <a:p>
            <a:pPr marL="514350" indent="-514350">
              <a:buFont typeface="+mj-lt"/>
              <a:buAutoNum type="arabicPeriod"/>
            </a:pPr>
            <a:r>
              <a:rPr lang="en-GB" dirty="0"/>
              <a:t>How to study the course</a:t>
            </a:r>
          </a:p>
          <a:p>
            <a:pPr marL="514350" indent="-514350">
              <a:buFont typeface="+mj-lt"/>
              <a:buAutoNum type="arabicPeriod"/>
            </a:pPr>
            <a:r>
              <a:rPr lang="en-GB" dirty="0"/>
              <a:t>Outline of the content (with diagram)</a:t>
            </a:r>
          </a:p>
          <a:p>
            <a:pPr marL="514350" indent="-514350">
              <a:buFont typeface="+mj-lt"/>
              <a:buAutoNum type="arabicPeriod"/>
            </a:pPr>
            <a:r>
              <a:rPr lang="en-GB" dirty="0"/>
              <a:t>Tuition strategy</a:t>
            </a:r>
          </a:p>
          <a:p>
            <a:pPr marL="514350" indent="-514350">
              <a:buFont typeface="+mj-lt"/>
              <a:buAutoNum type="arabicPeriod"/>
            </a:pPr>
            <a:r>
              <a:rPr lang="en-GB" dirty="0"/>
              <a:t>Assessment strategy</a:t>
            </a:r>
          </a:p>
          <a:p>
            <a:pPr marL="514350" indent="-514350">
              <a:buFont typeface="+mj-lt"/>
              <a:buAutoNum type="arabicPeriod"/>
            </a:pPr>
            <a:r>
              <a:rPr lang="en-GB" dirty="0"/>
              <a:t>Acknowledgements</a:t>
            </a:r>
          </a:p>
          <a:p>
            <a:pPr marL="514350" indent="-514350">
              <a:buFont typeface="+mj-lt"/>
              <a:buAutoNum type="arabicPeriod"/>
            </a:pPr>
            <a:r>
              <a:rPr lang="en-GB" dirty="0"/>
              <a:t>Getting started</a:t>
            </a:r>
          </a:p>
          <a:p>
            <a:pPr marL="0" indent="0">
              <a:buNone/>
            </a:pPr>
            <a:r>
              <a:rPr lang="en-GB" dirty="0"/>
              <a:t>We will look at each of these in turn.</a:t>
            </a:r>
          </a:p>
        </p:txBody>
      </p:sp>
      <p:pic>
        <p:nvPicPr>
          <p:cNvPr id="5" name="Audio 4">
            <a:hlinkClick r:id="" action="ppaction://media"/>
            <a:extLst>
              <a:ext uri="{FF2B5EF4-FFF2-40B4-BE49-F238E27FC236}">
                <a16:creationId xmlns:a16="http://schemas.microsoft.com/office/drawing/2014/main" id="{61CB78AF-CC65-4D32-8CEA-9A4EC9C7A8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0413249"/>
      </p:ext>
    </p:extLst>
  </p:cSld>
  <p:clrMapOvr>
    <a:masterClrMapping/>
  </p:clrMapOvr>
  <mc:AlternateContent xmlns:mc="http://schemas.openxmlformats.org/markup-compatibility/2006">
    <mc:Choice xmlns:p14="http://schemas.microsoft.com/office/powerpoint/2010/main" Requires="p14">
      <p:transition spd="slow" p14:dur="2000" advTm="51389"/>
    </mc:Choice>
    <mc:Fallback>
      <p:transition spd="slow" advTm="5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8426-6C6C-4670-B06E-BE824EE56771}"/>
              </a:ext>
            </a:extLst>
          </p:cNvPr>
          <p:cNvSpPr>
            <a:spLocks noGrp="1"/>
          </p:cNvSpPr>
          <p:nvPr>
            <p:ph type="title"/>
          </p:nvPr>
        </p:nvSpPr>
        <p:spPr/>
        <p:txBody>
          <a:bodyPr/>
          <a:lstStyle/>
          <a:p>
            <a:r>
              <a:rPr lang="en-GB" dirty="0"/>
              <a:t>1. Course Title</a:t>
            </a:r>
            <a:br>
              <a:rPr lang="en-GB" dirty="0"/>
            </a:br>
            <a:endParaRPr lang="en-GB" dirty="0"/>
          </a:p>
        </p:txBody>
      </p:sp>
      <p:sp>
        <p:nvSpPr>
          <p:cNvPr id="3" name="Content Placeholder 2">
            <a:extLst>
              <a:ext uri="{FF2B5EF4-FFF2-40B4-BE49-F238E27FC236}">
                <a16:creationId xmlns:a16="http://schemas.microsoft.com/office/drawing/2014/main" id="{9265A757-7049-41EB-88DC-246BD6FE4745}"/>
              </a:ext>
            </a:extLst>
          </p:cNvPr>
          <p:cNvSpPr>
            <a:spLocks noGrp="1"/>
          </p:cNvSpPr>
          <p:nvPr>
            <p:ph idx="1"/>
          </p:nvPr>
        </p:nvSpPr>
        <p:spPr/>
        <p:txBody>
          <a:bodyPr/>
          <a:lstStyle/>
          <a:p>
            <a:r>
              <a:rPr lang="en-GB" dirty="0"/>
              <a:t>You developed your course title in Step 4. Your title should capture both the </a:t>
            </a:r>
            <a:r>
              <a:rPr lang="en-GB" b="1" dirty="0"/>
              <a:t>skill </a:t>
            </a:r>
            <a:r>
              <a:rPr lang="en-GB" dirty="0"/>
              <a:t>your course will teach (online learning, studying in English, or studying at a distance, as well as the environmental </a:t>
            </a:r>
            <a:r>
              <a:rPr lang="en-GB" b="1" dirty="0"/>
              <a:t>knowledge </a:t>
            </a:r>
            <a:r>
              <a:rPr lang="en-GB" dirty="0"/>
              <a:t>it will teach). </a:t>
            </a:r>
          </a:p>
          <a:p>
            <a:r>
              <a:rPr lang="en-GB" dirty="0"/>
              <a:t>Examples could be: </a:t>
            </a:r>
          </a:p>
          <a:p>
            <a:r>
              <a:rPr lang="en-GB" dirty="0"/>
              <a:t>Learning about ecology and ecosystems online</a:t>
            </a:r>
          </a:p>
          <a:p>
            <a:r>
              <a:rPr lang="en-GB" dirty="0"/>
              <a:t>Study our Frozen Planet in English</a:t>
            </a:r>
          </a:p>
          <a:p>
            <a:r>
              <a:rPr lang="en-GB" dirty="0"/>
              <a:t>Sustainable energy; learning at a distance </a:t>
            </a:r>
          </a:p>
        </p:txBody>
      </p:sp>
      <p:pic>
        <p:nvPicPr>
          <p:cNvPr id="6" name="Audio 5">
            <a:hlinkClick r:id="" action="ppaction://media"/>
            <a:extLst>
              <a:ext uri="{FF2B5EF4-FFF2-40B4-BE49-F238E27FC236}">
                <a16:creationId xmlns:a16="http://schemas.microsoft.com/office/drawing/2014/main" id="{F58D720F-1AD2-48E7-85A6-BFDB1BDC8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553683"/>
      </p:ext>
    </p:extLst>
  </p:cSld>
  <p:clrMapOvr>
    <a:masterClrMapping/>
  </p:clrMapOvr>
  <mc:AlternateContent xmlns:mc="http://schemas.openxmlformats.org/markup-compatibility/2006">
    <mc:Choice xmlns:p14="http://schemas.microsoft.com/office/powerpoint/2010/main" Requires="p14">
      <p:transition spd="slow" p14:dur="2000" advTm="50095"/>
    </mc:Choice>
    <mc:Fallback>
      <p:transition spd="slow" advTm="5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DC0C-8E93-4E9A-8F47-920BB93DA97A}"/>
              </a:ext>
            </a:extLst>
          </p:cNvPr>
          <p:cNvSpPr>
            <a:spLocks noGrp="1"/>
          </p:cNvSpPr>
          <p:nvPr>
            <p:ph type="title"/>
          </p:nvPr>
        </p:nvSpPr>
        <p:spPr/>
        <p:txBody>
          <a:bodyPr/>
          <a:lstStyle/>
          <a:p>
            <a:r>
              <a:rPr lang="en-GB" dirty="0"/>
              <a:t>2. Introduction to the course</a:t>
            </a:r>
          </a:p>
        </p:txBody>
      </p:sp>
      <p:sp>
        <p:nvSpPr>
          <p:cNvPr id="3" name="Content Placeholder 2">
            <a:extLst>
              <a:ext uri="{FF2B5EF4-FFF2-40B4-BE49-F238E27FC236}">
                <a16:creationId xmlns:a16="http://schemas.microsoft.com/office/drawing/2014/main" id="{B272B246-55F9-4D0A-9D4D-C5CF68D058EA}"/>
              </a:ext>
            </a:extLst>
          </p:cNvPr>
          <p:cNvSpPr>
            <a:spLocks noGrp="1"/>
          </p:cNvSpPr>
          <p:nvPr>
            <p:ph idx="1"/>
          </p:nvPr>
        </p:nvSpPr>
        <p:spPr/>
        <p:txBody>
          <a:bodyPr/>
          <a:lstStyle/>
          <a:p>
            <a:r>
              <a:rPr lang="en-GB" dirty="0"/>
              <a:t>Here you introduce your course to the learners. Present your course as an exciting journey of discovery and learning. </a:t>
            </a:r>
          </a:p>
        </p:txBody>
      </p:sp>
      <p:pic>
        <p:nvPicPr>
          <p:cNvPr id="5" name="Audio 4">
            <a:hlinkClick r:id="" action="ppaction://media"/>
            <a:extLst>
              <a:ext uri="{FF2B5EF4-FFF2-40B4-BE49-F238E27FC236}">
                <a16:creationId xmlns:a16="http://schemas.microsoft.com/office/drawing/2014/main" id="{CC3885FB-B1E6-4062-B397-633E7B4BC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7201552"/>
      </p:ext>
    </p:extLst>
  </p:cSld>
  <p:clrMapOvr>
    <a:masterClrMapping/>
  </p:clrMapOvr>
  <mc:AlternateContent xmlns:mc="http://schemas.openxmlformats.org/markup-compatibility/2006">
    <mc:Choice xmlns:p14="http://schemas.microsoft.com/office/powerpoint/2010/main" Requires="p14">
      <p:transition spd="slow" p14:dur="2000" advTm="17261"/>
    </mc:Choice>
    <mc:Fallback>
      <p:transition spd="slow" advTm="1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5166-11DB-4885-90D2-105FCF96F96E}"/>
              </a:ext>
            </a:extLst>
          </p:cNvPr>
          <p:cNvSpPr>
            <a:spLocks noGrp="1"/>
          </p:cNvSpPr>
          <p:nvPr>
            <p:ph type="title"/>
          </p:nvPr>
        </p:nvSpPr>
        <p:spPr/>
        <p:txBody>
          <a:bodyPr/>
          <a:lstStyle/>
          <a:p>
            <a:r>
              <a:rPr lang="en-GB" dirty="0"/>
              <a:t>3. Learning outcomes</a:t>
            </a:r>
          </a:p>
        </p:txBody>
      </p:sp>
      <p:sp>
        <p:nvSpPr>
          <p:cNvPr id="3" name="Content Placeholder 2">
            <a:extLst>
              <a:ext uri="{FF2B5EF4-FFF2-40B4-BE49-F238E27FC236}">
                <a16:creationId xmlns:a16="http://schemas.microsoft.com/office/drawing/2014/main" id="{D0761332-7D2C-4614-BB9B-C0714A73011C}"/>
              </a:ext>
            </a:extLst>
          </p:cNvPr>
          <p:cNvSpPr>
            <a:spLocks noGrp="1"/>
          </p:cNvSpPr>
          <p:nvPr>
            <p:ph idx="1"/>
          </p:nvPr>
        </p:nvSpPr>
        <p:spPr/>
        <p:txBody>
          <a:bodyPr>
            <a:normAutofit fontScale="92500" lnSpcReduction="10000"/>
          </a:bodyPr>
          <a:lstStyle/>
          <a:p>
            <a:pPr marL="0" indent="0">
              <a:buNone/>
            </a:pPr>
            <a:r>
              <a:rPr lang="en-GB" dirty="0"/>
              <a:t>You have come across learning outcomes in the other materials in the programme, such as the narrated PowerPoints on </a:t>
            </a:r>
            <a:r>
              <a:rPr lang="en-GB" b="1" dirty="0"/>
              <a:t>Learning Design </a:t>
            </a:r>
            <a:r>
              <a:rPr lang="en-GB" dirty="0"/>
              <a:t>and</a:t>
            </a:r>
            <a:r>
              <a:rPr lang="en-GB" b="1" dirty="0"/>
              <a:t> Putting the teacher in the text. </a:t>
            </a:r>
          </a:p>
          <a:p>
            <a:pPr marL="0" indent="0">
              <a:buNone/>
            </a:pPr>
            <a:r>
              <a:rPr lang="en-GB" b="1" dirty="0"/>
              <a:t>Learning outcomes:</a:t>
            </a:r>
          </a:p>
          <a:p>
            <a:pPr marL="457200" indent="-457200"/>
            <a:r>
              <a:rPr lang="en-GB" dirty="0"/>
              <a:t>are integral to the curriculum </a:t>
            </a:r>
          </a:p>
          <a:p>
            <a:pPr marL="457200" indent="-457200"/>
            <a:r>
              <a:rPr lang="en-GB" dirty="0"/>
              <a:t>they describe what a student will know and be able to do at the end of studying the course</a:t>
            </a:r>
          </a:p>
          <a:p>
            <a:pPr marL="457200" indent="-457200"/>
            <a:r>
              <a:rPr lang="en-GB" dirty="0"/>
              <a:t>they should be expressed in clear, simple English</a:t>
            </a:r>
          </a:p>
          <a:p>
            <a:pPr marL="457200" lvl="2" indent="-457200">
              <a:spcBef>
                <a:spcPts val="1000"/>
              </a:spcBef>
            </a:pPr>
            <a:r>
              <a:rPr lang="en-GB" sz="2800" dirty="0"/>
              <a:t>be appropriate to the level of study</a:t>
            </a:r>
          </a:p>
          <a:p>
            <a:pPr marL="457200" lvl="2" indent="-457200">
              <a:spcBef>
                <a:spcPts val="1000"/>
              </a:spcBef>
            </a:pPr>
            <a:r>
              <a:rPr lang="en-GB" sz="2800" dirty="0"/>
              <a:t>be referred to and commented on throughout the learning and (where appropriate) assessment process. </a:t>
            </a:r>
          </a:p>
          <a:p>
            <a:endParaRPr lang="en-GB" b="1" dirty="0"/>
          </a:p>
        </p:txBody>
      </p:sp>
      <p:pic>
        <p:nvPicPr>
          <p:cNvPr id="5" name="Audio 4">
            <a:hlinkClick r:id="" action="ppaction://media"/>
            <a:extLst>
              <a:ext uri="{FF2B5EF4-FFF2-40B4-BE49-F238E27FC236}">
                <a16:creationId xmlns:a16="http://schemas.microsoft.com/office/drawing/2014/main" id="{1CC8D226-393B-47A2-A1CE-252D33DB19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66725"/>
      </p:ext>
    </p:extLst>
  </p:cSld>
  <p:clrMapOvr>
    <a:masterClrMapping/>
  </p:clrMapOvr>
  <mc:AlternateContent xmlns:mc="http://schemas.openxmlformats.org/markup-compatibility/2006">
    <mc:Choice xmlns:p14="http://schemas.microsoft.com/office/powerpoint/2010/main" Requires="p14">
      <p:transition spd="slow" p14:dur="2000" advTm="52408"/>
    </mc:Choice>
    <mc:Fallback>
      <p:transition spd="slow" advTm="5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AF6A-539C-4AD6-AD94-29A3FF85C0ED}"/>
              </a:ext>
            </a:extLst>
          </p:cNvPr>
          <p:cNvSpPr>
            <a:spLocks noGrp="1"/>
          </p:cNvSpPr>
          <p:nvPr>
            <p:ph type="title"/>
          </p:nvPr>
        </p:nvSpPr>
        <p:spPr/>
        <p:txBody>
          <a:bodyPr/>
          <a:lstStyle/>
          <a:p>
            <a:r>
              <a:rPr lang="en-GB" dirty="0"/>
              <a:t>Learning outcomes are useful because:</a:t>
            </a:r>
          </a:p>
        </p:txBody>
      </p:sp>
      <p:sp>
        <p:nvSpPr>
          <p:cNvPr id="3" name="Content Placeholder 2">
            <a:extLst>
              <a:ext uri="{FF2B5EF4-FFF2-40B4-BE49-F238E27FC236}">
                <a16:creationId xmlns:a16="http://schemas.microsoft.com/office/drawing/2014/main" id="{0F847DB9-B578-4CA7-8428-87BC4986762A}"/>
              </a:ext>
            </a:extLst>
          </p:cNvPr>
          <p:cNvSpPr>
            <a:spLocks noGrp="1"/>
          </p:cNvSpPr>
          <p:nvPr>
            <p:ph idx="1"/>
          </p:nvPr>
        </p:nvSpPr>
        <p:spPr/>
        <p:txBody>
          <a:bodyPr/>
          <a:lstStyle/>
          <a:p>
            <a:pPr marL="571500" indent="-571500"/>
            <a:r>
              <a:rPr lang="en-GB" dirty="0"/>
              <a:t>They identify and describe what students should know and be able to do at the end of studying the course</a:t>
            </a:r>
          </a:p>
          <a:p>
            <a:pPr marL="571500" indent="-571500"/>
            <a:r>
              <a:rPr lang="en-GB" dirty="0"/>
              <a:t>They guide authors writing</a:t>
            </a:r>
          </a:p>
          <a:p>
            <a:pPr marL="571500" indent="-571500"/>
            <a:r>
              <a:rPr lang="en-GB" dirty="0"/>
              <a:t>They are a way of assessing students understanding of the teaching.</a:t>
            </a:r>
          </a:p>
          <a:p>
            <a:endParaRPr lang="en-GB" dirty="0"/>
          </a:p>
        </p:txBody>
      </p:sp>
      <p:pic>
        <p:nvPicPr>
          <p:cNvPr id="6" name="Audio 5">
            <a:hlinkClick r:id="" action="ppaction://media"/>
            <a:extLst>
              <a:ext uri="{FF2B5EF4-FFF2-40B4-BE49-F238E27FC236}">
                <a16:creationId xmlns:a16="http://schemas.microsoft.com/office/drawing/2014/main" id="{6458B45D-9ED1-4ACB-8FAF-3242CEF78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34121077"/>
      </p:ext>
    </p:extLst>
  </p:cSld>
  <p:clrMapOvr>
    <a:masterClrMapping/>
  </p:clrMapOvr>
  <mc:AlternateContent xmlns:mc="http://schemas.openxmlformats.org/markup-compatibility/2006">
    <mc:Choice xmlns:p14="http://schemas.microsoft.com/office/powerpoint/2010/main" Requires="p14">
      <p:transition spd="slow" p14:dur="2000" advTm="21294"/>
    </mc:Choice>
    <mc:Fallback>
      <p:transition spd="slow" advTm="2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513</TotalTime>
  <Words>1264</Words>
  <Application>Microsoft Office PowerPoint</Application>
  <PresentationFormat>Widescreen</PresentationFormat>
  <Paragraphs>98</Paragraphs>
  <Slides>21</Slides>
  <Notes>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Authoring the study guide for your new course.</vt:lpstr>
      <vt:lpstr>What is a study guide</vt:lpstr>
      <vt:lpstr>Different types of study guides</vt:lpstr>
      <vt:lpstr>1st asset students read</vt:lpstr>
      <vt:lpstr>What should be included in your Study Guide?</vt:lpstr>
      <vt:lpstr>1. Course Title </vt:lpstr>
      <vt:lpstr>2. Introduction to the course</vt:lpstr>
      <vt:lpstr>3. Learning outcomes</vt:lpstr>
      <vt:lpstr>Learning outcomes are useful because:</vt:lpstr>
      <vt:lpstr>4. How to study the course</vt:lpstr>
      <vt:lpstr>Continued</vt:lpstr>
      <vt:lpstr>5. Outline of the content (with diagram) </vt:lpstr>
      <vt:lpstr>Example diagram</vt:lpstr>
      <vt:lpstr>6. Tuition strategy</vt:lpstr>
      <vt:lpstr>7. Assessment strategy</vt:lpstr>
      <vt:lpstr>8. Acknowledgements</vt:lpstr>
      <vt:lpstr>9. Getting started</vt:lpstr>
      <vt:lpstr>Template for your study guide</vt:lpstr>
      <vt:lpstr>A few more details are needed to develop your course</vt:lpstr>
      <vt:lpstr>Lastly, the assessment</vt:lpstr>
      <vt:lpstr>Thank-you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Authoring the study guide for your new course.</dc:title>
  <dc:creator>S.C.Fawssett</dc:creator>
  <cp:lastModifiedBy>S.C.Fawssett</cp:lastModifiedBy>
  <cp:revision>35</cp:revision>
  <dcterms:created xsi:type="dcterms:W3CDTF">2020-11-14T20:51:04Z</dcterms:created>
  <dcterms:modified xsi:type="dcterms:W3CDTF">2020-11-16T13:52:09Z</dcterms:modified>
</cp:coreProperties>
</file>