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5"/>
  </p:notesMasterIdLst>
  <p:sldIdLst>
    <p:sldId id="266" r:id="rId5"/>
    <p:sldId id="264" r:id="rId6"/>
    <p:sldId id="272" r:id="rId7"/>
    <p:sldId id="295" r:id="rId8"/>
    <p:sldId id="296" r:id="rId9"/>
    <p:sldId id="297" r:id="rId10"/>
    <p:sldId id="298" r:id="rId11"/>
    <p:sldId id="277" r:id="rId12"/>
    <p:sldId id="278" r:id="rId13"/>
    <p:sldId id="299" r:id="rId14"/>
    <p:sldId id="300" r:id="rId15"/>
    <p:sldId id="301" r:id="rId16"/>
    <p:sldId id="302" r:id="rId17"/>
    <p:sldId id="303" r:id="rId18"/>
    <p:sldId id="304" r:id="rId19"/>
    <p:sldId id="305" r:id="rId20"/>
    <p:sldId id="285" r:id="rId21"/>
    <p:sldId id="280" r:id="rId22"/>
    <p:sldId id="306" r:id="rId23"/>
    <p:sldId id="307" r:id="rId24"/>
    <p:sldId id="308" r:id="rId25"/>
    <p:sldId id="309" r:id="rId26"/>
    <p:sldId id="289" r:id="rId27"/>
    <p:sldId id="290" r:id="rId28"/>
    <p:sldId id="310" r:id="rId29"/>
    <p:sldId id="311" r:id="rId30"/>
    <p:sldId id="312" r:id="rId31"/>
    <p:sldId id="313" r:id="rId32"/>
    <p:sldId id="294" r:id="rId33"/>
    <p:sldId id="269" r:id="rId3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SfGsnBtLKOAVXeSL1uh/iA==" hashData="408Mayq7Ru7jjeLxNzgPAQfVBsRqYxlSe7oVN71T2It0HZvOqHuRqbrptHdKocOXHz+8sjZjzaqDj88K+bNIEA=="/>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B30D"/>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0"/>
    <p:restoredTop sz="87104" autoAdjust="0"/>
  </p:normalViewPr>
  <p:slideViewPr>
    <p:cSldViewPr snapToGrid="0">
      <p:cViewPr>
        <p:scale>
          <a:sx n="100" d="100"/>
          <a:sy n="100" d="100"/>
        </p:scale>
        <p:origin x="1232"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C4FCBB7-A03F-A786-29F2-50E3A81041C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B18F371-C543-435C-5A78-BB9457F4768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155F1AB-28D5-681D-F5AC-ADCBB8B4EC6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Neste exemplo, temos dados que indicam que uma usina de carvão produz 4 GJ de eletricidade usando 10 GJ de carvão. Para calcular a eficiência da usina, dividimos a energia de saída pela energia de entrada, o que resulta em um valor de 0,4 ou 40%. A taxa de atividade de entrada é então calculada como o inverso da eficiência, que é 1 dividido por 0,4, igual a 2,5. A taxa de atividade de saída permanece 1.</a:t>
            </a:r>
          </a:p>
          <a:p>
            <a:r>
              <a:rPr lang="en-US" dirty="0"/>
              <a:t>Isso significa que são necessários 2,5 GJ de carvão para produzir 1 GJ de eletricidade. Para calcular o carvão necessário para produzir 25 GJ de eletricidade, usamos a relação de atividade de entrada/saída, resultando em 62,5 GJ de carvão.</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0D9BED7-3086-21C3-53BC-94F51AB20FC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528099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69A2D75-5DDA-94AC-3750-721D94223AC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B2A3A16-7641-BDD8-8B30-3B521573CCD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F8A2BB6-9598-E316-FBCF-6AEA3EE06E4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É importante entender a diferença entre capacidade e atividade das tecnologias. Se voltarmos ao exemplo da máquina de pão, digamos que temos uma máquina que pode fazer 50 baguetes em uma hora. A capacidade da tecnologia é, portanto, 50 baguetes por hora (1 máquina) e a atividade seria a quantidade de baguetes produzidas, ou seja, 50 baguetes em uma hora, ou 100 baguetes em duas horas etc. A produção de baguetes é limitada pela capacidade da máquina de produzir apenas 50 baguetes em uma hora. Portanto, se quisermos produzir 100 baguetes, precisaremos reservar 2 horas para produzi-las com uma máquina ou comprar uma máquina extra para produzi-las em 1 hora.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7A38293-E26F-FE73-BCA0-F5827103C12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694621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D29C1AB-9F7A-5097-E5AD-806FD0BA604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87E48E3-D4E9-1929-3CD6-1C06D5E370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DC093F7-5F14-3751-8C9D-04B88F4BE91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Portanto, poderíamos aumentar nossa atividade (o número de baguetes produzidas) se aumentássemos a capacidade (número de máquinas de pão). No entanto, pode haver limites:</a:t>
            </a:r>
          </a:p>
          <a:p>
            <a:pPr marL="171450" indent="-171450">
              <a:buFont typeface="Arial"/>
              <a:buChar char="•"/>
            </a:pPr>
            <a:r>
              <a:rPr lang="en-US" dirty="0"/>
              <a:t>O quanto a capacidade pode ser aumentada, por exemplo, devido à falta de espaço ou de dinheiro para máquinas extras </a:t>
            </a:r>
            <a:endParaRPr lang="en-US" dirty="0">
              <a:cs typeface="Calibri"/>
            </a:endParaRPr>
          </a:p>
          <a:p>
            <a:pPr marL="171450" indent="-171450">
              <a:buFont typeface="Arial"/>
              <a:buChar char="•"/>
            </a:pPr>
            <a:r>
              <a:rPr lang="en-US" dirty="0"/>
              <a:t>O nível de atividade que a padaria pode ter, por exemplo, devido a limites na disponibilidade de farinha ou água</a:t>
            </a:r>
            <a:endParaRPr lang="en-US" dirty="0">
              <a:cs typeface="Calibri"/>
            </a:endParaRPr>
          </a:p>
          <a:p>
            <a:r>
              <a:rPr lang="en-US" dirty="0"/>
              <a:t>Se estivéssemos modelando essa máquina de pão, seria importante poder considerar esses limites no modelo para que os resultados fossem realistas. Os mesmos conceitos se aplicam às usinas de energia, conforme explicado a seguir.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CD1DB03-E207-7A56-808B-7C936311EE4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1906146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AA30CAB-2805-5266-01D1-31022A87F66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CBC7DAC-C04D-9AAF-5F92-4A0EA526763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4956632-8F39-1713-CB01-FD379AC0C87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Observando nosso exemplo de uma usina de energia a carvão, o diagrama mostra que a quantidade de carvão que pode ser fornecida à usina é de 3500MWh por hora e, usando esse carvão, a usina pode produzir 1000MWh de eletricidade por hora. A capacidade de nossa usina de energia a carvão é, portanto, 1000MWh de eletricidade por hora, e a atividade seria 1000MWh de eletricidade em uma hora, 2000MWh de eletricidade em 2 horas e assim por diante. Assim como discutimos que poderia haver limites para a capacidade e a atividade das máquinas de pão, muitas vezes há limites para a capacidade e a atividade das usinas de energia. Por exemplo, a capacidade das usinas de energia a carvão pode ser limitada por restrições orçamentárias ou a atividade pode ser limitada pela quantidade de carvão disponível.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8D3FF59-B0A3-574D-ED60-2A6801E6679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2742403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B610EF9-F391-E07B-CA51-284EFBD496C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43D641C-CEA7-3379-906C-10EA13EF974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6336D34-541C-80FD-3A11-FE98932FB09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Um parâmetro importante na relação entre capacidade e atividade é o </a:t>
            </a:r>
            <a:r>
              <a:rPr lang="en-US" i="1" dirty="0"/>
              <a:t>fator de capacidade</a:t>
            </a:r>
            <a:r>
              <a:rPr lang="en-US" dirty="0"/>
              <a:t>, que representa a razão entre a capacidade disponível para produção de energia e a capacidade total instalada. Na maioria das usinas, a capacidade instalada não é utilizada em 100% devido a fatores como restrições operacionais para usinas de combustível fóssil ou condições meteorológicas que afetam usinas solares, eólicas e hidrelétricas. A energia produzida varia de acordo com o fator de capacidade, conforme mostrado no exemplo.</a:t>
            </a:r>
          </a:p>
          <a:p>
            <a:r>
              <a:rPr lang="en-US" dirty="0"/>
              <a:t>Se tivermos 50 MW de capacidade instalada, ela produziria 50 MWh em uma hora, ou o equivalente a 0,18 TJ. No entanto, com um fator de capacidade de 80%, apenas 80% da capacidade instalada está disponível, resultando em 40 MWh, ou 0,114 TJ.</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CB9ACD5-964B-FD46-1F07-7BFC9127944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696348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3165EB2-E643-C1FF-6A9F-00C923C7688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877EB48-3C48-34C9-586F-4BD6A7168F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B907D05-BCFE-A4B1-9FC8-5571D334A9F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Neste exemplo, a primeira etapa é calcular o número de horas para o tempo determinado, pois a unidade final é MWh. Como um dia equivale a 24 horas, calculamos a energia produzida multiplicando a capacidade instalada de 240 MW pelo período de 24 horas e pelo fator de capacidade de 0,55. Isso resulta em uma produção de energia de 3.168 MWh.</a:t>
            </a:r>
            <a:endParaRPr dirty="0"/>
          </a:p>
        </p:txBody>
      </p:sp>
      <p:sp>
        <p:nvSpPr>
          <p:cNvPr id="165" name="Google Shape;165;p13:notes">
            <a:extLst>
              <a:ext uri="{FF2B5EF4-FFF2-40B4-BE49-F238E27FC236}">
                <a16:creationId xmlns:a16="http://schemas.microsoft.com/office/drawing/2014/main" id="{29B784D2-E8AD-4F02-FC79-574072151DC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811914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 unidade de medida padrão para energia no </a:t>
            </a:r>
            <a:r>
              <a:rPr lang="en-US" dirty="0" err="1"/>
              <a:t>OSeMOSYS </a:t>
            </a:r>
            <a:r>
              <a:rPr lang="en-US" dirty="0"/>
              <a:t>é PJ ou Petajoules. A </a:t>
            </a:r>
            <a:r>
              <a:rPr lang="en-US" dirty="0" err="1"/>
              <a:t>Relação</a:t>
            </a:r>
            <a:r>
              <a:rPr lang="en-US" dirty="0"/>
              <a:t> entre </a:t>
            </a:r>
            <a:r>
              <a:rPr lang="en-US" dirty="0" err="1"/>
              <a:t>Capacidade</a:t>
            </a:r>
            <a:r>
              <a:rPr lang="en-US" dirty="0"/>
              <a:t> e </a:t>
            </a:r>
            <a:r>
              <a:rPr lang="en-US" dirty="0" err="1"/>
              <a:t>Atividade</a:t>
            </a:r>
            <a:r>
              <a:rPr lang="en-US" dirty="0"/>
              <a:t> (</a:t>
            </a:r>
            <a:r>
              <a:rPr lang="en-US" dirty="0" err="1"/>
              <a:t>CapacityToActivityUnit</a:t>
            </a:r>
            <a:r>
              <a:rPr lang="en-US" dirty="0"/>
              <a:t>) </a:t>
            </a:r>
            <a:r>
              <a:rPr lang="en-US" dirty="0" err="1"/>
              <a:t>é</a:t>
            </a:r>
            <a:r>
              <a:rPr lang="en-US" dirty="0"/>
              <a:t> um parâmetro do </a:t>
            </a:r>
            <a:r>
              <a:rPr lang="en-US" dirty="0" err="1"/>
              <a:t>OSeMOSYS</a:t>
            </a:r>
            <a:r>
              <a:rPr lang="en-US" dirty="0"/>
              <a:t> usado como fator de conversão que relaciona a energia que seria produzida quando uma unidade de capacidade (geralmente 1GW) é totalmente utilizada em um ano. Esse parâmetro é usado para converter dados relacionados à capacidade de uma tecnologia (por exemplo, a capacidade instalada de uma usina de energia em GW) na atividade que ela pode gerar, ou seja, uma determinada quantidade de energia fornecida ao sistema (a ser relatada em PJ). Este diagrama mostra um exemplo de cálculo da Unidade de Capacidade para Atividade de uma usina de energia. Para usinas de energia, uma unidade de capacidade é 1GW.  Se quisermos calcular a quantidade de energia que essa unidade pode gerar em um ano, precisamos multiplicar esse valor pelo número de horas em um ano (8.760), obtendo 8.760 GWh de eletricidade por ano. No entanto, no </a:t>
            </a:r>
            <a:r>
              <a:rPr lang="en-US" dirty="0" err="1"/>
              <a:t>OSeMOSYS</a:t>
            </a:r>
            <a:r>
              <a:rPr lang="en-US" dirty="0"/>
              <a:t>, a atividade deve ser informada em PJ, portanto, precisamos converter GWh em PJ, o que é feito multiplicando-se por 0,0036. Isso nos dá um resultado final de 31,536 PJ produzidos por uma unidade de capacidade em um ano, que é a Unidade de Capacidade para Atividade. Todas as tecnologias de usinas de energia no </a:t>
            </a:r>
            <a:r>
              <a:rPr lang="en-US" dirty="0" err="1"/>
              <a:t>OSeMOSYS </a:t>
            </a:r>
            <a:r>
              <a:rPr lang="en-US" dirty="0"/>
              <a:t>terão a mesma unidade de capacidade para atividade de 31,536.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2DED322-EDB4-B546-74DA-89673B13333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23719BE-FE8F-53A4-7010-B9C73B2851F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00C7334-E78F-E8DE-33FD-30E7D0A6C6B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Além de definir o desempenho de uma tecnologia, é importante definir seus custos. As tecnologias têm alguns custos que ocorrem anualmente e outros que são apenas custos iniciais. No </a:t>
            </a:r>
            <a:r>
              <a:rPr lang="en-US" dirty="0" err="1"/>
              <a:t>OSeMOSYS</a:t>
            </a:r>
            <a:r>
              <a:rPr lang="en-US" dirty="0"/>
              <a:t>, os custos da tecnologia são divididos em três categorias: custos variáveis (que ocorrem anualmente), custos fixos (que ocorrem anualmente) e custos de capital (custos iniciais da tecnologia). Este diagrama mostra as unidades de cada um desses custos e alguns exemplos do que eles representam - analisaremos cada custo em mais detalhes nos slides a seguir.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D637AE6-32F6-492B-2416-7444380031B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400586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7DB8770-8592-CAD1-CC32-B1C14C25700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C6CDDAA-A342-275F-01EF-3EC098B9083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5FA6000-2309-E75B-0F9E-6D41643EAD0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O custo de capital representa o custo inicial da compra da tecnologia e é definido como uma função da capacidade da tecnologia, usando a unidade $/kW. Isso inclui os custos dos investimentos iniciais para a tecnologia até o ponto em que ela pode começar a funcionar. Por exemplo, o custo de capital de uma usina de energia normalmente incluiria os custos de planejamento e projeto; peças, maquinário e construção; construção; e comissionamento e certificação. Os custos de capital de algumas tecnologias, por exemplo, tecnologias renováveis como a energia solar fotovoltaica, provavelmente mudarão no futuro, conforme mostrado neste diagrama, e, portanto, o custo de capital é definido para cada ano modelo no </a:t>
            </a:r>
            <a:r>
              <a:rPr lang="en-US" dirty="0" err="1"/>
              <a:t>OSeMOSYS</a:t>
            </a:r>
            <a:r>
              <a:rPr lang="en-US" dirty="0"/>
              <a: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C03F5FA-C5D0-ACD0-CD57-9142E739B2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94136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Uma tecnologia representa um processo (ou grupo de processos) que: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Fornece ou produz uma forma de energia ou serviço de energia, por exemplo, importação ou extração de petróleo, ou um fogão a gás natural para fornecer serviço de cozinha</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Converte uma forma de energia em outra ou em um serviço de energia, por exemplo, conversão de petróleo bruto em derivados de petróleo, derivados de petróleo em eletricidade ou eletricidade em calor</a:t>
            </a:r>
            <a:endParaRPr lang="en-US" dirty="0">
              <a:cs typeface="Calibri"/>
            </a:endParaRPr>
          </a:p>
          <a:p>
            <a:pPr marL="171450" indent="-171450">
              <a:buFont typeface="Arial"/>
              <a:buChar char="•"/>
            </a:pPr>
            <a:r>
              <a:rPr lang="en-US" dirty="0"/>
              <a:t>Transfere, transmite ou distribui uma forma de energia, por exemplo, tecnologias de transmissão de eletricidade</a:t>
            </a:r>
            <a:endParaRPr lang="en-US" dirty="0">
              <a:cs typeface="Calibri" panose="020F0502020204030204"/>
            </a:endParaRPr>
          </a:p>
          <a:p>
            <a:pPr marL="0" indent="0">
              <a:buFont typeface="Arial"/>
              <a:buNone/>
            </a:pPr>
            <a:r>
              <a:rPr lang="en-US" dirty="0"/>
              <a:t>Como vimos anteriormente, cada caixa em um Sistema Energético de Referência representa uma tecnologia.</a:t>
            </a:r>
            <a:endParaRPr lang="en-US"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18EA156-9D9B-DE15-80D4-8E8BCDFA983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3711EC3-7B3F-E243-8D08-E4201256B78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60157CA-BB67-D391-3A98-52A1602719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O custo fixo é um custo anual definido como uma função da capacidade da tecnologia por ano, usando a unidade $/kW/ano. Isso inclui os custos regulares associados à tecnologia a cada ano. Por exemplo, o custo fixo de uma usina de energia normalmente incluiria os custos de pagamento dos salários dos funcionários, operações e </a:t>
            </a:r>
            <a:r>
              <a:rPr lang="en-US" dirty="0" err="1"/>
              <a:t>manutenção </a:t>
            </a:r>
            <a:r>
              <a:rPr lang="en-US" dirty="0"/>
              <a:t>regulares</a:t>
            </a:r>
            <a:r>
              <a:rPr lang="en-US" dirty="0" err="1"/>
              <a:t>, impostos </a:t>
            </a:r>
            <a:r>
              <a:rPr lang="en-US" dirty="0"/>
              <a:t>e seguro.  Quanto aos custos de capital, pode-se esperar que os custos fixos de algumas tecnologias mudem no futuro e, portanto, o custo fixo também é definido para cada ano modelo no </a:t>
            </a:r>
            <a:r>
              <a:rPr lang="en-US" dirty="0" err="1"/>
              <a:t>OSeMOSYS</a:t>
            </a:r>
            <a:r>
              <a:rPr lang="en-US" dirty="0"/>
              <a:t>. Este diagrama mostra os custos fixos de diferentes tipos de usinas de energia usados no estudo de modelagem de energia do TEMBA para a África.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530D335-E611-0B56-B540-0AFEBA1B040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3119830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5E12ABC-0C9F-4E7D-7ED5-1CB3F353079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4E80773-049F-86A3-7401-41D30EE0A7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8F0D640-8689-ABB5-53DD-18DC1BD8F5A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O custo variável é definido como uma função da atividade tecnológica, usando a unidade $/GJ. Isso inclui os custos associados apenas à atividade da tecnologia, ou seja, os custos incorridos apenas quando uma tecnologia produz seu combustível/mercadoria de saída. Por exemplo, o custo variável de uma usina de geração de energia é, em grande parte, o custo do combustível de entrada da usina, bem como os custos de quaisquer outros consumíveis, como produtos químicos, necessários para a operação da usina. Isso significa que as tecnologias eólica, solar fotovoltaica e hidrelétrica geralmente têm custos variáveis de 0, pois não exigem nenhum combustível. Como veremos na próxima parte </a:t>
            </a:r>
            <a:r>
              <a:rPr lang="en-US" dirty="0" err="1"/>
              <a:t>desta</a:t>
            </a:r>
            <a:r>
              <a:rPr lang="en-US" dirty="0"/>
              <a:t> aula, o custo variável das tecnologias de fornecimento de energia primária é o preço da commodity/combustível que está sendo fornecido. Por exemplo, uma tecnologia de importação de carvão teria um custo variável igual ao preço do carvão importado em cada ano. Este diagrama mostra exemplos de projeções de custo de combustível que poderiam ser usadas para os custos variáveis das tecnologias de fornecimento de energia primária. Como podemos ver no diagrama, os custos variáveis, especialmente os preços dos combustíveis, também podem mudar com o tempo e, portanto, são definidos para cada ano modelo no </a:t>
            </a:r>
            <a:r>
              <a:rPr lang="en-US" dirty="0" err="1"/>
              <a:t>OSeMOSYS</a:t>
            </a:r>
            <a:r>
              <a:rPr lang="en-US" dirty="0"/>
              <a: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EE24CFC-DDDE-469E-A571-85BDF862E9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026692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As tecnologias de fornecimento de energia primária geralmente representam um de dois processos:</a:t>
            </a:r>
          </a:p>
          <a:p>
            <a:pPr marL="171450" indent="-171450">
              <a:buFont typeface="Arial"/>
              <a:buChar char="•"/>
            </a:pPr>
            <a:r>
              <a:rPr lang="en-US" dirty="0"/>
              <a:t>A extração ou produção doméstica de combustíveis, por exemplo, a produção doméstica de carvão.</a:t>
            </a:r>
            <a:endParaRPr lang="en-US" dirty="0">
              <a:cs typeface="Calibri"/>
            </a:endParaRPr>
          </a:p>
          <a:p>
            <a:pPr marL="171450" indent="-171450">
              <a:buFont typeface="Arial"/>
              <a:buChar char="•"/>
            </a:pPr>
            <a:r>
              <a:rPr lang="en-US" dirty="0"/>
              <a:t>Importação de combustíveis, por exemplo, importação de carvão.</a:t>
            </a:r>
            <a:endParaRPr lang="en-US" dirty="0">
              <a:cs typeface="Calibri"/>
            </a:endParaRPr>
          </a:p>
          <a:p>
            <a:r>
              <a:rPr lang="en-US" dirty="0"/>
              <a:t>Os combustíveis podem incluir: carvão, petróleo, derivados de petróleo (como o diesel), gás natural, urânio, biomassa e outros. Por convenção, para cada combustível considerado, normalmente incluímos uma tecnologia de importação e uma tecnologia de produção nacional, conforme mostrado neste diagrama. No entanto, às vezes podemos querer ajustar isso. Por exemplo, se estivermos modelando um país sem reservas domésticas de carvão, poderíamos simplesmente excluir a tecnologia de produção doméstica de carvão. Ou talvez queiramos incluir duas versões de uma tecnologia para representar opções diferentes. Por exemplo, poderíamos ter tecnologias separadas para a importação de gás natural via gasoduto e via transporte de gás natural liquefeito, uma vez que elas têm custos diferentes.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22347AB-5A7D-208C-61DB-6CB54D71F99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F0354BB-6DE0-1B4B-32D7-06B523436C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40F0F98-2964-9168-1818-EF7D5566D7E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Conforme mostrado neste diagrama, as tecnologias de fornecimento de energia primária são normalmente representadas </a:t>
            </a:r>
            <a:r>
              <a:rPr lang="en-US" dirty="0" err="1"/>
              <a:t>nos</a:t>
            </a:r>
            <a:r>
              <a:rPr lang="en-US" dirty="0"/>
              <a:t> </a:t>
            </a:r>
            <a:r>
              <a:rPr lang="en-US" dirty="0" err="1"/>
              <a:t>sistemas</a:t>
            </a:r>
            <a:r>
              <a:rPr lang="en-US" dirty="0"/>
              <a:t> </a:t>
            </a:r>
            <a:r>
              <a:rPr lang="en-US" dirty="0" err="1"/>
              <a:t>energéticosde</a:t>
            </a:r>
            <a:r>
              <a:rPr lang="en-US" dirty="0"/>
              <a:t> referência por uma tecnologia (caixa) com apenas combustíveis/mercadorias de saída (linhas) e nenhum combustível/mercadoria de entrada. Por exemplo, a tecnologia de extração de carvão não tem combustível de entrada e produz carvão como combustível de saída. Normalmente posicionadas mais à esquerda nos diagramas do Sistema Energético de Referência, podemos pensar nas tecnologias de fornecimento de energia primária como a primeira etapa do sistema energético; elas produzem os combustíveis usados por outras tecnologias para fornecer serviços de energia e atender às demandas normalmente encontradas na extrema direita dos diagramas do Sistema Energético de Referência. Para relembrar nossa convenção genérica de nomenclatura, as tecnologias de suprimento de energia primária normalmente têm um nome de seis letras, sendo o primeiro segmento M.I.N. para tecnologias de extração ou produção de combustível doméstico ou I.M.P. para tecnologias de importação, e o segundo segmento o código da commodity/combustível que está sendo produzido. Exemplos podem ser vistos neste diagrama.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5254A1C-5391-F016-7531-ED350A7EB66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4072714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B1B7E77-8844-7135-BE73-EC4A0BFEE6E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3B2EDD3-05CE-8C89-F297-F83C52B0CC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AF424D6-83DA-9DC9-005E-171C5E03BC2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No </a:t>
            </a:r>
            <a:r>
              <a:rPr lang="en-US" dirty="0" err="1"/>
              <a:t>OSeMOSYS</a:t>
            </a:r>
            <a:r>
              <a:rPr lang="en-US" dirty="0"/>
              <a:t>, as tecnologias de fornecimento de energia primária são normalmente caracterizadas por esses parâmetros-chave:</a:t>
            </a:r>
          </a:p>
          <a:p>
            <a:pPr marL="171450" indent="-171450">
              <a:buFont typeface="Arial"/>
              <a:buChar char="•"/>
            </a:pPr>
            <a:r>
              <a:rPr lang="en-US" dirty="0"/>
              <a:t>Taxa de atividade de produção: conforme explicado anteriormente, isso define qual combustível a tecnologia fornece e a que taxa.</a:t>
            </a:r>
            <a:endParaRPr lang="en-US" dirty="0">
              <a:cs typeface="Calibri"/>
            </a:endParaRPr>
          </a:p>
          <a:p>
            <a:pPr marL="171450" indent="-171450">
              <a:buFont typeface="Arial"/>
              <a:buChar char="•"/>
            </a:pPr>
            <a:r>
              <a:rPr lang="en-US" dirty="0"/>
              <a:t>Custo variável [dólares por gigajoule]: representa os custos de extração ou importação do combustível.</a:t>
            </a:r>
            <a:endParaRPr lang="en-US" dirty="0">
              <a:cs typeface="Calibri"/>
            </a:endParaRPr>
          </a:p>
          <a:p>
            <a:pPr marL="171450" indent="-171450">
              <a:buFont typeface="Arial"/>
              <a:buChar char="•"/>
            </a:pPr>
            <a:r>
              <a:rPr lang="en-US" dirty="0"/>
              <a:t>Limite superior de atividade anual da tecnologia total ou limite superior de atividade do período do modelo da tecnologia total [petajoules]: esses são os parâmetros que podem ser usados para definir o nível de reservas comprovadas disponíveis para extração ou a quantidade máxima que pode ser importada.</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F7FB47F-C9CF-DFB2-C200-F4D796AD7D7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3726045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82D547D-0BFD-0A06-5D0F-7C36B59120B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A7136BB-A9E5-D052-E460-6B5A01D9E4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BDCEE3C-22B2-AC89-6F80-1DAD82235AC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Para as tecnologias de suprimento de energia primária, o parâmetro Limite Superior de Atividade do Período do Modelo de Tecnologia Total pode ser usado para definir o nível de reservas comprovadas do combustível que pode ser extraído ou a quantidade máxima que pode ser importada durante todo o período de modelagem. Por exemplo, se estivéssemos criando um modelo para o País X com um período de modelagem de 2015 a 2070, o Limite Superior de Atividade do Período do Modelo de Tecnologia Total para a tecnologia de extração de carvão doméstico (M.I.N.C.O.A.) seria o nível de reservas comprovadas disponíveis para extração no País X de 2015 a 2070, conforme mostrado neste diagrama.</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CF0DCDB-C091-D1C3-0DDD-2E33DBAE13D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3579885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10D2F5A-0CBA-B13E-027E-8761C173C55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2B11E84-E38B-3F03-420B-35A8D66A76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4853150-9F97-5F3A-F9C9-05B2CB41483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Para resumir, vamos pensar em como definiríamos um exemplo de tecnologia de fornecimento de energia primária, uma tecnologia de extração de carvão, na </a:t>
            </a:r>
            <a:r>
              <a:rPr lang="en-US" dirty="0" err="1"/>
              <a:t>OSeMOSYS</a:t>
            </a:r>
            <a:r>
              <a:rPr lang="en-US" dirty="0"/>
              <a:t>, usando os parâmetros que abordamos </a:t>
            </a:r>
            <a:r>
              <a:rPr lang="en-US" dirty="0" err="1"/>
              <a:t>na</a:t>
            </a:r>
            <a:r>
              <a:rPr lang="en-US" dirty="0"/>
              <a:t> aula de hoje. Primeiro, precisamos definir o taxa de atividade de </a:t>
            </a:r>
            <a:r>
              <a:rPr lang="en-US" dirty="0" err="1"/>
              <a:t>saída</a:t>
            </a:r>
            <a:r>
              <a:rPr lang="en-US" dirty="0"/>
              <a:t>. A tecnologia de extração de carvão produz carvão como combustível de saída e a taxa de atividade de saída é definida como 1 por convenção, portanto, a taxa de atividade de saída será 1 para o carvão combustível. Em seguida, vamos definir o custo da tecnologia de extração de carvão. Para isso, definimos seu custo variável igual ao custo de extração de carvão em dólares por gigajoule para cada ano no período do modelo. Por fim, precisamos pensar em quaisquer limites que se apliquem a essa tecnologia. Se soubermos a quantidade de reservas comprovadas de carvão no país, poderemos incluí-la no modelo usando o parâmetro Limite superior de atividade do período do modelo da tecnologia total, definido em petajoules. Nos exercícios práticos, praticaremos o uso de dados como esses em um modelo </a:t>
            </a:r>
            <a:r>
              <a:rPr lang="en-US" dirty="0" err="1"/>
              <a:t>OSeMOSYS </a:t>
            </a:r>
            <a:r>
              <a:rPr lang="en-US" dirty="0"/>
              <a:t>real.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1C5A267-2954-73D7-4A33-CF5EB88580E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3438806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A933094-6E62-8D92-72B8-F89DA0A0497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52AF5E1-6E51-F807-1C0D-FC30BDF2330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D7ECBE7-0B2D-3EBE-3072-A133F53510E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Esse diagrama mostra alguns exemplos de tecnologias retiradas do diagrama anterior do Sistema </a:t>
            </a:r>
            <a:r>
              <a:rPr lang="en-US" dirty="0" err="1"/>
              <a:t>Energético</a:t>
            </a:r>
            <a:r>
              <a:rPr lang="en-US" dirty="0"/>
              <a:t> de Referência. Vamos dar uma olhada em como essas tecnologias são representadas:</a:t>
            </a:r>
          </a:p>
          <a:p>
            <a:pPr marL="171450" indent="-171450">
              <a:buFont typeface="Arial"/>
              <a:buChar char="•"/>
            </a:pPr>
            <a:r>
              <a:rPr lang="en-US" dirty="0"/>
              <a:t>A tecnologia de extração de gás natural tem um combustível de saída de gás natural, pois é isso que a tecnologia produz. Ela não tem combustível de entrada, pois é uma tecnologia de fornecimento de energia primária encontrada na extremidade esquerda do nosso Sistema Energético de Referência. Isso será abordado em mais detalhes posteriormente </a:t>
            </a:r>
            <a:r>
              <a:rPr lang="en-US" dirty="0" err="1"/>
              <a:t>nesta</a:t>
            </a:r>
            <a:r>
              <a:rPr lang="en-US" dirty="0"/>
              <a:t> aula.</a:t>
            </a:r>
            <a:endParaRPr lang="en-US" dirty="0">
              <a:cs typeface="Calibri"/>
            </a:endParaRPr>
          </a:p>
          <a:p>
            <a:pPr marL="171450" indent="-171450">
              <a:buFont typeface="Arial"/>
              <a:buChar char="•"/>
            </a:pPr>
            <a:r>
              <a:rPr lang="en-US" dirty="0"/>
              <a:t>A usina de energia a carvão tem como combustível de entrada o carvão e como combustível de saída a eletricidade, já que essa tecnologia converte a energia do carvão em eletricidade.</a:t>
            </a:r>
            <a:endParaRPr lang="en-US" dirty="0">
              <a:cs typeface="Calibri"/>
            </a:endParaRPr>
          </a:p>
          <a:p>
            <a:pPr marL="171450" indent="-171450">
              <a:buFont typeface="Arial"/>
              <a:buChar char="•"/>
            </a:pPr>
            <a:r>
              <a:rPr lang="en-US" dirty="0"/>
              <a:t>Da mesma forma, a usina a diesel converte a energia do diesel em eletricidade e, portanto, tem um combustível de entrada de diesel e um combustível de saída de eletricidade.</a:t>
            </a:r>
            <a:endParaRPr lang="en-US" dirty="0">
              <a:cs typeface="Calibri"/>
            </a:endParaRPr>
          </a:p>
          <a:p>
            <a:r>
              <a:rPr lang="en-US" dirty="0"/>
              <a:t>É importante observar que nem todas as tecnologias têm um combustível de entrada e um combustível de saída. Por exemplo, as tecnologias de extração de combustível normalmente não têm um combustível de entrada (como o exemplo do gás natural neste diagrama), e algumas tecnologias podem ter mais de um combustível de entrada ou de saída, como uma refinaria com petróleo bruto como combustível de entrada, produzindo gasolina e diesel como combustíveis de saída. </a:t>
            </a:r>
            <a:endParaRPr lang="en-US" dirty="0">
              <a:cs typeface="Calibri"/>
            </a:endParaRPr>
          </a:p>
          <a:p>
            <a:br>
              <a:rPr lang="en-US" dirty="0"/>
            </a:b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F858BAD-2D1B-D879-9AC4-B2A12811566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4951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ADF9C53-41B0-2A3D-E181-5E7868F1AE3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AD5D2E8-7E38-1BD9-E0ED-80B9D7E12FA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7604B10-30BA-11A7-4D22-70007BD3D1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Há três grupos principais de dados que são usados para definir tecnologias. Eles incluem a commodity de entrada, que se refere ao fornecimento de combustível para a tecnologia. Dados importantes sobre a commodity de entrada incluem seu preço, disponibilidade e impactos. Por exemplo, as emissões de gases de efeito estufa associadas ao uso do combustível. Em segundo lugar, precisamos de dados sobre as características tecnoeconômicas e ambientais das tecnologias. Isso inclui os custos, a eficiência, a vida útil e a disponibilidade da tecnologia. Por fim, precisamos definir a commodity de saída de cada tecnologia, que é a commodity que ela produz. Dados importantes sobre as commodities de saída incluem sua demanda, conteúdo energético e impactos.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2E113D7-B584-216D-F8E5-24CB84A88B5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4131091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44DB556-F4E7-AD3B-EA26-360D4D07792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23EE16A-4218-B394-7511-BBD85E9A4C8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38D8C06-F300-B5CE-7BA7-DA84FB0163F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Como os modelos são abstrações da realidade, podemos definir tecnologias em diferentes níveis de abstração, dependendo da natureza do nosso modelo de energia. Na </a:t>
            </a:r>
            <a:r>
              <a:rPr lang="en-US" dirty="0" err="1"/>
              <a:t>OSeMOSYS</a:t>
            </a:r>
            <a:r>
              <a:rPr lang="en-US" dirty="0"/>
              <a:t>, uma tecnologia pode, portanto, representar coisas diferentes, por exemplo, uma tecnologia pode representar um único processo ou usina de energia, como uma usina de energia a carvão. Uma tecnologia também pode representar um grupo de processos ou usinas de energia com características semelhantes, por exemplo, uma tecnologia pode ser usada para representar todas as usinas de energia a carvão existentes se não houver necessidade de mais detalhes. Em nossos exemplos e exercícios práticos, usaremos essa abordagem de agrupamento, com uma tecnologia para representar todas as usinas de energia do mesmo tipo. Isso é mostrado neste diagrama e destacado para as usinas de energia nuclear como exemplo. Também agregaremos as redes de transmissão e distribuição em tecnologias únicas de transmissão e distribuição.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1999BD0-F306-FE1A-C7C3-4E59ECE5A9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408590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CB11B19-4D90-2D59-0E94-5BCC0EF77B8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8A2981B-9A81-EBAB-6507-2C5510819A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EED32E4-5694-26F4-98B6-687B9EDB547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Há várias características tecnológicas importantes que devem ser consideradas no planejamento da expansão da capacidade. Os modelos desenvolvidos com o </a:t>
            </a:r>
            <a:r>
              <a:rPr lang="en-US" dirty="0" err="1"/>
              <a:t>OSeMOSYS </a:t>
            </a:r>
            <a:r>
              <a:rPr lang="en-US" dirty="0"/>
              <a:t>têm a capacidade de considerar várias dessas características, incluindo:</a:t>
            </a:r>
          </a:p>
          <a:p>
            <a:pPr marL="171450" indent="-171450">
              <a:buFont typeface="Arial"/>
              <a:buChar char="•"/>
            </a:pPr>
            <a:r>
              <a:rPr lang="en-US" dirty="0"/>
              <a:t>Variação na disponibilidade, na eficiência e nos custos de uma tecnologia em escalas de tempo curtas e longas. Por exemplo, pode-se esperar que as novas tecnologias que têm custos altos agora se tornem significativamente mais baratas no futuro. Este diagrama, que apresenta projeções de custo de capital para tecnologias de energia renovável, mostra que alguns custos de tecnologia deverão cair no futuro. Portanto, essas tecnologias podem se tornar mais importantes para a relação custo-benefício no futuro, por isso é importante que </a:t>
            </a:r>
            <a:r>
              <a:rPr lang="en-US" dirty="0" err="1"/>
              <a:t>o OSeMOSYS </a:t>
            </a:r>
            <a:r>
              <a:rPr lang="en-US" dirty="0"/>
              <a:t>possa considerar dados de custo variáveis no tempo.</a:t>
            </a:r>
          </a:p>
          <a:p>
            <a:pPr marL="171450" indent="-171450">
              <a:buFont typeface="Arial"/>
              <a:buChar char="•"/>
            </a:pPr>
            <a:r>
              <a:rPr lang="en-US" dirty="0"/>
              <a:t>Os modelos também podem considerar os limites de produção por restrições de tecnologia e capacidade. Por exemplo, há um limite para a quantidade de energia que pode ser gerada por energia solar fotovoltaica em um determinado país com base na intensidade da luz solar durante o ano. É importante que </a:t>
            </a:r>
            <a:r>
              <a:rPr lang="en-US" dirty="0" err="1"/>
              <a:t>o OSeMOSYS </a:t>
            </a:r>
            <a:r>
              <a:rPr lang="en-US" dirty="0"/>
              <a:t>possa considerar isso para que seus resultados estejam alinhados com a realidade.</a:t>
            </a:r>
            <a:endParaRPr lang="en-US" dirty="0">
              <a:cs typeface="Calibri"/>
            </a:endParaRPr>
          </a:p>
          <a:p>
            <a:pPr marL="171450" indent="-171450">
              <a:buFont typeface="Arial"/>
              <a:buChar char="•"/>
            </a:pPr>
            <a:r>
              <a:rPr lang="en-US" dirty="0"/>
              <a:t>Além disso, podemos considerar as emissões associadas às tecnologias e os limites que podem ser impostos a elas. Por exemplo, talvez queiramos desenvolver um cenário de modelo para entender como as emissões de dióxido de carbono associadas </a:t>
            </a:r>
            <a:r>
              <a:rPr lang="en-US" dirty="0" err="1"/>
              <a:t>ao</a:t>
            </a:r>
            <a:r>
              <a:rPr lang="en-US" dirty="0"/>
              <a:t> </a:t>
            </a:r>
            <a:r>
              <a:rPr lang="en-US" dirty="0" err="1"/>
              <a:t>sistema</a:t>
            </a:r>
            <a:r>
              <a:rPr lang="en-US" dirty="0"/>
              <a:t> </a:t>
            </a:r>
            <a:r>
              <a:rPr lang="en-US" dirty="0" err="1"/>
              <a:t>energético</a:t>
            </a:r>
            <a:r>
              <a:rPr lang="en-US" dirty="0"/>
              <a:t> de um país podem ser reduzidas a um determinado nível, por isso é importante que o </a:t>
            </a:r>
            <a:r>
              <a:rPr lang="en-US" dirty="0" err="1"/>
              <a:t>OSeMOSYS</a:t>
            </a:r>
            <a:r>
              <a:rPr lang="en-US" dirty="0"/>
              <a:t> possa considerar as emissões associadas a cada tecnologia e tenha a capacidade de impor limites a elas.</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E617EDB-D776-F4B5-F0A7-A35587277A7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48115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As atividades de entrada e saída das tecnologias são definidas no </a:t>
            </a:r>
            <a:r>
              <a:rPr lang="en-US" dirty="0" err="1"/>
              <a:t>OSeMOSYS</a:t>
            </a:r>
            <a:r>
              <a:rPr lang="en-US" dirty="0"/>
              <a:t> por meio de dois parâmetros: Taxa de atividade de entrada e Taxa de atividade de saída.</a:t>
            </a:r>
          </a:p>
          <a:p>
            <a:r>
              <a:rPr lang="en-US" dirty="0"/>
              <a:t>Explicaremos esses dois parâmetros usando um exemplo, em que a tecnologia é uma máquina de fazer pão. Se a máquina estiver carregada com 5 kg de farinha e 4 </a:t>
            </a:r>
            <a:r>
              <a:rPr lang="en-US" dirty="0" err="1"/>
              <a:t>litros </a:t>
            </a:r>
            <a:r>
              <a:rPr lang="en-US" dirty="0"/>
              <a:t>de água, ela produzirá 50 baguetes, conforme mostrado no diagrama. Com base nessas informações, podemos calcular que, para produzir 1 baguete, precisamos de 100g de farinha e 80cl de água. </a:t>
            </a:r>
            <a:endParaRPr lang="en-US" dirty="0">
              <a:cs typeface="Calibri"/>
            </a:endParaRPr>
          </a:p>
          <a:p>
            <a:r>
              <a:rPr lang="en-US" dirty="0"/>
              <a:t>Se modelássemos essa máquina de fazer pão como uma tecnologia no </a:t>
            </a:r>
            <a:r>
              <a:rPr lang="en-US" dirty="0" err="1"/>
              <a:t>OSeMOSYS</a:t>
            </a:r>
            <a:r>
              <a:rPr lang="en-US" dirty="0"/>
              <a:t>, isso se traduziria em uma taxa de atividade de saída de 1 para baguetes e uma taxa de atividade de entrada de 100 para farinha e 80 para água - isso porque calculamos que precisamos de 100g de farinha e 80cl de água como entradas para produzir 1 baguete como saída da máquina de fazer pão. A farinha e a água são o combustível de entrada da tecnologia, enquanto a baguete é o combustível de saída.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3DDB852-AC15-DEFC-8D9D-ED6069A3146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69E9775-F8DD-7BF7-9E19-DD11B93487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2AA2F13-6B6A-B626-C8B7-8258F6DA027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Esse conceito pode ser usado para definir qualquer tecnologia com entradas e/ou saídas, como usinas de energia. Por exemplo, uma usina elétrica movida a carvão utiliza o combustível de entrada carvão e produz o combustível de saída eletricidade. É importante lembrar que a eficiência de uma usina de energia é igual à taxa de atividade de saída dividida pela taxa de atividade de entrada. No </a:t>
            </a:r>
            <a:r>
              <a:rPr lang="en-US" dirty="0" err="1"/>
              <a:t>OSeMOSYS</a:t>
            </a:r>
            <a:r>
              <a:rPr lang="en-US" dirty="0"/>
              <a:t>, geralmente é conveniente definir a taxa de atividade de saída como 1 e ajustar a taxa de atividade de entrada de acordo, como fizemos no exemplo da máquina de fazer pão. Sabíamos a quantidade de farinha e água necessária para fazer 50 baguetes e dividimos esse valor por 50 para calcular a quantidade necessária para fazer 1 baguete, o que nos permitiu definir o Output Activity Ratio como 1. Se a taxa de atividade de saída for 1, a eficiência de uma usina de energia é, portanto, igual a 1 dividido pela taxa de atividade de entrada. </a:t>
            </a:r>
            <a:r>
              <a:rPr lang="en-US" dirty="0" err="1"/>
              <a:t>Praticaremos </a:t>
            </a:r>
            <a:r>
              <a:rPr lang="en-US" dirty="0"/>
              <a:t>o uso desses parâmetros em exercícios práticos.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3D9B974-2703-A5BF-B199-20A5F925605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1094148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Clique para editar o estilo do título mestre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Clique para editar os estilos de texto mestre</a:t>
            </a:r>
          </a:p>
          <a:p>
            <a:pPr lvl="1"/>
            <a:r>
              <a:rPr lang="en-GB" dirty="0"/>
              <a:t>Segundo nível</a:t>
            </a:r>
          </a:p>
          <a:p>
            <a:pPr lvl="2"/>
            <a:r>
              <a:rPr lang="en-GB" dirty="0"/>
              <a:t>Terceiro nível</a:t>
            </a:r>
          </a:p>
          <a:p>
            <a:pPr lvl="3"/>
            <a:r>
              <a:rPr lang="en-GB" dirty="0"/>
              <a:t>Quarto nível</a:t>
            </a:r>
          </a:p>
          <a:p>
            <a:pPr lvl="4"/>
            <a:r>
              <a:rPr lang="en-GB" dirty="0"/>
              <a:t>Quinto nível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commons.wikimedia.org/wiki/File:Lumps_of_coal.jpg" TargetMode="External"/><Relationship Id="rId13" Type="http://schemas.openxmlformats.org/officeDocument/2006/relationships/hyperlink" Target="https://creativecommons.org/licenses/by-sa/3.0/deed.en" TargetMode="External"/><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12" Type="http://schemas.openxmlformats.org/officeDocument/2006/relationships/hyperlink" Target="https://commons.wikimedia.org/wiki/File:Electricity_warning_sign.svg"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zenodo.org/record/4558799#.YEHFAGj7Q2w" TargetMode="External"/><Relationship Id="rId11" Type="http://schemas.openxmlformats.org/officeDocument/2006/relationships/hyperlink" Target="https://creativecommons.org/licenses/by-sa/4.0/deed.en" TargetMode="External"/><Relationship Id="rId5" Type="http://schemas.openxmlformats.org/officeDocument/2006/relationships/image" Target="../media/image9.png"/><Relationship Id="rId10" Type="http://schemas.openxmlformats.org/officeDocument/2006/relationships/hyperlink" Target="https://commons.wikimedia.org/wiki/File:Karlshamn_power_plant_-_DSCF3887.jpg" TargetMode="External"/><Relationship Id="rId4" Type="http://schemas.openxmlformats.org/officeDocument/2006/relationships/notesSlide" Target="../notesSlides/notesSlide9.xml"/><Relationship Id="rId9" Type="http://schemas.openxmlformats.org/officeDocument/2006/relationships/hyperlink" Target="https://creativecommons.org/licenses/by-sa/2.0/deed.en" TargetMode="External"/><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5" Type="http://schemas.openxmlformats.org/officeDocument/2006/relationships/image" Target="../media/image10.jpeg"/><Relationship Id="rId10"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hyperlink" Target="https://commons.wikimedia.org/wiki/File:Morning_baguettes.jpg" TargetMode="External"/><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12"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zenodo.org/record/4558799#.YEHFAGj7Q2w" TargetMode="External"/><Relationship Id="rId11" Type="http://schemas.openxmlformats.org/officeDocument/2006/relationships/hyperlink" Target="https://creativecommons.org/licenses/by-sa/4.0/deed.en" TargetMode="External"/><Relationship Id="rId5" Type="http://schemas.openxmlformats.org/officeDocument/2006/relationships/image" Target="../media/image14.png"/><Relationship Id="rId10" Type="http://schemas.openxmlformats.org/officeDocument/2006/relationships/hyperlink" Target="https://commons.wikimedia.org/wiki/File:Industrial_hearth_deck_oven_and_rotary_rack_oven.JPG" TargetMode="External"/><Relationship Id="rId4" Type="http://schemas.openxmlformats.org/officeDocument/2006/relationships/notesSlide" Target="../notesSlides/notesSlide11.xml"/><Relationship Id="rId9" Type="http://schemas.openxmlformats.org/officeDocument/2006/relationships/hyperlink" Target="https://creativecommons.org/licenses/by/2.0/deed.en"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hyperlink" Target="https://commons.wikimedia.org/wiki/File:Lumps_of_coal.jpg" TargetMode="External"/><Relationship Id="rId13" Type="http://schemas.openxmlformats.org/officeDocument/2006/relationships/hyperlink" Target="https://creativecommons.org/licenses/by-sa/3.0/deed.en" TargetMode="External"/><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12" Type="http://schemas.openxmlformats.org/officeDocument/2006/relationships/hyperlink" Target="https://commons.wikimedia.org/wiki/File:Electricity_warning_sign.svg"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zenodo.org/record/4558799#.YEHFAGj7Q2w" TargetMode="External"/><Relationship Id="rId11" Type="http://schemas.openxmlformats.org/officeDocument/2006/relationships/hyperlink" Target="https://creativecommons.org/licenses/by-sa/4.0/deed.en" TargetMode="External"/><Relationship Id="rId5" Type="http://schemas.openxmlformats.org/officeDocument/2006/relationships/image" Target="../media/image16.png"/><Relationship Id="rId10" Type="http://schemas.openxmlformats.org/officeDocument/2006/relationships/hyperlink" Target="https://commons.wikimedia.org/wiki/File:Karlshamn_power_plant_-_DSCF3887.jpg" TargetMode="External"/><Relationship Id="rId4" Type="http://schemas.openxmlformats.org/officeDocument/2006/relationships/notesSlide" Target="../notesSlides/notesSlide13.xml"/><Relationship Id="rId9" Type="http://schemas.openxmlformats.org/officeDocument/2006/relationships/hyperlink" Target="https://creativecommons.org/licenses/by-sa/2.0/deed.en" TargetMode="External"/><Relationship Id="rId1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7.png"/><Relationship Id="rId5" Type="http://schemas.openxmlformats.org/officeDocument/2006/relationships/image" Target="../media/image10.jpeg"/><Relationship Id="rId10" Type="http://schemas.openxmlformats.org/officeDocument/2006/relationships/image" Target="../media/image5.png"/><Relationship Id="rId4" Type="http://schemas.openxmlformats.org/officeDocument/2006/relationships/notesSlide" Target="../notesSlides/notesSlide14.xm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5.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zenodo.org/record/4558799#.YEHFAGj7Q2w" TargetMode="External"/><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zenodo.org/record/4558799#.YEHFAGj7Q2w" TargetMode="External"/><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hyperlink" Target="https://commons.wikimedia.org/wiki/File:Bag_of_flour162.jpg" TargetMode="External"/><Relationship Id="rId13" Type="http://schemas.openxmlformats.org/officeDocument/2006/relationships/hyperlink" Target="https://creativecommons.org/licenses/by/4.0/deed.en" TargetMode="External"/><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12" Type="http://schemas.openxmlformats.org/officeDocument/2006/relationships/hyperlink" Target="https://commons.wikimedia.org/wiki/File:Romania_Putna_Monastery_Well_Water_Bucket.jpg" TargetMode="External"/><Relationship Id="rId2" Type="http://schemas.openxmlformats.org/officeDocument/2006/relationships/audio" Target="../media/media6.mp3"/><Relationship Id="rId16" Type="http://schemas.openxmlformats.org/officeDocument/2006/relationships/image" Target="../media/image5.png"/><Relationship Id="rId1" Type="http://schemas.microsoft.com/office/2007/relationships/media" Target="../media/media6.mp3"/><Relationship Id="rId6" Type="http://schemas.openxmlformats.org/officeDocument/2006/relationships/hyperlink" Target="https://zenodo.org/record/4558799#.YEHFAGj7Q2w" TargetMode="External"/><Relationship Id="rId11" Type="http://schemas.openxmlformats.org/officeDocument/2006/relationships/hyperlink" Target="https://creativecommons.org/licenses/by/2.0/deed.en" TargetMode="External"/><Relationship Id="rId5" Type="http://schemas.openxmlformats.org/officeDocument/2006/relationships/image" Target="../media/image8.png"/><Relationship Id="rId15" Type="http://schemas.openxmlformats.org/officeDocument/2006/relationships/hyperlink" Target="https://creativecommons.org/licenses/by-sa/4.0/deed.en" TargetMode="External"/><Relationship Id="rId10" Type="http://schemas.openxmlformats.org/officeDocument/2006/relationships/hyperlink" Target="https://commons.wikimedia.org/wiki/File:Morning_baguettes.jpg" TargetMode="External"/><Relationship Id="rId4" Type="http://schemas.openxmlformats.org/officeDocument/2006/relationships/notesSlide" Target="../notesSlides/notesSlide8.xml"/><Relationship Id="rId9" Type="http://schemas.openxmlformats.org/officeDocument/2006/relationships/hyperlink" Target="https://creativecommons.org/licenses/by-sa/3.0/deed.en" TargetMode="External"/><Relationship Id="rId14" Type="http://schemas.openxmlformats.org/officeDocument/2006/relationships/hyperlink" Target="https://commons.wikimedia.org/wiki/File:Industrial_hearth_deck_oven_and_rotary_rack_oven.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432258" y="3429000"/>
            <a:ext cx="3093912" cy="523220"/>
          </a:xfrm>
          <a:prstGeom prst="rect">
            <a:avLst/>
          </a:prstGeom>
          <a:noFill/>
        </p:spPr>
        <p:txBody>
          <a:bodyPr wrap="square" lIns="91440" tIns="45720" rIns="91440" bIns="45720" rtlCol="0" anchor="b">
            <a:spAutoFit/>
          </a:bodyPr>
          <a:lstStyle/>
          <a:p>
            <a:r>
              <a:rPr lang="en-ZA" b="1" dirty="0" err="1">
                <a:latin typeface="Open Sans ExtraBold"/>
                <a:ea typeface="Open Sans ExtraBold" panose="020B0606030504020204" pitchFamily="34" charset="0"/>
                <a:cs typeface="Open Sans ExtraBold" panose="020B0606030504020204" pitchFamily="34" charset="0"/>
              </a:rPr>
              <a:t>Modelagem</a:t>
            </a:r>
            <a:r>
              <a:rPr lang="en-ZA" b="1" dirty="0">
                <a:latin typeface="Open Sans ExtraBold"/>
                <a:ea typeface="Open Sans ExtraBold" panose="020B0606030504020204" pitchFamily="34" charset="0"/>
                <a:cs typeface="Open Sans ExtraBold" panose="020B0606030504020204" pitchFamily="34" charset="0"/>
              </a:rPr>
              <a:t> De Sistemas </a:t>
            </a:r>
            <a:r>
              <a:rPr lang="en-ZA" b="1" dirty="0" err="1">
                <a:latin typeface="Open Sans ExtraBold"/>
                <a:ea typeface="Open Sans ExtraBold" panose="020B0606030504020204" pitchFamily="34" charset="0"/>
                <a:cs typeface="Open Sans ExtraBold" panose="020B0606030504020204" pitchFamily="34" charset="0"/>
              </a:rPr>
              <a:t>Energéticos</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Usando</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432258" y="4741683"/>
            <a:ext cx="7587564" cy="1446550"/>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AULA 5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FORNECIMENTO DE ENERGIA PRIMÁRIA</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9AA59E4-9085-AC45-D3E7-826A5C6C122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88C945B-8939-90C6-CB0A-6830090D2A5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10</a:t>
            </a:fld>
            <a:endParaRPr lang="sv-SE" sz="1000" b="1" dirty="0">
              <a:solidFill>
                <a:schemeClr val="bg1"/>
              </a:solidFill>
            </a:endParaRPr>
          </a:p>
        </p:txBody>
      </p:sp>
      <p:sp>
        <p:nvSpPr>
          <p:cNvPr id="2" name="Rectangle 1">
            <a:extLst>
              <a:ext uri="{FF2B5EF4-FFF2-40B4-BE49-F238E27FC236}">
                <a16:creationId xmlns:a16="http://schemas.microsoft.com/office/drawing/2014/main" id="{5ACB5BC3-B7A5-9B85-D181-BC3A53EF456D}"/>
              </a:ext>
            </a:extLst>
          </p:cNvPr>
          <p:cNvSpPr/>
          <p:nvPr/>
        </p:nvSpPr>
        <p:spPr>
          <a:xfrm>
            <a:off x="687190" y="1013844"/>
            <a:ext cx="896481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5.2.2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Taxas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atividade de entrada e saída para usinas de energia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E173DDF-C873-88BD-9CCC-DBF00E8C661B}"/>
              </a:ext>
            </a:extLst>
          </p:cNvPr>
          <p:cNvSpPr txBox="1">
            <a:spLocks/>
          </p:cNvSpPr>
          <p:nvPr/>
        </p:nvSpPr>
        <p:spPr>
          <a:xfrm>
            <a:off x="582415" y="99535"/>
            <a:ext cx="10949185" cy="8967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a:t>
            </a:r>
            <a:r>
              <a:rPr lang="en-GB" sz="4400" dirty="0" err="1">
                <a:latin typeface="Open Sans"/>
                <a:ea typeface="Open Sans" panose="020B0606030504020204" pitchFamily="34" charset="0"/>
                <a:cs typeface="Open Sans" panose="020B0606030504020204" pitchFamily="34" charset="0"/>
                <a:sym typeface="Bodoni SvtyTwo ITC TT-Book"/>
              </a:rPr>
              <a:t>Taxas</a:t>
            </a:r>
            <a:r>
              <a:rPr lang="en-GB" sz="4400" dirty="0">
                <a:latin typeface="Open Sans"/>
                <a:ea typeface="Open Sans" panose="020B0606030504020204" pitchFamily="34" charset="0"/>
                <a:cs typeface="Open Sans" panose="020B0606030504020204" pitchFamily="34" charset="0"/>
                <a:sym typeface="Bodoni SvtyTwo ITC TT-Book"/>
              </a:rPr>
              <a:t> de atividade de entrada e saída </a:t>
            </a:r>
          </a:p>
        </p:txBody>
      </p:sp>
      <p:pic>
        <p:nvPicPr>
          <p:cNvPr id="5" name="Picture 8" descr="Text, timeline&#10;&#10;Description automatically generated">
            <a:extLst>
              <a:ext uri="{FF2B5EF4-FFF2-40B4-BE49-F238E27FC236}">
                <a16:creationId xmlns:a16="http://schemas.microsoft.com/office/drawing/2014/main" id="{4B9B518C-0BF0-246F-9DAD-651BE75D0116}"/>
              </a:ext>
            </a:extLst>
          </p:cNvPr>
          <p:cNvPicPr>
            <a:picLocks noGrp="1" noChangeAspect="1"/>
          </p:cNvPicPr>
          <p:nvPr>
            <p:ph idx="1"/>
          </p:nvPr>
        </p:nvPicPr>
        <p:blipFill>
          <a:blip r:embed="rId5"/>
          <a:stretch>
            <a:fillRect/>
          </a:stretch>
        </p:blipFill>
        <p:spPr>
          <a:xfrm>
            <a:off x="582550" y="1760567"/>
            <a:ext cx="10829709" cy="3795109"/>
          </a:xfrm>
        </p:spPr>
      </p:pic>
      <p:sp>
        <p:nvSpPr>
          <p:cNvPr id="6" name="TextBox 5">
            <a:extLst>
              <a:ext uri="{FF2B5EF4-FFF2-40B4-BE49-F238E27FC236}">
                <a16:creationId xmlns:a16="http://schemas.microsoft.com/office/drawing/2014/main" id="{EBD7FC4C-1C03-10B3-C836-EE73C1E331C8}"/>
              </a:ext>
            </a:extLst>
          </p:cNvPr>
          <p:cNvSpPr txBox="1"/>
          <p:nvPr/>
        </p:nvSpPr>
        <p:spPr>
          <a:xfrm>
            <a:off x="485079" y="6056758"/>
            <a:ext cx="95417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 </a:t>
            </a:r>
            <a:r>
              <a:rPr lang="en-GB" sz="1000" dirty="0">
                <a:latin typeface="Open Sans" panose="020B0606030504020204" pitchFamily="34" charset="0"/>
                <a:ea typeface="Open Sans" panose="020B0606030504020204" pitchFamily="34" charset="0"/>
                <a:cs typeface="Open Sans" panose="020B0606030504020204" pitchFamily="34" charset="0"/>
              </a:rPr>
              <a:t>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licenciada sob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feita com imagens de: D Harris,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imagem</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 BY SA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Zygimantus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imagem</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CC BY SA 4.0</a:t>
            </a:r>
            <a:r>
              <a:rPr lang="en-GB" sz="1000" dirty="0">
                <a:latin typeface="Open Sans" panose="020B0606030504020204" pitchFamily="34" charset="0"/>
                <a:ea typeface="Open Sans" panose="020B0606030504020204" pitchFamily="34" charset="0"/>
                <a:cs typeface="Open Sans" panose="020B0606030504020204" pitchFamily="34" charset="0"/>
              </a:rPr>
              <a:t>; Party Pop,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imagem</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CC BY-SA 3.0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6)">
            <a:hlinkClick r:id="" action="ppaction://media"/>
            <a:extLst>
              <a:ext uri="{FF2B5EF4-FFF2-40B4-BE49-F238E27FC236}">
                <a16:creationId xmlns:a16="http://schemas.microsoft.com/office/drawing/2014/main" id="{A2876EB9-3B16-B75F-A8D6-EAE8FEE1321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901590" y="996245"/>
            <a:ext cx="896710" cy="896710"/>
          </a:xfrm>
          <a:prstGeom prst="rect">
            <a:avLst/>
          </a:prstGeom>
        </p:spPr>
      </p:pic>
    </p:spTree>
    <p:extLst>
      <p:ext uri="{BB962C8B-B14F-4D97-AF65-F5344CB8AC3E}">
        <p14:creationId xmlns:p14="http://schemas.microsoft.com/office/powerpoint/2010/main" val="77716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2CDD538-F480-66CE-BE3A-7835115D836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52743B9-A038-599B-854D-10D7CDCC650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11</a:t>
            </a:fld>
            <a:endParaRPr lang="sv-SE" sz="1000" b="1" dirty="0">
              <a:solidFill>
                <a:schemeClr val="bg1"/>
              </a:solidFill>
            </a:endParaRPr>
          </a:p>
        </p:txBody>
      </p:sp>
      <p:sp>
        <p:nvSpPr>
          <p:cNvPr id="2" name="Rectangle 1">
            <a:extLst>
              <a:ext uri="{FF2B5EF4-FFF2-40B4-BE49-F238E27FC236}">
                <a16:creationId xmlns:a16="http://schemas.microsoft.com/office/drawing/2014/main" id="{1A9F5970-3E80-F3C7-65AC-CB6722E265DE}"/>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5.2.3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Taxas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atividade de entrada e saída - Exercício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876A56F-8621-E573-5E54-4959D102BC8B}"/>
              </a:ext>
            </a:extLst>
          </p:cNvPr>
          <p:cNvSpPr txBox="1">
            <a:spLocks/>
          </p:cNvSpPr>
          <p:nvPr/>
        </p:nvSpPr>
        <p:spPr>
          <a:xfrm>
            <a:off x="582415" y="194202"/>
            <a:ext cx="11355585" cy="8020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a:t>
            </a:r>
            <a:r>
              <a:rPr lang="en-GB" sz="4400" dirty="0" err="1">
                <a:latin typeface="Open Sans"/>
                <a:ea typeface="Open Sans" panose="020B0606030504020204" pitchFamily="34" charset="0"/>
                <a:cs typeface="Open Sans" panose="020B0606030504020204" pitchFamily="34" charset="0"/>
                <a:sym typeface="Bodoni SvtyTwo ITC TT-Book"/>
              </a:rPr>
              <a:t>Taxas</a:t>
            </a:r>
            <a:r>
              <a:rPr lang="en-GB" sz="4400" dirty="0">
                <a:latin typeface="Open Sans"/>
                <a:ea typeface="Open Sans" panose="020B0606030504020204" pitchFamily="34" charset="0"/>
                <a:cs typeface="Open Sans" panose="020B0606030504020204" pitchFamily="34" charset="0"/>
                <a:sym typeface="Bodoni SvtyTwo ITC TT-Book"/>
              </a:rPr>
              <a:t> de atividade de entrada e saída </a:t>
            </a:r>
          </a:p>
        </p:txBody>
      </p:sp>
      <p:sp>
        <p:nvSpPr>
          <p:cNvPr id="5" name="TextBox 4">
            <a:extLst>
              <a:ext uri="{FF2B5EF4-FFF2-40B4-BE49-F238E27FC236}">
                <a16:creationId xmlns:a16="http://schemas.microsoft.com/office/drawing/2014/main" id="{FFDCAEA0-E9C8-CE48-BA3B-6E954B6A6C59}"/>
              </a:ext>
            </a:extLst>
          </p:cNvPr>
          <p:cNvSpPr txBox="1"/>
          <p:nvPr/>
        </p:nvSpPr>
        <p:spPr>
          <a:xfrm>
            <a:off x="687190" y="1432719"/>
            <a:ext cx="9703802" cy="923330"/>
          </a:xfrm>
          <a:prstGeom prst="rect">
            <a:avLst/>
          </a:prstGeom>
          <a:noFill/>
        </p:spPr>
        <p:txBody>
          <a:bodyPr wrap="square">
            <a:spAutoFit/>
          </a:bodyPr>
          <a:lstStyle/>
          <a:p>
            <a:r>
              <a:rPr lang="es-CO" sz="2700" dirty="0" err="1">
                <a:latin typeface="Segoe UI" panose="020B0502040204020203" pitchFamily="34" charset="0"/>
                <a:cs typeface="Segoe UI" panose="020B0502040204020203" pitchFamily="34" charset="0"/>
              </a:rPr>
              <a:t>Para o exemplo dado de </a:t>
            </a:r>
            <a:r>
              <a:rPr lang="es-CO" sz="2700" dirty="0">
                <a:latin typeface="Segoe UI" panose="020B0502040204020203" pitchFamily="34" charset="0"/>
                <a:cs typeface="Segoe UI" panose="020B0502040204020203" pitchFamily="34" charset="0"/>
              </a:rPr>
              <a:t>uma </a:t>
            </a:r>
            <a:r>
              <a:rPr lang="es-CO" sz="2700" dirty="0" err="1">
                <a:latin typeface="Segoe UI" panose="020B0502040204020203" pitchFamily="34" charset="0"/>
                <a:cs typeface="Segoe UI" panose="020B0502040204020203" pitchFamily="34" charset="0"/>
              </a:rPr>
              <a:t>usina de carvão</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se a quantidade de eletricidade produzida for de </a:t>
            </a:r>
            <a:r>
              <a:rPr lang="es-CO" sz="2700" dirty="0">
                <a:latin typeface="Segoe UI" panose="020B0502040204020203" pitchFamily="34" charset="0"/>
                <a:cs typeface="Segoe UI" panose="020B0502040204020203" pitchFamily="34" charset="0"/>
              </a:rPr>
              <a:t>25 GJ, </a:t>
            </a:r>
            <a:r>
              <a:rPr lang="es-CO" sz="2700" dirty="0" err="1">
                <a:latin typeface="Segoe UI" panose="020B0502040204020203" pitchFamily="34" charset="0"/>
                <a:cs typeface="Segoe UI" panose="020B0502040204020203" pitchFamily="34" charset="0"/>
              </a:rPr>
              <a:t>quanto carvão </a:t>
            </a:r>
            <a:r>
              <a:rPr lang="es-CO" sz="2700" dirty="0">
                <a:latin typeface="Segoe UI" panose="020B0502040204020203" pitchFamily="34" charset="0"/>
                <a:cs typeface="Segoe UI" panose="020B0502040204020203" pitchFamily="34" charset="0"/>
              </a:rPr>
              <a:t>em GJ </a:t>
            </a:r>
            <a:r>
              <a:rPr lang="es-CO" sz="2700" dirty="0" err="1">
                <a:latin typeface="Segoe UI" panose="020B0502040204020203" pitchFamily="34" charset="0"/>
                <a:cs typeface="Segoe UI" panose="020B0502040204020203" pitchFamily="34" charset="0"/>
              </a:rPr>
              <a:t>foi utilizado</a:t>
            </a:r>
            <a:r>
              <a:rPr lang="es-CO" sz="2700" dirty="0">
                <a:latin typeface="Segoe UI" panose="020B0502040204020203" pitchFamily="34" charset="0"/>
                <a:cs typeface="Segoe UI" panose="020B0502040204020203" pitchFamily="34" charset="0"/>
              </a:rPr>
              <a:t>?</a:t>
            </a:r>
            <a:endParaRPr lang="en-US" sz="2700" dirty="0">
              <a:latin typeface="Segoe UI" panose="020B0502040204020203" pitchFamily="34" charset="0"/>
              <a:cs typeface="Segoe UI" panose="020B0502040204020203" pitchFamily="34" charset="0"/>
            </a:endParaRPr>
          </a:p>
        </p:txBody>
      </p:sp>
      <p:pic>
        <p:nvPicPr>
          <p:cNvPr id="6" name="Picture 2" descr="Las 10 mayores centrales térmicas de carbón del mundo- El Periódico de la  Energía">
            <a:extLst>
              <a:ext uri="{FF2B5EF4-FFF2-40B4-BE49-F238E27FC236}">
                <a16:creationId xmlns:a16="http://schemas.microsoft.com/office/drawing/2014/main" id="{E2DAB455-92DE-6510-FE3E-352D5FB833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7136" y="2530266"/>
            <a:ext cx="1968882" cy="1310202"/>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4">
            <a:extLst>
              <a:ext uri="{FF2B5EF4-FFF2-40B4-BE49-F238E27FC236}">
                <a16:creationId xmlns:a16="http://schemas.microsoft.com/office/drawing/2014/main" id="{BFC57281-FC39-C747-C631-A49FA324382A}"/>
              </a:ext>
            </a:extLst>
          </p:cNvPr>
          <p:cNvSpPr txBox="1"/>
          <p:nvPr/>
        </p:nvSpPr>
        <p:spPr>
          <a:xfrm>
            <a:off x="3074816" y="3840468"/>
            <a:ext cx="2613522" cy="400110"/>
          </a:xfrm>
          <a:prstGeom prst="rect">
            <a:avLst/>
          </a:prstGeom>
          <a:noFill/>
        </p:spPr>
        <p:txBody>
          <a:bodyPr wrap="square" rtlCol="0">
            <a:spAutoFit/>
          </a:bodyPr>
          <a:lstStyle/>
          <a:p>
            <a:pPr algn="ctr"/>
            <a:r>
              <a:rPr lang="es-CO" sz="2000" b="1" dirty="0" err="1">
                <a:latin typeface="Segoe UI" panose="020B0502040204020203" pitchFamily="34" charset="0"/>
                <a:cs typeface="Segoe UI" panose="020B0502040204020203" pitchFamily="34" charset="0"/>
              </a:rPr>
              <a:t>Usina de energia </a:t>
            </a:r>
            <a:r>
              <a:rPr lang="es-CO" sz="2000" b="1" dirty="0">
                <a:latin typeface="Segoe UI" panose="020B0502040204020203" pitchFamily="34" charset="0"/>
                <a:cs typeface="Segoe UI" panose="020B0502040204020203" pitchFamily="34" charset="0"/>
              </a:rPr>
              <a:t>a carvão</a:t>
            </a:r>
          </a:p>
        </p:txBody>
      </p:sp>
      <p:cxnSp>
        <p:nvCxnSpPr>
          <p:cNvPr id="8" name="Conector recto de flecha 6">
            <a:extLst>
              <a:ext uri="{FF2B5EF4-FFF2-40B4-BE49-F238E27FC236}">
                <a16:creationId xmlns:a16="http://schemas.microsoft.com/office/drawing/2014/main" id="{637154AE-56B2-2A37-5EEE-D5D30245B220}"/>
              </a:ext>
            </a:extLst>
          </p:cNvPr>
          <p:cNvCxnSpPr>
            <a:cxnSpLocks/>
          </p:cNvCxnSpPr>
          <p:nvPr/>
        </p:nvCxnSpPr>
        <p:spPr>
          <a:xfrm>
            <a:off x="2515469" y="3150905"/>
            <a:ext cx="767763"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CuadroTexto 9">
            <a:extLst>
              <a:ext uri="{FF2B5EF4-FFF2-40B4-BE49-F238E27FC236}">
                <a16:creationId xmlns:a16="http://schemas.microsoft.com/office/drawing/2014/main" id="{B51DA581-E5A5-1F74-6532-363F88C20A1C}"/>
              </a:ext>
            </a:extLst>
          </p:cNvPr>
          <p:cNvSpPr txBox="1"/>
          <p:nvPr/>
        </p:nvSpPr>
        <p:spPr>
          <a:xfrm>
            <a:off x="398006" y="2895444"/>
            <a:ext cx="2086432" cy="461665"/>
          </a:xfrm>
          <a:prstGeom prst="rect">
            <a:avLst/>
          </a:prstGeom>
          <a:noFill/>
        </p:spPr>
        <p:txBody>
          <a:bodyPr wrap="square" rtlCol="0">
            <a:spAutoFit/>
          </a:bodyPr>
          <a:lstStyle/>
          <a:p>
            <a:pPr algn="ctr"/>
            <a:r>
              <a:rPr lang="es-CO" sz="2400" b="1" dirty="0">
                <a:latin typeface="Segoe UI" panose="020B0502040204020203" pitchFamily="34" charset="0"/>
                <a:cs typeface="Segoe UI" panose="020B0502040204020203" pitchFamily="34" charset="0"/>
              </a:rPr>
              <a:t>10 GJ </a:t>
            </a:r>
            <a:r>
              <a:rPr lang="es-CO" sz="2400" b="1" dirty="0" err="1">
                <a:latin typeface="Segoe UI" panose="020B0502040204020203" pitchFamily="34" charset="0"/>
                <a:cs typeface="Segoe UI" panose="020B0502040204020203" pitchFamily="34" charset="0"/>
              </a:rPr>
              <a:t>de carvão</a:t>
            </a:r>
            <a:endParaRPr lang="es-CO" sz="2400" b="1" dirty="0">
              <a:latin typeface="Segoe UI" panose="020B0502040204020203" pitchFamily="34" charset="0"/>
              <a:cs typeface="Segoe UI" panose="020B0502040204020203" pitchFamily="34" charset="0"/>
            </a:endParaRPr>
          </a:p>
        </p:txBody>
      </p:sp>
      <p:cxnSp>
        <p:nvCxnSpPr>
          <p:cNvPr id="10" name="Conector recto de flecha 12">
            <a:extLst>
              <a:ext uri="{FF2B5EF4-FFF2-40B4-BE49-F238E27FC236}">
                <a16:creationId xmlns:a16="http://schemas.microsoft.com/office/drawing/2014/main" id="{F1677E91-FE24-DEF3-907A-46E9E39B574C}"/>
              </a:ext>
            </a:extLst>
          </p:cNvPr>
          <p:cNvCxnSpPr>
            <a:cxnSpLocks/>
          </p:cNvCxnSpPr>
          <p:nvPr/>
        </p:nvCxnSpPr>
        <p:spPr>
          <a:xfrm>
            <a:off x="5483568" y="3150007"/>
            <a:ext cx="846368" cy="0"/>
          </a:xfrm>
          <a:prstGeom prst="straightConnector1">
            <a:avLst/>
          </a:prstGeom>
          <a:ln w="38100">
            <a:solidFill>
              <a:srgbClr val="E5A420"/>
            </a:solidFill>
            <a:tailEnd type="triangle"/>
          </a:ln>
        </p:spPr>
        <p:style>
          <a:lnRef idx="2">
            <a:schemeClr val="accent1"/>
          </a:lnRef>
          <a:fillRef idx="0">
            <a:schemeClr val="accent1"/>
          </a:fillRef>
          <a:effectRef idx="1">
            <a:schemeClr val="accent1"/>
          </a:effectRef>
          <a:fontRef idx="minor">
            <a:schemeClr val="tx1"/>
          </a:fontRef>
        </p:style>
      </p:cxnSp>
      <p:sp>
        <p:nvSpPr>
          <p:cNvPr id="11" name="CuadroTexto 13">
            <a:extLst>
              <a:ext uri="{FF2B5EF4-FFF2-40B4-BE49-F238E27FC236}">
                <a16:creationId xmlns:a16="http://schemas.microsoft.com/office/drawing/2014/main" id="{C7F0FAB1-818D-E0DE-F6BC-4F029EAE0159}"/>
              </a:ext>
            </a:extLst>
          </p:cNvPr>
          <p:cNvSpPr txBox="1"/>
          <p:nvPr/>
        </p:nvSpPr>
        <p:spPr>
          <a:xfrm>
            <a:off x="6148506" y="2742449"/>
            <a:ext cx="2086432" cy="830997"/>
          </a:xfrm>
          <a:prstGeom prst="rect">
            <a:avLst/>
          </a:prstGeom>
          <a:noFill/>
        </p:spPr>
        <p:txBody>
          <a:bodyPr wrap="square" rtlCol="0">
            <a:spAutoFit/>
          </a:bodyPr>
          <a:lstStyle/>
          <a:p>
            <a:pPr algn="ctr"/>
            <a:r>
              <a:rPr lang="es-CO" sz="2400" b="1" dirty="0">
                <a:latin typeface="Segoe UI" panose="020B0502040204020203" pitchFamily="34" charset="0"/>
                <a:cs typeface="Segoe UI" panose="020B0502040204020203" pitchFamily="34" charset="0"/>
              </a:rPr>
              <a:t>4 GJ </a:t>
            </a:r>
            <a:r>
              <a:rPr lang="es-CO" sz="2400" b="1" dirty="0" err="1">
                <a:latin typeface="Segoe UI" panose="020B0502040204020203" pitchFamily="34" charset="0"/>
                <a:cs typeface="Segoe UI" panose="020B0502040204020203" pitchFamily="34" charset="0"/>
              </a:rPr>
              <a:t>de eletricidade</a:t>
            </a:r>
            <a:endParaRPr lang="es-CO" sz="2400" b="1"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12" name="CuadroTexto 17">
                <a:extLst>
                  <a:ext uri="{FF2B5EF4-FFF2-40B4-BE49-F238E27FC236}">
                    <a16:creationId xmlns:a16="http://schemas.microsoft.com/office/drawing/2014/main" id="{773BA161-CE3F-BF56-82A8-01DDC5407577}"/>
                  </a:ext>
                </a:extLst>
              </p:cNvPr>
              <p:cNvSpPr txBox="1"/>
              <p:nvPr/>
            </p:nvSpPr>
            <p:spPr>
              <a:xfrm>
                <a:off x="8423564" y="2876201"/>
                <a:ext cx="2911384" cy="7495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latin typeface="Cambria Math" panose="02040503050406030204" pitchFamily="18" charset="0"/>
                        </a:rPr>
                        <m:t>𝒏</m:t>
                      </m:r>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𝟒</m:t>
                          </m:r>
                          <m:r>
                            <a:rPr lang="es-CO" sz="2400" b="1" i="1" smtClean="0">
                              <a:latin typeface="Cambria Math" panose="02040503050406030204" pitchFamily="18" charset="0"/>
                            </a:rPr>
                            <m:t> </m:t>
                          </m:r>
                          <m:r>
                            <a:rPr lang="es-CO" sz="2400" b="1" i="1" smtClean="0">
                              <a:latin typeface="Cambria Math" panose="02040503050406030204" pitchFamily="18" charset="0"/>
                            </a:rPr>
                            <m:t>𝑮𝑱</m:t>
                          </m:r>
                        </m:num>
                        <m:den>
                          <m:r>
                            <a:rPr lang="es-CO" sz="2400" b="1" i="1" smtClean="0">
                              <a:latin typeface="Cambria Math" panose="02040503050406030204" pitchFamily="18" charset="0"/>
                            </a:rPr>
                            <m:t>𝟏𝟎</m:t>
                          </m:r>
                          <m:r>
                            <a:rPr lang="es-CO" sz="2400" b="1" i="1" smtClean="0">
                              <a:latin typeface="Cambria Math" panose="02040503050406030204" pitchFamily="18" charset="0"/>
                            </a:rPr>
                            <m:t> </m:t>
                          </m:r>
                          <m:r>
                            <a:rPr lang="es-CO" sz="2400" b="1" i="1" smtClean="0">
                              <a:latin typeface="Cambria Math" panose="02040503050406030204" pitchFamily="18" charset="0"/>
                            </a:rPr>
                            <m:t>𝑮𝑱</m:t>
                          </m:r>
                        </m:den>
                      </m:f>
                      <m:r>
                        <a:rPr lang="es-CO" sz="2400" b="1" i="1" smtClean="0">
                          <a:latin typeface="Cambria Math" panose="02040503050406030204" pitchFamily="18" charset="0"/>
                        </a:rPr>
                        <m:t>=</m:t>
                      </m:r>
                      <m:r>
                        <a:rPr lang="es-CO" sz="2400" b="1" i="1" smtClean="0">
                          <a:latin typeface="Cambria Math" panose="02040503050406030204" pitchFamily="18" charset="0"/>
                        </a:rPr>
                        <m:t>𝟎</m:t>
                      </m:r>
                      <m:r>
                        <a:rPr lang="es-CO" sz="2400" b="1" i="1" smtClean="0">
                          <a:latin typeface="Cambria Math" panose="02040503050406030204" pitchFamily="18" charset="0"/>
                        </a:rPr>
                        <m:t>.</m:t>
                      </m:r>
                      <m:r>
                        <a:rPr lang="es-CO" sz="2400" b="1" i="1" smtClean="0">
                          <a:latin typeface="Cambria Math" panose="02040503050406030204" pitchFamily="18" charset="0"/>
                        </a:rPr>
                        <m:t>𝟒</m:t>
                      </m:r>
                    </m:oMath>
                  </m:oMathPara>
                </a14:m>
                <a:endParaRPr lang="es-CO" sz="2400" b="1" dirty="0"/>
              </a:p>
            </p:txBody>
          </p:sp>
        </mc:Choice>
        <mc:Fallback xmlns:p14="http://schemas.microsoft.com/office/powerpoint/2010/main" xmlns:a16="http://schemas.microsoft.com/office/drawing/2014/main" xmlns="">
          <p:sp>
            <p:nvSpPr>
              <p:cNvPr id="12" name="CuadroTexto 17">
                <a:extLst>
                  <a:ext uri="{FF2B5EF4-FFF2-40B4-BE49-F238E27FC236}">
                    <a16:creationId xmlns:a16="http://schemas.microsoft.com/office/drawing/2014/main" id="{773BA161-CE3F-BF56-82A8-01DDC5407577}"/>
                  </a:ext>
                </a:extLst>
              </p:cNvPr>
              <p:cNvSpPr txBox="1">
                <a:spLocks noRot="1" noChangeAspect="1" noMove="1" noResize="1" noEditPoints="1" noAdjustHandles="1" noChangeArrowheads="1" noChangeShapeType="1" noTextEdit="1"/>
              </p:cNvSpPr>
              <p:nvPr/>
            </p:nvSpPr>
            <p:spPr>
              <a:xfrm>
                <a:off x="8423564" y="2876201"/>
                <a:ext cx="2911384" cy="749501"/>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FA92AF7-6321-A600-92FD-D39C25589525}"/>
                  </a:ext>
                </a:extLst>
              </p:cNvPr>
              <p:cNvSpPr txBox="1"/>
              <p:nvPr/>
            </p:nvSpPr>
            <p:spPr>
              <a:xfrm>
                <a:off x="398006" y="4389423"/>
                <a:ext cx="3904146" cy="6360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s-CO" sz="2200" b="0" i="0" smtClean="0">
                          <a:latin typeface="Cambria Math" panose="02040503050406030204" pitchFamily="18" charset="0"/>
                        </a:rPr>
                        <m:t>Input</m:t>
                      </m:r>
                      <m:r>
                        <a:rPr lang="es-CO" sz="2200" b="0" i="0" smtClean="0">
                          <a:latin typeface="Cambria Math" panose="02040503050406030204" pitchFamily="18" charset="0"/>
                        </a:rPr>
                        <m:t> </m:t>
                      </m:r>
                      <m:r>
                        <m:rPr>
                          <m:sty m:val="p"/>
                        </m:rPr>
                        <a:rPr lang="es-CO" sz="2200" b="0" i="0" smtClean="0">
                          <a:latin typeface="Cambria Math" panose="02040503050406030204" pitchFamily="18" charset="0"/>
                        </a:rPr>
                        <m:t>Activity</m:t>
                      </m:r>
                      <m:r>
                        <a:rPr lang="es-CO" sz="2200" b="0" i="0" smtClean="0">
                          <a:latin typeface="Cambria Math" panose="02040503050406030204" pitchFamily="18" charset="0"/>
                        </a:rPr>
                        <m:t> </m:t>
                      </m:r>
                      <m:r>
                        <m:rPr>
                          <m:sty m:val="p"/>
                        </m:rPr>
                        <a:rPr lang="es-CO" sz="2200" b="0" i="0" smtClean="0">
                          <a:latin typeface="Cambria Math" panose="02040503050406030204" pitchFamily="18" charset="0"/>
                        </a:rPr>
                        <m:t>Ratio</m:t>
                      </m:r>
                      <m:r>
                        <a:rPr lang="es-CO" sz="2200" b="0" i="0" smtClean="0">
                          <a:latin typeface="Cambria Math" panose="02040503050406030204" pitchFamily="18" charset="0"/>
                        </a:rPr>
                        <m:t>=</m:t>
                      </m:r>
                      <m:f>
                        <m:fPr>
                          <m:ctrlPr>
                            <a:rPr lang="es-CO" sz="2200" b="0" i="1" smtClean="0">
                              <a:latin typeface="Cambria Math" panose="02040503050406030204" pitchFamily="18" charset="0"/>
                            </a:rPr>
                          </m:ctrlPr>
                        </m:fPr>
                        <m:num>
                          <m:r>
                            <a:rPr lang="es-CO" sz="2200" b="0" i="0" smtClean="0">
                              <a:latin typeface="Cambria Math" panose="02040503050406030204" pitchFamily="18" charset="0"/>
                            </a:rPr>
                            <m:t>1</m:t>
                          </m:r>
                        </m:num>
                        <m:den>
                          <m:r>
                            <a:rPr lang="es-CO" sz="2200" b="0" i="0" smtClean="0">
                              <a:latin typeface="Cambria Math" panose="02040503050406030204" pitchFamily="18" charset="0"/>
                            </a:rPr>
                            <m:t>0.4</m:t>
                          </m:r>
                        </m:den>
                      </m:f>
                      <m:r>
                        <a:rPr lang="es-CO" sz="2200" b="0" i="0" smtClean="0">
                          <a:latin typeface="Cambria Math" panose="02040503050406030204" pitchFamily="18" charset="0"/>
                        </a:rPr>
                        <m:t>=2.5</m:t>
                      </m:r>
                    </m:oMath>
                  </m:oMathPara>
                </a14:m>
                <a:endParaRPr lang="es-CO" sz="2200" dirty="0"/>
              </a:p>
            </p:txBody>
          </p:sp>
        </mc:Choice>
        <mc:Fallback xmlns:p14="http://schemas.microsoft.com/office/powerpoint/2010/main" xmlns:a16="http://schemas.microsoft.com/office/drawing/2014/main" xmlns="">
          <p:sp>
            <p:nvSpPr>
              <p:cNvPr id="13" name="TextBox 12">
                <a:extLst>
                  <a:ext uri="{FF2B5EF4-FFF2-40B4-BE49-F238E27FC236}">
                    <a16:creationId xmlns:a16="http://schemas.microsoft.com/office/drawing/2014/main" id="{0FA92AF7-6321-A600-92FD-D39C25589525}"/>
                  </a:ext>
                </a:extLst>
              </p:cNvPr>
              <p:cNvSpPr txBox="1">
                <a:spLocks noRot="1" noChangeAspect="1" noMove="1" noResize="1" noEditPoints="1" noAdjustHandles="1" noChangeArrowheads="1" noChangeShapeType="1" noTextEdit="1"/>
              </p:cNvSpPr>
              <p:nvPr/>
            </p:nvSpPr>
            <p:spPr>
              <a:xfrm>
                <a:off x="398006" y="4389423"/>
                <a:ext cx="3904146" cy="636008"/>
              </a:xfrm>
              <a:prstGeom prst="rect">
                <a:avLst/>
              </a:prstGeom>
              <a:blipFill>
                <a:blip r:embed="rId7"/>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45FADFB-0CF7-BCE8-6EF7-89962D7F78A0}"/>
                  </a:ext>
                </a:extLst>
              </p:cNvPr>
              <p:cNvSpPr txBox="1"/>
              <p:nvPr/>
            </p:nvSpPr>
            <p:spPr>
              <a:xfrm>
                <a:off x="5539091" y="4515845"/>
                <a:ext cx="2937165"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𝑐𝑜𝑎𝑙</m:t>
                      </m:r>
                      <m:r>
                        <a:rPr lang="es-CO" sz="2200" b="0" i="1" smtClean="0">
                          <a:latin typeface="Cambria Math" panose="02040503050406030204" pitchFamily="18" charset="0"/>
                        </a:rPr>
                        <m:t> </m:t>
                      </m:r>
                      <m:r>
                        <a:rPr lang="es-CO" sz="2200" b="0" i="1" smtClean="0">
                          <a:latin typeface="Cambria Math" panose="02040503050406030204" pitchFamily="18" charset="0"/>
                        </a:rPr>
                        <m:t>𝑝𝑟𝑜𝑑𝑢𝑐𝑒</m:t>
                      </m:r>
                      <m:r>
                        <a:rPr lang="es-CO" sz="2200" b="0" i="1" smtClean="0">
                          <a:latin typeface="Cambria Math" panose="02040503050406030204" pitchFamily="18" charset="0"/>
                        </a:rPr>
                        <m:t> 1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𝑒𝑙𝑒𝑐𝑡𝑟𝑖𝑐𝑖𝑡𝑦</m:t>
                      </m:r>
                    </m:oMath>
                  </m:oMathPara>
                </a14:m>
                <a:endParaRPr lang="es-CO" sz="2200" dirty="0"/>
              </a:p>
            </p:txBody>
          </p:sp>
        </mc:Choice>
        <mc:Fallback xmlns:p14="http://schemas.microsoft.com/office/powerpoint/2010/main" xmlns:a16="http://schemas.microsoft.com/office/drawing/2014/main" xmlns="">
          <p:sp>
            <p:nvSpPr>
              <p:cNvPr id="14" name="TextBox 13">
                <a:extLst>
                  <a:ext uri="{FF2B5EF4-FFF2-40B4-BE49-F238E27FC236}">
                    <a16:creationId xmlns:a16="http://schemas.microsoft.com/office/drawing/2014/main" id="{845FADFB-0CF7-BCE8-6EF7-89962D7F78A0}"/>
                  </a:ext>
                </a:extLst>
              </p:cNvPr>
              <p:cNvSpPr txBox="1">
                <a:spLocks noRot="1" noChangeAspect="1" noMove="1" noResize="1" noEditPoints="1" noAdjustHandles="1" noChangeArrowheads="1" noChangeShapeType="1" noTextEdit="1"/>
              </p:cNvSpPr>
              <p:nvPr/>
            </p:nvSpPr>
            <p:spPr>
              <a:xfrm>
                <a:off x="5539091" y="4515845"/>
                <a:ext cx="2937165" cy="338554"/>
              </a:xfrm>
              <a:prstGeom prst="rect">
                <a:avLst/>
              </a:prstGeom>
              <a:blipFill>
                <a:blip r:embed="rId8"/>
                <a:stretch>
                  <a:fillRect l="-3326" r="-77963" b="-38182"/>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7DE6C98-0B4D-A697-3F75-219F3A2738E7}"/>
                  </a:ext>
                </a:extLst>
              </p:cNvPr>
              <p:cNvSpPr txBox="1"/>
              <p:nvPr/>
            </p:nvSpPr>
            <p:spPr>
              <a:xfrm>
                <a:off x="1851644" y="5369516"/>
                <a:ext cx="7263848" cy="7030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𝑒𝑙𝑒𝑐𝑡𝑟𝑖𝑐𝑖𝑡𝑦</m:t>
                      </m:r>
                      <m:r>
                        <a:rPr lang="es-CO" sz="2200" b="0" i="1" smtClean="0">
                          <a:latin typeface="Cambria Math" panose="02040503050406030204" pitchFamily="18" charset="0"/>
                        </a:rPr>
                        <m:t>∗</m:t>
                      </m:r>
                      <m:f>
                        <m:fPr>
                          <m:ctrlPr>
                            <a:rPr lang="es-CO" sz="2200" b="0" i="1" smtClean="0">
                              <a:latin typeface="Cambria Math" panose="02040503050406030204" pitchFamily="18" charset="0"/>
                            </a:rPr>
                          </m:ctrlPr>
                        </m:fPr>
                        <m:num>
                          <m:r>
                            <a:rPr lang="es-CO" sz="2200" b="0" i="1" smtClean="0">
                              <a:latin typeface="Cambria Math" panose="02040503050406030204" pitchFamily="18" charset="0"/>
                            </a:rPr>
                            <m:t>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𝑐𝑜𝑎𝑙</m:t>
                          </m:r>
                        </m:num>
                        <m:den>
                          <m:r>
                            <a:rPr lang="es-CO" sz="2200" b="0" i="1" smtClean="0">
                              <a:latin typeface="Cambria Math" panose="02040503050406030204" pitchFamily="18" charset="0"/>
                            </a:rPr>
                            <m:t>1 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𝑒𝑙𝑒𝑐𝑡𝑟𝑖𝑐𝑖𝑡𝑦</m:t>
                          </m:r>
                        </m:den>
                      </m:f>
                      <m:r>
                        <a:rPr lang="es-CO" sz="2200" b="0" i="1" smtClean="0">
                          <a:latin typeface="Cambria Math" panose="02040503050406030204" pitchFamily="18" charset="0"/>
                        </a:rPr>
                        <m:t>=62.5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𝑐𝑜𝑎𝑙</m:t>
                      </m:r>
                    </m:oMath>
                  </m:oMathPara>
                </a14:m>
                <a:endParaRPr lang="es-CO" sz="2200" dirty="0"/>
              </a:p>
            </p:txBody>
          </p:sp>
        </mc:Choice>
        <mc:Fallback xmlns:p14="http://schemas.microsoft.com/office/powerpoint/2010/main" xmlns:a16="http://schemas.microsoft.com/office/drawing/2014/main" xmlns="">
          <p:sp>
            <p:nvSpPr>
              <p:cNvPr id="15" name="TextBox 14">
                <a:extLst>
                  <a:ext uri="{FF2B5EF4-FFF2-40B4-BE49-F238E27FC236}">
                    <a16:creationId xmlns:a16="http://schemas.microsoft.com/office/drawing/2014/main" id="{17DE6C98-0B4D-A697-3F75-219F3A2738E7}"/>
                  </a:ext>
                </a:extLst>
              </p:cNvPr>
              <p:cNvSpPr txBox="1">
                <a:spLocks noRot="1" noChangeAspect="1" noMove="1" noResize="1" noEditPoints="1" noAdjustHandles="1" noChangeArrowheads="1" noChangeShapeType="1" noTextEdit="1"/>
              </p:cNvSpPr>
              <p:nvPr/>
            </p:nvSpPr>
            <p:spPr>
              <a:xfrm>
                <a:off x="1851644" y="5369516"/>
                <a:ext cx="7263848" cy="703013"/>
              </a:xfrm>
              <a:prstGeom prst="rect">
                <a:avLst/>
              </a:prstGeom>
              <a:blipFill>
                <a:blip r:embed="rId9"/>
                <a:stretch>
                  <a:fillRect/>
                </a:stretch>
              </a:blipFill>
            </p:spPr>
            <p:txBody>
              <a:bodyPr/>
              <a:lstStyle/>
              <a:p>
                <a:r>
                  <a:rPr lang="es-CO">
                    <a:noFill/>
                  </a:rPr>
                  <a:t> </a:t>
                </a:r>
              </a:p>
            </p:txBody>
          </p:sp>
        </mc:Fallback>
      </mc:AlternateContent>
      <p:pic>
        <p:nvPicPr>
          <p:cNvPr id="16" name="synthesize (7)">
            <a:hlinkClick r:id="" action="ppaction://media"/>
            <a:extLst>
              <a:ext uri="{FF2B5EF4-FFF2-40B4-BE49-F238E27FC236}">
                <a16:creationId xmlns:a16="http://schemas.microsoft.com/office/drawing/2014/main" id="{67A045F8-FB5A-4963-6A4A-3ABEFB951A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45771" y="957869"/>
            <a:ext cx="978353" cy="978353"/>
          </a:xfrm>
          <a:prstGeom prst="rect">
            <a:avLst/>
          </a:prstGeom>
        </p:spPr>
      </p:pic>
    </p:spTree>
    <p:extLst>
      <p:ext uri="{BB962C8B-B14F-4D97-AF65-F5344CB8AC3E}">
        <p14:creationId xmlns:p14="http://schemas.microsoft.com/office/powerpoint/2010/main" val="285411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1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A8D7BAD-5334-E765-2513-A0AC45A63FE2}"/>
            </a:ext>
          </a:extLst>
        </p:cNvPr>
        <p:cNvGrpSpPr/>
        <p:nvPr/>
      </p:nvGrpSpPr>
      <p:grpSpPr>
        <a:xfrm>
          <a:off x="0" y="0"/>
          <a:ext cx="0" cy="0"/>
          <a:chOff x="0" y="0"/>
          <a:chExt cx="0" cy="0"/>
        </a:xfrm>
      </p:grpSpPr>
      <p:pic>
        <p:nvPicPr>
          <p:cNvPr id="5" name="Picture 8" descr="Text&#10;&#10;Description automatically generated">
            <a:extLst>
              <a:ext uri="{FF2B5EF4-FFF2-40B4-BE49-F238E27FC236}">
                <a16:creationId xmlns:a16="http://schemas.microsoft.com/office/drawing/2014/main" id="{9D7F1700-8997-2522-E212-E5F8DE233B53}"/>
              </a:ext>
            </a:extLst>
          </p:cNvPr>
          <p:cNvPicPr>
            <a:picLocks noChangeAspect="1"/>
          </p:cNvPicPr>
          <p:nvPr/>
        </p:nvPicPr>
        <p:blipFill>
          <a:blip r:embed="rId5"/>
          <a:stretch>
            <a:fillRect/>
          </a:stretch>
        </p:blipFill>
        <p:spPr>
          <a:xfrm>
            <a:off x="2237116" y="1370449"/>
            <a:ext cx="6643647" cy="4787526"/>
          </a:xfrm>
          <a:prstGeom prst="rect">
            <a:avLst/>
          </a:prstGeom>
        </p:spPr>
      </p:pic>
      <p:sp>
        <p:nvSpPr>
          <p:cNvPr id="3" name="Slide Number Placeholder 1">
            <a:extLst>
              <a:ext uri="{FF2B5EF4-FFF2-40B4-BE49-F238E27FC236}">
                <a16:creationId xmlns:a16="http://schemas.microsoft.com/office/drawing/2014/main" id="{F40DD373-F262-0128-86E7-9E2CA28FFEE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12</a:t>
            </a:fld>
            <a:endParaRPr lang="sv-SE" sz="1000" b="1" dirty="0">
              <a:solidFill>
                <a:schemeClr val="bg1"/>
              </a:solidFill>
            </a:endParaRPr>
          </a:p>
        </p:txBody>
      </p:sp>
      <p:sp>
        <p:nvSpPr>
          <p:cNvPr id="2" name="Rectangle 1">
            <a:extLst>
              <a:ext uri="{FF2B5EF4-FFF2-40B4-BE49-F238E27FC236}">
                <a16:creationId xmlns:a16="http://schemas.microsoft.com/office/drawing/2014/main" id="{04DDC7B2-58BC-6CE6-79A0-D48565640BBE}"/>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Definição de capacidade e atividade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D2E538CD-C22F-52F6-2BAC-D24AB70FAA6A}"/>
              </a:ext>
            </a:extLst>
          </p:cNvPr>
          <p:cNvSpPr txBox="1">
            <a:spLocks/>
          </p:cNvSpPr>
          <p:nvPr/>
        </p:nvSpPr>
        <p:spPr>
          <a:xfrm>
            <a:off x="582415" y="114300"/>
            <a:ext cx="11088885" cy="8819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a:t>
            </a:r>
            <a:r>
              <a:rPr lang="en-GB" sz="4400" dirty="0" err="1">
                <a:latin typeface="Open Sans"/>
                <a:ea typeface="Open Sans" panose="020B0606030504020204" pitchFamily="34" charset="0"/>
                <a:cs typeface="Open Sans" panose="020B0606030504020204" pitchFamily="34" charset="0"/>
                <a:sym typeface="Bodoni SvtyTwo ITC TT-Book"/>
              </a:rPr>
              <a:t>Taxas</a:t>
            </a:r>
            <a:r>
              <a:rPr lang="en-GB" sz="4400" dirty="0">
                <a:latin typeface="Open Sans"/>
                <a:ea typeface="Open Sans" panose="020B0606030504020204" pitchFamily="34" charset="0"/>
                <a:cs typeface="Open Sans" panose="020B0606030504020204" pitchFamily="34" charset="0"/>
                <a:sym typeface="Bodoni SvtyTwo ITC TT-Book"/>
              </a:rPr>
              <a:t> de atividade de entrada e saída </a:t>
            </a:r>
          </a:p>
        </p:txBody>
      </p:sp>
      <p:sp>
        <p:nvSpPr>
          <p:cNvPr id="6" name="TextBox 5">
            <a:extLst>
              <a:ext uri="{FF2B5EF4-FFF2-40B4-BE49-F238E27FC236}">
                <a16:creationId xmlns:a16="http://schemas.microsoft.com/office/drawing/2014/main" id="{368B38B8-A075-7A37-C32A-A68BFFEC6A2E}"/>
              </a:ext>
            </a:extLst>
          </p:cNvPr>
          <p:cNvSpPr txBox="1"/>
          <p:nvPr/>
        </p:nvSpPr>
        <p:spPr>
          <a:xfrm>
            <a:off x="492884" y="6157975"/>
            <a:ext cx="96280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 </a:t>
            </a:r>
            <a:r>
              <a:rPr lang="en-GB" sz="1000" dirty="0">
                <a:latin typeface="Open Sans" panose="020B0606030504020204" pitchFamily="34" charset="0"/>
                <a:ea typeface="Open Sans" panose="020B0606030504020204" pitchFamily="34" charset="0"/>
                <a:cs typeface="Open Sans" panose="020B0606030504020204" pitchFamily="34" charset="0"/>
              </a:rPr>
              <a:t>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licenciada sob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feita com imagens de: A. Engels,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imagem</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 BY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Turaids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imagem</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CC-BY-SA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8)">
            <a:hlinkClick r:id="" action="ppaction://media"/>
            <a:extLst>
              <a:ext uri="{FF2B5EF4-FFF2-40B4-BE49-F238E27FC236}">
                <a16:creationId xmlns:a16="http://schemas.microsoft.com/office/drawing/2014/main" id="{D77647AB-5F49-DCB8-FEAF-C2C2CB5D0D6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944224" y="870387"/>
            <a:ext cx="1000124" cy="1000124"/>
          </a:xfrm>
          <a:prstGeom prst="rect">
            <a:avLst/>
          </a:prstGeom>
        </p:spPr>
      </p:pic>
    </p:spTree>
    <p:extLst>
      <p:ext uri="{BB962C8B-B14F-4D97-AF65-F5344CB8AC3E}">
        <p14:creationId xmlns:p14="http://schemas.microsoft.com/office/powerpoint/2010/main" val="147262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C2F3BDC-2ADD-D6CB-A4DF-52183636CCF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3536496-4268-9968-40C9-22365319128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13</a:t>
            </a:fld>
            <a:endParaRPr lang="sv-SE" sz="1000" b="1" dirty="0">
              <a:solidFill>
                <a:schemeClr val="bg1"/>
              </a:solidFill>
            </a:endParaRPr>
          </a:p>
        </p:txBody>
      </p:sp>
      <p:sp>
        <p:nvSpPr>
          <p:cNvPr id="2" name="Rectangle 1">
            <a:extLst>
              <a:ext uri="{FF2B5EF4-FFF2-40B4-BE49-F238E27FC236}">
                <a16:creationId xmlns:a16="http://schemas.microsoft.com/office/drawing/2014/main" id="{D91E03F2-CBA8-C2B0-5B2F-B9CB3DB21E21}"/>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Introdução de limites de atividade e capacidade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383F8EC4-9795-5C8A-A430-2932BCF20EED}"/>
              </a:ext>
            </a:extLst>
          </p:cNvPr>
          <p:cNvSpPr txBox="1">
            <a:spLocks/>
          </p:cNvSpPr>
          <p:nvPr/>
        </p:nvSpPr>
        <p:spPr>
          <a:xfrm>
            <a:off x="582415" y="155652"/>
            <a:ext cx="11368285" cy="8405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a:t>
            </a:r>
            <a:r>
              <a:rPr lang="en-GB" sz="4400" dirty="0" err="1">
                <a:latin typeface="Open Sans"/>
                <a:ea typeface="Open Sans" panose="020B0606030504020204" pitchFamily="34" charset="0"/>
                <a:cs typeface="Open Sans" panose="020B0606030504020204" pitchFamily="34" charset="0"/>
                <a:sym typeface="Bodoni SvtyTwo ITC TT-Book"/>
              </a:rPr>
              <a:t>Taxas</a:t>
            </a:r>
            <a:r>
              <a:rPr lang="en-GB" sz="4400" dirty="0">
                <a:latin typeface="Open Sans"/>
                <a:ea typeface="Open Sans" panose="020B0606030504020204" pitchFamily="34" charset="0"/>
                <a:cs typeface="Open Sans" panose="020B0606030504020204" pitchFamily="34" charset="0"/>
                <a:sym typeface="Bodoni SvtyTwo ITC TT-Book"/>
              </a:rPr>
              <a:t> de atividade de entrada e saída </a:t>
            </a:r>
          </a:p>
        </p:txBody>
      </p:sp>
      <p:pic>
        <p:nvPicPr>
          <p:cNvPr id="5" name="Picture 11" descr="Graphical user interface, text, application&#10;&#10;Description automatically generated">
            <a:extLst>
              <a:ext uri="{FF2B5EF4-FFF2-40B4-BE49-F238E27FC236}">
                <a16:creationId xmlns:a16="http://schemas.microsoft.com/office/drawing/2014/main" id="{0E90A2FB-E514-6644-1993-5D0533D09B0C}"/>
              </a:ext>
            </a:extLst>
          </p:cNvPr>
          <p:cNvPicPr>
            <a:picLocks noGrp="1" noChangeAspect="1"/>
          </p:cNvPicPr>
          <p:nvPr>
            <p:ph idx="1"/>
          </p:nvPr>
        </p:nvPicPr>
        <p:blipFill>
          <a:blip r:embed="rId5"/>
          <a:stretch>
            <a:fillRect/>
          </a:stretch>
        </p:blipFill>
        <p:spPr>
          <a:xfrm>
            <a:off x="123665" y="2272146"/>
            <a:ext cx="11674635" cy="2797012"/>
          </a:xfrm>
        </p:spPr>
      </p:pic>
      <p:pic>
        <p:nvPicPr>
          <p:cNvPr id="6" name="synthesize (9)">
            <a:hlinkClick r:id="" action="ppaction://media"/>
            <a:extLst>
              <a:ext uri="{FF2B5EF4-FFF2-40B4-BE49-F238E27FC236}">
                <a16:creationId xmlns:a16="http://schemas.microsoft.com/office/drawing/2014/main" id="{AEA6F9FE-BF21-B5DD-858E-AB7400209C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5829" y="745456"/>
            <a:ext cx="1108981" cy="1108981"/>
          </a:xfrm>
          <a:prstGeom prst="rect">
            <a:avLst/>
          </a:prstGeom>
        </p:spPr>
      </p:pic>
    </p:spTree>
    <p:extLst>
      <p:ext uri="{BB962C8B-B14F-4D97-AF65-F5344CB8AC3E}">
        <p14:creationId xmlns:p14="http://schemas.microsoft.com/office/powerpoint/2010/main" val="251854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ABEFE3E-B94E-764D-B228-34183DF96BE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F97FF32-19EA-CA9C-6E25-36C3DFB14C2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14</a:t>
            </a:fld>
            <a:endParaRPr lang="sv-SE" sz="1000" b="1" dirty="0">
              <a:solidFill>
                <a:schemeClr val="bg1"/>
              </a:solidFill>
            </a:endParaRPr>
          </a:p>
        </p:txBody>
      </p:sp>
      <p:sp>
        <p:nvSpPr>
          <p:cNvPr id="2" name="Rectangle 1">
            <a:extLst>
              <a:ext uri="{FF2B5EF4-FFF2-40B4-BE49-F238E27FC236}">
                <a16:creationId xmlns:a16="http://schemas.microsoft.com/office/drawing/2014/main" id="{22D93653-A664-0C14-958E-ABEBBEB3C946}"/>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5.2.6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Capacidade e atividade das usinas de energia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5BD17392-2F76-E0A9-D737-600BF6688504}"/>
              </a:ext>
            </a:extLst>
          </p:cNvPr>
          <p:cNvSpPr txBox="1">
            <a:spLocks/>
          </p:cNvSpPr>
          <p:nvPr/>
        </p:nvSpPr>
        <p:spPr>
          <a:xfrm>
            <a:off x="582415" y="177800"/>
            <a:ext cx="11215885" cy="8184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a:t>
            </a:r>
            <a:r>
              <a:rPr lang="en-GB" sz="4400" dirty="0" err="1">
                <a:latin typeface="Open Sans"/>
                <a:ea typeface="Open Sans" panose="020B0606030504020204" pitchFamily="34" charset="0"/>
                <a:cs typeface="Open Sans" panose="020B0606030504020204" pitchFamily="34" charset="0"/>
                <a:sym typeface="Bodoni SvtyTwo ITC TT-Book"/>
              </a:rPr>
              <a:t>Taxas</a:t>
            </a:r>
            <a:r>
              <a:rPr lang="en-GB" sz="4400" dirty="0">
                <a:latin typeface="Open Sans"/>
                <a:ea typeface="Open Sans" panose="020B0606030504020204" pitchFamily="34" charset="0"/>
                <a:cs typeface="Open Sans" panose="020B0606030504020204" pitchFamily="34" charset="0"/>
                <a:sym typeface="Bodoni SvtyTwo ITC TT-Book"/>
              </a:rPr>
              <a:t> de atividade de entrada e saída </a:t>
            </a:r>
          </a:p>
        </p:txBody>
      </p:sp>
      <p:pic>
        <p:nvPicPr>
          <p:cNvPr id="5" name="Picture 3" descr="Graphical user interface, text&#10;&#10;Description automatically generated">
            <a:extLst>
              <a:ext uri="{FF2B5EF4-FFF2-40B4-BE49-F238E27FC236}">
                <a16:creationId xmlns:a16="http://schemas.microsoft.com/office/drawing/2014/main" id="{5B368647-D860-FE06-58BC-2078A15BEF44}"/>
              </a:ext>
            </a:extLst>
          </p:cNvPr>
          <p:cNvPicPr>
            <a:picLocks noChangeAspect="1"/>
          </p:cNvPicPr>
          <p:nvPr/>
        </p:nvPicPr>
        <p:blipFill>
          <a:blip r:embed="rId5"/>
          <a:stretch>
            <a:fillRect/>
          </a:stretch>
        </p:blipFill>
        <p:spPr>
          <a:xfrm>
            <a:off x="385397" y="1535839"/>
            <a:ext cx="11072312" cy="4239041"/>
          </a:xfrm>
          <a:prstGeom prst="rect">
            <a:avLst/>
          </a:prstGeom>
        </p:spPr>
      </p:pic>
      <p:sp>
        <p:nvSpPr>
          <p:cNvPr id="6" name="TextBox 5">
            <a:extLst>
              <a:ext uri="{FF2B5EF4-FFF2-40B4-BE49-F238E27FC236}">
                <a16:creationId xmlns:a16="http://schemas.microsoft.com/office/drawing/2014/main" id="{FC6C8BF4-3C4E-D90F-AAD7-E74E91524C02}"/>
              </a:ext>
            </a:extLst>
          </p:cNvPr>
          <p:cNvSpPr txBox="1"/>
          <p:nvPr/>
        </p:nvSpPr>
        <p:spPr>
          <a:xfrm>
            <a:off x="457724" y="6171712"/>
            <a:ext cx="107228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 </a:t>
            </a:r>
            <a:r>
              <a:rPr lang="en-GB" sz="1000" dirty="0">
                <a:latin typeface="Open Sans" panose="020B0606030504020204" pitchFamily="34" charset="0"/>
                <a:ea typeface="Open Sans" panose="020B0606030504020204" pitchFamily="34" charset="0"/>
                <a:cs typeface="Open Sans" panose="020B0606030504020204" pitchFamily="34" charset="0"/>
              </a:rPr>
              <a:t>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licenciada sob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feita com imagens de: D Harris,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imagem</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 BY SA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Zygimantus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imagem</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CC BY SA 4.0</a:t>
            </a:r>
            <a:r>
              <a:rPr lang="en-GB" sz="1000" dirty="0">
                <a:latin typeface="Open Sans" panose="020B0606030504020204" pitchFamily="34" charset="0"/>
                <a:ea typeface="Open Sans" panose="020B0606030504020204" pitchFamily="34" charset="0"/>
                <a:cs typeface="Open Sans" panose="020B0606030504020204" pitchFamily="34" charset="0"/>
              </a:rPr>
              <a:t>; Party Pop,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imagem</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CC BY-SA 3.0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10)">
            <a:hlinkClick r:id="" action="ppaction://media"/>
            <a:extLst>
              <a:ext uri="{FF2B5EF4-FFF2-40B4-BE49-F238E27FC236}">
                <a16:creationId xmlns:a16="http://schemas.microsoft.com/office/drawing/2014/main" id="{ADCA8F79-86DB-84E4-E4AB-A67FA8628CD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693234" y="707278"/>
            <a:ext cx="974766" cy="974766"/>
          </a:xfrm>
          <a:prstGeom prst="rect">
            <a:avLst/>
          </a:prstGeom>
        </p:spPr>
      </p:pic>
    </p:spTree>
    <p:extLst>
      <p:ext uri="{BB962C8B-B14F-4D97-AF65-F5344CB8AC3E}">
        <p14:creationId xmlns:p14="http://schemas.microsoft.com/office/powerpoint/2010/main" val="240856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0875F1C-0FB7-E6EC-07DE-095264CACE0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B7BDC41-BA5C-7F9E-BB2B-E10B5F61F05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15</a:t>
            </a:fld>
            <a:endParaRPr lang="sv-SE" sz="1000" b="1" dirty="0">
              <a:solidFill>
                <a:schemeClr val="bg1"/>
              </a:solidFill>
            </a:endParaRPr>
          </a:p>
        </p:txBody>
      </p:sp>
      <p:sp>
        <p:nvSpPr>
          <p:cNvPr id="2" name="Rectangle 1">
            <a:extLst>
              <a:ext uri="{FF2B5EF4-FFF2-40B4-BE49-F238E27FC236}">
                <a16:creationId xmlns:a16="http://schemas.microsoft.com/office/drawing/2014/main" id="{5C93DE29-F331-518E-42F2-1C1B7FCAD3A4}"/>
              </a:ext>
            </a:extLst>
          </p:cNvPr>
          <p:cNvSpPr/>
          <p:nvPr/>
        </p:nvSpPr>
        <p:spPr>
          <a:xfrm>
            <a:off x="687190" y="764459"/>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5.2.7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Fator de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capacidade</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CapacityFactor</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6AEDD0D-7DA3-E1CD-7D25-17FA74934946}"/>
              </a:ext>
            </a:extLst>
          </p:cNvPr>
          <p:cNvSpPr txBox="1">
            <a:spLocks/>
          </p:cNvSpPr>
          <p:nvPr/>
        </p:nvSpPr>
        <p:spPr>
          <a:xfrm>
            <a:off x="582415" y="121846"/>
            <a:ext cx="10946823" cy="625014"/>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a:t>
            </a:r>
            <a:r>
              <a:rPr lang="en-GB" sz="4400" dirty="0" err="1">
                <a:latin typeface="Open Sans"/>
                <a:ea typeface="Open Sans" panose="020B0606030504020204" pitchFamily="34" charset="0"/>
                <a:cs typeface="Open Sans" panose="020B0606030504020204" pitchFamily="34" charset="0"/>
                <a:sym typeface="Bodoni SvtyTwo ITC TT-Book"/>
              </a:rPr>
              <a:t>Taxas</a:t>
            </a:r>
            <a:r>
              <a:rPr lang="en-GB" sz="4400" dirty="0">
                <a:latin typeface="Open Sans"/>
                <a:ea typeface="Open Sans" panose="020B0606030504020204" pitchFamily="34" charset="0"/>
                <a:cs typeface="Open Sans" panose="020B0606030504020204" pitchFamily="34" charset="0"/>
                <a:sym typeface="Bodoni SvtyTwo ITC TT-Book"/>
              </a:rPr>
              <a:t> de atividade de entrada e saída </a:t>
            </a:r>
          </a:p>
        </p:txBody>
      </p:sp>
      <p:sp>
        <p:nvSpPr>
          <p:cNvPr id="7" name="Rectángulo: esquinas redondeadas 3">
            <a:extLst>
              <a:ext uri="{FF2B5EF4-FFF2-40B4-BE49-F238E27FC236}">
                <a16:creationId xmlns:a16="http://schemas.microsoft.com/office/drawing/2014/main" id="{C3B2C2C8-3569-071C-4BF2-1CE73565B60C}"/>
              </a:ext>
            </a:extLst>
          </p:cNvPr>
          <p:cNvSpPr/>
          <p:nvPr/>
        </p:nvSpPr>
        <p:spPr>
          <a:xfrm>
            <a:off x="463171" y="1354500"/>
            <a:ext cx="2986165" cy="1457049"/>
          </a:xfrm>
          <a:prstGeom prst="roundRect">
            <a:avLst/>
          </a:prstGeom>
          <a:solidFill>
            <a:srgbClr val="1F497D">
              <a:lumMod val="75000"/>
            </a:srgbClr>
          </a:solidFill>
          <a:ln w="9525" cap="flat" cmpd="sng" algn="ctr">
            <a:solidFill>
              <a:srgbClr val="153776"/>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Capacidade</a:t>
            </a: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Energia/Tempo</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Serviço/horário</a:t>
            </a:r>
          </a:p>
        </p:txBody>
      </p:sp>
      <p:sp>
        <p:nvSpPr>
          <p:cNvPr id="8" name="Rectángulo: esquinas redondeadas 7">
            <a:extLst>
              <a:ext uri="{FF2B5EF4-FFF2-40B4-BE49-F238E27FC236}">
                <a16:creationId xmlns:a16="http://schemas.microsoft.com/office/drawing/2014/main" id="{AE8AE590-ECFF-E593-5697-8C422507EE88}"/>
              </a:ext>
            </a:extLst>
          </p:cNvPr>
          <p:cNvSpPr/>
          <p:nvPr/>
        </p:nvSpPr>
        <p:spPr>
          <a:xfrm>
            <a:off x="3854303" y="1356738"/>
            <a:ext cx="2986165" cy="1484271"/>
          </a:xfrm>
          <a:prstGeom prst="roundRect">
            <a:avLst/>
          </a:prstGeom>
          <a:solidFill>
            <a:srgbClr val="F79646">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Atividade</a:t>
            </a: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Energia</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Serviço</a:t>
            </a: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9" name="Picture 2" descr="Las 10 mayores centrales térmicas de carbón del mundo- El Periódico de la  Energía">
            <a:extLst>
              <a:ext uri="{FF2B5EF4-FFF2-40B4-BE49-F238E27FC236}">
                <a16:creationId xmlns:a16="http://schemas.microsoft.com/office/drawing/2014/main" id="{366F5D2C-3280-E5C9-2EA4-D63D10DD28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614" y="3741226"/>
            <a:ext cx="2679731" cy="178324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10">
            <a:extLst>
              <a:ext uri="{FF2B5EF4-FFF2-40B4-BE49-F238E27FC236}">
                <a16:creationId xmlns:a16="http://schemas.microsoft.com/office/drawing/2014/main" id="{67D919A1-8DAA-C79C-CD89-20CE69E98F29}"/>
              </a:ext>
            </a:extLst>
          </p:cNvPr>
          <p:cNvSpPr txBox="1"/>
          <p:nvPr/>
        </p:nvSpPr>
        <p:spPr>
          <a:xfrm>
            <a:off x="815614" y="5581303"/>
            <a:ext cx="2679731" cy="461665"/>
          </a:xfrm>
          <a:prstGeom prst="rect">
            <a:avLst/>
          </a:prstGeom>
          <a:noFill/>
        </p:spPr>
        <p:txBody>
          <a:bodyPr wrap="square" rtlCol="0">
            <a:spAutoFit/>
          </a:bodyPr>
          <a:lstStyle/>
          <a:p>
            <a:pPr algn="ctr" eaLnBrk="0" fontAlgn="base" hangingPunct="0">
              <a:spcBef>
                <a:spcPct val="0"/>
              </a:spcBef>
              <a:spcAft>
                <a:spcPct val="0"/>
              </a:spcAft>
              <a:buClrTx/>
              <a:buFontTx/>
              <a:buNone/>
            </a:pPr>
            <a:r>
              <a:rPr lang="es-CO" sz="2400" b="1" kern="1200" dirty="0" err="1">
                <a:solidFill>
                  <a:prstClr val="black"/>
                </a:solidFill>
                <a:latin typeface="Segoe UI" panose="020B0502040204020203" pitchFamily="34" charset="0"/>
                <a:ea typeface="MS PGothic" panose="020B0600070205080204" pitchFamily="34" charset="-128"/>
                <a:cs typeface="Segoe UI" panose="020B0502040204020203" pitchFamily="34" charset="0"/>
              </a:rPr>
              <a:t>Usina de energia </a:t>
            </a:r>
            <a:r>
              <a:rPr lang="es-CO" sz="2400" b="1" kern="1200" dirty="0">
                <a:solidFill>
                  <a:prstClr val="black"/>
                </a:solidFill>
                <a:latin typeface="Segoe UI" panose="020B0502040204020203" pitchFamily="34" charset="0"/>
                <a:ea typeface="MS PGothic" panose="020B0600070205080204" pitchFamily="34" charset="-128"/>
                <a:cs typeface="Segoe UI" panose="020B0502040204020203" pitchFamily="34" charset="0"/>
              </a:rPr>
              <a:t>a carvão</a:t>
            </a:r>
          </a:p>
        </p:txBody>
      </p:sp>
      <mc:AlternateContent xmlns:mc="http://schemas.openxmlformats.org/markup-compatibility/2006">
        <mc:Choice xmlns:a14="http://schemas.microsoft.com/office/drawing/2010/main" Requires="a14">
          <p:sp>
            <p:nvSpPr>
              <p:cNvPr id="11" name="CuadroTexto 14">
                <a:extLst>
                  <a:ext uri="{FF2B5EF4-FFF2-40B4-BE49-F238E27FC236}">
                    <a16:creationId xmlns:a16="http://schemas.microsoft.com/office/drawing/2014/main" id="{2E831F58-38DE-C66E-66D1-9D91EC5747BF}"/>
                  </a:ext>
                </a:extLst>
              </p:cNvPr>
              <p:cNvSpPr txBox="1"/>
              <p:nvPr/>
            </p:nvSpPr>
            <p:spPr>
              <a:xfrm>
                <a:off x="4455920" y="3529647"/>
                <a:ext cx="6149179" cy="518540"/>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n-US" sz="1800" b="1" i="1" kern="1200" smtClean="0">
                          <a:solidFill>
                            <a:prstClr val="black"/>
                          </a:solidFill>
                          <a:latin typeface="Cambria Math" panose="02040503050406030204" pitchFamily="18" charset="0"/>
                          <a:cs typeface="+mn-cs"/>
                        </a:rPr>
                        <m:t>𝑪𝒂𝒑𝒂𝒄𝒊𝒅𝒂𝒅𝒆</m:t>
                      </m:r>
                      <m:r>
                        <a:rPr lang="en-US" sz="1800" b="1" i="1" kern="1200" smtClean="0">
                          <a:solidFill>
                            <a:prstClr val="black"/>
                          </a:solidFill>
                          <a:latin typeface="Cambria Math" panose="02040503050406030204" pitchFamily="18" charset="0"/>
                          <a:cs typeface="+mn-cs"/>
                        </a:rPr>
                        <m:t> </m:t>
                      </m:r>
                      <m:r>
                        <a:rPr lang="en-US" sz="1800" b="1" i="1" kern="1200" smtClean="0">
                          <a:solidFill>
                            <a:prstClr val="black"/>
                          </a:solidFill>
                          <a:latin typeface="Cambria Math" panose="02040503050406030204" pitchFamily="18" charset="0"/>
                          <a:cs typeface="+mn-cs"/>
                        </a:rPr>
                        <m:t>𝑰𝒏𝒔𝒕𝒂𝒍𝒂𝒅𝒂</m:t>
                      </m:r>
                      <m:r>
                        <a:rPr lang="es-CO" sz="1800" b="1" i="1" kern="1200" smtClean="0">
                          <a:solidFill>
                            <a:prstClr val="black"/>
                          </a:solidFill>
                          <a:latin typeface="Cambria Math" panose="02040503050406030204" pitchFamily="18" charset="0"/>
                          <a:cs typeface="+mn-cs"/>
                        </a:rPr>
                        <m:t>=</m:t>
                      </m:r>
                      <m:r>
                        <a:rPr lang="es-CO" sz="1800" b="1" i="1" kern="1200" smtClean="0">
                          <a:solidFill>
                            <a:prstClr val="black"/>
                          </a:solidFill>
                          <a:latin typeface="Cambria Math" panose="02040503050406030204" pitchFamily="18" charset="0"/>
                          <a:cs typeface="+mn-cs"/>
                        </a:rPr>
                        <m:t>𝟓𝟎</m:t>
                      </m:r>
                      <m:r>
                        <a:rPr lang="es-CO" sz="1800" b="1" i="1" kern="1200" smtClean="0">
                          <a:solidFill>
                            <a:prstClr val="black"/>
                          </a:solidFill>
                          <a:latin typeface="Cambria Math" panose="02040503050406030204" pitchFamily="18" charset="0"/>
                          <a:cs typeface="+mn-cs"/>
                        </a:rPr>
                        <m:t> </m:t>
                      </m:r>
                      <m:r>
                        <a:rPr lang="es-CO" sz="1800" b="1" i="1" kern="1200" smtClean="0">
                          <a:solidFill>
                            <a:prstClr val="black"/>
                          </a:solidFill>
                          <a:latin typeface="Cambria Math" panose="02040503050406030204" pitchFamily="18" charset="0"/>
                          <a:cs typeface="+mn-cs"/>
                        </a:rPr>
                        <m:t>𝑴𝑾</m:t>
                      </m:r>
                      <m:r>
                        <a:rPr lang="es-CO" sz="1800" b="1" i="1" kern="1200" smtClean="0">
                          <a:solidFill>
                            <a:prstClr val="black"/>
                          </a:solidFill>
                          <a:latin typeface="Cambria Math" panose="02040503050406030204" pitchFamily="18" charset="0"/>
                          <a:cs typeface="+mn-cs"/>
                        </a:rPr>
                        <m:t>=</m:t>
                      </m:r>
                      <m:r>
                        <a:rPr lang="es-CO" sz="1800" b="1" i="1" kern="1200" smtClean="0">
                          <a:solidFill>
                            <a:prstClr val="black"/>
                          </a:solidFill>
                          <a:latin typeface="Cambria Math" panose="02040503050406030204" pitchFamily="18" charset="0"/>
                          <a:cs typeface="+mn-cs"/>
                        </a:rPr>
                        <m:t>𝟓𝟎</m:t>
                      </m:r>
                      <m:f>
                        <m:fPr>
                          <m:ctrlPr>
                            <a:rPr lang="es-CO" sz="1800" b="1" i="1" kern="1200" smtClean="0">
                              <a:solidFill>
                                <a:prstClr val="black"/>
                              </a:solidFill>
                              <a:latin typeface="Cambria Math" panose="02040503050406030204" pitchFamily="18" charset="0"/>
                              <a:cs typeface="+mn-cs"/>
                            </a:rPr>
                          </m:ctrlPr>
                        </m:fPr>
                        <m:num>
                          <m:r>
                            <a:rPr lang="es-CO" sz="1800" b="1" i="1" kern="1200" smtClean="0">
                              <a:solidFill>
                                <a:prstClr val="black"/>
                              </a:solidFill>
                              <a:latin typeface="Cambria Math" panose="02040503050406030204" pitchFamily="18" charset="0"/>
                              <a:cs typeface="+mn-cs"/>
                            </a:rPr>
                            <m:t>𝑴𝑱</m:t>
                          </m:r>
                        </m:num>
                        <m:den>
                          <m:r>
                            <a:rPr lang="es-CO" sz="1800" b="1" i="1" kern="1200" smtClean="0">
                              <a:solidFill>
                                <a:prstClr val="black"/>
                              </a:solidFill>
                              <a:latin typeface="Cambria Math" panose="02040503050406030204" pitchFamily="18" charset="0"/>
                              <a:cs typeface="+mn-cs"/>
                            </a:rPr>
                            <m:t>𝒔</m:t>
                          </m:r>
                        </m:den>
                      </m:f>
                    </m:oMath>
                  </m:oMathPara>
                </a14:m>
                <a:endParaRPr lang="es-CO" sz="1800" b="1" kern="1200" dirty="0">
                  <a:solidFill>
                    <a:prstClr val="black"/>
                  </a:solidFill>
                  <a:latin typeface="Arial" panose="020B0604020202020204" pitchFamily="34" charset="0"/>
                  <a:ea typeface="MS PGothic" panose="020B0600070205080204" pitchFamily="34" charset="-128"/>
                  <a:cs typeface="+mn-cs"/>
                </a:endParaRPr>
              </a:p>
            </p:txBody>
          </p:sp>
        </mc:Choice>
        <mc:Fallback>
          <p:sp>
            <p:nvSpPr>
              <p:cNvPr id="11" name="CuadroTexto 14">
                <a:extLst>
                  <a:ext uri="{FF2B5EF4-FFF2-40B4-BE49-F238E27FC236}">
                    <a16:creationId xmlns:a16="http://schemas.microsoft.com/office/drawing/2014/main" id="{2E831F58-38DE-C66E-66D1-9D91EC5747BF}"/>
                  </a:ext>
                </a:extLst>
              </p:cNvPr>
              <p:cNvSpPr txBox="1">
                <a:spLocks noRot="1" noChangeAspect="1" noMove="1" noResize="1" noEditPoints="1" noAdjustHandles="1" noChangeArrowheads="1" noChangeShapeType="1" noTextEdit="1"/>
              </p:cNvSpPr>
              <p:nvPr/>
            </p:nvSpPr>
            <p:spPr>
              <a:xfrm>
                <a:off x="4455920" y="3529647"/>
                <a:ext cx="6149179" cy="518540"/>
              </a:xfrm>
              <a:prstGeom prst="rect">
                <a:avLst/>
              </a:prstGeom>
              <a:blipFill>
                <a:blip r:embed="rId6"/>
                <a:stretch>
                  <a:fillRect t="-2381" b="-9524"/>
                </a:stretch>
              </a:blipFill>
            </p:spPr>
            <p:txBody>
              <a:bodyPr/>
              <a:lstStyle/>
              <a:p>
                <a:r>
                  <a:rPr lang="en-BR">
                    <a:noFill/>
                  </a:rPr>
                  <a:t> </a:t>
                </a:r>
              </a:p>
            </p:txBody>
          </p:sp>
        </mc:Fallback>
      </mc:AlternateContent>
      <mc:AlternateContent xmlns:mc="http://schemas.openxmlformats.org/markup-compatibility/2006">
        <mc:Choice xmlns:a14="http://schemas.microsoft.com/office/drawing/2010/main" Requires="a14">
          <p:sp>
            <p:nvSpPr>
              <p:cNvPr id="12" name="CuadroTexto 15">
                <a:extLst>
                  <a:ext uri="{FF2B5EF4-FFF2-40B4-BE49-F238E27FC236}">
                    <a16:creationId xmlns:a16="http://schemas.microsoft.com/office/drawing/2014/main" id="{8426B2A0-750D-6962-60BE-B5716DD23F61}"/>
                  </a:ext>
                </a:extLst>
              </p:cNvPr>
              <p:cNvSpPr txBox="1"/>
              <p:nvPr/>
            </p:nvSpPr>
            <p:spPr>
              <a:xfrm>
                <a:off x="3538870" y="4285767"/>
                <a:ext cx="7997456" cy="1072538"/>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n-US" sz="1800" b="1" i="1" kern="1200" smtClean="0">
                          <a:solidFill>
                            <a:prstClr val="black"/>
                          </a:solidFill>
                          <a:latin typeface="Cambria Math" panose="02040503050406030204" pitchFamily="18" charset="0"/>
                        </a:rPr>
                        <m:t>𝑨𝒕𝒊𝒗𝒊𝒅𝒂𝒅𝒆</m:t>
                      </m:r>
                      <m:r>
                        <a:rPr lang="en-US" sz="1800" b="1" i="1" kern="1200" smtClean="0">
                          <a:solidFill>
                            <a:prstClr val="black"/>
                          </a:solidFill>
                          <a:latin typeface="Cambria Math" panose="02040503050406030204" pitchFamily="18" charset="0"/>
                        </a:rPr>
                        <m:t> </m:t>
                      </m:r>
                      <m:r>
                        <a:rPr lang="en-US" sz="1800" b="1" i="1" kern="1200" smtClean="0">
                          <a:solidFill>
                            <a:prstClr val="black"/>
                          </a:solidFill>
                          <a:latin typeface="Cambria Math" panose="02040503050406030204" pitchFamily="18" charset="0"/>
                        </a:rPr>
                        <m:t>𝒅𝒖𝒓𝒂𝒏𝒕𝒆</m:t>
                      </m:r>
                      <m:r>
                        <a:rPr lang="en-US" sz="1800" b="1" i="1" kern="1200" smtClean="0">
                          <a:solidFill>
                            <a:prstClr val="black"/>
                          </a:solidFill>
                          <a:latin typeface="Cambria Math" panose="02040503050406030204" pitchFamily="18" charset="0"/>
                        </a:rPr>
                        <m:t> </m:t>
                      </m:r>
                      <m:r>
                        <a:rPr lang="en-US" sz="1800" b="1" i="1" kern="1200" smtClean="0">
                          <a:solidFill>
                            <a:prstClr val="black"/>
                          </a:solidFill>
                          <a:latin typeface="Cambria Math" panose="02040503050406030204" pitchFamily="18" charset="0"/>
                        </a:rPr>
                        <m:t>𝟏</m:t>
                      </m:r>
                      <m:r>
                        <a:rPr lang="en-US" sz="1800" b="1" i="1" kern="1200" smtClean="0">
                          <a:solidFill>
                            <a:prstClr val="black"/>
                          </a:solidFill>
                          <a:latin typeface="Cambria Math" panose="02040503050406030204" pitchFamily="18" charset="0"/>
                        </a:rPr>
                        <m:t> </m:t>
                      </m:r>
                      <m:r>
                        <a:rPr lang="en-US" sz="1800" b="1" i="1" kern="1200" smtClean="0">
                          <a:solidFill>
                            <a:prstClr val="black"/>
                          </a:solidFill>
                          <a:latin typeface="Cambria Math" panose="02040503050406030204" pitchFamily="18" charset="0"/>
                        </a:rPr>
                        <m:t>𝒉𝒐𝒓𝒂</m:t>
                      </m:r>
                      <m:r>
                        <a:rPr lang="en-US" sz="1800" b="1" i="1" kern="1200" smtClean="0">
                          <a:solidFill>
                            <a:prstClr val="black"/>
                          </a:solidFill>
                          <a:latin typeface="Cambria Math" panose="02040503050406030204" pitchFamily="18" charset="0"/>
                        </a:rPr>
                        <m:t> </m:t>
                      </m:r>
                      <m:r>
                        <a:rPr lang="en-US" sz="1800" b="1" i="1" kern="1200" smtClean="0">
                          <a:solidFill>
                            <a:prstClr val="black"/>
                          </a:solidFill>
                          <a:latin typeface="Cambria Math" panose="02040503050406030204" pitchFamily="18" charset="0"/>
                        </a:rPr>
                        <m:t>𝒐𝒑𝒆𝒓𝒂𝒏𝒅𝒐</m:t>
                      </m:r>
                      <m:r>
                        <a:rPr lang="en-US" sz="1800" b="1" i="1" kern="1200" smtClean="0">
                          <a:solidFill>
                            <a:prstClr val="black"/>
                          </a:solidFill>
                          <a:latin typeface="Cambria Math" panose="02040503050406030204" pitchFamily="18" charset="0"/>
                        </a:rPr>
                        <m:t> </m:t>
                      </m:r>
                      <m:r>
                        <a:rPr lang="en-US" sz="1800" b="1" i="1" kern="1200" smtClean="0">
                          <a:solidFill>
                            <a:prstClr val="black"/>
                          </a:solidFill>
                          <a:latin typeface="Cambria Math" panose="02040503050406030204" pitchFamily="18" charset="0"/>
                        </a:rPr>
                        <m:t>𝒂</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𝟏𝟎𝟎</m:t>
                      </m:r>
                      <m:r>
                        <a:rPr lang="es-CO" sz="1800" b="1" i="1" kern="1200" smtClean="0">
                          <a:solidFill>
                            <a:prstClr val="black"/>
                          </a:solidFill>
                          <a:latin typeface="Cambria Math" panose="02040503050406030204" pitchFamily="18" charset="0"/>
                        </a:rPr>
                        <m:t>%</m:t>
                      </m:r>
                    </m:oMath>
                  </m:oMathPara>
                </a14:m>
                <a:endParaRPr lang="es-CO" sz="1800" b="1" i="1" kern="1200" dirty="0">
                  <a:solidFill>
                    <a:prstClr val="black"/>
                  </a:solidFill>
                  <a:latin typeface="Cambria Math" panose="02040503050406030204" pitchFamily="18" charset="0"/>
                </a:endParaRPr>
              </a:p>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𝟓𝟎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𝑴𝑾</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𝒉</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𝟓𝟎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𝑴𝑾𝒉</m:t>
                      </m:r>
                    </m:oMath>
                  </m:oMathPara>
                </a14:m>
                <a:endParaRPr lang="es-CO" sz="1800" b="1" i="1" kern="1200" dirty="0">
                  <a:solidFill>
                    <a:prstClr val="black"/>
                  </a:solidFill>
                  <a:latin typeface="Cambria Math" panose="02040503050406030204" pitchFamily="18" charset="0"/>
                </a:endParaRPr>
              </a:p>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𝟓𝟎</m:t>
                      </m:r>
                      <m:f>
                        <m:fPr>
                          <m:ctrlPr>
                            <a:rPr lang="es-CO" sz="1800" b="1" i="1" kern="1200">
                              <a:solidFill>
                                <a:prstClr val="black"/>
                              </a:solidFill>
                              <a:latin typeface="Cambria Math" panose="02040503050406030204" pitchFamily="18" charset="0"/>
                            </a:rPr>
                          </m:ctrlPr>
                        </m:fPr>
                        <m:num>
                          <m:r>
                            <a:rPr lang="es-CO" sz="1800" b="1" i="1" kern="1200">
                              <a:solidFill>
                                <a:prstClr val="black"/>
                              </a:solidFill>
                              <a:latin typeface="Cambria Math" panose="02040503050406030204" pitchFamily="18" charset="0"/>
                            </a:rPr>
                            <m:t>𝑴𝑱</m:t>
                          </m:r>
                        </m:num>
                        <m:den>
                          <m:r>
                            <a:rPr lang="es-CO" sz="1800" b="1" i="1" kern="1200">
                              <a:solidFill>
                                <a:prstClr val="black"/>
                              </a:solidFill>
                              <a:latin typeface="Cambria Math" panose="02040503050406030204" pitchFamily="18" charset="0"/>
                            </a:rPr>
                            <m:t>𝒔</m:t>
                          </m:r>
                        </m:den>
                      </m:f>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𝟑𝟔𝟎𝟎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𝒔</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𝟏𝟖𝟎𝟎𝟎𝟎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𝑴𝑱</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𝟎</m:t>
                      </m:r>
                      <m:r>
                        <a:rPr lang="en-GB" sz="1800" b="1" i="1" kern="1200" smtClean="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𝟏𝟖</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𝑻𝑱</m:t>
                      </m:r>
                    </m:oMath>
                  </m:oMathPara>
                </a14:m>
                <a:endParaRPr lang="es-CO" sz="1800" b="1" kern="1200" dirty="0">
                  <a:solidFill>
                    <a:prstClr val="black"/>
                  </a:solidFill>
                  <a:latin typeface="Arial" panose="020B0604020202020204" pitchFamily="34" charset="0"/>
                  <a:ea typeface="MS PGothic" panose="020B0600070205080204" pitchFamily="34" charset="-128"/>
                </a:endParaRPr>
              </a:p>
            </p:txBody>
          </p:sp>
        </mc:Choice>
        <mc:Fallback>
          <p:sp>
            <p:nvSpPr>
              <p:cNvPr id="12" name="CuadroTexto 15">
                <a:extLst>
                  <a:ext uri="{FF2B5EF4-FFF2-40B4-BE49-F238E27FC236}">
                    <a16:creationId xmlns:a16="http://schemas.microsoft.com/office/drawing/2014/main" id="{8426B2A0-750D-6962-60BE-B5716DD23F61}"/>
                  </a:ext>
                </a:extLst>
              </p:cNvPr>
              <p:cNvSpPr txBox="1">
                <a:spLocks noRot="1" noChangeAspect="1" noMove="1" noResize="1" noEditPoints="1" noAdjustHandles="1" noChangeArrowheads="1" noChangeShapeType="1" noTextEdit="1"/>
              </p:cNvSpPr>
              <p:nvPr/>
            </p:nvSpPr>
            <p:spPr>
              <a:xfrm>
                <a:off x="3538870" y="4285767"/>
                <a:ext cx="7997456" cy="1072538"/>
              </a:xfrm>
              <a:prstGeom prst="rect">
                <a:avLst/>
              </a:prstGeom>
              <a:blipFill>
                <a:blip r:embed="rId7"/>
                <a:stretch>
                  <a:fillRect t="-2353" b="-4706"/>
                </a:stretch>
              </a:blipFill>
            </p:spPr>
            <p:txBody>
              <a:bodyPr/>
              <a:lstStyle/>
              <a:p>
                <a:r>
                  <a:rPr lang="en-BR">
                    <a:noFill/>
                  </a:rPr>
                  <a:t> </a:t>
                </a:r>
              </a:p>
            </p:txBody>
          </p:sp>
        </mc:Fallback>
      </mc:AlternateContent>
      <mc:AlternateContent xmlns:mc="http://schemas.openxmlformats.org/markup-compatibility/2006">
        <mc:Choice xmlns:a14="http://schemas.microsoft.com/office/drawing/2010/main" Requires="a14">
          <p:sp>
            <p:nvSpPr>
              <p:cNvPr id="13" name="CuadroTexto 15">
                <a:extLst>
                  <a:ext uri="{FF2B5EF4-FFF2-40B4-BE49-F238E27FC236}">
                    <a16:creationId xmlns:a16="http://schemas.microsoft.com/office/drawing/2014/main" id="{7FD45891-AC65-AF4D-9644-B5E8F89A4E0A}"/>
                  </a:ext>
                </a:extLst>
              </p:cNvPr>
              <p:cNvSpPr txBox="1"/>
              <p:nvPr/>
            </p:nvSpPr>
            <p:spPr>
              <a:xfrm>
                <a:off x="3531782" y="5501428"/>
                <a:ext cx="7997456" cy="1072538"/>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n-US" sz="1800" b="1" i="1" kern="1200" smtClean="0">
                          <a:solidFill>
                            <a:prstClr val="black"/>
                          </a:solidFill>
                          <a:latin typeface="Cambria Math" panose="02040503050406030204" pitchFamily="18" charset="0"/>
                        </a:rPr>
                        <m:t>𝑨𝒕𝒊𝒗𝒊𝒅𝒂𝒅𝒆</m:t>
                      </m:r>
                      <m:r>
                        <a:rPr lang="en-US" sz="1800" b="1" i="1" kern="1200" smtClean="0">
                          <a:solidFill>
                            <a:prstClr val="black"/>
                          </a:solidFill>
                          <a:latin typeface="Cambria Math" panose="02040503050406030204" pitchFamily="18" charset="0"/>
                        </a:rPr>
                        <m:t> </m:t>
                      </m:r>
                      <m:r>
                        <a:rPr lang="en-US" sz="1800" b="1" i="1" kern="1200" smtClean="0">
                          <a:solidFill>
                            <a:prstClr val="black"/>
                          </a:solidFill>
                          <a:latin typeface="Cambria Math" panose="02040503050406030204" pitchFamily="18" charset="0"/>
                        </a:rPr>
                        <m:t>𝒅𝒖𝒓𝒂𝒏𝒕𝒆</m:t>
                      </m:r>
                      <m:r>
                        <a:rPr lang="en-US" sz="1800" b="1" i="1" kern="1200" smtClean="0">
                          <a:solidFill>
                            <a:prstClr val="black"/>
                          </a:solidFill>
                          <a:latin typeface="Cambria Math" panose="02040503050406030204" pitchFamily="18" charset="0"/>
                        </a:rPr>
                        <m:t> </m:t>
                      </m:r>
                      <m:r>
                        <a:rPr lang="en-US" sz="1800" b="1" i="1" kern="1200" smtClean="0">
                          <a:solidFill>
                            <a:prstClr val="black"/>
                          </a:solidFill>
                          <a:latin typeface="Cambria Math" panose="02040503050406030204" pitchFamily="18" charset="0"/>
                        </a:rPr>
                        <m:t>𝟏</m:t>
                      </m:r>
                      <m:r>
                        <a:rPr lang="en-US" sz="1800" b="1" i="1" kern="1200" smtClean="0">
                          <a:solidFill>
                            <a:prstClr val="black"/>
                          </a:solidFill>
                          <a:latin typeface="Cambria Math" panose="02040503050406030204" pitchFamily="18" charset="0"/>
                        </a:rPr>
                        <m:t> </m:t>
                      </m:r>
                      <m:r>
                        <a:rPr lang="en-US" sz="1800" b="1" i="1" kern="1200" smtClean="0">
                          <a:solidFill>
                            <a:prstClr val="black"/>
                          </a:solidFill>
                          <a:latin typeface="Cambria Math" panose="02040503050406030204" pitchFamily="18" charset="0"/>
                        </a:rPr>
                        <m:t>𝒉𝒐𝒓𝒂</m:t>
                      </m:r>
                      <m:r>
                        <a:rPr lang="en-US" sz="1800" b="1" i="1" kern="1200" smtClean="0">
                          <a:solidFill>
                            <a:prstClr val="black"/>
                          </a:solidFill>
                          <a:latin typeface="Cambria Math" panose="02040503050406030204" pitchFamily="18" charset="0"/>
                        </a:rPr>
                        <m:t> </m:t>
                      </m:r>
                      <m:r>
                        <a:rPr lang="en-US" sz="1800" b="1" i="1" kern="1200" smtClean="0">
                          <a:solidFill>
                            <a:prstClr val="black"/>
                          </a:solidFill>
                          <a:latin typeface="Cambria Math" panose="02040503050406030204" pitchFamily="18" charset="0"/>
                        </a:rPr>
                        <m:t>𝒐𝒑𝒆𝒓𝒂𝒏𝒅𝒐</m:t>
                      </m:r>
                      <m:r>
                        <a:rPr lang="en-US" sz="1800" b="1" i="1" kern="1200" smtClean="0">
                          <a:solidFill>
                            <a:prstClr val="black"/>
                          </a:solidFill>
                          <a:latin typeface="Cambria Math" panose="02040503050406030204" pitchFamily="18" charset="0"/>
                        </a:rPr>
                        <m:t> </m:t>
                      </m:r>
                      <m:r>
                        <a:rPr lang="en-US" sz="1800" b="1" i="1" kern="1200" smtClean="0">
                          <a:solidFill>
                            <a:prstClr val="black"/>
                          </a:solidFill>
                          <a:latin typeface="Cambria Math" panose="02040503050406030204" pitchFamily="18" charset="0"/>
                        </a:rPr>
                        <m:t>𝒂</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𝟖𝟎</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𝑪𝑭</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𝟎</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𝟖</m:t>
                      </m:r>
                      <m:r>
                        <a:rPr lang="es-CO" sz="1800" b="1" i="1" kern="1200" smtClean="0">
                          <a:solidFill>
                            <a:prstClr val="black"/>
                          </a:solidFill>
                          <a:latin typeface="Cambria Math" panose="02040503050406030204" pitchFamily="18" charset="0"/>
                        </a:rPr>
                        <m:t>)</m:t>
                      </m:r>
                    </m:oMath>
                  </m:oMathPara>
                </a14:m>
                <a:endParaRPr lang="es-CO" sz="1800" b="1" i="1" kern="1200" dirty="0">
                  <a:solidFill>
                    <a:prstClr val="black"/>
                  </a:solidFill>
                  <a:latin typeface="Cambria Math" panose="02040503050406030204" pitchFamily="18" charset="0"/>
                </a:endParaRPr>
              </a:p>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𝟓𝟎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𝑴𝑾</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𝟎</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𝟖</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𝒉</m:t>
                      </m:r>
                      <m:r>
                        <a:rPr lang="es-CO" sz="1800" b="1" i="1" kern="120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𝟒</m:t>
                      </m:r>
                      <m:r>
                        <a:rPr lang="es-CO" sz="1800" b="1" i="1" kern="1200">
                          <a:solidFill>
                            <a:prstClr val="black"/>
                          </a:solidFill>
                          <a:latin typeface="Cambria Math" panose="02040503050406030204" pitchFamily="18" charset="0"/>
                        </a:rPr>
                        <m:t>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𝑴𝑾𝒉</m:t>
                      </m:r>
                    </m:oMath>
                  </m:oMathPara>
                </a14:m>
                <a:endParaRPr lang="es-CO" sz="1800" b="1" i="1" kern="1200" dirty="0">
                  <a:solidFill>
                    <a:prstClr val="black"/>
                  </a:solidFill>
                  <a:latin typeface="Cambria Math" panose="02040503050406030204" pitchFamily="18" charset="0"/>
                </a:endParaRPr>
              </a:p>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𝟓𝟎</m:t>
                      </m:r>
                      <m:f>
                        <m:fPr>
                          <m:ctrlPr>
                            <a:rPr lang="es-CO" sz="1800" b="1" i="1" kern="1200">
                              <a:solidFill>
                                <a:prstClr val="black"/>
                              </a:solidFill>
                              <a:latin typeface="Cambria Math" panose="02040503050406030204" pitchFamily="18" charset="0"/>
                            </a:rPr>
                          </m:ctrlPr>
                        </m:fPr>
                        <m:num>
                          <m:r>
                            <a:rPr lang="es-CO" sz="1800" b="1" i="1" kern="1200">
                              <a:solidFill>
                                <a:prstClr val="black"/>
                              </a:solidFill>
                              <a:latin typeface="Cambria Math" panose="02040503050406030204" pitchFamily="18" charset="0"/>
                            </a:rPr>
                            <m:t>𝑴𝑱</m:t>
                          </m:r>
                        </m:num>
                        <m:den>
                          <m:r>
                            <a:rPr lang="es-CO" sz="1800" b="1" i="1" kern="1200">
                              <a:solidFill>
                                <a:prstClr val="black"/>
                              </a:solidFill>
                              <a:latin typeface="Cambria Math" panose="02040503050406030204" pitchFamily="18" charset="0"/>
                            </a:rPr>
                            <m:t>𝒔</m:t>
                          </m:r>
                        </m:den>
                      </m:f>
                      <m:r>
                        <a:rPr lang="es-CO" sz="1800" b="1" i="1" kern="120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𝟎</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𝟖</m:t>
                      </m:r>
                      <m:r>
                        <a:rPr lang="es-CO" sz="1800" b="1" i="1" kern="1200" smtClean="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𝟑𝟔𝟎𝟎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𝒔</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𝟏𝟒𝟒𝟎𝟎𝟎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𝑴𝑱</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𝟎</m:t>
                      </m:r>
                      <m:r>
                        <a:rPr lang="en-GB" sz="1800" b="1" i="1" kern="1200" smtClean="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𝟏𝟒𝟒</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𝑻𝑱</m:t>
                      </m:r>
                    </m:oMath>
                  </m:oMathPara>
                </a14:m>
                <a:endParaRPr lang="es-CO" sz="1800" b="1" kern="1200" dirty="0">
                  <a:solidFill>
                    <a:prstClr val="black"/>
                  </a:solidFill>
                  <a:latin typeface="Arial" panose="020B0604020202020204" pitchFamily="34" charset="0"/>
                  <a:ea typeface="MS PGothic" panose="020B0600070205080204" pitchFamily="34" charset="-128"/>
                </a:endParaRPr>
              </a:p>
            </p:txBody>
          </p:sp>
        </mc:Choice>
        <mc:Fallback>
          <p:sp>
            <p:nvSpPr>
              <p:cNvPr id="13" name="CuadroTexto 15">
                <a:extLst>
                  <a:ext uri="{FF2B5EF4-FFF2-40B4-BE49-F238E27FC236}">
                    <a16:creationId xmlns:a16="http://schemas.microsoft.com/office/drawing/2014/main" id="{7FD45891-AC65-AF4D-9644-B5E8F89A4E0A}"/>
                  </a:ext>
                </a:extLst>
              </p:cNvPr>
              <p:cNvSpPr txBox="1">
                <a:spLocks noRot="1" noChangeAspect="1" noMove="1" noResize="1" noEditPoints="1" noAdjustHandles="1" noChangeArrowheads="1" noChangeShapeType="1" noTextEdit="1"/>
              </p:cNvSpPr>
              <p:nvPr/>
            </p:nvSpPr>
            <p:spPr>
              <a:xfrm>
                <a:off x="3531782" y="5501428"/>
                <a:ext cx="7997456" cy="1072538"/>
              </a:xfrm>
              <a:prstGeom prst="rect">
                <a:avLst/>
              </a:prstGeom>
              <a:blipFill>
                <a:blip r:embed="rId8"/>
                <a:stretch>
                  <a:fillRect t="-1163" b="-3488"/>
                </a:stretch>
              </a:blipFill>
            </p:spPr>
            <p:txBody>
              <a:bodyPr/>
              <a:lstStyle/>
              <a:p>
                <a:r>
                  <a:rPr lang="en-BR">
                    <a:noFill/>
                  </a:rPr>
                  <a:t> </a:t>
                </a:r>
              </a:p>
            </p:txBody>
          </p:sp>
        </mc:Fallback>
      </mc:AlternateContent>
      <p:sp>
        <p:nvSpPr>
          <p:cNvPr id="14" name="TextBox 13">
            <a:extLst>
              <a:ext uri="{FF2B5EF4-FFF2-40B4-BE49-F238E27FC236}">
                <a16:creationId xmlns:a16="http://schemas.microsoft.com/office/drawing/2014/main" id="{1F432B69-FDA1-BFA7-E5DC-582405315CF2}"/>
              </a:ext>
            </a:extLst>
          </p:cNvPr>
          <p:cNvSpPr txBox="1"/>
          <p:nvPr/>
        </p:nvSpPr>
        <p:spPr>
          <a:xfrm>
            <a:off x="7232025" y="1126238"/>
            <a:ext cx="4496803" cy="1682743"/>
          </a:xfrm>
          <a:prstGeom prst="rect">
            <a:avLst/>
          </a:prstGeom>
          <a:noFill/>
          <a:ln w="38100">
            <a:solidFill>
              <a:schemeClr val="accent1"/>
            </a:solidFill>
          </a:ln>
        </p:spPr>
        <p:txBody>
          <a:bodyPr wrap="square">
            <a:spAutoFit/>
          </a:bodyPr>
          <a:lstStyle/>
          <a:p>
            <a:r>
              <a:rPr lang="en-US" sz="2000" b="1" dirty="0">
                <a:latin typeface="Segoe UI" panose="020B0502040204020203" pitchFamily="34" charset="0"/>
                <a:cs typeface="Segoe UI" panose="020B0502040204020203" pitchFamily="34" charset="0"/>
              </a:rPr>
              <a:t>Fator de capacidade (CF): </a:t>
            </a:r>
            <a:r>
              <a:rPr lang="en-US" sz="2000" dirty="0">
                <a:latin typeface="Segoe UI" panose="020B0502040204020203" pitchFamily="34" charset="0"/>
                <a:cs typeface="Segoe UI" panose="020B0502040204020203" pitchFamily="34" charset="0"/>
              </a:rPr>
              <a:t>Capacidade disponível por cada </a:t>
            </a:r>
            <a:r>
              <a:rPr lang="en-US" sz="2000" dirty="0" err="1">
                <a:latin typeface="Segoe UI" panose="020B0502040204020203" pitchFamily="34" charset="0"/>
                <a:cs typeface="Segoe UI" panose="020B0502040204020203" pitchFamily="34" charset="0"/>
              </a:rPr>
              <a:t>TimeSlice </a:t>
            </a:r>
            <a:r>
              <a:rPr lang="en-US" sz="2000" dirty="0">
                <a:latin typeface="Segoe UI" panose="020B0502040204020203" pitchFamily="34" charset="0"/>
                <a:cs typeface="Segoe UI" panose="020B0502040204020203" pitchFamily="34" charset="0"/>
              </a:rPr>
              <a:t>expressa como uma fração da capacidade total instalada, com valores que variam de 0 a 1.</a:t>
            </a:r>
            <a:endParaRPr lang="es-CO" sz="2000" dirty="0">
              <a:latin typeface="Segoe UI" panose="020B0502040204020203" pitchFamily="34" charset="0"/>
              <a:cs typeface="Segoe UI" panose="020B0502040204020203" pitchFamily="34" charset="0"/>
            </a:endParaRPr>
          </a:p>
        </p:txBody>
      </p:sp>
      <mc:AlternateContent xmlns:mc="http://schemas.openxmlformats.org/markup-compatibility/2006">
        <mc:Choice xmlns:a14="http://schemas.microsoft.com/office/drawing/2010/main" Requires="a14">
          <p:sp>
            <p:nvSpPr>
              <p:cNvPr id="15" name="CuadroTexto 14">
                <a:extLst>
                  <a:ext uri="{FF2B5EF4-FFF2-40B4-BE49-F238E27FC236}">
                    <a16:creationId xmlns:a16="http://schemas.microsoft.com/office/drawing/2014/main" id="{1F646D7C-30D5-40D0-BE06-AC4197A8283C}"/>
                  </a:ext>
                </a:extLst>
              </p:cNvPr>
              <p:cNvSpPr txBox="1"/>
              <p:nvPr/>
            </p:nvSpPr>
            <p:spPr>
              <a:xfrm>
                <a:off x="1160092" y="2985604"/>
                <a:ext cx="9266608"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2400" b="1" i="1" kern="1200" smtClean="0">
                          <a:solidFill>
                            <a:prstClr val="black"/>
                          </a:solidFill>
                          <a:latin typeface="Cambria Math" panose="02040503050406030204" pitchFamily="18" charset="0"/>
                          <a:cs typeface="+mn-cs"/>
                        </a:rPr>
                        <m:t>𝑨</m:t>
                      </m:r>
                      <m:r>
                        <a:rPr lang="en-US" sz="2400" b="1" i="1" kern="1200" smtClean="0">
                          <a:solidFill>
                            <a:prstClr val="black"/>
                          </a:solidFill>
                          <a:latin typeface="Cambria Math" panose="02040503050406030204" pitchFamily="18" charset="0"/>
                          <a:cs typeface="+mn-cs"/>
                        </a:rPr>
                        <m:t>𝒕𝒊𝒗𝒊𝒅𝒂𝒅𝒆</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n-US" sz="2400" b="1" i="1" kern="1200" smtClean="0">
                              <a:solidFill>
                                <a:prstClr val="black"/>
                              </a:solidFill>
                              <a:latin typeface="Cambria Math" panose="02040503050406030204" pitchFamily="18" charset="0"/>
                              <a:cs typeface="+mn-cs"/>
                            </a:rPr>
                            <m:t>𝒑𝒓𝒐𝒅𝒖</m:t>
                          </m:r>
                          <m:r>
                            <a:rPr lang="en-US" sz="2400" b="1" i="1" kern="1200">
                              <a:solidFill>
                                <a:prstClr val="black"/>
                              </a:solidFill>
                              <a:latin typeface="Cambria Math" panose="02040503050406030204" pitchFamily="18" charset="0"/>
                              <a:cs typeface="+mn-cs"/>
                            </a:rPr>
                            <m:t>ç</m:t>
                          </m:r>
                          <m:r>
                            <a:rPr lang="en-US" sz="2400" b="1" i="1" kern="1200" smtClean="0">
                              <a:solidFill>
                                <a:prstClr val="black"/>
                              </a:solidFill>
                              <a:latin typeface="Cambria Math" panose="02040503050406030204" pitchFamily="18" charset="0"/>
                              <a:cs typeface="+mn-cs"/>
                            </a:rPr>
                            <m:t>ã</m:t>
                          </m:r>
                          <m:r>
                            <a:rPr lang="en-US" sz="2400" b="1" i="1" kern="1200" smtClean="0">
                              <a:solidFill>
                                <a:prstClr val="black"/>
                              </a:solidFill>
                              <a:latin typeface="Cambria Math" panose="02040503050406030204" pitchFamily="18" charset="0"/>
                              <a:cs typeface="+mn-cs"/>
                            </a:rPr>
                            <m:t>𝒐</m:t>
                          </m:r>
                          <m:r>
                            <a:rPr lang="en-US" sz="2400" b="1" i="1" kern="1200" smtClean="0">
                              <a:solidFill>
                                <a:prstClr val="black"/>
                              </a:solidFill>
                              <a:latin typeface="Cambria Math" panose="02040503050406030204" pitchFamily="18" charset="0"/>
                              <a:cs typeface="+mn-cs"/>
                            </a:rPr>
                            <m:t> </m:t>
                          </m:r>
                          <m:r>
                            <a:rPr lang="en-US" sz="2400" b="1" i="1" kern="1200" smtClean="0">
                              <a:solidFill>
                                <a:prstClr val="black"/>
                              </a:solidFill>
                              <a:latin typeface="Cambria Math" panose="02040503050406030204" pitchFamily="18" charset="0"/>
                              <a:cs typeface="+mn-cs"/>
                            </a:rPr>
                            <m:t>𝒅𝒆</m:t>
                          </m:r>
                          <m:r>
                            <a:rPr lang="en-US" sz="2400" b="1" i="1" kern="1200" smtClean="0">
                              <a:solidFill>
                                <a:prstClr val="black"/>
                              </a:solidFill>
                              <a:latin typeface="Cambria Math" panose="02040503050406030204" pitchFamily="18" charset="0"/>
                              <a:cs typeface="+mn-cs"/>
                            </a:rPr>
                            <m:t> </m:t>
                          </m:r>
                          <m:r>
                            <a:rPr lang="en-US" sz="2400" b="1" i="1" kern="1200" smtClean="0">
                              <a:solidFill>
                                <a:prstClr val="black"/>
                              </a:solidFill>
                              <a:latin typeface="Cambria Math" panose="02040503050406030204" pitchFamily="18" charset="0"/>
                              <a:cs typeface="+mn-cs"/>
                            </a:rPr>
                            <m:t>𝒆𝒏𝒆𝒓𝒈𝒊𝒂</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𝑪𝒂𝒑𝒂𝒄𝒊𝒅</m:t>
                      </m:r>
                      <m:r>
                        <a:rPr lang="en-US" sz="2400" b="1" i="1" kern="1200" smtClean="0">
                          <a:solidFill>
                            <a:prstClr val="black"/>
                          </a:solidFill>
                          <a:latin typeface="Cambria Math" panose="02040503050406030204" pitchFamily="18" charset="0"/>
                          <a:cs typeface="+mn-cs"/>
                        </a:rPr>
                        <m:t>𝒂𝒅𝒆</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𝒕𝒆</m:t>
                      </m:r>
                      <m:r>
                        <a:rPr lang="en-US" sz="2400" b="1" i="1" kern="1200" smtClean="0">
                          <a:solidFill>
                            <a:prstClr val="black"/>
                          </a:solidFill>
                          <a:latin typeface="Cambria Math" panose="02040503050406030204" pitchFamily="18" charset="0"/>
                          <a:cs typeface="+mn-cs"/>
                        </a:rPr>
                        <m:t>𝒎𝒑𝒐</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𝑪𝑭</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p:sp>
            <p:nvSpPr>
              <p:cNvPr id="15" name="CuadroTexto 14">
                <a:extLst>
                  <a:ext uri="{FF2B5EF4-FFF2-40B4-BE49-F238E27FC236}">
                    <a16:creationId xmlns:a16="http://schemas.microsoft.com/office/drawing/2014/main" id="{1F646D7C-30D5-40D0-BE06-AC4197A8283C}"/>
                  </a:ext>
                </a:extLst>
              </p:cNvPr>
              <p:cNvSpPr txBox="1">
                <a:spLocks noRot="1" noChangeAspect="1" noMove="1" noResize="1" noEditPoints="1" noAdjustHandles="1" noChangeArrowheads="1" noChangeShapeType="1" noTextEdit="1"/>
              </p:cNvSpPr>
              <p:nvPr/>
            </p:nvSpPr>
            <p:spPr>
              <a:xfrm>
                <a:off x="1160092" y="2985604"/>
                <a:ext cx="9266608" cy="369332"/>
              </a:xfrm>
              <a:prstGeom prst="rect">
                <a:avLst/>
              </a:prstGeom>
              <a:blipFill>
                <a:blip r:embed="rId9"/>
                <a:stretch>
                  <a:fillRect t="-6897" b="-41379"/>
                </a:stretch>
              </a:blipFill>
            </p:spPr>
            <p:txBody>
              <a:bodyPr/>
              <a:lstStyle/>
              <a:p>
                <a:r>
                  <a:rPr lang="en-BR">
                    <a:noFill/>
                  </a:rPr>
                  <a:t> </a:t>
                </a:r>
              </a:p>
            </p:txBody>
          </p:sp>
        </mc:Fallback>
      </mc:AlternateContent>
      <p:pic>
        <p:nvPicPr>
          <p:cNvPr id="5" name="synthesize (11)">
            <a:hlinkClick r:id="" action="ppaction://media"/>
            <a:extLst>
              <a:ext uri="{FF2B5EF4-FFF2-40B4-BE49-F238E27FC236}">
                <a16:creationId xmlns:a16="http://schemas.microsoft.com/office/drawing/2014/main" id="{5095CE8A-6C1B-DFEB-00CC-C9E62DEF728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81628" y="508136"/>
            <a:ext cx="846364" cy="846364"/>
          </a:xfrm>
          <a:prstGeom prst="rect">
            <a:avLst/>
          </a:prstGeom>
        </p:spPr>
      </p:pic>
    </p:spTree>
    <p:extLst>
      <p:ext uri="{BB962C8B-B14F-4D97-AF65-F5344CB8AC3E}">
        <p14:creationId xmlns:p14="http://schemas.microsoft.com/office/powerpoint/2010/main" val="343537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582A8C6-AF6C-BA83-A1CC-A37A3B53CB9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77E9B68-FFEF-D92E-FCA6-DC5580BA32D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16</a:t>
            </a:fld>
            <a:endParaRPr lang="sv-SE" sz="1000" b="1" dirty="0">
              <a:solidFill>
                <a:schemeClr val="bg1"/>
              </a:solidFill>
            </a:endParaRPr>
          </a:p>
        </p:txBody>
      </p:sp>
      <p:sp>
        <p:nvSpPr>
          <p:cNvPr id="2" name="Rectangle 1">
            <a:extLst>
              <a:ext uri="{FF2B5EF4-FFF2-40B4-BE49-F238E27FC236}">
                <a16:creationId xmlns:a16="http://schemas.microsoft.com/office/drawing/2014/main" id="{EFF60C8D-E01A-E753-A07A-684B9D6B89B2}"/>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5.2.8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Fator de capacidade - Exercício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F9BC5039-EB67-2644-162D-9FD814A537F3}"/>
              </a:ext>
            </a:extLst>
          </p:cNvPr>
          <p:cNvSpPr txBox="1">
            <a:spLocks/>
          </p:cNvSpPr>
          <p:nvPr/>
        </p:nvSpPr>
        <p:spPr>
          <a:xfrm>
            <a:off x="582415" y="241300"/>
            <a:ext cx="11215885" cy="7549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a:t>
            </a:r>
            <a:r>
              <a:rPr lang="en-GB" sz="4400" dirty="0" err="1">
                <a:latin typeface="Open Sans"/>
                <a:ea typeface="Open Sans" panose="020B0606030504020204" pitchFamily="34" charset="0"/>
                <a:cs typeface="Open Sans" panose="020B0606030504020204" pitchFamily="34" charset="0"/>
                <a:sym typeface="Bodoni SvtyTwo ITC TT-Book"/>
              </a:rPr>
              <a:t>Taxas</a:t>
            </a:r>
            <a:r>
              <a:rPr lang="en-GB" sz="4400" dirty="0">
                <a:latin typeface="Open Sans"/>
                <a:ea typeface="Open Sans" panose="020B0606030504020204" pitchFamily="34" charset="0"/>
                <a:cs typeface="Open Sans" panose="020B0606030504020204" pitchFamily="34" charset="0"/>
                <a:sym typeface="Bodoni SvtyTwo ITC TT-Book"/>
              </a:rPr>
              <a:t> de atividade de entrada e saída </a:t>
            </a:r>
          </a:p>
        </p:txBody>
      </p:sp>
      <p:sp>
        <p:nvSpPr>
          <p:cNvPr id="9" name="TextBox 8">
            <a:extLst>
              <a:ext uri="{FF2B5EF4-FFF2-40B4-BE49-F238E27FC236}">
                <a16:creationId xmlns:a16="http://schemas.microsoft.com/office/drawing/2014/main" id="{73D63B9F-B9AF-9763-0766-6DB1ECA5064E}"/>
              </a:ext>
            </a:extLst>
          </p:cNvPr>
          <p:cNvSpPr txBox="1"/>
          <p:nvPr/>
        </p:nvSpPr>
        <p:spPr>
          <a:xfrm>
            <a:off x="582415" y="1581045"/>
            <a:ext cx="10667476" cy="1384995"/>
          </a:xfrm>
          <a:prstGeom prst="rect">
            <a:avLst/>
          </a:prstGeom>
          <a:noFill/>
        </p:spPr>
        <p:txBody>
          <a:bodyPr wrap="square">
            <a:spAutoFit/>
          </a:bodyPr>
          <a:lstStyle/>
          <a:p>
            <a:r>
              <a:rPr lang="en-US" sz="2800" dirty="0">
                <a:latin typeface="Segoe UI" panose="020B0502040204020203" pitchFamily="34" charset="0"/>
                <a:cs typeface="Segoe UI" panose="020B0502040204020203" pitchFamily="34" charset="0"/>
              </a:rPr>
              <a:t>Se uma usina hidrelétrica tem uma capacidade instalada de 240 MW, que nível de atividade ela pode fornecer em um dia, em MWh, assumindo CF igual a 0,55?</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0DB9BE13-7F59-BA8B-CFB6-DB23F01E5C4F}"/>
                  </a:ext>
                </a:extLst>
              </p:cNvPr>
              <p:cNvSpPr txBox="1"/>
              <p:nvPr/>
            </p:nvSpPr>
            <p:spPr>
              <a:xfrm>
                <a:off x="914399" y="3244334"/>
                <a:ext cx="238565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0" i="1" smtClean="0">
                          <a:latin typeface="Cambria Math" panose="02040503050406030204" pitchFamily="18" charset="0"/>
                        </a:rPr>
                        <m:t>1 </m:t>
                      </m:r>
                      <m:r>
                        <a:rPr lang="en-US" sz="2400" b="0" i="1" smtClean="0">
                          <a:latin typeface="Cambria Math" panose="02040503050406030204" pitchFamily="18" charset="0"/>
                        </a:rPr>
                        <m:t>𝑑𝑖𝑎</m:t>
                      </m:r>
                      <m:r>
                        <a:rPr lang="es-CO" sz="2400" b="0" i="1" smtClean="0">
                          <a:latin typeface="Cambria Math" panose="02040503050406030204" pitchFamily="18" charset="0"/>
                        </a:rPr>
                        <m:t>=24 </m:t>
                      </m:r>
                      <m:r>
                        <a:rPr lang="es-CO" sz="2400" b="0" i="1" smtClean="0">
                          <a:latin typeface="Cambria Math" panose="02040503050406030204" pitchFamily="18" charset="0"/>
                        </a:rPr>
                        <m:t>h𝑜𝑟𝑎𝑠</m:t>
                      </m:r>
                    </m:oMath>
                  </m:oMathPara>
                </a14:m>
                <a:endParaRPr lang="es-CO" sz="2400" dirty="0"/>
              </a:p>
            </p:txBody>
          </p:sp>
        </mc:Choice>
        <mc:Fallback>
          <p:sp>
            <p:nvSpPr>
              <p:cNvPr id="10" name="TextBox 9">
                <a:extLst>
                  <a:ext uri="{FF2B5EF4-FFF2-40B4-BE49-F238E27FC236}">
                    <a16:creationId xmlns:a16="http://schemas.microsoft.com/office/drawing/2014/main" id="{0DB9BE13-7F59-BA8B-CFB6-DB23F01E5C4F}"/>
                  </a:ext>
                </a:extLst>
              </p:cNvPr>
              <p:cNvSpPr txBox="1">
                <a:spLocks noRot="1" noChangeAspect="1" noMove="1" noResize="1" noEditPoints="1" noAdjustHandles="1" noChangeArrowheads="1" noChangeShapeType="1" noTextEdit="1"/>
              </p:cNvSpPr>
              <p:nvPr/>
            </p:nvSpPr>
            <p:spPr>
              <a:xfrm>
                <a:off x="914399" y="3244334"/>
                <a:ext cx="2385653" cy="369332"/>
              </a:xfrm>
              <a:prstGeom prst="rect">
                <a:avLst/>
              </a:prstGeom>
              <a:blipFill>
                <a:blip r:embed="rId5"/>
                <a:stretch>
                  <a:fillRect l="-2128" t="-6667" r="-532" b="-40000"/>
                </a:stretch>
              </a:blipFill>
            </p:spPr>
            <p:txBody>
              <a:bodyPr/>
              <a:lstStyle/>
              <a:p>
                <a:r>
                  <a:rPr lang="en-BR">
                    <a:noFill/>
                  </a:rPr>
                  <a:t> </a:t>
                </a:r>
              </a:p>
            </p:txBody>
          </p:sp>
        </mc:Fallback>
      </mc:AlternateContent>
      <mc:AlternateContent xmlns:mc="http://schemas.openxmlformats.org/markup-compatibility/2006">
        <mc:Choice xmlns:a14="http://schemas.microsoft.com/office/drawing/2010/main" Requires="a14">
          <p:sp>
            <p:nvSpPr>
              <p:cNvPr id="12" name="CuadroTexto 14">
                <a:extLst>
                  <a:ext uri="{FF2B5EF4-FFF2-40B4-BE49-F238E27FC236}">
                    <a16:creationId xmlns:a16="http://schemas.microsoft.com/office/drawing/2014/main" id="{CB2C828A-8E7F-2411-A083-A5B6ED69D5D8}"/>
                  </a:ext>
                </a:extLst>
              </p:cNvPr>
              <p:cNvSpPr txBox="1"/>
              <p:nvPr/>
            </p:nvSpPr>
            <p:spPr>
              <a:xfrm>
                <a:off x="1035401" y="3891960"/>
                <a:ext cx="922619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n-US" sz="2400" b="1" i="1" kern="1200" smtClean="0">
                          <a:solidFill>
                            <a:prstClr val="black"/>
                          </a:solidFill>
                          <a:latin typeface="Cambria Math" panose="02040503050406030204" pitchFamily="18" charset="0"/>
                          <a:cs typeface="+mn-cs"/>
                        </a:rPr>
                        <m:t>𝑨𝒕𝒊𝒗𝒊𝒅𝒂𝒅𝒆</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n-US" sz="2400" b="1" i="1" kern="1200" smtClean="0">
                              <a:solidFill>
                                <a:prstClr val="black"/>
                              </a:solidFill>
                              <a:latin typeface="Cambria Math" panose="02040503050406030204" pitchFamily="18" charset="0"/>
                              <a:cs typeface="+mn-cs"/>
                            </a:rPr>
                            <m:t>𝒑𝒓𝒐𝒅𝒖</m:t>
                          </m:r>
                          <m:r>
                            <a:rPr lang="en-US" sz="2400" b="1" i="1" kern="1200">
                              <a:solidFill>
                                <a:prstClr val="black"/>
                              </a:solidFill>
                              <a:latin typeface="Cambria Math" panose="02040503050406030204" pitchFamily="18" charset="0"/>
                              <a:cs typeface="+mn-cs"/>
                            </a:rPr>
                            <m:t>ç</m:t>
                          </m:r>
                          <m:r>
                            <a:rPr lang="en-US" sz="2400" b="1" i="1" kern="1200" smtClean="0">
                              <a:solidFill>
                                <a:prstClr val="black"/>
                              </a:solidFill>
                              <a:latin typeface="Cambria Math" panose="02040503050406030204" pitchFamily="18" charset="0"/>
                              <a:cs typeface="+mn-cs"/>
                            </a:rPr>
                            <m:t>ã</m:t>
                          </m:r>
                          <m:r>
                            <a:rPr lang="en-US" sz="2400" b="1" i="1" kern="1200" smtClean="0">
                              <a:solidFill>
                                <a:prstClr val="black"/>
                              </a:solidFill>
                              <a:latin typeface="Cambria Math" panose="02040503050406030204" pitchFamily="18" charset="0"/>
                              <a:cs typeface="+mn-cs"/>
                            </a:rPr>
                            <m:t>𝒐</m:t>
                          </m:r>
                          <m:r>
                            <a:rPr lang="en-US" sz="2400" b="1" i="1" kern="1200" smtClean="0">
                              <a:solidFill>
                                <a:prstClr val="black"/>
                              </a:solidFill>
                              <a:latin typeface="Cambria Math" panose="02040503050406030204" pitchFamily="18" charset="0"/>
                              <a:cs typeface="+mn-cs"/>
                            </a:rPr>
                            <m:t> </m:t>
                          </m:r>
                          <m:r>
                            <a:rPr lang="en-US" sz="2400" b="1" i="1" kern="1200" smtClean="0">
                              <a:solidFill>
                                <a:prstClr val="black"/>
                              </a:solidFill>
                              <a:latin typeface="Cambria Math" panose="02040503050406030204" pitchFamily="18" charset="0"/>
                              <a:cs typeface="+mn-cs"/>
                            </a:rPr>
                            <m:t>𝒅𝒆</m:t>
                          </m:r>
                          <m:r>
                            <a:rPr lang="en-US" sz="2400" b="1" i="1" kern="1200" smtClean="0">
                              <a:solidFill>
                                <a:prstClr val="black"/>
                              </a:solidFill>
                              <a:latin typeface="Cambria Math" panose="02040503050406030204" pitchFamily="18" charset="0"/>
                              <a:cs typeface="+mn-cs"/>
                            </a:rPr>
                            <m:t> </m:t>
                          </m:r>
                          <m:r>
                            <a:rPr lang="en-US" sz="2400" b="1" i="1" kern="1200" smtClean="0">
                              <a:solidFill>
                                <a:prstClr val="black"/>
                              </a:solidFill>
                              <a:latin typeface="Cambria Math" panose="02040503050406030204" pitchFamily="18" charset="0"/>
                              <a:cs typeface="+mn-cs"/>
                            </a:rPr>
                            <m:t>𝒆𝒏𝒆𝒓𝒈𝒊𝒂</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𝑪𝒂𝒑𝒂𝒄𝒊𝒅</m:t>
                      </m:r>
                      <m:r>
                        <a:rPr lang="en-US" sz="2400" b="1" i="1" kern="1200" smtClean="0">
                          <a:solidFill>
                            <a:prstClr val="black"/>
                          </a:solidFill>
                          <a:latin typeface="Cambria Math" panose="02040503050406030204" pitchFamily="18" charset="0"/>
                          <a:cs typeface="+mn-cs"/>
                        </a:rPr>
                        <m:t>𝒂𝒅𝒆</m:t>
                      </m:r>
                      <m:r>
                        <a:rPr lang="es-CO" sz="2400" b="1" i="1" kern="1200" smtClean="0">
                          <a:solidFill>
                            <a:prstClr val="black"/>
                          </a:solidFill>
                          <a:latin typeface="Cambria Math" panose="02040503050406030204" pitchFamily="18" charset="0"/>
                          <a:cs typeface="+mn-cs"/>
                        </a:rPr>
                        <m:t>∗</m:t>
                      </m:r>
                      <m:r>
                        <a:rPr lang="en-US" sz="2400" b="1" i="1" kern="1200" smtClean="0">
                          <a:solidFill>
                            <a:prstClr val="black"/>
                          </a:solidFill>
                          <a:latin typeface="Cambria Math" panose="02040503050406030204" pitchFamily="18" charset="0"/>
                          <a:cs typeface="+mn-cs"/>
                        </a:rPr>
                        <m:t>𝒕𝒆𝒎𝒑𝒐</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𝑪𝑭</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p:sp>
            <p:nvSpPr>
              <p:cNvPr id="12" name="CuadroTexto 14">
                <a:extLst>
                  <a:ext uri="{FF2B5EF4-FFF2-40B4-BE49-F238E27FC236}">
                    <a16:creationId xmlns:a16="http://schemas.microsoft.com/office/drawing/2014/main" id="{CB2C828A-8E7F-2411-A083-A5B6ED69D5D8}"/>
                  </a:ext>
                </a:extLst>
              </p:cNvPr>
              <p:cNvSpPr txBox="1">
                <a:spLocks noRot="1" noChangeAspect="1" noMove="1" noResize="1" noEditPoints="1" noAdjustHandles="1" noChangeArrowheads="1" noChangeShapeType="1" noTextEdit="1"/>
              </p:cNvSpPr>
              <p:nvPr/>
            </p:nvSpPr>
            <p:spPr>
              <a:xfrm>
                <a:off x="1035401" y="3891960"/>
                <a:ext cx="9226199" cy="369332"/>
              </a:xfrm>
              <a:prstGeom prst="rect">
                <a:avLst/>
              </a:prstGeom>
              <a:blipFill>
                <a:blip r:embed="rId6"/>
                <a:stretch>
                  <a:fillRect t="-6667" b="-40000"/>
                </a:stretch>
              </a:blipFill>
            </p:spPr>
            <p:txBody>
              <a:bodyPr/>
              <a:lstStyle/>
              <a:p>
                <a:r>
                  <a:rPr lang="en-BR">
                    <a:noFill/>
                  </a:rPr>
                  <a:t> </a:t>
                </a:r>
              </a:p>
            </p:txBody>
          </p:sp>
        </mc:Fallback>
      </mc:AlternateContent>
      <mc:AlternateContent xmlns:mc="http://schemas.openxmlformats.org/markup-compatibility/2006">
        <mc:Choice xmlns:a14="http://schemas.microsoft.com/office/drawing/2010/main" Requires="a14">
          <p:sp>
            <p:nvSpPr>
              <p:cNvPr id="13" name="CuadroTexto 14">
                <a:extLst>
                  <a:ext uri="{FF2B5EF4-FFF2-40B4-BE49-F238E27FC236}">
                    <a16:creationId xmlns:a16="http://schemas.microsoft.com/office/drawing/2014/main" id="{E8CD797F-D4AC-5BD0-6A06-B37B74FB2870}"/>
                  </a:ext>
                </a:extLst>
              </p:cNvPr>
              <p:cNvSpPr txBox="1"/>
              <p:nvPr/>
            </p:nvSpPr>
            <p:spPr>
              <a:xfrm>
                <a:off x="1035401" y="4539586"/>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n-US" sz="2400" b="1" i="1" kern="1200">
                          <a:solidFill>
                            <a:prstClr val="black"/>
                          </a:solidFill>
                          <a:latin typeface="Cambria Math" panose="02040503050406030204" pitchFamily="18" charset="0"/>
                        </a:rPr>
                        <m:t>𝑨𝒕𝒊𝒗𝒊𝒅𝒂𝒅𝒆</m:t>
                      </m:r>
                      <m:r>
                        <a:rPr lang="es-CO" sz="2400" b="1" i="1" kern="1200">
                          <a:solidFill>
                            <a:prstClr val="black"/>
                          </a:solidFill>
                          <a:latin typeface="Cambria Math" panose="02040503050406030204" pitchFamily="18" charset="0"/>
                        </a:rPr>
                        <m:t> </m:t>
                      </m:r>
                      <m:d>
                        <m:dPr>
                          <m:ctrlPr>
                            <a:rPr lang="es-CO" sz="2400" b="1" i="1" kern="1200">
                              <a:solidFill>
                                <a:prstClr val="black"/>
                              </a:solidFill>
                              <a:latin typeface="Cambria Math" panose="02040503050406030204" pitchFamily="18" charset="0"/>
                            </a:rPr>
                          </m:ctrlPr>
                        </m:dPr>
                        <m:e>
                          <m:r>
                            <a:rPr lang="en-US" sz="2400" b="1" i="1" kern="1200">
                              <a:solidFill>
                                <a:prstClr val="black"/>
                              </a:solidFill>
                              <a:latin typeface="Cambria Math" panose="02040503050406030204" pitchFamily="18" charset="0"/>
                            </a:rPr>
                            <m:t>𝒑𝒓𝒐𝒅𝒖</m:t>
                          </m:r>
                          <m:r>
                            <a:rPr lang="en-US" sz="2400" b="1" i="1" kern="1200">
                              <a:solidFill>
                                <a:prstClr val="black"/>
                              </a:solidFill>
                              <a:latin typeface="Cambria Math" panose="02040503050406030204" pitchFamily="18" charset="0"/>
                            </a:rPr>
                            <m:t>çã</m:t>
                          </m:r>
                          <m:r>
                            <a:rPr lang="en-US" sz="2400" b="1" i="1" kern="1200">
                              <a:solidFill>
                                <a:prstClr val="black"/>
                              </a:solidFill>
                              <a:latin typeface="Cambria Math" panose="02040503050406030204" pitchFamily="18" charset="0"/>
                            </a:rPr>
                            <m:t>𝒐</m:t>
                          </m:r>
                          <m:r>
                            <a:rPr lang="en-US" sz="2400" b="1" i="1" kern="1200">
                              <a:solidFill>
                                <a:prstClr val="black"/>
                              </a:solidFill>
                              <a:latin typeface="Cambria Math" panose="02040503050406030204" pitchFamily="18" charset="0"/>
                            </a:rPr>
                            <m:t> </m:t>
                          </m:r>
                          <m:r>
                            <a:rPr lang="en-US" sz="2400" b="1" i="1" kern="1200">
                              <a:solidFill>
                                <a:prstClr val="black"/>
                              </a:solidFill>
                              <a:latin typeface="Cambria Math" panose="02040503050406030204" pitchFamily="18" charset="0"/>
                            </a:rPr>
                            <m:t>𝒅𝒆</m:t>
                          </m:r>
                          <m:r>
                            <a:rPr lang="en-US" sz="2400" b="1" i="1" kern="1200">
                              <a:solidFill>
                                <a:prstClr val="black"/>
                              </a:solidFill>
                              <a:latin typeface="Cambria Math" panose="02040503050406030204" pitchFamily="18" charset="0"/>
                            </a:rPr>
                            <m:t> </m:t>
                          </m:r>
                          <m:r>
                            <a:rPr lang="en-US" sz="2400" b="1" i="1" kern="1200">
                              <a:solidFill>
                                <a:prstClr val="black"/>
                              </a:solidFill>
                              <a:latin typeface="Cambria Math" panose="02040503050406030204" pitchFamily="18" charset="0"/>
                            </a:rPr>
                            <m:t>𝒆𝒏𝒆𝒓𝒈𝒊𝒂</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𝟐𝟒𝟎</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𝑴𝑾</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𝟐𝟒</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𝒉</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𝟎</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𝟓𝟓</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p:sp>
            <p:nvSpPr>
              <p:cNvPr id="13" name="CuadroTexto 14">
                <a:extLst>
                  <a:ext uri="{FF2B5EF4-FFF2-40B4-BE49-F238E27FC236}">
                    <a16:creationId xmlns:a16="http://schemas.microsoft.com/office/drawing/2014/main" id="{E8CD797F-D4AC-5BD0-6A06-B37B74FB2870}"/>
                  </a:ext>
                </a:extLst>
              </p:cNvPr>
              <p:cNvSpPr txBox="1">
                <a:spLocks noRot="1" noChangeAspect="1" noMove="1" noResize="1" noEditPoints="1" noAdjustHandles="1" noChangeArrowheads="1" noChangeShapeType="1" noTextEdit="1"/>
              </p:cNvSpPr>
              <p:nvPr/>
            </p:nvSpPr>
            <p:spPr>
              <a:xfrm>
                <a:off x="1035401" y="4539586"/>
                <a:ext cx="8931359" cy="369332"/>
              </a:xfrm>
              <a:prstGeom prst="rect">
                <a:avLst/>
              </a:prstGeom>
              <a:blipFill>
                <a:blip r:embed="rId7"/>
                <a:stretch>
                  <a:fillRect t="-6667" b="-36667"/>
                </a:stretch>
              </a:blipFill>
            </p:spPr>
            <p:txBody>
              <a:bodyPr/>
              <a:lstStyle/>
              <a:p>
                <a:r>
                  <a:rPr lang="en-BR">
                    <a:noFill/>
                  </a:rPr>
                  <a:t> </a:t>
                </a:r>
              </a:p>
            </p:txBody>
          </p:sp>
        </mc:Fallback>
      </mc:AlternateContent>
      <mc:AlternateContent xmlns:mc="http://schemas.openxmlformats.org/markup-compatibility/2006">
        <mc:Choice xmlns:a14="http://schemas.microsoft.com/office/drawing/2010/main" Requires="a14">
          <p:sp>
            <p:nvSpPr>
              <p:cNvPr id="14" name="CuadroTexto 14">
                <a:extLst>
                  <a:ext uri="{FF2B5EF4-FFF2-40B4-BE49-F238E27FC236}">
                    <a16:creationId xmlns:a16="http://schemas.microsoft.com/office/drawing/2014/main" id="{F28F185C-CBAA-245C-96F4-3E662EC16077}"/>
                  </a:ext>
                </a:extLst>
              </p:cNvPr>
              <p:cNvSpPr txBox="1"/>
              <p:nvPr/>
            </p:nvSpPr>
            <p:spPr>
              <a:xfrm>
                <a:off x="1035400" y="5187212"/>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n-US" sz="2400" b="1" i="1" kern="1200">
                          <a:solidFill>
                            <a:prstClr val="black"/>
                          </a:solidFill>
                          <a:latin typeface="Cambria Math" panose="02040503050406030204" pitchFamily="18" charset="0"/>
                        </a:rPr>
                        <m:t>𝑨𝒕𝒊𝒗𝒊𝒅𝒂𝒅𝒆</m:t>
                      </m:r>
                      <m:r>
                        <a:rPr lang="es-CO" sz="2400" b="1" i="1" kern="1200">
                          <a:solidFill>
                            <a:prstClr val="black"/>
                          </a:solidFill>
                          <a:latin typeface="Cambria Math" panose="02040503050406030204" pitchFamily="18" charset="0"/>
                        </a:rPr>
                        <m:t> </m:t>
                      </m:r>
                      <m:d>
                        <m:dPr>
                          <m:ctrlPr>
                            <a:rPr lang="es-CO" sz="2400" b="1" i="1" kern="1200">
                              <a:solidFill>
                                <a:prstClr val="black"/>
                              </a:solidFill>
                              <a:latin typeface="Cambria Math" panose="02040503050406030204" pitchFamily="18" charset="0"/>
                            </a:rPr>
                          </m:ctrlPr>
                        </m:dPr>
                        <m:e>
                          <m:r>
                            <a:rPr lang="en-US" sz="2400" b="1" i="1" kern="1200">
                              <a:solidFill>
                                <a:prstClr val="black"/>
                              </a:solidFill>
                              <a:latin typeface="Cambria Math" panose="02040503050406030204" pitchFamily="18" charset="0"/>
                            </a:rPr>
                            <m:t>𝒑𝒓𝒐𝒅𝒖</m:t>
                          </m:r>
                          <m:r>
                            <a:rPr lang="en-US" sz="2400" b="1" i="1" kern="1200">
                              <a:solidFill>
                                <a:prstClr val="black"/>
                              </a:solidFill>
                              <a:latin typeface="Cambria Math" panose="02040503050406030204" pitchFamily="18" charset="0"/>
                            </a:rPr>
                            <m:t>çã</m:t>
                          </m:r>
                          <m:r>
                            <a:rPr lang="en-US" sz="2400" b="1" i="1" kern="1200">
                              <a:solidFill>
                                <a:prstClr val="black"/>
                              </a:solidFill>
                              <a:latin typeface="Cambria Math" panose="02040503050406030204" pitchFamily="18" charset="0"/>
                            </a:rPr>
                            <m:t>𝒐</m:t>
                          </m:r>
                          <m:r>
                            <a:rPr lang="en-US" sz="2400" b="1" i="1" kern="1200">
                              <a:solidFill>
                                <a:prstClr val="black"/>
                              </a:solidFill>
                              <a:latin typeface="Cambria Math" panose="02040503050406030204" pitchFamily="18" charset="0"/>
                            </a:rPr>
                            <m:t> </m:t>
                          </m:r>
                          <m:r>
                            <a:rPr lang="en-US" sz="2400" b="1" i="1" kern="1200">
                              <a:solidFill>
                                <a:prstClr val="black"/>
                              </a:solidFill>
                              <a:latin typeface="Cambria Math" panose="02040503050406030204" pitchFamily="18" charset="0"/>
                            </a:rPr>
                            <m:t>𝒅𝒆</m:t>
                          </m:r>
                          <m:r>
                            <a:rPr lang="en-US" sz="2400" b="1" i="1" kern="1200">
                              <a:solidFill>
                                <a:prstClr val="black"/>
                              </a:solidFill>
                              <a:latin typeface="Cambria Math" panose="02040503050406030204" pitchFamily="18" charset="0"/>
                            </a:rPr>
                            <m:t> </m:t>
                          </m:r>
                          <m:r>
                            <a:rPr lang="en-US" sz="2400" b="1" i="1" kern="1200">
                              <a:solidFill>
                                <a:prstClr val="black"/>
                              </a:solidFill>
                              <a:latin typeface="Cambria Math" panose="02040503050406030204" pitchFamily="18" charset="0"/>
                            </a:rPr>
                            <m:t>𝒆𝒏𝒆𝒓𝒈𝒊𝒂</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𝟑𝟏𝟔𝟖</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𝑴𝑾𝒉</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p:sp>
            <p:nvSpPr>
              <p:cNvPr id="14" name="CuadroTexto 14">
                <a:extLst>
                  <a:ext uri="{FF2B5EF4-FFF2-40B4-BE49-F238E27FC236}">
                    <a16:creationId xmlns:a16="http://schemas.microsoft.com/office/drawing/2014/main" id="{F28F185C-CBAA-245C-96F4-3E662EC16077}"/>
                  </a:ext>
                </a:extLst>
              </p:cNvPr>
              <p:cNvSpPr txBox="1">
                <a:spLocks noRot="1" noChangeAspect="1" noMove="1" noResize="1" noEditPoints="1" noAdjustHandles="1" noChangeArrowheads="1" noChangeShapeType="1" noTextEdit="1"/>
              </p:cNvSpPr>
              <p:nvPr/>
            </p:nvSpPr>
            <p:spPr>
              <a:xfrm>
                <a:off x="1035400" y="5187212"/>
                <a:ext cx="8931359" cy="369332"/>
              </a:xfrm>
              <a:prstGeom prst="rect">
                <a:avLst/>
              </a:prstGeom>
              <a:blipFill>
                <a:blip r:embed="rId8"/>
                <a:stretch>
                  <a:fillRect t="-6667" b="-36667"/>
                </a:stretch>
              </a:blipFill>
            </p:spPr>
            <p:txBody>
              <a:bodyPr/>
              <a:lstStyle/>
              <a:p>
                <a:r>
                  <a:rPr lang="en-BR">
                    <a:noFill/>
                  </a:rPr>
                  <a:t> </a:t>
                </a:r>
              </a:p>
            </p:txBody>
          </p:sp>
        </mc:Fallback>
      </mc:AlternateContent>
      <p:pic>
        <p:nvPicPr>
          <p:cNvPr id="5" name="synthesize (12)">
            <a:hlinkClick r:id="" action="ppaction://media"/>
            <a:extLst>
              <a:ext uri="{FF2B5EF4-FFF2-40B4-BE49-F238E27FC236}">
                <a16:creationId xmlns:a16="http://schemas.microsoft.com/office/drawing/2014/main" id="{A4ACA459-8A2E-330E-FFBC-9FBEDDC9DA3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30365" y="969595"/>
            <a:ext cx="979220" cy="979220"/>
          </a:xfrm>
          <a:prstGeom prst="rect">
            <a:avLst/>
          </a:prstGeom>
        </p:spPr>
      </p:pic>
    </p:spTree>
    <p:extLst>
      <p:ext uri="{BB962C8B-B14F-4D97-AF65-F5344CB8AC3E}">
        <p14:creationId xmlns:p14="http://schemas.microsoft.com/office/powerpoint/2010/main" val="373303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17</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5.2 Referências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797784"/>
            <a:ext cx="9843579"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a:ea typeface="+mn-lt"/>
                <a:cs typeface="+mn-lt"/>
              </a:rPr>
              <a:t>Taliotis</a:t>
            </a:r>
            <a:r>
              <a:rPr lang="en-GB" sz="2500" dirty="0">
                <a:latin typeface="Open Sans"/>
                <a:ea typeface="+mn-lt"/>
                <a:cs typeface="+mn-lt"/>
              </a:rPr>
              <a:t>, Constantinos, </a:t>
            </a:r>
            <a:r>
              <a:rPr lang="en-GB" sz="2500" dirty="0" err="1">
                <a:latin typeface="Open Sans"/>
                <a:ea typeface="+mn-lt"/>
                <a:cs typeface="+mn-lt"/>
              </a:rPr>
              <a:t>Gardumi</a:t>
            </a:r>
            <a:r>
              <a:rPr lang="en-GB" sz="2500" dirty="0">
                <a:latin typeface="Open Sans"/>
                <a:ea typeface="+mn-lt"/>
                <a:cs typeface="+mn-lt"/>
              </a:rPr>
              <a:t>, Francesco, </a:t>
            </a:r>
            <a:r>
              <a:rPr lang="en-GB" sz="2500" dirty="0" err="1">
                <a:latin typeface="Open Sans"/>
                <a:ea typeface="+mn-lt"/>
                <a:cs typeface="+mn-lt"/>
              </a:rPr>
              <a:t>Shivakumar</a:t>
            </a:r>
            <a:r>
              <a:rPr lang="en-GB" sz="2500" dirty="0">
                <a:latin typeface="Open Sans"/>
                <a:ea typeface="+mn-lt"/>
                <a:cs typeface="+mn-lt"/>
              </a:rPr>
              <a:t>, Abhishek, Sridharan, Vignesh, Ramos, Eunice, </a:t>
            </a:r>
            <a:r>
              <a:rPr lang="en-GB" sz="2500" dirty="0" err="1">
                <a:latin typeface="Open Sans"/>
                <a:ea typeface="+mn-lt"/>
                <a:cs typeface="+mn-lt"/>
              </a:rPr>
              <a:t>Beltramo</a:t>
            </a:r>
            <a:r>
              <a:rPr lang="en-GB" sz="2500" dirty="0">
                <a:latin typeface="Open Sans"/>
                <a:ea typeface="+mn-lt"/>
                <a:cs typeface="+mn-lt"/>
              </a:rPr>
              <a:t>, Agnese, ... Howells, Mark. (2018, dezembro). Representando o fornecimento de energia primária no </a:t>
            </a:r>
            <a:r>
              <a:rPr lang="en-GB" sz="2500" dirty="0" err="1">
                <a:latin typeface="Open Sans"/>
                <a:ea typeface="+mn-lt"/>
                <a:cs typeface="+mn-lt"/>
              </a:rPr>
              <a:t>OSeMOSYS</a:t>
            </a:r>
            <a:r>
              <a:rPr lang="en-GB" sz="2500" dirty="0">
                <a:latin typeface="Open Sans"/>
                <a:ea typeface="+mn-lt"/>
                <a:cs typeface="+mn-lt"/>
              </a:rPr>
              <a:t>. </a:t>
            </a:r>
            <a:r>
              <a:rPr lang="en-GB" sz="2500" dirty="0" err="1">
                <a:latin typeface="Open Sans"/>
                <a:ea typeface="+mn-lt"/>
                <a:cs typeface="+mn-lt"/>
              </a:rPr>
              <a:t>Zenodo. </a:t>
            </a:r>
            <a:r>
              <a:rPr lang="en-GB" sz="2500" dirty="0">
                <a:latin typeface="Open Sans"/>
                <a:ea typeface="+mn-lt"/>
                <a:cs typeface="+mn-lt"/>
              </a:rPr>
              <a:t>http://doi.org/10.5281/zenodo.4558799</a:t>
            </a:r>
          </a:p>
          <a:p>
            <a:pPr marL="342900" indent="-342900">
              <a:buAutoNum type="arabicPeriod"/>
            </a:pPr>
            <a:endParaRPr lang="en-GB" sz="25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18</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914135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5.3.1 Relação entre capacidade 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atividade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CapacityToActivityUnit</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Relação entre capacidade e atividade e custos </a:t>
            </a:r>
            <a:endParaRPr lang="en-GB" sz="4400" dirty="0">
              <a:latin typeface="Open Sans"/>
              <a:ea typeface="Open Sans" panose="020B0606030504020204" pitchFamily="34" charset="0"/>
              <a:cs typeface="Open Sans" panose="020B0606030504020204" pitchFamily="34" charset="0"/>
            </a:endParaRPr>
          </a:p>
        </p:txBody>
      </p:sp>
      <p:pic>
        <p:nvPicPr>
          <p:cNvPr id="7" name="Picture 9" descr="Graphical user interface, text&#10;&#10;Description automatically generated">
            <a:extLst>
              <a:ext uri="{FF2B5EF4-FFF2-40B4-BE49-F238E27FC236}">
                <a16:creationId xmlns:a16="http://schemas.microsoft.com/office/drawing/2014/main" id="{8DD99705-6F23-8876-BDBC-E40169C72241}"/>
              </a:ext>
            </a:extLst>
          </p:cNvPr>
          <p:cNvPicPr>
            <a:picLocks noGrp="1" noChangeAspect="1"/>
          </p:cNvPicPr>
          <p:nvPr>
            <p:ph idx="1"/>
          </p:nvPr>
        </p:nvPicPr>
        <p:blipFill>
          <a:blip r:embed="rId5"/>
          <a:stretch>
            <a:fillRect/>
          </a:stretch>
        </p:blipFill>
        <p:spPr>
          <a:xfrm>
            <a:off x="472546" y="1295493"/>
            <a:ext cx="10933771" cy="4828216"/>
          </a:xfrm>
        </p:spPr>
      </p:pic>
      <p:pic>
        <p:nvPicPr>
          <p:cNvPr id="2" name="synthesize (13)">
            <a:hlinkClick r:id="" action="ppaction://media"/>
            <a:extLst>
              <a:ext uri="{FF2B5EF4-FFF2-40B4-BE49-F238E27FC236}">
                <a16:creationId xmlns:a16="http://schemas.microsoft.com/office/drawing/2014/main" id="{9D3711EA-2A06-2B8B-9E88-79D9305E01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35985" y="83078"/>
            <a:ext cx="939703" cy="939703"/>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CE8C6A2-E925-6B23-CB73-F24654F7FD8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F6CF591-6E1A-2DCA-E89F-8215E0672D5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19</a:t>
            </a:fld>
            <a:endParaRPr lang="sv-SE" sz="1000" b="1" dirty="0">
              <a:solidFill>
                <a:schemeClr val="bg1"/>
              </a:solidFill>
            </a:endParaRPr>
          </a:p>
        </p:txBody>
      </p:sp>
      <p:sp>
        <p:nvSpPr>
          <p:cNvPr id="5" name="Rectangle 4">
            <a:extLst>
              <a:ext uri="{FF2B5EF4-FFF2-40B4-BE49-F238E27FC236}">
                <a16:creationId xmlns:a16="http://schemas.microsoft.com/office/drawing/2014/main" id="{D867C9BE-56A8-8754-FEAC-ABBF9350652D}"/>
              </a:ext>
            </a:extLst>
          </p:cNvPr>
          <p:cNvSpPr/>
          <p:nvPr/>
        </p:nvSpPr>
        <p:spPr>
          <a:xfrm>
            <a:off x="472545" y="836044"/>
            <a:ext cx="807570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Introdução de custos de tecnologia na OSeMOSYS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A033568B-F7CD-0A3F-6203-A6C0ED135DA1}"/>
              </a:ext>
            </a:extLst>
          </p:cNvPr>
          <p:cNvSpPr txBox="1">
            <a:spLocks/>
          </p:cNvSpPr>
          <p:nvPr/>
        </p:nvSpPr>
        <p:spPr>
          <a:xfrm>
            <a:off x="472546" y="-1901"/>
            <a:ext cx="10470704" cy="82475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Relação entre capacidade e atividade e custos </a:t>
            </a:r>
            <a:endParaRPr lang="en-GB" sz="4400" dirty="0">
              <a:latin typeface="Open Sans"/>
              <a:ea typeface="Open Sans" panose="020B0606030504020204" pitchFamily="34" charset="0"/>
              <a:cs typeface="Open Sans" panose="020B0606030504020204" pitchFamily="34" charset="0"/>
            </a:endParaRPr>
          </a:p>
        </p:txBody>
      </p:sp>
      <p:pic>
        <p:nvPicPr>
          <p:cNvPr id="8" name="Picture 11" descr="Diagram&#10;&#10;Description automatically generated">
            <a:extLst>
              <a:ext uri="{FF2B5EF4-FFF2-40B4-BE49-F238E27FC236}">
                <a16:creationId xmlns:a16="http://schemas.microsoft.com/office/drawing/2014/main" id="{39BCC0D7-1808-2E14-44C0-247F5EED7956}"/>
              </a:ext>
            </a:extLst>
          </p:cNvPr>
          <p:cNvPicPr>
            <a:picLocks noGrp="1" noChangeAspect="1"/>
          </p:cNvPicPr>
          <p:nvPr>
            <p:ph idx="1"/>
          </p:nvPr>
        </p:nvPicPr>
        <p:blipFill rotWithShape="1">
          <a:blip r:embed="rId5"/>
          <a:srcRect l="249" t="14094" r="-340" b="12752"/>
          <a:stretch/>
        </p:blipFill>
        <p:spPr>
          <a:xfrm>
            <a:off x="232436" y="1905773"/>
            <a:ext cx="11438327" cy="4236252"/>
          </a:xfrm>
        </p:spPr>
      </p:pic>
      <p:sp>
        <p:nvSpPr>
          <p:cNvPr id="9" name="TextBox 8">
            <a:extLst>
              <a:ext uri="{FF2B5EF4-FFF2-40B4-BE49-F238E27FC236}">
                <a16:creationId xmlns:a16="http://schemas.microsoft.com/office/drawing/2014/main" id="{EF40A546-B6B6-6412-5784-26694C52EE49}"/>
              </a:ext>
            </a:extLst>
          </p:cNvPr>
          <p:cNvSpPr txBox="1"/>
          <p:nvPr/>
        </p:nvSpPr>
        <p:spPr>
          <a:xfrm>
            <a:off x="673591" y="6142025"/>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 </a:t>
            </a:r>
            <a:r>
              <a:rPr lang="en-GB" sz="1000" dirty="0">
                <a:latin typeface="Open Sans" panose="020B0606030504020204" pitchFamily="34" charset="0"/>
                <a:ea typeface="Open Sans" panose="020B0606030504020204" pitchFamily="34" charset="0"/>
                <a:cs typeface="Open Sans" panose="020B0606030504020204" pitchFamily="34" charset="0"/>
              </a:rPr>
              <a:t>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licenciada sob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Rectangle 9">
            <a:extLst>
              <a:ext uri="{FF2B5EF4-FFF2-40B4-BE49-F238E27FC236}">
                <a16:creationId xmlns:a16="http://schemas.microsoft.com/office/drawing/2014/main" id="{9CD183C4-2EB2-E8DA-9748-63CC2F52C068}"/>
              </a:ext>
            </a:extLst>
          </p:cNvPr>
          <p:cNvSpPr/>
          <p:nvPr/>
        </p:nvSpPr>
        <p:spPr>
          <a:xfrm>
            <a:off x="232436" y="1423198"/>
            <a:ext cx="4630510" cy="1015663"/>
          </a:xfrm>
          <a:prstGeom prst="rect">
            <a:avLst/>
          </a:prstGeom>
          <a:solidFill>
            <a:schemeClr val="bg1"/>
          </a:solidFill>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No OSeMOSYS, os custos são divididos em custos de capital, custos fixos e custos variáveis</a:t>
            </a:r>
            <a:endPar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2" name="synthesize (14)">
            <a:hlinkClick r:id="" action="ppaction://media"/>
            <a:extLst>
              <a:ext uri="{FF2B5EF4-FFF2-40B4-BE49-F238E27FC236}">
                <a16:creationId xmlns:a16="http://schemas.microsoft.com/office/drawing/2014/main" id="{EFA1647A-91D7-F85F-7A74-11A65B3DA1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54343" y="133691"/>
            <a:ext cx="879407" cy="879407"/>
          </a:xfrm>
          <a:prstGeom prst="rect">
            <a:avLst/>
          </a:prstGeom>
        </p:spPr>
      </p:pic>
    </p:spTree>
    <p:extLst>
      <p:ext uri="{BB962C8B-B14F-4D97-AF65-F5344CB8AC3E}">
        <p14:creationId xmlns:p14="http://schemas.microsoft.com/office/powerpoint/2010/main" val="356209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8" y="215900"/>
            <a:ext cx="8880071" cy="934968"/>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Resultados</a:t>
            </a:r>
            <a:r>
              <a:rPr lang="en-GB" sz="4400" dirty="0">
                <a:latin typeface="Open Sans"/>
              </a:rPr>
              <a:t> de </a:t>
            </a:r>
            <a:r>
              <a:rPr lang="en-GB" sz="4400" dirty="0" err="1">
                <a:latin typeface="Open Sans"/>
              </a:rPr>
              <a:t>aprendizagem</a:t>
            </a:r>
            <a:endParaRPr lang="en-GB" sz="4400" dirty="0">
              <a:latin typeface="Open Sans"/>
            </a:endParaRP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529332"/>
            <a:ext cx="10323110"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Ao final </a:t>
            </a:r>
            <a:r>
              <a:rPr lang="en-GB" sz="2400" b="1" dirty="0" err="1">
                <a:solidFill>
                  <a:schemeClr val="accent5">
                    <a:lumMod val="60000"/>
                    <a:lumOff val="40000"/>
                  </a:schemeClr>
                </a:solidFill>
                <a:latin typeface="Open Sans"/>
                <a:ea typeface="+mn-lt"/>
                <a:cs typeface="+mn-lt"/>
              </a:rPr>
              <a:t>desta</a:t>
            </a:r>
            <a:r>
              <a:rPr lang="en-GB" sz="2400" b="1" dirty="0">
                <a:solidFill>
                  <a:schemeClr val="accent5">
                    <a:lumMod val="60000"/>
                    <a:lumOff val="40000"/>
                  </a:schemeClr>
                </a:solidFill>
                <a:latin typeface="Open Sans"/>
                <a:ea typeface="+mn-lt"/>
                <a:cs typeface="+mn-lt"/>
              </a:rPr>
              <a:t> aula, você será capaz de:</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Compreender a representação geral das tecnologias no OSeMOSYS </a:t>
            </a:r>
          </a:p>
          <a:p>
            <a:pPr>
              <a:spcBef>
                <a:spcPts val="1000"/>
              </a:spcBef>
            </a:pPr>
            <a:r>
              <a:rPr lang="en-US" sz="2400" dirty="0">
                <a:latin typeface="Open Sans"/>
                <a:ea typeface="+mn-lt"/>
                <a:cs typeface="+mn-lt"/>
              </a:rPr>
              <a:t>ILO2: Compreender os parâmetros tecnológicos: Taxa de atividade de entrada, Taxa de atividade de saída e </a:t>
            </a:r>
            <a:r>
              <a:rPr lang="en-US" sz="2400" dirty="0" err="1">
                <a:latin typeface="Open Sans"/>
                <a:ea typeface="+mn-lt"/>
                <a:cs typeface="+mn-lt"/>
              </a:rPr>
              <a:t>Relação</a:t>
            </a:r>
            <a:r>
              <a:rPr lang="en-US" sz="2400" dirty="0">
                <a:latin typeface="Open Sans"/>
                <a:ea typeface="+mn-lt"/>
                <a:cs typeface="+mn-lt"/>
              </a:rPr>
              <a:t> entre </a:t>
            </a:r>
            <a:r>
              <a:rPr lang="en-US" sz="2400" dirty="0" err="1">
                <a:latin typeface="Open Sans"/>
                <a:ea typeface="+mn-lt"/>
                <a:cs typeface="+mn-lt"/>
              </a:rPr>
              <a:t>capacidade</a:t>
            </a:r>
            <a:r>
              <a:rPr lang="en-US" sz="2400" dirty="0">
                <a:latin typeface="Open Sans"/>
                <a:ea typeface="+mn-lt"/>
                <a:cs typeface="+mn-lt"/>
              </a:rPr>
              <a:t> e </a:t>
            </a:r>
            <a:r>
              <a:rPr lang="en-US" sz="2400" dirty="0" err="1">
                <a:latin typeface="Open Sans"/>
                <a:ea typeface="+mn-lt"/>
                <a:cs typeface="+mn-lt"/>
              </a:rPr>
              <a:t>atividade</a:t>
            </a:r>
            <a:endParaRPr lang="en-US" sz="2400" dirty="0">
              <a:latin typeface="Open Sans"/>
              <a:ea typeface="+mn-lt"/>
              <a:cs typeface="+mn-lt"/>
            </a:endParaRPr>
          </a:p>
          <a:p>
            <a:pPr>
              <a:spcBef>
                <a:spcPts val="1000"/>
              </a:spcBef>
            </a:pPr>
            <a:r>
              <a:rPr lang="en-US" sz="2400" dirty="0">
                <a:latin typeface="Open Sans"/>
                <a:ea typeface="+mn-lt"/>
                <a:cs typeface="+mn-lt"/>
              </a:rPr>
              <a:t>ILO3: Entender como os custos de tecnologia são representados no OSeMOSYS  </a:t>
            </a:r>
          </a:p>
          <a:p>
            <a:pPr>
              <a:spcBef>
                <a:spcPts val="1000"/>
              </a:spcBef>
            </a:pPr>
            <a:r>
              <a:rPr lang="en-US" sz="2400" dirty="0">
                <a:latin typeface="Open Sans"/>
                <a:ea typeface="+mn-lt"/>
                <a:cs typeface="+mn-lt"/>
              </a:rPr>
              <a:t>ILO4: Aprenda a representar as tecnologias de fornecimento de energia primária no </a:t>
            </a:r>
            <a:r>
              <a:rPr lang="en-US" sz="2400" dirty="0" err="1">
                <a:latin typeface="Open Sans"/>
                <a:ea typeface="+mn-lt"/>
                <a:cs typeface="+mn-lt"/>
              </a:rPr>
              <a:t>OSeMOSYS</a:t>
            </a:r>
            <a:endParaRPr lang="en-US" sz="24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5553AB2-8FF6-AA57-C169-C7FB0916180F}"/>
            </a:ext>
          </a:extLst>
        </p:cNvPr>
        <p:cNvGrpSpPr/>
        <p:nvPr/>
      </p:nvGrpSpPr>
      <p:grpSpPr>
        <a:xfrm>
          <a:off x="0" y="0"/>
          <a:ext cx="0" cy="0"/>
          <a:chOff x="0" y="0"/>
          <a:chExt cx="0" cy="0"/>
        </a:xfrm>
      </p:grpSpPr>
      <p:pic>
        <p:nvPicPr>
          <p:cNvPr id="2" name="Picture 11" descr="Graphical user interface&#10;&#10;Description automatically generated">
            <a:extLst>
              <a:ext uri="{FF2B5EF4-FFF2-40B4-BE49-F238E27FC236}">
                <a16:creationId xmlns:a16="http://schemas.microsoft.com/office/drawing/2014/main" id="{A99FC240-541F-A967-2F58-4246FC7295D8}"/>
              </a:ext>
            </a:extLst>
          </p:cNvPr>
          <p:cNvPicPr>
            <a:picLocks noGrp="1" noChangeAspect="1"/>
          </p:cNvPicPr>
          <p:nvPr>
            <p:ph idx="1"/>
          </p:nvPr>
        </p:nvPicPr>
        <p:blipFill rotWithShape="1">
          <a:blip r:embed="rId5"/>
          <a:srcRect l="21676" t="30195" r="22040" b="9416"/>
          <a:stretch/>
        </p:blipFill>
        <p:spPr>
          <a:xfrm>
            <a:off x="1745673" y="1210524"/>
            <a:ext cx="8215745" cy="4969890"/>
          </a:xfrm>
        </p:spPr>
      </p:pic>
      <p:sp>
        <p:nvSpPr>
          <p:cNvPr id="3" name="Slide Number Placeholder 1">
            <a:extLst>
              <a:ext uri="{FF2B5EF4-FFF2-40B4-BE49-F238E27FC236}">
                <a16:creationId xmlns:a16="http://schemas.microsoft.com/office/drawing/2014/main" id="{BB5706A1-F9C9-764C-E5F8-3D1297FAE7C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20</a:t>
            </a:fld>
            <a:endParaRPr lang="sv-SE" sz="1000" b="1" dirty="0">
              <a:solidFill>
                <a:schemeClr val="bg1"/>
              </a:solidFill>
            </a:endParaRPr>
          </a:p>
        </p:txBody>
      </p:sp>
      <p:sp>
        <p:nvSpPr>
          <p:cNvPr id="5" name="Rectangle 4">
            <a:extLst>
              <a:ext uri="{FF2B5EF4-FFF2-40B4-BE49-F238E27FC236}">
                <a16:creationId xmlns:a16="http://schemas.microsoft.com/office/drawing/2014/main" id="{CC7DD295-7885-B884-6599-792F9D2DC338}"/>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5.3.3 Custos de capital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CapitalCost</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t>
            </a:r>
          </a:p>
        </p:txBody>
      </p:sp>
      <p:sp>
        <p:nvSpPr>
          <p:cNvPr id="6" name="Title 10">
            <a:extLst>
              <a:ext uri="{FF2B5EF4-FFF2-40B4-BE49-F238E27FC236}">
                <a16:creationId xmlns:a16="http://schemas.microsoft.com/office/drawing/2014/main" id="{59DEE7E1-9BE5-5C10-4306-3C2574BC9602}"/>
              </a:ext>
            </a:extLst>
          </p:cNvPr>
          <p:cNvSpPr txBox="1">
            <a:spLocks/>
          </p:cNvSpPr>
          <p:nvPr/>
        </p:nvSpPr>
        <p:spPr>
          <a:xfrm>
            <a:off x="472546" y="-1901"/>
            <a:ext cx="10470704" cy="82475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Relação entre capacidade e atividade e custos </a:t>
            </a:r>
            <a:endParaRPr lang="en-GB" sz="4400" dirty="0">
              <a:latin typeface="Open Sans"/>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A403645-0FAA-E65D-4723-5E1ABA8CA890}"/>
              </a:ext>
            </a:extLst>
          </p:cNvPr>
          <p:cNvSpPr txBox="1"/>
          <p:nvPr/>
        </p:nvSpPr>
        <p:spPr>
          <a:xfrm>
            <a:off x="761017" y="6235834"/>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 </a:t>
            </a:r>
            <a:r>
              <a:rPr lang="en-GB" sz="1000" dirty="0">
                <a:latin typeface="Open Sans" panose="020B0606030504020204" pitchFamily="34" charset="0"/>
                <a:ea typeface="Open Sans" panose="020B0606030504020204" pitchFamily="34" charset="0"/>
                <a:cs typeface="Open Sans" panose="020B0606030504020204" pitchFamily="34" charset="0"/>
              </a:rPr>
              <a:t>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imagem </a:t>
            </a:r>
            <a:r>
              <a:rPr lang="en-GB" sz="1000" dirty="0">
                <a:latin typeface="Open Sans" panose="020B0606030504020204" pitchFamily="34" charset="0"/>
                <a:ea typeface="Open Sans" panose="020B0606030504020204" pitchFamily="34" charset="0"/>
                <a:cs typeface="Open Sans" panose="020B0606030504020204" pitchFamily="34" charset="0"/>
              </a:rPr>
              <a:t>licenciada sob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15)">
            <a:hlinkClick r:id="" action="ppaction://media"/>
            <a:extLst>
              <a:ext uri="{FF2B5EF4-FFF2-40B4-BE49-F238E27FC236}">
                <a16:creationId xmlns:a16="http://schemas.microsoft.com/office/drawing/2014/main" id="{911F07BC-5006-A6B4-18A8-6D46F6C527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05357" y="0"/>
            <a:ext cx="863079" cy="863079"/>
          </a:xfrm>
          <a:prstGeom prst="rect">
            <a:avLst/>
          </a:prstGeom>
        </p:spPr>
      </p:pic>
    </p:spTree>
    <p:extLst>
      <p:ext uri="{BB962C8B-B14F-4D97-AF65-F5344CB8AC3E}">
        <p14:creationId xmlns:p14="http://schemas.microsoft.com/office/powerpoint/2010/main" val="370289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7E92FAE-BB85-B1E3-6B74-8F405DEE698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5C197F7-440D-470E-A677-A37F5D0225A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21</a:t>
            </a:fld>
            <a:endParaRPr lang="sv-SE" sz="1000" b="1" dirty="0">
              <a:solidFill>
                <a:schemeClr val="bg1"/>
              </a:solidFill>
            </a:endParaRPr>
          </a:p>
        </p:txBody>
      </p:sp>
      <p:sp>
        <p:nvSpPr>
          <p:cNvPr id="5" name="Rectangle 4">
            <a:extLst>
              <a:ext uri="{FF2B5EF4-FFF2-40B4-BE49-F238E27FC236}">
                <a16:creationId xmlns:a16="http://schemas.microsoft.com/office/drawing/2014/main" id="{35E030D9-0A62-649F-64EF-3F3FD817327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5.3.4 Custos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fixos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FixedCost</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t>
            </a:r>
          </a:p>
        </p:txBody>
      </p:sp>
      <p:sp>
        <p:nvSpPr>
          <p:cNvPr id="6" name="Title 10">
            <a:extLst>
              <a:ext uri="{FF2B5EF4-FFF2-40B4-BE49-F238E27FC236}">
                <a16:creationId xmlns:a16="http://schemas.microsoft.com/office/drawing/2014/main" id="{B10DF0CD-80E0-5C32-FE4E-6C20DCEE6A73}"/>
              </a:ext>
            </a:extLst>
          </p:cNvPr>
          <p:cNvSpPr txBox="1">
            <a:spLocks/>
          </p:cNvSpPr>
          <p:nvPr/>
        </p:nvSpPr>
        <p:spPr>
          <a:xfrm>
            <a:off x="472546" y="-1901"/>
            <a:ext cx="10470704" cy="82475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Relação entre capacidade e atividade e custos </a:t>
            </a:r>
            <a:endParaRPr lang="en-GB" sz="4400" dirty="0">
              <a:latin typeface="Open Sans"/>
              <a:ea typeface="Open Sans" panose="020B0606030504020204" pitchFamily="34" charset="0"/>
              <a:cs typeface="Open Sans" panose="020B0606030504020204" pitchFamily="34" charset="0"/>
            </a:endParaRPr>
          </a:p>
        </p:txBody>
      </p:sp>
      <p:pic>
        <p:nvPicPr>
          <p:cNvPr id="2" name="Picture 11" descr="Graphical user interface, application, table, Excel&#10;&#10;Description automatically generated">
            <a:extLst>
              <a:ext uri="{FF2B5EF4-FFF2-40B4-BE49-F238E27FC236}">
                <a16:creationId xmlns:a16="http://schemas.microsoft.com/office/drawing/2014/main" id="{37D9A224-ABD9-27DA-0676-5F8836AE0AA6}"/>
              </a:ext>
            </a:extLst>
          </p:cNvPr>
          <p:cNvPicPr>
            <a:picLocks noGrp="1" noChangeAspect="1"/>
          </p:cNvPicPr>
          <p:nvPr>
            <p:ph idx="1"/>
          </p:nvPr>
        </p:nvPicPr>
        <p:blipFill rotWithShape="1">
          <a:blip r:embed="rId5"/>
          <a:srcRect l="16469" t="36276" r="34661" b="12028"/>
          <a:stretch/>
        </p:blipFill>
        <p:spPr>
          <a:xfrm>
            <a:off x="1814945" y="1249344"/>
            <a:ext cx="8354147" cy="4968101"/>
          </a:xfrm>
        </p:spPr>
      </p:pic>
      <p:sp>
        <p:nvSpPr>
          <p:cNvPr id="4" name="TextBox 3">
            <a:extLst>
              <a:ext uri="{FF2B5EF4-FFF2-40B4-BE49-F238E27FC236}">
                <a16:creationId xmlns:a16="http://schemas.microsoft.com/office/drawing/2014/main" id="{8AE87731-E50E-9359-DAFE-62AF3EAAF0AB}"/>
              </a:ext>
            </a:extLst>
          </p:cNvPr>
          <p:cNvSpPr txBox="1"/>
          <p:nvPr/>
        </p:nvSpPr>
        <p:spPr>
          <a:xfrm>
            <a:off x="472546" y="6243985"/>
            <a:ext cx="626565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(Criado usando dados de </a:t>
            </a:r>
            <a:r>
              <a:rPr lang="en-GB" sz="1050" dirty="0" err="1">
                <a:latin typeface="Open Sans" panose="020B0606030504020204" pitchFamily="34" charset="0"/>
                <a:ea typeface="Open Sans" panose="020B0606030504020204" pitchFamily="34" charset="0"/>
                <a:cs typeface="Open Sans" panose="020B0606030504020204" pitchFamily="34" charset="0"/>
              </a:rPr>
              <a:t>Pappis </a:t>
            </a:r>
            <a:r>
              <a:rPr lang="en-GB" sz="1050" dirty="0">
                <a:latin typeface="Open Sans" panose="020B0606030504020204" pitchFamily="34" charset="0"/>
                <a:ea typeface="Open Sans" panose="020B0606030504020204" pitchFamily="34" charset="0"/>
                <a:cs typeface="Open Sans" panose="020B0606030504020204" pitchFamily="34" charset="0"/>
              </a:rPr>
              <a:t>et al. (2019), </a:t>
            </a:r>
            <a:r>
              <a:rPr lang="en-GB" sz="1050" dirty="0">
                <a:latin typeface="Open Sans" panose="020B0606030504020204" pitchFamily="34" charset="0"/>
                <a:ea typeface="Open Sans" panose="020B0606030504020204" pitchFamily="34" charset="0"/>
                <a:cs typeface="Open Sans" panose="020B0606030504020204" pitchFamily="34" charset="0"/>
                <a:hlinkClick r:id="rId6"/>
              </a:rPr>
              <a:t>relatório </a:t>
            </a:r>
            <a:r>
              <a:rPr lang="en-GB" sz="1050" dirty="0">
                <a:latin typeface="Open Sans" panose="020B0606030504020204" pitchFamily="34" charset="0"/>
                <a:ea typeface="Open Sans" panose="020B0606030504020204" pitchFamily="34" charset="0"/>
                <a:cs typeface="Open Sans" panose="020B0606030504020204" pitchFamily="34" charset="0"/>
              </a:rPr>
              <a:t>licenciado sob </a:t>
            </a:r>
            <a:r>
              <a:rPr lang="en-GB" sz="105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16)">
            <a:hlinkClick r:id="" action="ppaction://media"/>
            <a:extLst>
              <a:ext uri="{FF2B5EF4-FFF2-40B4-BE49-F238E27FC236}">
                <a16:creationId xmlns:a16="http://schemas.microsoft.com/office/drawing/2014/main" id="{47802576-82A1-B981-29F5-6267ED8CE5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69092" y="38725"/>
            <a:ext cx="846750" cy="846750"/>
          </a:xfrm>
          <a:prstGeom prst="rect">
            <a:avLst/>
          </a:prstGeom>
        </p:spPr>
      </p:pic>
    </p:spTree>
    <p:extLst>
      <p:ext uri="{BB962C8B-B14F-4D97-AF65-F5344CB8AC3E}">
        <p14:creationId xmlns:p14="http://schemas.microsoft.com/office/powerpoint/2010/main" val="54450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AE16339-346A-2565-CF09-7155767B60D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E1ABA8B-388C-373C-F72A-3438F45263F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22</a:t>
            </a:fld>
            <a:endParaRPr lang="sv-SE" sz="1000" b="1" dirty="0">
              <a:solidFill>
                <a:schemeClr val="bg1"/>
              </a:solidFill>
            </a:endParaRPr>
          </a:p>
        </p:txBody>
      </p:sp>
      <p:sp>
        <p:nvSpPr>
          <p:cNvPr id="5" name="Rectangle 4">
            <a:extLst>
              <a:ext uri="{FF2B5EF4-FFF2-40B4-BE49-F238E27FC236}">
                <a16:creationId xmlns:a16="http://schemas.microsoft.com/office/drawing/2014/main" id="{BB9801B7-30C5-94BA-D6DE-36A383FD238C}"/>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5.3.5 Custos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variáveis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VariableCost</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6" name="Title 10">
            <a:extLst>
              <a:ext uri="{FF2B5EF4-FFF2-40B4-BE49-F238E27FC236}">
                <a16:creationId xmlns:a16="http://schemas.microsoft.com/office/drawing/2014/main" id="{95170EDF-357C-253A-1689-A5E058B049AD}"/>
              </a:ext>
            </a:extLst>
          </p:cNvPr>
          <p:cNvSpPr txBox="1">
            <a:spLocks/>
          </p:cNvSpPr>
          <p:nvPr/>
        </p:nvSpPr>
        <p:spPr>
          <a:xfrm>
            <a:off x="472546" y="-1901"/>
            <a:ext cx="10470704" cy="82475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Relação entre capacidade e atividade e custos </a:t>
            </a:r>
            <a:endParaRPr lang="en-GB" sz="4400" dirty="0">
              <a:latin typeface="Open Sans"/>
              <a:ea typeface="Open Sans" panose="020B0606030504020204" pitchFamily="34" charset="0"/>
              <a:cs typeface="Open Sans" panose="020B0606030504020204" pitchFamily="34" charset="0"/>
            </a:endParaRPr>
          </a:p>
        </p:txBody>
      </p:sp>
      <p:pic>
        <p:nvPicPr>
          <p:cNvPr id="2" name="Picture 11" descr="Graphical user interface, chart&#10;&#10;Description automatically generated">
            <a:extLst>
              <a:ext uri="{FF2B5EF4-FFF2-40B4-BE49-F238E27FC236}">
                <a16:creationId xmlns:a16="http://schemas.microsoft.com/office/drawing/2014/main" id="{A7768088-D1FB-C81C-1906-AAB788F90890}"/>
              </a:ext>
            </a:extLst>
          </p:cNvPr>
          <p:cNvPicPr>
            <a:picLocks noGrp="1" noChangeAspect="1"/>
          </p:cNvPicPr>
          <p:nvPr>
            <p:ph idx="1"/>
          </p:nvPr>
        </p:nvPicPr>
        <p:blipFill rotWithShape="1">
          <a:blip r:embed="rId5"/>
          <a:srcRect l="21311" t="26948" r="22404" b="12338"/>
          <a:stretch/>
        </p:blipFill>
        <p:spPr>
          <a:xfrm>
            <a:off x="1957004" y="1277054"/>
            <a:ext cx="8055528" cy="4875071"/>
          </a:xfrm>
        </p:spPr>
      </p:pic>
      <p:sp>
        <p:nvSpPr>
          <p:cNvPr id="4" name="TextBox 3">
            <a:extLst>
              <a:ext uri="{FF2B5EF4-FFF2-40B4-BE49-F238E27FC236}">
                <a16:creationId xmlns:a16="http://schemas.microsoft.com/office/drawing/2014/main" id="{F66F77B9-401F-2D9E-7B99-480B751E896E}"/>
              </a:ext>
            </a:extLst>
          </p:cNvPr>
          <p:cNvSpPr txBox="1"/>
          <p:nvPr/>
        </p:nvSpPr>
        <p:spPr>
          <a:xfrm>
            <a:off x="472546" y="6174166"/>
            <a:ext cx="347709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 </a:t>
            </a:r>
            <a:r>
              <a:rPr lang="en-GB" sz="1000" dirty="0">
                <a:latin typeface="Open Sans" panose="020B0606030504020204" pitchFamily="34" charset="0"/>
                <a:ea typeface="Open Sans" panose="020B0606030504020204" pitchFamily="34" charset="0"/>
                <a:cs typeface="Open Sans" panose="020B0606030504020204" pitchFamily="34" charset="0"/>
              </a:rPr>
              <a:t>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imagem </a:t>
            </a:r>
            <a:r>
              <a:rPr lang="en-GB" sz="1000" dirty="0">
                <a:latin typeface="Open Sans" panose="020B0606030504020204" pitchFamily="34" charset="0"/>
                <a:ea typeface="Open Sans" panose="020B0606030504020204" pitchFamily="34" charset="0"/>
                <a:cs typeface="Open Sans" panose="020B0606030504020204" pitchFamily="34" charset="0"/>
              </a:rPr>
              <a:t>licenciada sob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17)">
            <a:hlinkClick r:id="" action="ppaction://media"/>
            <a:extLst>
              <a:ext uri="{FF2B5EF4-FFF2-40B4-BE49-F238E27FC236}">
                <a16:creationId xmlns:a16="http://schemas.microsoft.com/office/drawing/2014/main" id="{2091D595-198C-F846-B609-03F8E1A449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54341" y="89647"/>
            <a:ext cx="865415" cy="865415"/>
          </a:xfrm>
          <a:prstGeom prst="rect">
            <a:avLst/>
          </a:prstGeom>
        </p:spPr>
      </p:pic>
    </p:spTree>
    <p:extLst>
      <p:ext uri="{BB962C8B-B14F-4D97-AF65-F5344CB8AC3E}">
        <p14:creationId xmlns:p14="http://schemas.microsoft.com/office/powerpoint/2010/main" val="35622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23</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5.3 Referências</a:t>
            </a:r>
          </a:p>
        </p:txBody>
      </p:sp>
      <p:sp>
        <p:nvSpPr>
          <p:cNvPr id="4" name="TextBox 3">
            <a:extLst>
              <a:ext uri="{FF2B5EF4-FFF2-40B4-BE49-F238E27FC236}">
                <a16:creationId xmlns:a16="http://schemas.microsoft.com/office/drawing/2014/main" id="{DDCA7CF8-8FF1-6B28-7E9D-39525987B708}"/>
              </a:ext>
            </a:extLst>
          </p:cNvPr>
          <p:cNvSpPr txBox="1"/>
          <p:nvPr/>
        </p:nvSpPr>
        <p:spPr>
          <a:xfrm>
            <a:off x="887215" y="1647161"/>
            <a:ext cx="100315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Taliotis</a:t>
            </a:r>
            <a:r>
              <a:rPr lang="en-GB" sz="2400" dirty="0">
                <a:latin typeface="Open Sans" panose="020B0606030504020204" pitchFamily="34" charset="0"/>
                <a:ea typeface="Open Sans" panose="020B0606030504020204" pitchFamily="34" charset="0"/>
                <a:cs typeface="Open Sans" panose="020B0606030504020204" pitchFamily="34" charset="0"/>
              </a:rPr>
              <a:t>, Constantinos,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Francesco,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400" dirty="0" err="1">
                <a:latin typeface="Open Sans" panose="020B0606030504020204" pitchFamily="34" charset="0"/>
                <a:ea typeface="Open Sans" panose="020B0606030504020204" pitchFamily="34" charset="0"/>
                <a:cs typeface="Open Sans" panose="020B0606030504020204" pitchFamily="34" charset="0"/>
              </a:rPr>
              <a:t>Beltramo</a:t>
            </a:r>
            <a:r>
              <a:rPr lang="en-GB" sz="2400" dirty="0">
                <a:latin typeface="Open Sans" panose="020B0606030504020204" pitchFamily="34" charset="0"/>
                <a:ea typeface="Open Sans" panose="020B0606030504020204" pitchFamily="34" charset="0"/>
                <a:cs typeface="Open Sans" panose="020B0606030504020204" pitchFamily="34" charset="0"/>
              </a:rPr>
              <a:t>, Agnese, ... Howells, Mark. (2018, dezembro). Representando o fornecimento de energia primária no </a:t>
            </a:r>
            <a:r>
              <a:rPr lang="en-GB" sz="2400" dirty="0" err="1">
                <a:latin typeface="Open Sans" panose="020B0606030504020204" pitchFamily="34" charset="0"/>
                <a:ea typeface="Open Sans" panose="020B0606030504020204" pitchFamily="34" charset="0"/>
                <a:cs typeface="Open Sans" panose="020B0606030504020204" pitchFamily="34" charset="0"/>
              </a:rPr>
              <a:t>OSeMOSYS</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err="1">
                <a:latin typeface="Open Sans" panose="020B0606030504020204" pitchFamily="34" charset="0"/>
                <a:ea typeface="Open Sans" panose="020B0606030504020204" pitchFamily="34" charset="0"/>
                <a:cs typeface="Open Sans" panose="020B0606030504020204" pitchFamily="34" charset="0"/>
              </a:rPr>
              <a:t>Zenodo.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hlinkClick r:id="rId3"/>
            </a:endParaRPr>
          </a:p>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 e Ramos, E., Energy projections for African countries, Hidalgo Gonzalez, I., </a:t>
            </a:r>
            <a:r>
              <a:rPr lang="en-GB" sz="2400" dirty="0" err="1">
                <a:latin typeface="Open Sans" panose="020B0606030504020204" pitchFamily="34" charset="0"/>
                <a:ea typeface="Open Sans" panose="020B0606030504020204" pitchFamily="34" charset="0"/>
                <a:cs typeface="Open Sans" panose="020B0606030504020204" pitchFamily="34" charset="0"/>
              </a:rPr>
              <a:t>Medarac</a:t>
            </a:r>
            <a:r>
              <a:rPr lang="en-GB" sz="2400" dirty="0">
                <a:latin typeface="Open Sans" panose="020B0606030504020204" pitchFamily="34" charset="0"/>
                <a:ea typeface="Open Sans" panose="020B0606030504020204" pitchFamily="34" charset="0"/>
                <a:cs typeface="Open Sans" panose="020B0606030504020204" pitchFamily="34" charset="0"/>
              </a:rPr>
              <a:t>, H., Gonzalez Sanchez, M. e </a:t>
            </a:r>
            <a:r>
              <a:rPr lang="en-GB" sz="2400" dirty="0" err="1">
                <a:latin typeface="Open Sans" panose="020B0606030504020204" pitchFamily="34" charset="0"/>
                <a:ea typeface="Open Sans" panose="020B0606030504020204" pitchFamily="34" charset="0"/>
                <a:cs typeface="Open Sans" panose="020B0606030504020204" pitchFamily="34" charset="0"/>
              </a:rPr>
              <a:t>Kougias</a:t>
            </a:r>
            <a:r>
              <a:rPr lang="en-GB" sz="2400" dirty="0">
                <a:latin typeface="Open Sans" panose="020B0606030504020204" pitchFamily="34" charset="0"/>
                <a:ea typeface="Open Sans" panose="020B0606030504020204" pitchFamily="34" charset="0"/>
                <a:cs typeface="Open Sans" panose="020B0606030504020204" pitchFamily="34" charset="0"/>
              </a:rPr>
              <a:t>, I., editor(es), EUR 29904 EN, Serviço de Publicações da União Europeia, Luxemburgo, 2019, ISBN 978-92-76-12391-0, doi:10.2760/678700, JRC118432 </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9" name="Picture 8" descr="A diagram of a computer&#10;&#10;Description automatically generated">
            <a:extLst>
              <a:ext uri="{FF2B5EF4-FFF2-40B4-BE49-F238E27FC236}">
                <a16:creationId xmlns:a16="http://schemas.microsoft.com/office/drawing/2014/main" id="{DB7F692A-4426-21F2-E634-F9E52DD8C5A4}"/>
              </a:ext>
            </a:extLst>
          </p:cNvPr>
          <p:cNvPicPr>
            <a:picLocks noChangeAspect="1"/>
          </p:cNvPicPr>
          <p:nvPr/>
        </p:nvPicPr>
        <p:blipFill>
          <a:blip r:embed="rId5"/>
          <a:stretch>
            <a:fillRect/>
          </a:stretch>
        </p:blipFill>
        <p:spPr>
          <a:xfrm>
            <a:off x="737345" y="1386756"/>
            <a:ext cx="10512550" cy="5121991"/>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24</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485425" y="1083562"/>
            <a:ext cx="905227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Introdução de tecnologias de fornecimento de energia primária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85425" y="43235"/>
            <a:ext cx="11304787" cy="937626"/>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Tecnologias de fornecimento de energia primária </a:t>
            </a:r>
          </a:p>
        </p:txBody>
      </p:sp>
      <p:sp>
        <p:nvSpPr>
          <p:cNvPr id="10" name="Rectangle: Rounded Corners 9">
            <a:extLst>
              <a:ext uri="{FF2B5EF4-FFF2-40B4-BE49-F238E27FC236}">
                <a16:creationId xmlns:a16="http://schemas.microsoft.com/office/drawing/2014/main" id="{F429E174-83CF-E5D9-7D06-469EE8F02106}"/>
              </a:ext>
            </a:extLst>
          </p:cNvPr>
          <p:cNvSpPr/>
          <p:nvPr/>
        </p:nvSpPr>
        <p:spPr>
          <a:xfrm>
            <a:off x="485425" y="2022764"/>
            <a:ext cx="1274102" cy="410094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synthesize (18)">
            <a:hlinkClick r:id="" action="ppaction://media"/>
            <a:extLst>
              <a:ext uri="{FF2B5EF4-FFF2-40B4-BE49-F238E27FC236}">
                <a16:creationId xmlns:a16="http://schemas.microsoft.com/office/drawing/2014/main" id="{8CB324BA-55C6-1AD8-634D-052A74E18C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1788" y="222784"/>
            <a:ext cx="799089" cy="799089"/>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263F018-D772-A2CD-871C-B2118CF3B38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CC4C63A-2B52-C289-14E6-0BE41019678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25</a:t>
            </a:fld>
            <a:endParaRPr lang="sv-SE" sz="1000" b="1" dirty="0">
              <a:solidFill>
                <a:schemeClr val="bg1"/>
              </a:solidFill>
            </a:endParaRPr>
          </a:p>
        </p:txBody>
      </p:sp>
      <p:sp>
        <p:nvSpPr>
          <p:cNvPr id="2" name="Rectangle 1">
            <a:extLst>
              <a:ext uri="{FF2B5EF4-FFF2-40B4-BE49-F238E27FC236}">
                <a16:creationId xmlns:a16="http://schemas.microsoft.com/office/drawing/2014/main" id="{9A385E08-FE11-37E6-424F-6DD7F633A157}"/>
              </a:ext>
            </a:extLst>
          </p:cNvPr>
          <p:cNvSpPr/>
          <p:nvPr/>
        </p:nvSpPr>
        <p:spPr>
          <a:xfrm>
            <a:off x="485425" y="1083562"/>
            <a:ext cx="9306275"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Tecnologias de fornecimento de energia primária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em</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referência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602CD78-7B71-C2D5-0817-7076D8BEA269}"/>
              </a:ext>
            </a:extLst>
          </p:cNvPr>
          <p:cNvSpPr txBox="1">
            <a:spLocks/>
          </p:cNvSpPr>
          <p:nvPr/>
        </p:nvSpPr>
        <p:spPr>
          <a:xfrm>
            <a:off x="485425" y="43235"/>
            <a:ext cx="11304787" cy="937626"/>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Tecnologias de fornecimento de energia primária </a:t>
            </a:r>
          </a:p>
        </p:txBody>
      </p:sp>
      <p:sp>
        <p:nvSpPr>
          <p:cNvPr id="5" name="Rectangle 4">
            <a:extLst>
              <a:ext uri="{FF2B5EF4-FFF2-40B4-BE49-F238E27FC236}">
                <a16:creationId xmlns:a16="http://schemas.microsoft.com/office/drawing/2014/main" id="{CD04FA7E-9777-BAAA-2B27-22797F9D506B}"/>
              </a:ext>
            </a:extLst>
          </p:cNvPr>
          <p:cNvSpPr/>
          <p:nvPr/>
        </p:nvSpPr>
        <p:spPr>
          <a:xfrm>
            <a:off x="2877509" y="1965847"/>
            <a:ext cx="3214687"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err="1">
                <a:solidFill>
                  <a:sysClr val="windowText" lastClr="000000"/>
                </a:solidFill>
              </a:rPr>
              <a:t>Importações </a:t>
            </a:r>
            <a:r>
              <a:rPr lang="es-CO" sz="2000" dirty="0">
                <a:solidFill>
                  <a:sysClr val="windowText" lastClr="000000"/>
                </a:solidFill>
              </a:rPr>
              <a:t>de carvão (IMPCOA)</a:t>
            </a:r>
          </a:p>
        </p:txBody>
      </p:sp>
      <p:cxnSp>
        <p:nvCxnSpPr>
          <p:cNvPr id="6" name="Straight Arrow Connector 5">
            <a:extLst>
              <a:ext uri="{FF2B5EF4-FFF2-40B4-BE49-F238E27FC236}">
                <a16:creationId xmlns:a16="http://schemas.microsoft.com/office/drawing/2014/main" id="{0135F021-7630-FD0A-261C-86F5A10494C2}"/>
              </a:ext>
            </a:extLst>
          </p:cNvPr>
          <p:cNvCxnSpPr>
            <a:cxnSpLocks/>
            <a:stCxn id="5" idx="3"/>
          </p:cNvCxnSpPr>
          <p:nvPr/>
        </p:nvCxnSpPr>
        <p:spPr>
          <a:xfrm>
            <a:off x="6092196" y="2257601"/>
            <a:ext cx="13573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AE383CA-D8DA-67C5-984C-6A6358CDE7AB}"/>
              </a:ext>
            </a:extLst>
          </p:cNvPr>
          <p:cNvSpPr/>
          <p:nvPr/>
        </p:nvSpPr>
        <p:spPr>
          <a:xfrm>
            <a:off x="2877509" y="3215279"/>
            <a:ext cx="3214687"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err="1">
                <a:solidFill>
                  <a:sysClr val="windowText" lastClr="000000"/>
                </a:solidFill>
              </a:rPr>
              <a:t>Extração </a:t>
            </a:r>
            <a:r>
              <a:rPr lang="es-CO" sz="2000" dirty="0">
                <a:solidFill>
                  <a:sysClr val="windowText" lastClr="000000"/>
                </a:solidFill>
              </a:rPr>
              <a:t>de carvão (MINCOA)</a:t>
            </a:r>
          </a:p>
        </p:txBody>
      </p:sp>
      <p:cxnSp>
        <p:nvCxnSpPr>
          <p:cNvPr id="8" name="Straight Arrow Connector 7">
            <a:extLst>
              <a:ext uri="{FF2B5EF4-FFF2-40B4-BE49-F238E27FC236}">
                <a16:creationId xmlns:a16="http://schemas.microsoft.com/office/drawing/2014/main" id="{1997E3D0-F267-7692-4B4F-CA00B969AB61}"/>
              </a:ext>
            </a:extLst>
          </p:cNvPr>
          <p:cNvCxnSpPr>
            <a:cxnSpLocks/>
            <a:stCxn id="7" idx="3"/>
          </p:cNvCxnSpPr>
          <p:nvPr/>
        </p:nvCxnSpPr>
        <p:spPr>
          <a:xfrm>
            <a:off x="6092196" y="3507033"/>
            <a:ext cx="13573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919A564-F8A2-489F-B376-E1F87E725A80}"/>
              </a:ext>
            </a:extLst>
          </p:cNvPr>
          <p:cNvSpPr/>
          <p:nvPr/>
        </p:nvSpPr>
        <p:spPr>
          <a:xfrm>
            <a:off x="2881313" y="4419507"/>
            <a:ext cx="3214687"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err="1">
                <a:solidFill>
                  <a:sysClr val="windowText" lastClr="000000"/>
                </a:solidFill>
              </a:rPr>
              <a:t>Importações </a:t>
            </a:r>
            <a:r>
              <a:rPr lang="es-CO" sz="2000" dirty="0">
                <a:solidFill>
                  <a:sysClr val="windowText" lastClr="000000"/>
                </a:solidFill>
              </a:rPr>
              <a:t>de diesel (IMPDSL)</a:t>
            </a:r>
          </a:p>
        </p:txBody>
      </p:sp>
      <p:cxnSp>
        <p:nvCxnSpPr>
          <p:cNvPr id="12" name="Straight Arrow Connector 11">
            <a:extLst>
              <a:ext uri="{FF2B5EF4-FFF2-40B4-BE49-F238E27FC236}">
                <a16:creationId xmlns:a16="http://schemas.microsoft.com/office/drawing/2014/main" id="{6891B4B8-71B1-B40A-16EB-E62CCE7BFD89}"/>
              </a:ext>
            </a:extLst>
          </p:cNvPr>
          <p:cNvCxnSpPr>
            <a:cxnSpLocks/>
            <a:stCxn id="11" idx="3"/>
          </p:cNvCxnSpPr>
          <p:nvPr/>
        </p:nvCxnSpPr>
        <p:spPr>
          <a:xfrm>
            <a:off x="6096000" y="4711261"/>
            <a:ext cx="1357314"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9E37F9B-4DA6-9727-D64F-3DC606577720}"/>
              </a:ext>
            </a:extLst>
          </p:cNvPr>
          <p:cNvSpPr txBox="1"/>
          <p:nvPr/>
        </p:nvSpPr>
        <p:spPr>
          <a:xfrm>
            <a:off x="6974621" y="1728961"/>
            <a:ext cx="713657" cy="400110"/>
          </a:xfrm>
          <a:prstGeom prst="rect">
            <a:avLst/>
          </a:prstGeom>
          <a:noFill/>
        </p:spPr>
        <p:txBody>
          <a:bodyPr wrap="none" rtlCol="0">
            <a:spAutoFit/>
          </a:bodyPr>
          <a:lstStyle/>
          <a:p>
            <a:r>
              <a:rPr lang="es-CO" sz="2000" dirty="0"/>
              <a:t>Carvão</a:t>
            </a:r>
          </a:p>
        </p:txBody>
      </p:sp>
      <p:sp>
        <p:nvSpPr>
          <p:cNvPr id="14" name="TextBox 13">
            <a:extLst>
              <a:ext uri="{FF2B5EF4-FFF2-40B4-BE49-F238E27FC236}">
                <a16:creationId xmlns:a16="http://schemas.microsoft.com/office/drawing/2014/main" id="{C95C83A5-AAC3-86CA-1902-7F6D9C170EAD}"/>
              </a:ext>
            </a:extLst>
          </p:cNvPr>
          <p:cNvSpPr txBox="1"/>
          <p:nvPr/>
        </p:nvSpPr>
        <p:spPr>
          <a:xfrm>
            <a:off x="6985507" y="3004338"/>
            <a:ext cx="713657" cy="400110"/>
          </a:xfrm>
          <a:prstGeom prst="rect">
            <a:avLst/>
          </a:prstGeom>
          <a:noFill/>
        </p:spPr>
        <p:txBody>
          <a:bodyPr wrap="none" rtlCol="0">
            <a:spAutoFit/>
          </a:bodyPr>
          <a:lstStyle/>
          <a:p>
            <a:r>
              <a:rPr lang="es-CO" sz="2000" dirty="0"/>
              <a:t>Carvão</a:t>
            </a:r>
          </a:p>
        </p:txBody>
      </p:sp>
      <p:sp>
        <p:nvSpPr>
          <p:cNvPr id="15" name="TextBox 14">
            <a:extLst>
              <a:ext uri="{FF2B5EF4-FFF2-40B4-BE49-F238E27FC236}">
                <a16:creationId xmlns:a16="http://schemas.microsoft.com/office/drawing/2014/main" id="{B2E28C03-C887-D03C-8036-4E4823A04F58}"/>
              </a:ext>
            </a:extLst>
          </p:cNvPr>
          <p:cNvSpPr txBox="1"/>
          <p:nvPr/>
        </p:nvSpPr>
        <p:spPr>
          <a:xfrm>
            <a:off x="7081220" y="4219451"/>
            <a:ext cx="899605" cy="400110"/>
          </a:xfrm>
          <a:prstGeom prst="rect">
            <a:avLst/>
          </a:prstGeom>
          <a:noFill/>
        </p:spPr>
        <p:txBody>
          <a:bodyPr wrap="none" rtlCol="0">
            <a:spAutoFit/>
          </a:bodyPr>
          <a:lstStyle/>
          <a:p>
            <a:r>
              <a:rPr lang="es-CO" sz="2000" dirty="0"/>
              <a:t>Diesel</a:t>
            </a:r>
          </a:p>
        </p:txBody>
      </p:sp>
      <p:sp>
        <p:nvSpPr>
          <p:cNvPr id="16" name="Rectangle 15">
            <a:extLst>
              <a:ext uri="{FF2B5EF4-FFF2-40B4-BE49-F238E27FC236}">
                <a16:creationId xmlns:a16="http://schemas.microsoft.com/office/drawing/2014/main" id="{9B06EF44-F660-41DE-8915-64C83AB41D90}"/>
              </a:ext>
            </a:extLst>
          </p:cNvPr>
          <p:cNvSpPr/>
          <p:nvPr/>
        </p:nvSpPr>
        <p:spPr>
          <a:xfrm>
            <a:off x="2881313" y="5694884"/>
            <a:ext cx="3214687"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err="1">
                <a:solidFill>
                  <a:sysClr val="windowText" lastClr="000000"/>
                </a:solidFill>
              </a:rPr>
              <a:t>Produção doméstica </a:t>
            </a:r>
            <a:r>
              <a:rPr lang="es-CO" sz="2000" dirty="0">
                <a:solidFill>
                  <a:sysClr val="windowText" lastClr="000000"/>
                </a:solidFill>
              </a:rPr>
              <a:t>de diesel (MINDSL)</a:t>
            </a:r>
          </a:p>
        </p:txBody>
      </p:sp>
      <p:cxnSp>
        <p:nvCxnSpPr>
          <p:cNvPr id="17" name="Straight Arrow Connector 16">
            <a:extLst>
              <a:ext uri="{FF2B5EF4-FFF2-40B4-BE49-F238E27FC236}">
                <a16:creationId xmlns:a16="http://schemas.microsoft.com/office/drawing/2014/main" id="{6C155423-F657-18E9-F086-C2D2816772EB}"/>
              </a:ext>
            </a:extLst>
          </p:cNvPr>
          <p:cNvCxnSpPr>
            <a:cxnSpLocks/>
            <a:stCxn id="16" idx="3"/>
          </p:cNvCxnSpPr>
          <p:nvPr/>
        </p:nvCxnSpPr>
        <p:spPr>
          <a:xfrm>
            <a:off x="6096000" y="5986638"/>
            <a:ext cx="1357314"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0049581-37C7-1DF9-C2C7-EE818554944D}"/>
              </a:ext>
            </a:extLst>
          </p:cNvPr>
          <p:cNvSpPr txBox="1"/>
          <p:nvPr/>
        </p:nvSpPr>
        <p:spPr>
          <a:xfrm>
            <a:off x="7081220" y="5494828"/>
            <a:ext cx="899605" cy="400110"/>
          </a:xfrm>
          <a:prstGeom prst="rect">
            <a:avLst/>
          </a:prstGeom>
          <a:noFill/>
        </p:spPr>
        <p:txBody>
          <a:bodyPr wrap="none" rtlCol="0">
            <a:spAutoFit/>
          </a:bodyPr>
          <a:lstStyle/>
          <a:p>
            <a:r>
              <a:rPr lang="es-CO" sz="2000" dirty="0"/>
              <a:t>Diesel</a:t>
            </a:r>
          </a:p>
        </p:txBody>
      </p:sp>
      <p:pic>
        <p:nvPicPr>
          <p:cNvPr id="9" name="synthesize (19)">
            <a:hlinkClick r:id="" action="ppaction://media"/>
            <a:extLst>
              <a:ext uri="{FF2B5EF4-FFF2-40B4-BE49-F238E27FC236}">
                <a16:creationId xmlns:a16="http://schemas.microsoft.com/office/drawing/2014/main" id="{F879CB1E-B747-64D1-2694-F17D05FC57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7988" y="195943"/>
            <a:ext cx="784918" cy="784918"/>
          </a:xfrm>
          <a:prstGeom prst="rect">
            <a:avLst/>
          </a:prstGeom>
        </p:spPr>
      </p:pic>
    </p:spTree>
    <p:extLst>
      <p:ext uri="{BB962C8B-B14F-4D97-AF65-F5344CB8AC3E}">
        <p14:creationId xmlns:p14="http://schemas.microsoft.com/office/powerpoint/2010/main" val="383755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3ADD9FF-E8A6-1F65-261D-414D62C94EE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DA0F66E-DF7B-EA11-51EB-CCF692310D0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26</a:t>
            </a:fld>
            <a:endParaRPr lang="sv-SE" sz="1000" b="1" dirty="0">
              <a:solidFill>
                <a:schemeClr val="bg1"/>
              </a:solidFill>
            </a:endParaRPr>
          </a:p>
        </p:txBody>
      </p:sp>
      <p:sp>
        <p:nvSpPr>
          <p:cNvPr id="2" name="Rectangle 1">
            <a:extLst>
              <a:ext uri="{FF2B5EF4-FFF2-40B4-BE49-F238E27FC236}">
                <a16:creationId xmlns:a16="http://schemas.microsoft.com/office/drawing/2014/main" id="{7447FBD6-4375-EC17-02EC-F3228850A4A1}"/>
              </a:ext>
            </a:extLst>
          </p:cNvPr>
          <p:cNvSpPr/>
          <p:nvPr/>
        </p:nvSpPr>
        <p:spPr>
          <a:xfrm>
            <a:off x="485425" y="1083562"/>
            <a:ext cx="916657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Tecnologias de fornecimento de energia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primária</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no OSeMOSYS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0143C2CA-686C-CFFB-14D8-D5FC85DE9D2E}"/>
              </a:ext>
            </a:extLst>
          </p:cNvPr>
          <p:cNvSpPr txBox="1">
            <a:spLocks/>
          </p:cNvSpPr>
          <p:nvPr/>
        </p:nvSpPr>
        <p:spPr>
          <a:xfrm>
            <a:off x="485425" y="43235"/>
            <a:ext cx="11304787" cy="937626"/>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Tecnologias de fornecimento de energia primária </a:t>
            </a:r>
          </a:p>
        </p:txBody>
      </p:sp>
      <p:pic>
        <p:nvPicPr>
          <p:cNvPr id="5" name="Picture 11" descr="Graphical user interface, text, application, email&#10;&#10;Description automatically generated">
            <a:extLst>
              <a:ext uri="{FF2B5EF4-FFF2-40B4-BE49-F238E27FC236}">
                <a16:creationId xmlns:a16="http://schemas.microsoft.com/office/drawing/2014/main" id="{7AD3A84A-6D8B-0C9D-5DE6-190D0BC3685A}"/>
              </a:ext>
            </a:extLst>
          </p:cNvPr>
          <p:cNvPicPr>
            <a:picLocks noGrp="1" noChangeAspect="1"/>
          </p:cNvPicPr>
          <p:nvPr>
            <p:ph idx="1"/>
          </p:nvPr>
        </p:nvPicPr>
        <p:blipFill>
          <a:blip r:embed="rId5"/>
          <a:stretch>
            <a:fillRect/>
          </a:stretch>
        </p:blipFill>
        <p:spPr>
          <a:xfrm>
            <a:off x="1055442" y="1586373"/>
            <a:ext cx="9658428" cy="4509627"/>
          </a:xfrm>
        </p:spPr>
      </p:pic>
      <p:pic>
        <p:nvPicPr>
          <p:cNvPr id="6" name="synthesize (21)">
            <a:hlinkClick r:id="" action="ppaction://media"/>
            <a:extLst>
              <a:ext uri="{FF2B5EF4-FFF2-40B4-BE49-F238E27FC236}">
                <a16:creationId xmlns:a16="http://schemas.microsoft.com/office/drawing/2014/main" id="{5C78AEA2-6610-6D42-2182-90DB59BFA4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8116" y="203596"/>
            <a:ext cx="831749" cy="831749"/>
          </a:xfrm>
          <a:prstGeom prst="rect">
            <a:avLst/>
          </a:prstGeom>
        </p:spPr>
      </p:pic>
    </p:spTree>
    <p:extLst>
      <p:ext uri="{BB962C8B-B14F-4D97-AF65-F5344CB8AC3E}">
        <p14:creationId xmlns:p14="http://schemas.microsoft.com/office/powerpoint/2010/main" val="294273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A62758A-EBD1-3A91-74E6-94ED9384E96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89B5054-B258-ECAA-81AA-F76BA75F22F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27</a:t>
            </a:fld>
            <a:endParaRPr lang="sv-SE" sz="1000" b="1" dirty="0">
              <a:solidFill>
                <a:schemeClr val="bg1"/>
              </a:solidFill>
            </a:endParaRPr>
          </a:p>
        </p:txBody>
      </p:sp>
      <p:sp>
        <p:nvSpPr>
          <p:cNvPr id="4" name="Title 10">
            <a:extLst>
              <a:ext uri="{FF2B5EF4-FFF2-40B4-BE49-F238E27FC236}">
                <a16:creationId xmlns:a16="http://schemas.microsoft.com/office/drawing/2014/main" id="{4DA73EAF-4A35-264B-3295-F16870CFAD8D}"/>
              </a:ext>
            </a:extLst>
          </p:cNvPr>
          <p:cNvSpPr txBox="1">
            <a:spLocks/>
          </p:cNvSpPr>
          <p:nvPr/>
        </p:nvSpPr>
        <p:spPr>
          <a:xfrm>
            <a:off x="485425" y="43235"/>
            <a:ext cx="11304787" cy="937626"/>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Tecnologias de fornecimento de energia primária </a:t>
            </a:r>
          </a:p>
        </p:txBody>
      </p:sp>
      <p:pic>
        <p:nvPicPr>
          <p:cNvPr id="5" name="Picture 11" descr="Text&#10;&#10;Description automatically generated">
            <a:extLst>
              <a:ext uri="{FF2B5EF4-FFF2-40B4-BE49-F238E27FC236}">
                <a16:creationId xmlns:a16="http://schemas.microsoft.com/office/drawing/2014/main" id="{1734CD8D-A270-2C35-75A3-851542C6AAD8}"/>
              </a:ext>
            </a:extLst>
          </p:cNvPr>
          <p:cNvPicPr>
            <a:picLocks noGrp="1" noChangeAspect="1"/>
          </p:cNvPicPr>
          <p:nvPr>
            <p:ph idx="1"/>
          </p:nvPr>
        </p:nvPicPr>
        <p:blipFill>
          <a:blip r:embed="rId5"/>
          <a:stretch>
            <a:fillRect/>
          </a:stretch>
        </p:blipFill>
        <p:spPr>
          <a:xfrm>
            <a:off x="485425" y="1586373"/>
            <a:ext cx="10756966" cy="4575888"/>
          </a:xfrm>
        </p:spPr>
      </p:pic>
      <p:pic>
        <p:nvPicPr>
          <p:cNvPr id="6" name="synthesize (22)">
            <a:hlinkClick r:id="" action="ppaction://media"/>
            <a:extLst>
              <a:ext uri="{FF2B5EF4-FFF2-40B4-BE49-F238E27FC236}">
                <a16:creationId xmlns:a16="http://schemas.microsoft.com/office/drawing/2014/main" id="{BC8131EF-4627-79C3-6EF3-31C68393B6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7265" y="256234"/>
            <a:ext cx="773613" cy="773613"/>
          </a:xfrm>
          <a:prstGeom prst="rect">
            <a:avLst/>
          </a:prstGeom>
        </p:spPr>
      </p:pic>
      <p:sp>
        <p:nvSpPr>
          <p:cNvPr id="2" name="Rectangle 1">
            <a:extLst>
              <a:ext uri="{FF2B5EF4-FFF2-40B4-BE49-F238E27FC236}">
                <a16:creationId xmlns:a16="http://schemas.microsoft.com/office/drawing/2014/main" id="{057002C2-B20C-7CEE-5ECE-9BF92F485581}"/>
              </a:ext>
            </a:extLst>
          </p:cNvPr>
          <p:cNvSpPr/>
          <p:nvPr/>
        </p:nvSpPr>
        <p:spPr>
          <a:xfrm>
            <a:off x="485425" y="1083562"/>
            <a:ext cx="10756966"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Limite superior total de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atividade</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da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tecnologia</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no período do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modelo</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TotalTechnologyModelPeriodActivityUpperLimit</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4409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EAB9421-F03D-99E1-88A0-3FFEF8102DAC}"/>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555F38E-E614-CCEC-0026-B8E9A3F3BBE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28</a:t>
            </a:fld>
            <a:endParaRPr lang="sv-SE" sz="1000" b="1" dirty="0">
              <a:solidFill>
                <a:schemeClr val="bg1"/>
              </a:solidFill>
            </a:endParaRPr>
          </a:p>
        </p:txBody>
      </p:sp>
      <p:sp>
        <p:nvSpPr>
          <p:cNvPr id="2" name="Rectangle 1">
            <a:extLst>
              <a:ext uri="{FF2B5EF4-FFF2-40B4-BE49-F238E27FC236}">
                <a16:creationId xmlns:a16="http://schemas.microsoft.com/office/drawing/2014/main" id="{082B4B25-FFFC-D3DA-CA50-0E8DE37DC80F}"/>
              </a:ext>
            </a:extLst>
          </p:cNvPr>
          <p:cNvSpPr/>
          <p:nvPr/>
        </p:nvSpPr>
        <p:spPr>
          <a:xfrm>
            <a:off x="485425" y="1083562"/>
            <a:ext cx="8215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Resumindo com um exemplo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779E7CBF-3EB6-E6F2-DDDB-9B9579842364}"/>
              </a:ext>
            </a:extLst>
          </p:cNvPr>
          <p:cNvSpPr txBox="1">
            <a:spLocks/>
          </p:cNvSpPr>
          <p:nvPr/>
        </p:nvSpPr>
        <p:spPr>
          <a:xfrm>
            <a:off x="305807" y="43235"/>
            <a:ext cx="11304787" cy="937626"/>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Tecnologias de fornecimento de energia primária </a:t>
            </a:r>
          </a:p>
        </p:txBody>
      </p:sp>
      <p:pic>
        <p:nvPicPr>
          <p:cNvPr id="5" name="Picture 11" descr="Graphical user interface, text&#10;&#10;Description automatically generated">
            <a:extLst>
              <a:ext uri="{FF2B5EF4-FFF2-40B4-BE49-F238E27FC236}">
                <a16:creationId xmlns:a16="http://schemas.microsoft.com/office/drawing/2014/main" id="{081867F0-5A73-1E1B-2782-7A111F9FD155}"/>
              </a:ext>
            </a:extLst>
          </p:cNvPr>
          <p:cNvPicPr>
            <a:picLocks noGrp="1" noChangeAspect="1"/>
          </p:cNvPicPr>
          <p:nvPr>
            <p:ph idx="1"/>
          </p:nvPr>
        </p:nvPicPr>
        <p:blipFill>
          <a:blip r:embed="rId5"/>
          <a:stretch>
            <a:fillRect/>
          </a:stretch>
        </p:blipFill>
        <p:spPr>
          <a:xfrm>
            <a:off x="962504" y="1586373"/>
            <a:ext cx="9997045" cy="4837720"/>
          </a:xfrm>
        </p:spPr>
      </p:pic>
      <p:pic>
        <p:nvPicPr>
          <p:cNvPr id="6" name="synthesize - 2025-02-13T202543.318">
            <a:hlinkClick r:id="" action="ppaction://media"/>
            <a:extLst>
              <a:ext uri="{FF2B5EF4-FFF2-40B4-BE49-F238E27FC236}">
                <a16:creationId xmlns:a16="http://schemas.microsoft.com/office/drawing/2014/main" id="{9B5F726D-5E5A-7093-F845-F91819E0E6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1978" y="232665"/>
            <a:ext cx="895156" cy="895156"/>
          </a:xfrm>
          <a:prstGeom prst="rect">
            <a:avLst/>
          </a:prstGeom>
        </p:spPr>
      </p:pic>
    </p:spTree>
    <p:extLst>
      <p:ext uri="{BB962C8B-B14F-4D97-AF65-F5344CB8AC3E}">
        <p14:creationId xmlns:p14="http://schemas.microsoft.com/office/powerpoint/2010/main" val="54176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29</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5.4 Referências</a:t>
            </a:r>
          </a:p>
        </p:txBody>
      </p:sp>
      <p:sp>
        <p:nvSpPr>
          <p:cNvPr id="4" name="TextBox 3">
            <a:extLst>
              <a:ext uri="{FF2B5EF4-FFF2-40B4-BE49-F238E27FC236}">
                <a16:creationId xmlns:a16="http://schemas.microsoft.com/office/drawing/2014/main" id="{17AD43E5-AB0E-90F8-06FE-CE5A73D64BD4}"/>
              </a:ext>
            </a:extLst>
          </p:cNvPr>
          <p:cNvSpPr txBox="1"/>
          <p:nvPr/>
        </p:nvSpPr>
        <p:spPr>
          <a:xfrm>
            <a:off x="929196" y="1494761"/>
            <a:ext cx="10172192"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panose="020B0606030504020204" pitchFamily="34" charset="0"/>
                <a:ea typeface="Open Sans" panose="020B0606030504020204" pitchFamily="34" charset="0"/>
                <a:cs typeface="Open Sans" panose="020B0606030504020204" pitchFamily="34" charset="0"/>
              </a:rPr>
              <a:t>Taliotis,Constantinos</a:t>
            </a:r>
            <a:r>
              <a:rPr lang="en-GB" sz="2500" dirty="0">
                <a:latin typeface="Open Sans" panose="020B0606030504020204" pitchFamily="34" charset="0"/>
                <a:ea typeface="Open Sans" panose="020B0606030504020204" pitchFamily="34" charset="0"/>
                <a:cs typeface="Open Sans" panose="020B0606030504020204" pitchFamily="34" charset="0"/>
              </a:rPr>
              <a:t>, </a:t>
            </a:r>
            <a:r>
              <a:rPr lang="en-GB" sz="2500" dirty="0" err="1">
                <a:latin typeface="Open Sans" panose="020B0606030504020204" pitchFamily="34" charset="0"/>
                <a:ea typeface="Open Sans" panose="020B0606030504020204" pitchFamily="34" charset="0"/>
                <a:cs typeface="Open Sans" panose="020B0606030504020204" pitchFamily="34" charset="0"/>
              </a:rPr>
              <a:t>Gardumi</a:t>
            </a:r>
            <a:r>
              <a:rPr lang="en-GB" sz="2500" dirty="0">
                <a:latin typeface="Open Sans" panose="020B0606030504020204" pitchFamily="34" charset="0"/>
                <a:ea typeface="Open Sans" panose="020B0606030504020204" pitchFamily="34" charset="0"/>
                <a:cs typeface="Open Sans" panose="020B0606030504020204" pitchFamily="34" charset="0"/>
              </a:rPr>
              <a:t>, Francesco, </a:t>
            </a:r>
            <a:r>
              <a:rPr lang="en-GB" sz="2500" dirty="0" err="1">
                <a:latin typeface="Open Sans" panose="020B0606030504020204" pitchFamily="34" charset="0"/>
                <a:ea typeface="Open Sans" panose="020B0606030504020204" pitchFamily="34" charset="0"/>
                <a:cs typeface="Open Sans" panose="020B0606030504020204" pitchFamily="34" charset="0"/>
              </a:rPr>
              <a:t>Shivakumar</a:t>
            </a:r>
            <a:r>
              <a:rPr lang="en-GB" sz="25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500" dirty="0" err="1">
                <a:latin typeface="Open Sans" panose="020B0606030504020204" pitchFamily="34" charset="0"/>
                <a:ea typeface="Open Sans" panose="020B0606030504020204" pitchFamily="34" charset="0"/>
                <a:cs typeface="Open Sans" panose="020B0606030504020204" pitchFamily="34" charset="0"/>
              </a:rPr>
              <a:t>Beltramo</a:t>
            </a:r>
            <a:r>
              <a:rPr lang="en-GB" sz="2500" dirty="0">
                <a:latin typeface="Open Sans" panose="020B0606030504020204" pitchFamily="34" charset="0"/>
                <a:ea typeface="Open Sans" panose="020B0606030504020204" pitchFamily="34" charset="0"/>
                <a:cs typeface="Open Sans" panose="020B0606030504020204" pitchFamily="34" charset="0"/>
              </a:rPr>
              <a:t>, Agnese, ... Howells, Mark. (2018, dezembro). Representando o fornecimento de energia primária no </a:t>
            </a:r>
            <a:r>
              <a:rPr lang="en-GB" sz="2500" dirty="0" err="1">
                <a:latin typeface="Open Sans" panose="020B0606030504020204" pitchFamily="34" charset="0"/>
                <a:ea typeface="Open Sans" panose="020B0606030504020204" pitchFamily="34" charset="0"/>
                <a:cs typeface="Open Sans" panose="020B0606030504020204" pitchFamily="34" charset="0"/>
              </a:rPr>
              <a:t>OSeMOSYS</a:t>
            </a:r>
            <a:r>
              <a:rPr lang="en-GB" sz="2500" dirty="0">
                <a:latin typeface="Open Sans" panose="020B0606030504020204" pitchFamily="34" charset="0"/>
                <a:ea typeface="Open Sans" panose="020B0606030504020204" pitchFamily="34" charset="0"/>
                <a:cs typeface="Open Sans" panose="020B0606030504020204" pitchFamily="34" charset="0"/>
              </a:rPr>
              <a:t>. </a:t>
            </a:r>
            <a:r>
              <a:rPr lang="en-GB" sz="2500" dirty="0" err="1">
                <a:latin typeface="Open Sans" panose="020B0606030504020204" pitchFamily="34" charset="0"/>
                <a:ea typeface="Open Sans" panose="020B0606030504020204" pitchFamily="34" charset="0"/>
                <a:cs typeface="Open Sans" panose="020B0606030504020204" pitchFamily="34" charset="0"/>
              </a:rPr>
              <a:t>Zenodo. </a:t>
            </a:r>
            <a:r>
              <a:rPr lang="en-GB" sz="25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endParaRPr lang="en-GB" sz="25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a:buAutoNum type="arabicPeriod"/>
            </a:pPr>
            <a:endParaRPr lang="es-CO"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2500" dirty="0">
              <a:latin typeface="Open Sans"/>
              <a:cs typeface="Calibri"/>
            </a:endParaRPr>
          </a:p>
          <a:p>
            <a:pPr marL="342900" indent="-342900">
              <a:buAutoNum type="arabicPeriod"/>
            </a:pPr>
            <a:endParaRPr lang="en-GB" sz="25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 descr="A diagram of a computer&#10;&#10;Description automatically generated">
            <a:extLst>
              <a:ext uri="{FF2B5EF4-FFF2-40B4-BE49-F238E27FC236}">
                <a16:creationId xmlns:a16="http://schemas.microsoft.com/office/drawing/2014/main" id="{DC387C70-8204-2458-062E-74905A8AEEC2}"/>
              </a:ext>
            </a:extLst>
          </p:cNvPr>
          <p:cNvPicPr>
            <a:picLocks noChangeAspect="1"/>
          </p:cNvPicPr>
          <p:nvPr/>
        </p:nvPicPr>
        <p:blipFill>
          <a:blip r:embed="rId5"/>
          <a:stretch>
            <a:fillRect/>
          </a:stretch>
        </p:blipFill>
        <p:spPr>
          <a:xfrm>
            <a:off x="501814" y="1305560"/>
            <a:ext cx="10767177" cy="5246052"/>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 que são tecnologias no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Tecnologias no OSeMOSYS </a:t>
            </a:r>
            <a:endParaRPr lang="en-US" dirty="0">
              <a:cs typeface="Calibri Light" panose="020F0302020204030204"/>
            </a:endParaRPr>
          </a:p>
        </p:txBody>
      </p:sp>
      <p:sp>
        <p:nvSpPr>
          <p:cNvPr id="5" name="Rectangle: Rounded Corners 4">
            <a:extLst>
              <a:ext uri="{FF2B5EF4-FFF2-40B4-BE49-F238E27FC236}">
                <a16:creationId xmlns:a16="http://schemas.microsoft.com/office/drawing/2014/main" id="{E0BCB95B-C08E-DE9D-B4BC-311D564CEA5B}"/>
              </a:ext>
            </a:extLst>
          </p:cNvPr>
          <p:cNvSpPr/>
          <p:nvPr/>
        </p:nvSpPr>
        <p:spPr>
          <a:xfrm>
            <a:off x="3814763" y="2157413"/>
            <a:ext cx="971550" cy="514350"/>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extBox 5">
            <a:extLst>
              <a:ext uri="{FF2B5EF4-FFF2-40B4-BE49-F238E27FC236}">
                <a16:creationId xmlns:a16="http://schemas.microsoft.com/office/drawing/2014/main" id="{241A6CF0-A6F4-015B-366A-5280488663B7}"/>
              </a:ext>
            </a:extLst>
          </p:cNvPr>
          <p:cNvSpPr txBox="1"/>
          <p:nvPr/>
        </p:nvSpPr>
        <p:spPr>
          <a:xfrm>
            <a:off x="3617457" y="1527385"/>
            <a:ext cx="1366161" cy="523220"/>
          </a:xfrm>
          <a:prstGeom prst="rect">
            <a:avLst/>
          </a:prstGeom>
          <a:noFill/>
        </p:spPr>
        <p:txBody>
          <a:bodyPr wrap="square" rtlCol="0">
            <a:spAutoFit/>
          </a:bodyPr>
          <a:lstStyle/>
          <a:p>
            <a:pPr algn="ctr"/>
            <a:r>
              <a:rPr lang="es-CO" b="1" dirty="0" err="1"/>
              <a:t>Cada </a:t>
            </a:r>
            <a:r>
              <a:rPr lang="es-CO" b="1" dirty="0"/>
              <a:t>caixa = 1 </a:t>
            </a:r>
            <a:r>
              <a:rPr lang="es-CO" b="1" dirty="0" err="1"/>
              <a:t>tecnologia</a:t>
            </a:r>
            <a:endParaRPr lang="es-CO" b="1" dirty="0"/>
          </a:p>
        </p:txBody>
      </p:sp>
      <p:pic>
        <p:nvPicPr>
          <p:cNvPr id="9" name="synthesize">
            <a:hlinkClick r:id="" action="ppaction://media"/>
            <a:extLst>
              <a:ext uri="{FF2B5EF4-FFF2-40B4-BE49-F238E27FC236}">
                <a16:creationId xmlns:a16="http://schemas.microsoft.com/office/drawing/2014/main" id="{CD414E23-888A-1861-2E44-E2E4D54022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3757" y="87917"/>
            <a:ext cx="954652" cy="954652"/>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err="1"/>
              <a:t>Obrigado</a:t>
            </a: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DE7A1D6-38C9-92DC-8A8B-53F357F8C75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4070D1E-E52F-7A9F-0EC0-6776944F8CB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4</a:t>
            </a:fld>
            <a:endParaRPr lang="sv-SE" sz="1000" b="1" dirty="0">
              <a:solidFill>
                <a:schemeClr val="bg1"/>
              </a:solidFill>
            </a:endParaRPr>
          </a:p>
        </p:txBody>
      </p:sp>
      <p:sp>
        <p:nvSpPr>
          <p:cNvPr id="7" name="Rectangle 6">
            <a:extLst>
              <a:ext uri="{FF2B5EF4-FFF2-40B4-BE49-F238E27FC236}">
                <a16:creationId xmlns:a16="http://schemas.microsoft.com/office/drawing/2014/main" id="{DCD828E8-EB38-08C7-8B53-1B6D56F4112B}"/>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Exemplos de tecnologia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34C2659F-B4F3-53CE-941C-3CA2415DB55C}"/>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Tecnologias no OSeMOSYS </a:t>
            </a:r>
            <a:endParaRPr lang="en-US" dirty="0">
              <a:cs typeface="Calibri Light" panose="020F0302020204030204"/>
            </a:endParaRPr>
          </a:p>
        </p:txBody>
      </p:sp>
      <p:sp>
        <p:nvSpPr>
          <p:cNvPr id="4" name="Rectangle 3">
            <a:extLst>
              <a:ext uri="{FF2B5EF4-FFF2-40B4-BE49-F238E27FC236}">
                <a16:creationId xmlns:a16="http://schemas.microsoft.com/office/drawing/2014/main" id="{20D41136-1B0F-5D00-A62A-BCF19B886C10}"/>
              </a:ext>
            </a:extLst>
          </p:cNvPr>
          <p:cNvSpPr/>
          <p:nvPr/>
        </p:nvSpPr>
        <p:spPr>
          <a:xfrm>
            <a:off x="3914774" y="1912901"/>
            <a:ext cx="3214687"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err="1">
                <a:solidFill>
                  <a:sysClr val="windowText" lastClr="000000"/>
                </a:solidFill>
              </a:rPr>
              <a:t>Extração de</a:t>
            </a:r>
            <a:r>
              <a:rPr lang="es-CO" sz="2000" dirty="0">
                <a:solidFill>
                  <a:sysClr val="windowText" lastClr="000000"/>
                </a:solidFill>
              </a:rPr>
              <a:t> gás natural</a:t>
            </a:r>
          </a:p>
        </p:txBody>
      </p:sp>
      <p:cxnSp>
        <p:nvCxnSpPr>
          <p:cNvPr id="10" name="Straight Arrow Connector 9">
            <a:extLst>
              <a:ext uri="{FF2B5EF4-FFF2-40B4-BE49-F238E27FC236}">
                <a16:creationId xmlns:a16="http://schemas.microsoft.com/office/drawing/2014/main" id="{4BBFEA8F-6A8D-7B0C-E746-3B4922F78D9F}"/>
              </a:ext>
            </a:extLst>
          </p:cNvPr>
          <p:cNvCxnSpPr>
            <a:cxnSpLocks/>
            <a:stCxn id="4" idx="3"/>
          </p:cNvCxnSpPr>
          <p:nvPr/>
        </p:nvCxnSpPr>
        <p:spPr>
          <a:xfrm>
            <a:off x="7129461" y="2204655"/>
            <a:ext cx="1357314"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1DF9B60-27E5-8512-7D03-F1D2E47E5FB1}"/>
              </a:ext>
            </a:extLst>
          </p:cNvPr>
          <p:cNvSpPr/>
          <p:nvPr/>
        </p:nvSpPr>
        <p:spPr>
          <a:xfrm>
            <a:off x="3914774" y="3162333"/>
            <a:ext cx="3214687"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err="1">
                <a:solidFill>
                  <a:sysClr val="windowText" lastClr="000000"/>
                </a:solidFill>
              </a:rPr>
              <a:t>Usina de energia </a:t>
            </a:r>
            <a:r>
              <a:rPr lang="es-CO" sz="2000" dirty="0">
                <a:solidFill>
                  <a:sysClr val="windowText" lastClr="000000"/>
                </a:solidFill>
              </a:rPr>
              <a:t>a carvão</a:t>
            </a:r>
          </a:p>
        </p:txBody>
      </p:sp>
      <p:cxnSp>
        <p:nvCxnSpPr>
          <p:cNvPr id="18" name="Straight Arrow Connector 17">
            <a:extLst>
              <a:ext uri="{FF2B5EF4-FFF2-40B4-BE49-F238E27FC236}">
                <a16:creationId xmlns:a16="http://schemas.microsoft.com/office/drawing/2014/main" id="{2DEA188A-F1AF-E56A-2985-2DED85B3B196}"/>
              </a:ext>
            </a:extLst>
          </p:cNvPr>
          <p:cNvCxnSpPr>
            <a:cxnSpLocks/>
            <a:stCxn id="17" idx="3"/>
          </p:cNvCxnSpPr>
          <p:nvPr/>
        </p:nvCxnSpPr>
        <p:spPr>
          <a:xfrm>
            <a:off x="7129461" y="3454087"/>
            <a:ext cx="1357314" cy="0"/>
          </a:xfrm>
          <a:prstGeom prst="straightConnector1">
            <a:avLst/>
          </a:prstGeom>
          <a:ln w="38100">
            <a:solidFill>
              <a:srgbClr val="B7B30D"/>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82B7CB3-B2C1-163E-4302-4D6D26528816}"/>
              </a:ext>
            </a:extLst>
          </p:cNvPr>
          <p:cNvSpPr/>
          <p:nvPr/>
        </p:nvSpPr>
        <p:spPr>
          <a:xfrm>
            <a:off x="3918578" y="4366561"/>
            <a:ext cx="3214687"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err="1">
                <a:solidFill>
                  <a:sysClr val="windowText" lastClr="000000"/>
                </a:solidFill>
              </a:rPr>
              <a:t>Usina de energia </a:t>
            </a:r>
            <a:r>
              <a:rPr lang="es-CO" sz="2000" dirty="0">
                <a:solidFill>
                  <a:sysClr val="windowText" lastClr="000000"/>
                </a:solidFill>
              </a:rPr>
              <a:t>a diesel</a:t>
            </a:r>
          </a:p>
        </p:txBody>
      </p:sp>
      <p:cxnSp>
        <p:nvCxnSpPr>
          <p:cNvPr id="20" name="Straight Arrow Connector 19">
            <a:extLst>
              <a:ext uri="{FF2B5EF4-FFF2-40B4-BE49-F238E27FC236}">
                <a16:creationId xmlns:a16="http://schemas.microsoft.com/office/drawing/2014/main" id="{9AE146E4-17D0-A528-92FE-51D067534ACD}"/>
              </a:ext>
            </a:extLst>
          </p:cNvPr>
          <p:cNvCxnSpPr>
            <a:cxnSpLocks/>
            <a:stCxn id="19" idx="3"/>
          </p:cNvCxnSpPr>
          <p:nvPr/>
        </p:nvCxnSpPr>
        <p:spPr>
          <a:xfrm>
            <a:off x="7133265" y="4658315"/>
            <a:ext cx="1357314" cy="0"/>
          </a:xfrm>
          <a:prstGeom prst="straightConnector1">
            <a:avLst/>
          </a:prstGeom>
          <a:ln w="38100">
            <a:solidFill>
              <a:srgbClr val="B7B30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34F335A-C310-77D5-A7EE-C4F15BD3A299}"/>
              </a:ext>
            </a:extLst>
          </p:cNvPr>
          <p:cNvCxnSpPr>
            <a:cxnSpLocks/>
            <a:endCxn id="17" idx="1"/>
          </p:cNvCxnSpPr>
          <p:nvPr/>
        </p:nvCxnSpPr>
        <p:spPr>
          <a:xfrm>
            <a:off x="2486025" y="3454087"/>
            <a:ext cx="142874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5EDDCC9-E311-3E90-A719-7E2D73C30CA4}"/>
              </a:ext>
            </a:extLst>
          </p:cNvPr>
          <p:cNvCxnSpPr>
            <a:cxnSpLocks/>
          </p:cNvCxnSpPr>
          <p:nvPr/>
        </p:nvCxnSpPr>
        <p:spPr>
          <a:xfrm>
            <a:off x="2486025" y="4658315"/>
            <a:ext cx="1428749"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2F6DBE0-C564-6199-EAD3-0A0DC7ADDD47}"/>
              </a:ext>
            </a:extLst>
          </p:cNvPr>
          <p:cNvSpPr txBox="1"/>
          <p:nvPr/>
        </p:nvSpPr>
        <p:spPr>
          <a:xfrm>
            <a:off x="8011886" y="1676015"/>
            <a:ext cx="1495922" cy="400110"/>
          </a:xfrm>
          <a:prstGeom prst="rect">
            <a:avLst/>
          </a:prstGeom>
          <a:noFill/>
        </p:spPr>
        <p:txBody>
          <a:bodyPr wrap="none" rtlCol="0">
            <a:spAutoFit/>
          </a:bodyPr>
          <a:lstStyle/>
          <a:p>
            <a:r>
              <a:rPr lang="es-CO" sz="2000" dirty="0"/>
              <a:t>Gás natural</a:t>
            </a:r>
          </a:p>
        </p:txBody>
      </p:sp>
      <p:sp>
        <p:nvSpPr>
          <p:cNvPr id="29" name="TextBox 28">
            <a:extLst>
              <a:ext uri="{FF2B5EF4-FFF2-40B4-BE49-F238E27FC236}">
                <a16:creationId xmlns:a16="http://schemas.microsoft.com/office/drawing/2014/main" id="{32E3E1BD-9401-A0D3-DC4C-ADC79A46849F}"/>
              </a:ext>
            </a:extLst>
          </p:cNvPr>
          <p:cNvSpPr txBox="1"/>
          <p:nvPr/>
        </p:nvSpPr>
        <p:spPr>
          <a:xfrm>
            <a:off x="8022772" y="2951392"/>
            <a:ext cx="1282723" cy="400110"/>
          </a:xfrm>
          <a:prstGeom prst="rect">
            <a:avLst/>
          </a:prstGeom>
          <a:noFill/>
        </p:spPr>
        <p:txBody>
          <a:bodyPr wrap="none" rtlCol="0">
            <a:spAutoFit/>
          </a:bodyPr>
          <a:lstStyle/>
          <a:p>
            <a:r>
              <a:rPr lang="es-CO" sz="2000" dirty="0" err="1"/>
              <a:t>Eletricidade</a:t>
            </a:r>
            <a:endParaRPr lang="es-CO" sz="2000" dirty="0"/>
          </a:p>
        </p:txBody>
      </p:sp>
      <p:sp>
        <p:nvSpPr>
          <p:cNvPr id="30" name="TextBox 29">
            <a:extLst>
              <a:ext uri="{FF2B5EF4-FFF2-40B4-BE49-F238E27FC236}">
                <a16:creationId xmlns:a16="http://schemas.microsoft.com/office/drawing/2014/main" id="{51EDDA51-2302-E1AC-83FF-F7B9F3C32CFA}"/>
              </a:ext>
            </a:extLst>
          </p:cNvPr>
          <p:cNvSpPr txBox="1"/>
          <p:nvPr/>
        </p:nvSpPr>
        <p:spPr>
          <a:xfrm>
            <a:off x="8118485" y="4166505"/>
            <a:ext cx="1282723" cy="400110"/>
          </a:xfrm>
          <a:prstGeom prst="rect">
            <a:avLst/>
          </a:prstGeom>
          <a:noFill/>
        </p:spPr>
        <p:txBody>
          <a:bodyPr wrap="none" rtlCol="0">
            <a:spAutoFit/>
          </a:bodyPr>
          <a:lstStyle/>
          <a:p>
            <a:r>
              <a:rPr lang="es-CO" sz="2000" dirty="0" err="1"/>
              <a:t>Eletricidade</a:t>
            </a:r>
            <a:endParaRPr lang="es-CO" sz="2000" dirty="0"/>
          </a:p>
        </p:txBody>
      </p:sp>
      <p:sp>
        <p:nvSpPr>
          <p:cNvPr id="31" name="TextBox 30">
            <a:extLst>
              <a:ext uri="{FF2B5EF4-FFF2-40B4-BE49-F238E27FC236}">
                <a16:creationId xmlns:a16="http://schemas.microsoft.com/office/drawing/2014/main" id="{6DBD7BA2-C345-57D6-B768-09F23C705410}"/>
              </a:ext>
            </a:extLst>
          </p:cNvPr>
          <p:cNvSpPr txBox="1"/>
          <p:nvPr/>
        </p:nvSpPr>
        <p:spPr>
          <a:xfrm>
            <a:off x="2040605" y="2971038"/>
            <a:ext cx="713657" cy="400110"/>
          </a:xfrm>
          <a:prstGeom prst="rect">
            <a:avLst/>
          </a:prstGeom>
          <a:noFill/>
        </p:spPr>
        <p:txBody>
          <a:bodyPr wrap="none" rtlCol="0">
            <a:spAutoFit/>
          </a:bodyPr>
          <a:lstStyle/>
          <a:p>
            <a:r>
              <a:rPr lang="es-CO" sz="2000" dirty="0"/>
              <a:t>Carvão</a:t>
            </a:r>
          </a:p>
        </p:txBody>
      </p:sp>
      <p:sp>
        <p:nvSpPr>
          <p:cNvPr id="32" name="TextBox 31">
            <a:extLst>
              <a:ext uri="{FF2B5EF4-FFF2-40B4-BE49-F238E27FC236}">
                <a16:creationId xmlns:a16="http://schemas.microsoft.com/office/drawing/2014/main" id="{B5F8EB80-D516-EBEF-E9CD-E2C45642FC1C}"/>
              </a:ext>
            </a:extLst>
          </p:cNvPr>
          <p:cNvSpPr txBox="1"/>
          <p:nvPr/>
        </p:nvSpPr>
        <p:spPr>
          <a:xfrm>
            <a:off x="2077135" y="4128771"/>
            <a:ext cx="899605" cy="400110"/>
          </a:xfrm>
          <a:prstGeom prst="rect">
            <a:avLst/>
          </a:prstGeom>
          <a:noFill/>
        </p:spPr>
        <p:txBody>
          <a:bodyPr wrap="none" rtlCol="0">
            <a:spAutoFit/>
          </a:bodyPr>
          <a:lstStyle/>
          <a:p>
            <a:r>
              <a:rPr lang="es-CO" sz="2000" dirty="0"/>
              <a:t>Diesel</a:t>
            </a:r>
          </a:p>
        </p:txBody>
      </p:sp>
      <p:sp>
        <p:nvSpPr>
          <p:cNvPr id="2" name="Rectangle 1">
            <a:extLst>
              <a:ext uri="{FF2B5EF4-FFF2-40B4-BE49-F238E27FC236}">
                <a16:creationId xmlns:a16="http://schemas.microsoft.com/office/drawing/2014/main" id="{3F671758-120D-8BB5-AA3B-A4B65C42EE97}"/>
              </a:ext>
            </a:extLst>
          </p:cNvPr>
          <p:cNvSpPr/>
          <p:nvPr/>
        </p:nvSpPr>
        <p:spPr>
          <a:xfrm>
            <a:off x="3914774" y="5611301"/>
            <a:ext cx="3214687" cy="583508"/>
          </a:xfrm>
          <a:prstGeom prst="rect">
            <a:avLst/>
          </a:prstGeom>
          <a:noFill/>
          <a:ln w="38100">
            <a:solidFill>
              <a:srgbClr val="B7B3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err="1">
                <a:solidFill>
                  <a:sysClr val="windowText" lastClr="000000"/>
                </a:solidFill>
              </a:rPr>
              <a:t>Tecnologia de transmissão</a:t>
            </a:r>
            <a:endParaRPr lang="es-CO" sz="2000" dirty="0">
              <a:solidFill>
                <a:sysClr val="windowText" lastClr="000000"/>
              </a:solidFill>
            </a:endParaRPr>
          </a:p>
        </p:txBody>
      </p:sp>
      <p:cxnSp>
        <p:nvCxnSpPr>
          <p:cNvPr id="5" name="Straight Arrow Connector 4">
            <a:extLst>
              <a:ext uri="{FF2B5EF4-FFF2-40B4-BE49-F238E27FC236}">
                <a16:creationId xmlns:a16="http://schemas.microsoft.com/office/drawing/2014/main" id="{7C9519AF-11F4-B8B1-3082-921926A97798}"/>
              </a:ext>
            </a:extLst>
          </p:cNvPr>
          <p:cNvCxnSpPr>
            <a:cxnSpLocks/>
            <a:stCxn id="2" idx="3"/>
          </p:cNvCxnSpPr>
          <p:nvPr/>
        </p:nvCxnSpPr>
        <p:spPr>
          <a:xfrm>
            <a:off x="7129461" y="5903055"/>
            <a:ext cx="1357314" cy="0"/>
          </a:xfrm>
          <a:prstGeom prst="straightConnector1">
            <a:avLst/>
          </a:prstGeom>
          <a:ln w="38100">
            <a:solidFill>
              <a:srgbClr val="B7B30D"/>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B061CAC-8DE8-ED37-F274-86AE108828D8}"/>
              </a:ext>
            </a:extLst>
          </p:cNvPr>
          <p:cNvCxnSpPr>
            <a:cxnSpLocks/>
            <a:endCxn id="2" idx="1"/>
          </p:cNvCxnSpPr>
          <p:nvPr/>
        </p:nvCxnSpPr>
        <p:spPr>
          <a:xfrm>
            <a:off x="2486025" y="5903055"/>
            <a:ext cx="1428749" cy="0"/>
          </a:xfrm>
          <a:prstGeom prst="straightConnector1">
            <a:avLst/>
          </a:prstGeom>
          <a:ln w="38100">
            <a:solidFill>
              <a:srgbClr val="B7B30D"/>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2FD5F19-E506-64B1-5E0D-6AAC40FD7407}"/>
              </a:ext>
            </a:extLst>
          </p:cNvPr>
          <p:cNvSpPr txBox="1"/>
          <p:nvPr/>
        </p:nvSpPr>
        <p:spPr>
          <a:xfrm>
            <a:off x="8022772" y="5400360"/>
            <a:ext cx="1781257" cy="400110"/>
          </a:xfrm>
          <a:prstGeom prst="rect">
            <a:avLst/>
          </a:prstGeom>
          <a:noFill/>
        </p:spPr>
        <p:txBody>
          <a:bodyPr wrap="none" rtlCol="0">
            <a:spAutoFit/>
          </a:bodyPr>
          <a:lstStyle/>
          <a:p>
            <a:r>
              <a:rPr lang="es-CO" sz="2000" dirty="0" err="1"/>
              <a:t>Eletricidade </a:t>
            </a:r>
            <a:r>
              <a:rPr lang="es-CO" sz="2000" dirty="0"/>
              <a:t>002</a:t>
            </a:r>
          </a:p>
        </p:txBody>
      </p:sp>
      <p:sp>
        <p:nvSpPr>
          <p:cNvPr id="11" name="TextBox 10">
            <a:extLst>
              <a:ext uri="{FF2B5EF4-FFF2-40B4-BE49-F238E27FC236}">
                <a16:creationId xmlns:a16="http://schemas.microsoft.com/office/drawing/2014/main" id="{C4460BA3-22C8-CC7D-C375-EBD1CD993B35}"/>
              </a:ext>
            </a:extLst>
          </p:cNvPr>
          <p:cNvSpPr txBox="1"/>
          <p:nvPr/>
        </p:nvSpPr>
        <p:spPr>
          <a:xfrm>
            <a:off x="1844663" y="5400360"/>
            <a:ext cx="1781257" cy="400110"/>
          </a:xfrm>
          <a:prstGeom prst="rect">
            <a:avLst/>
          </a:prstGeom>
          <a:noFill/>
        </p:spPr>
        <p:txBody>
          <a:bodyPr wrap="none" rtlCol="0">
            <a:spAutoFit/>
          </a:bodyPr>
          <a:lstStyle/>
          <a:p>
            <a:r>
              <a:rPr lang="es-CO" sz="2000" dirty="0" err="1"/>
              <a:t>Eletricidade </a:t>
            </a:r>
            <a:r>
              <a:rPr lang="es-CO" sz="2000" dirty="0"/>
              <a:t>001</a:t>
            </a:r>
          </a:p>
        </p:txBody>
      </p:sp>
      <p:pic>
        <p:nvPicPr>
          <p:cNvPr id="12" name="synthesize (1)">
            <a:hlinkClick r:id="" action="ppaction://media"/>
            <a:extLst>
              <a:ext uri="{FF2B5EF4-FFF2-40B4-BE49-F238E27FC236}">
                <a16:creationId xmlns:a16="http://schemas.microsoft.com/office/drawing/2014/main" id="{367B1D3F-3EF0-8BF1-BA72-7FA81CDA3B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38646" y="119207"/>
            <a:ext cx="938323" cy="938323"/>
          </a:xfrm>
          <a:prstGeom prst="rect">
            <a:avLst/>
          </a:prstGeom>
        </p:spPr>
      </p:pic>
    </p:spTree>
    <p:extLst>
      <p:ext uri="{BB962C8B-B14F-4D97-AF65-F5344CB8AC3E}">
        <p14:creationId xmlns:p14="http://schemas.microsoft.com/office/powerpoint/2010/main" val="222068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1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E2EAE59-8070-35FA-5F87-E24AC01D72F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C64482B-FCDC-23C6-C565-0D2F4D4CFC7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5</a:t>
            </a:fld>
            <a:endParaRPr lang="sv-SE" sz="1000" b="1" dirty="0">
              <a:solidFill>
                <a:schemeClr val="bg1"/>
              </a:solidFill>
            </a:endParaRPr>
          </a:p>
        </p:txBody>
      </p:sp>
      <p:sp>
        <p:nvSpPr>
          <p:cNvPr id="7" name="Rectangle 6">
            <a:extLst>
              <a:ext uri="{FF2B5EF4-FFF2-40B4-BE49-F238E27FC236}">
                <a16:creationId xmlns:a16="http://schemas.microsoft.com/office/drawing/2014/main" id="{3EBDDD97-C36B-33B9-7D8F-5EE718DA4E7C}"/>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Parâmetros que definem as tecnologias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3835B066-FE2A-5222-D747-3E30D804F454}"/>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Tecnologias no OSeMOSYS </a:t>
            </a:r>
            <a:endParaRPr lang="en-US" dirty="0">
              <a:cs typeface="Calibri Light" panose="020F0302020204030204"/>
            </a:endParaRPr>
          </a:p>
        </p:txBody>
      </p:sp>
      <p:pic>
        <p:nvPicPr>
          <p:cNvPr id="2" name="Picture 11" descr="Diagram&#10;&#10;Description automatically generated">
            <a:extLst>
              <a:ext uri="{FF2B5EF4-FFF2-40B4-BE49-F238E27FC236}">
                <a16:creationId xmlns:a16="http://schemas.microsoft.com/office/drawing/2014/main" id="{CD1EDBDE-1ED4-C245-D013-BAF0CF758FCE}"/>
              </a:ext>
            </a:extLst>
          </p:cNvPr>
          <p:cNvPicPr>
            <a:picLocks noGrp="1" noChangeAspect="1"/>
          </p:cNvPicPr>
          <p:nvPr>
            <p:ph idx="1"/>
          </p:nvPr>
        </p:nvPicPr>
        <p:blipFill>
          <a:blip r:embed="rId5"/>
          <a:stretch>
            <a:fillRect/>
          </a:stretch>
        </p:blipFill>
        <p:spPr>
          <a:xfrm>
            <a:off x="912091" y="1479420"/>
            <a:ext cx="10198932" cy="4773609"/>
          </a:xfrm>
        </p:spPr>
      </p:pic>
      <p:sp>
        <p:nvSpPr>
          <p:cNvPr id="4" name="TextBox 3">
            <a:extLst>
              <a:ext uri="{FF2B5EF4-FFF2-40B4-BE49-F238E27FC236}">
                <a16:creationId xmlns:a16="http://schemas.microsoft.com/office/drawing/2014/main" id="{01A001F7-94DA-2742-9B63-CBEE9C8FCE0A}"/>
              </a:ext>
            </a:extLst>
          </p:cNvPr>
          <p:cNvSpPr txBox="1"/>
          <p:nvPr/>
        </p:nvSpPr>
        <p:spPr>
          <a:xfrm>
            <a:off x="764362" y="6233682"/>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a:t>
            </a:r>
            <a:r>
              <a:rPr lang="en-GB" sz="1050" dirty="0" err="1">
                <a:latin typeface="Open Sans" panose="020B0606030504020204" pitchFamily="34" charset="0"/>
                <a:ea typeface="Open Sans" panose="020B0606030504020204" pitchFamily="34" charset="0"/>
                <a:cs typeface="Open Sans" panose="020B0606030504020204" pitchFamily="34" charset="0"/>
              </a:rPr>
              <a:t>Taliotis </a:t>
            </a:r>
            <a:r>
              <a:rPr lang="en-GB" sz="1050" dirty="0">
                <a:latin typeface="Open Sans" panose="020B0606030504020204" pitchFamily="34" charset="0"/>
                <a:ea typeface="Open Sans" panose="020B0606030504020204" pitchFamily="34" charset="0"/>
                <a:cs typeface="Open Sans" panose="020B0606030504020204" pitchFamily="34" charset="0"/>
              </a:rPr>
              <a:t>et al. (2018), </a:t>
            </a:r>
            <a:r>
              <a:rPr lang="en-GB" sz="1050" dirty="0">
                <a:latin typeface="Open Sans" panose="020B0606030504020204" pitchFamily="34" charset="0"/>
                <a:ea typeface="Open Sans" panose="020B0606030504020204" pitchFamily="34" charset="0"/>
                <a:cs typeface="Open Sans" panose="020B0606030504020204" pitchFamily="34" charset="0"/>
                <a:hlinkClick r:id="rId6"/>
              </a:rPr>
              <a:t>imagem</a:t>
            </a:r>
            <a:r>
              <a:rPr lang="en-GB" sz="1050" dirty="0">
                <a:latin typeface="Open Sans" panose="020B0606030504020204" pitchFamily="34" charset="0"/>
                <a:ea typeface="Open Sans" panose="020B0606030504020204" pitchFamily="34" charset="0"/>
                <a:cs typeface="Open Sans" panose="020B0606030504020204" pitchFamily="34" charset="0"/>
              </a:rPr>
              <a:t>, licenciada sob </a:t>
            </a:r>
            <a:r>
              <a:rPr lang="en-GB" sz="105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synthesize (2)">
            <a:hlinkClick r:id="" action="ppaction://media"/>
            <a:extLst>
              <a:ext uri="{FF2B5EF4-FFF2-40B4-BE49-F238E27FC236}">
                <a16:creationId xmlns:a16="http://schemas.microsoft.com/office/drawing/2014/main" id="{6CE56C25-6894-0284-9966-B6D2FB1329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33757" y="168466"/>
            <a:ext cx="873009" cy="873009"/>
          </a:xfrm>
          <a:prstGeom prst="rect">
            <a:avLst/>
          </a:prstGeom>
        </p:spPr>
      </p:pic>
    </p:spTree>
    <p:extLst>
      <p:ext uri="{BB962C8B-B14F-4D97-AF65-F5344CB8AC3E}">
        <p14:creationId xmlns:p14="http://schemas.microsoft.com/office/powerpoint/2010/main" val="397245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3F19882-0212-8245-ACD2-3395BA8F7245}"/>
            </a:ext>
          </a:extLst>
        </p:cNvPr>
        <p:cNvGrpSpPr/>
        <p:nvPr/>
      </p:nvGrpSpPr>
      <p:grpSpPr>
        <a:xfrm>
          <a:off x="0" y="0"/>
          <a:ext cx="0" cy="0"/>
          <a:chOff x="0" y="0"/>
          <a:chExt cx="0" cy="0"/>
        </a:xfrm>
      </p:grpSpPr>
      <p:pic>
        <p:nvPicPr>
          <p:cNvPr id="2" name="Picture 1" descr="A diagram of a computer&#10;&#10;Description automatically generated">
            <a:extLst>
              <a:ext uri="{FF2B5EF4-FFF2-40B4-BE49-F238E27FC236}">
                <a16:creationId xmlns:a16="http://schemas.microsoft.com/office/drawing/2014/main" id="{9E1014D2-162E-F0B3-DC02-D46417ED4A1A}"/>
              </a:ext>
            </a:extLst>
          </p:cNvPr>
          <p:cNvPicPr>
            <a:picLocks noChangeAspect="1"/>
          </p:cNvPicPr>
          <p:nvPr/>
        </p:nvPicPr>
        <p:blipFill>
          <a:blip r:embed="rId5"/>
          <a:stretch>
            <a:fillRect/>
          </a:stretch>
        </p:blipFill>
        <p:spPr>
          <a:xfrm>
            <a:off x="501814" y="1305560"/>
            <a:ext cx="10767177" cy="5246052"/>
          </a:xfrm>
          <a:prstGeom prst="rect">
            <a:avLst/>
          </a:prstGeom>
        </p:spPr>
      </p:pic>
      <p:sp>
        <p:nvSpPr>
          <p:cNvPr id="3" name="Slide Number Placeholder 1">
            <a:extLst>
              <a:ext uri="{FF2B5EF4-FFF2-40B4-BE49-F238E27FC236}">
                <a16:creationId xmlns:a16="http://schemas.microsoft.com/office/drawing/2014/main" id="{53FE209F-6EB4-478C-FAD1-3C410AE984A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6</a:t>
            </a:fld>
            <a:endParaRPr lang="sv-SE" sz="1000" b="1" dirty="0">
              <a:solidFill>
                <a:schemeClr val="bg1"/>
              </a:solidFill>
            </a:endParaRPr>
          </a:p>
        </p:txBody>
      </p:sp>
      <p:sp>
        <p:nvSpPr>
          <p:cNvPr id="7" name="Rectangle 6">
            <a:extLst>
              <a:ext uri="{FF2B5EF4-FFF2-40B4-BE49-F238E27FC236}">
                <a16:creationId xmlns:a16="http://schemas.microsoft.com/office/drawing/2014/main" id="{C31684A8-4932-74BB-9A5B-704EED7BC673}"/>
              </a:ext>
            </a:extLst>
          </p:cNvPr>
          <p:cNvSpPr/>
          <p:nvPr/>
        </p:nvSpPr>
        <p:spPr>
          <a:xfrm>
            <a:off x="343846" y="995986"/>
            <a:ext cx="65522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Representação de tecnologias no OSeMOSYS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035C2C54-2BAB-CA2E-34D9-1CD937B2811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Tecnologias no OSeMOSYS </a:t>
            </a:r>
            <a:endParaRPr lang="en-US" dirty="0">
              <a:cs typeface="Calibri Light" panose="020F0302020204030204"/>
            </a:endParaRPr>
          </a:p>
        </p:txBody>
      </p:sp>
      <p:sp>
        <p:nvSpPr>
          <p:cNvPr id="4" name="Rectangle: Rounded Corners 3">
            <a:extLst>
              <a:ext uri="{FF2B5EF4-FFF2-40B4-BE49-F238E27FC236}">
                <a16:creationId xmlns:a16="http://schemas.microsoft.com/office/drawing/2014/main" id="{ECE87394-48A2-6279-5F2E-E4C846DB7C3C}"/>
              </a:ext>
            </a:extLst>
          </p:cNvPr>
          <p:cNvSpPr/>
          <p:nvPr/>
        </p:nvSpPr>
        <p:spPr>
          <a:xfrm>
            <a:off x="3800908" y="5552440"/>
            <a:ext cx="971550" cy="514350"/>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 name="Straight Connector 5">
            <a:extLst>
              <a:ext uri="{FF2B5EF4-FFF2-40B4-BE49-F238E27FC236}">
                <a16:creationId xmlns:a16="http://schemas.microsoft.com/office/drawing/2014/main" id="{2BC9631D-0FA5-AB0A-1D3E-4AE94AC3C653}"/>
              </a:ext>
            </a:extLst>
          </p:cNvPr>
          <p:cNvCxnSpPr>
            <a:stCxn id="4" idx="3"/>
          </p:cNvCxnSpPr>
          <p:nvPr/>
        </p:nvCxnSpPr>
        <p:spPr>
          <a:xfrm flipV="1">
            <a:off x="4772458" y="5552440"/>
            <a:ext cx="954977" cy="257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30460F0-9593-AA5B-867C-EEE71F86D1D6}"/>
              </a:ext>
            </a:extLst>
          </p:cNvPr>
          <p:cNvSpPr txBox="1"/>
          <p:nvPr/>
        </p:nvSpPr>
        <p:spPr>
          <a:xfrm>
            <a:off x="5716607" y="5152330"/>
            <a:ext cx="2540702" cy="707886"/>
          </a:xfrm>
          <a:prstGeom prst="rect">
            <a:avLst/>
          </a:prstGeom>
          <a:noFill/>
        </p:spPr>
        <p:txBody>
          <a:bodyPr wrap="square" rtlCol="0">
            <a:spAutoFit/>
          </a:bodyPr>
          <a:lstStyle/>
          <a:p>
            <a:r>
              <a:rPr lang="es-CO" sz="2000" dirty="0" err="1"/>
              <a:t>Representa todas as usinas de energia </a:t>
            </a:r>
            <a:r>
              <a:rPr lang="es-CO" sz="2000" dirty="0"/>
              <a:t>nuclear</a:t>
            </a:r>
          </a:p>
        </p:txBody>
      </p:sp>
      <p:pic>
        <p:nvPicPr>
          <p:cNvPr id="5" name="synthesize (3)">
            <a:hlinkClick r:id="" action="ppaction://media"/>
            <a:extLst>
              <a:ext uri="{FF2B5EF4-FFF2-40B4-BE49-F238E27FC236}">
                <a16:creationId xmlns:a16="http://schemas.microsoft.com/office/drawing/2014/main" id="{21D5C448-20C9-DD97-FB51-71F6B18DA2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31729" y="40631"/>
            <a:ext cx="981991" cy="981991"/>
          </a:xfrm>
          <a:prstGeom prst="rect">
            <a:avLst/>
          </a:prstGeom>
        </p:spPr>
      </p:pic>
    </p:spTree>
    <p:extLst>
      <p:ext uri="{BB962C8B-B14F-4D97-AF65-F5344CB8AC3E}">
        <p14:creationId xmlns:p14="http://schemas.microsoft.com/office/powerpoint/2010/main" val="323104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888A9EE-9F7D-2BCF-98DA-CCBED9445F74}"/>
            </a:ext>
          </a:extLst>
        </p:cNvPr>
        <p:cNvGrpSpPr/>
        <p:nvPr/>
      </p:nvGrpSpPr>
      <p:grpSpPr>
        <a:xfrm>
          <a:off x="0" y="0"/>
          <a:ext cx="0" cy="0"/>
          <a:chOff x="0" y="0"/>
          <a:chExt cx="0" cy="0"/>
        </a:xfrm>
      </p:grpSpPr>
      <p:pic>
        <p:nvPicPr>
          <p:cNvPr id="2" name="Picture 8" descr="Chart&#10;&#10;Description automatically generated">
            <a:extLst>
              <a:ext uri="{FF2B5EF4-FFF2-40B4-BE49-F238E27FC236}">
                <a16:creationId xmlns:a16="http://schemas.microsoft.com/office/drawing/2014/main" id="{69BB82F6-D63B-008F-DD1E-6F2C6014CE79}"/>
              </a:ext>
            </a:extLst>
          </p:cNvPr>
          <p:cNvPicPr>
            <a:picLocks noChangeAspect="1"/>
          </p:cNvPicPr>
          <p:nvPr/>
        </p:nvPicPr>
        <p:blipFill>
          <a:blip r:embed="rId5"/>
          <a:stretch>
            <a:fillRect/>
          </a:stretch>
        </p:blipFill>
        <p:spPr>
          <a:xfrm>
            <a:off x="1564500" y="1291121"/>
            <a:ext cx="8325869" cy="5212540"/>
          </a:xfrm>
          <a:prstGeom prst="rect">
            <a:avLst/>
          </a:prstGeom>
        </p:spPr>
      </p:pic>
      <p:sp>
        <p:nvSpPr>
          <p:cNvPr id="3" name="Slide Number Placeholder 1">
            <a:extLst>
              <a:ext uri="{FF2B5EF4-FFF2-40B4-BE49-F238E27FC236}">
                <a16:creationId xmlns:a16="http://schemas.microsoft.com/office/drawing/2014/main" id="{1E11A3F1-8238-3E6E-4F10-9475FFF1373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7</a:t>
            </a:fld>
            <a:endParaRPr lang="sv-SE" sz="1000" b="1" dirty="0">
              <a:solidFill>
                <a:schemeClr val="bg1"/>
              </a:solidFill>
            </a:endParaRPr>
          </a:p>
        </p:txBody>
      </p:sp>
      <p:sp>
        <p:nvSpPr>
          <p:cNvPr id="7" name="Rectangle 6">
            <a:extLst>
              <a:ext uri="{FF2B5EF4-FFF2-40B4-BE49-F238E27FC236}">
                <a16:creationId xmlns:a16="http://schemas.microsoft.com/office/drawing/2014/main" id="{152C6872-C75B-C8FB-C331-3C74C994E690}"/>
              </a:ext>
            </a:extLst>
          </p:cNvPr>
          <p:cNvSpPr/>
          <p:nvPr/>
        </p:nvSpPr>
        <p:spPr>
          <a:xfrm>
            <a:off x="343846" y="995986"/>
            <a:ext cx="832586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Considerando as principais características das tecnologias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041778C5-D8C5-63BB-1DAC-4516AEF3D14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Tecnologias no OSeMOSYS </a:t>
            </a:r>
            <a:endParaRPr lang="en-US" dirty="0">
              <a:cs typeface="Calibri Light" panose="020F0302020204030204"/>
            </a:endParaRPr>
          </a:p>
        </p:txBody>
      </p:sp>
      <p:sp>
        <p:nvSpPr>
          <p:cNvPr id="4" name="TextBox 3">
            <a:extLst>
              <a:ext uri="{FF2B5EF4-FFF2-40B4-BE49-F238E27FC236}">
                <a16:creationId xmlns:a16="http://schemas.microsoft.com/office/drawing/2014/main" id="{ADF4AC19-05DD-4E7E-3B85-FBEDA573C38D}"/>
              </a:ext>
            </a:extLst>
          </p:cNvPr>
          <p:cNvSpPr txBox="1"/>
          <p:nvPr/>
        </p:nvSpPr>
        <p:spPr>
          <a:xfrm>
            <a:off x="700236" y="6249745"/>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 </a:t>
            </a:r>
            <a:r>
              <a:rPr lang="en-GB" sz="1000" dirty="0">
                <a:latin typeface="Open Sans" panose="020B0606030504020204" pitchFamily="34" charset="0"/>
                <a:ea typeface="Open Sans" panose="020B0606030504020204" pitchFamily="34" charset="0"/>
                <a:cs typeface="Open Sans" panose="020B0606030504020204" pitchFamily="34" charset="0"/>
              </a:rPr>
              <a:t>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imagem </a:t>
            </a:r>
            <a:r>
              <a:rPr lang="en-GB" sz="1000" dirty="0">
                <a:latin typeface="Open Sans" panose="020B0606030504020204" pitchFamily="34" charset="0"/>
                <a:ea typeface="Open Sans" panose="020B0606030504020204" pitchFamily="34" charset="0"/>
                <a:cs typeface="Open Sans" panose="020B0606030504020204" pitchFamily="34" charset="0"/>
              </a:rPr>
              <a:t>licenciada sob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synthesize (4)">
            <a:hlinkClick r:id="" action="ppaction://media"/>
            <a:extLst>
              <a:ext uri="{FF2B5EF4-FFF2-40B4-BE49-F238E27FC236}">
                <a16:creationId xmlns:a16="http://schemas.microsoft.com/office/drawing/2014/main" id="{723721A3-860D-3B74-DA6A-9614A4FCD0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50085" y="95122"/>
            <a:ext cx="873009" cy="873009"/>
          </a:xfrm>
          <a:prstGeom prst="rect">
            <a:avLst/>
          </a:prstGeom>
        </p:spPr>
      </p:pic>
    </p:spTree>
    <p:extLst>
      <p:ext uri="{BB962C8B-B14F-4D97-AF65-F5344CB8AC3E}">
        <p14:creationId xmlns:p14="http://schemas.microsoft.com/office/powerpoint/2010/main" val="155675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5.1 Referências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02579"/>
            <a:ext cx="971951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200" dirty="0" err="1">
                <a:latin typeface="Open Sans"/>
                <a:cs typeface="Calibri"/>
              </a:rPr>
              <a:t>Taliotis</a:t>
            </a:r>
            <a:r>
              <a:rPr lang="en-GB" sz="2200" dirty="0">
                <a:latin typeface="Open Sans"/>
                <a:cs typeface="Calibri"/>
              </a:rPr>
              <a:t>, Constantinos, </a:t>
            </a:r>
            <a:r>
              <a:rPr lang="en-GB" sz="2200" dirty="0" err="1">
                <a:latin typeface="Open Sans"/>
                <a:cs typeface="Calibri"/>
              </a:rPr>
              <a:t>Gardumi</a:t>
            </a:r>
            <a:r>
              <a:rPr lang="en-GB" sz="2200" dirty="0">
                <a:latin typeface="Open Sans"/>
                <a:cs typeface="Calibri"/>
              </a:rPr>
              <a:t>, Francesco, </a:t>
            </a:r>
            <a:r>
              <a:rPr lang="en-GB" sz="2200" dirty="0" err="1">
                <a:latin typeface="Open Sans"/>
                <a:cs typeface="Calibri"/>
              </a:rPr>
              <a:t>Shivakumar</a:t>
            </a:r>
            <a:r>
              <a:rPr lang="en-GB" sz="2200" dirty="0">
                <a:latin typeface="Open Sans"/>
                <a:cs typeface="Calibri"/>
              </a:rPr>
              <a:t>, Abhishek, Sridharan, Vignesh, Ramos, Eunice, </a:t>
            </a:r>
            <a:r>
              <a:rPr lang="en-GB" sz="2200" dirty="0" err="1">
                <a:latin typeface="Open Sans"/>
                <a:cs typeface="Calibri"/>
              </a:rPr>
              <a:t>Beltramo</a:t>
            </a:r>
            <a:r>
              <a:rPr lang="en-GB" sz="2200" dirty="0">
                <a:latin typeface="Open Sans"/>
                <a:cs typeface="Calibri"/>
              </a:rPr>
              <a:t>, Agnese, ... Howells, Mark. (2018, dezembro). Representando o fornecimento de energia primária no </a:t>
            </a:r>
            <a:r>
              <a:rPr lang="en-GB" sz="2200" dirty="0" err="1">
                <a:latin typeface="Open Sans"/>
                <a:cs typeface="Calibri"/>
              </a:rPr>
              <a:t>OSeMOSYS</a:t>
            </a:r>
            <a:r>
              <a:rPr lang="en-GB" sz="2200" dirty="0">
                <a:latin typeface="Open Sans"/>
                <a:cs typeface="Calibri"/>
              </a:rPr>
              <a:t>. </a:t>
            </a:r>
            <a:r>
              <a:rPr lang="en-GB" sz="2200" dirty="0" err="1">
                <a:latin typeface="Open Sans"/>
                <a:cs typeface="Calibri"/>
              </a:rPr>
              <a:t>Zenodo. </a:t>
            </a:r>
            <a:r>
              <a:rPr lang="en-GB" sz="2200" dirty="0">
                <a:latin typeface="Open Sans"/>
                <a:cs typeface="Calibri"/>
              </a:rPr>
              <a:t>http://doi.org/10.5281/zenodo.4558799 </a:t>
            </a:r>
          </a:p>
          <a:p>
            <a:pPr marL="342900" indent="-342900">
              <a:buAutoNum type="arabicPeriod"/>
            </a:pPr>
            <a:endParaRPr lang="en-GB" sz="2200" dirty="0">
              <a:latin typeface="Open Sans"/>
              <a:cs typeface="Calibri"/>
            </a:endParaRPr>
          </a:p>
          <a:p>
            <a:pPr marL="342900" indent="-342900">
              <a:buAutoNum type="arabicPeriod"/>
            </a:pPr>
            <a:r>
              <a:rPr lang="en-GB" sz="2200" dirty="0" err="1">
                <a:latin typeface="Open Sans"/>
                <a:cs typeface="Calibri"/>
              </a:rPr>
              <a:t>Pappis</a:t>
            </a:r>
            <a:r>
              <a:rPr lang="en-GB" sz="2200" dirty="0">
                <a:latin typeface="Open Sans"/>
                <a:cs typeface="Calibri"/>
              </a:rPr>
              <a:t>, I., Howells, M., Sridharan, V., Usher, W., </a:t>
            </a:r>
            <a:r>
              <a:rPr lang="en-GB" sz="2200" dirty="0" err="1">
                <a:latin typeface="Open Sans"/>
                <a:cs typeface="Calibri"/>
              </a:rPr>
              <a:t>Shivakumar</a:t>
            </a:r>
            <a:r>
              <a:rPr lang="en-GB" sz="2200" dirty="0">
                <a:latin typeface="Open Sans"/>
                <a:cs typeface="Calibri"/>
              </a:rPr>
              <a:t>, A., </a:t>
            </a:r>
            <a:r>
              <a:rPr lang="en-GB" sz="2200" dirty="0" err="1">
                <a:latin typeface="Open Sans"/>
                <a:cs typeface="Calibri"/>
              </a:rPr>
              <a:t>Gardumi</a:t>
            </a:r>
            <a:r>
              <a:rPr lang="en-GB" sz="2200" dirty="0">
                <a:latin typeface="Open Sans"/>
                <a:cs typeface="Calibri"/>
              </a:rPr>
              <a:t>, F. e Ramos, E., Energy projections for African countries, Hidalgo Gonzalez, I., </a:t>
            </a:r>
            <a:r>
              <a:rPr lang="en-GB" sz="2200" dirty="0" err="1">
                <a:latin typeface="Open Sans"/>
                <a:cs typeface="Calibri"/>
              </a:rPr>
              <a:t>Medarac</a:t>
            </a:r>
            <a:r>
              <a:rPr lang="en-GB" sz="2200" dirty="0">
                <a:latin typeface="Open Sans"/>
                <a:cs typeface="Calibri"/>
              </a:rPr>
              <a:t>, H., Gonzalez Sanchez, M. e </a:t>
            </a:r>
            <a:r>
              <a:rPr lang="en-GB" sz="2200" dirty="0" err="1">
                <a:latin typeface="Open Sans"/>
                <a:cs typeface="Calibri"/>
              </a:rPr>
              <a:t>Kougias</a:t>
            </a:r>
            <a:r>
              <a:rPr lang="en-GB" sz="2200" dirty="0">
                <a:latin typeface="Open Sans"/>
                <a:cs typeface="Calibri"/>
              </a:rPr>
              <a:t>, I., editor(es), EUR 29904 EN, Serviço de Publicações da União Europeia, Luxemburgo, 2019, ISBN 978-92-76-12391-0, doi:10.2760/678700, JRC118432</a:t>
            </a: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7" name="Picture 10">
            <a:extLst>
              <a:ext uri="{FF2B5EF4-FFF2-40B4-BE49-F238E27FC236}">
                <a16:creationId xmlns:a16="http://schemas.microsoft.com/office/drawing/2014/main" id="{4A0DF59A-ACEE-1EA6-269D-9C1FE68F5A7A}"/>
              </a:ext>
            </a:extLst>
          </p:cNvPr>
          <p:cNvPicPr>
            <a:picLocks noChangeAspect="1"/>
          </p:cNvPicPr>
          <p:nvPr/>
        </p:nvPicPr>
        <p:blipFill>
          <a:blip r:embed="rId5"/>
          <a:stretch>
            <a:fillRect/>
          </a:stretch>
        </p:blipFill>
        <p:spPr>
          <a:xfrm>
            <a:off x="2044930" y="1288473"/>
            <a:ext cx="7229672" cy="4821897"/>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5.2.1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Introdução</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taxas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atividade de entrada e saída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160257"/>
            <a:ext cx="11215885" cy="8359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a:t>
            </a:r>
            <a:r>
              <a:rPr lang="en-GB" sz="4400" dirty="0" err="1">
                <a:latin typeface="Open Sans"/>
                <a:ea typeface="Open Sans" panose="020B0606030504020204" pitchFamily="34" charset="0"/>
                <a:cs typeface="Open Sans" panose="020B0606030504020204" pitchFamily="34" charset="0"/>
                <a:sym typeface="Bodoni SvtyTwo ITC TT-Book"/>
              </a:rPr>
              <a:t>Taxas</a:t>
            </a:r>
            <a:r>
              <a:rPr lang="en-GB" sz="4400" dirty="0">
                <a:latin typeface="Open Sans"/>
                <a:ea typeface="Open Sans" panose="020B0606030504020204" pitchFamily="34" charset="0"/>
                <a:cs typeface="Open Sans" panose="020B0606030504020204" pitchFamily="34" charset="0"/>
                <a:sym typeface="Bodoni SvtyTwo ITC TT-Book"/>
              </a:rPr>
              <a:t> de atividade de entrada e saída </a:t>
            </a:r>
          </a:p>
        </p:txBody>
      </p:sp>
      <p:sp>
        <p:nvSpPr>
          <p:cNvPr id="8" name="TextBox 7">
            <a:extLst>
              <a:ext uri="{FF2B5EF4-FFF2-40B4-BE49-F238E27FC236}">
                <a16:creationId xmlns:a16="http://schemas.microsoft.com/office/drawing/2014/main" id="{AD12E752-9EF4-79AE-0ED1-74FED4B94A05}"/>
              </a:ext>
            </a:extLst>
          </p:cNvPr>
          <p:cNvSpPr txBox="1"/>
          <p:nvPr/>
        </p:nvSpPr>
        <p:spPr>
          <a:xfrm>
            <a:off x="554705" y="6110370"/>
            <a:ext cx="108132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 </a:t>
            </a:r>
            <a:r>
              <a:rPr lang="en-GB" sz="1000" dirty="0">
                <a:latin typeface="Open Sans" panose="020B0606030504020204" pitchFamily="34" charset="0"/>
                <a:ea typeface="Open Sans" panose="020B0606030504020204" pitchFamily="34" charset="0"/>
                <a:cs typeface="Open Sans" panose="020B0606030504020204" pitchFamily="34" charset="0"/>
              </a:rPr>
              <a:t>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licenciada sob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feita usando imagens de: R. Strickler,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imagem</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CC-BY-SA 3.0</a:t>
            </a:r>
            <a:r>
              <a:rPr lang="en-GB" sz="1000" dirty="0">
                <a:latin typeface="Open Sans" panose="020B0606030504020204" pitchFamily="34" charset="0"/>
                <a:ea typeface="Open Sans" panose="020B0606030504020204" pitchFamily="34" charset="0"/>
                <a:cs typeface="Open Sans" panose="020B0606030504020204" pitchFamily="34" charset="0"/>
              </a:rPr>
              <a:t>; A. Engels,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imagem</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CC BY 2.0</a:t>
            </a:r>
            <a:r>
              <a:rPr lang="en-GB" sz="1000" dirty="0">
                <a:latin typeface="Open Sans" panose="020B0606030504020204" pitchFamily="34" charset="0"/>
                <a:ea typeface="Open Sans" panose="020B0606030504020204" pitchFamily="34" charset="0"/>
                <a:cs typeface="Open Sans" panose="020B0606030504020204" pitchFamily="34" charset="0"/>
              </a:rPr>
              <a:t>; A Klink,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imagem</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Turaids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4"/>
              </a:rPr>
              <a:t>imagem</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5"/>
              </a:rPr>
              <a:t>CC-BY-SA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synthesize (5)">
            <a:hlinkClick r:id="" action="ppaction://media"/>
            <a:extLst>
              <a:ext uri="{FF2B5EF4-FFF2-40B4-BE49-F238E27FC236}">
                <a16:creationId xmlns:a16="http://schemas.microsoft.com/office/drawing/2014/main" id="{C0C86BB5-083B-D7E4-5ABF-D3C2AB11DFE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632342" y="1013844"/>
            <a:ext cx="835988" cy="835988"/>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2.xml><?xml version="1.0" encoding="utf-8"?>
<ds:datastoreItem xmlns:ds="http://schemas.openxmlformats.org/officeDocument/2006/customXml" ds:itemID="{F6F904FF-6EF8-45AF-8E2E-495E349292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4188</TotalTime>
  <Words>5227</Words>
  <Application>Microsoft Macintosh PowerPoint</Application>
  <PresentationFormat>Widescreen</PresentationFormat>
  <Paragraphs>241</Paragraphs>
  <Slides>30</Slides>
  <Notes>28</Notes>
  <HiddenSlides>0</HiddenSlides>
  <MMClips>23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Cambria Math</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keywords>, docId:8AF02903A213546D5F8605EFFFB8E9DF</cp:keywords>
  <cp:lastModifiedBy>Pedro Peters</cp:lastModifiedBy>
  <cp:revision>100</cp:revision>
  <dcterms:created xsi:type="dcterms:W3CDTF">2019-06-09T10:25:43Z</dcterms:created>
  <dcterms:modified xsi:type="dcterms:W3CDTF">2025-03-03T06:45:37Z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