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20"/>
  </p:notesMasterIdLst>
  <p:sldIdLst>
    <p:sldId id="30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905045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8" name="Google Shape;15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6172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67" name="Google Shape;16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5167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74" name="Google Shape;17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0662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83" name="Google Shape;18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25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Quick question for audience here! </a:t>
            </a:r>
            <a:endParaRPr/>
          </a:p>
        </p:txBody>
      </p:sp>
      <p:sp>
        <p:nvSpPr>
          <p:cNvPr id="191" name="Google Shape;1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840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http://</a:t>
            </a:r>
            <a:r>
              <a:rPr lang="en-US" dirty="0" err="1"/>
              <a:t>www.olnet.org</a:t>
            </a:r>
            <a:r>
              <a:rPr lang="en-US" dirty="0"/>
              <a:t>/node/68 </a:t>
            </a:r>
            <a:endParaRPr dirty="0"/>
          </a:p>
          <a:p>
            <a:pPr marL="0" lvl="0" indent="0" algn="l" rtl="0">
              <a:lnSpc>
                <a:spcPct val="100000"/>
              </a:lnSpc>
              <a:spcBef>
                <a:spcPts val="0"/>
              </a:spcBef>
              <a:spcAft>
                <a:spcPts val="0"/>
              </a:spcAft>
              <a:buSzPts val="1400"/>
              <a:buNone/>
            </a:pPr>
            <a:r>
              <a:rPr lang="en-US" dirty="0"/>
              <a:t>https://</a:t>
            </a:r>
            <a:r>
              <a:rPr lang="en-US" dirty="0" err="1"/>
              <a:t>opentextbc.ca</a:t>
            </a:r>
            <a:r>
              <a:rPr lang="en-US" dirty="0"/>
              <a:t>/</a:t>
            </a:r>
            <a:r>
              <a:rPr lang="en-US" dirty="0" err="1"/>
              <a:t>opentextbook</a:t>
            </a:r>
            <a:r>
              <a:rPr lang="en-US" dirty="0"/>
              <a:t>/chapter/6-steps-to-modifying-an-open-textbook/ </a:t>
            </a:r>
            <a:endParaRPr dirty="0"/>
          </a:p>
        </p:txBody>
      </p:sp>
      <p:sp>
        <p:nvSpPr>
          <p:cNvPr id="201" name="Google Shape;2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0025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4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209" name="Google Shape;20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68703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031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556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331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11" name="Google Shape;11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841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87019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82319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5434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3358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3"/>
        <p:cNvGrpSpPr/>
        <p:nvPr/>
      </p:nvGrpSpPr>
      <p:grpSpPr>
        <a:xfrm>
          <a:off x="0" y="0"/>
          <a:ext cx="0" cy="0"/>
          <a:chOff x="0" y="0"/>
          <a:chExt cx="0" cy="0"/>
        </a:xfrm>
      </p:grpSpPr>
      <p:sp>
        <p:nvSpPr>
          <p:cNvPr id="24" name="Google Shape;24;p5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1934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46"/>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8999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13"/>
        <p:cNvGrpSpPr/>
        <p:nvPr/>
      </p:nvGrpSpPr>
      <p:grpSpPr>
        <a:xfrm>
          <a:off x="0" y="0"/>
          <a:ext cx="0" cy="0"/>
          <a:chOff x="0" y="0"/>
          <a:chExt cx="0" cy="0"/>
        </a:xfrm>
      </p:grpSpPr>
      <p:sp>
        <p:nvSpPr>
          <p:cNvPr id="14" name="Google Shape;14;p47"/>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 name="Google Shape;15;p47"/>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 name="Google Shape;16;p47"/>
          <p:cNvSpPr txBox="1">
            <a:spLocks noGrp="1"/>
          </p:cNvSpPr>
          <p:nvPr>
            <p:ph type="dt" idx="10"/>
          </p:nvPr>
        </p:nvSpPr>
        <p:spPr>
          <a:xfrm>
            <a:off x="457200" y="4767264"/>
            <a:ext cx="21336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7" name="Google Shape;17;p47"/>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8" name="Google Shape;18;p4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5187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48"/>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1" name="Google Shape;21;p48"/>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2" name="Google Shape;22;p4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763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 id="2147483702" r:id="rId9"/>
    <p:sldLayoutId id="214748370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openedreader.org/chapter/the-access-compromise-and-the-5th-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schools.leicester.gov.uk/media/2308/g3-finding-and-remixing-openly-licensed-resources-january-2015.pdf"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www.flickr.com/photos/cogdog/18362774588/" TargetMode="Externa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www.flickr.com/photos/mikecogh/5135821856/in/faves-40959105@N00/" TargetMode="Externa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opentextbc.ca/opentextbook/chapter/6-steps-to-modifying-an-open-textbook/"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https://www.flickr.com/photos/henrybloomfield/12680815144/"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creativecommons.org/licenses/by/4.0/" TargetMode="External"/><Relationship Id="rId7" Type="http://schemas.openxmlformats.org/officeDocument/2006/relationships/hyperlink" Target="https://www.flickr.com/photos/kalexanders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flickr.com/photos/kalexanderson/7176605114/in/faves-40959105@N00/" TargetMode="Externa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2.0/" TargetMode="External"/><Relationship Id="rId4" Type="http://schemas.openxmlformats.org/officeDocument/2006/relationships/hyperlink" Target="https://www.flickr.com/photos/40959105@N00/5117417375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creativecommons.org/licenses/by/2.0/" TargetMode="External"/><Relationship Id="rId4" Type="http://schemas.openxmlformats.org/officeDocument/2006/relationships/hyperlink" Target="https://www.flickr.com/photos/40959105@N00/5117417375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unesco.org/new/en/communication-and-information/access-to-knowledge/open-educational-resources/what-are-open-educational-resources-oers/)"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openedreader.org/chapter/the-access-compromise-and-the-5th-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open.edu/openlearncreate/mod/oucontent/view.php?id=82522&amp;printable=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dictionary.com/browse/adaptation" TargetMode="External"/><Relationship Id="rId5" Type="http://schemas.openxmlformats.org/officeDocument/2006/relationships/hyperlink" Target="https://www.flickr.com/photos/mrtrungdung/8880039737/in/" TargetMode="External"/><Relationship Id="rId4" Type="http://schemas.openxmlformats.org/officeDocument/2006/relationships/hyperlink" Target="https://www.flickr.com/photos/mrtrungdu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May 2020</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468439"/>
            <a:ext cx="6579943" cy="548051"/>
          </a:xfrm>
          <a:prstGeom prst="rect">
            <a:avLst/>
          </a:prstGeom>
        </p:spPr>
        <p:txBody>
          <a:bodyPr/>
          <a:lstStyle/>
          <a:p>
            <a:pPr>
              <a:lnSpc>
                <a:spcPct val="100000"/>
              </a:lnSpc>
            </a:pPr>
            <a:r>
              <a:rPr lang="en-US" sz="4000" dirty="0">
                <a:solidFill>
                  <a:schemeClr val="bg1"/>
                </a:solidFill>
              </a:rPr>
              <a:t>Adapting OER:</a:t>
            </a:r>
            <a:br>
              <a:rPr lang="en-US" sz="4000" dirty="0">
                <a:solidFill>
                  <a:schemeClr val="bg1"/>
                </a:solidFill>
              </a:rPr>
            </a:br>
            <a:r>
              <a:rPr lang="en-US" sz="4000" dirty="0">
                <a:solidFill>
                  <a:schemeClr val="bg1"/>
                </a:solidFill>
              </a:rPr>
              <a:t>Part 1</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p:nvPr/>
        </p:nvSpPr>
        <p:spPr>
          <a:xfrm>
            <a:off x="459127" y="104701"/>
            <a:ext cx="4385290" cy="830966"/>
          </a:xfrm>
          <a:prstGeom prst="rect">
            <a:avLst/>
          </a:prstGeom>
          <a:noFill/>
          <a:ln>
            <a:noFill/>
          </a:ln>
        </p:spPr>
        <p:txBody>
          <a:bodyPr spcFirstLastPara="1" wrap="square" lIns="68569" tIns="34275" rIns="68569" bIns="34275" anchor="t" anchorCtr="0">
            <a:spAutoFit/>
          </a:bodyPr>
          <a:lstStyle/>
          <a:p>
            <a:pPr>
              <a:buClr>
                <a:srgbClr val="000000"/>
              </a:buClr>
              <a:buSzPts val="6600"/>
            </a:pPr>
            <a:r>
              <a:rPr lang="en-US" sz="4950" b="1">
                <a:solidFill>
                  <a:srgbClr val="000000"/>
                </a:solidFill>
                <a:latin typeface="Arial"/>
                <a:ea typeface="Arial"/>
                <a:cs typeface="Arial"/>
                <a:sym typeface="Arial"/>
              </a:rPr>
              <a:t>The 5 R’s </a:t>
            </a:r>
            <a:endParaRPr sz="1050">
              <a:solidFill>
                <a:srgbClr val="000000"/>
              </a:solidFill>
              <a:latin typeface="Arial"/>
              <a:ea typeface="Arial"/>
              <a:cs typeface="Arial"/>
              <a:sym typeface="Arial"/>
            </a:endParaRPr>
          </a:p>
        </p:txBody>
      </p:sp>
      <p:sp>
        <p:nvSpPr>
          <p:cNvPr id="153" name="Google Shape;153;p9"/>
          <p:cNvSpPr txBox="1"/>
          <p:nvPr/>
        </p:nvSpPr>
        <p:spPr>
          <a:xfrm>
            <a:off x="5101592" y="2263318"/>
            <a:ext cx="3600450" cy="1038716"/>
          </a:xfrm>
          <a:prstGeom prst="rect">
            <a:avLst/>
          </a:prstGeom>
          <a:noFill/>
          <a:ln>
            <a:noFill/>
          </a:ln>
        </p:spPr>
        <p:txBody>
          <a:bodyPr spcFirstLastPara="1" wrap="square" lIns="68569" tIns="34275" rIns="68569" bIns="34275" anchor="t" anchorCtr="0">
            <a:spAutoFit/>
          </a:bodyPr>
          <a:lstStyle/>
          <a:p>
            <a:pPr algn="r">
              <a:buClr>
                <a:srgbClr val="000000"/>
              </a:buClr>
              <a:buSzPts val="1400"/>
            </a:pPr>
            <a:r>
              <a:rPr lang="en-US" sz="1050">
                <a:solidFill>
                  <a:srgbClr val="000000"/>
                </a:solidFill>
                <a:latin typeface="Arial"/>
                <a:ea typeface="Arial"/>
                <a:cs typeface="Arial"/>
                <a:sym typeface="Arial"/>
              </a:rPr>
              <a:t>See: Defining the “Open” in Open Content and Open Educational Resources by David Wiley </a:t>
            </a:r>
            <a:r>
              <a:rPr lang="en-US" sz="1050" u="sng">
                <a:solidFill>
                  <a:srgbClr val="000000"/>
                </a:solidFill>
                <a:latin typeface="Arial"/>
                <a:ea typeface="Arial"/>
                <a:cs typeface="Arial"/>
                <a:sym typeface="Arial"/>
                <a:hlinkClick r:id="rId3"/>
              </a:rPr>
              <a:t>http://opencontent.org/definition/</a:t>
            </a:r>
            <a:r>
              <a:rPr lang="en-US" sz="1050">
                <a:solidFill>
                  <a:srgbClr val="000000"/>
                </a:solidFill>
                <a:latin typeface="Arial"/>
                <a:ea typeface="Arial"/>
                <a:cs typeface="Arial"/>
                <a:sym typeface="Arial"/>
              </a:rPr>
              <a:t> and also The Access Compromise and the 5</a:t>
            </a:r>
            <a:r>
              <a:rPr lang="en-US" sz="1050" baseline="30000">
                <a:solidFill>
                  <a:srgbClr val="000000"/>
                </a:solidFill>
                <a:latin typeface="Arial"/>
                <a:ea typeface="Arial"/>
                <a:cs typeface="Arial"/>
                <a:sym typeface="Arial"/>
              </a:rPr>
              <a:t>th</a:t>
            </a:r>
            <a:r>
              <a:rPr lang="en-US" sz="1050">
                <a:solidFill>
                  <a:srgbClr val="000000"/>
                </a:solidFill>
                <a:latin typeface="Arial"/>
                <a:ea typeface="Arial"/>
                <a:cs typeface="Arial"/>
                <a:sym typeface="Arial"/>
              </a:rPr>
              <a:t> R </a:t>
            </a:r>
            <a:r>
              <a:rPr lang="en-US" sz="1050" u="sng">
                <a:solidFill>
                  <a:srgbClr val="000000"/>
                </a:solidFill>
                <a:latin typeface="Arial"/>
                <a:ea typeface="Arial"/>
                <a:cs typeface="Arial"/>
                <a:sym typeface="Arial"/>
                <a:hlinkClick r:id="rId4"/>
              </a:rPr>
              <a:t>https://openedreader.org/chapter/the-access-compromise-and-the-5th-r/</a:t>
            </a:r>
            <a:r>
              <a:rPr lang="en-US" sz="1050">
                <a:solidFill>
                  <a:srgbClr val="000000"/>
                </a:solidFill>
                <a:latin typeface="Arial"/>
                <a:ea typeface="Arial"/>
                <a:cs typeface="Arial"/>
                <a:sym typeface="Arial"/>
              </a:rPr>
              <a:t> </a:t>
            </a:r>
            <a:endParaRPr sz="1050">
              <a:solidFill>
                <a:srgbClr val="000000"/>
              </a:solidFill>
              <a:latin typeface="Arial"/>
              <a:ea typeface="Arial"/>
              <a:cs typeface="Arial"/>
              <a:sym typeface="Arial"/>
            </a:endParaRPr>
          </a:p>
        </p:txBody>
      </p:sp>
      <p:sp>
        <p:nvSpPr>
          <p:cNvPr id="154" name="Google Shape;154;p9"/>
          <p:cNvSpPr txBox="1"/>
          <p:nvPr/>
        </p:nvSpPr>
        <p:spPr>
          <a:xfrm>
            <a:off x="535781" y="1160815"/>
            <a:ext cx="6182916" cy="3185457"/>
          </a:xfrm>
          <a:prstGeom prst="rect">
            <a:avLst/>
          </a:prstGeom>
          <a:noFill/>
          <a:ln>
            <a:noFill/>
          </a:ln>
        </p:spPr>
        <p:txBody>
          <a:bodyPr spcFirstLastPara="1" wrap="square" lIns="68569" tIns="34275" rIns="68569" bIns="34275" anchor="t" anchorCtr="0">
            <a:spAutoFit/>
          </a:bodyPr>
          <a:lstStyle/>
          <a:p>
            <a:pPr>
              <a:buClr>
                <a:srgbClr val="000000"/>
              </a:buClr>
              <a:buSzPts val="4600"/>
            </a:pPr>
            <a:r>
              <a:rPr lang="en-US" sz="3450" b="1">
                <a:solidFill>
                  <a:srgbClr val="E06666"/>
                </a:solidFill>
                <a:latin typeface="Arial"/>
                <a:ea typeface="Arial"/>
                <a:cs typeface="Arial"/>
                <a:sym typeface="Arial"/>
              </a:rPr>
              <a:t>R</a:t>
            </a:r>
            <a:r>
              <a:rPr lang="en-US" sz="3450" b="1">
                <a:solidFill>
                  <a:srgbClr val="CFE2F3"/>
                </a:solidFill>
                <a:latin typeface="Arial"/>
                <a:ea typeface="Arial"/>
                <a:cs typeface="Arial"/>
                <a:sym typeface="Arial"/>
              </a:rPr>
              <a:t>etain</a:t>
            </a:r>
            <a:endParaRPr sz="100">
              <a:solidFill>
                <a:srgbClr val="CFE2F3"/>
              </a:solidFill>
              <a:latin typeface="Arial"/>
              <a:ea typeface="Arial"/>
              <a:cs typeface="Arial"/>
              <a:sym typeface="Arial"/>
            </a:endParaRPr>
          </a:p>
          <a:p>
            <a:pPr>
              <a:buClr>
                <a:srgbClr val="000000"/>
              </a:buClr>
              <a:buSzPts val="4600"/>
            </a:pPr>
            <a:r>
              <a:rPr lang="en-US" sz="3450" b="1">
                <a:solidFill>
                  <a:srgbClr val="E06666"/>
                </a:solidFill>
                <a:latin typeface="Arial"/>
                <a:ea typeface="Arial"/>
                <a:cs typeface="Arial"/>
                <a:sym typeface="Arial"/>
              </a:rPr>
              <a:t>R</a:t>
            </a:r>
            <a:r>
              <a:rPr lang="en-US" sz="3450" b="1">
                <a:solidFill>
                  <a:srgbClr val="CFE2F3"/>
                </a:solidFill>
                <a:latin typeface="Arial"/>
                <a:ea typeface="Arial"/>
                <a:cs typeface="Arial"/>
                <a:sym typeface="Arial"/>
              </a:rPr>
              <a:t>euse</a:t>
            </a:r>
            <a:endParaRPr sz="100">
              <a:solidFill>
                <a:srgbClr val="CFE2F3"/>
              </a:solidFill>
              <a:latin typeface="Arial"/>
              <a:ea typeface="Arial"/>
              <a:cs typeface="Arial"/>
              <a:sym typeface="Arial"/>
            </a:endParaRPr>
          </a:p>
          <a:p>
            <a:pPr>
              <a:buClr>
                <a:srgbClr val="000000"/>
              </a:buClr>
              <a:buSzPts val="6600"/>
            </a:pPr>
            <a:r>
              <a:rPr lang="en-US" sz="4950" b="1">
                <a:solidFill>
                  <a:srgbClr val="FF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R</a:t>
            </a:r>
            <a:r>
              <a:rPr lang="en-US" sz="4950" b="1">
                <a:solidFill>
                  <a:srgbClr val="00206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evise</a:t>
            </a:r>
            <a:endParaRPr sz="105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endParaRPr>
          </a:p>
          <a:p>
            <a:pPr>
              <a:buClr>
                <a:srgbClr val="000000"/>
              </a:buClr>
              <a:buSzPts val="6600"/>
            </a:pPr>
            <a:r>
              <a:rPr lang="en-US" sz="4950" b="1">
                <a:solidFill>
                  <a:srgbClr val="FF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R</a:t>
            </a:r>
            <a:r>
              <a:rPr lang="en-US" sz="4950" b="1">
                <a:solidFill>
                  <a:srgbClr val="00206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emix</a:t>
            </a:r>
            <a:endParaRPr sz="1050">
              <a:solidFill>
                <a:srgbClr val="000000"/>
              </a:solidFill>
              <a:latin typeface="Arial"/>
              <a:ea typeface="Arial"/>
              <a:cs typeface="Arial"/>
              <a:sym typeface="Arial"/>
            </a:endParaRPr>
          </a:p>
          <a:p>
            <a:pPr>
              <a:buClr>
                <a:srgbClr val="000000"/>
              </a:buClr>
              <a:buSzPts val="4600"/>
            </a:pPr>
            <a:r>
              <a:rPr lang="en-US" sz="3450" b="1">
                <a:solidFill>
                  <a:srgbClr val="E06666"/>
                </a:solidFill>
                <a:latin typeface="Arial"/>
                <a:ea typeface="Arial"/>
                <a:cs typeface="Arial"/>
                <a:sym typeface="Arial"/>
              </a:rPr>
              <a:t>R</a:t>
            </a:r>
            <a:r>
              <a:rPr lang="en-US" sz="3450" b="1">
                <a:solidFill>
                  <a:srgbClr val="CFE2F3"/>
                </a:solidFill>
                <a:latin typeface="Arial"/>
                <a:ea typeface="Arial"/>
                <a:cs typeface="Arial"/>
                <a:sym typeface="Arial"/>
              </a:rPr>
              <a:t>edistribute</a:t>
            </a:r>
            <a:endParaRPr sz="100">
              <a:solidFill>
                <a:srgbClr val="CFE2F3"/>
              </a:solidFill>
              <a:latin typeface="Arial"/>
              <a:ea typeface="Arial"/>
              <a:cs typeface="Arial"/>
              <a:sym typeface="Arial"/>
            </a:endParaRPr>
          </a:p>
        </p:txBody>
      </p:sp>
    </p:spTree>
    <p:extLst>
      <p:ext uri="{BB962C8B-B14F-4D97-AF65-F5344CB8AC3E}">
        <p14:creationId xmlns:p14="http://schemas.microsoft.com/office/powerpoint/2010/main" val="106616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0"/>
          <p:cNvPicPr preferRelativeResize="0"/>
          <p:nvPr/>
        </p:nvPicPr>
        <p:blipFill rotWithShape="1">
          <a:blip r:embed="rId3">
            <a:alphaModFix/>
          </a:blip>
          <a:srcRect/>
          <a:stretch/>
        </p:blipFill>
        <p:spPr>
          <a:xfrm>
            <a:off x="515389" y="935667"/>
            <a:ext cx="7424890" cy="3906496"/>
          </a:xfrm>
          <a:prstGeom prst="rect">
            <a:avLst/>
          </a:prstGeom>
          <a:noFill/>
          <a:ln>
            <a:noFill/>
          </a:ln>
        </p:spPr>
      </p:pic>
      <p:sp>
        <p:nvSpPr>
          <p:cNvPr id="161" name="Google Shape;161;p10"/>
          <p:cNvSpPr/>
          <p:nvPr/>
        </p:nvSpPr>
        <p:spPr>
          <a:xfrm>
            <a:off x="5364632" y="3632597"/>
            <a:ext cx="1875885" cy="1266717"/>
          </a:xfrm>
          <a:prstGeom prst="noSmoking">
            <a:avLst>
              <a:gd name="adj" fmla="val 18750"/>
            </a:avLst>
          </a:prstGeom>
          <a:solidFill>
            <a:srgbClr val="FF0000"/>
          </a:solidFill>
          <a:ln w="25400" cap="flat" cmpd="sng">
            <a:solidFill>
              <a:srgbClr val="42719B"/>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SzPts val="1400"/>
            </a:pPr>
            <a:endParaRPr sz="1050">
              <a:solidFill>
                <a:schemeClr val="dk1"/>
              </a:solidFill>
              <a:latin typeface="Arial"/>
              <a:ea typeface="Arial"/>
              <a:cs typeface="Arial"/>
              <a:sym typeface="Arial"/>
            </a:endParaRPr>
          </a:p>
        </p:txBody>
      </p:sp>
      <p:sp>
        <p:nvSpPr>
          <p:cNvPr id="162" name="Google Shape;162;p10"/>
          <p:cNvSpPr/>
          <p:nvPr/>
        </p:nvSpPr>
        <p:spPr>
          <a:xfrm>
            <a:off x="1392382" y="3632597"/>
            <a:ext cx="1875884" cy="1266716"/>
          </a:xfrm>
          <a:prstGeom prst="noSmoking">
            <a:avLst>
              <a:gd name="adj" fmla="val 18750"/>
            </a:avLst>
          </a:prstGeom>
          <a:solidFill>
            <a:srgbClr val="FF0000"/>
          </a:solidFill>
          <a:ln w="25400" cap="flat" cmpd="sng">
            <a:solidFill>
              <a:srgbClr val="42719B"/>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SzPts val="1400"/>
            </a:pPr>
            <a:endParaRPr sz="1050">
              <a:solidFill>
                <a:schemeClr val="dk1"/>
              </a:solidFill>
              <a:latin typeface="Arial"/>
              <a:ea typeface="Arial"/>
              <a:cs typeface="Arial"/>
              <a:sym typeface="Arial"/>
            </a:endParaRPr>
          </a:p>
        </p:txBody>
      </p:sp>
      <p:sp>
        <p:nvSpPr>
          <p:cNvPr id="163" name="Google Shape;163;p10"/>
          <p:cNvSpPr txBox="1"/>
          <p:nvPr/>
        </p:nvSpPr>
        <p:spPr>
          <a:xfrm>
            <a:off x="459127" y="104701"/>
            <a:ext cx="5959533" cy="830966"/>
          </a:xfrm>
          <a:prstGeom prst="rect">
            <a:avLst/>
          </a:prstGeom>
          <a:noFill/>
          <a:ln>
            <a:noFill/>
          </a:ln>
        </p:spPr>
        <p:txBody>
          <a:bodyPr spcFirstLastPara="1" wrap="square" lIns="68569" tIns="34275" rIns="68569" bIns="34275" anchor="t" anchorCtr="0">
            <a:spAutoFit/>
          </a:bodyPr>
          <a:lstStyle/>
          <a:p>
            <a:pPr>
              <a:buClr>
                <a:srgbClr val="000000"/>
              </a:buClr>
              <a:buSzPts val="6600"/>
            </a:pPr>
            <a:r>
              <a:rPr lang="en-US" sz="4950" b="1">
                <a:solidFill>
                  <a:srgbClr val="000000"/>
                </a:solidFill>
                <a:latin typeface="Arial"/>
                <a:ea typeface="Arial"/>
                <a:cs typeface="Arial"/>
                <a:sym typeface="Arial"/>
              </a:rPr>
              <a:t>The CC Licenses </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56846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p:nvPr/>
        </p:nvSpPr>
        <p:spPr>
          <a:xfrm>
            <a:off x="353291" y="1232695"/>
            <a:ext cx="8437418" cy="3993371"/>
          </a:xfrm>
          <a:prstGeom prst="rect">
            <a:avLst/>
          </a:prstGeom>
          <a:noFill/>
          <a:ln>
            <a:noFill/>
          </a:ln>
        </p:spPr>
        <p:txBody>
          <a:bodyPr spcFirstLastPara="1" wrap="square" lIns="68569" tIns="34275" rIns="68569" bIns="34275" anchor="t" anchorCtr="0">
            <a:spAutoFit/>
          </a:bodyPr>
          <a:lstStyle/>
          <a:p>
            <a:pPr>
              <a:buClr>
                <a:srgbClr val="000000"/>
              </a:buClr>
              <a:buSzPts val="2000"/>
            </a:pPr>
            <a:r>
              <a:rPr lang="en-US" sz="1500">
                <a:solidFill>
                  <a:srgbClr val="000000"/>
                </a:solidFill>
                <a:latin typeface="Arial"/>
                <a:ea typeface="Arial"/>
                <a:cs typeface="Arial"/>
                <a:sym typeface="Arial"/>
              </a:rPr>
              <a:t>“The following are examples of adaptations as defined by the Share-Alike/No Derivatives license: </a:t>
            </a:r>
            <a:endParaRPr sz="1050">
              <a:solidFill>
                <a:srgbClr val="000000"/>
              </a:solidFill>
              <a:latin typeface="Arial"/>
              <a:ea typeface="Arial"/>
              <a:cs typeface="Arial"/>
              <a:sym typeface="Arial"/>
            </a:endParaRPr>
          </a:p>
          <a:p>
            <a:pPr>
              <a:buClr>
                <a:srgbClr val="000000"/>
              </a:buClr>
              <a:buSzPts val="2000"/>
            </a:pPr>
            <a:endParaRPr sz="1500">
              <a:solidFill>
                <a:srgbClr val="000000"/>
              </a:solidFill>
              <a:latin typeface="Arial"/>
              <a:ea typeface="Arial"/>
              <a:cs typeface="Arial"/>
              <a:sym typeface="Arial"/>
            </a:endParaRPr>
          </a:p>
          <a:p>
            <a:pPr marL="342900" indent="-266700">
              <a:buClr>
                <a:srgbClr val="000000"/>
              </a:buClr>
              <a:buSzPts val="2000"/>
              <a:buFont typeface="Arial"/>
              <a:buChar char="●"/>
            </a:pPr>
            <a:r>
              <a:rPr lang="en-US" sz="150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Modifying an image to create another image (for example, by cropping) is an adaptation; </a:t>
            </a:r>
            <a:endParaRPr sz="105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endParaRPr>
          </a:p>
          <a:p>
            <a:pPr marL="342900" indent="-266700">
              <a:buClr>
                <a:srgbClr val="000000"/>
              </a:buClr>
              <a:buSzPts val="2000"/>
              <a:buFont typeface="Arial"/>
              <a:buChar char="●"/>
            </a:pPr>
            <a:r>
              <a:rPr lang="en-US" sz="150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Translating a short story from one language to another; </a:t>
            </a:r>
            <a:endParaRPr sz="105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endParaRPr>
          </a:p>
          <a:p>
            <a:pPr marL="342900" indent="-266700">
              <a:buClr>
                <a:srgbClr val="000000"/>
              </a:buClr>
              <a:buSzPts val="2000"/>
              <a:buFont typeface="Arial"/>
              <a:buChar char="●"/>
            </a:pPr>
            <a:r>
              <a:rPr lang="en-US" sz="150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Photoshopping a picture to add to, or alter, its original elements;</a:t>
            </a:r>
            <a:endParaRPr sz="105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
                </a:ext>
              </a:extLst>
            </a:endParaRPr>
          </a:p>
          <a:p>
            <a:pPr marL="342900" indent="-266700">
              <a:buClr>
                <a:srgbClr val="000000"/>
              </a:buClr>
              <a:buSzPts val="2000"/>
              <a:buFont typeface="Arial"/>
              <a:buChar char="●"/>
            </a:pPr>
            <a:r>
              <a:rPr lang="en-US" sz="150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
                  </a:ext>
                </a:extLst>
              </a:rPr>
              <a:t>Using a sample from one song to make a new song;</a:t>
            </a:r>
            <a:endParaRPr sz="105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
                </a:ext>
              </a:extLst>
            </a:endParaRPr>
          </a:p>
          <a:p>
            <a:pPr marL="342900" indent="-266700">
              <a:buClr>
                <a:srgbClr val="000000"/>
              </a:buClr>
              <a:buSzPts val="2000"/>
              <a:buFont typeface="Arial"/>
              <a:buChar char="●"/>
            </a:pPr>
            <a:r>
              <a:rPr lang="en-US" sz="150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
                  </a:ext>
                </a:extLst>
              </a:rPr>
              <a:t>Adding a song as a soundtrack to a video.</a:t>
            </a:r>
            <a:endParaRPr sz="1050">
              <a:solidFill>
                <a:srgbClr val="000000"/>
              </a:solidFill>
              <a:latin typeface="Arial"/>
              <a:ea typeface="Arial"/>
              <a:cs typeface="Arial"/>
              <a:sym typeface="Arial"/>
            </a:endParaRPr>
          </a:p>
          <a:p>
            <a:pPr>
              <a:buClr>
                <a:srgbClr val="000000"/>
              </a:buClr>
              <a:buSzPts val="2000"/>
            </a:pPr>
            <a:endParaRPr sz="1500">
              <a:solidFill>
                <a:srgbClr val="000000"/>
              </a:solidFill>
              <a:latin typeface="Arial"/>
              <a:ea typeface="Arial"/>
              <a:cs typeface="Arial"/>
              <a:sym typeface="Arial"/>
            </a:endParaRPr>
          </a:p>
          <a:p>
            <a:pPr>
              <a:buClr>
                <a:srgbClr val="000000"/>
              </a:buClr>
              <a:buSzPts val="2000"/>
            </a:pPr>
            <a:r>
              <a:rPr lang="en-US" sz="1500">
                <a:solidFill>
                  <a:srgbClr val="000000"/>
                </a:solidFill>
                <a:latin typeface="Arial"/>
                <a:ea typeface="Arial"/>
                <a:cs typeface="Arial"/>
                <a:sym typeface="Arial"/>
              </a:rPr>
              <a:t>The following uses are </a:t>
            </a:r>
            <a:r>
              <a:rPr lang="en-US" sz="1500" b="1">
                <a:solidFill>
                  <a:srgbClr val="000000"/>
                </a:solidFill>
                <a:latin typeface="Arial"/>
                <a:ea typeface="Arial"/>
                <a:cs typeface="Arial"/>
                <a:sym typeface="Arial"/>
              </a:rPr>
              <a:t>not </a:t>
            </a:r>
            <a:r>
              <a:rPr lang="en-US" sz="1500">
                <a:solidFill>
                  <a:srgbClr val="000000"/>
                </a:solidFill>
                <a:latin typeface="Arial"/>
                <a:ea typeface="Arial"/>
                <a:cs typeface="Arial"/>
                <a:sym typeface="Arial"/>
              </a:rPr>
              <a:t>adaptations: </a:t>
            </a:r>
            <a:endParaRPr sz="1050">
              <a:solidFill>
                <a:srgbClr val="000000"/>
              </a:solidFill>
              <a:latin typeface="Arial"/>
              <a:ea typeface="Arial"/>
              <a:cs typeface="Arial"/>
              <a:sym typeface="Arial"/>
            </a:endParaRPr>
          </a:p>
          <a:p>
            <a:pPr>
              <a:buClr>
                <a:srgbClr val="000000"/>
              </a:buClr>
              <a:buSzPts val="2000"/>
            </a:pPr>
            <a:endParaRPr sz="1500">
              <a:solidFill>
                <a:srgbClr val="000000"/>
              </a:solidFill>
              <a:latin typeface="Arial"/>
              <a:ea typeface="Arial"/>
              <a:cs typeface="Arial"/>
              <a:sym typeface="Arial"/>
            </a:endParaRPr>
          </a:p>
          <a:p>
            <a:pPr marL="342900" indent="-266700">
              <a:buClr>
                <a:srgbClr val="000000"/>
              </a:buClr>
              <a:buSzPts val="2000"/>
              <a:buFont typeface="Arial"/>
              <a:buChar char="●"/>
            </a:pPr>
            <a:r>
              <a:rPr lang="en-US" sz="1500">
                <a:solidFill>
                  <a:srgbClr val="000000"/>
                </a:solidFill>
                <a:latin typeface="Arial"/>
                <a:ea typeface="Arial"/>
                <a:cs typeface="Arial"/>
                <a:sym typeface="Arial"/>
              </a:rPr>
              <a:t>Including a short story in a collection of short stories; </a:t>
            </a:r>
            <a:endParaRPr sz="1050">
              <a:solidFill>
                <a:srgbClr val="000000"/>
              </a:solidFill>
              <a:latin typeface="Arial"/>
              <a:ea typeface="Arial"/>
              <a:cs typeface="Arial"/>
              <a:sym typeface="Arial"/>
            </a:endParaRPr>
          </a:p>
          <a:p>
            <a:pPr marL="342900" indent="-266700">
              <a:buClr>
                <a:srgbClr val="000000"/>
              </a:buClr>
              <a:buSzPts val="2000"/>
              <a:buFont typeface="Arial"/>
              <a:buChar char="●"/>
            </a:pPr>
            <a:r>
              <a:rPr lang="en-US" sz="1500">
                <a:solidFill>
                  <a:srgbClr val="000000"/>
                </a:solidFill>
                <a:latin typeface="Arial"/>
                <a:ea typeface="Arial"/>
                <a:cs typeface="Arial"/>
                <a:sym typeface="Arial"/>
              </a:rPr>
              <a:t>Using an unedited video in the background of a live concert; </a:t>
            </a:r>
            <a:endParaRPr sz="1050">
              <a:solidFill>
                <a:srgbClr val="000000"/>
              </a:solidFill>
              <a:latin typeface="Arial"/>
              <a:ea typeface="Arial"/>
              <a:cs typeface="Arial"/>
              <a:sym typeface="Arial"/>
            </a:endParaRPr>
          </a:p>
          <a:p>
            <a:pPr marL="342900" indent="-266700">
              <a:buClr>
                <a:srgbClr val="000000"/>
              </a:buClr>
              <a:buSzPts val="2000"/>
              <a:buFont typeface="Arial"/>
              <a:buChar char="●"/>
            </a:pPr>
            <a:r>
              <a:rPr lang="en-US" sz="1500">
                <a:solidFill>
                  <a:srgbClr val="000000"/>
                </a:solidFill>
                <a:latin typeface="Arial"/>
                <a:ea typeface="Arial"/>
                <a:cs typeface="Arial"/>
                <a:sym typeface="Arial"/>
              </a:rPr>
              <a:t>Reproducing an unedited image on a website or in a document (such as Word or Powerpoint).” </a:t>
            </a:r>
            <a:endParaRPr sz="1050">
              <a:solidFill>
                <a:srgbClr val="000000"/>
              </a:solidFill>
              <a:latin typeface="Arial"/>
              <a:ea typeface="Arial"/>
              <a:cs typeface="Arial"/>
              <a:sym typeface="Arial"/>
            </a:endParaRPr>
          </a:p>
          <a:p>
            <a:pPr>
              <a:buClr>
                <a:srgbClr val="000000"/>
              </a:buClr>
              <a:buSzPts val="1800"/>
            </a:pPr>
            <a:endParaRPr>
              <a:solidFill>
                <a:srgbClr val="000000"/>
              </a:solidFill>
              <a:latin typeface="Arial"/>
              <a:ea typeface="Arial"/>
              <a:cs typeface="Arial"/>
              <a:sym typeface="Arial"/>
            </a:endParaRPr>
          </a:p>
          <a:p>
            <a:pPr>
              <a:buClr>
                <a:srgbClr val="000000"/>
              </a:buClr>
              <a:buSzPts val="1200"/>
            </a:pPr>
            <a:r>
              <a:rPr lang="en-US" sz="900">
                <a:solidFill>
                  <a:srgbClr val="000000"/>
                </a:solidFill>
                <a:latin typeface="Arial"/>
                <a:ea typeface="Arial"/>
                <a:cs typeface="Arial"/>
                <a:sym typeface="Arial"/>
              </a:rPr>
              <a:t>(Source: p8, </a:t>
            </a:r>
            <a:r>
              <a:rPr lang="en-US" sz="900" i="1">
                <a:solidFill>
                  <a:srgbClr val="000000"/>
                </a:solidFill>
                <a:latin typeface="Arial"/>
                <a:ea typeface="Arial"/>
                <a:cs typeface="Arial"/>
                <a:sym typeface="Arial"/>
              </a:rPr>
              <a:t>Finding and Remixing Openly Licensed Resources: </a:t>
            </a:r>
            <a:endParaRPr sz="900">
              <a:solidFill>
                <a:srgbClr val="000000"/>
              </a:solidFill>
              <a:latin typeface="Arial"/>
              <a:ea typeface="Arial"/>
              <a:cs typeface="Arial"/>
              <a:sym typeface="Arial"/>
            </a:endParaRPr>
          </a:p>
          <a:p>
            <a:pPr>
              <a:buClr>
                <a:srgbClr val="000000"/>
              </a:buClr>
              <a:buSzPts val="1200"/>
            </a:pPr>
            <a:r>
              <a:rPr lang="en-US" sz="900" u="sng">
                <a:solidFill>
                  <a:srgbClr val="000000"/>
                </a:solidFill>
                <a:latin typeface="Arial"/>
                <a:ea typeface="Arial"/>
                <a:cs typeface="Arial"/>
                <a:sym typeface="Arial"/>
                <a:hlinkClick r:id="rId3"/>
              </a:rPr>
              <a:t>https://schools.leicester.gov.uk/media/2308/g3-finding-and-remixing-openly-licensed-resources-january-2015.pdf</a:t>
            </a:r>
            <a:r>
              <a:rPr lang="en-US" sz="900">
                <a:solidFill>
                  <a:srgbClr val="000000"/>
                </a:solidFill>
                <a:latin typeface="Arial"/>
                <a:ea typeface="Arial"/>
                <a:cs typeface="Arial"/>
                <a:sym typeface="Arial"/>
              </a:rPr>
              <a:t> with additional bullet points)</a:t>
            </a:r>
            <a:endParaRPr sz="1050">
              <a:solidFill>
                <a:srgbClr val="000000"/>
              </a:solidFill>
              <a:latin typeface="Arial"/>
              <a:ea typeface="Arial"/>
              <a:cs typeface="Arial"/>
              <a:sym typeface="Arial"/>
            </a:endParaRPr>
          </a:p>
          <a:p>
            <a:pPr>
              <a:buClr>
                <a:srgbClr val="000000"/>
              </a:buClr>
              <a:buSzPts val="1800"/>
            </a:pPr>
            <a:endParaRPr>
              <a:solidFill>
                <a:srgbClr val="000000"/>
              </a:solidFill>
              <a:latin typeface="Arial"/>
              <a:ea typeface="Arial"/>
              <a:cs typeface="Arial"/>
              <a:sym typeface="Arial"/>
            </a:endParaRPr>
          </a:p>
        </p:txBody>
      </p:sp>
      <p:sp>
        <p:nvSpPr>
          <p:cNvPr id="170" name="Google Shape;170;p11"/>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a:solidFill>
                  <a:schemeClr val="dk1"/>
                </a:solidFill>
                <a:latin typeface="Calibri"/>
                <a:ea typeface="Calibri"/>
                <a:cs typeface="Calibri"/>
                <a:sym typeface="Calibri"/>
              </a:rPr>
              <a:t>What is an Adaptation?</a:t>
            </a:r>
            <a:endParaRPr sz="4950">
              <a:solidFill>
                <a:srgbClr val="000000"/>
              </a:solidFill>
              <a:latin typeface="Arial"/>
              <a:ea typeface="Arial"/>
              <a:cs typeface="Arial"/>
              <a:sym typeface="Arial"/>
            </a:endParaRPr>
          </a:p>
          <a:p>
            <a:pPr>
              <a:buClr>
                <a:srgbClr val="000000"/>
              </a:buClr>
              <a:buSzPts val="6600"/>
            </a:pPr>
            <a:endParaRPr sz="495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889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p:nvPr/>
        </p:nvSpPr>
        <p:spPr>
          <a:xfrm>
            <a:off x="328433" y="2888673"/>
            <a:ext cx="7606145" cy="1777379"/>
          </a:xfrm>
          <a:prstGeom prst="rect">
            <a:avLst/>
          </a:prstGeom>
          <a:noFill/>
          <a:ln>
            <a:noFill/>
          </a:ln>
        </p:spPr>
        <p:txBody>
          <a:bodyPr spcFirstLastPara="1" wrap="square" lIns="68569" tIns="34275" rIns="68569" bIns="34275" anchor="t" anchorCtr="0">
            <a:spAutoFit/>
          </a:bodyPr>
          <a:lstStyle/>
          <a:p>
            <a:pPr>
              <a:buClr>
                <a:srgbClr val="000000"/>
              </a:buClr>
              <a:buSzPts val="3600"/>
            </a:pPr>
            <a:r>
              <a:rPr lang="en-US" sz="2700">
                <a:solidFill>
                  <a:srgbClr val="000000"/>
                </a:solidFill>
                <a:latin typeface="Arial"/>
                <a:ea typeface="Arial"/>
                <a:cs typeface="Arial"/>
                <a:sym typeface="Arial"/>
              </a:rPr>
              <a:t>“…to adapt, adjust, modify, or alter </a:t>
            </a:r>
            <a:r>
              <a:rPr lang="en-US" sz="2700">
                <a:solidFill>
                  <a:srgbClr val="FF0000"/>
                </a:solidFill>
                <a:latin typeface="Arial"/>
                <a:ea typeface="Arial"/>
                <a:cs typeface="Arial"/>
                <a:sym typeface="Arial"/>
              </a:rPr>
              <a:t>the content itself </a:t>
            </a:r>
            <a:r>
              <a:rPr lang="en-US" sz="2700">
                <a:solidFill>
                  <a:srgbClr val="000000"/>
                </a:solidFill>
                <a:latin typeface="Arial"/>
                <a:ea typeface="Arial"/>
                <a:cs typeface="Arial"/>
                <a:sym typeface="Arial"/>
              </a:rPr>
              <a:t>(e.g., translate the content into another language)” </a:t>
            </a:r>
            <a:endParaRPr sz="1050">
              <a:solidFill>
                <a:srgbClr val="000000"/>
              </a:solidFill>
              <a:latin typeface="Arial"/>
              <a:ea typeface="Arial"/>
              <a:cs typeface="Arial"/>
              <a:sym typeface="Arial"/>
            </a:endParaRPr>
          </a:p>
          <a:p>
            <a:pPr>
              <a:buClr>
                <a:srgbClr val="000000"/>
              </a:buClr>
              <a:buSzPts val="2800"/>
            </a:pPr>
            <a:endParaRPr sz="2100">
              <a:solidFill>
                <a:srgbClr val="000000"/>
              </a:solidFill>
              <a:latin typeface="Arial"/>
              <a:ea typeface="Arial"/>
              <a:cs typeface="Arial"/>
              <a:sym typeface="Arial"/>
            </a:endParaRPr>
          </a:p>
          <a:p>
            <a:pPr>
              <a:buClr>
                <a:srgbClr val="000000"/>
              </a:buClr>
              <a:buSzPts val="1200"/>
            </a:pPr>
            <a:r>
              <a:rPr lang="en-US" sz="900">
                <a:solidFill>
                  <a:srgbClr val="000000"/>
                </a:solidFill>
                <a:latin typeface="Arial"/>
                <a:ea typeface="Arial"/>
                <a:cs typeface="Arial"/>
                <a:sym typeface="Arial"/>
              </a:rPr>
              <a:t>David Wiley “Defining the “Open” in the Open Content and Open Educational Resources” </a:t>
            </a:r>
            <a:r>
              <a:rPr lang="en-US" sz="900" u="sng">
                <a:solidFill>
                  <a:srgbClr val="000000"/>
                </a:solidFill>
                <a:latin typeface="Arial"/>
                <a:ea typeface="Arial"/>
                <a:cs typeface="Arial"/>
                <a:sym typeface="Arial"/>
                <a:hlinkClick r:id="rId3"/>
              </a:rPr>
              <a:t>http://opencontent.org/definition/</a:t>
            </a:r>
            <a:r>
              <a:rPr lang="en-US" sz="900">
                <a:solidFill>
                  <a:srgbClr val="000000"/>
                </a:solidFill>
                <a:latin typeface="Arial"/>
                <a:ea typeface="Arial"/>
                <a:cs typeface="Arial"/>
                <a:sym typeface="Arial"/>
              </a:rPr>
              <a:t> (my highlighted words)</a:t>
            </a:r>
            <a:endParaRPr sz="1050">
              <a:solidFill>
                <a:srgbClr val="000000"/>
              </a:solidFill>
              <a:latin typeface="Arial"/>
              <a:ea typeface="Arial"/>
              <a:cs typeface="Arial"/>
              <a:sym typeface="Arial"/>
            </a:endParaRPr>
          </a:p>
        </p:txBody>
      </p:sp>
      <p:sp>
        <p:nvSpPr>
          <p:cNvPr id="177" name="Google Shape;177;p12"/>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a:solidFill>
                  <a:schemeClr val="dk1"/>
                </a:solidFill>
                <a:latin typeface="Calibri"/>
                <a:ea typeface="Calibri"/>
                <a:cs typeface="Calibri"/>
                <a:sym typeface="Calibri"/>
              </a:rPr>
              <a:t>What do we mean</a:t>
            </a:r>
            <a:endParaRPr sz="1050">
              <a:solidFill>
                <a:srgbClr val="000000"/>
              </a:solidFill>
              <a:latin typeface="Arial"/>
              <a:ea typeface="Arial"/>
              <a:cs typeface="Arial"/>
              <a:sym typeface="Arial"/>
            </a:endParaRPr>
          </a:p>
          <a:p>
            <a:pPr>
              <a:buClr>
                <a:srgbClr val="000000"/>
              </a:buClr>
              <a:buSzPts val="6600"/>
            </a:pPr>
            <a:r>
              <a:rPr lang="en-US" sz="4950" b="1">
                <a:solidFill>
                  <a:schemeClr val="dk1"/>
                </a:solidFill>
                <a:latin typeface="Calibri"/>
                <a:ea typeface="Calibri"/>
                <a:cs typeface="Calibri"/>
                <a:sym typeface="Calibri"/>
              </a:rPr>
              <a:t>by revise? </a:t>
            </a:r>
            <a:endParaRPr sz="4950">
              <a:solidFill>
                <a:srgbClr val="000000"/>
              </a:solidFill>
              <a:latin typeface="Arial"/>
              <a:ea typeface="Arial"/>
              <a:cs typeface="Arial"/>
              <a:sym typeface="Arial"/>
            </a:endParaRPr>
          </a:p>
          <a:p>
            <a:pPr>
              <a:buClr>
                <a:srgbClr val="000000"/>
              </a:buClr>
              <a:buSzPts val="6600"/>
            </a:pPr>
            <a:endParaRPr sz="4950" b="1">
              <a:solidFill>
                <a:schemeClr val="dk1"/>
              </a:solidFill>
              <a:latin typeface="Calibri"/>
              <a:ea typeface="Calibri"/>
              <a:cs typeface="Calibri"/>
              <a:sym typeface="Calibri"/>
            </a:endParaRPr>
          </a:p>
        </p:txBody>
      </p:sp>
      <p:pic>
        <p:nvPicPr>
          <p:cNvPr id="178" name="Google Shape;178;p12"/>
          <p:cNvPicPr preferRelativeResize="0"/>
          <p:nvPr/>
        </p:nvPicPr>
        <p:blipFill rotWithShape="1">
          <a:blip r:embed="rId4">
            <a:alphaModFix/>
          </a:blip>
          <a:srcRect/>
          <a:stretch/>
        </p:blipFill>
        <p:spPr>
          <a:xfrm>
            <a:off x="5523648" y="286605"/>
            <a:ext cx="3343261" cy="2230582"/>
          </a:xfrm>
          <a:prstGeom prst="rect">
            <a:avLst/>
          </a:prstGeom>
          <a:noFill/>
          <a:ln>
            <a:noFill/>
          </a:ln>
        </p:spPr>
      </p:pic>
      <p:sp>
        <p:nvSpPr>
          <p:cNvPr id="179" name="Google Shape;179;p12"/>
          <p:cNvSpPr txBox="1"/>
          <p:nvPr/>
        </p:nvSpPr>
        <p:spPr>
          <a:xfrm rot="-5400000">
            <a:off x="5969110" y="2009090"/>
            <a:ext cx="6014935" cy="253885"/>
          </a:xfrm>
          <a:prstGeom prst="rect">
            <a:avLst/>
          </a:prstGeom>
          <a:noFill/>
          <a:ln>
            <a:noFill/>
          </a:ln>
        </p:spPr>
        <p:txBody>
          <a:bodyPr spcFirstLastPara="1" wrap="square" lIns="68569" tIns="34275" rIns="68569" bIns="34275" anchor="t" anchorCtr="0">
            <a:spAutoFit/>
          </a:bodyPr>
          <a:lstStyle/>
          <a:p>
            <a:pPr>
              <a:buClr>
                <a:srgbClr val="000000"/>
              </a:buClr>
              <a:buSzPts val="800"/>
            </a:pPr>
            <a:r>
              <a:rPr lang="en-US" sz="600">
                <a:solidFill>
                  <a:srgbClr val="000000"/>
                </a:solidFill>
                <a:latin typeface="Arial"/>
                <a:ea typeface="Arial"/>
                <a:cs typeface="Arial"/>
                <a:sym typeface="Arial"/>
              </a:rPr>
              <a:t>Photo credit: Revised: If you Can’t Trademark it, You don’t own it by Alan Levine is licensed CC BY 2.0 </a:t>
            </a:r>
            <a:endParaRPr sz="1050">
              <a:solidFill>
                <a:srgbClr val="000000"/>
              </a:solidFill>
              <a:latin typeface="Arial"/>
              <a:ea typeface="Arial"/>
              <a:cs typeface="Arial"/>
              <a:sym typeface="Arial"/>
            </a:endParaRPr>
          </a:p>
          <a:p>
            <a:pPr>
              <a:buClr>
                <a:srgbClr val="000000"/>
              </a:buClr>
              <a:buSzPts val="800"/>
            </a:pPr>
            <a:r>
              <a:rPr lang="en-US" sz="600" u="sng">
                <a:solidFill>
                  <a:srgbClr val="000000"/>
                </a:solidFill>
                <a:latin typeface="Arial"/>
                <a:ea typeface="Arial"/>
                <a:cs typeface="Arial"/>
                <a:sym typeface="Arial"/>
                <a:hlinkClick r:id="rId5"/>
              </a:rPr>
              <a:t>https://www.flickr.com/photos/cogdog/18362774588/</a:t>
            </a:r>
            <a:r>
              <a:rPr lang="en-US" sz="600">
                <a:solidFill>
                  <a:srgbClr val="000000"/>
                </a:solidFill>
                <a:latin typeface="Arial"/>
                <a:ea typeface="Arial"/>
                <a:cs typeface="Arial"/>
                <a:sym typeface="Arial"/>
              </a:rPr>
              <a:t> </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131181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p:nvPr/>
        </p:nvSpPr>
        <p:spPr>
          <a:xfrm>
            <a:off x="328433" y="2827181"/>
            <a:ext cx="7606145" cy="2054378"/>
          </a:xfrm>
          <a:prstGeom prst="rect">
            <a:avLst/>
          </a:prstGeom>
          <a:noFill/>
          <a:ln>
            <a:noFill/>
          </a:ln>
        </p:spPr>
        <p:txBody>
          <a:bodyPr spcFirstLastPara="1" wrap="square" lIns="68569" tIns="34275" rIns="68569" bIns="34275" anchor="t" anchorCtr="0">
            <a:spAutoFit/>
          </a:bodyPr>
          <a:lstStyle/>
          <a:p>
            <a:pPr>
              <a:buClr>
                <a:srgbClr val="000000"/>
              </a:buClr>
              <a:buSzPts val="3600"/>
            </a:pPr>
            <a:r>
              <a:rPr lang="en-US" sz="2700">
                <a:solidFill>
                  <a:srgbClr val="000000"/>
                </a:solidFill>
                <a:latin typeface="Arial"/>
                <a:ea typeface="Arial"/>
                <a:cs typeface="Arial"/>
                <a:sym typeface="Arial"/>
              </a:rPr>
              <a:t>“…to </a:t>
            </a:r>
            <a:r>
              <a:rPr lang="en-US" sz="2700">
                <a:solidFill>
                  <a:srgbClr val="FF0000"/>
                </a:solidFill>
                <a:latin typeface="Arial"/>
                <a:ea typeface="Arial"/>
                <a:cs typeface="Arial"/>
                <a:sym typeface="Arial"/>
              </a:rPr>
              <a:t>combine the original or revised content </a:t>
            </a:r>
            <a:r>
              <a:rPr lang="en-US" sz="2700" i="1">
                <a:solidFill>
                  <a:srgbClr val="FF0000"/>
                </a:solidFill>
                <a:latin typeface="Arial"/>
                <a:ea typeface="Arial"/>
                <a:cs typeface="Arial"/>
                <a:sym typeface="Arial"/>
              </a:rPr>
              <a:t>with</a:t>
            </a:r>
            <a:r>
              <a:rPr lang="en-US" sz="2700">
                <a:solidFill>
                  <a:srgbClr val="FF0000"/>
                </a:solidFill>
                <a:latin typeface="Arial"/>
                <a:ea typeface="Arial"/>
                <a:cs typeface="Arial"/>
                <a:sym typeface="Arial"/>
              </a:rPr>
              <a:t> other material</a:t>
            </a:r>
            <a:r>
              <a:rPr lang="en-US" sz="2700">
                <a:solidFill>
                  <a:srgbClr val="000000"/>
                </a:solidFill>
                <a:latin typeface="Arial"/>
                <a:ea typeface="Arial"/>
                <a:cs typeface="Arial"/>
                <a:sym typeface="Arial"/>
              </a:rPr>
              <a:t> to create something new (e.g., incorporate the content into a mashup)”</a:t>
            </a:r>
            <a:endParaRPr sz="1050">
              <a:solidFill>
                <a:srgbClr val="000000"/>
              </a:solidFill>
              <a:latin typeface="Arial"/>
              <a:ea typeface="Arial"/>
              <a:cs typeface="Arial"/>
              <a:sym typeface="Arial"/>
            </a:endParaRPr>
          </a:p>
          <a:p>
            <a:pPr>
              <a:buClr>
                <a:srgbClr val="000000"/>
              </a:buClr>
              <a:buSzPts val="2800"/>
            </a:pPr>
            <a:endParaRPr sz="2100">
              <a:solidFill>
                <a:srgbClr val="000000"/>
              </a:solidFill>
              <a:latin typeface="Arial"/>
              <a:ea typeface="Arial"/>
              <a:cs typeface="Arial"/>
              <a:sym typeface="Arial"/>
            </a:endParaRPr>
          </a:p>
          <a:p>
            <a:pPr>
              <a:buClr>
                <a:srgbClr val="000000"/>
              </a:buClr>
              <a:buSzPts val="1200"/>
            </a:pPr>
            <a:r>
              <a:rPr lang="en-US" sz="900">
                <a:solidFill>
                  <a:srgbClr val="000000"/>
                </a:solidFill>
                <a:latin typeface="Arial"/>
                <a:ea typeface="Arial"/>
                <a:cs typeface="Arial"/>
                <a:sym typeface="Arial"/>
              </a:rPr>
              <a:t>David Wiley “Defining the “Open” in the Open Content and Open Educational Resources” </a:t>
            </a:r>
            <a:r>
              <a:rPr lang="en-US" sz="900" u="sng">
                <a:solidFill>
                  <a:srgbClr val="000000"/>
                </a:solidFill>
                <a:latin typeface="Arial"/>
                <a:ea typeface="Arial"/>
                <a:cs typeface="Arial"/>
                <a:sym typeface="Arial"/>
                <a:hlinkClick r:id="rId3"/>
              </a:rPr>
              <a:t>http://opencontent.org/definition/</a:t>
            </a:r>
            <a:r>
              <a:rPr lang="en-US" sz="900">
                <a:solidFill>
                  <a:srgbClr val="000000"/>
                </a:solidFill>
                <a:latin typeface="Arial"/>
                <a:ea typeface="Arial"/>
                <a:cs typeface="Arial"/>
                <a:sym typeface="Arial"/>
              </a:rPr>
              <a:t> (my italics and highlighted words) </a:t>
            </a:r>
            <a:endParaRPr sz="1050">
              <a:solidFill>
                <a:srgbClr val="000000"/>
              </a:solidFill>
              <a:latin typeface="Arial"/>
              <a:ea typeface="Arial"/>
              <a:cs typeface="Arial"/>
              <a:sym typeface="Arial"/>
            </a:endParaRPr>
          </a:p>
          <a:p>
            <a:pPr>
              <a:buClr>
                <a:srgbClr val="000000"/>
              </a:buClr>
              <a:buSzPts val="1200"/>
            </a:pPr>
            <a:endParaRPr sz="900">
              <a:solidFill>
                <a:srgbClr val="000000"/>
              </a:solidFill>
              <a:latin typeface="Arial"/>
              <a:ea typeface="Arial"/>
              <a:cs typeface="Arial"/>
              <a:sym typeface="Arial"/>
            </a:endParaRPr>
          </a:p>
        </p:txBody>
      </p:sp>
      <p:sp>
        <p:nvSpPr>
          <p:cNvPr id="186" name="Google Shape;186;p13"/>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a:solidFill>
                  <a:schemeClr val="dk1"/>
                </a:solidFill>
                <a:latin typeface="Calibri"/>
                <a:ea typeface="Calibri"/>
                <a:cs typeface="Calibri"/>
                <a:sym typeface="Calibri"/>
              </a:rPr>
              <a:t>What do we mean</a:t>
            </a:r>
            <a:endParaRPr sz="1050">
              <a:solidFill>
                <a:srgbClr val="000000"/>
              </a:solidFill>
              <a:latin typeface="Arial"/>
              <a:ea typeface="Arial"/>
              <a:cs typeface="Arial"/>
              <a:sym typeface="Arial"/>
            </a:endParaRPr>
          </a:p>
          <a:p>
            <a:pPr>
              <a:buClr>
                <a:srgbClr val="000000"/>
              </a:buClr>
              <a:buSzPts val="6600"/>
            </a:pPr>
            <a:r>
              <a:rPr lang="en-US" sz="4950" b="1">
                <a:solidFill>
                  <a:schemeClr val="dk1"/>
                </a:solidFill>
                <a:latin typeface="Calibri"/>
                <a:ea typeface="Calibri"/>
                <a:cs typeface="Calibri"/>
                <a:sym typeface="Calibri"/>
              </a:rPr>
              <a:t>by remix? </a:t>
            </a:r>
            <a:endParaRPr sz="4950">
              <a:solidFill>
                <a:srgbClr val="000000"/>
              </a:solidFill>
              <a:latin typeface="Arial"/>
              <a:ea typeface="Arial"/>
              <a:cs typeface="Arial"/>
              <a:sym typeface="Arial"/>
            </a:endParaRPr>
          </a:p>
          <a:p>
            <a:pPr>
              <a:buClr>
                <a:srgbClr val="000000"/>
              </a:buClr>
              <a:buSzPts val="6600"/>
            </a:pPr>
            <a:endParaRPr sz="4950" b="1">
              <a:solidFill>
                <a:schemeClr val="dk1"/>
              </a:solidFill>
              <a:latin typeface="Calibri"/>
              <a:ea typeface="Calibri"/>
              <a:cs typeface="Calibri"/>
              <a:sym typeface="Calibri"/>
            </a:endParaRPr>
          </a:p>
        </p:txBody>
      </p:sp>
      <p:pic>
        <p:nvPicPr>
          <p:cNvPr id="187" name="Google Shape;187;p13"/>
          <p:cNvPicPr preferRelativeResize="0"/>
          <p:nvPr/>
        </p:nvPicPr>
        <p:blipFill rotWithShape="1">
          <a:blip r:embed="rId4">
            <a:alphaModFix/>
          </a:blip>
          <a:srcRect/>
          <a:stretch/>
        </p:blipFill>
        <p:spPr>
          <a:xfrm>
            <a:off x="5708073" y="202624"/>
            <a:ext cx="3138054" cy="2353541"/>
          </a:xfrm>
          <a:prstGeom prst="rect">
            <a:avLst/>
          </a:prstGeom>
          <a:noFill/>
          <a:ln>
            <a:noFill/>
          </a:ln>
        </p:spPr>
      </p:pic>
      <p:sp>
        <p:nvSpPr>
          <p:cNvPr id="188" name="Google Shape;188;p13"/>
          <p:cNvSpPr txBox="1"/>
          <p:nvPr/>
        </p:nvSpPr>
        <p:spPr>
          <a:xfrm rot="-5400000">
            <a:off x="6372083" y="2452568"/>
            <a:ext cx="5157968" cy="161552"/>
          </a:xfrm>
          <a:prstGeom prst="rect">
            <a:avLst/>
          </a:prstGeom>
          <a:noFill/>
          <a:ln>
            <a:noFill/>
          </a:ln>
        </p:spPr>
        <p:txBody>
          <a:bodyPr spcFirstLastPara="1" wrap="square" lIns="68569" tIns="34275" rIns="68569" bIns="34275" anchor="t" anchorCtr="0">
            <a:spAutoFit/>
          </a:bodyPr>
          <a:lstStyle/>
          <a:p>
            <a:pPr>
              <a:buClr>
                <a:srgbClr val="000000"/>
              </a:buClr>
              <a:buSzPts val="800"/>
            </a:pPr>
            <a:r>
              <a:rPr lang="en-US" sz="600">
                <a:solidFill>
                  <a:srgbClr val="000000"/>
                </a:solidFill>
                <a:latin typeface="Arial"/>
                <a:ea typeface="Arial"/>
                <a:cs typeface="Arial"/>
                <a:sym typeface="Arial"/>
              </a:rPr>
              <a:t>Photo credit: Remix by Michael Coghlan is licensed CC BY-SA 2.0 </a:t>
            </a:r>
            <a:r>
              <a:rPr lang="en-US" sz="600" u="sng">
                <a:solidFill>
                  <a:srgbClr val="000000"/>
                </a:solidFill>
                <a:latin typeface="Arial"/>
                <a:ea typeface="Arial"/>
                <a:cs typeface="Arial"/>
                <a:sym typeface="Arial"/>
                <a:hlinkClick r:id="rId5"/>
              </a:rPr>
              <a:t>https://www.flickr.com/photos/mikecogh/5135821856/in/faves-40959105@N00/</a:t>
            </a:r>
            <a:r>
              <a:rPr lang="en-US" sz="600">
                <a:solidFill>
                  <a:srgbClr val="000000"/>
                </a:solidFill>
                <a:latin typeface="Arial"/>
                <a:ea typeface="Arial"/>
                <a:cs typeface="Arial"/>
                <a:sym typeface="Arial"/>
              </a:rPr>
              <a:t> </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216376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txBox="1"/>
          <p:nvPr/>
        </p:nvSpPr>
        <p:spPr>
          <a:xfrm>
            <a:off x="442732" y="338560"/>
            <a:ext cx="7132241" cy="1592744"/>
          </a:xfrm>
          <a:prstGeom prst="rect">
            <a:avLst/>
          </a:prstGeom>
          <a:noFill/>
          <a:ln>
            <a:noFill/>
          </a:ln>
        </p:spPr>
        <p:txBody>
          <a:bodyPr spcFirstLastPara="1" wrap="square" lIns="68569" tIns="34275" rIns="68569" bIns="34275" anchor="t" anchorCtr="0">
            <a:noAutofit/>
          </a:bodyPr>
          <a:lstStyle/>
          <a:p>
            <a:pPr>
              <a:buClr>
                <a:srgbClr val="000000"/>
              </a:buClr>
              <a:buSzPts val="5500"/>
            </a:pPr>
            <a:r>
              <a:rPr lang="en-US" sz="4125" b="1">
                <a:solidFill>
                  <a:schemeClr val="dk1"/>
                </a:solidFill>
                <a:latin typeface="Calibri"/>
                <a:ea typeface="Calibri"/>
                <a:cs typeface="Calibri"/>
                <a:sym typeface="Calibri"/>
              </a:rPr>
              <a:t>Why adapt an Open Educational Resource (OER)?</a:t>
            </a:r>
            <a:endParaRPr sz="4125">
              <a:solidFill>
                <a:srgbClr val="000000"/>
              </a:solidFill>
              <a:latin typeface="Arial"/>
              <a:ea typeface="Arial"/>
              <a:cs typeface="Arial"/>
              <a:sym typeface="Arial"/>
            </a:endParaRPr>
          </a:p>
          <a:p>
            <a:pPr>
              <a:buClr>
                <a:srgbClr val="000000"/>
              </a:buClr>
              <a:buSzPts val="5500"/>
            </a:pPr>
            <a:endParaRPr sz="4125" b="1">
              <a:solidFill>
                <a:schemeClr val="dk1"/>
              </a:solidFill>
              <a:latin typeface="Calibri"/>
              <a:ea typeface="Calibri"/>
              <a:cs typeface="Calibri"/>
              <a:sym typeface="Calibri"/>
            </a:endParaRPr>
          </a:p>
        </p:txBody>
      </p:sp>
      <p:pic>
        <p:nvPicPr>
          <p:cNvPr id="194" name="Google Shape;194;p14"/>
          <p:cNvPicPr preferRelativeResize="0"/>
          <p:nvPr/>
        </p:nvPicPr>
        <p:blipFill rotWithShape="1">
          <a:blip r:embed="rId3">
            <a:alphaModFix/>
          </a:blip>
          <a:srcRect/>
          <a:stretch/>
        </p:blipFill>
        <p:spPr>
          <a:xfrm>
            <a:off x="5371170" y="2533585"/>
            <a:ext cx="1525855" cy="714547"/>
          </a:xfrm>
          <a:prstGeom prst="rect">
            <a:avLst/>
          </a:prstGeom>
          <a:noFill/>
          <a:ln>
            <a:noFill/>
          </a:ln>
        </p:spPr>
      </p:pic>
      <p:pic>
        <p:nvPicPr>
          <p:cNvPr id="195" name="Google Shape;195;p14"/>
          <p:cNvPicPr preferRelativeResize="0"/>
          <p:nvPr/>
        </p:nvPicPr>
        <p:blipFill rotWithShape="1">
          <a:blip r:embed="rId4">
            <a:alphaModFix/>
          </a:blip>
          <a:srcRect/>
          <a:stretch/>
        </p:blipFill>
        <p:spPr>
          <a:xfrm rot="1905808">
            <a:off x="3517626" y="3176668"/>
            <a:ext cx="2017935" cy="748824"/>
          </a:xfrm>
          <a:prstGeom prst="rect">
            <a:avLst/>
          </a:prstGeom>
          <a:noFill/>
          <a:ln>
            <a:noFill/>
          </a:ln>
        </p:spPr>
      </p:pic>
      <p:pic>
        <p:nvPicPr>
          <p:cNvPr id="196" name="Google Shape;196;p14"/>
          <p:cNvPicPr preferRelativeResize="0"/>
          <p:nvPr/>
        </p:nvPicPr>
        <p:blipFill rotWithShape="1">
          <a:blip r:embed="rId5">
            <a:alphaModFix/>
          </a:blip>
          <a:srcRect/>
          <a:stretch/>
        </p:blipFill>
        <p:spPr>
          <a:xfrm rot="-501789">
            <a:off x="6732443" y="3443238"/>
            <a:ext cx="1954357" cy="772534"/>
          </a:xfrm>
          <a:prstGeom prst="rect">
            <a:avLst/>
          </a:prstGeom>
          <a:noFill/>
          <a:ln>
            <a:noFill/>
          </a:ln>
        </p:spPr>
      </p:pic>
      <p:pic>
        <p:nvPicPr>
          <p:cNvPr id="197" name="Google Shape;197;p14"/>
          <p:cNvPicPr preferRelativeResize="0"/>
          <p:nvPr/>
        </p:nvPicPr>
        <p:blipFill rotWithShape="1">
          <a:blip r:embed="rId6">
            <a:alphaModFix/>
          </a:blip>
          <a:srcRect/>
          <a:stretch/>
        </p:blipFill>
        <p:spPr>
          <a:xfrm rot="234822">
            <a:off x="1919790" y="3912864"/>
            <a:ext cx="1852834" cy="670373"/>
          </a:xfrm>
          <a:prstGeom prst="rect">
            <a:avLst/>
          </a:prstGeom>
          <a:noFill/>
          <a:ln>
            <a:noFill/>
          </a:ln>
        </p:spPr>
      </p:pic>
      <p:pic>
        <p:nvPicPr>
          <p:cNvPr id="198" name="Google Shape;198;p14"/>
          <p:cNvPicPr preferRelativeResize="0"/>
          <p:nvPr/>
        </p:nvPicPr>
        <p:blipFill rotWithShape="1">
          <a:blip r:embed="rId7">
            <a:alphaModFix/>
          </a:blip>
          <a:srcRect/>
          <a:stretch/>
        </p:blipFill>
        <p:spPr>
          <a:xfrm rot="-1386552">
            <a:off x="366419" y="2833381"/>
            <a:ext cx="2033399" cy="746562"/>
          </a:xfrm>
          <a:prstGeom prst="rect">
            <a:avLst/>
          </a:prstGeom>
          <a:noFill/>
          <a:ln>
            <a:noFill/>
          </a:ln>
        </p:spPr>
      </p:pic>
    </p:spTree>
    <p:extLst>
      <p:ext uri="{BB962C8B-B14F-4D97-AF65-F5344CB8AC3E}">
        <p14:creationId xmlns:p14="http://schemas.microsoft.com/office/powerpoint/2010/main" val="418806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5"/>
          <p:cNvSpPr txBox="1"/>
          <p:nvPr/>
        </p:nvSpPr>
        <p:spPr>
          <a:xfrm>
            <a:off x="286869" y="226552"/>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5500"/>
            </a:pPr>
            <a:r>
              <a:rPr lang="en-US" sz="4125" b="1">
                <a:solidFill>
                  <a:schemeClr val="dk1"/>
                </a:solidFill>
                <a:latin typeface="Calibri"/>
                <a:ea typeface="Calibri"/>
                <a:cs typeface="Calibri"/>
                <a:sym typeface="Calibri"/>
              </a:rPr>
              <a:t>Why adapt an OER? </a:t>
            </a:r>
            <a:endParaRPr sz="4125">
              <a:solidFill>
                <a:srgbClr val="000000"/>
              </a:solidFill>
              <a:latin typeface="Arial"/>
              <a:ea typeface="Arial"/>
              <a:cs typeface="Arial"/>
              <a:sym typeface="Arial"/>
            </a:endParaRPr>
          </a:p>
          <a:p>
            <a:pPr>
              <a:buClr>
                <a:srgbClr val="000000"/>
              </a:buClr>
              <a:buSzPts val="5500"/>
            </a:pPr>
            <a:endParaRPr sz="4125" b="1">
              <a:solidFill>
                <a:schemeClr val="dk1"/>
              </a:solidFill>
              <a:latin typeface="Calibri"/>
              <a:ea typeface="Calibri"/>
              <a:cs typeface="Calibri"/>
              <a:sym typeface="Calibri"/>
            </a:endParaRPr>
          </a:p>
        </p:txBody>
      </p:sp>
      <p:sp>
        <p:nvSpPr>
          <p:cNvPr id="204" name="Google Shape;204;p15"/>
          <p:cNvSpPr txBox="1"/>
          <p:nvPr/>
        </p:nvSpPr>
        <p:spPr>
          <a:xfrm>
            <a:off x="286870" y="1069308"/>
            <a:ext cx="8005076" cy="3792355"/>
          </a:xfrm>
          <a:prstGeom prst="rect">
            <a:avLst/>
          </a:prstGeom>
          <a:noFill/>
          <a:ln>
            <a:noFill/>
          </a:ln>
        </p:spPr>
        <p:txBody>
          <a:bodyPr spcFirstLastPara="1" wrap="square" lIns="68569" tIns="34275" rIns="68569" bIns="34275" anchor="t" anchorCtr="0">
            <a:spAutoFit/>
          </a:bodyPr>
          <a:lstStyle/>
          <a:p>
            <a:pPr marL="257175" indent="-257175">
              <a:buClr>
                <a:srgbClr val="000000"/>
              </a:buClr>
              <a:buSzPts val="2150"/>
              <a:buFont typeface="Arial"/>
              <a:buAutoNum type="arabicPeriod"/>
            </a:pPr>
            <a:r>
              <a:rPr lang="en-US" sz="1613">
                <a:solidFill>
                  <a:srgbClr val="000000"/>
                </a:solidFill>
                <a:latin typeface="Arial"/>
                <a:ea typeface="Arial"/>
                <a:cs typeface="Arial"/>
                <a:sym typeface="Arial"/>
              </a:rPr>
              <a:t>Adapt the material to make it </a:t>
            </a:r>
            <a:r>
              <a:rPr lang="en-US" sz="1613">
                <a:solidFill>
                  <a:srgbClr val="FF0000"/>
                </a:solidFill>
                <a:latin typeface="Arial"/>
                <a:ea typeface="Arial"/>
                <a:cs typeface="Arial"/>
                <a:sym typeface="Arial"/>
              </a:rPr>
              <a:t>more accessible for people with different disabilities</a:t>
            </a:r>
            <a:endParaRPr sz="1050">
              <a:solidFill>
                <a:srgbClr val="000000"/>
              </a:solidFill>
              <a:latin typeface="Arial"/>
              <a:ea typeface="Arial"/>
              <a:cs typeface="Arial"/>
              <a:sym typeface="Arial"/>
            </a:endParaRPr>
          </a:p>
          <a:p>
            <a:pPr marL="257175" indent="-257175">
              <a:buClr>
                <a:srgbClr val="000000"/>
              </a:buClr>
              <a:buSzPts val="2150"/>
              <a:buFont typeface="Arial"/>
              <a:buAutoNum type="arabicPeriod"/>
            </a:pPr>
            <a:r>
              <a:rPr lang="en-US" sz="1613">
                <a:solidFill>
                  <a:srgbClr val="000000"/>
                </a:solidFill>
                <a:latin typeface="Arial"/>
                <a:ea typeface="Arial"/>
                <a:cs typeface="Arial"/>
                <a:sym typeface="Arial"/>
              </a:rPr>
              <a:t>Insert </a:t>
            </a:r>
            <a:r>
              <a:rPr lang="en-US" sz="1613">
                <a:solidFill>
                  <a:srgbClr val="FF0000"/>
                </a:solidFill>
                <a:latin typeface="Arial"/>
                <a:ea typeface="Arial"/>
                <a:cs typeface="Arial"/>
                <a:sym typeface="Arial"/>
              </a:rPr>
              <a:t>cultural specific references </a:t>
            </a:r>
            <a:r>
              <a:rPr lang="en-US" sz="1613">
                <a:solidFill>
                  <a:srgbClr val="000000"/>
                </a:solidFill>
                <a:latin typeface="Arial"/>
                <a:ea typeface="Arial"/>
                <a:cs typeface="Arial"/>
                <a:sym typeface="Arial"/>
              </a:rPr>
              <a:t>to make a concept easier to understand</a:t>
            </a:r>
            <a:endParaRPr sz="1050">
              <a:solidFill>
                <a:srgbClr val="000000"/>
              </a:solidFill>
              <a:latin typeface="Arial"/>
              <a:ea typeface="Arial"/>
              <a:cs typeface="Arial"/>
              <a:sym typeface="Arial"/>
            </a:endParaRPr>
          </a:p>
          <a:p>
            <a:pPr marL="257175" indent="-257175">
              <a:buClr>
                <a:srgbClr val="000000"/>
              </a:buClr>
              <a:buSzPts val="2150"/>
              <a:buFont typeface="Arial"/>
              <a:buAutoNum type="arabicPeriod"/>
            </a:pPr>
            <a:r>
              <a:rPr lang="en-US" sz="1613">
                <a:solidFill>
                  <a:srgbClr val="000000"/>
                </a:solidFill>
                <a:latin typeface="Arial"/>
                <a:ea typeface="Arial"/>
                <a:cs typeface="Arial"/>
                <a:sym typeface="Arial"/>
              </a:rPr>
              <a:t>Translate it into </a:t>
            </a:r>
            <a:r>
              <a:rPr lang="en-US" sz="1613">
                <a:solidFill>
                  <a:srgbClr val="FF0000"/>
                </a:solidFill>
                <a:latin typeface="Arial"/>
                <a:ea typeface="Arial"/>
                <a:cs typeface="Arial"/>
                <a:sym typeface="Arial"/>
              </a:rPr>
              <a:t>another language</a:t>
            </a:r>
            <a:endParaRPr sz="1050">
              <a:solidFill>
                <a:srgbClr val="000000"/>
              </a:solidFill>
              <a:latin typeface="Arial"/>
              <a:ea typeface="Arial"/>
              <a:cs typeface="Arial"/>
              <a:sym typeface="Arial"/>
            </a:endParaRPr>
          </a:p>
          <a:p>
            <a:pPr marL="257175" indent="-257175">
              <a:buClr>
                <a:srgbClr val="000000"/>
              </a:buClr>
              <a:buSzPts val="2150"/>
              <a:buFont typeface="Arial"/>
              <a:buAutoNum type="arabicPeriod"/>
            </a:pPr>
            <a:r>
              <a:rPr lang="en-US" sz="1613">
                <a:solidFill>
                  <a:srgbClr val="FF0000"/>
                </a:solidFill>
                <a:latin typeface="Arial"/>
                <a:ea typeface="Arial"/>
                <a:cs typeface="Arial"/>
                <a:sym typeface="Arial"/>
              </a:rPr>
              <a:t>Correct</a:t>
            </a:r>
            <a:r>
              <a:rPr lang="en-US" sz="1613">
                <a:solidFill>
                  <a:srgbClr val="000000"/>
                </a:solidFill>
                <a:latin typeface="Arial"/>
                <a:ea typeface="Arial"/>
                <a:cs typeface="Arial"/>
                <a:sym typeface="Arial"/>
              </a:rPr>
              <a:t> any errors or inaccuracies</a:t>
            </a:r>
            <a:endParaRPr sz="1050">
              <a:solidFill>
                <a:srgbClr val="000000"/>
              </a:solidFill>
              <a:latin typeface="Arial"/>
              <a:ea typeface="Arial"/>
              <a:cs typeface="Arial"/>
              <a:sym typeface="Arial"/>
            </a:endParaRPr>
          </a:p>
          <a:p>
            <a:pPr marL="257175" indent="-257175">
              <a:buClr>
                <a:srgbClr val="000000"/>
              </a:buClr>
              <a:buSzPts val="2150"/>
              <a:buFont typeface="Arial"/>
              <a:buAutoNum type="arabicPeriod"/>
            </a:pPr>
            <a:r>
              <a:rPr lang="en-US" sz="1613">
                <a:solidFill>
                  <a:srgbClr val="FF0000"/>
                </a:solidFill>
                <a:latin typeface="Arial"/>
                <a:ea typeface="Arial"/>
                <a:cs typeface="Arial"/>
                <a:sym typeface="Arial"/>
              </a:rPr>
              <a:t>Update </a:t>
            </a:r>
            <a:r>
              <a:rPr lang="en-US" sz="1613">
                <a:solidFill>
                  <a:srgbClr val="000000"/>
                </a:solidFill>
                <a:latin typeface="Arial"/>
                <a:ea typeface="Arial"/>
                <a:cs typeface="Arial"/>
                <a:sym typeface="Arial"/>
              </a:rPr>
              <a:t>the book to add the latest discoveries or theories</a:t>
            </a:r>
            <a:endParaRPr sz="1050">
              <a:solidFill>
                <a:srgbClr val="000000"/>
              </a:solidFill>
              <a:latin typeface="Arial"/>
              <a:ea typeface="Arial"/>
              <a:cs typeface="Arial"/>
              <a:sym typeface="Arial"/>
            </a:endParaRPr>
          </a:p>
          <a:p>
            <a:pPr marL="257175" indent="-257175">
              <a:buClr>
                <a:srgbClr val="000000"/>
              </a:buClr>
              <a:buSzPts val="2150"/>
              <a:buFont typeface="Arial"/>
              <a:buAutoNum type="arabicPeriod"/>
            </a:pPr>
            <a:r>
              <a:rPr lang="en-US" sz="1613">
                <a:solidFill>
                  <a:srgbClr val="000000"/>
                </a:solidFill>
                <a:latin typeface="Arial"/>
                <a:ea typeface="Arial"/>
                <a:cs typeface="Arial"/>
                <a:sym typeface="Arial"/>
              </a:rPr>
              <a:t>Insert </a:t>
            </a:r>
            <a:r>
              <a:rPr lang="en-US" sz="1613">
                <a:solidFill>
                  <a:srgbClr val="FF0000"/>
                </a:solidFill>
                <a:latin typeface="Arial"/>
                <a:ea typeface="Arial"/>
                <a:cs typeface="Arial"/>
                <a:sym typeface="Arial"/>
              </a:rPr>
              <a:t>more media or links </a:t>
            </a:r>
            <a:r>
              <a:rPr lang="en-US" sz="1613">
                <a:solidFill>
                  <a:srgbClr val="000000"/>
                </a:solidFill>
                <a:latin typeface="Arial"/>
                <a:ea typeface="Arial"/>
                <a:cs typeface="Arial"/>
                <a:sym typeface="Arial"/>
              </a:rPr>
              <a:t>to other resources</a:t>
            </a:r>
            <a:endParaRPr sz="1050">
              <a:solidFill>
                <a:srgbClr val="000000"/>
              </a:solidFill>
              <a:latin typeface="Arial"/>
              <a:ea typeface="Arial"/>
              <a:cs typeface="Arial"/>
              <a:sym typeface="Arial"/>
            </a:endParaRPr>
          </a:p>
          <a:p>
            <a:pPr marL="257175" indent="-257175">
              <a:buClr>
                <a:srgbClr val="000000"/>
              </a:buClr>
              <a:buSzPts val="2150"/>
              <a:buFont typeface="Arial"/>
              <a:buAutoNum type="arabicPeriod"/>
            </a:pPr>
            <a:r>
              <a:rPr lang="en-US" sz="1613">
                <a:solidFill>
                  <a:srgbClr val="000000"/>
                </a:solidFill>
                <a:latin typeface="Arial"/>
                <a:ea typeface="Arial"/>
                <a:cs typeface="Arial"/>
                <a:sym typeface="Arial"/>
              </a:rPr>
              <a:t>Chop the book into </a:t>
            </a:r>
            <a:r>
              <a:rPr lang="en-US" sz="1613">
                <a:solidFill>
                  <a:srgbClr val="FF0000"/>
                </a:solidFill>
                <a:latin typeface="Arial"/>
                <a:ea typeface="Arial"/>
                <a:cs typeface="Arial"/>
                <a:sym typeface="Arial"/>
              </a:rPr>
              <a:t>smaller chunks </a:t>
            </a:r>
            <a:r>
              <a:rPr lang="en-US" sz="1613">
                <a:solidFill>
                  <a:srgbClr val="000000"/>
                </a:solidFill>
                <a:latin typeface="Arial"/>
                <a:ea typeface="Arial"/>
                <a:cs typeface="Arial"/>
                <a:sym typeface="Arial"/>
              </a:rPr>
              <a:t>that might be easier to learn from, or could be reused elsewhere</a:t>
            </a:r>
            <a:endParaRPr sz="1050">
              <a:solidFill>
                <a:srgbClr val="000000"/>
              </a:solidFill>
              <a:latin typeface="Arial"/>
              <a:ea typeface="Arial"/>
              <a:cs typeface="Arial"/>
              <a:sym typeface="Arial"/>
            </a:endParaRPr>
          </a:p>
          <a:p>
            <a:pPr marL="257175" indent="-257175">
              <a:buClr>
                <a:srgbClr val="000000"/>
              </a:buClr>
              <a:buSzPts val="2150"/>
              <a:buFont typeface="Arial"/>
              <a:buAutoNum type="arabicPeriod"/>
            </a:pPr>
            <a:r>
              <a:rPr lang="en-US" sz="1613">
                <a:solidFill>
                  <a:srgbClr val="000000"/>
                </a:solidFill>
                <a:latin typeface="Arial"/>
                <a:ea typeface="Arial"/>
                <a:cs typeface="Arial"/>
                <a:sym typeface="Arial"/>
              </a:rPr>
              <a:t>Adapt it for a </a:t>
            </a:r>
            <a:r>
              <a:rPr lang="en-US" sz="1613">
                <a:solidFill>
                  <a:srgbClr val="FF0000"/>
                </a:solidFill>
                <a:latin typeface="Arial"/>
                <a:ea typeface="Arial"/>
                <a:cs typeface="Arial"/>
                <a:sym typeface="Arial"/>
              </a:rPr>
              <a:t>different audience</a:t>
            </a:r>
            <a:endParaRPr sz="1050">
              <a:solidFill>
                <a:srgbClr val="000000"/>
              </a:solidFill>
              <a:latin typeface="Arial"/>
              <a:ea typeface="Arial"/>
              <a:cs typeface="Arial"/>
              <a:sym typeface="Arial"/>
            </a:endParaRPr>
          </a:p>
          <a:p>
            <a:pPr marL="257175" indent="-257175">
              <a:buClr>
                <a:srgbClr val="000000"/>
              </a:buClr>
              <a:buSzPts val="2150"/>
              <a:buFont typeface="Arial"/>
              <a:buAutoNum type="arabicPeriod"/>
            </a:pPr>
            <a:r>
              <a:rPr lang="en-US" sz="1613">
                <a:solidFill>
                  <a:srgbClr val="000000"/>
                </a:solidFill>
                <a:latin typeface="Arial"/>
                <a:ea typeface="Arial"/>
                <a:cs typeface="Arial"/>
                <a:sym typeface="Arial"/>
              </a:rPr>
              <a:t>Change the </a:t>
            </a:r>
            <a:r>
              <a:rPr lang="en-US" sz="1613">
                <a:solidFill>
                  <a:srgbClr val="FF0000"/>
                </a:solidFill>
                <a:latin typeface="Arial"/>
                <a:ea typeface="Arial"/>
                <a:cs typeface="Arial"/>
                <a:sym typeface="Arial"/>
              </a:rPr>
              <a:t>target educational level</a:t>
            </a:r>
            <a:endParaRPr sz="1050">
              <a:solidFill>
                <a:srgbClr val="000000"/>
              </a:solidFill>
              <a:latin typeface="Arial"/>
              <a:ea typeface="Arial"/>
              <a:cs typeface="Arial"/>
              <a:sym typeface="Arial"/>
            </a:endParaRPr>
          </a:p>
          <a:p>
            <a:pPr marL="257175" indent="-257175">
              <a:buClr>
                <a:srgbClr val="000000"/>
              </a:buClr>
              <a:buSzPts val="2150"/>
              <a:buFont typeface="Arial"/>
              <a:buAutoNum type="arabicPeriod"/>
            </a:pPr>
            <a:r>
              <a:rPr lang="en-US" sz="1613">
                <a:solidFill>
                  <a:srgbClr val="FF0000"/>
                </a:solidFill>
                <a:latin typeface="Arial"/>
                <a:ea typeface="Arial"/>
                <a:cs typeface="Arial"/>
                <a:sym typeface="Arial"/>
              </a:rPr>
              <a:t> Add input and participation from students </a:t>
            </a:r>
            <a:r>
              <a:rPr lang="en-US" sz="1613">
                <a:solidFill>
                  <a:srgbClr val="000000"/>
                </a:solidFill>
                <a:latin typeface="Arial"/>
                <a:ea typeface="Arial"/>
                <a:cs typeface="Arial"/>
                <a:sym typeface="Arial"/>
              </a:rPr>
              <a:t>who might be using the textbook</a:t>
            </a:r>
            <a:endParaRPr sz="1050">
              <a:solidFill>
                <a:srgbClr val="000000"/>
              </a:solidFill>
              <a:latin typeface="Arial"/>
              <a:ea typeface="Arial"/>
              <a:cs typeface="Arial"/>
              <a:sym typeface="Arial"/>
            </a:endParaRPr>
          </a:p>
          <a:p>
            <a:pPr marL="257175" indent="-257175">
              <a:buClr>
                <a:srgbClr val="000000"/>
              </a:buClr>
              <a:buSzPts val="2150"/>
              <a:buFont typeface="Arial"/>
              <a:buAutoNum type="arabicPeriod"/>
            </a:pPr>
            <a:r>
              <a:rPr lang="en-US" sz="1613">
                <a:solidFill>
                  <a:srgbClr val="000000"/>
                </a:solidFill>
                <a:latin typeface="Arial"/>
                <a:ea typeface="Arial"/>
                <a:cs typeface="Arial"/>
                <a:sym typeface="Arial"/>
              </a:rPr>
              <a:t>Expand the textbook by </a:t>
            </a:r>
            <a:r>
              <a:rPr lang="en-US" sz="1613">
                <a:solidFill>
                  <a:srgbClr val="FF0000"/>
                </a:solidFill>
                <a:latin typeface="Arial"/>
                <a:ea typeface="Arial"/>
                <a:cs typeface="Arial"/>
                <a:sym typeface="Arial"/>
              </a:rPr>
              <a:t>adding in other information</a:t>
            </a:r>
            <a:endParaRPr sz="1050">
              <a:solidFill>
                <a:srgbClr val="000000"/>
              </a:solidFill>
              <a:latin typeface="Arial"/>
              <a:ea typeface="Arial"/>
              <a:cs typeface="Arial"/>
              <a:sym typeface="Arial"/>
            </a:endParaRPr>
          </a:p>
          <a:p>
            <a:pPr marL="257175" indent="-257175">
              <a:buClr>
                <a:srgbClr val="000000"/>
              </a:buClr>
              <a:buSzPts val="2150"/>
              <a:buFont typeface="Arial"/>
              <a:buAutoNum type="arabicPeriod"/>
            </a:pPr>
            <a:r>
              <a:rPr lang="en-US" sz="1613">
                <a:solidFill>
                  <a:srgbClr val="000000"/>
                </a:solidFill>
                <a:latin typeface="Arial"/>
                <a:ea typeface="Arial"/>
                <a:cs typeface="Arial"/>
                <a:sym typeface="Arial"/>
              </a:rPr>
              <a:t>Insert a </a:t>
            </a:r>
            <a:r>
              <a:rPr lang="en-US" sz="1613">
                <a:solidFill>
                  <a:srgbClr val="FF0000"/>
                </a:solidFill>
                <a:latin typeface="Arial"/>
                <a:ea typeface="Arial"/>
                <a:cs typeface="Arial"/>
                <a:sym typeface="Arial"/>
              </a:rPr>
              <a:t>different point of view </a:t>
            </a:r>
            <a:r>
              <a:rPr lang="en-US" sz="1613">
                <a:solidFill>
                  <a:srgbClr val="000000"/>
                </a:solidFill>
                <a:latin typeface="Arial"/>
                <a:ea typeface="Arial"/>
                <a:cs typeface="Arial"/>
                <a:sym typeface="Arial"/>
              </a:rPr>
              <a:t>to that originally given in the material</a:t>
            </a:r>
            <a:endParaRPr sz="1050">
              <a:solidFill>
                <a:srgbClr val="000000"/>
              </a:solidFill>
              <a:latin typeface="Arial"/>
              <a:ea typeface="Arial"/>
              <a:cs typeface="Arial"/>
              <a:sym typeface="Arial"/>
            </a:endParaRPr>
          </a:p>
          <a:p>
            <a:pPr marL="257175" indent="-257175">
              <a:buClr>
                <a:srgbClr val="000000"/>
              </a:buClr>
              <a:buSzPts val="2150"/>
              <a:buFont typeface="Arial"/>
              <a:buAutoNum type="arabicPeriod"/>
            </a:pPr>
            <a:r>
              <a:rPr lang="en-US" sz="1613">
                <a:solidFill>
                  <a:srgbClr val="000000"/>
                </a:solidFill>
                <a:latin typeface="Arial"/>
                <a:ea typeface="Arial"/>
                <a:cs typeface="Arial"/>
                <a:sym typeface="Arial"/>
              </a:rPr>
              <a:t>Adapt it for </a:t>
            </a:r>
            <a:r>
              <a:rPr lang="en-US" sz="1613">
                <a:solidFill>
                  <a:srgbClr val="FF0000"/>
                </a:solidFill>
                <a:latin typeface="Arial"/>
                <a:ea typeface="Arial"/>
                <a:cs typeface="Arial"/>
                <a:sym typeface="Arial"/>
              </a:rPr>
              <a:t>different teaching situations</a:t>
            </a:r>
            <a:endParaRPr sz="1050">
              <a:solidFill>
                <a:srgbClr val="000000"/>
              </a:solidFill>
              <a:latin typeface="Arial"/>
              <a:ea typeface="Arial"/>
              <a:cs typeface="Arial"/>
              <a:sym typeface="Arial"/>
            </a:endParaRPr>
          </a:p>
          <a:p>
            <a:pPr marL="257175" indent="-154781">
              <a:buClr>
                <a:srgbClr val="000000"/>
              </a:buClr>
              <a:buSzPts val="2150"/>
            </a:pPr>
            <a:endParaRPr sz="1613">
              <a:solidFill>
                <a:srgbClr val="000000"/>
              </a:solidFill>
              <a:latin typeface="Arial"/>
              <a:ea typeface="Arial"/>
              <a:cs typeface="Arial"/>
              <a:sym typeface="Arial"/>
            </a:endParaRPr>
          </a:p>
        </p:txBody>
      </p:sp>
      <p:sp>
        <p:nvSpPr>
          <p:cNvPr id="205" name="Google Shape;205;p15"/>
          <p:cNvSpPr txBox="1"/>
          <p:nvPr/>
        </p:nvSpPr>
        <p:spPr>
          <a:xfrm>
            <a:off x="286870" y="4751085"/>
            <a:ext cx="8260772" cy="392385"/>
          </a:xfrm>
          <a:prstGeom prst="rect">
            <a:avLst/>
          </a:prstGeom>
          <a:noFill/>
          <a:ln>
            <a:noFill/>
          </a:ln>
        </p:spPr>
        <p:txBody>
          <a:bodyPr spcFirstLastPara="1" wrap="square" lIns="68569" tIns="34275" rIns="68569" bIns="34275" anchor="t" anchorCtr="0">
            <a:spAutoFit/>
          </a:bodyPr>
          <a:lstStyle/>
          <a:p>
            <a:pPr>
              <a:buClr>
                <a:srgbClr val="000000"/>
              </a:buClr>
              <a:buSzPts val="1400"/>
            </a:pPr>
            <a:r>
              <a:rPr lang="en-US" sz="1050">
                <a:solidFill>
                  <a:srgbClr val="000000"/>
                </a:solidFill>
                <a:latin typeface="Arial"/>
                <a:ea typeface="Arial"/>
                <a:cs typeface="Arial"/>
                <a:sym typeface="Arial"/>
              </a:rPr>
              <a:t>List created by BC Campus Open Textbook Authoring Guide re: open textbooks and based on OLNet project list: </a:t>
            </a:r>
            <a:r>
              <a:rPr lang="en-US" sz="1050" u="sng">
                <a:solidFill>
                  <a:srgbClr val="000000"/>
                </a:solidFill>
                <a:latin typeface="Arial"/>
                <a:ea typeface="Arial"/>
                <a:cs typeface="Arial"/>
                <a:sym typeface="Arial"/>
                <a:hlinkClick r:id="rId3"/>
              </a:rPr>
              <a:t>https://opentextbc.ca/opentextbook/chapter/6-steps-to-modifying-an-open-textbook/</a:t>
            </a:r>
            <a:r>
              <a:rPr lang="en-US" sz="1050">
                <a:solidFill>
                  <a:srgbClr val="000000"/>
                </a:solidFill>
                <a:latin typeface="Arial"/>
                <a:ea typeface="Arial"/>
                <a:cs typeface="Arial"/>
                <a:sym typeface="Arial"/>
              </a:rPr>
              <a:t> (highlighted words mine) </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240840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2"/>
          <p:cNvSpPr txBox="1"/>
          <p:nvPr/>
        </p:nvSpPr>
        <p:spPr>
          <a:xfrm>
            <a:off x="96543" y="1740753"/>
            <a:ext cx="4385290" cy="1592713"/>
          </a:xfrm>
          <a:prstGeom prst="rect">
            <a:avLst/>
          </a:prstGeom>
          <a:noFill/>
          <a:ln>
            <a:noFill/>
          </a:ln>
        </p:spPr>
        <p:txBody>
          <a:bodyPr spcFirstLastPara="1" wrap="square" lIns="68569" tIns="34275" rIns="68569" bIns="34275" anchor="t" anchorCtr="0">
            <a:spAutoFit/>
          </a:bodyPr>
          <a:lstStyle/>
          <a:p>
            <a:pPr>
              <a:buClr>
                <a:srgbClr val="000000"/>
              </a:buClr>
              <a:buSzPts val="6600"/>
            </a:pPr>
            <a:r>
              <a:rPr lang="en-US" sz="4950" b="1">
                <a:solidFill>
                  <a:srgbClr val="000000"/>
                </a:solidFill>
                <a:latin typeface="Arial"/>
                <a:ea typeface="Arial"/>
                <a:cs typeface="Arial"/>
                <a:sym typeface="Arial"/>
              </a:rPr>
              <a:t>Any Questions? </a:t>
            </a:r>
            <a:endParaRPr sz="1050">
              <a:solidFill>
                <a:srgbClr val="000000"/>
              </a:solidFill>
              <a:latin typeface="Arial"/>
              <a:ea typeface="Arial"/>
              <a:cs typeface="Arial"/>
              <a:sym typeface="Arial"/>
            </a:endParaRPr>
          </a:p>
        </p:txBody>
      </p:sp>
      <p:pic>
        <p:nvPicPr>
          <p:cNvPr id="212" name="Google Shape;212;p42"/>
          <p:cNvPicPr preferRelativeResize="0"/>
          <p:nvPr/>
        </p:nvPicPr>
        <p:blipFill rotWithShape="1">
          <a:blip r:embed="rId3">
            <a:alphaModFix/>
          </a:blip>
          <a:srcRect/>
          <a:stretch/>
        </p:blipFill>
        <p:spPr>
          <a:xfrm>
            <a:off x="3657600" y="89452"/>
            <a:ext cx="4993105" cy="5054048"/>
          </a:xfrm>
          <a:prstGeom prst="rect">
            <a:avLst/>
          </a:prstGeom>
          <a:noFill/>
          <a:ln>
            <a:noFill/>
          </a:ln>
        </p:spPr>
      </p:pic>
      <p:sp>
        <p:nvSpPr>
          <p:cNvPr id="213" name="Google Shape;213;p42"/>
          <p:cNvSpPr txBox="1"/>
          <p:nvPr/>
        </p:nvSpPr>
        <p:spPr>
          <a:xfrm rot="-5400000">
            <a:off x="6689558" y="2733144"/>
            <a:ext cx="4355432" cy="253885"/>
          </a:xfrm>
          <a:prstGeom prst="rect">
            <a:avLst/>
          </a:prstGeom>
          <a:noFill/>
          <a:ln>
            <a:noFill/>
          </a:ln>
        </p:spPr>
        <p:txBody>
          <a:bodyPr spcFirstLastPara="1" wrap="square" lIns="68569" tIns="34275" rIns="68569" bIns="34275" anchor="t" anchorCtr="0">
            <a:spAutoFit/>
          </a:bodyPr>
          <a:lstStyle/>
          <a:p>
            <a:pPr>
              <a:buClr>
                <a:srgbClr val="000000"/>
              </a:buClr>
              <a:buSzPts val="800"/>
            </a:pPr>
            <a:r>
              <a:rPr lang="en-US" sz="600">
                <a:solidFill>
                  <a:srgbClr val="000000"/>
                </a:solidFill>
                <a:latin typeface="Arial"/>
                <a:ea typeface="Arial"/>
                <a:cs typeface="Arial"/>
                <a:sym typeface="Arial"/>
              </a:rPr>
              <a:t>Photo credit: Question everything! by Henry… is licensed CC BY-NC-ND </a:t>
            </a:r>
            <a:r>
              <a:rPr lang="en-US" sz="600" u="sng">
                <a:solidFill>
                  <a:srgbClr val="000000"/>
                </a:solidFill>
                <a:latin typeface="Arial"/>
                <a:ea typeface="Arial"/>
                <a:cs typeface="Arial"/>
                <a:sym typeface="Arial"/>
                <a:hlinkClick r:id="rId4"/>
              </a:rPr>
              <a:t>https://www.flickr.com/photos/henrybloomfield/12680815144/</a:t>
            </a:r>
            <a:r>
              <a:rPr lang="en-US" sz="600">
                <a:solidFill>
                  <a:srgbClr val="000000"/>
                </a:solidFill>
                <a:latin typeface="Arial"/>
                <a:ea typeface="Arial"/>
                <a:cs typeface="Arial"/>
                <a:sym typeface="Arial"/>
              </a:rPr>
              <a:t> </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271541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body" idx="1"/>
          </p:nvPr>
        </p:nvSpPr>
        <p:spPr>
          <a:xfrm>
            <a:off x="628649" y="1061560"/>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endParaRPr sz="5400" b="1"/>
          </a:p>
          <a:p>
            <a:pPr marL="0" indent="0">
              <a:buSzPts val="7200"/>
              <a:buNone/>
            </a:pPr>
            <a:r>
              <a:rPr lang="en-US" sz="5400" b="1"/>
              <a:t>Adapting OER</a:t>
            </a:r>
            <a:endParaRPr/>
          </a:p>
          <a:p>
            <a:pPr marL="0" indent="0">
              <a:buSzPts val="7200"/>
              <a:buNone/>
            </a:pPr>
            <a:r>
              <a:rPr lang="en-US" sz="2475" b="1"/>
              <a:t>Part One: Openness, OER and Open Licenses </a:t>
            </a:r>
            <a:endParaRPr sz="2475"/>
          </a:p>
          <a:p>
            <a:pPr marL="0" indent="0">
              <a:buNone/>
            </a:pPr>
            <a:r>
              <a:rPr lang="en-US" b="1"/>
              <a:t>May 2020 </a:t>
            </a:r>
            <a:endParaRPr/>
          </a:p>
        </p:txBody>
      </p:sp>
      <p:pic>
        <p:nvPicPr>
          <p:cNvPr id="92" name="Google Shape;92;p2">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93" name="Google Shape;93;p2"/>
          <p:cNvSpPr/>
          <p:nvPr/>
        </p:nvSpPr>
        <p:spPr>
          <a:xfrm>
            <a:off x="1159456" y="4632723"/>
            <a:ext cx="7355894" cy="164468"/>
          </a:xfrm>
          <a:prstGeom prst="rect">
            <a:avLst/>
          </a:prstGeom>
          <a:noFill/>
          <a:ln>
            <a:noFill/>
          </a:ln>
        </p:spPr>
        <p:txBody>
          <a:bodyPr spcFirstLastPara="1" wrap="square" lIns="25706" tIns="12844" rIns="25706" bIns="12844" anchor="t" anchorCtr="0">
            <a:noAutofit/>
          </a:bodyPr>
          <a:lstStyle/>
          <a:p>
            <a:pPr>
              <a:buClr>
                <a:srgbClr val="000000"/>
              </a:buClr>
              <a:buSzPts val="1200"/>
            </a:pPr>
            <a:r>
              <a:rPr lang="en-US" sz="900" dirty="0">
                <a:solidFill>
                  <a:srgbClr val="000000"/>
                </a:solidFill>
                <a:latin typeface="Calibri"/>
                <a:ea typeface="Calibri"/>
                <a:cs typeface="Calibri"/>
                <a:sym typeface="Calibri"/>
              </a:rPr>
              <a:t>This work was created by Beck Pitt as part of the TIDE project and is licensed under the </a:t>
            </a:r>
            <a:r>
              <a:rPr lang="en-US" sz="900" u="sng" dirty="0">
                <a:solidFill>
                  <a:schemeClr val="hlink"/>
                </a:solidFill>
                <a:latin typeface="Calibri"/>
                <a:ea typeface="Calibri"/>
                <a:cs typeface="Calibri"/>
                <a:sym typeface="Calibri"/>
                <a:hlinkClick r:id="rId3"/>
              </a:rPr>
              <a:t>Creative Commons Attribution 4.0 International License</a:t>
            </a:r>
            <a:r>
              <a:rPr lang="en-US" sz="900" dirty="0">
                <a:solidFill>
                  <a:srgbClr val="000000"/>
                </a:solidFill>
                <a:latin typeface="Calibri"/>
                <a:ea typeface="Calibri"/>
                <a:cs typeface="Calibri"/>
                <a:sym typeface="Calibri"/>
              </a:rPr>
              <a:t> unless otherwise stated. Minor amends were made to this slide deck in May 2021. </a:t>
            </a:r>
            <a:endParaRPr sz="900" dirty="0">
              <a:solidFill>
                <a:srgbClr val="000000"/>
              </a:solidFill>
              <a:latin typeface="Calibri"/>
              <a:ea typeface="Calibri"/>
              <a:cs typeface="Calibri"/>
              <a:sym typeface="Calibri"/>
            </a:endParaRPr>
          </a:p>
        </p:txBody>
      </p:sp>
      <p:pic>
        <p:nvPicPr>
          <p:cNvPr id="94" name="Google Shape;94;p2"/>
          <p:cNvPicPr preferRelativeResize="0"/>
          <p:nvPr/>
        </p:nvPicPr>
        <p:blipFill rotWithShape="1">
          <a:blip r:embed="rId5">
            <a:alphaModFix/>
          </a:blip>
          <a:srcRect/>
          <a:stretch/>
        </p:blipFill>
        <p:spPr>
          <a:xfrm>
            <a:off x="5338690" y="45125"/>
            <a:ext cx="3805311" cy="2634771"/>
          </a:xfrm>
          <a:prstGeom prst="rect">
            <a:avLst/>
          </a:prstGeom>
          <a:noFill/>
          <a:ln>
            <a:noFill/>
          </a:ln>
        </p:spPr>
      </p:pic>
      <p:sp>
        <p:nvSpPr>
          <p:cNvPr id="95" name="Google Shape;95;p2"/>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pPr>
              <a:buClr>
                <a:srgbClr val="000000"/>
              </a:buClr>
              <a:buSzPts val="800"/>
            </a:pPr>
            <a:r>
              <a:rPr lang="en-US" sz="600">
                <a:solidFill>
                  <a:srgbClr val="000000"/>
                </a:solidFill>
                <a:latin typeface="Calibri"/>
                <a:ea typeface="Calibri"/>
                <a:cs typeface="Calibri"/>
                <a:sym typeface="Calibri"/>
              </a:rPr>
              <a:t>Picture Credit: </a:t>
            </a:r>
            <a:r>
              <a:rPr lang="en-US" sz="600" u="sng">
                <a:solidFill>
                  <a:schemeClr val="hlink"/>
                </a:solidFill>
                <a:latin typeface="Calibri"/>
                <a:ea typeface="Calibri"/>
                <a:cs typeface="Calibri"/>
                <a:sym typeface="Calibri"/>
                <a:hlinkClick r:id="rId6"/>
              </a:rPr>
              <a:t>Creative Commons – cc stickers</a:t>
            </a:r>
            <a:r>
              <a:rPr lang="en-US" sz="600">
                <a:solidFill>
                  <a:srgbClr val="000000"/>
                </a:solidFill>
                <a:latin typeface="Calibri"/>
                <a:ea typeface="Calibri"/>
                <a:cs typeface="Calibri"/>
                <a:sym typeface="Calibri"/>
              </a:rPr>
              <a:t> by </a:t>
            </a:r>
            <a:r>
              <a:rPr lang="en-US" sz="600" u="sng">
                <a:solidFill>
                  <a:schemeClr val="hlink"/>
                </a:solidFill>
                <a:latin typeface="Calibri"/>
                <a:ea typeface="Calibri"/>
                <a:cs typeface="Calibri"/>
                <a:sym typeface="Calibri"/>
                <a:hlinkClick r:id="rId7"/>
              </a:rPr>
              <a:t>Kristina Alexanderson</a:t>
            </a:r>
            <a:r>
              <a:rPr lang="en-US" sz="600">
                <a:solidFill>
                  <a:srgbClr val="000000"/>
                </a:solidFill>
                <a:latin typeface="Calibri"/>
                <a:ea typeface="Calibri"/>
                <a:cs typeface="Calibri"/>
                <a:sym typeface="Calibri"/>
              </a:rPr>
              <a:t> is licensed  </a:t>
            </a:r>
            <a:r>
              <a:rPr lang="en-US" sz="600" u="sng">
                <a:solidFill>
                  <a:schemeClr val="hlink"/>
                </a:solidFill>
                <a:latin typeface="Calibri"/>
                <a:ea typeface="Calibri"/>
                <a:cs typeface="Calibri"/>
                <a:sym typeface="Calibri"/>
                <a:hlinkClick r:id="rId8"/>
              </a:rPr>
              <a:t>CC BY 2.0</a:t>
            </a:r>
            <a:r>
              <a:rPr lang="en-US" sz="600">
                <a:solidFill>
                  <a:srgbClr val="000000"/>
                </a:solidFill>
                <a:latin typeface="Calibri"/>
                <a:ea typeface="Calibri"/>
                <a:cs typeface="Calibri"/>
                <a:sym typeface="Calibri"/>
              </a:rPr>
              <a:t>  </a:t>
            </a:r>
            <a:endParaRPr sz="6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9077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body" idx="1"/>
          </p:nvPr>
        </p:nvSpPr>
        <p:spPr>
          <a:xfrm>
            <a:off x="425371" y="1369219"/>
            <a:ext cx="3998348" cy="3263504"/>
          </a:xfrm>
          <a:prstGeom prst="rect">
            <a:avLst/>
          </a:prstGeom>
          <a:noFill/>
          <a:ln>
            <a:noFill/>
          </a:ln>
        </p:spPr>
        <p:txBody>
          <a:bodyPr spcFirstLastPara="1" wrap="square" lIns="68569" tIns="34275" rIns="68569" bIns="34275" anchor="t" anchorCtr="0">
            <a:noAutofit/>
          </a:bodyPr>
          <a:lstStyle/>
          <a:p>
            <a:pPr marL="0" indent="0">
              <a:lnSpc>
                <a:spcPct val="100000"/>
              </a:lnSpc>
              <a:spcBef>
                <a:spcPts val="0"/>
              </a:spcBef>
              <a:buSzPts val="3500"/>
              <a:buNone/>
            </a:pPr>
            <a:r>
              <a:rPr lang="en-US" sz="2400"/>
              <a:t>By the end of the </a:t>
            </a:r>
            <a:r>
              <a:rPr lang="en-US" sz="2400" i="1"/>
              <a:t>Adapting OER</a:t>
            </a:r>
            <a:r>
              <a:rPr lang="en-US" sz="2400"/>
              <a:t> session you will: </a:t>
            </a:r>
            <a:endParaRPr sz="2400"/>
          </a:p>
          <a:p>
            <a:pPr indent="-323850">
              <a:lnSpc>
                <a:spcPct val="100000"/>
              </a:lnSpc>
              <a:buSzPts val="3200"/>
            </a:pPr>
            <a:r>
              <a:rPr lang="en-US" sz="2400"/>
              <a:t>Understand what adaptation is</a:t>
            </a:r>
            <a:endParaRPr sz="2400"/>
          </a:p>
          <a:p>
            <a:pPr indent="-323850">
              <a:lnSpc>
                <a:spcPct val="100000"/>
              </a:lnSpc>
              <a:buSzPts val="3200"/>
            </a:pPr>
            <a:r>
              <a:rPr lang="en-US" sz="2400"/>
              <a:t>Be aware of tools that can help with OER adaptation</a:t>
            </a:r>
            <a:endParaRPr sz="2400"/>
          </a:p>
          <a:p>
            <a:pPr indent="-323850">
              <a:lnSpc>
                <a:spcPct val="100000"/>
              </a:lnSpc>
              <a:spcBef>
                <a:spcPts val="0"/>
              </a:spcBef>
              <a:buSzPts val="3200"/>
            </a:pPr>
            <a:r>
              <a:rPr lang="en-US" sz="2400"/>
              <a:t>Be able to use and apply open licenses to material you have adapted</a:t>
            </a:r>
            <a:endParaRPr sz="2400"/>
          </a:p>
          <a:p>
            <a:pPr marL="0" indent="0">
              <a:buSzPts val="3500"/>
              <a:buNone/>
            </a:pPr>
            <a:endParaRPr sz="2400"/>
          </a:p>
        </p:txBody>
      </p:sp>
      <p:sp>
        <p:nvSpPr>
          <p:cNvPr id="101" name="Google Shape;101;p3"/>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a:solidFill>
                  <a:schemeClr val="dk1"/>
                </a:solidFill>
                <a:latin typeface="Calibri"/>
                <a:ea typeface="Calibri"/>
                <a:cs typeface="Calibri"/>
                <a:sym typeface="Calibri"/>
              </a:rPr>
              <a:t>Learning Outcomes </a:t>
            </a:r>
            <a:endParaRPr sz="4950" b="1">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1005BF1A-1539-6540-AEA2-3DF9D3B54BEE}"/>
              </a:ext>
            </a:extLst>
          </p:cNvPr>
          <p:cNvPicPr>
            <a:picLocks noChangeAspect="1"/>
          </p:cNvPicPr>
          <p:nvPr/>
        </p:nvPicPr>
        <p:blipFill>
          <a:blip r:embed="rId3"/>
          <a:stretch>
            <a:fillRect/>
          </a:stretch>
        </p:blipFill>
        <p:spPr>
          <a:xfrm>
            <a:off x="5460914" y="2040038"/>
            <a:ext cx="3257717" cy="2443287"/>
          </a:xfrm>
          <a:prstGeom prst="rect">
            <a:avLst/>
          </a:prstGeom>
        </p:spPr>
      </p:pic>
      <p:sp>
        <p:nvSpPr>
          <p:cNvPr id="7" name="TextBox 6">
            <a:extLst>
              <a:ext uri="{FF2B5EF4-FFF2-40B4-BE49-F238E27FC236}">
                <a16:creationId xmlns:a16="http://schemas.microsoft.com/office/drawing/2014/main" id="{4891B119-1A26-304F-8256-F215011C6DCA}"/>
              </a:ext>
            </a:extLst>
          </p:cNvPr>
          <p:cNvSpPr txBox="1"/>
          <p:nvPr/>
        </p:nvSpPr>
        <p:spPr>
          <a:xfrm rot="16200000">
            <a:off x="7769121" y="3053152"/>
            <a:ext cx="2152937" cy="276999"/>
          </a:xfrm>
          <a:prstGeom prst="rect">
            <a:avLst/>
          </a:prstGeom>
          <a:noFill/>
        </p:spPr>
        <p:txBody>
          <a:bodyPr wrap="square" rtlCol="0">
            <a:spAutoFit/>
          </a:bodyPr>
          <a:lstStyle/>
          <a:p>
            <a:r>
              <a:rPr lang="en-US" sz="600" dirty="0"/>
              <a:t>Photo credit: </a:t>
            </a:r>
            <a:r>
              <a:rPr lang="en-US" sz="600" dirty="0">
                <a:hlinkClick r:id="rId4"/>
              </a:rPr>
              <a:t>Mobile on the circular train, Yangon, Myanmar II </a:t>
            </a:r>
            <a:r>
              <a:rPr lang="en-US" sz="600" dirty="0"/>
              <a:t>by Beck Pitt is licensed </a:t>
            </a:r>
            <a:r>
              <a:rPr lang="en-US" sz="600" dirty="0">
                <a:hlinkClick r:id="rId5"/>
              </a:rPr>
              <a:t>CC BY 2.0</a:t>
            </a:r>
            <a:r>
              <a:rPr lang="en-US" sz="600" dirty="0"/>
              <a:t> </a:t>
            </a:r>
          </a:p>
        </p:txBody>
      </p:sp>
    </p:spTree>
    <p:extLst>
      <p:ext uri="{BB962C8B-B14F-4D97-AF65-F5344CB8AC3E}">
        <p14:creationId xmlns:p14="http://schemas.microsoft.com/office/powerpoint/2010/main" val="64835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628649" y="1061560"/>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endParaRPr sz="5400" b="1"/>
          </a:p>
          <a:p>
            <a:pPr marL="0" indent="0">
              <a:buSzPts val="7200"/>
              <a:buNone/>
            </a:pPr>
            <a:r>
              <a:rPr lang="en-US" sz="5400" b="1"/>
              <a:t>Part One: Openness, OER and Open Licenses </a:t>
            </a:r>
            <a:endParaRPr/>
          </a:p>
        </p:txBody>
      </p:sp>
    </p:spTree>
    <p:extLst>
      <p:ext uri="{BB962C8B-B14F-4D97-AF65-F5344CB8AC3E}">
        <p14:creationId xmlns:p14="http://schemas.microsoft.com/office/powerpoint/2010/main" val="243709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9"/>
          <p:cNvSpPr txBox="1">
            <a:spLocks noGrp="1"/>
          </p:cNvSpPr>
          <p:nvPr>
            <p:ph type="body" idx="1"/>
          </p:nvPr>
        </p:nvSpPr>
        <p:spPr>
          <a:xfrm>
            <a:off x="425371" y="1369219"/>
            <a:ext cx="3998348" cy="3263504"/>
          </a:xfrm>
          <a:prstGeom prst="rect">
            <a:avLst/>
          </a:prstGeom>
          <a:noFill/>
          <a:ln>
            <a:noFill/>
          </a:ln>
        </p:spPr>
        <p:txBody>
          <a:bodyPr spcFirstLastPara="1" wrap="square" lIns="68569" tIns="34275" rIns="68569" bIns="34275" anchor="t" anchorCtr="0">
            <a:noAutofit/>
          </a:bodyPr>
          <a:lstStyle/>
          <a:p>
            <a:pPr marL="0" indent="0">
              <a:lnSpc>
                <a:spcPct val="100000"/>
              </a:lnSpc>
              <a:spcBef>
                <a:spcPts val="0"/>
              </a:spcBef>
              <a:buSzPts val="3500"/>
              <a:buNone/>
            </a:pPr>
            <a:r>
              <a:rPr lang="en-US" sz="2250"/>
              <a:t>By the end of Part One you will: </a:t>
            </a:r>
            <a:endParaRPr sz="2250"/>
          </a:p>
          <a:p>
            <a:pPr indent="-323850">
              <a:lnSpc>
                <a:spcPct val="100000"/>
              </a:lnSpc>
              <a:buSzPts val="3200"/>
            </a:pPr>
            <a:r>
              <a:rPr lang="en-US" sz="2250"/>
              <a:t>Consolidate your understanding of Creative Commons licenses and OER</a:t>
            </a:r>
            <a:endParaRPr/>
          </a:p>
          <a:p>
            <a:pPr indent="-323850">
              <a:lnSpc>
                <a:spcPct val="100000"/>
              </a:lnSpc>
              <a:buSzPts val="3200"/>
            </a:pPr>
            <a:r>
              <a:rPr lang="en-US" sz="2250"/>
              <a:t>Understand what adaptation is and why you might want to change OER</a:t>
            </a:r>
            <a:endParaRPr/>
          </a:p>
          <a:p>
            <a:pPr indent="-323850">
              <a:lnSpc>
                <a:spcPct val="100000"/>
              </a:lnSpc>
              <a:buSzPts val="3200"/>
            </a:pPr>
            <a:r>
              <a:rPr lang="en-US" sz="2250"/>
              <a:t>Understand the difference between revise and remix</a:t>
            </a:r>
            <a:endParaRPr sz="2250"/>
          </a:p>
          <a:p>
            <a:pPr marL="0" indent="0">
              <a:buSzPts val="3500"/>
              <a:buNone/>
            </a:pPr>
            <a:endParaRPr sz="2250"/>
          </a:p>
        </p:txBody>
      </p:sp>
      <p:sp>
        <p:nvSpPr>
          <p:cNvPr id="114" name="Google Shape;114;p59"/>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a:solidFill>
                  <a:schemeClr val="dk1"/>
                </a:solidFill>
                <a:latin typeface="Calibri"/>
                <a:ea typeface="Calibri"/>
                <a:cs typeface="Calibri"/>
                <a:sym typeface="Calibri"/>
              </a:rPr>
              <a:t>Learning Outcomes </a:t>
            </a:r>
            <a:endParaRPr sz="4950" b="1">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963DFB70-0173-C549-BACA-91338A114274}"/>
              </a:ext>
            </a:extLst>
          </p:cNvPr>
          <p:cNvPicPr>
            <a:picLocks noChangeAspect="1"/>
          </p:cNvPicPr>
          <p:nvPr/>
        </p:nvPicPr>
        <p:blipFill>
          <a:blip r:embed="rId3"/>
          <a:stretch>
            <a:fillRect/>
          </a:stretch>
        </p:blipFill>
        <p:spPr>
          <a:xfrm>
            <a:off x="5460914" y="2040038"/>
            <a:ext cx="3257717" cy="2443287"/>
          </a:xfrm>
          <a:prstGeom prst="rect">
            <a:avLst/>
          </a:prstGeom>
        </p:spPr>
      </p:pic>
      <p:sp>
        <p:nvSpPr>
          <p:cNvPr id="7" name="TextBox 6">
            <a:extLst>
              <a:ext uri="{FF2B5EF4-FFF2-40B4-BE49-F238E27FC236}">
                <a16:creationId xmlns:a16="http://schemas.microsoft.com/office/drawing/2014/main" id="{C44A223F-DD86-F64C-909E-92BE223E7BDE}"/>
              </a:ext>
            </a:extLst>
          </p:cNvPr>
          <p:cNvSpPr txBox="1"/>
          <p:nvPr/>
        </p:nvSpPr>
        <p:spPr>
          <a:xfrm rot="16200000">
            <a:off x="7769121" y="3053152"/>
            <a:ext cx="2152937" cy="276999"/>
          </a:xfrm>
          <a:prstGeom prst="rect">
            <a:avLst/>
          </a:prstGeom>
          <a:noFill/>
        </p:spPr>
        <p:txBody>
          <a:bodyPr wrap="square" rtlCol="0">
            <a:spAutoFit/>
          </a:bodyPr>
          <a:lstStyle/>
          <a:p>
            <a:r>
              <a:rPr lang="en-US" sz="600" dirty="0"/>
              <a:t>Photo credit: </a:t>
            </a:r>
            <a:r>
              <a:rPr lang="en-US" sz="600" dirty="0">
                <a:hlinkClick r:id="rId4"/>
              </a:rPr>
              <a:t>Mobile on the circular train, Yangon, Myanmar II </a:t>
            </a:r>
            <a:r>
              <a:rPr lang="en-US" sz="600" dirty="0"/>
              <a:t>by Beck Pitt is licensed </a:t>
            </a:r>
            <a:r>
              <a:rPr lang="en-US" sz="600" dirty="0">
                <a:hlinkClick r:id="rId5"/>
              </a:rPr>
              <a:t>CC BY 2.0</a:t>
            </a:r>
            <a:r>
              <a:rPr lang="en-US" sz="600" dirty="0"/>
              <a:t> </a:t>
            </a:r>
          </a:p>
        </p:txBody>
      </p:sp>
    </p:spTree>
    <p:extLst>
      <p:ext uri="{BB962C8B-B14F-4D97-AF65-F5344CB8AC3E}">
        <p14:creationId xmlns:p14="http://schemas.microsoft.com/office/powerpoint/2010/main" val="204238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p:nvPr/>
        </p:nvSpPr>
        <p:spPr>
          <a:xfrm>
            <a:off x="598429" y="1257273"/>
            <a:ext cx="4385290" cy="3116207"/>
          </a:xfrm>
          <a:prstGeom prst="rect">
            <a:avLst/>
          </a:prstGeom>
          <a:noFill/>
          <a:ln>
            <a:noFill/>
          </a:ln>
        </p:spPr>
        <p:txBody>
          <a:bodyPr spcFirstLastPara="1" wrap="square" lIns="68569" tIns="34275" rIns="68569" bIns="34275" anchor="t" anchorCtr="0">
            <a:spAutoFit/>
          </a:bodyPr>
          <a:lstStyle/>
          <a:p>
            <a:pPr>
              <a:buClr>
                <a:srgbClr val="000000"/>
              </a:buClr>
              <a:buSzPts val="6600"/>
            </a:pPr>
            <a:r>
              <a:rPr lang="en-US" sz="4950" b="1">
                <a:solidFill>
                  <a:srgbClr val="000000"/>
                </a:solidFill>
                <a:latin typeface="Arial"/>
                <a:ea typeface="Arial"/>
                <a:cs typeface="Arial"/>
                <a:sym typeface="Arial"/>
              </a:rPr>
              <a:t>Open Educational Resources (OER) </a:t>
            </a:r>
            <a:endParaRPr sz="1050">
              <a:solidFill>
                <a:srgbClr val="000000"/>
              </a:solidFill>
              <a:latin typeface="Arial"/>
              <a:ea typeface="Arial"/>
              <a:cs typeface="Arial"/>
              <a:sym typeface="Arial"/>
            </a:endParaRPr>
          </a:p>
        </p:txBody>
      </p:sp>
      <p:sp>
        <p:nvSpPr>
          <p:cNvPr id="123" name="Google Shape;123;p5"/>
          <p:cNvSpPr txBox="1"/>
          <p:nvPr/>
        </p:nvSpPr>
        <p:spPr>
          <a:xfrm>
            <a:off x="4457700" y="1257273"/>
            <a:ext cx="4275535" cy="3797163"/>
          </a:xfrm>
          <a:prstGeom prst="rect">
            <a:avLst/>
          </a:prstGeom>
          <a:noFill/>
          <a:ln>
            <a:noFill/>
          </a:ln>
        </p:spPr>
        <p:txBody>
          <a:bodyPr spcFirstLastPara="1" wrap="square" lIns="68569" tIns="34275" rIns="68569" bIns="34275" anchor="t" anchorCtr="0">
            <a:spAutoFit/>
          </a:bodyPr>
          <a:lstStyle/>
          <a:p>
            <a:pPr>
              <a:buClr>
                <a:srgbClr val="000000"/>
              </a:buClr>
              <a:buSzPts val="2500"/>
            </a:pPr>
            <a:r>
              <a:rPr lang="en-US" sz="1875">
                <a:solidFill>
                  <a:srgbClr val="000000"/>
                </a:solidFill>
                <a:latin typeface="Arial"/>
                <a:ea typeface="Arial"/>
                <a:cs typeface="Arial"/>
                <a:sym typeface="Arial"/>
              </a:rPr>
              <a:t>“Open Educational Resources (OERs) are any type of educational materials that are in the public domain or introduced with an open license. </a:t>
            </a:r>
            <a:r>
              <a:rPr lang="en-US" sz="1875">
                <a:solidFill>
                  <a:srgbClr val="FF0000"/>
                </a:solidFill>
                <a:latin typeface="Arial"/>
                <a:ea typeface="Arial"/>
                <a:cs typeface="Arial"/>
                <a:sym typeface="Arial"/>
              </a:rPr>
              <a:t>The nature of these open materials means that anyone can legally and freely copy, use, adapt and re-share them. </a:t>
            </a:r>
            <a:r>
              <a:rPr lang="en-US" sz="1875">
                <a:solidFill>
                  <a:srgbClr val="000000"/>
                </a:solidFill>
                <a:latin typeface="Arial"/>
                <a:ea typeface="Arial"/>
                <a:cs typeface="Arial"/>
                <a:sym typeface="Arial"/>
              </a:rPr>
              <a:t>OERs range from textbooks to curricula, syllabi, lecture notes, assignments, tests, projects, audio, video and animation.”</a:t>
            </a:r>
            <a:endParaRPr sz="1050">
              <a:solidFill>
                <a:srgbClr val="000000"/>
              </a:solidFill>
              <a:latin typeface="Arial"/>
              <a:ea typeface="Arial"/>
              <a:cs typeface="Arial"/>
              <a:sym typeface="Arial"/>
            </a:endParaRPr>
          </a:p>
          <a:p>
            <a:pPr>
              <a:buClr>
                <a:srgbClr val="000000"/>
              </a:buClr>
              <a:buSzPts val="1200"/>
            </a:pPr>
            <a:endParaRPr sz="900">
              <a:solidFill>
                <a:srgbClr val="000000"/>
              </a:solidFill>
              <a:latin typeface="Arial"/>
              <a:ea typeface="Arial"/>
              <a:cs typeface="Arial"/>
              <a:sym typeface="Arial"/>
            </a:endParaRPr>
          </a:p>
          <a:p>
            <a:pPr>
              <a:buClr>
                <a:srgbClr val="000000"/>
              </a:buClr>
              <a:buSzPts val="1200"/>
            </a:pPr>
            <a:r>
              <a:rPr lang="en-US" sz="900">
                <a:solidFill>
                  <a:srgbClr val="000000"/>
                </a:solidFill>
                <a:latin typeface="Arial"/>
                <a:ea typeface="Arial"/>
                <a:cs typeface="Arial"/>
                <a:sym typeface="Arial"/>
              </a:rPr>
              <a:t>(UNESCO, n.d. </a:t>
            </a:r>
            <a:r>
              <a:rPr lang="en-US" sz="900" u="sng">
                <a:solidFill>
                  <a:srgbClr val="000000"/>
                </a:solidFill>
                <a:latin typeface="Arial"/>
                <a:ea typeface="Arial"/>
                <a:cs typeface="Arial"/>
                <a:sym typeface="Arial"/>
                <a:hlinkClick r:id="rId3"/>
              </a:rPr>
              <a:t>http://www.unesco.org/new/en/communication-and-information/access-to-knowledge/open-educational-resources/what-are-open-educational-resources-oers/)</a:t>
            </a:r>
            <a:r>
              <a:rPr lang="en-US" sz="900">
                <a:solidFill>
                  <a:srgbClr val="000000"/>
                </a:solidFill>
                <a:latin typeface="Arial"/>
                <a:ea typeface="Arial"/>
                <a:cs typeface="Arial"/>
                <a:sym typeface="Arial"/>
              </a:rPr>
              <a:t> (my highlights in red) </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200813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p:nvPr/>
        </p:nvSpPr>
        <p:spPr>
          <a:xfrm>
            <a:off x="471487" y="244986"/>
            <a:ext cx="4385290" cy="830966"/>
          </a:xfrm>
          <a:prstGeom prst="rect">
            <a:avLst/>
          </a:prstGeom>
          <a:noFill/>
          <a:ln>
            <a:noFill/>
          </a:ln>
        </p:spPr>
        <p:txBody>
          <a:bodyPr spcFirstLastPara="1" wrap="square" lIns="68569" tIns="34275" rIns="68569" bIns="34275" anchor="t" anchorCtr="0">
            <a:spAutoFit/>
          </a:bodyPr>
          <a:lstStyle/>
          <a:p>
            <a:pPr>
              <a:buClr>
                <a:srgbClr val="000000"/>
              </a:buClr>
              <a:buSzPts val="6600"/>
            </a:pPr>
            <a:r>
              <a:rPr lang="en-US" sz="4950" b="1">
                <a:solidFill>
                  <a:srgbClr val="000000"/>
                </a:solidFill>
                <a:latin typeface="Arial"/>
                <a:ea typeface="Arial"/>
                <a:cs typeface="Arial"/>
                <a:sym typeface="Arial"/>
              </a:rPr>
              <a:t>The 5 R’s </a:t>
            </a:r>
            <a:endParaRPr sz="1050">
              <a:solidFill>
                <a:srgbClr val="000000"/>
              </a:solidFill>
              <a:latin typeface="Arial"/>
              <a:ea typeface="Arial"/>
              <a:cs typeface="Arial"/>
              <a:sym typeface="Arial"/>
            </a:endParaRPr>
          </a:p>
        </p:txBody>
      </p:sp>
      <p:sp>
        <p:nvSpPr>
          <p:cNvPr id="130" name="Google Shape;130;p6"/>
          <p:cNvSpPr txBox="1"/>
          <p:nvPr/>
        </p:nvSpPr>
        <p:spPr>
          <a:xfrm>
            <a:off x="5069444" y="2571751"/>
            <a:ext cx="3846909" cy="1038716"/>
          </a:xfrm>
          <a:prstGeom prst="rect">
            <a:avLst/>
          </a:prstGeom>
          <a:noFill/>
          <a:ln>
            <a:noFill/>
          </a:ln>
        </p:spPr>
        <p:txBody>
          <a:bodyPr spcFirstLastPara="1" wrap="square" lIns="68569" tIns="34275" rIns="68569" bIns="34275" anchor="t" anchorCtr="0">
            <a:spAutoFit/>
          </a:bodyPr>
          <a:lstStyle/>
          <a:p>
            <a:pPr algn="r">
              <a:buClr>
                <a:srgbClr val="000000"/>
              </a:buClr>
              <a:buSzPts val="1400"/>
            </a:pPr>
            <a:r>
              <a:rPr lang="en-US" sz="1050">
                <a:solidFill>
                  <a:srgbClr val="000000"/>
                </a:solidFill>
                <a:latin typeface="Arial"/>
                <a:ea typeface="Arial"/>
                <a:cs typeface="Arial"/>
                <a:sym typeface="Arial"/>
              </a:rPr>
              <a:t>See: Defining the “Open” in Open Content and Open Educational Resources by David Wiley </a:t>
            </a:r>
            <a:r>
              <a:rPr lang="en-US" sz="1050" u="sng">
                <a:solidFill>
                  <a:srgbClr val="000000"/>
                </a:solidFill>
                <a:latin typeface="Arial"/>
                <a:ea typeface="Arial"/>
                <a:cs typeface="Arial"/>
                <a:sym typeface="Arial"/>
                <a:hlinkClick r:id="rId3"/>
              </a:rPr>
              <a:t>http://opencontent.org/definition/</a:t>
            </a:r>
            <a:r>
              <a:rPr lang="en-US" sz="1050">
                <a:solidFill>
                  <a:srgbClr val="000000"/>
                </a:solidFill>
                <a:latin typeface="Arial"/>
                <a:ea typeface="Arial"/>
                <a:cs typeface="Arial"/>
                <a:sym typeface="Arial"/>
              </a:rPr>
              <a:t> and also The Access Compromise and the 5</a:t>
            </a:r>
            <a:r>
              <a:rPr lang="en-US" sz="1050" baseline="30000">
                <a:solidFill>
                  <a:srgbClr val="000000"/>
                </a:solidFill>
                <a:latin typeface="Arial"/>
                <a:ea typeface="Arial"/>
                <a:cs typeface="Arial"/>
                <a:sym typeface="Arial"/>
              </a:rPr>
              <a:t>th</a:t>
            </a:r>
            <a:r>
              <a:rPr lang="en-US" sz="1050">
                <a:solidFill>
                  <a:srgbClr val="000000"/>
                </a:solidFill>
                <a:latin typeface="Arial"/>
                <a:ea typeface="Arial"/>
                <a:cs typeface="Arial"/>
                <a:sym typeface="Arial"/>
              </a:rPr>
              <a:t> R </a:t>
            </a:r>
            <a:r>
              <a:rPr lang="en-US" sz="1050" u="sng">
                <a:solidFill>
                  <a:srgbClr val="000000"/>
                </a:solidFill>
                <a:latin typeface="Arial"/>
                <a:ea typeface="Arial"/>
                <a:cs typeface="Arial"/>
                <a:sym typeface="Arial"/>
                <a:hlinkClick r:id="rId4"/>
              </a:rPr>
              <a:t>https://openedreader.org/chapter/the-access-compromise-and-the-5th-r/</a:t>
            </a:r>
            <a:r>
              <a:rPr lang="en-US" sz="1050">
                <a:solidFill>
                  <a:srgbClr val="000000"/>
                </a:solidFill>
                <a:latin typeface="Arial"/>
                <a:ea typeface="Arial"/>
                <a:cs typeface="Arial"/>
                <a:sym typeface="Arial"/>
              </a:rPr>
              <a:t> </a:t>
            </a:r>
            <a:endParaRPr sz="1050">
              <a:solidFill>
                <a:srgbClr val="000000"/>
              </a:solidFill>
              <a:latin typeface="Arial"/>
              <a:ea typeface="Arial"/>
              <a:cs typeface="Arial"/>
              <a:sym typeface="Arial"/>
            </a:endParaRPr>
          </a:p>
        </p:txBody>
      </p:sp>
      <p:sp>
        <p:nvSpPr>
          <p:cNvPr id="131" name="Google Shape;131;p6"/>
          <p:cNvSpPr txBox="1"/>
          <p:nvPr/>
        </p:nvSpPr>
        <p:spPr>
          <a:xfrm>
            <a:off x="471487" y="1075983"/>
            <a:ext cx="5357813" cy="3877954"/>
          </a:xfrm>
          <a:prstGeom prst="rect">
            <a:avLst/>
          </a:prstGeom>
          <a:noFill/>
          <a:ln>
            <a:noFill/>
          </a:ln>
        </p:spPr>
        <p:txBody>
          <a:bodyPr spcFirstLastPara="1" wrap="square" lIns="68569" tIns="34275" rIns="68569" bIns="34275" anchor="t" anchorCtr="0">
            <a:spAutoFit/>
          </a:bodyPr>
          <a:lstStyle/>
          <a:p>
            <a:pPr>
              <a:buClr>
                <a:srgbClr val="000000"/>
              </a:buClr>
              <a:buSzPts val="6600"/>
            </a:pPr>
            <a:r>
              <a:rPr lang="en-US" sz="4950" b="1">
                <a:solidFill>
                  <a:srgbClr val="FF0000"/>
                </a:solidFill>
                <a:latin typeface="Arial"/>
                <a:ea typeface="Arial"/>
                <a:cs typeface="Arial"/>
                <a:sym typeface="Arial"/>
              </a:rPr>
              <a:t>R</a:t>
            </a:r>
            <a:r>
              <a:rPr lang="en-US" sz="4950" b="1">
                <a:solidFill>
                  <a:srgbClr val="002060"/>
                </a:solidFill>
                <a:latin typeface="Arial"/>
                <a:ea typeface="Arial"/>
                <a:cs typeface="Arial"/>
                <a:sym typeface="Arial"/>
              </a:rPr>
              <a:t>etain</a:t>
            </a:r>
            <a:endParaRPr sz="1050">
              <a:solidFill>
                <a:srgbClr val="000000"/>
              </a:solidFill>
              <a:latin typeface="Arial"/>
              <a:ea typeface="Arial"/>
              <a:cs typeface="Arial"/>
              <a:sym typeface="Arial"/>
            </a:endParaRPr>
          </a:p>
          <a:p>
            <a:pPr>
              <a:buClr>
                <a:srgbClr val="000000"/>
              </a:buClr>
              <a:buSzPts val="6600"/>
            </a:pPr>
            <a:r>
              <a:rPr lang="en-US" sz="4950" b="1">
                <a:solidFill>
                  <a:srgbClr val="FF0000"/>
                </a:solidFill>
                <a:latin typeface="Arial"/>
                <a:ea typeface="Arial"/>
                <a:cs typeface="Arial"/>
                <a:sym typeface="Arial"/>
              </a:rPr>
              <a:t>R</a:t>
            </a:r>
            <a:r>
              <a:rPr lang="en-US" sz="4950" b="1">
                <a:solidFill>
                  <a:srgbClr val="002060"/>
                </a:solidFill>
                <a:latin typeface="Arial"/>
                <a:ea typeface="Arial"/>
                <a:cs typeface="Arial"/>
                <a:sym typeface="Arial"/>
              </a:rPr>
              <a:t>euse</a:t>
            </a:r>
            <a:endParaRPr sz="1050">
              <a:solidFill>
                <a:srgbClr val="000000"/>
              </a:solidFill>
              <a:latin typeface="Arial"/>
              <a:ea typeface="Arial"/>
              <a:cs typeface="Arial"/>
              <a:sym typeface="Arial"/>
            </a:endParaRPr>
          </a:p>
          <a:p>
            <a:pPr>
              <a:buClr>
                <a:srgbClr val="000000"/>
              </a:buClr>
              <a:buSzPts val="6600"/>
            </a:pPr>
            <a:r>
              <a:rPr lang="en-US" sz="4950" b="1">
                <a:solidFill>
                  <a:srgbClr val="FF0000"/>
                </a:solidFill>
                <a:latin typeface="Arial"/>
                <a:ea typeface="Arial"/>
                <a:cs typeface="Arial"/>
                <a:sym typeface="Arial"/>
              </a:rPr>
              <a:t>R</a:t>
            </a:r>
            <a:r>
              <a:rPr lang="en-US" sz="4950" b="1">
                <a:solidFill>
                  <a:srgbClr val="002060"/>
                </a:solidFill>
                <a:latin typeface="Arial"/>
                <a:ea typeface="Arial"/>
                <a:cs typeface="Arial"/>
                <a:sym typeface="Arial"/>
              </a:rPr>
              <a:t>evise</a:t>
            </a:r>
            <a:endParaRPr sz="1050">
              <a:solidFill>
                <a:srgbClr val="000000"/>
              </a:solidFill>
              <a:latin typeface="Arial"/>
              <a:ea typeface="Arial"/>
              <a:cs typeface="Arial"/>
              <a:sym typeface="Arial"/>
            </a:endParaRPr>
          </a:p>
          <a:p>
            <a:pPr>
              <a:buClr>
                <a:srgbClr val="000000"/>
              </a:buClr>
              <a:buSzPts val="6600"/>
            </a:pPr>
            <a:r>
              <a:rPr lang="en-US" sz="4950" b="1">
                <a:solidFill>
                  <a:srgbClr val="FF0000"/>
                </a:solidFill>
                <a:latin typeface="Arial"/>
                <a:ea typeface="Arial"/>
                <a:cs typeface="Arial"/>
                <a:sym typeface="Arial"/>
              </a:rPr>
              <a:t>R</a:t>
            </a:r>
            <a:r>
              <a:rPr lang="en-US" sz="4950" b="1">
                <a:solidFill>
                  <a:srgbClr val="002060"/>
                </a:solidFill>
                <a:latin typeface="Arial"/>
                <a:ea typeface="Arial"/>
                <a:cs typeface="Arial"/>
                <a:sym typeface="Arial"/>
              </a:rPr>
              <a:t>emix</a:t>
            </a:r>
            <a:endParaRPr sz="1050">
              <a:solidFill>
                <a:srgbClr val="000000"/>
              </a:solidFill>
              <a:latin typeface="Arial"/>
              <a:ea typeface="Arial"/>
              <a:cs typeface="Arial"/>
              <a:sym typeface="Arial"/>
            </a:endParaRPr>
          </a:p>
          <a:p>
            <a:pPr>
              <a:buClr>
                <a:srgbClr val="000000"/>
              </a:buClr>
              <a:buSzPts val="6600"/>
            </a:pPr>
            <a:r>
              <a:rPr lang="en-US" sz="4950" b="1">
                <a:solidFill>
                  <a:srgbClr val="FF0000"/>
                </a:solidFill>
                <a:latin typeface="Arial"/>
                <a:ea typeface="Arial"/>
                <a:cs typeface="Arial"/>
                <a:sym typeface="Arial"/>
              </a:rPr>
              <a:t>R</a:t>
            </a:r>
            <a:r>
              <a:rPr lang="en-US" sz="4950" b="1">
                <a:solidFill>
                  <a:srgbClr val="002060"/>
                </a:solidFill>
                <a:latin typeface="Arial"/>
                <a:ea typeface="Arial"/>
                <a:cs typeface="Arial"/>
                <a:sym typeface="Arial"/>
              </a:rPr>
              <a:t>edistribute</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86363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7"/>
          <p:cNvPicPr preferRelativeResize="0"/>
          <p:nvPr/>
        </p:nvPicPr>
        <p:blipFill rotWithShape="1">
          <a:blip r:embed="rId3">
            <a:alphaModFix/>
          </a:blip>
          <a:srcRect/>
          <a:stretch/>
        </p:blipFill>
        <p:spPr>
          <a:xfrm>
            <a:off x="2853642" y="204403"/>
            <a:ext cx="5943600" cy="4585394"/>
          </a:xfrm>
          <a:prstGeom prst="rect">
            <a:avLst/>
          </a:prstGeom>
          <a:noFill/>
          <a:ln>
            <a:noFill/>
          </a:ln>
        </p:spPr>
      </p:pic>
      <p:sp>
        <p:nvSpPr>
          <p:cNvPr id="137" name="Google Shape;137;p7"/>
          <p:cNvSpPr txBox="1"/>
          <p:nvPr/>
        </p:nvSpPr>
        <p:spPr>
          <a:xfrm>
            <a:off x="1545479" y="4777514"/>
            <a:ext cx="7123176" cy="161583"/>
          </a:xfrm>
          <a:prstGeom prst="rect">
            <a:avLst/>
          </a:prstGeom>
          <a:noFill/>
          <a:ln>
            <a:noFill/>
          </a:ln>
        </p:spPr>
        <p:txBody>
          <a:bodyPr spcFirstLastPara="1" wrap="square" lIns="68569" tIns="34275" rIns="68569" bIns="34275" anchor="t" anchorCtr="0">
            <a:noAutofit/>
          </a:bodyPr>
          <a:lstStyle/>
          <a:p>
            <a:pPr algn="r">
              <a:buClr>
                <a:srgbClr val="000000"/>
              </a:buClr>
              <a:buSzPts val="800"/>
            </a:pPr>
            <a:r>
              <a:rPr lang="en-US" sz="600">
                <a:solidFill>
                  <a:srgbClr val="000000"/>
                </a:solidFill>
                <a:latin typeface="Arial"/>
                <a:ea typeface="Arial"/>
                <a:cs typeface="Arial"/>
                <a:sym typeface="Arial"/>
              </a:rPr>
              <a:t>Image credit: ‘</a:t>
            </a:r>
            <a:r>
              <a:rPr lang="en-US" sz="600" u="sng">
                <a:solidFill>
                  <a:schemeClr val="hlink"/>
                </a:solidFill>
                <a:latin typeface="Arial"/>
                <a:ea typeface="Arial"/>
                <a:cs typeface="Arial"/>
                <a:sym typeface="Arial"/>
                <a:hlinkClick r:id="rId4"/>
              </a:rPr>
              <a:t>Finding and using open educational resources (OER): implementing the Creative Commons CC BY license (slide 4)’ </a:t>
            </a:r>
            <a:r>
              <a:rPr lang="en-US" sz="600">
                <a:solidFill>
                  <a:srgbClr val="000000"/>
                </a:solidFill>
                <a:latin typeface="Arial"/>
                <a:ea typeface="Arial"/>
                <a:cs typeface="Arial"/>
                <a:sym typeface="Arial"/>
              </a:rPr>
              <a:t>(Paul Stacey and Hal Plotkin, CC BY 4.0)</a:t>
            </a:r>
            <a:endParaRPr sz="600">
              <a:solidFill>
                <a:srgbClr val="000000"/>
              </a:solidFill>
              <a:latin typeface="Arial"/>
              <a:ea typeface="Arial"/>
              <a:cs typeface="Arial"/>
              <a:sym typeface="Arial"/>
            </a:endParaRPr>
          </a:p>
        </p:txBody>
      </p:sp>
      <p:sp>
        <p:nvSpPr>
          <p:cNvPr id="138" name="Google Shape;138;p7"/>
          <p:cNvSpPr txBox="1"/>
          <p:nvPr/>
        </p:nvSpPr>
        <p:spPr>
          <a:xfrm>
            <a:off x="92641" y="1013646"/>
            <a:ext cx="4385290" cy="3116207"/>
          </a:xfrm>
          <a:prstGeom prst="rect">
            <a:avLst/>
          </a:prstGeom>
          <a:noFill/>
          <a:ln>
            <a:noFill/>
          </a:ln>
        </p:spPr>
        <p:txBody>
          <a:bodyPr spcFirstLastPara="1" wrap="square" lIns="68569" tIns="34275" rIns="68569" bIns="34275" anchor="t" anchorCtr="0">
            <a:spAutoFit/>
          </a:bodyPr>
          <a:lstStyle/>
          <a:p>
            <a:pPr>
              <a:buClr>
                <a:srgbClr val="000000"/>
              </a:buClr>
              <a:buSzPts val="6600"/>
            </a:pPr>
            <a:r>
              <a:rPr lang="en-US" sz="4950" b="1">
                <a:solidFill>
                  <a:srgbClr val="000000"/>
                </a:solidFill>
                <a:latin typeface="Arial"/>
                <a:ea typeface="Arial"/>
                <a:cs typeface="Arial"/>
                <a:sym typeface="Arial"/>
              </a:rPr>
              <a:t>Open Licenses</a:t>
            </a:r>
            <a:endParaRPr sz="1013"/>
          </a:p>
          <a:p>
            <a:pPr>
              <a:buClr>
                <a:srgbClr val="000000"/>
              </a:buClr>
              <a:buSzPts val="6600"/>
            </a:pPr>
            <a:r>
              <a:rPr lang="en-US" sz="4950" b="1">
                <a:solidFill>
                  <a:srgbClr val="000000"/>
                </a:solidFill>
                <a:latin typeface="Arial"/>
                <a:ea typeface="Arial"/>
                <a:cs typeface="Arial"/>
                <a:sym typeface="Arial"/>
              </a:rPr>
              <a:t>and </a:t>
            </a:r>
            <a:endParaRPr sz="1013"/>
          </a:p>
          <a:p>
            <a:pPr>
              <a:buClr>
                <a:srgbClr val="000000"/>
              </a:buClr>
              <a:buSzPts val="6600"/>
            </a:pPr>
            <a:r>
              <a:rPr lang="en-US" sz="4950" b="1">
                <a:solidFill>
                  <a:srgbClr val="000000"/>
                </a:solidFill>
                <a:latin typeface="Arial"/>
                <a:ea typeface="Arial"/>
                <a:cs typeface="Arial"/>
                <a:sym typeface="Arial"/>
              </a:rPr>
              <a:t>OER </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187875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a:solidFill>
                  <a:schemeClr val="dk1"/>
                </a:solidFill>
                <a:latin typeface="Calibri"/>
                <a:ea typeface="Calibri"/>
                <a:cs typeface="Calibri"/>
                <a:sym typeface="Calibri"/>
              </a:rPr>
              <a:t>What do we mean by adaptation? </a:t>
            </a:r>
            <a:endParaRPr sz="4950">
              <a:solidFill>
                <a:srgbClr val="000000"/>
              </a:solidFill>
              <a:latin typeface="Arial"/>
              <a:ea typeface="Arial"/>
              <a:cs typeface="Arial"/>
              <a:sym typeface="Arial"/>
            </a:endParaRPr>
          </a:p>
          <a:p>
            <a:pPr>
              <a:buClr>
                <a:srgbClr val="000000"/>
              </a:buClr>
              <a:buSzPts val="6600"/>
            </a:pPr>
            <a:endParaRPr sz="4950" b="1">
              <a:solidFill>
                <a:schemeClr val="dk1"/>
              </a:solidFill>
              <a:latin typeface="Calibri"/>
              <a:ea typeface="Calibri"/>
              <a:cs typeface="Calibri"/>
              <a:sym typeface="Calibri"/>
            </a:endParaRPr>
          </a:p>
        </p:txBody>
      </p:sp>
      <p:pic>
        <p:nvPicPr>
          <p:cNvPr id="144" name="Google Shape;144;p8"/>
          <p:cNvPicPr preferRelativeResize="0"/>
          <p:nvPr/>
        </p:nvPicPr>
        <p:blipFill rotWithShape="1">
          <a:blip r:embed="rId3">
            <a:alphaModFix/>
          </a:blip>
          <a:srcRect/>
          <a:stretch/>
        </p:blipFill>
        <p:spPr>
          <a:xfrm>
            <a:off x="4179481" y="1879349"/>
            <a:ext cx="4565072" cy="3045759"/>
          </a:xfrm>
          <a:prstGeom prst="rect">
            <a:avLst/>
          </a:prstGeom>
          <a:noFill/>
          <a:ln>
            <a:noFill/>
          </a:ln>
        </p:spPr>
      </p:pic>
      <p:sp>
        <p:nvSpPr>
          <p:cNvPr id="145" name="Google Shape;145;p8"/>
          <p:cNvSpPr txBox="1"/>
          <p:nvPr/>
        </p:nvSpPr>
        <p:spPr>
          <a:xfrm rot="-5400000">
            <a:off x="5292436" y="1350833"/>
            <a:ext cx="7065818" cy="161552"/>
          </a:xfrm>
          <a:prstGeom prst="rect">
            <a:avLst/>
          </a:prstGeom>
          <a:noFill/>
          <a:ln>
            <a:noFill/>
          </a:ln>
        </p:spPr>
        <p:txBody>
          <a:bodyPr spcFirstLastPara="1" wrap="square" lIns="68569" tIns="34275" rIns="68569" bIns="34275" anchor="t" anchorCtr="0">
            <a:spAutoFit/>
          </a:bodyPr>
          <a:lstStyle/>
          <a:p>
            <a:pPr>
              <a:buClr>
                <a:srgbClr val="000000"/>
              </a:buClr>
              <a:buSzPts val="800"/>
            </a:pPr>
            <a:r>
              <a:rPr lang="en-US" sz="600">
                <a:solidFill>
                  <a:srgbClr val="000000"/>
                </a:solidFill>
                <a:latin typeface="Arial"/>
                <a:ea typeface="Arial"/>
                <a:cs typeface="Arial"/>
                <a:sym typeface="Arial"/>
              </a:rPr>
              <a:t>Picture Credit: change by </a:t>
            </a:r>
            <a:r>
              <a:rPr lang="en-US" sz="600" b="1" u="sng">
                <a:solidFill>
                  <a:srgbClr val="000000"/>
                </a:solidFill>
                <a:latin typeface="Arial"/>
                <a:ea typeface="Arial"/>
                <a:cs typeface="Arial"/>
                <a:sym typeface="Arial"/>
                <a:hlinkClick r:id="rId4"/>
              </a:rPr>
              <a:t>Trung Dũng Nguyễn</a:t>
            </a:r>
            <a:r>
              <a:rPr lang="en-US" sz="600" b="1">
                <a:solidFill>
                  <a:srgbClr val="000000"/>
                </a:solidFill>
                <a:latin typeface="Arial"/>
                <a:ea typeface="Arial"/>
                <a:cs typeface="Arial"/>
                <a:sym typeface="Arial"/>
              </a:rPr>
              <a:t> </a:t>
            </a:r>
            <a:r>
              <a:rPr lang="en-US" sz="600">
                <a:solidFill>
                  <a:srgbClr val="000000"/>
                </a:solidFill>
                <a:latin typeface="Arial"/>
                <a:ea typeface="Arial"/>
                <a:cs typeface="Arial"/>
                <a:sym typeface="Arial"/>
              </a:rPr>
              <a:t>is licensed CC BY-NC 2.0 </a:t>
            </a:r>
            <a:r>
              <a:rPr lang="en-US" sz="600" u="sng">
                <a:solidFill>
                  <a:srgbClr val="000000"/>
                </a:solidFill>
                <a:latin typeface="Arial"/>
                <a:ea typeface="Arial"/>
                <a:cs typeface="Arial"/>
                <a:sym typeface="Arial"/>
                <a:hlinkClick r:id="rId5"/>
              </a:rPr>
              <a:t>https://www.flickr.com/photos/mrtrungdung/8880039737/in/</a:t>
            </a:r>
            <a:r>
              <a:rPr lang="en-US" sz="600">
                <a:solidFill>
                  <a:srgbClr val="000000"/>
                </a:solidFill>
                <a:latin typeface="Arial"/>
                <a:ea typeface="Arial"/>
                <a:cs typeface="Arial"/>
                <a:sym typeface="Arial"/>
              </a:rPr>
              <a:t> </a:t>
            </a:r>
            <a:endParaRPr sz="1050">
              <a:solidFill>
                <a:srgbClr val="000000"/>
              </a:solidFill>
              <a:latin typeface="Arial"/>
              <a:ea typeface="Arial"/>
              <a:cs typeface="Arial"/>
              <a:sym typeface="Arial"/>
            </a:endParaRPr>
          </a:p>
        </p:txBody>
      </p:sp>
      <p:sp>
        <p:nvSpPr>
          <p:cNvPr id="146" name="Google Shape;146;p8"/>
          <p:cNvSpPr txBox="1"/>
          <p:nvPr/>
        </p:nvSpPr>
        <p:spPr>
          <a:xfrm>
            <a:off x="328433" y="2260222"/>
            <a:ext cx="3851048" cy="2423710"/>
          </a:xfrm>
          <a:prstGeom prst="rect">
            <a:avLst/>
          </a:prstGeom>
          <a:noFill/>
          <a:ln>
            <a:noFill/>
          </a:ln>
        </p:spPr>
        <p:txBody>
          <a:bodyPr spcFirstLastPara="1" wrap="square" lIns="68569" tIns="34275" rIns="68569" bIns="34275" anchor="t" anchorCtr="0">
            <a:spAutoFit/>
          </a:bodyPr>
          <a:lstStyle/>
          <a:p>
            <a:pPr>
              <a:buClr>
                <a:srgbClr val="000000"/>
              </a:buClr>
              <a:buSzPts val="3600"/>
            </a:pPr>
            <a:r>
              <a:rPr lang="en-US" sz="2700">
                <a:solidFill>
                  <a:srgbClr val="000000"/>
                </a:solidFill>
                <a:latin typeface="Arial"/>
                <a:ea typeface="Arial"/>
                <a:cs typeface="Arial"/>
                <a:sym typeface="Arial"/>
              </a:rPr>
              <a:t>“something that is </a:t>
            </a:r>
            <a:endParaRPr sz="1050">
              <a:solidFill>
                <a:srgbClr val="000000"/>
              </a:solidFill>
              <a:latin typeface="Arial"/>
              <a:ea typeface="Arial"/>
              <a:cs typeface="Arial"/>
              <a:sym typeface="Arial"/>
            </a:endParaRPr>
          </a:p>
          <a:p>
            <a:pPr>
              <a:buClr>
                <a:srgbClr val="000000"/>
              </a:buClr>
              <a:buSzPts val="3600"/>
            </a:pPr>
            <a:r>
              <a:rPr lang="en-US" sz="2700">
                <a:solidFill>
                  <a:srgbClr val="000000"/>
                </a:solidFill>
                <a:latin typeface="Arial"/>
                <a:ea typeface="Arial"/>
                <a:cs typeface="Arial"/>
                <a:sym typeface="Arial"/>
              </a:rPr>
              <a:t>changed or modified </a:t>
            </a:r>
            <a:r>
              <a:rPr lang="en-US" sz="2700">
                <a:solidFill>
                  <a:srgbClr val="FF0000"/>
                </a:solidFill>
                <a:latin typeface="Arial"/>
                <a:ea typeface="Arial"/>
                <a:cs typeface="Arial"/>
                <a:sym typeface="Arial"/>
              </a:rPr>
              <a:t>to suit new conditions or </a:t>
            </a:r>
            <a:endParaRPr sz="1050">
              <a:solidFill>
                <a:srgbClr val="000000"/>
              </a:solidFill>
              <a:latin typeface="Arial"/>
              <a:ea typeface="Arial"/>
              <a:cs typeface="Arial"/>
              <a:sym typeface="Arial"/>
            </a:endParaRPr>
          </a:p>
          <a:p>
            <a:pPr>
              <a:buClr>
                <a:srgbClr val="000000"/>
              </a:buClr>
              <a:buSzPts val="3600"/>
            </a:pPr>
            <a:r>
              <a:rPr lang="en-US" sz="2700">
                <a:solidFill>
                  <a:srgbClr val="FF0000"/>
                </a:solidFill>
                <a:latin typeface="Arial"/>
                <a:ea typeface="Arial"/>
                <a:cs typeface="Arial"/>
                <a:sym typeface="Arial"/>
              </a:rPr>
              <a:t>needs</a:t>
            </a:r>
            <a:r>
              <a:rPr lang="en-US" sz="2700">
                <a:solidFill>
                  <a:srgbClr val="000000"/>
                </a:solidFill>
                <a:latin typeface="Arial"/>
                <a:ea typeface="Arial"/>
                <a:cs typeface="Arial"/>
                <a:sym typeface="Arial"/>
              </a:rPr>
              <a:t>”</a:t>
            </a:r>
            <a:endParaRPr sz="1050">
              <a:solidFill>
                <a:srgbClr val="000000"/>
              </a:solidFill>
              <a:latin typeface="Arial"/>
              <a:ea typeface="Arial"/>
              <a:cs typeface="Arial"/>
              <a:sym typeface="Arial"/>
            </a:endParaRPr>
          </a:p>
          <a:p>
            <a:pPr>
              <a:buClr>
                <a:srgbClr val="000000"/>
              </a:buClr>
              <a:buSzPts val="3600"/>
            </a:pPr>
            <a:endParaRPr sz="2700">
              <a:solidFill>
                <a:srgbClr val="000000"/>
              </a:solidFill>
              <a:latin typeface="Arial"/>
              <a:ea typeface="Arial"/>
              <a:cs typeface="Arial"/>
              <a:sym typeface="Arial"/>
            </a:endParaRPr>
          </a:p>
          <a:p>
            <a:pPr>
              <a:buClr>
                <a:srgbClr val="000000"/>
              </a:buClr>
              <a:buSzPts val="1200"/>
            </a:pPr>
            <a:r>
              <a:rPr lang="en-US" sz="900">
                <a:solidFill>
                  <a:srgbClr val="000000"/>
                </a:solidFill>
                <a:latin typeface="Arial"/>
                <a:ea typeface="Arial"/>
                <a:cs typeface="Arial"/>
                <a:sym typeface="Arial"/>
              </a:rPr>
              <a:t>Collins English Dictionary: British Dictionary definitions for adaptation (No 3): </a:t>
            </a:r>
            <a:r>
              <a:rPr lang="en-US" sz="900" u="sng">
                <a:solidFill>
                  <a:srgbClr val="000000"/>
                </a:solidFill>
                <a:latin typeface="Arial"/>
                <a:ea typeface="Arial"/>
                <a:cs typeface="Arial"/>
                <a:sym typeface="Arial"/>
                <a:hlinkClick r:id="rId6"/>
              </a:rPr>
              <a:t>https://www.dictionary.com/browse/adaptation</a:t>
            </a:r>
            <a:r>
              <a:rPr lang="en-US" sz="900">
                <a:solidFill>
                  <a:srgbClr val="000000"/>
                </a:solidFill>
                <a:latin typeface="Arial"/>
                <a:ea typeface="Arial"/>
                <a:cs typeface="Arial"/>
                <a:sym typeface="Arial"/>
              </a:rPr>
              <a:t>  </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41088208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5518</TotalTime>
  <Words>1250</Words>
  <Application>Microsoft Macintosh PowerPoint</Application>
  <PresentationFormat>On-screen Show (16:9)</PresentationFormat>
  <Paragraphs>116</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Helvetica</vt:lpstr>
      <vt:lpstr>Lucida Grande</vt:lpstr>
      <vt:lpstr>Custom Design</vt:lpstr>
      <vt:lpstr>1_Office Theme</vt:lpstr>
      <vt:lpstr>Adapting OER: 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207</cp:revision>
  <dcterms:created xsi:type="dcterms:W3CDTF">2017-12-05T12:15:45Z</dcterms:created>
  <dcterms:modified xsi:type="dcterms:W3CDTF">2021-05-25T11:26:06Z</dcterms:modified>
</cp:coreProperties>
</file>