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 id="2147483696" r:id="rId2"/>
  </p:sldMasterIdLst>
  <p:notesMasterIdLst>
    <p:notesMasterId r:id="rId20"/>
  </p:notesMasterIdLst>
  <p:sldIdLst>
    <p:sldId id="304"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humar.Johnson" initials="J" lastIdx="15" clrIdx="0">
    <p:extLst>
      <p:ext uri="{19B8F6BF-5375-455C-9EA6-DF929625EA0E}">
        <p15:presenceInfo xmlns:p15="http://schemas.microsoft.com/office/powerpoint/2012/main" userId="S::jj5679@open.ac.uk::3082ba39-6742-433e-8aca-7665f92a762f" providerId="AD"/>
      </p:ext>
    </p:extLst>
  </p:cmAuthor>
  <p:cmAuthor id="2" name="Gillian.Hosier" initials="G" lastIdx="2" clrIdx="1">
    <p:extLst>
      <p:ext uri="{19B8F6BF-5375-455C-9EA6-DF929625EA0E}">
        <p15:presenceInfo xmlns:p15="http://schemas.microsoft.com/office/powerpoint/2012/main" userId="S::gr399@open.ac.uk::b99e2318-e78f-4eb0-ab42-ee243f8cef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6B35"/>
    <a:srgbClr val="EA530D"/>
    <a:srgbClr val="D8117D"/>
    <a:srgbClr val="E261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084" autoAdjust="0"/>
    <p:restoredTop sz="88906"/>
  </p:normalViewPr>
  <p:slideViewPr>
    <p:cSldViewPr snapToGrid="0" snapToObjects="1">
      <p:cViewPr varScale="1">
        <p:scale>
          <a:sx n="130" d="100"/>
          <a:sy n="130" d="100"/>
        </p:scale>
        <p:origin x="1552" y="184"/>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25" d="100"/>
          <a:sy n="125" d="100"/>
        </p:scale>
        <p:origin x="492" y="-234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ADE5F2-41C7-6244-B6BE-0DE86CAF42DC}" type="datetimeFigureOut">
              <a:rPr lang="en-US" smtClean="0"/>
              <a:t>5/25/21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519EDF-32DA-2B40-A28B-2067B9A173AA}" type="slidenum">
              <a:rPr lang="en-US" smtClean="0"/>
              <a:t>‹#›</a:t>
            </a:fld>
            <a:endParaRPr lang="en-US"/>
          </a:p>
        </p:txBody>
      </p:sp>
    </p:spTree>
    <p:extLst>
      <p:ext uri="{BB962C8B-B14F-4D97-AF65-F5344CB8AC3E}">
        <p14:creationId xmlns:p14="http://schemas.microsoft.com/office/powerpoint/2010/main" val="111322494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p9: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150" name="Google Shape;150;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10</a:t>
            </a:fld>
            <a:endParaRPr/>
          </a:p>
        </p:txBody>
      </p:sp>
    </p:spTree>
    <p:extLst>
      <p:ext uri="{BB962C8B-B14F-4D97-AF65-F5344CB8AC3E}">
        <p14:creationId xmlns:p14="http://schemas.microsoft.com/office/powerpoint/2010/main" val="9050452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 name="Google Shape;157;p10: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58" name="Google Shape;15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SzPts val="1400"/>
              <a:buNone/>
            </a:pPr>
            <a:fld id="{00000000-1234-1234-1234-123412341234}" type="slidenum">
              <a:rPr lang="en-US" sz="1400" b="0" i="0" u="none" strike="noStrike" cap="none">
                <a:solidFill>
                  <a:srgbClr val="000000"/>
                </a:solidFill>
                <a:latin typeface="Arial"/>
                <a:ea typeface="Arial"/>
                <a:cs typeface="Arial"/>
                <a:sym typeface="Arial"/>
              </a:rPr>
              <a:t>11</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41617296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p11: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167" name="Google Shape;16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051678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1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p:txBody>
      </p:sp>
      <p:sp>
        <p:nvSpPr>
          <p:cNvPr id="174" name="Google Shape;17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13</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606626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p13: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183" name="Google Shape;183;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14</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92597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4: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r>
              <a:rPr lang="en-US"/>
              <a:t>Quick question for audience here! </a:t>
            </a:r>
            <a:endParaRPr/>
          </a:p>
        </p:txBody>
      </p:sp>
      <p:sp>
        <p:nvSpPr>
          <p:cNvPr id="191" name="Google Shape;191;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384037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5: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http://</a:t>
            </a:r>
            <a:r>
              <a:rPr lang="en-US" dirty="0" err="1"/>
              <a:t>www.olnet.org</a:t>
            </a:r>
            <a:r>
              <a:rPr lang="en-US" dirty="0"/>
              <a:t>/node/68 </a:t>
            </a:r>
            <a:endParaRPr dirty="0"/>
          </a:p>
          <a:p>
            <a:pPr marL="0" lvl="0" indent="0" algn="l" rtl="0">
              <a:lnSpc>
                <a:spcPct val="100000"/>
              </a:lnSpc>
              <a:spcBef>
                <a:spcPts val="0"/>
              </a:spcBef>
              <a:spcAft>
                <a:spcPts val="0"/>
              </a:spcAft>
              <a:buSzPts val="1400"/>
              <a:buNone/>
            </a:pPr>
            <a:r>
              <a:rPr lang="en-US" dirty="0"/>
              <a:t>https://</a:t>
            </a:r>
            <a:r>
              <a:rPr lang="en-US" dirty="0" err="1"/>
              <a:t>opentextbc.ca</a:t>
            </a:r>
            <a:r>
              <a:rPr lang="en-US" dirty="0"/>
              <a:t>/</a:t>
            </a:r>
            <a:r>
              <a:rPr lang="en-US" dirty="0" err="1"/>
              <a:t>opentextbook</a:t>
            </a:r>
            <a:r>
              <a:rPr lang="en-US" dirty="0"/>
              <a:t>/chapter/6-steps-to-modifying-an-open-textbook/ </a:t>
            </a:r>
            <a:endParaRPr dirty="0"/>
          </a:p>
        </p:txBody>
      </p:sp>
      <p:sp>
        <p:nvSpPr>
          <p:cNvPr id="201" name="Google Shape;20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500257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4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209" name="Google Shape;209;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17</a:t>
            </a:fld>
            <a:endParaRPr/>
          </a:p>
        </p:txBody>
      </p:sp>
    </p:spTree>
    <p:extLst>
      <p:ext uri="{BB962C8B-B14F-4D97-AF65-F5344CB8AC3E}">
        <p14:creationId xmlns:p14="http://schemas.microsoft.com/office/powerpoint/2010/main" val="687038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dirty="0"/>
          </a:p>
        </p:txBody>
      </p:sp>
      <p:sp>
        <p:nvSpPr>
          <p:cNvPr id="89" name="Google Shape;8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30313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3: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98" name="Google Shape;9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05561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06" name="Google Shape;10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43316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9: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111" name="Google Shape;111;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78416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 name="Google Shape;119;p5: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120" name="Google Shape;12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6</a:t>
            </a:fld>
            <a:endParaRPr/>
          </a:p>
        </p:txBody>
      </p:sp>
    </p:spTree>
    <p:extLst>
      <p:ext uri="{BB962C8B-B14F-4D97-AF65-F5344CB8AC3E}">
        <p14:creationId xmlns:p14="http://schemas.microsoft.com/office/powerpoint/2010/main" val="870198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6: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127" name="Google Shape;12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7</a:t>
            </a:fld>
            <a:endParaRPr/>
          </a:p>
        </p:txBody>
      </p:sp>
    </p:spTree>
    <p:extLst>
      <p:ext uri="{BB962C8B-B14F-4D97-AF65-F5344CB8AC3E}">
        <p14:creationId xmlns:p14="http://schemas.microsoft.com/office/powerpoint/2010/main" val="18231941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7: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34" name="Google Shape;13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054343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8: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141" name="Google Shape;14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033581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F87F64C6-160A-BA4F-AAC3-386D6A1DFFEE}"/>
              </a:ext>
            </a:extLst>
          </p:cNvPr>
          <p:cNvSpPr/>
          <p:nvPr userDrawn="1"/>
        </p:nvSpPr>
        <p:spPr>
          <a:xfrm>
            <a:off x="7200378" y="3456109"/>
            <a:ext cx="1961150" cy="1693529"/>
          </a:xfrm>
          <a:custGeom>
            <a:avLst/>
            <a:gdLst>
              <a:gd name="connsiteX0" fmla="*/ 1961150 w 1961150"/>
              <a:gd name="connsiteY0" fmla="*/ 5 h 1693529"/>
              <a:gd name="connsiteX1" fmla="*/ 1957019 w 1961150"/>
              <a:gd name="connsiteY1" fmla="*/ 1693529 h 1693529"/>
              <a:gd name="connsiteX2" fmla="*/ 0 w 1961150"/>
              <a:gd name="connsiteY2" fmla="*/ 1693529 h 1693529"/>
              <a:gd name="connsiteX3" fmla="*/ 15337 w 1961150"/>
              <a:gd name="connsiteY3" fmla="*/ 1590908 h 1693529"/>
              <a:gd name="connsiteX4" fmla="*/ 558318 w 1961150"/>
              <a:gd name="connsiteY4" fmla="*/ 578073 h 1693529"/>
              <a:gd name="connsiteX5" fmla="*/ 1961150 w 1961150"/>
              <a:gd name="connsiteY5" fmla="*/ 5 h 1693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1150" h="1693529">
                <a:moveTo>
                  <a:pt x="1961150" y="5"/>
                </a:moveTo>
                <a:lnTo>
                  <a:pt x="1957019" y="1693529"/>
                </a:lnTo>
                <a:lnTo>
                  <a:pt x="0" y="1693529"/>
                </a:lnTo>
                <a:lnTo>
                  <a:pt x="15337" y="1590908"/>
                </a:lnTo>
                <a:cubicBezTo>
                  <a:pt x="91629" y="1209853"/>
                  <a:pt x="279114" y="856597"/>
                  <a:pt x="558318" y="578073"/>
                </a:cubicBezTo>
                <a:cubicBezTo>
                  <a:pt x="930589" y="206708"/>
                  <a:pt x="1435321" y="-1278"/>
                  <a:pt x="1961150" y="5"/>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3C5F552B-12D7-954D-A3A3-0C3CE451ADD6}"/>
              </a:ext>
            </a:extLst>
          </p:cNvPr>
          <p:cNvSpPr/>
          <p:nvPr userDrawn="1"/>
        </p:nvSpPr>
        <p:spPr>
          <a:xfrm>
            <a:off x="7641620" y="3893031"/>
            <a:ext cx="1518841" cy="1256606"/>
          </a:xfrm>
          <a:custGeom>
            <a:avLst/>
            <a:gdLst>
              <a:gd name="connsiteX0" fmla="*/ 1518841 w 1518841"/>
              <a:gd name="connsiteY0" fmla="*/ 4 h 1256606"/>
              <a:gd name="connsiteX1" fmla="*/ 1515776 w 1518841"/>
              <a:gd name="connsiteY1" fmla="*/ 1256606 h 1256606"/>
              <a:gd name="connsiteX2" fmla="*/ 0 w 1518841"/>
              <a:gd name="connsiteY2" fmla="*/ 1256606 h 1256606"/>
              <a:gd name="connsiteX3" fmla="*/ 2518 w 1518841"/>
              <a:gd name="connsiteY3" fmla="*/ 1239755 h 1256606"/>
              <a:gd name="connsiteX4" fmla="*/ 425650 w 1518841"/>
              <a:gd name="connsiteY4" fmla="*/ 450478 h 1256606"/>
              <a:gd name="connsiteX5" fmla="*/ 1518841 w 1518841"/>
              <a:gd name="connsiteY5" fmla="*/ 4 h 125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841" h="1256606">
                <a:moveTo>
                  <a:pt x="1518841" y="4"/>
                </a:moveTo>
                <a:lnTo>
                  <a:pt x="1515776" y="1256606"/>
                </a:lnTo>
                <a:lnTo>
                  <a:pt x="0" y="1256606"/>
                </a:lnTo>
                <a:lnTo>
                  <a:pt x="2518" y="1239755"/>
                </a:lnTo>
                <a:cubicBezTo>
                  <a:pt x="61971" y="942808"/>
                  <a:pt x="208074" y="667524"/>
                  <a:pt x="425650" y="450478"/>
                </a:cubicBezTo>
                <a:cubicBezTo>
                  <a:pt x="715752" y="161083"/>
                  <a:pt x="1109076" y="-995"/>
                  <a:pt x="1518841" y="4"/>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A46777A7-B73D-4347-BC53-6C5DF2CDCD37}"/>
              </a:ext>
            </a:extLst>
          </p:cNvPr>
          <p:cNvSpPr/>
          <p:nvPr userDrawn="1"/>
        </p:nvSpPr>
        <p:spPr>
          <a:xfrm>
            <a:off x="8098317" y="4338115"/>
            <a:ext cx="1061060" cy="811522"/>
          </a:xfrm>
          <a:custGeom>
            <a:avLst/>
            <a:gdLst>
              <a:gd name="connsiteX0" fmla="*/ 1061060 w 1061060"/>
              <a:gd name="connsiteY0" fmla="*/ 3 h 811522"/>
              <a:gd name="connsiteX1" fmla="*/ 1059080 w 1061060"/>
              <a:gd name="connsiteY1" fmla="*/ 811522 h 811522"/>
              <a:gd name="connsiteX2" fmla="*/ 0 w 1061060"/>
              <a:gd name="connsiteY2" fmla="*/ 811522 h 811522"/>
              <a:gd name="connsiteX3" fmla="*/ 8485 w 1061060"/>
              <a:gd name="connsiteY3" fmla="*/ 777814 h 811522"/>
              <a:gd name="connsiteX4" fmla="*/ 283292 w 1061060"/>
              <a:gd name="connsiteY4" fmla="*/ 320500 h 811522"/>
              <a:gd name="connsiteX5" fmla="*/ 1061060 w 1061060"/>
              <a:gd name="connsiteY5" fmla="*/ 3 h 81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1060" h="811522">
                <a:moveTo>
                  <a:pt x="1061060" y="3"/>
                </a:moveTo>
                <a:lnTo>
                  <a:pt x="1059080" y="811522"/>
                </a:lnTo>
                <a:lnTo>
                  <a:pt x="0" y="811522"/>
                </a:lnTo>
                <a:lnTo>
                  <a:pt x="8485" y="777814"/>
                </a:lnTo>
                <a:cubicBezTo>
                  <a:pt x="60608" y="606641"/>
                  <a:pt x="154293" y="449184"/>
                  <a:pt x="283292" y="320500"/>
                </a:cubicBezTo>
                <a:cubicBezTo>
                  <a:pt x="489689" y="114605"/>
                  <a:pt x="769526" y="-708"/>
                  <a:pt x="1061060" y="3"/>
                </a:cubicBezTo>
                <a:close/>
              </a:path>
            </a:pathLst>
          </a:cu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Content Placeholder 7" descr="Logo&#10;&#10;Description automatically generated">
            <a:extLst>
              <a:ext uri="{FF2B5EF4-FFF2-40B4-BE49-F238E27FC236}">
                <a16:creationId xmlns:a16="http://schemas.microsoft.com/office/drawing/2014/main" id="{8BBFC323-0B33-D84C-BA46-2BFA265141E2}"/>
              </a:ext>
            </a:extLst>
          </p:cNvPr>
          <p:cNvPicPr>
            <a:picLocks noChangeAspect="1"/>
          </p:cNvPicPr>
          <p:nvPr userDrawn="1"/>
        </p:nvPicPr>
        <p:blipFill>
          <a:blip r:embed="rId2"/>
          <a:stretch>
            <a:fillRect/>
          </a:stretch>
        </p:blipFill>
        <p:spPr>
          <a:xfrm>
            <a:off x="8365365" y="4737314"/>
            <a:ext cx="692185" cy="292215"/>
          </a:xfrm>
          <a:prstGeom prst="rect">
            <a:avLst/>
          </a:prstGeom>
        </p:spPr>
      </p:pic>
    </p:spTree>
    <p:extLst>
      <p:ext uri="{BB962C8B-B14F-4D97-AF65-F5344CB8AC3E}">
        <p14:creationId xmlns:p14="http://schemas.microsoft.com/office/powerpoint/2010/main" val="372656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23"/>
        <p:cNvGrpSpPr/>
        <p:nvPr/>
      </p:nvGrpSpPr>
      <p:grpSpPr>
        <a:xfrm>
          <a:off x="0" y="0"/>
          <a:ext cx="0" cy="0"/>
          <a:chOff x="0" y="0"/>
          <a:chExt cx="0" cy="0"/>
        </a:xfrm>
      </p:grpSpPr>
      <p:sp>
        <p:nvSpPr>
          <p:cNvPr id="24" name="Google Shape;24;p51"/>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Autofit/>
          </a:bodyPr>
          <a:lstStyle>
            <a:lvl1pPr marL="342900" marR="0" lvl="0" indent="-171450" algn="l" rtl="0">
              <a:lnSpc>
                <a:spcPct val="100000"/>
              </a:lnSpc>
              <a:spcBef>
                <a:spcPts val="0"/>
              </a:spcBef>
              <a:spcAft>
                <a:spcPts val="0"/>
              </a:spcAft>
              <a:buClr>
                <a:srgbClr val="000000"/>
              </a:buClr>
              <a:buSzPts val="1400"/>
              <a:buFont typeface="Arial"/>
              <a:buNone/>
              <a:defRPr sz="1050" b="0" i="0" u="none" strike="noStrike" cap="none">
                <a:solidFill>
                  <a:srgbClr val="000000"/>
                </a:solidFill>
                <a:latin typeface="Arial"/>
                <a:ea typeface="Arial"/>
                <a:cs typeface="Arial"/>
                <a:sym typeface="Arial"/>
              </a:defRPr>
            </a:lvl1pPr>
            <a:lvl2pPr marL="685800" marR="0" lvl="1" indent="-171450" algn="l" rtl="0">
              <a:lnSpc>
                <a:spcPct val="100000"/>
              </a:lnSpc>
              <a:spcBef>
                <a:spcPts val="0"/>
              </a:spcBef>
              <a:spcAft>
                <a:spcPts val="0"/>
              </a:spcAft>
              <a:buClr>
                <a:srgbClr val="000000"/>
              </a:buClr>
              <a:buSzPts val="1400"/>
              <a:buFont typeface="Arial"/>
              <a:buNone/>
              <a:defRPr sz="1050" b="0" i="0" u="none" strike="noStrike" cap="none">
                <a:solidFill>
                  <a:srgbClr val="000000"/>
                </a:solidFill>
                <a:latin typeface="Arial"/>
                <a:ea typeface="Arial"/>
                <a:cs typeface="Arial"/>
                <a:sym typeface="Arial"/>
              </a:defRPr>
            </a:lvl2pPr>
            <a:lvl3pPr marL="1028700" marR="0" lvl="2" indent="-171450" algn="l" rtl="0">
              <a:lnSpc>
                <a:spcPct val="100000"/>
              </a:lnSpc>
              <a:spcBef>
                <a:spcPts val="0"/>
              </a:spcBef>
              <a:spcAft>
                <a:spcPts val="0"/>
              </a:spcAft>
              <a:buClr>
                <a:srgbClr val="000000"/>
              </a:buClr>
              <a:buSzPts val="1400"/>
              <a:buFont typeface="Arial"/>
              <a:buNone/>
              <a:defRPr sz="1050" b="0" i="0" u="none" strike="noStrike" cap="none">
                <a:solidFill>
                  <a:srgbClr val="000000"/>
                </a:solidFill>
                <a:latin typeface="Arial"/>
                <a:ea typeface="Arial"/>
                <a:cs typeface="Arial"/>
                <a:sym typeface="Arial"/>
              </a:defRPr>
            </a:lvl3pPr>
            <a:lvl4pPr marL="1371600" marR="0" lvl="3" indent="-171450" algn="l" rtl="0">
              <a:lnSpc>
                <a:spcPct val="100000"/>
              </a:lnSpc>
              <a:spcBef>
                <a:spcPts val="0"/>
              </a:spcBef>
              <a:spcAft>
                <a:spcPts val="0"/>
              </a:spcAft>
              <a:buClr>
                <a:srgbClr val="000000"/>
              </a:buClr>
              <a:buSzPts val="1400"/>
              <a:buFont typeface="Arial"/>
              <a:buNone/>
              <a:defRPr sz="1050" b="0" i="0" u="none" strike="noStrike" cap="none">
                <a:solidFill>
                  <a:srgbClr val="000000"/>
                </a:solidFill>
                <a:latin typeface="Arial"/>
                <a:ea typeface="Arial"/>
                <a:cs typeface="Arial"/>
                <a:sym typeface="Arial"/>
              </a:defRPr>
            </a:lvl4pPr>
            <a:lvl5pPr marL="1714500" marR="0" lvl="4" indent="-171450" algn="l" rtl="0">
              <a:lnSpc>
                <a:spcPct val="100000"/>
              </a:lnSpc>
              <a:spcBef>
                <a:spcPts val="0"/>
              </a:spcBef>
              <a:spcAft>
                <a:spcPts val="0"/>
              </a:spcAft>
              <a:buClr>
                <a:srgbClr val="000000"/>
              </a:buClr>
              <a:buSzPts val="1400"/>
              <a:buFont typeface="Arial"/>
              <a:buNone/>
              <a:defRPr sz="1050" b="0" i="0" u="none" strike="noStrike" cap="none">
                <a:solidFill>
                  <a:srgbClr val="000000"/>
                </a:solidFill>
                <a:latin typeface="Arial"/>
                <a:ea typeface="Arial"/>
                <a:cs typeface="Arial"/>
                <a:sym typeface="Arial"/>
              </a:defRPr>
            </a:lvl5pPr>
            <a:lvl6pPr marL="2057400" marR="0" lvl="5" indent="-171450" algn="l" rtl="0">
              <a:lnSpc>
                <a:spcPct val="100000"/>
              </a:lnSpc>
              <a:spcBef>
                <a:spcPts val="0"/>
              </a:spcBef>
              <a:spcAft>
                <a:spcPts val="0"/>
              </a:spcAft>
              <a:buClr>
                <a:srgbClr val="000000"/>
              </a:buClr>
              <a:buSzPts val="1400"/>
              <a:buFont typeface="Arial"/>
              <a:buNone/>
              <a:defRPr sz="1050" b="0" i="0" u="none" strike="noStrike" cap="none">
                <a:solidFill>
                  <a:srgbClr val="000000"/>
                </a:solidFill>
                <a:latin typeface="Arial"/>
                <a:ea typeface="Arial"/>
                <a:cs typeface="Arial"/>
                <a:sym typeface="Arial"/>
              </a:defRPr>
            </a:lvl6pPr>
            <a:lvl7pPr marL="2400300" marR="0" lvl="6" indent="-171450" algn="l" rtl="0">
              <a:lnSpc>
                <a:spcPct val="100000"/>
              </a:lnSpc>
              <a:spcBef>
                <a:spcPts val="0"/>
              </a:spcBef>
              <a:spcAft>
                <a:spcPts val="0"/>
              </a:spcAft>
              <a:buClr>
                <a:srgbClr val="000000"/>
              </a:buClr>
              <a:buSzPts val="1400"/>
              <a:buFont typeface="Arial"/>
              <a:buNone/>
              <a:defRPr sz="1050" b="0" i="0" u="none" strike="noStrike" cap="none">
                <a:solidFill>
                  <a:srgbClr val="000000"/>
                </a:solidFill>
                <a:latin typeface="Arial"/>
                <a:ea typeface="Arial"/>
                <a:cs typeface="Arial"/>
                <a:sym typeface="Arial"/>
              </a:defRPr>
            </a:lvl7pPr>
            <a:lvl8pPr marL="2743200" marR="0" lvl="7" indent="-171450" algn="l" rtl="0">
              <a:lnSpc>
                <a:spcPct val="100000"/>
              </a:lnSpc>
              <a:spcBef>
                <a:spcPts val="0"/>
              </a:spcBef>
              <a:spcAft>
                <a:spcPts val="0"/>
              </a:spcAft>
              <a:buClr>
                <a:srgbClr val="000000"/>
              </a:buClr>
              <a:buSzPts val="1400"/>
              <a:buFont typeface="Arial"/>
              <a:buNone/>
              <a:defRPr sz="1050" b="0" i="0" u="none" strike="noStrike" cap="none">
                <a:solidFill>
                  <a:srgbClr val="000000"/>
                </a:solidFill>
                <a:latin typeface="Arial"/>
                <a:ea typeface="Arial"/>
                <a:cs typeface="Arial"/>
                <a:sym typeface="Arial"/>
              </a:defRPr>
            </a:lvl8pPr>
            <a:lvl9pPr marL="3086100" marR="0" lvl="8" indent="-171450" algn="l" rtl="0">
              <a:lnSpc>
                <a:spcPct val="100000"/>
              </a:lnSpc>
              <a:spcBef>
                <a:spcPts val="0"/>
              </a:spcBef>
              <a:spcAft>
                <a:spcPts val="0"/>
              </a:spcAft>
              <a:buClr>
                <a:srgbClr val="000000"/>
              </a:buClr>
              <a:buSzPts val="1400"/>
              <a:buFont typeface="Arial"/>
              <a:buNone/>
              <a:defRPr sz="105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319343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194158"/>
            <a:ext cx="909812" cy="467889"/>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4862019"/>
            <a:ext cx="9144000" cy="281482"/>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273662"/>
            <a:ext cx="7886972" cy="467889"/>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4940" y="157773"/>
            <a:ext cx="965609" cy="408274"/>
          </a:xfrm>
          <a:prstGeom prst="rect">
            <a:avLst/>
          </a:prstGeom>
        </p:spPr>
      </p:pic>
    </p:spTree>
    <p:extLst>
      <p:ext uri="{BB962C8B-B14F-4D97-AF65-F5344CB8AC3E}">
        <p14:creationId xmlns:p14="http://schemas.microsoft.com/office/powerpoint/2010/main" val="21813238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194"/>
            <a:ext cx="9144000" cy="5145694"/>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3" y="1560912"/>
            <a:ext cx="8394719" cy="2453558"/>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820158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3" y="4707985"/>
            <a:ext cx="483731" cy="425951"/>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3891665"/>
            <a:ext cx="4842638" cy="548051"/>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2608241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e 4">
            <a:extLst>
              <a:ext uri="{FF2B5EF4-FFF2-40B4-BE49-F238E27FC236}">
                <a16:creationId xmlns:a16="http://schemas.microsoft.com/office/drawing/2014/main" id="{87347E43-111D-8348-9FD5-27F3A328DAA1}"/>
              </a:ext>
            </a:extLst>
          </p:cNvPr>
          <p:cNvSpPr/>
          <p:nvPr userDrawn="1"/>
        </p:nvSpPr>
        <p:spPr>
          <a:xfrm rot="5400000">
            <a:off x="7177208" y="-1979492"/>
            <a:ext cx="3958983" cy="3958983"/>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Pie 5">
            <a:extLst>
              <a:ext uri="{FF2B5EF4-FFF2-40B4-BE49-F238E27FC236}">
                <a16:creationId xmlns:a16="http://schemas.microsoft.com/office/drawing/2014/main" id="{F53C11B4-3069-9C41-B7A4-74F85E6B3D52}"/>
              </a:ext>
            </a:extLst>
          </p:cNvPr>
          <p:cNvSpPr/>
          <p:nvPr userDrawn="1"/>
        </p:nvSpPr>
        <p:spPr>
          <a:xfrm rot="5400000">
            <a:off x="7614131" y="-1542568"/>
            <a:ext cx="3085135" cy="3085135"/>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ie 6">
            <a:extLst>
              <a:ext uri="{FF2B5EF4-FFF2-40B4-BE49-F238E27FC236}">
                <a16:creationId xmlns:a16="http://schemas.microsoft.com/office/drawing/2014/main" id="{9746D09F-8E33-3A49-864E-2B89F04F18DD}"/>
              </a:ext>
            </a:extLst>
          </p:cNvPr>
          <p:cNvSpPr/>
          <p:nvPr userDrawn="1"/>
        </p:nvSpPr>
        <p:spPr>
          <a:xfrm rot="5400000">
            <a:off x="8059216" y="-1097484"/>
            <a:ext cx="2194967" cy="2194967"/>
          </a:xfrm>
          <a:prstGeom prst="pie">
            <a:avLst>
              <a:gd name="adj1" fmla="val 0"/>
              <a:gd name="adj2" fmla="val 5408384"/>
            </a:avLst>
          </a:pr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Content Placeholder 7" descr="Logo&#10;&#10;Description automatically generated">
            <a:extLst>
              <a:ext uri="{FF2B5EF4-FFF2-40B4-BE49-F238E27FC236}">
                <a16:creationId xmlns:a16="http://schemas.microsoft.com/office/drawing/2014/main" id="{83AD1E3D-FF2D-3845-B3E5-A89EF3964B96}"/>
              </a:ext>
            </a:extLst>
          </p:cNvPr>
          <p:cNvPicPr>
            <a:picLocks noChangeAspect="1"/>
          </p:cNvPicPr>
          <p:nvPr userDrawn="1"/>
        </p:nvPicPr>
        <p:blipFill>
          <a:blip r:embed="rId2"/>
          <a:stretch>
            <a:fillRect/>
          </a:stretch>
        </p:blipFill>
        <p:spPr>
          <a:xfrm>
            <a:off x="8365365" y="399198"/>
            <a:ext cx="692185" cy="292215"/>
          </a:xfrm>
          <a:prstGeom prst="rect">
            <a:avLst/>
          </a:prstGeom>
        </p:spPr>
      </p:pic>
    </p:spTree>
    <p:extLst>
      <p:ext uri="{BB962C8B-B14F-4D97-AF65-F5344CB8AC3E}">
        <p14:creationId xmlns:p14="http://schemas.microsoft.com/office/powerpoint/2010/main" val="1734555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cxnSp>
        <p:nvCxnSpPr>
          <p:cNvPr id="9" name="Straight Connector 8">
            <a:extLst>
              <a:ext uri="{FF2B5EF4-FFF2-40B4-BE49-F238E27FC236}">
                <a16:creationId xmlns:a16="http://schemas.microsoft.com/office/drawing/2014/main" id="{A3478135-C01B-8C41-BDF2-9A0FA14CFB41}"/>
              </a:ext>
            </a:extLst>
          </p:cNvPr>
          <p:cNvCxnSpPr>
            <a:cxnSpLocks/>
          </p:cNvCxnSpPr>
          <p:nvPr userDrawn="1"/>
        </p:nvCxnSpPr>
        <p:spPr>
          <a:xfrm flipH="1">
            <a:off x="0" y="685800"/>
            <a:ext cx="6515100" cy="0"/>
          </a:xfrm>
          <a:prstGeom prst="line">
            <a:avLst/>
          </a:prstGeom>
          <a:ln w="317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2953"/>
            <a:ext cx="8164058" cy="505497"/>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1154564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87376"/>
            <a:ext cx="5299389" cy="1879100"/>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2464255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F66B35"/>
        </a:solidFill>
        <a:effectLst/>
      </p:bgPr>
    </p:bg>
    <p:spTree>
      <p:nvGrpSpPr>
        <p:cNvPr id="1" name=""/>
        <p:cNvGrpSpPr/>
        <p:nvPr/>
      </p:nvGrpSpPr>
      <p:grpSpPr>
        <a:xfrm>
          <a:off x="0" y="0"/>
          <a:ext cx="0" cy="0"/>
          <a:chOff x="0" y="0"/>
          <a:chExt cx="0" cy="0"/>
        </a:xfrm>
      </p:grpSpPr>
      <p:pic>
        <p:nvPicPr>
          <p:cNvPr id="5" name="Content Placeholder 7" descr="Logo&#10;&#10;Description automatically generated">
            <a:extLst>
              <a:ext uri="{FF2B5EF4-FFF2-40B4-BE49-F238E27FC236}">
                <a16:creationId xmlns:a16="http://schemas.microsoft.com/office/drawing/2014/main" id="{B69FE878-E508-EC49-A754-7F49E50F35A5}"/>
              </a:ext>
            </a:extLst>
          </p:cNvPr>
          <p:cNvPicPr>
            <a:picLocks noChangeAspect="1"/>
          </p:cNvPicPr>
          <p:nvPr userDrawn="1"/>
        </p:nvPicPr>
        <p:blipFill>
          <a:blip r:embed="rId2"/>
          <a:stretch>
            <a:fillRect/>
          </a:stretch>
        </p:blipFill>
        <p:spPr>
          <a:xfrm>
            <a:off x="8365365" y="171809"/>
            <a:ext cx="692185" cy="292215"/>
          </a:xfrm>
          <a:prstGeom prst="rect">
            <a:avLst/>
          </a:prstGeom>
        </p:spPr>
      </p:pic>
    </p:spTree>
    <p:extLst>
      <p:ext uri="{BB962C8B-B14F-4D97-AF65-F5344CB8AC3E}">
        <p14:creationId xmlns:p14="http://schemas.microsoft.com/office/powerpoint/2010/main" val="2973594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516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
        <p:cNvGrpSpPr/>
        <p:nvPr/>
      </p:nvGrpSpPr>
      <p:grpSpPr>
        <a:xfrm>
          <a:off x="0" y="0"/>
          <a:ext cx="0" cy="0"/>
          <a:chOff x="0" y="0"/>
          <a:chExt cx="0" cy="0"/>
        </a:xfrm>
      </p:grpSpPr>
      <p:sp>
        <p:nvSpPr>
          <p:cNvPr id="12" name="Google Shape;12;p46"/>
          <p:cNvSpPr txBox="1">
            <a:spLocks noGrp="1"/>
          </p:cNvSpPr>
          <p:nvPr>
            <p:ph type="body" idx="1"/>
          </p:nvPr>
        </p:nvSpPr>
        <p:spPr>
          <a:xfrm>
            <a:off x="628650" y="1369219"/>
            <a:ext cx="7886700" cy="3263504"/>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189990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Title and Content" type="obj">
  <p:cSld name="1_Title and Content">
    <p:spTree>
      <p:nvGrpSpPr>
        <p:cNvPr id="1" name="Shape 13"/>
        <p:cNvGrpSpPr/>
        <p:nvPr/>
      </p:nvGrpSpPr>
      <p:grpSpPr>
        <a:xfrm>
          <a:off x="0" y="0"/>
          <a:ext cx="0" cy="0"/>
          <a:chOff x="0" y="0"/>
          <a:chExt cx="0" cy="0"/>
        </a:xfrm>
      </p:grpSpPr>
      <p:sp>
        <p:nvSpPr>
          <p:cNvPr id="14" name="Google Shape;14;p47"/>
          <p:cNvSpPr txBox="1">
            <a:spLocks noGrp="1"/>
          </p:cNvSpPr>
          <p:nvPr>
            <p:ph type="title"/>
          </p:nvPr>
        </p:nvSpPr>
        <p:spPr>
          <a:xfrm>
            <a:off x="457200" y="205979"/>
            <a:ext cx="8229600" cy="857250"/>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sp>
        <p:nvSpPr>
          <p:cNvPr id="15" name="Google Shape;15;p47"/>
          <p:cNvSpPr txBox="1">
            <a:spLocks noGrp="1"/>
          </p:cNvSpPr>
          <p:nvPr>
            <p:ph type="body" idx="1"/>
          </p:nvPr>
        </p:nvSpPr>
        <p:spPr>
          <a:xfrm>
            <a:off x="457200" y="1200151"/>
            <a:ext cx="8229600" cy="3394472"/>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6" name="Google Shape;16;p47"/>
          <p:cNvSpPr txBox="1">
            <a:spLocks noGrp="1"/>
          </p:cNvSpPr>
          <p:nvPr>
            <p:ph type="dt" idx="10"/>
          </p:nvPr>
        </p:nvSpPr>
        <p:spPr>
          <a:xfrm>
            <a:off x="457200" y="4767264"/>
            <a:ext cx="21336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17" name="Google Shape;17;p47"/>
          <p:cNvSpPr txBox="1">
            <a:spLocks noGrp="1"/>
          </p:cNvSpPr>
          <p:nvPr>
            <p:ph type="ftr" idx="11"/>
          </p:nvPr>
        </p:nvSpPr>
        <p:spPr>
          <a:xfrm>
            <a:off x="3124200" y="4767264"/>
            <a:ext cx="28956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18" name="Google Shape;18;p47"/>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051878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
        <p:cNvGrpSpPr/>
        <p:nvPr/>
      </p:nvGrpSpPr>
      <p:grpSpPr>
        <a:xfrm>
          <a:off x="0" y="0"/>
          <a:ext cx="0" cy="0"/>
          <a:chOff x="0" y="0"/>
          <a:chExt cx="0" cy="0"/>
        </a:xfrm>
      </p:grpSpPr>
      <p:sp>
        <p:nvSpPr>
          <p:cNvPr id="20" name="Google Shape;20;p48"/>
          <p:cNvSpPr txBox="1">
            <a:spLocks noGrp="1"/>
          </p:cNvSpPr>
          <p:nvPr>
            <p:ph type="dt" idx="10"/>
          </p:nvPr>
        </p:nvSpPr>
        <p:spPr>
          <a:xfrm>
            <a:off x="628650" y="4767263"/>
            <a:ext cx="20574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21" name="Google Shape;21;p48"/>
          <p:cNvSpPr txBox="1">
            <a:spLocks noGrp="1"/>
          </p:cNvSpPr>
          <p:nvPr>
            <p:ph type="ftr" idx="11"/>
          </p:nvPr>
        </p:nvSpPr>
        <p:spPr>
          <a:xfrm>
            <a:off x="3028950" y="4767263"/>
            <a:ext cx="30861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22" name="Google Shape;22;p4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57638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337340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8" r:id="rId3"/>
    <p:sldLayoutId id="2147483693" r:id="rId4"/>
    <p:sldLayoutId id="2147483694" r:id="rId5"/>
    <p:sldLayoutId id="2147483653" r:id="rId6"/>
    <p:sldLayoutId id="2147483700" r:id="rId7"/>
    <p:sldLayoutId id="2147483701" r:id="rId8"/>
    <p:sldLayoutId id="2147483702" r:id="rId9"/>
    <p:sldLayoutId id="2147483703"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4337103"/>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297074"/>
            <a:ext cx="5269241" cy="5393421"/>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4" y="500445"/>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174654"/>
            <a:ext cx="2955352" cy="5398839"/>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0" y="3219089"/>
            <a:ext cx="4657151" cy="424854"/>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443585"/>
            <a:ext cx="1718054" cy="725299"/>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4395922"/>
            <a:ext cx="6836636" cy="691916"/>
          </a:xfrm>
          <a:prstGeom prst="rect">
            <a:avLst/>
          </a:prstGeom>
        </p:spPr>
      </p:pic>
    </p:spTree>
    <p:extLst>
      <p:ext uri="{BB962C8B-B14F-4D97-AF65-F5344CB8AC3E}">
        <p14:creationId xmlns:p14="http://schemas.microsoft.com/office/powerpoint/2010/main" val="333595626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hyperlink" Target="http://opencontent.org/definition/" TargetMode="External"/><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hyperlink" Target="https://openedreader.org/chapter/the-access-compromise-and-the-5th-r/"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hyperlink" Target="https://schools.leicester.gov.uk/media/2308/g3-finding-and-remixing-openly-licensed-resources-january-2015.pdf" TargetMode="External"/><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hyperlink" Target="http://opencontent.org/definition/" TargetMode="External"/><Relationship Id="rId2" Type="http://schemas.openxmlformats.org/officeDocument/2006/relationships/notesSlide" Target="../notesSlides/notesSlide13.xml"/><Relationship Id="rId1" Type="http://schemas.openxmlformats.org/officeDocument/2006/relationships/slideLayout" Target="../slideLayouts/slideLayout9.xml"/><Relationship Id="rId5" Type="http://schemas.openxmlformats.org/officeDocument/2006/relationships/hyperlink" Target="https://www.flickr.com/photos/cogdog/18362774588/" TargetMode="External"/><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3" Type="http://schemas.openxmlformats.org/officeDocument/2006/relationships/hyperlink" Target="http://opencontent.org/definition/" TargetMode="External"/><Relationship Id="rId2" Type="http://schemas.openxmlformats.org/officeDocument/2006/relationships/notesSlide" Target="../notesSlides/notesSlide14.xml"/><Relationship Id="rId1" Type="http://schemas.openxmlformats.org/officeDocument/2006/relationships/slideLayout" Target="../slideLayouts/slideLayout9.xml"/><Relationship Id="rId5" Type="http://schemas.openxmlformats.org/officeDocument/2006/relationships/hyperlink" Target="https://www.flickr.com/photos/mikecogh/5135821856/in/faves-40959105@N00/" TargetMode="External"/><Relationship Id="rId4" Type="http://schemas.openxmlformats.org/officeDocument/2006/relationships/image" Target="../media/image13.jp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hyperlink" Target="https://opentextbc.ca/opentextbook/chapter/6-steps-to-modifying-an-open-textbook/"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7.xml"/><Relationship Id="rId1" Type="http://schemas.openxmlformats.org/officeDocument/2006/relationships/slideLayout" Target="../slideLayouts/slideLayout10.xml"/><Relationship Id="rId4" Type="http://schemas.openxmlformats.org/officeDocument/2006/relationships/hyperlink" Target="https://www.flickr.com/photos/henrybloomfield/12680815144/"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creativecommons.org/licenses/by/2.0/" TargetMode="External"/><Relationship Id="rId3" Type="http://schemas.openxmlformats.org/officeDocument/2006/relationships/hyperlink" Target="http://creativecommons.org/licenses/by/4.0/" TargetMode="External"/><Relationship Id="rId7" Type="http://schemas.openxmlformats.org/officeDocument/2006/relationships/hyperlink" Target="https://www.flickr.com/photos/kalexanderson/"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s://www.flickr.com/photos/kalexanderson/7176605114/in/faves-40959105@N00/" TargetMode="External"/><Relationship Id="rId5" Type="http://schemas.openxmlformats.org/officeDocument/2006/relationships/image" Target="../media/image7.jp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hyperlink" Target="https://creativecommons.org/licenses/by/2.0/" TargetMode="External"/><Relationship Id="rId4" Type="http://schemas.openxmlformats.org/officeDocument/2006/relationships/hyperlink" Target="https://www.flickr.com/photos/40959105@N00/51174173756/"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hyperlink" Target="https://creativecommons.org/licenses/by/2.0/" TargetMode="External"/><Relationship Id="rId4" Type="http://schemas.openxmlformats.org/officeDocument/2006/relationships/hyperlink" Target="https://www.flickr.com/photos/40959105@N00/51174173756/"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unesco.org/new/en/communication-and-information/access-to-knowledge/open-educational-resources/what-are-open-educational-resources-oers/)"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hyperlink" Target="http://opencontent.org/definition/" TargetMode="External"/><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hyperlink" Target="https://openedreader.org/chapter/the-access-compromise-and-the-5th-r/"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hyperlink" Target="http://www.open.edu/openlearncreate/mod/oucontent/view.php?id=82522&amp;printable=1"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hyperlink" Target="https://www.dictionary.com/browse/adaptation" TargetMode="External"/><Relationship Id="rId5" Type="http://schemas.openxmlformats.org/officeDocument/2006/relationships/hyperlink" Target="https://www.flickr.com/photos/mrtrungdung/8880039737/in/" TargetMode="External"/><Relationship Id="rId4" Type="http://schemas.openxmlformats.org/officeDocument/2006/relationships/hyperlink" Target="https://www.flickr.com/photos/mrtrungdu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3" y="2978761"/>
            <a:ext cx="4592861" cy="298173"/>
          </a:xfrm>
          <a:prstGeom prst="rect">
            <a:avLst/>
          </a:prstGeom>
        </p:spPr>
        <p:txBody>
          <a:bodyPr vert="horz" wrap="none" lIns="0" tIns="0" rIns="0" bIns="0" rtlCol="0">
            <a:noAutofit/>
          </a:bodyPr>
          <a:lstStyle/>
          <a:p>
            <a:r>
              <a:rPr lang="en-US" sz="1600" dirty="0">
                <a:solidFill>
                  <a:schemeClr val="bg1"/>
                </a:solidFill>
              </a:rPr>
              <a:t>TIDE Residential School</a:t>
            </a:r>
          </a:p>
          <a:p>
            <a:r>
              <a:rPr lang="en-US" sz="1600" dirty="0">
                <a:solidFill>
                  <a:schemeClr val="bg1"/>
                </a:solidFill>
              </a:rPr>
              <a:t>May 2020</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2" y="1468439"/>
            <a:ext cx="6579943" cy="548051"/>
          </a:xfrm>
          <a:prstGeom prst="rect">
            <a:avLst/>
          </a:prstGeom>
        </p:spPr>
        <p:txBody>
          <a:bodyPr/>
          <a:lstStyle/>
          <a:p>
            <a:pPr>
              <a:lnSpc>
                <a:spcPct val="100000"/>
              </a:lnSpc>
            </a:pPr>
            <a:r>
              <a:rPr lang="en-US" sz="4000" dirty="0">
                <a:solidFill>
                  <a:schemeClr val="bg1"/>
                </a:solidFill>
              </a:rPr>
              <a:t>Adapting OER:</a:t>
            </a:r>
            <a:br>
              <a:rPr lang="en-US" sz="4000" dirty="0">
                <a:solidFill>
                  <a:schemeClr val="bg1"/>
                </a:solidFill>
              </a:rPr>
            </a:br>
            <a:r>
              <a:rPr lang="en-US" sz="4000" dirty="0">
                <a:solidFill>
                  <a:schemeClr val="bg1"/>
                </a:solidFill>
              </a:rPr>
              <a:t>Part 1</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3650952" y="3572247"/>
            <a:ext cx="5220486" cy="630942"/>
          </a:xfrm>
          <a:prstGeom prst="rect">
            <a:avLst/>
          </a:prstGeom>
        </p:spPr>
        <p:txBody>
          <a:bodyPr wrap="square">
            <a:spAutoFit/>
          </a:bodyPr>
          <a:lstStyle/>
          <a:p>
            <a:r>
              <a:rPr lang="en-GB" sz="700" dirty="0">
                <a:solidFill>
                  <a:schemeClr val="bg1"/>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schemeClr val="bg1"/>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schemeClr val="bg1"/>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9"/>
          <p:cNvSpPr txBox="1"/>
          <p:nvPr/>
        </p:nvSpPr>
        <p:spPr>
          <a:xfrm>
            <a:off x="459127" y="104701"/>
            <a:ext cx="4385290" cy="830966"/>
          </a:xfrm>
          <a:prstGeom prst="rect">
            <a:avLst/>
          </a:prstGeom>
          <a:noFill/>
          <a:ln>
            <a:noFill/>
          </a:ln>
        </p:spPr>
        <p:txBody>
          <a:bodyPr spcFirstLastPara="1" wrap="square" lIns="68569" tIns="34275" rIns="68569" bIns="34275" anchor="t" anchorCtr="0">
            <a:spAutoFit/>
          </a:bodyPr>
          <a:lstStyle/>
          <a:p>
            <a:pPr>
              <a:buClr>
                <a:srgbClr val="000000"/>
              </a:buClr>
              <a:buSzPts val="6600"/>
            </a:pPr>
            <a:r>
              <a:rPr lang="en-US" sz="4950" b="1">
                <a:solidFill>
                  <a:srgbClr val="000000"/>
                </a:solidFill>
                <a:latin typeface="Arial"/>
                <a:ea typeface="Arial"/>
                <a:cs typeface="Arial"/>
                <a:sym typeface="Arial"/>
              </a:rPr>
              <a:t>The 5 R’s </a:t>
            </a:r>
            <a:endParaRPr sz="1050">
              <a:solidFill>
                <a:srgbClr val="000000"/>
              </a:solidFill>
              <a:latin typeface="Arial"/>
              <a:ea typeface="Arial"/>
              <a:cs typeface="Arial"/>
              <a:sym typeface="Arial"/>
            </a:endParaRPr>
          </a:p>
        </p:txBody>
      </p:sp>
      <p:sp>
        <p:nvSpPr>
          <p:cNvPr id="153" name="Google Shape;153;p9"/>
          <p:cNvSpPr txBox="1"/>
          <p:nvPr/>
        </p:nvSpPr>
        <p:spPr>
          <a:xfrm>
            <a:off x="5101592" y="2263318"/>
            <a:ext cx="3600450" cy="1038716"/>
          </a:xfrm>
          <a:prstGeom prst="rect">
            <a:avLst/>
          </a:prstGeom>
          <a:noFill/>
          <a:ln>
            <a:noFill/>
          </a:ln>
        </p:spPr>
        <p:txBody>
          <a:bodyPr spcFirstLastPara="1" wrap="square" lIns="68569" tIns="34275" rIns="68569" bIns="34275" anchor="t" anchorCtr="0">
            <a:spAutoFit/>
          </a:bodyPr>
          <a:lstStyle/>
          <a:p>
            <a:pPr algn="r">
              <a:buClr>
                <a:srgbClr val="000000"/>
              </a:buClr>
              <a:buSzPts val="1400"/>
            </a:pPr>
            <a:r>
              <a:rPr lang="en-US" sz="1050">
                <a:solidFill>
                  <a:srgbClr val="000000"/>
                </a:solidFill>
                <a:latin typeface="Arial"/>
                <a:ea typeface="Arial"/>
                <a:cs typeface="Arial"/>
                <a:sym typeface="Arial"/>
              </a:rPr>
              <a:t>See: Defining the “Open” in Open Content and Open Educational Resources by David Wiley </a:t>
            </a:r>
            <a:r>
              <a:rPr lang="en-US" sz="1050" u="sng">
                <a:solidFill>
                  <a:srgbClr val="000000"/>
                </a:solidFill>
                <a:latin typeface="Arial"/>
                <a:ea typeface="Arial"/>
                <a:cs typeface="Arial"/>
                <a:sym typeface="Arial"/>
                <a:hlinkClick r:id="rId3"/>
              </a:rPr>
              <a:t>http://opencontent.org/definition/</a:t>
            </a:r>
            <a:r>
              <a:rPr lang="en-US" sz="1050">
                <a:solidFill>
                  <a:srgbClr val="000000"/>
                </a:solidFill>
                <a:latin typeface="Arial"/>
                <a:ea typeface="Arial"/>
                <a:cs typeface="Arial"/>
                <a:sym typeface="Arial"/>
              </a:rPr>
              <a:t> and also The Access Compromise and the 5</a:t>
            </a:r>
            <a:r>
              <a:rPr lang="en-US" sz="1050" baseline="30000">
                <a:solidFill>
                  <a:srgbClr val="000000"/>
                </a:solidFill>
                <a:latin typeface="Arial"/>
                <a:ea typeface="Arial"/>
                <a:cs typeface="Arial"/>
                <a:sym typeface="Arial"/>
              </a:rPr>
              <a:t>th</a:t>
            </a:r>
            <a:r>
              <a:rPr lang="en-US" sz="1050">
                <a:solidFill>
                  <a:srgbClr val="000000"/>
                </a:solidFill>
                <a:latin typeface="Arial"/>
                <a:ea typeface="Arial"/>
                <a:cs typeface="Arial"/>
                <a:sym typeface="Arial"/>
              </a:rPr>
              <a:t> R </a:t>
            </a:r>
            <a:r>
              <a:rPr lang="en-US" sz="1050" u="sng">
                <a:solidFill>
                  <a:srgbClr val="000000"/>
                </a:solidFill>
                <a:latin typeface="Arial"/>
                <a:ea typeface="Arial"/>
                <a:cs typeface="Arial"/>
                <a:sym typeface="Arial"/>
                <a:hlinkClick r:id="rId4"/>
              </a:rPr>
              <a:t>https://openedreader.org/chapter/the-access-compromise-and-the-5th-r/</a:t>
            </a:r>
            <a:r>
              <a:rPr lang="en-US" sz="1050">
                <a:solidFill>
                  <a:srgbClr val="000000"/>
                </a:solidFill>
                <a:latin typeface="Arial"/>
                <a:ea typeface="Arial"/>
                <a:cs typeface="Arial"/>
                <a:sym typeface="Arial"/>
              </a:rPr>
              <a:t> </a:t>
            </a:r>
            <a:endParaRPr sz="1050">
              <a:solidFill>
                <a:srgbClr val="000000"/>
              </a:solidFill>
              <a:latin typeface="Arial"/>
              <a:ea typeface="Arial"/>
              <a:cs typeface="Arial"/>
              <a:sym typeface="Arial"/>
            </a:endParaRPr>
          </a:p>
        </p:txBody>
      </p:sp>
      <p:sp>
        <p:nvSpPr>
          <p:cNvPr id="154" name="Google Shape;154;p9"/>
          <p:cNvSpPr txBox="1"/>
          <p:nvPr/>
        </p:nvSpPr>
        <p:spPr>
          <a:xfrm>
            <a:off x="535781" y="1160815"/>
            <a:ext cx="6182916" cy="3185457"/>
          </a:xfrm>
          <a:prstGeom prst="rect">
            <a:avLst/>
          </a:prstGeom>
          <a:noFill/>
          <a:ln>
            <a:noFill/>
          </a:ln>
        </p:spPr>
        <p:txBody>
          <a:bodyPr spcFirstLastPara="1" wrap="square" lIns="68569" tIns="34275" rIns="68569" bIns="34275" anchor="t" anchorCtr="0">
            <a:spAutoFit/>
          </a:bodyPr>
          <a:lstStyle/>
          <a:p>
            <a:pPr>
              <a:buClr>
                <a:srgbClr val="000000"/>
              </a:buClr>
              <a:buSzPts val="4600"/>
            </a:pPr>
            <a:r>
              <a:rPr lang="en-US" sz="3450" b="1">
                <a:solidFill>
                  <a:srgbClr val="E06666"/>
                </a:solidFill>
                <a:latin typeface="Arial"/>
                <a:ea typeface="Arial"/>
                <a:cs typeface="Arial"/>
                <a:sym typeface="Arial"/>
              </a:rPr>
              <a:t>R</a:t>
            </a:r>
            <a:r>
              <a:rPr lang="en-US" sz="3450" b="1">
                <a:solidFill>
                  <a:srgbClr val="CFE2F3"/>
                </a:solidFill>
                <a:latin typeface="Arial"/>
                <a:ea typeface="Arial"/>
                <a:cs typeface="Arial"/>
                <a:sym typeface="Arial"/>
              </a:rPr>
              <a:t>etain</a:t>
            </a:r>
            <a:endParaRPr sz="100">
              <a:solidFill>
                <a:srgbClr val="CFE2F3"/>
              </a:solidFill>
              <a:latin typeface="Arial"/>
              <a:ea typeface="Arial"/>
              <a:cs typeface="Arial"/>
              <a:sym typeface="Arial"/>
            </a:endParaRPr>
          </a:p>
          <a:p>
            <a:pPr>
              <a:buClr>
                <a:srgbClr val="000000"/>
              </a:buClr>
              <a:buSzPts val="4600"/>
            </a:pPr>
            <a:r>
              <a:rPr lang="en-US" sz="3450" b="1">
                <a:solidFill>
                  <a:srgbClr val="E06666"/>
                </a:solidFill>
                <a:latin typeface="Arial"/>
                <a:ea typeface="Arial"/>
                <a:cs typeface="Arial"/>
                <a:sym typeface="Arial"/>
              </a:rPr>
              <a:t>R</a:t>
            </a:r>
            <a:r>
              <a:rPr lang="en-US" sz="3450" b="1">
                <a:solidFill>
                  <a:srgbClr val="CFE2F3"/>
                </a:solidFill>
                <a:latin typeface="Arial"/>
                <a:ea typeface="Arial"/>
                <a:cs typeface="Arial"/>
                <a:sym typeface="Arial"/>
              </a:rPr>
              <a:t>euse</a:t>
            </a:r>
            <a:endParaRPr sz="100">
              <a:solidFill>
                <a:srgbClr val="CFE2F3"/>
              </a:solidFill>
              <a:latin typeface="Arial"/>
              <a:ea typeface="Arial"/>
              <a:cs typeface="Arial"/>
              <a:sym typeface="Arial"/>
            </a:endParaRPr>
          </a:p>
          <a:p>
            <a:pPr>
              <a:buClr>
                <a:srgbClr val="000000"/>
              </a:buClr>
              <a:buSzPts val="6600"/>
            </a:pPr>
            <a:r>
              <a:rPr lang="en-US" sz="4950" b="1">
                <a:solidFill>
                  <a:srgbClr val="FF000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0"/>
                  </a:ext>
                </a:extLst>
              </a:rPr>
              <a:t>R</a:t>
            </a:r>
            <a:r>
              <a:rPr lang="en-US" sz="4950" b="1">
                <a:solidFill>
                  <a:srgbClr val="00206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
                  </a:ext>
                </a:extLst>
              </a:rPr>
              <a:t>evise</a:t>
            </a:r>
            <a:endParaRPr sz="1050">
              <a:solidFill>
                <a:srgbClr val="00000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2"/>
                </a:ext>
              </a:extLst>
            </a:endParaRPr>
          </a:p>
          <a:p>
            <a:pPr>
              <a:buClr>
                <a:srgbClr val="000000"/>
              </a:buClr>
              <a:buSzPts val="6600"/>
            </a:pPr>
            <a:r>
              <a:rPr lang="en-US" sz="4950" b="1">
                <a:solidFill>
                  <a:srgbClr val="FF000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
                  </a:ext>
                </a:extLst>
              </a:rPr>
              <a:t>R</a:t>
            </a:r>
            <a:r>
              <a:rPr lang="en-US" sz="4950" b="1">
                <a:solidFill>
                  <a:srgbClr val="00206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4"/>
                  </a:ext>
                </a:extLst>
              </a:rPr>
              <a:t>emix</a:t>
            </a:r>
            <a:endParaRPr sz="1050">
              <a:solidFill>
                <a:srgbClr val="000000"/>
              </a:solidFill>
              <a:latin typeface="Arial"/>
              <a:ea typeface="Arial"/>
              <a:cs typeface="Arial"/>
              <a:sym typeface="Arial"/>
            </a:endParaRPr>
          </a:p>
          <a:p>
            <a:pPr>
              <a:buClr>
                <a:srgbClr val="000000"/>
              </a:buClr>
              <a:buSzPts val="4600"/>
            </a:pPr>
            <a:r>
              <a:rPr lang="en-US" sz="3450" b="1">
                <a:solidFill>
                  <a:srgbClr val="E06666"/>
                </a:solidFill>
                <a:latin typeface="Arial"/>
                <a:ea typeface="Arial"/>
                <a:cs typeface="Arial"/>
                <a:sym typeface="Arial"/>
              </a:rPr>
              <a:t>R</a:t>
            </a:r>
            <a:r>
              <a:rPr lang="en-US" sz="3450" b="1">
                <a:solidFill>
                  <a:srgbClr val="CFE2F3"/>
                </a:solidFill>
                <a:latin typeface="Arial"/>
                <a:ea typeface="Arial"/>
                <a:cs typeface="Arial"/>
                <a:sym typeface="Arial"/>
              </a:rPr>
              <a:t>edistribute</a:t>
            </a:r>
            <a:endParaRPr sz="100">
              <a:solidFill>
                <a:srgbClr val="CFE2F3"/>
              </a:solidFill>
              <a:latin typeface="Arial"/>
              <a:ea typeface="Arial"/>
              <a:cs typeface="Arial"/>
              <a:sym typeface="Arial"/>
            </a:endParaRPr>
          </a:p>
        </p:txBody>
      </p:sp>
    </p:spTree>
    <p:extLst>
      <p:ext uri="{BB962C8B-B14F-4D97-AF65-F5344CB8AC3E}">
        <p14:creationId xmlns:p14="http://schemas.microsoft.com/office/powerpoint/2010/main" val="10661659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pic>
        <p:nvPicPr>
          <p:cNvPr id="160" name="Google Shape;160;p10"/>
          <p:cNvPicPr preferRelativeResize="0"/>
          <p:nvPr/>
        </p:nvPicPr>
        <p:blipFill rotWithShape="1">
          <a:blip r:embed="rId3">
            <a:alphaModFix/>
          </a:blip>
          <a:srcRect/>
          <a:stretch/>
        </p:blipFill>
        <p:spPr>
          <a:xfrm>
            <a:off x="515389" y="935667"/>
            <a:ext cx="7424890" cy="3906496"/>
          </a:xfrm>
          <a:prstGeom prst="rect">
            <a:avLst/>
          </a:prstGeom>
          <a:noFill/>
          <a:ln>
            <a:noFill/>
          </a:ln>
        </p:spPr>
      </p:pic>
      <p:sp>
        <p:nvSpPr>
          <p:cNvPr id="161" name="Google Shape;161;p10"/>
          <p:cNvSpPr/>
          <p:nvPr/>
        </p:nvSpPr>
        <p:spPr>
          <a:xfrm>
            <a:off x="5364632" y="3632597"/>
            <a:ext cx="1875885" cy="1266717"/>
          </a:xfrm>
          <a:prstGeom prst="noSmoking">
            <a:avLst>
              <a:gd name="adj" fmla="val 18750"/>
            </a:avLst>
          </a:prstGeom>
          <a:solidFill>
            <a:srgbClr val="FF0000"/>
          </a:solidFill>
          <a:ln w="25400" cap="flat" cmpd="sng">
            <a:solidFill>
              <a:srgbClr val="42719B"/>
            </a:solidFill>
            <a:prstDash val="solid"/>
            <a:round/>
            <a:headEnd type="none" w="sm" len="sm"/>
            <a:tailEnd type="none" w="sm" len="sm"/>
          </a:ln>
        </p:spPr>
        <p:txBody>
          <a:bodyPr spcFirstLastPara="1" wrap="square" lIns="68569" tIns="34275" rIns="68569" bIns="34275" anchor="ctr" anchorCtr="0">
            <a:noAutofit/>
          </a:bodyPr>
          <a:lstStyle/>
          <a:p>
            <a:pPr algn="ctr">
              <a:buClr>
                <a:srgbClr val="000000"/>
              </a:buClr>
              <a:buSzPts val="1400"/>
            </a:pPr>
            <a:endParaRPr sz="1050">
              <a:solidFill>
                <a:schemeClr val="dk1"/>
              </a:solidFill>
              <a:latin typeface="Arial"/>
              <a:ea typeface="Arial"/>
              <a:cs typeface="Arial"/>
              <a:sym typeface="Arial"/>
            </a:endParaRPr>
          </a:p>
        </p:txBody>
      </p:sp>
      <p:sp>
        <p:nvSpPr>
          <p:cNvPr id="162" name="Google Shape;162;p10"/>
          <p:cNvSpPr/>
          <p:nvPr/>
        </p:nvSpPr>
        <p:spPr>
          <a:xfrm>
            <a:off x="1392382" y="3632597"/>
            <a:ext cx="1875884" cy="1266716"/>
          </a:xfrm>
          <a:prstGeom prst="noSmoking">
            <a:avLst>
              <a:gd name="adj" fmla="val 18750"/>
            </a:avLst>
          </a:prstGeom>
          <a:solidFill>
            <a:srgbClr val="FF0000"/>
          </a:solidFill>
          <a:ln w="25400" cap="flat" cmpd="sng">
            <a:solidFill>
              <a:srgbClr val="42719B"/>
            </a:solidFill>
            <a:prstDash val="solid"/>
            <a:round/>
            <a:headEnd type="none" w="sm" len="sm"/>
            <a:tailEnd type="none" w="sm" len="sm"/>
          </a:ln>
        </p:spPr>
        <p:txBody>
          <a:bodyPr spcFirstLastPara="1" wrap="square" lIns="68569" tIns="34275" rIns="68569" bIns="34275" anchor="ctr" anchorCtr="0">
            <a:noAutofit/>
          </a:bodyPr>
          <a:lstStyle/>
          <a:p>
            <a:pPr algn="ctr">
              <a:buClr>
                <a:srgbClr val="000000"/>
              </a:buClr>
              <a:buSzPts val="1400"/>
            </a:pPr>
            <a:endParaRPr sz="1050">
              <a:solidFill>
                <a:schemeClr val="dk1"/>
              </a:solidFill>
              <a:latin typeface="Arial"/>
              <a:ea typeface="Arial"/>
              <a:cs typeface="Arial"/>
              <a:sym typeface="Arial"/>
            </a:endParaRPr>
          </a:p>
        </p:txBody>
      </p:sp>
      <p:sp>
        <p:nvSpPr>
          <p:cNvPr id="163" name="Google Shape;163;p10"/>
          <p:cNvSpPr txBox="1"/>
          <p:nvPr/>
        </p:nvSpPr>
        <p:spPr>
          <a:xfrm>
            <a:off x="459127" y="104701"/>
            <a:ext cx="5959533" cy="830966"/>
          </a:xfrm>
          <a:prstGeom prst="rect">
            <a:avLst/>
          </a:prstGeom>
          <a:noFill/>
          <a:ln>
            <a:noFill/>
          </a:ln>
        </p:spPr>
        <p:txBody>
          <a:bodyPr spcFirstLastPara="1" wrap="square" lIns="68569" tIns="34275" rIns="68569" bIns="34275" anchor="t" anchorCtr="0">
            <a:spAutoFit/>
          </a:bodyPr>
          <a:lstStyle/>
          <a:p>
            <a:pPr>
              <a:buClr>
                <a:srgbClr val="000000"/>
              </a:buClr>
              <a:buSzPts val="6600"/>
            </a:pPr>
            <a:r>
              <a:rPr lang="en-US" sz="4950" b="1">
                <a:solidFill>
                  <a:srgbClr val="000000"/>
                </a:solidFill>
                <a:latin typeface="Arial"/>
                <a:ea typeface="Arial"/>
                <a:cs typeface="Arial"/>
                <a:sym typeface="Arial"/>
              </a:rPr>
              <a:t>The CC Licenses </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568464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1"/>
          <p:cNvSpPr txBox="1"/>
          <p:nvPr/>
        </p:nvSpPr>
        <p:spPr>
          <a:xfrm>
            <a:off x="353291" y="1232695"/>
            <a:ext cx="8437418" cy="3993371"/>
          </a:xfrm>
          <a:prstGeom prst="rect">
            <a:avLst/>
          </a:prstGeom>
          <a:noFill/>
          <a:ln>
            <a:noFill/>
          </a:ln>
        </p:spPr>
        <p:txBody>
          <a:bodyPr spcFirstLastPara="1" wrap="square" lIns="68569" tIns="34275" rIns="68569" bIns="34275" anchor="t" anchorCtr="0">
            <a:spAutoFit/>
          </a:bodyPr>
          <a:lstStyle/>
          <a:p>
            <a:pPr>
              <a:buClr>
                <a:srgbClr val="000000"/>
              </a:buClr>
              <a:buSzPts val="2000"/>
            </a:pPr>
            <a:r>
              <a:rPr lang="en-US" sz="1500">
                <a:solidFill>
                  <a:srgbClr val="000000"/>
                </a:solidFill>
                <a:latin typeface="Arial"/>
                <a:ea typeface="Arial"/>
                <a:cs typeface="Arial"/>
                <a:sym typeface="Arial"/>
              </a:rPr>
              <a:t>“The following are examples of adaptations as defined by the Share-Alike/No Derivatives license: </a:t>
            </a:r>
            <a:endParaRPr sz="1050">
              <a:solidFill>
                <a:srgbClr val="000000"/>
              </a:solidFill>
              <a:latin typeface="Arial"/>
              <a:ea typeface="Arial"/>
              <a:cs typeface="Arial"/>
              <a:sym typeface="Arial"/>
            </a:endParaRPr>
          </a:p>
          <a:p>
            <a:pPr>
              <a:buClr>
                <a:srgbClr val="000000"/>
              </a:buClr>
              <a:buSzPts val="2000"/>
            </a:pPr>
            <a:endParaRPr sz="1500">
              <a:solidFill>
                <a:srgbClr val="000000"/>
              </a:solidFill>
              <a:latin typeface="Arial"/>
              <a:ea typeface="Arial"/>
              <a:cs typeface="Arial"/>
              <a:sym typeface="Arial"/>
            </a:endParaRPr>
          </a:p>
          <a:p>
            <a:pPr marL="342900" indent="-266700">
              <a:buClr>
                <a:srgbClr val="000000"/>
              </a:buClr>
              <a:buSzPts val="2000"/>
              <a:buFont typeface="Arial"/>
              <a:buChar char="●"/>
            </a:pPr>
            <a:r>
              <a:rPr lang="en-US" sz="1500">
                <a:solidFill>
                  <a:srgbClr val="00000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5"/>
                  </a:ext>
                </a:extLst>
              </a:rPr>
              <a:t>Modifying an image to create another image (for example, by cropping) is an adaptation; </a:t>
            </a:r>
            <a:endParaRPr sz="1050">
              <a:solidFill>
                <a:srgbClr val="00000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6"/>
                </a:ext>
              </a:extLst>
            </a:endParaRPr>
          </a:p>
          <a:p>
            <a:pPr marL="342900" indent="-266700">
              <a:buClr>
                <a:srgbClr val="000000"/>
              </a:buClr>
              <a:buSzPts val="2000"/>
              <a:buFont typeface="Arial"/>
              <a:buChar char="●"/>
            </a:pPr>
            <a:r>
              <a:rPr lang="en-US" sz="1500">
                <a:solidFill>
                  <a:srgbClr val="00000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7"/>
                  </a:ext>
                </a:extLst>
              </a:rPr>
              <a:t>Translating a short story from one language to another; </a:t>
            </a:r>
            <a:endParaRPr sz="1050">
              <a:solidFill>
                <a:srgbClr val="00000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8"/>
                </a:ext>
              </a:extLst>
            </a:endParaRPr>
          </a:p>
          <a:p>
            <a:pPr marL="342900" indent="-266700">
              <a:buClr>
                <a:srgbClr val="000000"/>
              </a:buClr>
              <a:buSzPts val="2000"/>
              <a:buFont typeface="Arial"/>
              <a:buChar char="●"/>
            </a:pPr>
            <a:r>
              <a:rPr lang="en-US" sz="1500">
                <a:solidFill>
                  <a:srgbClr val="00000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9"/>
                  </a:ext>
                </a:extLst>
              </a:rPr>
              <a:t>Photoshopping a picture to add to, or alter, its original elements;</a:t>
            </a:r>
            <a:endParaRPr sz="1050">
              <a:solidFill>
                <a:srgbClr val="00000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0"/>
                </a:ext>
              </a:extLst>
            </a:endParaRPr>
          </a:p>
          <a:p>
            <a:pPr marL="342900" indent="-266700">
              <a:buClr>
                <a:srgbClr val="000000"/>
              </a:buClr>
              <a:buSzPts val="2000"/>
              <a:buFont typeface="Arial"/>
              <a:buChar char="●"/>
            </a:pPr>
            <a:r>
              <a:rPr lang="en-US" sz="1500">
                <a:solidFill>
                  <a:srgbClr val="00000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1"/>
                  </a:ext>
                </a:extLst>
              </a:rPr>
              <a:t>Using a sample from one song to make a new song;</a:t>
            </a:r>
            <a:endParaRPr sz="1050">
              <a:solidFill>
                <a:srgbClr val="00000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2"/>
                </a:ext>
              </a:extLst>
            </a:endParaRPr>
          </a:p>
          <a:p>
            <a:pPr marL="342900" indent="-266700">
              <a:buClr>
                <a:srgbClr val="000000"/>
              </a:buClr>
              <a:buSzPts val="2000"/>
              <a:buFont typeface="Arial"/>
              <a:buChar char="●"/>
            </a:pPr>
            <a:r>
              <a:rPr lang="en-US" sz="1500">
                <a:solidFill>
                  <a:srgbClr val="00000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3"/>
                  </a:ext>
                </a:extLst>
              </a:rPr>
              <a:t>Adding a song as a soundtrack to a video.</a:t>
            </a:r>
            <a:endParaRPr sz="1050">
              <a:solidFill>
                <a:srgbClr val="000000"/>
              </a:solidFill>
              <a:latin typeface="Arial"/>
              <a:ea typeface="Arial"/>
              <a:cs typeface="Arial"/>
              <a:sym typeface="Arial"/>
            </a:endParaRPr>
          </a:p>
          <a:p>
            <a:pPr>
              <a:buClr>
                <a:srgbClr val="000000"/>
              </a:buClr>
              <a:buSzPts val="2000"/>
            </a:pPr>
            <a:endParaRPr sz="1500">
              <a:solidFill>
                <a:srgbClr val="000000"/>
              </a:solidFill>
              <a:latin typeface="Arial"/>
              <a:ea typeface="Arial"/>
              <a:cs typeface="Arial"/>
              <a:sym typeface="Arial"/>
            </a:endParaRPr>
          </a:p>
          <a:p>
            <a:pPr>
              <a:buClr>
                <a:srgbClr val="000000"/>
              </a:buClr>
              <a:buSzPts val="2000"/>
            </a:pPr>
            <a:r>
              <a:rPr lang="en-US" sz="1500">
                <a:solidFill>
                  <a:srgbClr val="000000"/>
                </a:solidFill>
                <a:latin typeface="Arial"/>
                <a:ea typeface="Arial"/>
                <a:cs typeface="Arial"/>
                <a:sym typeface="Arial"/>
              </a:rPr>
              <a:t>The following uses are </a:t>
            </a:r>
            <a:r>
              <a:rPr lang="en-US" sz="1500" b="1">
                <a:solidFill>
                  <a:srgbClr val="000000"/>
                </a:solidFill>
                <a:latin typeface="Arial"/>
                <a:ea typeface="Arial"/>
                <a:cs typeface="Arial"/>
                <a:sym typeface="Arial"/>
              </a:rPr>
              <a:t>not </a:t>
            </a:r>
            <a:r>
              <a:rPr lang="en-US" sz="1500">
                <a:solidFill>
                  <a:srgbClr val="000000"/>
                </a:solidFill>
                <a:latin typeface="Arial"/>
                <a:ea typeface="Arial"/>
                <a:cs typeface="Arial"/>
                <a:sym typeface="Arial"/>
              </a:rPr>
              <a:t>adaptations: </a:t>
            </a:r>
            <a:endParaRPr sz="1050">
              <a:solidFill>
                <a:srgbClr val="000000"/>
              </a:solidFill>
              <a:latin typeface="Arial"/>
              <a:ea typeface="Arial"/>
              <a:cs typeface="Arial"/>
              <a:sym typeface="Arial"/>
            </a:endParaRPr>
          </a:p>
          <a:p>
            <a:pPr>
              <a:buClr>
                <a:srgbClr val="000000"/>
              </a:buClr>
              <a:buSzPts val="2000"/>
            </a:pPr>
            <a:endParaRPr sz="1500">
              <a:solidFill>
                <a:srgbClr val="000000"/>
              </a:solidFill>
              <a:latin typeface="Arial"/>
              <a:ea typeface="Arial"/>
              <a:cs typeface="Arial"/>
              <a:sym typeface="Arial"/>
            </a:endParaRPr>
          </a:p>
          <a:p>
            <a:pPr marL="342900" indent="-266700">
              <a:buClr>
                <a:srgbClr val="000000"/>
              </a:buClr>
              <a:buSzPts val="2000"/>
              <a:buFont typeface="Arial"/>
              <a:buChar char="●"/>
            </a:pPr>
            <a:r>
              <a:rPr lang="en-US" sz="1500">
                <a:solidFill>
                  <a:srgbClr val="000000"/>
                </a:solidFill>
                <a:latin typeface="Arial"/>
                <a:ea typeface="Arial"/>
                <a:cs typeface="Arial"/>
                <a:sym typeface="Arial"/>
              </a:rPr>
              <a:t>Including a short story in a collection of short stories; </a:t>
            </a:r>
            <a:endParaRPr sz="1050">
              <a:solidFill>
                <a:srgbClr val="000000"/>
              </a:solidFill>
              <a:latin typeface="Arial"/>
              <a:ea typeface="Arial"/>
              <a:cs typeface="Arial"/>
              <a:sym typeface="Arial"/>
            </a:endParaRPr>
          </a:p>
          <a:p>
            <a:pPr marL="342900" indent="-266700">
              <a:buClr>
                <a:srgbClr val="000000"/>
              </a:buClr>
              <a:buSzPts val="2000"/>
              <a:buFont typeface="Arial"/>
              <a:buChar char="●"/>
            </a:pPr>
            <a:r>
              <a:rPr lang="en-US" sz="1500">
                <a:solidFill>
                  <a:srgbClr val="000000"/>
                </a:solidFill>
                <a:latin typeface="Arial"/>
                <a:ea typeface="Arial"/>
                <a:cs typeface="Arial"/>
                <a:sym typeface="Arial"/>
              </a:rPr>
              <a:t>Using an unedited video in the background of a live concert; </a:t>
            </a:r>
            <a:endParaRPr sz="1050">
              <a:solidFill>
                <a:srgbClr val="000000"/>
              </a:solidFill>
              <a:latin typeface="Arial"/>
              <a:ea typeface="Arial"/>
              <a:cs typeface="Arial"/>
              <a:sym typeface="Arial"/>
            </a:endParaRPr>
          </a:p>
          <a:p>
            <a:pPr marL="342900" indent="-266700">
              <a:buClr>
                <a:srgbClr val="000000"/>
              </a:buClr>
              <a:buSzPts val="2000"/>
              <a:buFont typeface="Arial"/>
              <a:buChar char="●"/>
            </a:pPr>
            <a:r>
              <a:rPr lang="en-US" sz="1500">
                <a:solidFill>
                  <a:srgbClr val="000000"/>
                </a:solidFill>
                <a:latin typeface="Arial"/>
                <a:ea typeface="Arial"/>
                <a:cs typeface="Arial"/>
                <a:sym typeface="Arial"/>
              </a:rPr>
              <a:t>Reproducing an unedited image on a website or in a document (such as Word or Powerpoint).” </a:t>
            </a:r>
            <a:endParaRPr sz="1050">
              <a:solidFill>
                <a:srgbClr val="000000"/>
              </a:solidFill>
              <a:latin typeface="Arial"/>
              <a:ea typeface="Arial"/>
              <a:cs typeface="Arial"/>
              <a:sym typeface="Arial"/>
            </a:endParaRPr>
          </a:p>
          <a:p>
            <a:pPr>
              <a:buClr>
                <a:srgbClr val="000000"/>
              </a:buClr>
              <a:buSzPts val="1800"/>
            </a:pPr>
            <a:endParaRPr>
              <a:solidFill>
                <a:srgbClr val="000000"/>
              </a:solidFill>
              <a:latin typeface="Arial"/>
              <a:ea typeface="Arial"/>
              <a:cs typeface="Arial"/>
              <a:sym typeface="Arial"/>
            </a:endParaRPr>
          </a:p>
          <a:p>
            <a:pPr>
              <a:buClr>
                <a:srgbClr val="000000"/>
              </a:buClr>
              <a:buSzPts val="1200"/>
            </a:pPr>
            <a:r>
              <a:rPr lang="en-US" sz="900">
                <a:solidFill>
                  <a:srgbClr val="000000"/>
                </a:solidFill>
                <a:latin typeface="Arial"/>
                <a:ea typeface="Arial"/>
                <a:cs typeface="Arial"/>
                <a:sym typeface="Arial"/>
              </a:rPr>
              <a:t>(Source: p8, </a:t>
            </a:r>
            <a:r>
              <a:rPr lang="en-US" sz="900" i="1">
                <a:solidFill>
                  <a:srgbClr val="000000"/>
                </a:solidFill>
                <a:latin typeface="Arial"/>
                <a:ea typeface="Arial"/>
                <a:cs typeface="Arial"/>
                <a:sym typeface="Arial"/>
              </a:rPr>
              <a:t>Finding and Remixing Openly Licensed Resources: </a:t>
            </a:r>
            <a:endParaRPr sz="900">
              <a:solidFill>
                <a:srgbClr val="000000"/>
              </a:solidFill>
              <a:latin typeface="Arial"/>
              <a:ea typeface="Arial"/>
              <a:cs typeface="Arial"/>
              <a:sym typeface="Arial"/>
            </a:endParaRPr>
          </a:p>
          <a:p>
            <a:pPr>
              <a:buClr>
                <a:srgbClr val="000000"/>
              </a:buClr>
              <a:buSzPts val="1200"/>
            </a:pPr>
            <a:r>
              <a:rPr lang="en-US" sz="900" u="sng">
                <a:solidFill>
                  <a:srgbClr val="000000"/>
                </a:solidFill>
                <a:latin typeface="Arial"/>
                <a:ea typeface="Arial"/>
                <a:cs typeface="Arial"/>
                <a:sym typeface="Arial"/>
                <a:hlinkClick r:id="rId3"/>
              </a:rPr>
              <a:t>https://schools.leicester.gov.uk/media/2308/g3-finding-and-remixing-openly-licensed-resources-january-2015.pdf</a:t>
            </a:r>
            <a:r>
              <a:rPr lang="en-US" sz="900">
                <a:solidFill>
                  <a:srgbClr val="000000"/>
                </a:solidFill>
                <a:latin typeface="Arial"/>
                <a:ea typeface="Arial"/>
                <a:cs typeface="Arial"/>
                <a:sym typeface="Arial"/>
              </a:rPr>
              <a:t> with additional bullet points)</a:t>
            </a:r>
            <a:endParaRPr sz="1050">
              <a:solidFill>
                <a:srgbClr val="000000"/>
              </a:solidFill>
              <a:latin typeface="Arial"/>
              <a:ea typeface="Arial"/>
              <a:cs typeface="Arial"/>
              <a:sym typeface="Arial"/>
            </a:endParaRPr>
          </a:p>
          <a:p>
            <a:pPr>
              <a:buClr>
                <a:srgbClr val="000000"/>
              </a:buClr>
              <a:buSzPts val="1800"/>
            </a:pPr>
            <a:endParaRPr>
              <a:solidFill>
                <a:srgbClr val="000000"/>
              </a:solidFill>
              <a:latin typeface="Arial"/>
              <a:ea typeface="Arial"/>
              <a:cs typeface="Arial"/>
              <a:sym typeface="Arial"/>
            </a:endParaRPr>
          </a:p>
        </p:txBody>
      </p:sp>
      <p:sp>
        <p:nvSpPr>
          <p:cNvPr id="170" name="Google Shape;170;p11"/>
          <p:cNvSpPr txBox="1"/>
          <p:nvPr/>
        </p:nvSpPr>
        <p:spPr>
          <a:xfrm>
            <a:off x="328433" y="286605"/>
            <a:ext cx="6484716" cy="1592744"/>
          </a:xfrm>
          <a:prstGeom prst="rect">
            <a:avLst/>
          </a:prstGeom>
          <a:noFill/>
          <a:ln>
            <a:noFill/>
          </a:ln>
        </p:spPr>
        <p:txBody>
          <a:bodyPr spcFirstLastPara="1" wrap="square" lIns="68569" tIns="34275" rIns="68569" bIns="34275" anchor="t" anchorCtr="0">
            <a:noAutofit/>
          </a:bodyPr>
          <a:lstStyle/>
          <a:p>
            <a:pPr>
              <a:buClr>
                <a:srgbClr val="000000"/>
              </a:buClr>
              <a:buSzPts val="6600"/>
            </a:pPr>
            <a:r>
              <a:rPr lang="en-US" sz="4950" b="1">
                <a:solidFill>
                  <a:schemeClr val="dk1"/>
                </a:solidFill>
                <a:latin typeface="Calibri"/>
                <a:ea typeface="Calibri"/>
                <a:cs typeface="Calibri"/>
                <a:sym typeface="Calibri"/>
              </a:rPr>
              <a:t>What is an Adaptation?</a:t>
            </a:r>
            <a:endParaRPr sz="4950">
              <a:solidFill>
                <a:srgbClr val="000000"/>
              </a:solidFill>
              <a:latin typeface="Arial"/>
              <a:ea typeface="Arial"/>
              <a:cs typeface="Arial"/>
              <a:sym typeface="Arial"/>
            </a:endParaRPr>
          </a:p>
          <a:p>
            <a:pPr>
              <a:buClr>
                <a:srgbClr val="000000"/>
              </a:buClr>
              <a:buSzPts val="6600"/>
            </a:pPr>
            <a:endParaRPr sz="4950" b="1">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888928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2"/>
          <p:cNvSpPr txBox="1"/>
          <p:nvPr/>
        </p:nvSpPr>
        <p:spPr>
          <a:xfrm>
            <a:off x="328433" y="2888673"/>
            <a:ext cx="7606145" cy="1777379"/>
          </a:xfrm>
          <a:prstGeom prst="rect">
            <a:avLst/>
          </a:prstGeom>
          <a:noFill/>
          <a:ln>
            <a:noFill/>
          </a:ln>
        </p:spPr>
        <p:txBody>
          <a:bodyPr spcFirstLastPara="1" wrap="square" lIns="68569" tIns="34275" rIns="68569" bIns="34275" anchor="t" anchorCtr="0">
            <a:spAutoFit/>
          </a:bodyPr>
          <a:lstStyle/>
          <a:p>
            <a:pPr>
              <a:buClr>
                <a:srgbClr val="000000"/>
              </a:buClr>
              <a:buSzPts val="3600"/>
            </a:pPr>
            <a:r>
              <a:rPr lang="en-US" sz="2700">
                <a:solidFill>
                  <a:srgbClr val="000000"/>
                </a:solidFill>
                <a:latin typeface="Arial"/>
                <a:ea typeface="Arial"/>
                <a:cs typeface="Arial"/>
                <a:sym typeface="Arial"/>
              </a:rPr>
              <a:t>“…to adapt, adjust, modify, or alter </a:t>
            </a:r>
            <a:r>
              <a:rPr lang="en-US" sz="2700">
                <a:solidFill>
                  <a:srgbClr val="FF0000"/>
                </a:solidFill>
                <a:latin typeface="Arial"/>
                <a:ea typeface="Arial"/>
                <a:cs typeface="Arial"/>
                <a:sym typeface="Arial"/>
              </a:rPr>
              <a:t>the content itself </a:t>
            </a:r>
            <a:r>
              <a:rPr lang="en-US" sz="2700">
                <a:solidFill>
                  <a:srgbClr val="000000"/>
                </a:solidFill>
                <a:latin typeface="Arial"/>
                <a:ea typeface="Arial"/>
                <a:cs typeface="Arial"/>
                <a:sym typeface="Arial"/>
              </a:rPr>
              <a:t>(e.g., translate the content into another language)” </a:t>
            </a:r>
            <a:endParaRPr sz="1050">
              <a:solidFill>
                <a:srgbClr val="000000"/>
              </a:solidFill>
              <a:latin typeface="Arial"/>
              <a:ea typeface="Arial"/>
              <a:cs typeface="Arial"/>
              <a:sym typeface="Arial"/>
            </a:endParaRPr>
          </a:p>
          <a:p>
            <a:pPr>
              <a:buClr>
                <a:srgbClr val="000000"/>
              </a:buClr>
              <a:buSzPts val="2800"/>
            </a:pPr>
            <a:endParaRPr sz="2100">
              <a:solidFill>
                <a:srgbClr val="000000"/>
              </a:solidFill>
              <a:latin typeface="Arial"/>
              <a:ea typeface="Arial"/>
              <a:cs typeface="Arial"/>
              <a:sym typeface="Arial"/>
            </a:endParaRPr>
          </a:p>
          <a:p>
            <a:pPr>
              <a:buClr>
                <a:srgbClr val="000000"/>
              </a:buClr>
              <a:buSzPts val="1200"/>
            </a:pPr>
            <a:r>
              <a:rPr lang="en-US" sz="900">
                <a:solidFill>
                  <a:srgbClr val="000000"/>
                </a:solidFill>
                <a:latin typeface="Arial"/>
                <a:ea typeface="Arial"/>
                <a:cs typeface="Arial"/>
                <a:sym typeface="Arial"/>
              </a:rPr>
              <a:t>David Wiley “Defining the “Open” in the Open Content and Open Educational Resources” </a:t>
            </a:r>
            <a:r>
              <a:rPr lang="en-US" sz="900" u="sng">
                <a:solidFill>
                  <a:srgbClr val="000000"/>
                </a:solidFill>
                <a:latin typeface="Arial"/>
                <a:ea typeface="Arial"/>
                <a:cs typeface="Arial"/>
                <a:sym typeface="Arial"/>
                <a:hlinkClick r:id="rId3"/>
              </a:rPr>
              <a:t>http://opencontent.org/definition/</a:t>
            </a:r>
            <a:r>
              <a:rPr lang="en-US" sz="900">
                <a:solidFill>
                  <a:srgbClr val="000000"/>
                </a:solidFill>
                <a:latin typeface="Arial"/>
                <a:ea typeface="Arial"/>
                <a:cs typeface="Arial"/>
                <a:sym typeface="Arial"/>
              </a:rPr>
              <a:t> (my highlighted words)</a:t>
            </a:r>
            <a:endParaRPr sz="1050">
              <a:solidFill>
                <a:srgbClr val="000000"/>
              </a:solidFill>
              <a:latin typeface="Arial"/>
              <a:ea typeface="Arial"/>
              <a:cs typeface="Arial"/>
              <a:sym typeface="Arial"/>
            </a:endParaRPr>
          </a:p>
        </p:txBody>
      </p:sp>
      <p:sp>
        <p:nvSpPr>
          <p:cNvPr id="177" name="Google Shape;177;p12"/>
          <p:cNvSpPr txBox="1"/>
          <p:nvPr/>
        </p:nvSpPr>
        <p:spPr>
          <a:xfrm>
            <a:off x="328433" y="286605"/>
            <a:ext cx="6484716" cy="1592744"/>
          </a:xfrm>
          <a:prstGeom prst="rect">
            <a:avLst/>
          </a:prstGeom>
          <a:noFill/>
          <a:ln>
            <a:noFill/>
          </a:ln>
        </p:spPr>
        <p:txBody>
          <a:bodyPr spcFirstLastPara="1" wrap="square" lIns="68569" tIns="34275" rIns="68569" bIns="34275" anchor="t" anchorCtr="0">
            <a:noAutofit/>
          </a:bodyPr>
          <a:lstStyle/>
          <a:p>
            <a:pPr>
              <a:buClr>
                <a:srgbClr val="000000"/>
              </a:buClr>
              <a:buSzPts val="6600"/>
            </a:pPr>
            <a:r>
              <a:rPr lang="en-US" sz="4950" b="1">
                <a:solidFill>
                  <a:schemeClr val="dk1"/>
                </a:solidFill>
                <a:latin typeface="Calibri"/>
                <a:ea typeface="Calibri"/>
                <a:cs typeface="Calibri"/>
                <a:sym typeface="Calibri"/>
              </a:rPr>
              <a:t>What do we mean</a:t>
            </a:r>
            <a:endParaRPr sz="1050">
              <a:solidFill>
                <a:srgbClr val="000000"/>
              </a:solidFill>
              <a:latin typeface="Arial"/>
              <a:ea typeface="Arial"/>
              <a:cs typeface="Arial"/>
              <a:sym typeface="Arial"/>
            </a:endParaRPr>
          </a:p>
          <a:p>
            <a:pPr>
              <a:buClr>
                <a:srgbClr val="000000"/>
              </a:buClr>
              <a:buSzPts val="6600"/>
            </a:pPr>
            <a:r>
              <a:rPr lang="en-US" sz="4950" b="1">
                <a:solidFill>
                  <a:schemeClr val="dk1"/>
                </a:solidFill>
                <a:latin typeface="Calibri"/>
                <a:ea typeface="Calibri"/>
                <a:cs typeface="Calibri"/>
                <a:sym typeface="Calibri"/>
              </a:rPr>
              <a:t>by revise? </a:t>
            </a:r>
            <a:endParaRPr sz="4950">
              <a:solidFill>
                <a:srgbClr val="000000"/>
              </a:solidFill>
              <a:latin typeface="Arial"/>
              <a:ea typeface="Arial"/>
              <a:cs typeface="Arial"/>
              <a:sym typeface="Arial"/>
            </a:endParaRPr>
          </a:p>
          <a:p>
            <a:pPr>
              <a:buClr>
                <a:srgbClr val="000000"/>
              </a:buClr>
              <a:buSzPts val="6600"/>
            </a:pPr>
            <a:endParaRPr sz="4950" b="1">
              <a:solidFill>
                <a:schemeClr val="dk1"/>
              </a:solidFill>
              <a:latin typeface="Calibri"/>
              <a:ea typeface="Calibri"/>
              <a:cs typeface="Calibri"/>
              <a:sym typeface="Calibri"/>
            </a:endParaRPr>
          </a:p>
        </p:txBody>
      </p:sp>
      <p:pic>
        <p:nvPicPr>
          <p:cNvPr id="178" name="Google Shape;178;p12"/>
          <p:cNvPicPr preferRelativeResize="0"/>
          <p:nvPr/>
        </p:nvPicPr>
        <p:blipFill rotWithShape="1">
          <a:blip r:embed="rId4">
            <a:alphaModFix/>
          </a:blip>
          <a:srcRect/>
          <a:stretch/>
        </p:blipFill>
        <p:spPr>
          <a:xfrm>
            <a:off x="5523648" y="286605"/>
            <a:ext cx="3343261" cy="2230582"/>
          </a:xfrm>
          <a:prstGeom prst="rect">
            <a:avLst/>
          </a:prstGeom>
          <a:noFill/>
          <a:ln>
            <a:noFill/>
          </a:ln>
        </p:spPr>
      </p:pic>
      <p:sp>
        <p:nvSpPr>
          <p:cNvPr id="179" name="Google Shape;179;p12"/>
          <p:cNvSpPr txBox="1"/>
          <p:nvPr/>
        </p:nvSpPr>
        <p:spPr>
          <a:xfrm rot="-5400000">
            <a:off x="5969110" y="2009090"/>
            <a:ext cx="6014935" cy="253885"/>
          </a:xfrm>
          <a:prstGeom prst="rect">
            <a:avLst/>
          </a:prstGeom>
          <a:noFill/>
          <a:ln>
            <a:noFill/>
          </a:ln>
        </p:spPr>
        <p:txBody>
          <a:bodyPr spcFirstLastPara="1" wrap="square" lIns="68569" tIns="34275" rIns="68569" bIns="34275" anchor="t" anchorCtr="0">
            <a:spAutoFit/>
          </a:bodyPr>
          <a:lstStyle/>
          <a:p>
            <a:pPr>
              <a:buClr>
                <a:srgbClr val="000000"/>
              </a:buClr>
              <a:buSzPts val="800"/>
            </a:pPr>
            <a:r>
              <a:rPr lang="en-US" sz="600">
                <a:solidFill>
                  <a:srgbClr val="000000"/>
                </a:solidFill>
                <a:latin typeface="Arial"/>
                <a:ea typeface="Arial"/>
                <a:cs typeface="Arial"/>
                <a:sym typeface="Arial"/>
              </a:rPr>
              <a:t>Photo credit: Revised: If you Can’t Trademark it, You don’t own it by Alan Levine is licensed CC BY 2.0 </a:t>
            </a:r>
            <a:endParaRPr sz="1050">
              <a:solidFill>
                <a:srgbClr val="000000"/>
              </a:solidFill>
              <a:latin typeface="Arial"/>
              <a:ea typeface="Arial"/>
              <a:cs typeface="Arial"/>
              <a:sym typeface="Arial"/>
            </a:endParaRPr>
          </a:p>
          <a:p>
            <a:pPr>
              <a:buClr>
                <a:srgbClr val="000000"/>
              </a:buClr>
              <a:buSzPts val="800"/>
            </a:pPr>
            <a:r>
              <a:rPr lang="en-US" sz="600" u="sng">
                <a:solidFill>
                  <a:srgbClr val="000000"/>
                </a:solidFill>
                <a:latin typeface="Arial"/>
                <a:ea typeface="Arial"/>
                <a:cs typeface="Arial"/>
                <a:sym typeface="Arial"/>
                <a:hlinkClick r:id="rId5"/>
              </a:rPr>
              <a:t>https://www.flickr.com/photos/cogdog/18362774588/</a:t>
            </a:r>
            <a:r>
              <a:rPr lang="en-US" sz="600">
                <a:solidFill>
                  <a:srgbClr val="000000"/>
                </a:solidFill>
                <a:latin typeface="Arial"/>
                <a:ea typeface="Arial"/>
                <a:cs typeface="Arial"/>
                <a:sym typeface="Arial"/>
              </a:rPr>
              <a:t> </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1311815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3"/>
          <p:cNvSpPr txBox="1"/>
          <p:nvPr/>
        </p:nvSpPr>
        <p:spPr>
          <a:xfrm>
            <a:off x="328433" y="2827181"/>
            <a:ext cx="7606145" cy="2054378"/>
          </a:xfrm>
          <a:prstGeom prst="rect">
            <a:avLst/>
          </a:prstGeom>
          <a:noFill/>
          <a:ln>
            <a:noFill/>
          </a:ln>
        </p:spPr>
        <p:txBody>
          <a:bodyPr spcFirstLastPara="1" wrap="square" lIns="68569" tIns="34275" rIns="68569" bIns="34275" anchor="t" anchorCtr="0">
            <a:spAutoFit/>
          </a:bodyPr>
          <a:lstStyle/>
          <a:p>
            <a:pPr>
              <a:buClr>
                <a:srgbClr val="000000"/>
              </a:buClr>
              <a:buSzPts val="3600"/>
            </a:pPr>
            <a:r>
              <a:rPr lang="en-US" sz="2700">
                <a:solidFill>
                  <a:srgbClr val="000000"/>
                </a:solidFill>
                <a:latin typeface="Arial"/>
                <a:ea typeface="Arial"/>
                <a:cs typeface="Arial"/>
                <a:sym typeface="Arial"/>
              </a:rPr>
              <a:t>“…to </a:t>
            </a:r>
            <a:r>
              <a:rPr lang="en-US" sz="2700">
                <a:solidFill>
                  <a:srgbClr val="FF0000"/>
                </a:solidFill>
                <a:latin typeface="Arial"/>
                <a:ea typeface="Arial"/>
                <a:cs typeface="Arial"/>
                <a:sym typeface="Arial"/>
              </a:rPr>
              <a:t>combine the original or revised content </a:t>
            </a:r>
            <a:r>
              <a:rPr lang="en-US" sz="2700" i="1">
                <a:solidFill>
                  <a:srgbClr val="FF0000"/>
                </a:solidFill>
                <a:latin typeface="Arial"/>
                <a:ea typeface="Arial"/>
                <a:cs typeface="Arial"/>
                <a:sym typeface="Arial"/>
              </a:rPr>
              <a:t>with</a:t>
            </a:r>
            <a:r>
              <a:rPr lang="en-US" sz="2700">
                <a:solidFill>
                  <a:srgbClr val="FF0000"/>
                </a:solidFill>
                <a:latin typeface="Arial"/>
                <a:ea typeface="Arial"/>
                <a:cs typeface="Arial"/>
                <a:sym typeface="Arial"/>
              </a:rPr>
              <a:t> other material</a:t>
            </a:r>
            <a:r>
              <a:rPr lang="en-US" sz="2700">
                <a:solidFill>
                  <a:srgbClr val="000000"/>
                </a:solidFill>
                <a:latin typeface="Arial"/>
                <a:ea typeface="Arial"/>
                <a:cs typeface="Arial"/>
                <a:sym typeface="Arial"/>
              </a:rPr>
              <a:t> to create something new (e.g., incorporate the content into a mashup)”</a:t>
            </a:r>
            <a:endParaRPr sz="1050">
              <a:solidFill>
                <a:srgbClr val="000000"/>
              </a:solidFill>
              <a:latin typeface="Arial"/>
              <a:ea typeface="Arial"/>
              <a:cs typeface="Arial"/>
              <a:sym typeface="Arial"/>
            </a:endParaRPr>
          </a:p>
          <a:p>
            <a:pPr>
              <a:buClr>
                <a:srgbClr val="000000"/>
              </a:buClr>
              <a:buSzPts val="2800"/>
            </a:pPr>
            <a:endParaRPr sz="2100">
              <a:solidFill>
                <a:srgbClr val="000000"/>
              </a:solidFill>
              <a:latin typeface="Arial"/>
              <a:ea typeface="Arial"/>
              <a:cs typeface="Arial"/>
              <a:sym typeface="Arial"/>
            </a:endParaRPr>
          </a:p>
          <a:p>
            <a:pPr>
              <a:buClr>
                <a:srgbClr val="000000"/>
              </a:buClr>
              <a:buSzPts val="1200"/>
            </a:pPr>
            <a:r>
              <a:rPr lang="en-US" sz="900">
                <a:solidFill>
                  <a:srgbClr val="000000"/>
                </a:solidFill>
                <a:latin typeface="Arial"/>
                <a:ea typeface="Arial"/>
                <a:cs typeface="Arial"/>
                <a:sym typeface="Arial"/>
              </a:rPr>
              <a:t>David Wiley “Defining the “Open” in the Open Content and Open Educational Resources” </a:t>
            </a:r>
            <a:r>
              <a:rPr lang="en-US" sz="900" u="sng">
                <a:solidFill>
                  <a:srgbClr val="000000"/>
                </a:solidFill>
                <a:latin typeface="Arial"/>
                <a:ea typeface="Arial"/>
                <a:cs typeface="Arial"/>
                <a:sym typeface="Arial"/>
                <a:hlinkClick r:id="rId3"/>
              </a:rPr>
              <a:t>http://opencontent.org/definition/</a:t>
            </a:r>
            <a:r>
              <a:rPr lang="en-US" sz="900">
                <a:solidFill>
                  <a:srgbClr val="000000"/>
                </a:solidFill>
                <a:latin typeface="Arial"/>
                <a:ea typeface="Arial"/>
                <a:cs typeface="Arial"/>
                <a:sym typeface="Arial"/>
              </a:rPr>
              <a:t> (my italics and highlighted words) </a:t>
            </a:r>
            <a:endParaRPr sz="1050">
              <a:solidFill>
                <a:srgbClr val="000000"/>
              </a:solidFill>
              <a:latin typeface="Arial"/>
              <a:ea typeface="Arial"/>
              <a:cs typeface="Arial"/>
              <a:sym typeface="Arial"/>
            </a:endParaRPr>
          </a:p>
          <a:p>
            <a:pPr>
              <a:buClr>
                <a:srgbClr val="000000"/>
              </a:buClr>
              <a:buSzPts val="1200"/>
            </a:pPr>
            <a:endParaRPr sz="900">
              <a:solidFill>
                <a:srgbClr val="000000"/>
              </a:solidFill>
              <a:latin typeface="Arial"/>
              <a:ea typeface="Arial"/>
              <a:cs typeface="Arial"/>
              <a:sym typeface="Arial"/>
            </a:endParaRPr>
          </a:p>
        </p:txBody>
      </p:sp>
      <p:sp>
        <p:nvSpPr>
          <p:cNvPr id="186" name="Google Shape;186;p13"/>
          <p:cNvSpPr txBox="1"/>
          <p:nvPr/>
        </p:nvSpPr>
        <p:spPr>
          <a:xfrm>
            <a:off x="328433" y="286605"/>
            <a:ext cx="6484716" cy="1592744"/>
          </a:xfrm>
          <a:prstGeom prst="rect">
            <a:avLst/>
          </a:prstGeom>
          <a:noFill/>
          <a:ln>
            <a:noFill/>
          </a:ln>
        </p:spPr>
        <p:txBody>
          <a:bodyPr spcFirstLastPara="1" wrap="square" lIns="68569" tIns="34275" rIns="68569" bIns="34275" anchor="t" anchorCtr="0">
            <a:noAutofit/>
          </a:bodyPr>
          <a:lstStyle/>
          <a:p>
            <a:pPr>
              <a:buClr>
                <a:srgbClr val="000000"/>
              </a:buClr>
              <a:buSzPts val="6600"/>
            </a:pPr>
            <a:r>
              <a:rPr lang="en-US" sz="4950" b="1">
                <a:solidFill>
                  <a:schemeClr val="dk1"/>
                </a:solidFill>
                <a:latin typeface="Calibri"/>
                <a:ea typeface="Calibri"/>
                <a:cs typeface="Calibri"/>
                <a:sym typeface="Calibri"/>
              </a:rPr>
              <a:t>What do we mean</a:t>
            </a:r>
            <a:endParaRPr sz="1050">
              <a:solidFill>
                <a:srgbClr val="000000"/>
              </a:solidFill>
              <a:latin typeface="Arial"/>
              <a:ea typeface="Arial"/>
              <a:cs typeface="Arial"/>
              <a:sym typeface="Arial"/>
            </a:endParaRPr>
          </a:p>
          <a:p>
            <a:pPr>
              <a:buClr>
                <a:srgbClr val="000000"/>
              </a:buClr>
              <a:buSzPts val="6600"/>
            </a:pPr>
            <a:r>
              <a:rPr lang="en-US" sz="4950" b="1">
                <a:solidFill>
                  <a:schemeClr val="dk1"/>
                </a:solidFill>
                <a:latin typeface="Calibri"/>
                <a:ea typeface="Calibri"/>
                <a:cs typeface="Calibri"/>
                <a:sym typeface="Calibri"/>
              </a:rPr>
              <a:t>by remix? </a:t>
            </a:r>
            <a:endParaRPr sz="4950">
              <a:solidFill>
                <a:srgbClr val="000000"/>
              </a:solidFill>
              <a:latin typeface="Arial"/>
              <a:ea typeface="Arial"/>
              <a:cs typeface="Arial"/>
              <a:sym typeface="Arial"/>
            </a:endParaRPr>
          </a:p>
          <a:p>
            <a:pPr>
              <a:buClr>
                <a:srgbClr val="000000"/>
              </a:buClr>
              <a:buSzPts val="6600"/>
            </a:pPr>
            <a:endParaRPr sz="4950" b="1">
              <a:solidFill>
                <a:schemeClr val="dk1"/>
              </a:solidFill>
              <a:latin typeface="Calibri"/>
              <a:ea typeface="Calibri"/>
              <a:cs typeface="Calibri"/>
              <a:sym typeface="Calibri"/>
            </a:endParaRPr>
          </a:p>
        </p:txBody>
      </p:sp>
      <p:pic>
        <p:nvPicPr>
          <p:cNvPr id="187" name="Google Shape;187;p13"/>
          <p:cNvPicPr preferRelativeResize="0"/>
          <p:nvPr/>
        </p:nvPicPr>
        <p:blipFill rotWithShape="1">
          <a:blip r:embed="rId4">
            <a:alphaModFix/>
          </a:blip>
          <a:srcRect/>
          <a:stretch/>
        </p:blipFill>
        <p:spPr>
          <a:xfrm>
            <a:off x="5708073" y="202624"/>
            <a:ext cx="3138054" cy="2353541"/>
          </a:xfrm>
          <a:prstGeom prst="rect">
            <a:avLst/>
          </a:prstGeom>
          <a:noFill/>
          <a:ln>
            <a:noFill/>
          </a:ln>
        </p:spPr>
      </p:pic>
      <p:sp>
        <p:nvSpPr>
          <p:cNvPr id="188" name="Google Shape;188;p13"/>
          <p:cNvSpPr txBox="1"/>
          <p:nvPr/>
        </p:nvSpPr>
        <p:spPr>
          <a:xfrm rot="-5400000">
            <a:off x="6372083" y="2452568"/>
            <a:ext cx="5157968" cy="161552"/>
          </a:xfrm>
          <a:prstGeom prst="rect">
            <a:avLst/>
          </a:prstGeom>
          <a:noFill/>
          <a:ln>
            <a:noFill/>
          </a:ln>
        </p:spPr>
        <p:txBody>
          <a:bodyPr spcFirstLastPara="1" wrap="square" lIns="68569" tIns="34275" rIns="68569" bIns="34275" anchor="t" anchorCtr="0">
            <a:spAutoFit/>
          </a:bodyPr>
          <a:lstStyle/>
          <a:p>
            <a:pPr>
              <a:buClr>
                <a:srgbClr val="000000"/>
              </a:buClr>
              <a:buSzPts val="800"/>
            </a:pPr>
            <a:r>
              <a:rPr lang="en-US" sz="600">
                <a:solidFill>
                  <a:srgbClr val="000000"/>
                </a:solidFill>
                <a:latin typeface="Arial"/>
                <a:ea typeface="Arial"/>
                <a:cs typeface="Arial"/>
                <a:sym typeface="Arial"/>
              </a:rPr>
              <a:t>Photo credit: Remix by Michael Coghlan is licensed CC BY-SA 2.0 </a:t>
            </a:r>
            <a:r>
              <a:rPr lang="en-US" sz="600" u="sng">
                <a:solidFill>
                  <a:srgbClr val="000000"/>
                </a:solidFill>
                <a:latin typeface="Arial"/>
                <a:ea typeface="Arial"/>
                <a:cs typeface="Arial"/>
                <a:sym typeface="Arial"/>
                <a:hlinkClick r:id="rId5"/>
              </a:rPr>
              <a:t>https://www.flickr.com/photos/mikecogh/5135821856/in/faves-40959105@N00/</a:t>
            </a:r>
            <a:r>
              <a:rPr lang="en-US" sz="600">
                <a:solidFill>
                  <a:srgbClr val="000000"/>
                </a:solidFill>
                <a:latin typeface="Arial"/>
                <a:ea typeface="Arial"/>
                <a:cs typeface="Arial"/>
                <a:sym typeface="Arial"/>
              </a:rPr>
              <a:t> </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2163765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4"/>
          <p:cNvSpPr txBox="1"/>
          <p:nvPr/>
        </p:nvSpPr>
        <p:spPr>
          <a:xfrm>
            <a:off x="442732" y="338560"/>
            <a:ext cx="7132241" cy="1592744"/>
          </a:xfrm>
          <a:prstGeom prst="rect">
            <a:avLst/>
          </a:prstGeom>
          <a:noFill/>
          <a:ln>
            <a:noFill/>
          </a:ln>
        </p:spPr>
        <p:txBody>
          <a:bodyPr spcFirstLastPara="1" wrap="square" lIns="68569" tIns="34275" rIns="68569" bIns="34275" anchor="t" anchorCtr="0">
            <a:noAutofit/>
          </a:bodyPr>
          <a:lstStyle/>
          <a:p>
            <a:pPr>
              <a:buClr>
                <a:srgbClr val="000000"/>
              </a:buClr>
              <a:buSzPts val="5500"/>
            </a:pPr>
            <a:r>
              <a:rPr lang="en-US" sz="4125" b="1">
                <a:solidFill>
                  <a:schemeClr val="dk1"/>
                </a:solidFill>
                <a:latin typeface="Calibri"/>
                <a:ea typeface="Calibri"/>
                <a:cs typeface="Calibri"/>
                <a:sym typeface="Calibri"/>
              </a:rPr>
              <a:t>Why adapt an Open Educational Resource (OER)?</a:t>
            </a:r>
            <a:endParaRPr sz="4125">
              <a:solidFill>
                <a:srgbClr val="000000"/>
              </a:solidFill>
              <a:latin typeface="Arial"/>
              <a:ea typeface="Arial"/>
              <a:cs typeface="Arial"/>
              <a:sym typeface="Arial"/>
            </a:endParaRPr>
          </a:p>
          <a:p>
            <a:pPr>
              <a:buClr>
                <a:srgbClr val="000000"/>
              </a:buClr>
              <a:buSzPts val="5500"/>
            </a:pPr>
            <a:endParaRPr sz="4125" b="1">
              <a:solidFill>
                <a:schemeClr val="dk1"/>
              </a:solidFill>
              <a:latin typeface="Calibri"/>
              <a:ea typeface="Calibri"/>
              <a:cs typeface="Calibri"/>
              <a:sym typeface="Calibri"/>
            </a:endParaRPr>
          </a:p>
        </p:txBody>
      </p:sp>
      <p:pic>
        <p:nvPicPr>
          <p:cNvPr id="194" name="Google Shape;194;p14"/>
          <p:cNvPicPr preferRelativeResize="0"/>
          <p:nvPr/>
        </p:nvPicPr>
        <p:blipFill rotWithShape="1">
          <a:blip r:embed="rId3">
            <a:alphaModFix/>
          </a:blip>
          <a:srcRect/>
          <a:stretch/>
        </p:blipFill>
        <p:spPr>
          <a:xfrm>
            <a:off x="5371170" y="2533585"/>
            <a:ext cx="1525855" cy="714547"/>
          </a:xfrm>
          <a:prstGeom prst="rect">
            <a:avLst/>
          </a:prstGeom>
          <a:noFill/>
          <a:ln>
            <a:noFill/>
          </a:ln>
        </p:spPr>
      </p:pic>
      <p:pic>
        <p:nvPicPr>
          <p:cNvPr id="195" name="Google Shape;195;p14"/>
          <p:cNvPicPr preferRelativeResize="0"/>
          <p:nvPr/>
        </p:nvPicPr>
        <p:blipFill rotWithShape="1">
          <a:blip r:embed="rId4">
            <a:alphaModFix/>
          </a:blip>
          <a:srcRect/>
          <a:stretch/>
        </p:blipFill>
        <p:spPr>
          <a:xfrm rot="1905808">
            <a:off x="3517626" y="3176668"/>
            <a:ext cx="2017935" cy="748824"/>
          </a:xfrm>
          <a:prstGeom prst="rect">
            <a:avLst/>
          </a:prstGeom>
          <a:noFill/>
          <a:ln>
            <a:noFill/>
          </a:ln>
        </p:spPr>
      </p:pic>
      <p:pic>
        <p:nvPicPr>
          <p:cNvPr id="196" name="Google Shape;196;p14"/>
          <p:cNvPicPr preferRelativeResize="0"/>
          <p:nvPr/>
        </p:nvPicPr>
        <p:blipFill rotWithShape="1">
          <a:blip r:embed="rId5">
            <a:alphaModFix/>
          </a:blip>
          <a:srcRect/>
          <a:stretch/>
        </p:blipFill>
        <p:spPr>
          <a:xfrm rot="-501789">
            <a:off x="6732443" y="3443238"/>
            <a:ext cx="1954357" cy="772534"/>
          </a:xfrm>
          <a:prstGeom prst="rect">
            <a:avLst/>
          </a:prstGeom>
          <a:noFill/>
          <a:ln>
            <a:noFill/>
          </a:ln>
        </p:spPr>
      </p:pic>
      <p:pic>
        <p:nvPicPr>
          <p:cNvPr id="197" name="Google Shape;197;p14"/>
          <p:cNvPicPr preferRelativeResize="0"/>
          <p:nvPr/>
        </p:nvPicPr>
        <p:blipFill rotWithShape="1">
          <a:blip r:embed="rId6">
            <a:alphaModFix/>
          </a:blip>
          <a:srcRect/>
          <a:stretch/>
        </p:blipFill>
        <p:spPr>
          <a:xfrm rot="234822">
            <a:off x="1919790" y="3912864"/>
            <a:ext cx="1852834" cy="670373"/>
          </a:xfrm>
          <a:prstGeom prst="rect">
            <a:avLst/>
          </a:prstGeom>
          <a:noFill/>
          <a:ln>
            <a:noFill/>
          </a:ln>
        </p:spPr>
      </p:pic>
      <p:pic>
        <p:nvPicPr>
          <p:cNvPr id="198" name="Google Shape;198;p14"/>
          <p:cNvPicPr preferRelativeResize="0"/>
          <p:nvPr/>
        </p:nvPicPr>
        <p:blipFill rotWithShape="1">
          <a:blip r:embed="rId7">
            <a:alphaModFix/>
          </a:blip>
          <a:srcRect/>
          <a:stretch/>
        </p:blipFill>
        <p:spPr>
          <a:xfrm rot="-1386552">
            <a:off x="366419" y="2833381"/>
            <a:ext cx="2033399" cy="746562"/>
          </a:xfrm>
          <a:prstGeom prst="rect">
            <a:avLst/>
          </a:prstGeom>
          <a:noFill/>
          <a:ln>
            <a:noFill/>
          </a:ln>
        </p:spPr>
      </p:pic>
    </p:spTree>
    <p:extLst>
      <p:ext uri="{BB962C8B-B14F-4D97-AF65-F5344CB8AC3E}">
        <p14:creationId xmlns:p14="http://schemas.microsoft.com/office/powerpoint/2010/main" val="4188065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15"/>
          <p:cNvSpPr txBox="1"/>
          <p:nvPr/>
        </p:nvSpPr>
        <p:spPr>
          <a:xfrm>
            <a:off x="286869" y="226552"/>
            <a:ext cx="6484716" cy="1592744"/>
          </a:xfrm>
          <a:prstGeom prst="rect">
            <a:avLst/>
          </a:prstGeom>
          <a:noFill/>
          <a:ln>
            <a:noFill/>
          </a:ln>
        </p:spPr>
        <p:txBody>
          <a:bodyPr spcFirstLastPara="1" wrap="square" lIns="68569" tIns="34275" rIns="68569" bIns="34275" anchor="t" anchorCtr="0">
            <a:noAutofit/>
          </a:bodyPr>
          <a:lstStyle/>
          <a:p>
            <a:pPr>
              <a:buClr>
                <a:srgbClr val="000000"/>
              </a:buClr>
              <a:buSzPts val="5500"/>
            </a:pPr>
            <a:r>
              <a:rPr lang="en-US" sz="4125" b="1">
                <a:solidFill>
                  <a:schemeClr val="dk1"/>
                </a:solidFill>
                <a:latin typeface="Calibri"/>
                <a:ea typeface="Calibri"/>
                <a:cs typeface="Calibri"/>
                <a:sym typeface="Calibri"/>
              </a:rPr>
              <a:t>Why adapt an OER? </a:t>
            </a:r>
            <a:endParaRPr sz="4125">
              <a:solidFill>
                <a:srgbClr val="000000"/>
              </a:solidFill>
              <a:latin typeface="Arial"/>
              <a:ea typeface="Arial"/>
              <a:cs typeface="Arial"/>
              <a:sym typeface="Arial"/>
            </a:endParaRPr>
          </a:p>
          <a:p>
            <a:pPr>
              <a:buClr>
                <a:srgbClr val="000000"/>
              </a:buClr>
              <a:buSzPts val="5500"/>
            </a:pPr>
            <a:endParaRPr sz="4125" b="1">
              <a:solidFill>
                <a:schemeClr val="dk1"/>
              </a:solidFill>
              <a:latin typeface="Calibri"/>
              <a:ea typeface="Calibri"/>
              <a:cs typeface="Calibri"/>
              <a:sym typeface="Calibri"/>
            </a:endParaRPr>
          </a:p>
        </p:txBody>
      </p:sp>
      <p:sp>
        <p:nvSpPr>
          <p:cNvPr id="204" name="Google Shape;204;p15"/>
          <p:cNvSpPr txBox="1"/>
          <p:nvPr/>
        </p:nvSpPr>
        <p:spPr>
          <a:xfrm>
            <a:off x="286870" y="1069308"/>
            <a:ext cx="8005076" cy="3792355"/>
          </a:xfrm>
          <a:prstGeom prst="rect">
            <a:avLst/>
          </a:prstGeom>
          <a:noFill/>
          <a:ln>
            <a:noFill/>
          </a:ln>
        </p:spPr>
        <p:txBody>
          <a:bodyPr spcFirstLastPara="1" wrap="square" lIns="68569" tIns="34275" rIns="68569" bIns="34275" anchor="t" anchorCtr="0">
            <a:spAutoFit/>
          </a:bodyPr>
          <a:lstStyle/>
          <a:p>
            <a:pPr marL="257175" indent="-257175">
              <a:buClr>
                <a:srgbClr val="000000"/>
              </a:buClr>
              <a:buSzPts val="2150"/>
              <a:buFont typeface="Arial"/>
              <a:buAutoNum type="arabicPeriod"/>
            </a:pPr>
            <a:r>
              <a:rPr lang="en-US" sz="1613">
                <a:solidFill>
                  <a:srgbClr val="000000"/>
                </a:solidFill>
                <a:latin typeface="Arial"/>
                <a:ea typeface="Arial"/>
                <a:cs typeface="Arial"/>
                <a:sym typeface="Arial"/>
              </a:rPr>
              <a:t>Adapt the material to make it </a:t>
            </a:r>
            <a:r>
              <a:rPr lang="en-US" sz="1613">
                <a:solidFill>
                  <a:srgbClr val="FF0000"/>
                </a:solidFill>
                <a:latin typeface="Arial"/>
                <a:ea typeface="Arial"/>
                <a:cs typeface="Arial"/>
                <a:sym typeface="Arial"/>
              </a:rPr>
              <a:t>more accessible for people with different disabilities</a:t>
            </a:r>
            <a:endParaRPr sz="1050">
              <a:solidFill>
                <a:srgbClr val="000000"/>
              </a:solidFill>
              <a:latin typeface="Arial"/>
              <a:ea typeface="Arial"/>
              <a:cs typeface="Arial"/>
              <a:sym typeface="Arial"/>
            </a:endParaRPr>
          </a:p>
          <a:p>
            <a:pPr marL="257175" indent="-257175">
              <a:buClr>
                <a:srgbClr val="000000"/>
              </a:buClr>
              <a:buSzPts val="2150"/>
              <a:buFont typeface="Arial"/>
              <a:buAutoNum type="arabicPeriod"/>
            </a:pPr>
            <a:r>
              <a:rPr lang="en-US" sz="1613">
                <a:solidFill>
                  <a:srgbClr val="000000"/>
                </a:solidFill>
                <a:latin typeface="Arial"/>
                <a:ea typeface="Arial"/>
                <a:cs typeface="Arial"/>
                <a:sym typeface="Arial"/>
              </a:rPr>
              <a:t>Insert </a:t>
            </a:r>
            <a:r>
              <a:rPr lang="en-US" sz="1613">
                <a:solidFill>
                  <a:srgbClr val="FF0000"/>
                </a:solidFill>
                <a:latin typeface="Arial"/>
                <a:ea typeface="Arial"/>
                <a:cs typeface="Arial"/>
                <a:sym typeface="Arial"/>
              </a:rPr>
              <a:t>cultural specific references </a:t>
            </a:r>
            <a:r>
              <a:rPr lang="en-US" sz="1613">
                <a:solidFill>
                  <a:srgbClr val="000000"/>
                </a:solidFill>
                <a:latin typeface="Arial"/>
                <a:ea typeface="Arial"/>
                <a:cs typeface="Arial"/>
                <a:sym typeface="Arial"/>
              </a:rPr>
              <a:t>to make a concept easier to understand</a:t>
            </a:r>
            <a:endParaRPr sz="1050">
              <a:solidFill>
                <a:srgbClr val="000000"/>
              </a:solidFill>
              <a:latin typeface="Arial"/>
              <a:ea typeface="Arial"/>
              <a:cs typeface="Arial"/>
              <a:sym typeface="Arial"/>
            </a:endParaRPr>
          </a:p>
          <a:p>
            <a:pPr marL="257175" indent="-257175">
              <a:buClr>
                <a:srgbClr val="000000"/>
              </a:buClr>
              <a:buSzPts val="2150"/>
              <a:buFont typeface="Arial"/>
              <a:buAutoNum type="arabicPeriod"/>
            </a:pPr>
            <a:r>
              <a:rPr lang="en-US" sz="1613">
                <a:solidFill>
                  <a:srgbClr val="000000"/>
                </a:solidFill>
                <a:latin typeface="Arial"/>
                <a:ea typeface="Arial"/>
                <a:cs typeface="Arial"/>
                <a:sym typeface="Arial"/>
              </a:rPr>
              <a:t>Translate it into </a:t>
            </a:r>
            <a:r>
              <a:rPr lang="en-US" sz="1613">
                <a:solidFill>
                  <a:srgbClr val="FF0000"/>
                </a:solidFill>
                <a:latin typeface="Arial"/>
                <a:ea typeface="Arial"/>
                <a:cs typeface="Arial"/>
                <a:sym typeface="Arial"/>
              </a:rPr>
              <a:t>another language</a:t>
            </a:r>
            <a:endParaRPr sz="1050">
              <a:solidFill>
                <a:srgbClr val="000000"/>
              </a:solidFill>
              <a:latin typeface="Arial"/>
              <a:ea typeface="Arial"/>
              <a:cs typeface="Arial"/>
              <a:sym typeface="Arial"/>
            </a:endParaRPr>
          </a:p>
          <a:p>
            <a:pPr marL="257175" indent="-257175">
              <a:buClr>
                <a:srgbClr val="000000"/>
              </a:buClr>
              <a:buSzPts val="2150"/>
              <a:buFont typeface="Arial"/>
              <a:buAutoNum type="arabicPeriod"/>
            </a:pPr>
            <a:r>
              <a:rPr lang="en-US" sz="1613">
                <a:solidFill>
                  <a:srgbClr val="FF0000"/>
                </a:solidFill>
                <a:latin typeface="Arial"/>
                <a:ea typeface="Arial"/>
                <a:cs typeface="Arial"/>
                <a:sym typeface="Arial"/>
              </a:rPr>
              <a:t>Correct</a:t>
            </a:r>
            <a:r>
              <a:rPr lang="en-US" sz="1613">
                <a:solidFill>
                  <a:srgbClr val="000000"/>
                </a:solidFill>
                <a:latin typeface="Arial"/>
                <a:ea typeface="Arial"/>
                <a:cs typeface="Arial"/>
                <a:sym typeface="Arial"/>
              </a:rPr>
              <a:t> any errors or inaccuracies</a:t>
            </a:r>
            <a:endParaRPr sz="1050">
              <a:solidFill>
                <a:srgbClr val="000000"/>
              </a:solidFill>
              <a:latin typeface="Arial"/>
              <a:ea typeface="Arial"/>
              <a:cs typeface="Arial"/>
              <a:sym typeface="Arial"/>
            </a:endParaRPr>
          </a:p>
          <a:p>
            <a:pPr marL="257175" indent="-257175">
              <a:buClr>
                <a:srgbClr val="000000"/>
              </a:buClr>
              <a:buSzPts val="2150"/>
              <a:buFont typeface="Arial"/>
              <a:buAutoNum type="arabicPeriod"/>
            </a:pPr>
            <a:r>
              <a:rPr lang="en-US" sz="1613">
                <a:solidFill>
                  <a:srgbClr val="FF0000"/>
                </a:solidFill>
                <a:latin typeface="Arial"/>
                <a:ea typeface="Arial"/>
                <a:cs typeface="Arial"/>
                <a:sym typeface="Arial"/>
              </a:rPr>
              <a:t>Update </a:t>
            </a:r>
            <a:r>
              <a:rPr lang="en-US" sz="1613">
                <a:solidFill>
                  <a:srgbClr val="000000"/>
                </a:solidFill>
                <a:latin typeface="Arial"/>
                <a:ea typeface="Arial"/>
                <a:cs typeface="Arial"/>
                <a:sym typeface="Arial"/>
              </a:rPr>
              <a:t>the book to add the latest discoveries or theories</a:t>
            </a:r>
            <a:endParaRPr sz="1050">
              <a:solidFill>
                <a:srgbClr val="000000"/>
              </a:solidFill>
              <a:latin typeface="Arial"/>
              <a:ea typeface="Arial"/>
              <a:cs typeface="Arial"/>
              <a:sym typeface="Arial"/>
            </a:endParaRPr>
          </a:p>
          <a:p>
            <a:pPr marL="257175" indent="-257175">
              <a:buClr>
                <a:srgbClr val="000000"/>
              </a:buClr>
              <a:buSzPts val="2150"/>
              <a:buFont typeface="Arial"/>
              <a:buAutoNum type="arabicPeriod"/>
            </a:pPr>
            <a:r>
              <a:rPr lang="en-US" sz="1613">
                <a:solidFill>
                  <a:srgbClr val="000000"/>
                </a:solidFill>
                <a:latin typeface="Arial"/>
                <a:ea typeface="Arial"/>
                <a:cs typeface="Arial"/>
                <a:sym typeface="Arial"/>
              </a:rPr>
              <a:t>Insert </a:t>
            </a:r>
            <a:r>
              <a:rPr lang="en-US" sz="1613">
                <a:solidFill>
                  <a:srgbClr val="FF0000"/>
                </a:solidFill>
                <a:latin typeface="Arial"/>
                <a:ea typeface="Arial"/>
                <a:cs typeface="Arial"/>
                <a:sym typeface="Arial"/>
              </a:rPr>
              <a:t>more media or links </a:t>
            </a:r>
            <a:r>
              <a:rPr lang="en-US" sz="1613">
                <a:solidFill>
                  <a:srgbClr val="000000"/>
                </a:solidFill>
                <a:latin typeface="Arial"/>
                <a:ea typeface="Arial"/>
                <a:cs typeface="Arial"/>
                <a:sym typeface="Arial"/>
              </a:rPr>
              <a:t>to other resources</a:t>
            </a:r>
            <a:endParaRPr sz="1050">
              <a:solidFill>
                <a:srgbClr val="000000"/>
              </a:solidFill>
              <a:latin typeface="Arial"/>
              <a:ea typeface="Arial"/>
              <a:cs typeface="Arial"/>
              <a:sym typeface="Arial"/>
            </a:endParaRPr>
          </a:p>
          <a:p>
            <a:pPr marL="257175" indent="-257175">
              <a:buClr>
                <a:srgbClr val="000000"/>
              </a:buClr>
              <a:buSzPts val="2150"/>
              <a:buFont typeface="Arial"/>
              <a:buAutoNum type="arabicPeriod"/>
            </a:pPr>
            <a:r>
              <a:rPr lang="en-US" sz="1613">
                <a:solidFill>
                  <a:srgbClr val="000000"/>
                </a:solidFill>
                <a:latin typeface="Arial"/>
                <a:ea typeface="Arial"/>
                <a:cs typeface="Arial"/>
                <a:sym typeface="Arial"/>
              </a:rPr>
              <a:t>Chop the book into </a:t>
            </a:r>
            <a:r>
              <a:rPr lang="en-US" sz="1613">
                <a:solidFill>
                  <a:srgbClr val="FF0000"/>
                </a:solidFill>
                <a:latin typeface="Arial"/>
                <a:ea typeface="Arial"/>
                <a:cs typeface="Arial"/>
                <a:sym typeface="Arial"/>
              </a:rPr>
              <a:t>smaller chunks </a:t>
            </a:r>
            <a:r>
              <a:rPr lang="en-US" sz="1613">
                <a:solidFill>
                  <a:srgbClr val="000000"/>
                </a:solidFill>
                <a:latin typeface="Arial"/>
                <a:ea typeface="Arial"/>
                <a:cs typeface="Arial"/>
                <a:sym typeface="Arial"/>
              </a:rPr>
              <a:t>that might be easier to learn from, or could be reused elsewhere</a:t>
            </a:r>
            <a:endParaRPr sz="1050">
              <a:solidFill>
                <a:srgbClr val="000000"/>
              </a:solidFill>
              <a:latin typeface="Arial"/>
              <a:ea typeface="Arial"/>
              <a:cs typeface="Arial"/>
              <a:sym typeface="Arial"/>
            </a:endParaRPr>
          </a:p>
          <a:p>
            <a:pPr marL="257175" indent="-257175">
              <a:buClr>
                <a:srgbClr val="000000"/>
              </a:buClr>
              <a:buSzPts val="2150"/>
              <a:buFont typeface="Arial"/>
              <a:buAutoNum type="arabicPeriod"/>
            </a:pPr>
            <a:r>
              <a:rPr lang="en-US" sz="1613">
                <a:solidFill>
                  <a:srgbClr val="000000"/>
                </a:solidFill>
                <a:latin typeface="Arial"/>
                <a:ea typeface="Arial"/>
                <a:cs typeface="Arial"/>
                <a:sym typeface="Arial"/>
              </a:rPr>
              <a:t>Adapt it for a </a:t>
            </a:r>
            <a:r>
              <a:rPr lang="en-US" sz="1613">
                <a:solidFill>
                  <a:srgbClr val="FF0000"/>
                </a:solidFill>
                <a:latin typeface="Arial"/>
                <a:ea typeface="Arial"/>
                <a:cs typeface="Arial"/>
                <a:sym typeface="Arial"/>
              </a:rPr>
              <a:t>different audience</a:t>
            </a:r>
            <a:endParaRPr sz="1050">
              <a:solidFill>
                <a:srgbClr val="000000"/>
              </a:solidFill>
              <a:latin typeface="Arial"/>
              <a:ea typeface="Arial"/>
              <a:cs typeface="Arial"/>
              <a:sym typeface="Arial"/>
            </a:endParaRPr>
          </a:p>
          <a:p>
            <a:pPr marL="257175" indent="-257175">
              <a:buClr>
                <a:srgbClr val="000000"/>
              </a:buClr>
              <a:buSzPts val="2150"/>
              <a:buFont typeface="Arial"/>
              <a:buAutoNum type="arabicPeriod"/>
            </a:pPr>
            <a:r>
              <a:rPr lang="en-US" sz="1613">
                <a:solidFill>
                  <a:srgbClr val="000000"/>
                </a:solidFill>
                <a:latin typeface="Arial"/>
                <a:ea typeface="Arial"/>
                <a:cs typeface="Arial"/>
                <a:sym typeface="Arial"/>
              </a:rPr>
              <a:t>Change the </a:t>
            </a:r>
            <a:r>
              <a:rPr lang="en-US" sz="1613">
                <a:solidFill>
                  <a:srgbClr val="FF0000"/>
                </a:solidFill>
                <a:latin typeface="Arial"/>
                <a:ea typeface="Arial"/>
                <a:cs typeface="Arial"/>
                <a:sym typeface="Arial"/>
              </a:rPr>
              <a:t>target educational level</a:t>
            </a:r>
            <a:endParaRPr sz="1050">
              <a:solidFill>
                <a:srgbClr val="000000"/>
              </a:solidFill>
              <a:latin typeface="Arial"/>
              <a:ea typeface="Arial"/>
              <a:cs typeface="Arial"/>
              <a:sym typeface="Arial"/>
            </a:endParaRPr>
          </a:p>
          <a:p>
            <a:pPr marL="257175" indent="-257175">
              <a:buClr>
                <a:srgbClr val="000000"/>
              </a:buClr>
              <a:buSzPts val="2150"/>
              <a:buFont typeface="Arial"/>
              <a:buAutoNum type="arabicPeriod"/>
            </a:pPr>
            <a:r>
              <a:rPr lang="en-US" sz="1613">
                <a:solidFill>
                  <a:srgbClr val="FF0000"/>
                </a:solidFill>
                <a:latin typeface="Arial"/>
                <a:ea typeface="Arial"/>
                <a:cs typeface="Arial"/>
                <a:sym typeface="Arial"/>
              </a:rPr>
              <a:t> Add input and participation from students </a:t>
            </a:r>
            <a:r>
              <a:rPr lang="en-US" sz="1613">
                <a:solidFill>
                  <a:srgbClr val="000000"/>
                </a:solidFill>
                <a:latin typeface="Arial"/>
                <a:ea typeface="Arial"/>
                <a:cs typeface="Arial"/>
                <a:sym typeface="Arial"/>
              </a:rPr>
              <a:t>who might be using the textbook</a:t>
            </a:r>
            <a:endParaRPr sz="1050">
              <a:solidFill>
                <a:srgbClr val="000000"/>
              </a:solidFill>
              <a:latin typeface="Arial"/>
              <a:ea typeface="Arial"/>
              <a:cs typeface="Arial"/>
              <a:sym typeface="Arial"/>
            </a:endParaRPr>
          </a:p>
          <a:p>
            <a:pPr marL="257175" indent="-257175">
              <a:buClr>
                <a:srgbClr val="000000"/>
              </a:buClr>
              <a:buSzPts val="2150"/>
              <a:buFont typeface="Arial"/>
              <a:buAutoNum type="arabicPeriod"/>
            </a:pPr>
            <a:r>
              <a:rPr lang="en-US" sz="1613">
                <a:solidFill>
                  <a:srgbClr val="000000"/>
                </a:solidFill>
                <a:latin typeface="Arial"/>
                <a:ea typeface="Arial"/>
                <a:cs typeface="Arial"/>
                <a:sym typeface="Arial"/>
              </a:rPr>
              <a:t>Expand the textbook by </a:t>
            </a:r>
            <a:r>
              <a:rPr lang="en-US" sz="1613">
                <a:solidFill>
                  <a:srgbClr val="FF0000"/>
                </a:solidFill>
                <a:latin typeface="Arial"/>
                <a:ea typeface="Arial"/>
                <a:cs typeface="Arial"/>
                <a:sym typeface="Arial"/>
              </a:rPr>
              <a:t>adding in other information</a:t>
            </a:r>
            <a:endParaRPr sz="1050">
              <a:solidFill>
                <a:srgbClr val="000000"/>
              </a:solidFill>
              <a:latin typeface="Arial"/>
              <a:ea typeface="Arial"/>
              <a:cs typeface="Arial"/>
              <a:sym typeface="Arial"/>
            </a:endParaRPr>
          </a:p>
          <a:p>
            <a:pPr marL="257175" indent="-257175">
              <a:buClr>
                <a:srgbClr val="000000"/>
              </a:buClr>
              <a:buSzPts val="2150"/>
              <a:buFont typeface="Arial"/>
              <a:buAutoNum type="arabicPeriod"/>
            </a:pPr>
            <a:r>
              <a:rPr lang="en-US" sz="1613">
                <a:solidFill>
                  <a:srgbClr val="000000"/>
                </a:solidFill>
                <a:latin typeface="Arial"/>
                <a:ea typeface="Arial"/>
                <a:cs typeface="Arial"/>
                <a:sym typeface="Arial"/>
              </a:rPr>
              <a:t>Insert a </a:t>
            </a:r>
            <a:r>
              <a:rPr lang="en-US" sz="1613">
                <a:solidFill>
                  <a:srgbClr val="FF0000"/>
                </a:solidFill>
                <a:latin typeface="Arial"/>
                <a:ea typeface="Arial"/>
                <a:cs typeface="Arial"/>
                <a:sym typeface="Arial"/>
              </a:rPr>
              <a:t>different point of view </a:t>
            </a:r>
            <a:r>
              <a:rPr lang="en-US" sz="1613">
                <a:solidFill>
                  <a:srgbClr val="000000"/>
                </a:solidFill>
                <a:latin typeface="Arial"/>
                <a:ea typeface="Arial"/>
                <a:cs typeface="Arial"/>
                <a:sym typeface="Arial"/>
              </a:rPr>
              <a:t>to that originally given in the material</a:t>
            </a:r>
            <a:endParaRPr sz="1050">
              <a:solidFill>
                <a:srgbClr val="000000"/>
              </a:solidFill>
              <a:latin typeface="Arial"/>
              <a:ea typeface="Arial"/>
              <a:cs typeface="Arial"/>
              <a:sym typeface="Arial"/>
            </a:endParaRPr>
          </a:p>
          <a:p>
            <a:pPr marL="257175" indent="-257175">
              <a:buClr>
                <a:srgbClr val="000000"/>
              </a:buClr>
              <a:buSzPts val="2150"/>
              <a:buFont typeface="Arial"/>
              <a:buAutoNum type="arabicPeriod"/>
            </a:pPr>
            <a:r>
              <a:rPr lang="en-US" sz="1613">
                <a:solidFill>
                  <a:srgbClr val="000000"/>
                </a:solidFill>
                <a:latin typeface="Arial"/>
                <a:ea typeface="Arial"/>
                <a:cs typeface="Arial"/>
                <a:sym typeface="Arial"/>
              </a:rPr>
              <a:t>Adapt it for </a:t>
            </a:r>
            <a:r>
              <a:rPr lang="en-US" sz="1613">
                <a:solidFill>
                  <a:srgbClr val="FF0000"/>
                </a:solidFill>
                <a:latin typeface="Arial"/>
                <a:ea typeface="Arial"/>
                <a:cs typeface="Arial"/>
                <a:sym typeface="Arial"/>
              </a:rPr>
              <a:t>different teaching situations</a:t>
            </a:r>
            <a:endParaRPr sz="1050">
              <a:solidFill>
                <a:srgbClr val="000000"/>
              </a:solidFill>
              <a:latin typeface="Arial"/>
              <a:ea typeface="Arial"/>
              <a:cs typeface="Arial"/>
              <a:sym typeface="Arial"/>
            </a:endParaRPr>
          </a:p>
          <a:p>
            <a:pPr marL="257175" indent="-154781">
              <a:buClr>
                <a:srgbClr val="000000"/>
              </a:buClr>
              <a:buSzPts val="2150"/>
            </a:pPr>
            <a:endParaRPr sz="1613">
              <a:solidFill>
                <a:srgbClr val="000000"/>
              </a:solidFill>
              <a:latin typeface="Arial"/>
              <a:ea typeface="Arial"/>
              <a:cs typeface="Arial"/>
              <a:sym typeface="Arial"/>
            </a:endParaRPr>
          </a:p>
        </p:txBody>
      </p:sp>
      <p:sp>
        <p:nvSpPr>
          <p:cNvPr id="205" name="Google Shape;205;p15"/>
          <p:cNvSpPr txBox="1"/>
          <p:nvPr/>
        </p:nvSpPr>
        <p:spPr>
          <a:xfrm>
            <a:off x="286870" y="4751085"/>
            <a:ext cx="8260772" cy="392385"/>
          </a:xfrm>
          <a:prstGeom prst="rect">
            <a:avLst/>
          </a:prstGeom>
          <a:noFill/>
          <a:ln>
            <a:noFill/>
          </a:ln>
        </p:spPr>
        <p:txBody>
          <a:bodyPr spcFirstLastPara="1" wrap="square" lIns="68569" tIns="34275" rIns="68569" bIns="34275" anchor="t" anchorCtr="0">
            <a:spAutoFit/>
          </a:bodyPr>
          <a:lstStyle/>
          <a:p>
            <a:pPr>
              <a:buClr>
                <a:srgbClr val="000000"/>
              </a:buClr>
              <a:buSzPts val="1400"/>
            </a:pPr>
            <a:r>
              <a:rPr lang="en-US" sz="1050">
                <a:solidFill>
                  <a:srgbClr val="000000"/>
                </a:solidFill>
                <a:latin typeface="Arial"/>
                <a:ea typeface="Arial"/>
                <a:cs typeface="Arial"/>
                <a:sym typeface="Arial"/>
              </a:rPr>
              <a:t>List created by BC Campus Open Textbook Authoring Guide re: open textbooks and based on OLNet project list: </a:t>
            </a:r>
            <a:r>
              <a:rPr lang="en-US" sz="1050" u="sng">
                <a:solidFill>
                  <a:srgbClr val="000000"/>
                </a:solidFill>
                <a:latin typeface="Arial"/>
                <a:ea typeface="Arial"/>
                <a:cs typeface="Arial"/>
                <a:sym typeface="Arial"/>
                <a:hlinkClick r:id="rId3"/>
              </a:rPr>
              <a:t>https://opentextbc.ca/opentextbook/chapter/6-steps-to-modifying-an-open-textbook/</a:t>
            </a:r>
            <a:r>
              <a:rPr lang="en-US" sz="1050">
                <a:solidFill>
                  <a:srgbClr val="000000"/>
                </a:solidFill>
                <a:latin typeface="Arial"/>
                <a:ea typeface="Arial"/>
                <a:cs typeface="Arial"/>
                <a:sym typeface="Arial"/>
              </a:rPr>
              <a:t> (highlighted words mine) </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24084012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42"/>
          <p:cNvSpPr txBox="1"/>
          <p:nvPr/>
        </p:nvSpPr>
        <p:spPr>
          <a:xfrm>
            <a:off x="96543" y="1740753"/>
            <a:ext cx="4385290" cy="1592713"/>
          </a:xfrm>
          <a:prstGeom prst="rect">
            <a:avLst/>
          </a:prstGeom>
          <a:noFill/>
          <a:ln>
            <a:noFill/>
          </a:ln>
        </p:spPr>
        <p:txBody>
          <a:bodyPr spcFirstLastPara="1" wrap="square" lIns="68569" tIns="34275" rIns="68569" bIns="34275" anchor="t" anchorCtr="0">
            <a:spAutoFit/>
          </a:bodyPr>
          <a:lstStyle/>
          <a:p>
            <a:pPr>
              <a:buClr>
                <a:srgbClr val="000000"/>
              </a:buClr>
              <a:buSzPts val="6600"/>
            </a:pPr>
            <a:r>
              <a:rPr lang="en-US" sz="4950" b="1">
                <a:solidFill>
                  <a:srgbClr val="000000"/>
                </a:solidFill>
                <a:latin typeface="Arial"/>
                <a:ea typeface="Arial"/>
                <a:cs typeface="Arial"/>
                <a:sym typeface="Arial"/>
              </a:rPr>
              <a:t>Any Questions? </a:t>
            </a:r>
            <a:endParaRPr sz="1050">
              <a:solidFill>
                <a:srgbClr val="000000"/>
              </a:solidFill>
              <a:latin typeface="Arial"/>
              <a:ea typeface="Arial"/>
              <a:cs typeface="Arial"/>
              <a:sym typeface="Arial"/>
            </a:endParaRPr>
          </a:p>
        </p:txBody>
      </p:sp>
      <p:pic>
        <p:nvPicPr>
          <p:cNvPr id="212" name="Google Shape;212;p42"/>
          <p:cNvPicPr preferRelativeResize="0"/>
          <p:nvPr/>
        </p:nvPicPr>
        <p:blipFill rotWithShape="1">
          <a:blip r:embed="rId3">
            <a:alphaModFix/>
          </a:blip>
          <a:srcRect/>
          <a:stretch/>
        </p:blipFill>
        <p:spPr>
          <a:xfrm>
            <a:off x="3657600" y="89452"/>
            <a:ext cx="4993105" cy="5054048"/>
          </a:xfrm>
          <a:prstGeom prst="rect">
            <a:avLst/>
          </a:prstGeom>
          <a:noFill/>
          <a:ln>
            <a:noFill/>
          </a:ln>
        </p:spPr>
      </p:pic>
      <p:sp>
        <p:nvSpPr>
          <p:cNvPr id="213" name="Google Shape;213;p42"/>
          <p:cNvSpPr txBox="1"/>
          <p:nvPr/>
        </p:nvSpPr>
        <p:spPr>
          <a:xfrm rot="-5400000">
            <a:off x="6689558" y="2733144"/>
            <a:ext cx="4355432" cy="253885"/>
          </a:xfrm>
          <a:prstGeom prst="rect">
            <a:avLst/>
          </a:prstGeom>
          <a:noFill/>
          <a:ln>
            <a:noFill/>
          </a:ln>
        </p:spPr>
        <p:txBody>
          <a:bodyPr spcFirstLastPara="1" wrap="square" lIns="68569" tIns="34275" rIns="68569" bIns="34275" anchor="t" anchorCtr="0">
            <a:spAutoFit/>
          </a:bodyPr>
          <a:lstStyle/>
          <a:p>
            <a:pPr>
              <a:buClr>
                <a:srgbClr val="000000"/>
              </a:buClr>
              <a:buSzPts val="800"/>
            </a:pPr>
            <a:r>
              <a:rPr lang="en-US" sz="600">
                <a:solidFill>
                  <a:srgbClr val="000000"/>
                </a:solidFill>
                <a:latin typeface="Arial"/>
                <a:ea typeface="Arial"/>
                <a:cs typeface="Arial"/>
                <a:sym typeface="Arial"/>
              </a:rPr>
              <a:t>Photo credit: Question everything! by Henry… is licensed CC BY-NC-ND </a:t>
            </a:r>
            <a:r>
              <a:rPr lang="en-US" sz="600" u="sng">
                <a:solidFill>
                  <a:srgbClr val="000000"/>
                </a:solidFill>
                <a:latin typeface="Arial"/>
                <a:ea typeface="Arial"/>
                <a:cs typeface="Arial"/>
                <a:sym typeface="Arial"/>
                <a:hlinkClick r:id="rId4"/>
              </a:rPr>
              <a:t>https://www.flickr.com/photos/henrybloomfield/12680815144/</a:t>
            </a:r>
            <a:r>
              <a:rPr lang="en-US" sz="600">
                <a:solidFill>
                  <a:srgbClr val="000000"/>
                </a:solidFill>
                <a:latin typeface="Arial"/>
                <a:ea typeface="Arial"/>
                <a:cs typeface="Arial"/>
                <a:sym typeface="Arial"/>
              </a:rPr>
              <a:t> </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2715419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2"/>
          <p:cNvSpPr txBox="1">
            <a:spLocks noGrp="1"/>
          </p:cNvSpPr>
          <p:nvPr>
            <p:ph type="body" idx="1"/>
          </p:nvPr>
        </p:nvSpPr>
        <p:spPr>
          <a:xfrm>
            <a:off x="628649" y="1061560"/>
            <a:ext cx="7886700" cy="3263504"/>
          </a:xfrm>
          <a:prstGeom prst="rect">
            <a:avLst/>
          </a:prstGeom>
          <a:noFill/>
          <a:ln>
            <a:noFill/>
          </a:ln>
        </p:spPr>
        <p:txBody>
          <a:bodyPr spcFirstLastPara="1" wrap="square" lIns="68569" tIns="34275" rIns="68569" bIns="34275" anchor="t" anchorCtr="0">
            <a:noAutofit/>
          </a:bodyPr>
          <a:lstStyle/>
          <a:p>
            <a:pPr marL="0" indent="0">
              <a:buSzPts val="7200"/>
              <a:buNone/>
            </a:pPr>
            <a:endParaRPr sz="5400" b="1"/>
          </a:p>
          <a:p>
            <a:pPr marL="0" indent="0">
              <a:buSzPts val="7200"/>
              <a:buNone/>
            </a:pPr>
            <a:r>
              <a:rPr lang="en-US" sz="5400" b="1"/>
              <a:t>Adapting OER</a:t>
            </a:r>
            <a:endParaRPr/>
          </a:p>
          <a:p>
            <a:pPr marL="0" indent="0">
              <a:buSzPts val="7200"/>
              <a:buNone/>
            </a:pPr>
            <a:r>
              <a:rPr lang="en-US" sz="2475" b="1"/>
              <a:t>Part One: Openness, OER and Open Licenses </a:t>
            </a:r>
            <a:endParaRPr sz="2475"/>
          </a:p>
          <a:p>
            <a:pPr marL="0" indent="0">
              <a:buNone/>
            </a:pPr>
            <a:r>
              <a:rPr lang="en-US" b="1"/>
              <a:t>May 2020 </a:t>
            </a:r>
            <a:endParaRPr/>
          </a:p>
        </p:txBody>
      </p:sp>
      <p:pic>
        <p:nvPicPr>
          <p:cNvPr id="92" name="Google Shape;92;p2">
            <a:hlinkClick r:id="rId3"/>
          </p:cNvPr>
          <p:cNvPicPr preferRelativeResize="0"/>
          <p:nvPr/>
        </p:nvPicPr>
        <p:blipFill rotWithShape="1">
          <a:blip r:embed="rId4">
            <a:alphaModFix/>
          </a:blip>
          <a:srcRect/>
          <a:stretch/>
        </p:blipFill>
        <p:spPr>
          <a:xfrm>
            <a:off x="160660" y="4632723"/>
            <a:ext cx="935981" cy="327478"/>
          </a:xfrm>
          <a:prstGeom prst="rect">
            <a:avLst/>
          </a:prstGeom>
          <a:noFill/>
          <a:ln>
            <a:noFill/>
          </a:ln>
        </p:spPr>
      </p:pic>
      <p:sp>
        <p:nvSpPr>
          <p:cNvPr id="93" name="Google Shape;93;p2"/>
          <p:cNvSpPr/>
          <p:nvPr/>
        </p:nvSpPr>
        <p:spPr>
          <a:xfrm>
            <a:off x="1159456" y="4632723"/>
            <a:ext cx="7355894" cy="164468"/>
          </a:xfrm>
          <a:prstGeom prst="rect">
            <a:avLst/>
          </a:prstGeom>
          <a:noFill/>
          <a:ln>
            <a:noFill/>
          </a:ln>
        </p:spPr>
        <p:txBody>
          <a:bodyPr spcFirstLastPara="1" wrap="square" lIns="25706" tIns="12844" rIns="25706" bIns="12844" anchor="t" anchorCtr="0">
            <a:noAutofit/>
          </a:bodyPr>
          <a:lstStyle/>
          <a:p>
            <a:pPr>
              <a:buClr>
                <a:srgbClr val="000000"/>
              </a:buClr>
              <a:buSzPts val="1200"/>
            </a:pPr>
            <a:r>
              <a:rPr lang="en-US" sz="900" dirty="0">
                <a:solidFill>
                  <a:srgbClr val="000000"/>
                </a:solidFill>
                <a:latin typeface="Calibri"/>
                <a:ea typeface="Calibri"/>
                <a:cs typeface="Calibri"/>
                <a:sym typeface="Calibri"/>
              </a:rPr>
              <a:t>This work was created by Beck Pitt as part of the TIDE project and is licensed under the </a:t>
            </a:r>
            <a:r>
              <a:rPr lang="en-US" sz="900" u="sng" dirty="0">
                <a:solidFill>
                  <a:schemeClr val="hlink"/>
                </a:solidFill>
                <a:latin typeface="Calibri"/>
                <a:ea typeface="Calibri"/>
                <a:cs typeface="Calibri"/>
                <a:sym typeface="Calibri"/>
                <a:hlinkClick r:id="rId3"/>
              </a:rPr>
              <a:t>Creative Commons Attribution 4.0 International License</a:t>
            </a:r>
            <a:r>
              <a:rPr lang="en-US" sz="900" dirty="0">
                <a:solidFill>
                  <a:srgbClr val="000000"/>
                </a:solidFill>
                <a:latin typeface="Calibri"/>
                <a:ea typeface="Calibri"/>
                <a:cs typeface="Calibri"/>
                <a:sym typeface="Calibri"/>
              </a:rPr>
              <a:t> unless otherwise stated. Minor amends were made to this slide deck in May 2021. </a:t>
            </a:r>
            <a:endParaRPr sz="900" dirty="0">
              <a:solidFill>
                <a:srgbClr val="000000"/>
              </a:solidFill>
              <a:latin typeface="Calibri"/>
              <a:ea typeface="Calibri"/>
              <a:cs typeface="Calibri"/>
              <a:sym typeface="Calibri"/>
            </a:endParaRPr>
          </a:p>
        </p:txBody>
      </p:sp>
      <p:pic>
        <p:nvPicPr>
          <p:cNvPr id="94" name="Google Shape;94;p2"/>
          <p:cNvPicPr preferRelativeResize="0"/>
          <p:nvPr/>
        </p:nvPicPr>
        <p:blipFill rotWithShape="1">
          <a:blip r:embed="rId5">
            <a:alphaModFix/>
          </a:blip>
          <a:srcRect/>
          <a:stretch/>
        </p:blipFill>
        <p:spPr>
          <a:xfrm>
            <a:off x="5338690" y="45125"/>
            <a:ext cx="3805311" cy="2634771"/>
          </a:xfrm>
          <a:prstGeom prst="rect">
            <a:avLst/>
          </a:prstGeom>
          <a:noFill/>
          <a:ln>
            <a:noFill/>
          </a:ln>
        </p:spPr>
      </p:pic>
      <p:sp>
        <p:nvSpPr>
          <p:cNvPr id="95" name="Google Shape;95;p2"/>
          <p:cNvSpPr txBox="1"/>
          <p:nvPr/>
        </p:nvSpPr>
        <p:spPr>
          <a:xfrm rot="-5400000">
            <a:off x="7302447" y="3193685"/>
            <a:ext cx="3251444" cy="161583"/>
          </a:xfrm>
          <a:prstGeom prst="rect">
            <a:avLst/>
          </a:prstGeom>
          <a:noFill/>
          <a:ln>
            <a:noFill/>
          </a:ln>
        </p:spPr>
        <p:txBody>
          <a:bodyPr spcFirstLastPara="1" wrap="square" lIns="68569" tIns="34275" rIns="68569" bIns="34275" anchor="t" anchorCtr="0">
            <a:noAutofit/>
          </a:bodyPr>
          <a:lstStyle/>
          <a:p>
            <a:pPr>
              <a:buClr>
                <a:srgbClr val="000000"/>
              </a:buClr>
              <a:buSzPts val="800"/>
            </a:pPr>
            <a:r>
              <a:rPr lang="en-US" sz="600">
                <a:solidFill>
                  <a:srgbClr val="000000"/>
                </a:solidFill>
                <a:latin typeface="Calibri"/>
                <a:ea typeface="Calibri"/>
                <a:cs typeface="Calibri"/>
                <a:sym typeface="Calibri"/>
              </a:rPr>
              <a:t>Picture Credit: </a:t>
            </a:r>
            <a:r>
              <a:rPr lang="en-US" sz="600" u="sng">
                <a:solidFill>
                  <a:schemeClr val="hlink"/>
                </a:solidFill>
                <a:latin typeface="Calibri"/>
                <a:ea typeface="Calibri"/>
                <a:cs typeface="Calibri"/>
                <a:sym typeface="Calibri"/>
                <a:hlinkClick r:id="rId6"/>
              </a:rPr>
              <a:t>Creative Commons – cc stickers</a:t>
            </a:r>
            <a:r>
              <a:rPr lang="en-US" sz="600">
                <a:solidFill>
                  <a:srgbClr val="000000"/>
                </a:solidFill>
                <a:latin typeface="Calibri"/>
                <a:ea typeface="Calibri"/>
                <a:cs typeface="Calibri"/>
                <a:sym typeface="Calibri"/>
              </a:rPr>
              <a:t> by </a:t>
            </a:r>
            <a:r>
              <a:rPr lang="en-US" sz="600" u="sng">
                <a:solidFill>
                  <a:schemeClr val="hlink"/>
                </a:solidFill>
                <a:latin typeface="Calibri"/>
                <a:ea typeface="Calibri"/>
                <a:cs typeface="Calibri"/>
                <a:sym typeface="Calibri"/>
                <a:hlinkClick r:id="rId7"/>
              </a:rPr>
              <a:t>Kristina Alexanderson</a:t>
            </a:r>
            <a:r>
              <a:rPr lang="en-US" sz="600">
                <a:solidFill>
                  <a:srgbClr val="000000"/>
                </a:solidFill>
                <a:latin typeface="Calibri"/>
                <a:ea typeface="Calibri"/>
                <a:cs typeface="Calibri"/>
                <a:sym typeface="Calibri"/>
              </a:rPr>
              <a:t> is licensed  </a:t>
            </a:r>
            <a:r>
              <a:rPr lang="en-US" sz="600" u="sng">
                <a:solidFill>
                  <a:schemeClr val="hlink"/>
                </a:solidFill>
                <a:latin typeface="Calibri"/>
                <a:ea typeface="Calibri"/>
                <a:cs typeface="Calibri"/>
                <a:sym typeface="Calibri"/>
                <a:hlinkClick r:id="rId8"/>
              </a:rPr>
              <a:t>CC BY 2.0</a:t>
            </a:r>
            <a:r>
              <a:rPr lang="en-US" sz="600">
                <a:solidFill>
                  <a:srgbClr val="000000"/>
                </a:solidFill>
                <a:latin typeface="Calibri"/>
                <a:ea typeface="Calibri"/>
                <a:cs typeface="Calibri"/>
                <a:sym typeface="Calibri"/>
              </a:rPr>
              <a:t>  </a:t>
            </a:r>
            <a:endParaRPr sz="6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590779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3"/>
          <p:cNvSpPr txBox="1">
            <a:spLocks noGrp="1"/>
          </p:cNvSpPr>
          <p:nvPr>
            <p:ph type="body" idx="1"/>
          </p:nvPr>
        </p:nvSpPr>
        <p:spPr>
          <a:xfrm>
            <a:off x="425371" y="1369219"/>
            <a:ext cx="3998348" cy="3263504"/>
          </a:xfrm>
          <a:prstGeom prst="rect">
            <a:avLst/>
          </a:prstGeom>
          <a:noFill/>
          <a:ln>
            <a:noFill/>
          </a:ln>
        </p:spPr>
        <p:txBody>
          <a:bodyPr spcFirstLastPara="1" wrap="square" lIns="68569" tIns="34275" rIns="68569" bIns="34275" anchor="t" anchorCtr="0">
            <a:noAutofit/>
          </a:bodyPr>
          <a:lstStyle/>
          <a:p>
            <a:pPr marL="0" indent="0">
              <a:lnSpc>
                <a:spcPct val="100000"/>
              </a:lnSpc>
              <a:spcBef>
                <a:spcPts val="0"/>
              </a:spcBef>
              <a:buSzPts val="3500"/>
              <a:buNone/>
            </a:pPr>
            <a:r>
              <a:rPr lang="en-US" sz="2400"/>
              <a:t>By the end of the </a:t>
            </a:r>
            <a:r>
              <a:rPr lang="en-US" sz="2400" i="1"/>
              <a:t>Adapting OER</a:t>
            </a:r>
            <a:r>
              <a:rPr lang="en-US" sz="2400"/>
              <a:t> session you will: </a:t>
            </a:r>
            <a:endParaRPr sz="2400"/>
          </a:p>
          <a:p>
            <a:pPr indent="-323850">
              <a:lnSpc>
                <a:spcPct val="100000"/>
              </a:lnSpc>
              <a:buSzPts val="3200"/>
            </a:pPr>
            <a:r>
              <a:rPr lang="en-US" sz="2400"/>
              <a:t>Understand what adaptation is</a:t>
            </a:r>
            <a:endParaRPr sz="2400"/>
          </a:p>
          <a:p>
            <a:pPr indent="-323850">
              <a:lnSpc>
                <a:spcPct val="100000"/>
              </a:lnSpc>
              <a:buSzPts val="3200"/>
            </a:pPr>
            <a:r>
              <a:rPr lang="en-US" sz="2400"/>
              <a:t>Be aware of tools that can help with OER adaptation</a:t>
            </a:r>
            <a:endParaRPr sz="2400"/>
          </a:p>
          <a:p>
            <a:pPr indent="-323850">
              <a:lnSpc>
                <a:spcPct val="100000"/>
              </a:lnSpc>
              <a:spcBef>
                <a:spcPts val="0"/>
              </a:spcBef>
              <a:buSzPts val="3200"/>
            </a:pPr>
            <a:r>
              <a:rPr lang="en-US" sz="2400"/>
              <a:t>Be able to use and apply open licenses to material you have adapted</a:t>
            </a:r>
            <a:endParaRPr sz="2400"/>
          </a:p>
          <a:p>
            <a:pPr marL="0" indent="0">
              <a:buSzPts val="3500"/>
              <a:buNone/>
            </a:pPr>
            <a:endParaRPr sz="2400"/>
          </a:p>
        </p:txBody>
      </p:sp>
      <p:sp>
        <p:nvSpPr>
          <p:cNvPr id="101" name="Google Shape;101;p3"/>
          <p:cNvSpPr txBox="1"/>
          <p:nvPr/>
        </p:nvSpPr>
        <p:spPr>
          <a:xfrm>
            <a:off x="425370" y="338560"/>
            <a:ext cx="6502079" cy="577081"/>
          </a:xfrm>
          <a:prstGeom prst="rect">
            <a:avLst/>
          </a:prstGeom>
          <a:noFill/>
          <a:ln>
            <a:noFill/>
          </a:ln>
        </p:spPr>
        <p:txBody>
          <a:bodyPr spcFirstLastPara="1" wrap="square" lIns="68569" tIns="34275" rIns="68569" bIns="34275" anchor="t" anchorCtr="0">
            <a:noAutofit/>
          </a:bodyPr>
          <a:lstStyle/>
          <a:p>
            <a:pPr>
              <a:buClr>
                <a:srgbClr val="000000"/>
              </a:buClr>
              <a:buSzPts val="6600"/>
            </a:pPr>
            <a:r>
              <a:rPr lang="en-US" sz="4950" b="1">
                <a:solidFill>
                  <a:schemeClr val="dk1"/>
                </a:solidFill>
                <a:latin typeface="Calibri"/>
                <a:ea typeface="Calibri"/>
                <a:cs typeface="Calibri"/>
                <a:sym typeface="Calibri"/>
              </a:rPr>
              <a:t>Learning Outcomes </a:t>
            </a:r>
            <a:endParaRPr sz="4950" b="1">
              <a:solidFill>
                <a:schemeClr val="dk1"/>
              </a:solidFill>
              <a:latin typeface="Calibri"/>
              <a:ea typeface="Calibri"/>
              <a:cs typeface="Calibri"/>
              <a:sym typeface="Calibri"/>
            </a:endParaRPr>
          </a:p>
        </p:txBody>
      </p:sp>
      <p:pic>
        <p:nvPicPr>
          <p:cNvPr id="6" name="Picture 5">
            <a:extLst>
              <a:ext uri="{FF2B5EF4-FFF2-40B4-BE49-F238E27FC236}">
                <a16:creationId xmlns:a16="http://schemas.microsoft.com/office/drawing/2014/main" id="{1005BF1A-1539-6540-AEA2-3DF9D3B54BEE}"/>
              </a:ext>
            </a:extLst>
          </p:cNvPr>
          <p:cNvPicPr>
            <a:picLocks noChangeAspect="1"/>
          </p:cNvPicPr>
          <p:nvPr/>
        </p:nvPicPr>
        <p:blipFill>
          <a:blip r:embed="rId3"/>
          <a:stretch>
            <a:fillRect/>
          </a:stretch>
        </p:blipFill>
        <p:spPr>
          <a:xfrm>
            <a:off x="5460914" y="2040038"/>
            <a:ext cx="3257717" cy="2443287"/>
          </a:xfrm>
          <a:prstGeom prst="rect">
            <a:avLst/>
          </a:prstGeom>
        </p:spPr>
      </p:pic>
      <p:sp>
        <p:nvSpPr>
          <p:cNvPr id="7" name="TextBox 6">
            <a:extLst>
              <a:ext uri="{FF2B5EF4-FFF2-40B4-BE49-F238E27FC236}">
                <a16:creationId xmlns:a16="http://schemas.microsoft.com/office/drawing/2014/main" id="{4891B119-1A26-304F-8256-F215011C6DCA}"/>
              </a:ext>
            </a:extLst>
          </p:cNvPr>
          <p:cNvSpPr txBox="1"/>
          <p:nvPr/>
        </p:nvSpPr>
        <p:spPr>
          <a:xfrm rot="16200000">
            <a:off x="7769121" y="3053152"/>
            <a:ext cx="2152937" cy="276999"/>
          </a:xfrm>
          <a:prstGeom prst="rect">
            <a:avLst/>
          </a:prstGeom>
          <a:noFill/>
        </p:spPr>
        <p:txBody>
          <a:bodyPr wrap="square" rtlCol="0">
            <a:spAutoFit/>
          </a:bodyPr>
          <a:lstStyle/>
          <a:p>
            <a:r>
              <a:rPr lang="en-US" sz="600" dirty="0"/>
              <a:t>Photo credit: </a:t>
            </a:r>
            <a:r>
              <a:rPr lang="en-US" sz="600" dirty="0">
                <a:hlinkClick r:id="rId4"/>
              </a:rPr>
              <a:t>Mobile on the circular train, Yangon, Myanmar II </a:t>
            </a:r>
            <a:r>
              <a:rPr lang="en-US" sz="600" dirty="0"/>
              <a:t>by Beck Pitt is licensed </a:t>
            </a:r>
            <a:r>
              <a:rPr lang="en-US" sz="600" dirty="0">
                <a:hlinkClick r:id="rId5"/>
              </a:rPr>
              <a:t>CC BY 2.0</a:t>
            </a:r>
            <a:r>
              <a:rPr lang="en-US" sz="600" dirty="0"/>
              <a:t> </a:t>
            </a:r>
          </a:p>
        </p:txBody>
      </p:sp>
    </p:spTree>
    <p:extLst>
      <p:ext uri="{BB962C8B-B14F-4D97-AF65-F5344CB8AC3E}">
        <p14:creationId xmlns:p14="http://schemas.microsoft.com/office/powerpoint/2010/main" val="648351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4"/>
          <p:cNvSpPr txBox="1">
            <a:spLocks noGrp="1"/>
          </p:cNvSpPr>
          <p:nvPr>
            <p:ph type="body" idx="1"/>
          </p:nvPr>
        </p:nvSpPr>
        <p:spPr>
          <a:xfrm>
            <a:off x="628649" y="1061560"/>
            <a:ext cx="7886700" cy="3263504"/>
          </a:xfrm>
          <a:prstGeom prst="rect">
            <a:avLst/>
          </a:prstGeom>
          <a:noFill/>
          <a:ln>
            <a:noFill/>
          </a:ln>
        </p:spPr>
        <p:txBody>
          <a:bodyPr spcFirstLastPara="1" wrap="square" lIns="68569" tIns="34275" rIns="68569" bIns="34275" anchor="t" anchorCtr="0">
            <a:noAutofit/>
          </a:bodyPr>
          <a:lstStyle/>
          <a:p>
            <a:pPr marL="0" indent="0">
              <a:buSzPts val="7200"/>
              <a:buNone/>
            </a:pPr>
            <a:endParaRPr sz="5400" b="1"/>
          </a:p>
          <a:p>
            <a:pPr marL="0" indent="0">
              <a:buSzPts val="7200"/>
              <a:buNone/>
            </a:pPr>
            <a:r>
              <a:rPr lang="en-US" sz="5400" b="1"/>
              <a:t>Part One: Openness, OER and Open Licenses </a:t>
            </a:r>
            <a:endParaRPr/>
          </a:p>
        </p:txBody>
      </p:sp>
    </p:spTree>
    <p:extLst>
      <p:ext uri="{BB962C8B-B14F-4D97-AF65-F5344CB8AC3E}">
        <p14:creationId xmlns:p14="http://schemas.microsoft.com/office/powerpoint/2010/main" val="2437096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9"/>
          <p:cNvSpPr txBox="1">
            <a:spLocks noGrp="1"/>
          </p:cNvSpPr>
          <p:nvPr>
            <p:ph type="body" idx="1"/>
          </p:nvPr>
        </p:nvSpPr>
        <p:spPr>
          <a:xfrm>
            <a:off x="425371" y="1369219"/>
            <a:ext cx="3998348" cy="3263504"/>
          </a:xfrm>
          <a:prstGeom prst="rect">
            <a:avLst/>
          </a:prstGeom>
          <a:noFill/>
          <a:ln>
            <a:noFill/>
          </a:ln>
        </p:spPr>
        <p:txBody>
          <a:bodyPr spcFirstLastPara="1" wrap="square" lIns="68569" tIns="34275" rIns="68569" bIns="34275" anchor="t" anchorCtr="0">
            <a:noAutofit/>
          </a:bodyPr>
          <a:lstStyle/>
          <a:p>
            <a:pPr marL="0" indent="0">
              <a:lnSpc>
                <a:spcPct val="100000"/>
              </a:lnSpc>
              <a:spcBef>
                <a:spcPts val="0"/>
              </a:spcBef>
              <a:buSzPts val="3500"/>
              <a:buNone/>
            </a:pPr>
            <a:r>
              <a:rPr lang="en-US" sz="2250"/>
              <a:t>By the end of Part One you will: </a:t>
            </a:r>
            <a:endParaRPr sz="2250"/>
          </a:p>
          <a:p>
            <a:pPr indent="-323850">
              <a:lnSpc>
                <a:spcPct val="100000"/>
              </a:lnSpc>
              <a:buSzPts val="3200"/>
            </a:pPr>
            <a:r>
              <a:rPr lang="en-US" sz="2250"/>
              <a:t>Consolidate your understanding of Creative Commons licenses and OER</a:t>
            </a:r>
            <a:endParaRPr/>
          </a:p>
          <a:p>
            <a:pPr indent="-323850">
              <a:lnSpc>
                <a:spcPct val="100000"/>
              </a:lnSpc>
              <a:buSzPts val="3200"/>
            </a:pPr>
            <a:r>
              <a:rPr lang="en-US" sz="2250"/>
              <a:t>Understand what adaptation is and why you might want to change OER</a:t>
            </a:r>
            <a:endParaRPr/>
          </a:p>
          <a:p>
            <a:pPr indent="-323850">
              <a:lnSpc>
                <a:spcPct val="100000"/>
              </a:lnSpc>
              <a:buSzPts val="3200"/>
            </a:pPr>
            <a:r>
              <a:rPr lang="en-US" sz="2250"/>
              <a:t>Understand the difference between revise and remix</a:t>
            </a:r>
            <a:endParaRPr sz="2250"/>
          </a:p>
          <a:p>
            <a:pPr marL="0" indent="0">
              <a:buSzPts val="3500"/>
              <a:buNone/>
            </a:pPr>
            <a:endParaRPr sz="2250"/>
          </a:p>
        </p:txBody>
      </p:sp>
      <p:sp>
        <p:nvSpPr>
          <p:cNvPr id="114" name="Google Shape;114;p59"/>
          <p:cNvSpPr txBox="1"/>
          <p:nvPr/>
        </p:nvSpPr>
        <p:spPr>
          <a:xfrm>
            <a:off x="425370" y="338560"/>
            <a:ext cx="6502079" cy="577081"/>
          </a:xfrm>
          <a:prstGeom prst="rect">
            <a:avLst/>
          </a:prstGeom>
          <a:noFill/>
          <a:ln>
            <a:noFill/>
          </a:ln>
        </p:spPr>
        <p:txBody>
          <a:bodyPr spcFirstLastPara="1" wrap="square" lIns="68569" tIns="34275" rIns="68569" bIns="34275" anchor="t" anchorCtr="0">
            <a:noAutofit/>
          </a:bodyPr>
          <a:lstStyle/>
          <a:p>
            <a:pPr>
              <a:buClr>
                <a:srgbClr val="000000"/>
              </a:buClr>
              <a:buSzPts val="6600"/>
            </a:pPr>
            <a:r>
              <a:rPr lang="en-US" sz="4950" b="1">
                <a:solidFill>
                  <a:schemeClr val="dk1"/>
                </a:solidFill>
                <a:latin typeface="Calibri"/>
                <a:ea typeface="Calibri"/>
                <a:cs typeface="Calibri"/>
                <a:sym typeface="Calibri"/>
              </a:rPr>
              <a:t>Learning Outcomes </a:t>
            </a:r>
            <a:endParaRPr sz="4950" b="1">
              <a:solidFill>
                <a:schemeClr val="dk1"/>
              </a:solidFill>
              <a:latin typeface="Calibri"/>
              <a:ea typeface="Calibri"/>
              <a:cs typeface="Calibri"/>
              <a:sym typeface="Calibri"/>
            </a:endParaRPr>
          </a:p>
        </p:txBody>
      </p:sp>
      <p:pic>
        <p:nvPicPr>
          <p:cNvPr id="6" name="Picture 5">
            <a:extLst>
              <a:ext uri="{FF2B5EF4-FFF2-40B4-BE49-F238E27FC236}">
                <a16:creationId xmlns:a16="http://schemas.microsoft.com/office/drawing/2014/main" id="{963DFB70-0173-C549-BACA-91338A114274}"/>
              </a:ext>
            </a:extLst>
          </p:cNvPr>
          <p:cNvPicPr>
            <a:picLocks noChangeAspect="1"/>
          </p:cNvPicPr>
          <p:nvPr/>
        </p:nvPicPr>
        <p:blipFill>
          <a:blip r:embed="rId3"/>
          <a:stretch>
            <a:fillRect/>
          </a:stretch>
        </p:blipFill>
        <p:spPr>
          <a:xfrm>
            <a:off x="5460914" y="2040038"/>
            <a:ext cx="3257717" cy="2443287"/>
          </a:xfrm>
          <a:prstGeom prst="rect">
            <a:avLst/>
          </a:prstGeom>
        </p:spPr>
      </p:pic>
      <p:sp>
        <p:nvSpPr>
          <p:cNvPr id="7" name="TextBox 6">
            <a:extLst>
              <a:ext uri="{FF2B5EF4-FFF2-40B4-BE49-F238E27FC236}">
                <a16:creationId xmlns:a16="http://schemas.microsoft.com/office/drawing/2014/main" id="{C44A223F-DD86-F64C-909E-92BE223E7BDE}"/>
              </a:ext>
            </a:extLst>
          </p:cNvPr>
          <p:cNvSpPr txBox="1"/>
          <p:nvPr/>
        </p:nvSpPr>
        <p:spPr>
          <a:xfrm rot="16200000">
            <a:off x="7769121" y="3053152"/>
            <a:ext cx="2152937" cy="276999"/>
          </a:xfrm>
          <a:prstGeom prst="rect">
            <a:avLst/>
          </a:prstGeom>
          <a:noFill/>
        </p:spPr>
        <p:txBody>
          <a:bodyPr wrap="square" rtlCol="0">
            <a:spAutoFit/>
          </a:bodyPr>
          <a:lstStyle/>
          <a:p>
            <a:r>
              <a:rPr lang="en-US" sz="600" dirty="0"/>
              <a:t>Photo credit: </a:t>
            </a:r>
            <a:r>
              <a:rPr lang="en-US" sz="600" dirty="0">
                <a:hlinkClick r:id="rId4"/>
              </a:rPr>
              <a:t>Mobile on the circular train, Yangon, Myanmar II </a:t>
            </a:r>
            <a:r>
              <a:rPr lang="en-US" sz="600" dirty="0"/>
              <a:t>by Beck Pitt is licensed </a:t>
            </a:r>
            <a:r>
              <a:rPr lang="en-US" sz="600" dirty="0">
                <a:hlinkClick r:id="rId5"/>
              </a:rPr>
              <a:t>CC BY 2.0</a:t>
            </a:r>
            <a:r>
              <a:rPr lang="en-US" sz="600" dirty="0"/>
              <a:t> </a:t>
            </a:r>
          </a:p>
        </p:txBody>
      </p:sp>
    </p:spTree>
    <p:extLst>
      <p:ext uri="{BB962C8B-B14F-4D97-AF65-F5344CB8AC3E}">
        <p14:creationId xmlns:p14="http://schemas.microsoft.com/office/powerpoint/2010/main" val="2042382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5"/>
          <p:cNvSpPr txBox="1"/>
          <p:nvPr/>
        </p:nvSpPr>
        <p:spPr>
          <a:xfrm>
            <a:off x="598429" y="1257273"/>
            <a:ext cx="4385290" cy="3116207"/>
          </a:xfrm>
          <a:prstGeom prst="rect">
            <a:avLst/>
          </a:prstGeom>
          <a:noFill/>
          <a:ln>
            <a:noFill/>
          </a:ln>
        </p:spPr>
        <p:txBody>
          <a:bodyPr spcFirstLastPara="1" wrap="square" lIns="68569" tIns="34275" rIns="68569" bIns="34275" anchor="t" anchorCtr="0">
            <a:spAutoFit/>
          </a:bodyPr>
          <a:lstStyle/>
          <a:p>
            <a:pPr>
              <a:buClr>
                <a:srgbClr val="000000"/>
              </a:buClr>
              <a:buSzPts val="6600"/>
            </a:pPr>
            <a:r>
              <a:rPr lang="en-US" sz="4950" b="1">
                <a:solidFill>
                  <a:srgbClr val="000000"/>
                </a:solidFill>
                <a:latin typeface="Arial"/>
                <a:ea typeface="Arial"/>
                <a:cs typeface="Arial"/>
                <a:sym typeface="Arial"/>
              </a:rPr>
              <a:t>Open Educational Resources (OER) </a:t>
            </a:r>
            <a:endParaRPr sz="1050">
              <a:solidFill>
                <a:srgbClr val="000000"/>
              </a:solidFill>
              <a:latin typeface="Arial"/>
              <a:ea typeface="Arial"/>
              <a:cs typeface="Arial"/>
              <a:sym typeface="Arial"/>
            </a:endParaRPr>
          </a:p>
        </p:txBody>
      </p:sp>
      <p:sp>
        <p:nvSpPr>
          <p:cNvPr id="123" name="Google Shape;123;p5"/>
          <p:cNvSpPr txBox="1"/>
          <p:nvPr/>
        </p:nvSpPr>
        <p:spPr>
          <a:xfrm>
            <a:off x="4457700" y="1257273"/>
            <a:ext cx="4275535" cy="3797163"/>
          </a:xfrm>
          <a:prstGeom prst="rect">
            <a:avLst/>
          </a:prstGeom>
          <a:noFill/>
          <a:ln>
            <a:noFill/>
          </a:ln>
        </p:spPr>
        <p:txBody>
          <a:bodyPr spcFirstLastPara="1" wrap="square" lIns="68569" tIns="34275" rIns="68569" bIns="34275" anchor="t" anchorCtr="0">
            <a:spAutoFit/>
          </a:bodyPr>
          <a:lstStyle/>
          <a:p>
            <a:pPr>
              <a:buClr>
                <a:srgbClr val="000000"/>
              </a:buClr>
              <a:buSzPts val="2500"/>
            </a:pPr>
            <a:r>
              <a:rPr lang="en-US" sz="1875">
                <a:solidFill>
                  <a:srgbClr val="000000"/>
                </a:solidFill>
                <a:latin typeface="Arial"/>
                <a:ea typeface="Arial"/>
                <a:cs typeface="Arial"/>
                <a:sym typeface="Arial"/>
              </a:rPr>
              <a:t>“Open Educational Resources (OERs) are any type of educational materials that are in the public domain or introduced with an open license. </a:t>
            </a:r>
            <a:r>
              <a:rPr lang="en-US" sz="1875">
                <a:solidFill>
                  <a:srgbClr val="FF0000"/>
                </a:solidFill>
                <a:latin typeface="Arial"/>
                <a:ea typeface="Arial"/>
                <a:cs typeface="Arial"/>
                <a:sym typeface="Arial"/>
              </a:rPr>
              <a:t>The nature of these open materials means that anyone can legally and freely copy, use, adapt and re-share them. </a:t>
            </a:r>
            <a:r>
              <a:rPr lang="en-US" sz="1875">
                <a:solidFill>
                  <a:srgbClr val="000000"/>
                </a:solidFill>
                <a:latin typeface="Arial"/>
                <a:ea typeface="Arial"/>
                <a:cs typeface="Arial"/>
                <a:sym typeface="Arial"/>
              </a:rPr>
              <a:t>OERs range from textbooks to curricula, syllabi, lecture notes, assignments, tests, projects, audio, video and animation.”</a:t>
            </a:r>
            <a:endParaRPr sz="1050">
              <a:solidFill>
                <a:srgbClr val="000000"/>
              </a:solidFill>
              <a:latin typeface="Arial"/>
              <a:ea typeface="Arial"/>
              <a:cs typeface="Arial"/>
              <a:sym typeface="Arial"/>
            </a:endParaRPr>
          </a:p>
          <a:p>
            <a:pPr>
              <a:buClr>
                <a:srgbClr val="000000"/>
              </a:buClr>
              <a:buSzPts val="1200"/>
            </a:pPr>
            <a:endParaRPr sz="900">
              <a:solidFill>
                <a:srgbClr val="000000"/>
              </a:solidFill>
              <a:latin typeface="Arial"/>
              <a:ea typeface="Arial"/>
              <a:cs typeface="Arial"/>
              <a:sym typeface="Arial"/>
            </a:endParaRPr>
          </a:p>
          <a:p>
            <a:pPr>
              <a:buClr>
                <a:srgbClr val="000000"/>
              </a:buClr>
              <a:buSzPts val="1200"/>
            </a:pPr>
            <a:r>
              <a:rPr lang="en-US" sz="900">
                <a:solidFill>
                  <a:srgbClr val="000000"/>
                </a:solidFill>
                <a:latin typeface="Arial"/>
                <a:ea typeface="Arial"/>
                <a:cs typeface="Arial"/>
                <a:sym typeface="Arial"/>
              </a:rPr>
              <a:t>(UNESCO, n.d. </a:t>
            </a:r>
            <a:r>
              <a:rPr lang="en-US" sz="900" u="sng">
                <a:solidFill>
                  <a:srgbClr val="000000"/>
                </a:solidFill>
                <a:latin typeface="Arial"/>
                <a:ea typeface="Arial"/>
                <a:cs typeface="Arial"/>
                <a:sym typeface="Arial"/>
                <a:hlinkClick r:id="rId3"/>
              </a:rPr>
              <a:t>http://www.unesco.org/new/en/communication-and-information/access-to-knowledge/open-educational-resources/what-are-open-educational-resources-oers/)</a:t>
            </a:r>
            <a:r>
              <a:rPr lang="en-US" sz="900">
                <a:solidFill>
                  <a:srgbClr val="000000"/>
                </a:solidFill>
                <a:latin typeface="Arial"/>
                <a:ea typeface="Arial"/>
                <a:cs typeface="Arial"/>
                <a:sym typeface="Arial"/>
              </a:rPr>
              <a:t> (my highlights in red) </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2008136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6"/>
          <p:cNvSpPr txBox="1"/>
          <p:nvPr/>
        </p:nvSpPr>
        <p:spPr>
          <a:xfrm>
            <a:off x="471487" y="244986"/>
            <a:ext cx="4385290" cy="830966"/>
          </a:xfrm>
          <a:prstGeom prst="rect">
            <a:avLst/>
          </a:prstGeom>
          <a:noFill/>
          <a:ln>
            <a:noFill/>
          </a:ln>
        </p:spPr>
        <p:txBody>
          <a:bodyPr spcFirstLastPara="1" wrap="square" lIns="68569" tIns="34275" rIns="68569" bIns="34275" anchor="t" anchorCtr="0">
            <a:spAutoFit/>
          </a:bodyPr>
          <a:lstStyle/>
          <a:p>
            <a:pPr>
              <a:buClr>
                <a:srgbClr val="000000"/>
              </a:buClr>
              <a:buSzPts val="6600"/>
            </a:pPr>
            <a:r>
              <a:rPr lang="en-US" sz="4950" b="1">
                <a:solidFill>
                  <a:srgbClr val="000000"/>
                </a:solidFill>
                <a:latin typeface="Arial"/>
                <a:ea typeface="Arial"/>
                <a:cs typeface="Arial"/>
                <a:sym typeface="Arial"/>
              </a:rPr>
              <a:t>The 5 R’s </a:t>
            </a:r>
            <a:endParaRPr sz="1050">
              <a:solidFill>
                <a:srgbClr val="000000"/>
              </a:solidFill>
              <a:latin typeface="Arial"/>
              <a:ea typeface="Arial"/>
              <a:cs typeface="Arial"/>
              <a:sym typeface="Arial"/>
            </a:endParaRPr>
          </a:p>
        </p:txBody>
      </p:sp>
      <p:sp>
        <p:nvSpPr>
          <p:cNvPr id="130" name="Google Shape;130;p6"/>
          <p:cNvSpPr txBox="1"/>
          <p:nvPr/>
        </p:nvSpPr>
        <p:spPr>
          <a:xfrm>
            <a:off x="5069444" y="2571751"/>
            <a:ext cx="3846909" cy="1038716"/>
          </a:xfrm>
          <a:prstGeom prst="rect">
            <a:avLst/>
          </a:prstGeom>
          <a:noFill/>
          <a:ln>
            <a:noFill/>
          </a:ln>
        </p:spPr>
        <p:txBody>
          <a:bodyPr spcFirstLastPara="1" wrap="square" lIns="68569" tIns="34275" rIns="68569" bIns="34275" anchor="t" anchorCtr="0">
            <a:spAutoFit/>
          </a:bodyPr>
          <a:lstStyle/>
          <a:p>
            <a:pPr algn="r">
              <a:buClr>
                <a:srgbClr val="000000"/>
              </a:buClr>
              <a:buSzPts val="1400"/>
            </a:pPr>
            <a:r>
              <a:rPr lang="en-US" sz="1050">
                <a:solidFill>
                  <a:srgbClr val="000000"/>
                </a:solidFill>
                <a:latin typeface="Arial"/>
                <a:ea typeface="Arial"/>
                <a:cs typeface="Arial"/>
                <a:sym typeface="Arial"/>
              </a:rPr>
              <a:t>See: Defining the “Open” in Open Content and Open Educational Resources by David Wiley </a:t>
            </a:r>
            <a:r>
              <a:rPr lang="en-US" sz="1050" u="sng">
                <a:solidFill>
                  <a:srgbClr val="000000"/>
                </a:solidFill>
                <a:latin typeface="Arial"/>
                <a:ea typeface="Arial"/>
                <a:cs typeface="Arial"/>
                <a:sym typeface="Arial"/>
                <a:hlinkClick r:id="rId3"/>
              </a:rPr>
              <a:t>http://opencontent.org/definition/</a:t>
            </a:r>
            <a:r>
              <a:rPr lang="en-US" sz="1050">
                <a:solidFill>
                  <a:srgbClr val="000000"/>
                </a:solidFill>
                <a:latin typeface="Arial"/>
                <a:ea typeface="Arial"/>
                <a:cs typeface="Arial"/>
                <a:sym typeface="Arial"/>
              </a:rPr>
              <a:t> and also The Access Compromise and the 5</a:t>
            </a:r>
            <a:r>
              <a:rPr lang="en-US" sz="1050" baseline="30000">
                <a:solidFill>
                  <a:srgbClr val="000000"/>
                </a:solidFill>
                <a:latin typeface="Arial"/>
                <a:ea typeface="Arial"/>
                <a:cs typeface="Arial"/>
                <a:sym typeface="Arial"/>
              </a:rPr>
              <a:t>th</a:t>
            </a:r>
            <a:r>
              <a:rPr lang="en-US" sz="1050">
                <a:solidFill>
                  <a:srgbClr val="000000"/>
                </a:solidFill>
                <a:latin typeface="Arial"/>
                <a:ea typeface="Arial"/>
                <a:cs typeface="Arial"/>
                <a:sym typeface="Arial"/>
              </a:rPr>
              <a:t> R </a:t>
            </a:r>
            <a:r>
              <a:rPr lang="en-US" sz="1050" u="sng">
                <a:solidFill>
                  <a:srgbClr val="000000"/>
                </a:solidFill>
                <a:latin typeface="Arial"/>
                <a:ea typeface="Arial"/>
                <a:cs typeface="Arial"/>
                <a:sym typeface="Arial"/>
                <a:hlinkClick r:id="rId4"/>
              </a:rPr>
              <a:t>https://openedreader.org/chapter/the-access-compromise-and-the-5th-r/</a:t>
            </a:r>
            <a:r>
              <a:rPr lang="en-US" sz="1050">
                <a:solidFill>
                  <a:srgbClr val="000000"/>
                </a:solidFill>
                <a:latin typeface="Arial"/>
                <a:ea typeface="Arial"/>
                <a:cs typeface="Arial"/>
                <a:sym typeface="Arial"/>
              </a:rPr>
              <a:t> </a:t>
            </a:r>
            <a:endParaRPr sz="1050">
              <a:solidFill>
                <a:srgbClr val="000000"/>
              </a:solidFill>
              <a:latin typeface="Arial"/>
              <a:ea typeface="Arial"/>
              <a:cs typeface="Arial"/>
              <a:sym typeface="Arial"/>
            </a:endParaRPr>
          </a:p>
        </p:txBody>
      </p:sp>
      <p:sp>
        <p:nvSpPr>
          <p:cNvPr id="131" name="Google Shape;131;p6"/>
          <p:cNvSpPr txBox="1"/>
          <p:nvPr/>
        </p:nvSpPr>
        <p:spPr>
          <a:xfrm>
            <a:off x="471487" y="1075983"/>
            <a:ext cx="5357813" cy="3877954"/>
          </a:xfrm>
          <a:prstGeom prst="rect">
            <a:avLst/>
          </a:prstGeom>
          <a:noFill/>
          <a:ln>
            <a:noFill/>
          </a:ln>
        </p:spPr>
        <p:txBody>
          <a:bodyPr spcFirstLastPara="1" wrap="square" lIns="68569" tIns="34275" rIns="68569" bIns="34275" anchor="t" anchorCtr="0">
            <a:spAutoFit/>
          </a:bodyPr>
          <a:lstStyle/>
          <a:p>
            <a:pPr>
              <a:buClr>
                <a:srgbClr val="000000"/>
              </a:buClr>
              <a:buSzPts val="6600"/>
            </a:pPr>
            <a:r>
              <a:rPr lang="en-US" sz="4950" b="1">
                <a:solidFill>
                  <a:srgbClr val="FF0000"/>
                </a:solidFill>
                <a:latin typeface="Arial"/>
                <a:ea typeface="Arial"/>
                <a:cs typeface="Arial"/>
                <a:sym typeface="Arial"/>
              </a:rPr>
              <a:t>R</a:t>
            </a:r>
            <a:r>
              <a:rPr lang="en-US" sz="4950" b="1">
                <a:solidFill>
                  <a:srgbClr val="002060"/>
                </a:solidFill>
                <a:latin typeface="Arial"/>
                <a:ea typeface="Arial"/>
                <a:cs typeface="Arial"/>
                <a:sym typeface="Arial"/>
              </a:rPr>
              <a:t>etain</a:t>
            </a:r>
            <a:endParaRPr sz="1050">
              <a:solidFill>
                <a:srgbClr val="000000"/>
              </a:solidFill>
              <a:latin typeface="Arial"/>
              <a:ea typeface="Arial"/>
              <a:cs typeface="Arial"/>
              <a:sym typeface="Arial"/>
            </a:endParaRPr>
          </a:p>
          <a:p>
            <a:pPr>
              <a:buClr>
                <a:srgbClr val="000000"/>
              </a:buClr>
              <a:buSzPts val="6600"/>
            </a:pPr>
            <a:r>
              <a:rPr lang="en-US" sz="4950" b="1">
                <a:solidFill>
                  <a:srgbClr val="FF0000"/>
                </a:solidFill>
                <a:latin typeface="Arial"/>
                <a:ea typeface="Arial"/>
                <a:cs typeface="Arial"/>
                <a:sym typeface="Arial"/>
              </a:rPr>
              <a:t>R</a:t>
            </a:r>
            <a:r>
              <a:rPr lang="en-US" sz="4950" b="1">
                <a:solidFill>
                  <a:srgbClr val="002060"/>
                </a:solidFill>
                <a:latin typeface="Arial"/>
                <a:ea typeface="Arial"/>
                <a:cs typeface="Arial"/>
                <a:sym typeface="Arial"/>
              </a:rPr>
              <a:t>euse</a:t>
            </a:r>
            <a:endParaRPr sz="1050">
              <a:solidFill>
                <a:srgbClr val="000000"/>
              </a:solidFill>
              <a:latin typeface="Arial"/>
              <a:ea typeface="Arial"/>
              <a:cs typeface="Arial"/>
              <a:sym typeface="Arial"/>
            </a:endParaRPr>
          </a:p>
          <a:p>
            <a:pPr>
              <a:buClr>
                <a:srgbClr val="000000"/>
              </a:buClr>
              <a:buSzPts val="6600"/>
            </a:pPr>
            <a:r>
              <a:rPr lang="en-US" sz="4950" b="1">
                <a:solidFill>
                  <a:srgbClr val="FF0000"/>
                </a:solidFill>
                <a:latin typeface="Arial"/>
                <a:ea typeface="Arial"/>
                <a:cs typeface="Arial"/>
                <a:sym typeface="Arial"/>
              </a:rPr>
              <a:t>R</a:t>
            </a:r>
            <a:r>
              <a:rPr lang="en-US" sz="4950" b="1">
                <a:solidFill>
                  <a:srgbClr val="002060"/>
                </a:solidFill>
                <a:latin typeface="Arial"/>
                <a:ea typeface="Arial"/>
                <a:cs typeface="Arial"/>
                <a:sym typeface="Arial"/>
              </a:rPr>
              <a:t>evise</a:t>
            </a:r>
            <a:endParaRPr sz="1050">
              <a:solidFill>
                <a:srgbClr val="000000"/>
              </a:solidFill>
              <a:latin typeface="Arial"/>
              <a:ea typeface="Arial"/>
              <a:cs typeface="Arial"/>
              <a:sym typeface="Arial"/>
            </a:endParaRPr>
          </a:p>
          <a:p>
            <a:pPr>
              <a:buClr>
                <a:srgbClr val="000000"/>
              </a:buClr>
              <a:buSzPts val="6600"/>
            </a:pPr>
            <a:r>
              <a:rPr lang="en-US" sz="4950" b="1">
                <a:solidFill>
                  <a:srgbClr val="FF0000"/>
                </a:solidFill>
                <a:latin typeface="Arial"/>
                <a:ea typeface="Arial"/>
                <a:cs typeface="Arial"/>
                <a:sym typeface="Arial"/>
              </a:rPr>
              <a:t>R</a:t>
            </a:r>
            <a:r>
              <a:rPr lang="en-US" sz="4950" b="1">
                <a:solidFill>
                  <a:srgbClr val="002060"/>
                </a:solidFill>
                <a:latin typeface="Arial"/>
                <a:ea typeface="Arial"/>
                <a:cs typeface="Arial"/>
                <a:sym typeface="Arial"/>
              </a:rPr>
              <a:t>emix</a:t>
            </a:r>
            <a:endParaRPr sz="1050">
              <a:solidFill>
                <a:srgbClr val="000000"/>
              </a:solidFill>
              <a:latin typeface="Arial"/>
              <a:ea typeface="Arial"/>
              <a:cs typeface="Arial"/>
              <a:sym typeface="Arial"/>
            </a:endParaRPr>
          </a:p>
          <a:p>
            <a:pPr>
              <a:buClr>
                <a:srgbClr val="000000"/>
              </a:buClr>
              <a:buSzPts val="6600"/>
            </a:pPr>
            <a:r>
              <a:rPr lang="en-US" sz="4950" b="1">
                <a:solidFill>
                  <a:srgbClr val="FF0000"/>
                </a:solidFill>
                <a:latin typeface="Arial"/>
                <a:ea typeface="Arial"/>
                <a:cs typeface="Arial"/>
                <a:sym typeface="Arial"/>
              </a:rPr>
              <a:t>R</a:t>
            </a:r>
            <a:r>
              <a:rPr lang="en-US" sz="4950" b="1">
                <a:solidFill>
                  <a:srgbClr val="002060"/>
                </a:solidFill>
                <a:latin typeface="Arial"/>
                <a:ea typeface="Arial"/>
                <a:cs typeface="Arial"/>
                <a:sym typeface="Arial"/>
              </a:rPr>
              <a:t>edistribute</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863635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Google Shape;136;p7"/>
          <p:cNvPicPr preferRelativeResize="0"/>
          <p:nvPr/>
        </p:nvPicPr>
        <p:blipFill rotWithShape="1">
          <a:blip r:embed="rId3">
            <a:alphaModFix/>
          </a:blip>
          <a:srcRect/>
          <a:stretch/>
        </p:blipFill>
        <p:spPr>
          <a:xfrm>
            <a:off x="2853642" y="204403"/>
            <a:ext cx="5943600" cy="4585394"/>
          </a:xfrm>
          <a:prstGeom prst="rect">
            <a:avLst/>
          </a:prstGeom>
          <a:noFill/>
          <a:ln>
            <a:noFill/>
          </a:ln>
        </p:spPr>
      </p:pic>
      <p:sp>
        <p:nvSpPr>
          <p:cNvPr id="137" name="Google Shape;137;p7"/>
          <p:cNvSpPr txBox="1"/>
          <p:nvPr/>
        </p:nvSpPr>
        <p:spPr>
          <a:xfrm>
            <a:off x="1545479" y="4777514"/>
            <a:ext cx="7123176" cy="161583"/>
          </a:xfrm>
          <a:prstGeom prst="rect">
            <a:avLst/>
          </a:prstGeom>
          <a:noFill/>
          <a:ln>
            <a:noFill/>
          </a:ln>
        </p:spPr>
        <p:txBody>
          <a:bodyPr spcFirstLastPara="1" wrap="square" lIns="68569" tIns="34275" rIns="68569" bIns="34275" anchor="t" anchorCtr="0">
            <a:noAutofit/>
          </a:bodyPr>
          <a:lstStyle/>
          <a:p>
            <a:pPr algn="r">
              <a:buClr>
                <a:srgbClr val="000000"/>
              </a:buClr>
              <a:buSzPts val="800"/>
            </a:pPr>
            <a:r>
              <a:rPr lang="en-US" sz="600">
                <a:solidFill>
                  <a:srgbClr val="000000"/>
                </a:solidFill>
                <a:latin typeface="Arial"/>
                <a:ea typeface="Arial"/>
                <a:cs typeface="Arial"/>
                <a:sym typeface="Arial"/>
              </a:rPr>
              <a:t>Image credit: ‘</a:t>
            </a:r>
            <a:r>
              <a:rPr lang="en-US" sz="600" u="sng">
                <a:solidFill>
                  <a:schemeClr val="hlink"/>
                </a:solidFill>
                <a:latin typeface="Arial"/>
                <a:ea typeface="Arial"/>
                <a:cs typeface="Arial"/>
                <a:sym typeface="Arial"/>
                <a:hlinkClick r:id="rId4"/>
              </a:rPr>
              <a:t>Finding and using open educational resources (OER): implementing the Creative Commons CC BY license (slide 4)’ </a:t>
            </a:r>
            <a:r>
              <a:rPr lang="en-US" sz="600">
                <a:solidFill>
                  <a:srgbClr val="000000"/>
                </a:solidFill>
                <a:latin typeface="Arial"/>
                <a:ea typeface="Arial"/>
                <a:cs typeface="Arial"/>
                <a:sym typeface="Arial"/>
              </a:rPr>
              <a:t>(Paul Stacey and Hal Plotkin, CC BY 4.0)</a:t>
            </a:r>
            <a:endParaRPr sz="600">
              <a:solidFill>
                <a:srgbClr val="000000"/>
              </a:solidFill>
              <a:latin typeface="Arial"/>
              <a:ea typeface="Arial"/>
              <a:cs typeface="Arial"/>
              <a:sym typeface="Arial"/>
            </a:endParaRPr>
          </a:p>
        </p:txBody>
      </p:sp>
      <p:sp>
        <p:nvSpPr>
          <p:cNvPr id="138" name="Google Shape;138;p7"/>
          <p:cNvSpPr txBox="1"/>
          <p:nvPr/>
        </p:nvSpPr>
        <p:spPr>
          <a:xfrm>
            <a:off x="92641" y="1013646"/>
            <a:ext cx="4385290" cy="3116207"/>
          </a:xfrm>
          <a:prstGeom prst="rect">
            <a:avLst/>
          </a:prstGeom>
          <a:noFill/>
          <a:ln>
            <a:noFill/>
          </a:ln>
        </p:spPr>
        <p:txBody>
          <a:bodyPr spcFirstLastPara="1" wrap="square" lIns="68569" tIns="34275" rIns="68569" bIns="34275" anchor="t" anchorCtr="0">
            <a:spAutoFit/>
          </a:bodyPr>
          <a:lstStyle/>
          <a:p>
            <a:pPr>
              <a:buClr>
                <a:srgbClr val="000000"/>
              </a:buClr>
              <a:buSzPts val="6600"/>
            </a:pPr>
            <a:r>
              <a:rPr lang="en-US" sz="4950" b="1">
                <a:solidFill>
                  <a:srgbClr val="000000"/>
                </a:solidFill>
                <a:latin typeface="Arial"/>
                <a:ea typeface="Arial"/>
                <a:cs typeface="Arial"/>
                <a:sym typeface="Arial"/>
              </a:rPr>
              <a:t>Open Licenses</a:t>
            </a:r>
            <a:endParaRPr sz="1013"/>
          </a:p>
          <a:p>
            <a:pPr>
              <a:buClr>
                <a:srgbClr val="000000"/>
              </a:buClr>
              <a:buSzPts val="6600"/>
            </a:pPr>
            <a:r>
              <a:rPr lang="en-US" sz="4950" b="1">
                <a:solidFill>
                  <a:srgbClr val="000000"/>
                </a:solidFill>
                <a:latin typeface="Arial"/>
                <a:ea typeface="Arial"/>
                <a:cs typeface="Arial"/>
                <a:sym typeface="Arial"/>
              </a:rPr>
              <a:t>and </a:t>
            </a:r>
            <a:endParaRPr sz="1013"/>
          </a:p>
          <a:p>
            <a:pPr>
              <a:buClr>
                <a:srgbClr val="000000"/>
              </a:buClr>
              <a:buSzPts val="6600"/>
            </a:pPr>
            <a:r>
              <a:rPr lang="en-US" sz="4950" b="1">
                <a:solidFill>
                  <a:srgbClr val="000000"/>
                </a:solidFill>
                <a:latin typeface="Arial"/>
                <a:ea typeface="Arial"/>
                <a:cs typeface="Arial"/>
                <a:sym typeface="Arial"/>
              </a:rPr>
              <a:t>OER </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1878751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8"/>
          <p:cNvSpPr txBox="1"/>
          <p:nvPr/>
        </p:nvSpPr>
        <p:spPr>
          <a:xfrm>
            <a:off x="328433" y="286605"/>
            <a:ext cx="6484716" cy="1592744"/>
          </a:xfrm>
          <a:prstGeom prst="rect">
            <a:avLst/>
          </a:prstGeom>
          <a:noFill/>
          <a:ln>
            <a:noFill/>
          </a:ln>
        </p:spPr>
        <p:txBody>
          <a:bodyPr spcFirstLastPara="1" wrap="square" lIns="68569" tIns="34275" rIns="68569" bIns="34275" anchor="t" anchorCtr="0">
            <a:noAutofit/>
          </a:bodyPr>
          <a:lstStyle/>
          <a:p>
            <a:pPr>
              <a:buClr>
                <a:srgbClr val="000000"/>
              </a:buClr>
              <a:buSzPts val="6600"/>
            </a:pPr>
            <a:r>
              <a:rPr lang="en-US" sz="4950" b="1">
                <a:solidFill>
                  <a:schemeClr val="dk1"/>
                </a:solidFill>
                <a:latin typeface="Calibri"/>
                <a:ea typeface="Calibri"/>
                <a:cs typeface="Calibri"/>
                <a:sym typeface="Calibri"/>
              </a:rPr>
              <a:t>What do we mean by adaptation? </a:t>
            </a:r>
            <a:endParaRPr sz="4950">
              <a:solidFill>
                <a:srgbClr val="000000"/>
              </a:solidFill>
              <a:latin typeface="Arial"/>
              <a:ea typeface="Arial"/>
              <a:cs typeface="Arial"/>
              <a:sym typeface="Arial"/>
            </a:endParaRPr>
          </a:p>
          <a:p>
            <a:pPr>
              <a:buClr>
                <a:srgbClr val="000000"/>
              </a:buClr>
              <a:buSzPts val="6600"/>
            </a:pPr>
            <a:endParaRPr sz="4950" b="1">
              <a:solidFill>
                <a:schemeClr val="dk1"/>
              </a:solidFill>
              <a:latin typeface="Calibri"/>
              <a:ea typeface="Calibri"/>
              <a:cs typeface="Calibri"/>
              <a:sym typeface="Calibri"/>
            </a:endParaRPr>
          </a:p>
        </p:txBody>
      </p:sp>
      <p:pic>
        <p:nvPicPr>
          <p:cNvPr id="144" name="Google Shape;144;p8"/>
          <p:cNvPicPr preferRelativeResize="0"/>
          <p:nvPr/>
        </p:nvPicPr>
        <p:blipFill rotWithShape="1">
          <a:blip r:embed="rId3">
            <a:alphaModFix/>
          </a:blip>
          <a:srcRect/>
          <a:stretch/>
        </p:blipFill>
        <p:spPr>
          <a:xfrm>
            <a:off x="4179481" y="1879349"/>
            <a:ext cx="4565072" cy="3045759"/>
          </a:xfrm>
          <a:prstGeom prst="rect">
            <a:avLst/>
          </a:prstGeom>
          <a:noFill/>
          <a:ln>
            <a:noFill/>
          </a:ln>
        </p:spPr>
      </p:pic>
      <p:sp>
        <p:nvSpPr>
          <p:cNvPr id="145" name="Google Shape;145;p8"/>
          <p:cNvSpPr txBox="1"/>
          <p:nvPr/>
        </p:nvSpPr>
        <p:spPr>
          <a:xfrm rot="-5400000">
            <a:off x="5292436" y="1350833"/>
            <a:ext cx="7065818" cy="161552"/>
          </a:xfrm>
          <a:prstGeom prst="rect">
            <a:avLst/>
          </a:prstGeom>
          <a:noFill/>
          <a:ln>
            <a:noFill/>
          </a:ln>
        </p:spPr>
        <p:txBody>
          <a:bodyPr spcFirstLastPara="1" wrap="square" lIns="68569" tIns="34275" rIns="68569" bIns="34275" anchor="t" anchorCtr="0">
            <a:spAutoFit/>
          </a:bodyPr>
          <a:lstStyle/>
          <a:p>
            <a:pPr>
              <a:buClr>
                <a:srgbClr val="000000"/>
              </a:buClr>
              <a:buSzPts val="800"/>
            </a:pPr>
            <a:r>
              <a:rPr lang="en-US" sz="600">
                <a:solidFill>
                  <a:srgbClr val="000000"/>
                </a:solidFill>
                <a:latin typeface="Arial"/>
                <a:ea typeface="Arial"/>
                <a:cs typeface="Arial"/>
                <a:sym typeface="Arial"/>
              </a:rPr>
              <a:t>Picture Credit: change by </a:t>
            </a:r>
            <a:r>
              <a:rPr lang="en-US" sz="600" b="1" u="sng">
                <a:solidFill>
                  <a:srgbClr val="000000"/>
                </a:solidFill>
                <a:latin typeface="Arial"/>
                <a:ea typeface="Arial"/>
                <a:cs typeface="Arial"/>
                <a:sym typeface="Arial"/>
                <a:hlinkClick r:id="rId4"/>
              </a:rPr>
              <a:t>Trung Dũng Nguyễn</a:t>
            </a:r>
            <a:r>
              <a:rPr lang="en-US" sz="600" b="1">
                <a:solidFill>
                  <a:srgbClr val="000000"/>
                </a:solidFill>
                <a:latin typeface="Arial"/>
                <a:ea typeface="Arial"/>
                <a:cs typeface="Arial"/>
                <a:sym typeface="Arial"/>
              </a:rPr>
              <a:t> </a:t>
            </a:r>
            <a:r>
              <a:rPr lang="en-US" sz="600">
                <a:solidFill>
                  <a:srgbClr val="000000"/>
                </a:solidFill>
                <a:latin typeface="Arial"/>
                <a:ea typeface="Arial"/>
                <a:cs typeface="Arial"/>
                <a:sym typeface="Arial"/>
              </a:rPr>
              <a:t>is licensed CC BY-NC 2.0 </a:t>
            </a:r>
            <a:r>
              <a:rPr lang="en-US" sz="600" u="sng">
                <a:solidFill>
                  <a:srgbClr val="000000"/>
                </a:solidFill>
                <a:latin typeface="Arial"/>
                <a:ea typeface="Arial"/>
                <a:cs typeface="Arial"/>
                <a:sym typeface="Arial"/>
                <a:hlinkClick r:id="rId5"/>
              </a:rPr>
              <a:t>https://www.flickr.com/photos/mrtrungdung/8880039737/in/</a:t>
            </a:r>
            <a:r>
              <a:rPr lang="en-US" sz="600">
                <a:solidFill>
                  <a:srgbClr val="000000"/>
                </a:solidFill>
                <a:latin typeface="Arial"/>
                <a:ea typeface="Arial"/>
                <a:cs typeface="Arial"/>
                <a:sym typeface="Arial"/>
              </a:rPr>
              <a:t> </a:t>
            </a:r>
            <a:endParaRPr sz="1050">
              <a:solidFill>
                <a:srgbClr val="000000"/>
              </a:solidFill>
              <a:latin typeface="Arial"/>
              <a:ea typeface="Arial"/>
              <a:cs typeface="Arial"/>
              <a:sym typeface="Arial"/>
            </a:endParaRPr>
          </a:p>
        </p:txBody>
      </p:sp>
      <p:sp>
        <p:nvSpPr>
          <p:cNvPr id="146" name="Google Shape;146;p8"/>
          <p:cNvSpPr txBox="1"/>
          <p:nvPr/>
        </p:nvSpPr>
        <p:spPr>
          <a:xfrm>
            <a:off x="328433" y="2260222"/>
            <a:ext cx="3851048" cy="2423710"/>
          </a:xfrm>
          <a:prstGeom prst="rect">
            <a:avLst/>
          </a:prstGeom>
          <a:noFill/>
          <a:ln>
            <a:noFill/>
          </a:ln>
        </p:spPr>
        <p:txBody>
          <a:bodyPr spcFirstLastPara="1" wrap="square" lIns="68569" tIns="34275" rIns="68569" bIns="34275" anchor="t" anchorCtr="0">
            <a:spAutoFit/>
          </a:bodyPr>
          <a:lstStyle/>
          <a:p>
            <a:pPr>
              <a:buClr>
                <a:srgbClr val="000000"/>
              </a:buClr>
              <a:buSzPts val="3600"/>
            </a:pPr>
            <a:r>
              <a:rPr lang="en-US" sz="2700">
                <a:solidFill>
                  <a:srgbClr val="000000"/>
                </a:solidFill>
                <a:latin typeface="Arial"/>
                <a:ea typeface="Arial"/>
                <a:cs typeface="Arial"/>
                <a:sym typeface="Arial"/>
              </a:rPr>
              <a:t>“something that is </a:t>
            </a:r>
            <a:endParaRPr sz="1050">
              <a:solidFill>
                <a:srgbClr val="000000"/>
              </a:solidFill>
              <a:latin typeface="Arial"/>
              <a:ea typeface="Arial"/>
              <a:cs typeface="Arial"/>
              <a:sym typeface="Arial"/>
            </a:endParaRPr>
          </a:p>
          <a:p>
            <a:pPr>
              <a:buClr>
                <a:srgbClr val="000000"/>
              </a:buClr>
              <a:buSzPts val="3600"/>
            </a:pPr>
            <a:r>
              <a:rPr lang="en-US" sz="2700">
                <a:solidFill>
                  <a:srgbClr val="000000"/>
                </a:solidFill>
                <a:latin typeface="Arial"/>
                <a:ea typeface="Arial"/>
                <a:cs typeface="Arial"/>
                <a:sym typeface="Arial"/>
              </a:rPr>
              <a:t>changed or modified </a:t>
            </a:r>
            <a:r>
              <a:rPr lang="en-US" sz="2700">
                <a:solidFill>
                  <a:srgbClr val="FF0000"/>
                </a:solidFill>
                <a:latin typeface="Arial"/>
                <a:ea typeface="Arial"/>
                <a:cs typeface="Arial"/>
                <a:sym typeface="Arial"/>
              </a:rPr>
              <a:t>to suit new conditions or </a:t>
            </a:r>
            <a:endParaRPr sz="1050">
              <a:solidFill>
                <a:srgbClr val="000000"/>
              </a:solidFill>
              <a:latin typeface="Arial"/>
              <a:ea typeface="Arial"/>
              <a:cs typeface="Arial"/>
              <a:sym typeface="Arial"/>
            </a:endParaRPr>
          </a:p>
          <a:p>
            <a:pPr>
              <a:buClr>
                <a:srgbClr val="000000"/>
              </a:buClr>
              <a:buSzPts val="3600"/>
            </a:pPr>
            <a:r>
              <a:rPr lang="en-US" sz="2700">
                <a:solidFill>
                  <a:srgbClr val="FF0000"/>
                </a:solidFill>
                <a:latin typeface="Arial"/>
                <a:ea typeface="Arial"/>
                <a:cs typeface="Arial"/>
                <a:sym typeface="Arial"/>
              </a:rPr>
              <a:t>needs</a:t>
            </a:r>
            <a:r>
              <a:rPr lang="en-US" sz="2700">
                <a:solidFill>
                  <a:srgbClr val="000000"/>
                </a:solidFill>
                <a:latin typeface="Arial"/>
                <a:ea typeface="Arial"/>
                <a:cs typeface="Arial"/>
                <a:sym typeface="Arial"/>
              </a:rPr>
              <a:t>”</a:t>
            </a:r>
            <a:endParaRPr sz="1050">
              <a:solidFill>
                <a:srgbClr val="000000"/>
              </a:solidFill>
              <a:latin typeface="Arial"/>
              <a:ea typeface="Arial"/>
              <a:cs typeface="Arial"/>
              <a:sym typeface="Arial"/>
            </a:endParaRPr>
          </a:p>
          <a:p>
            <a:pPr>
              <a:buClr>
                <a:srgbClr val="000000"/>
              </a:buClr>
              <a:buSzPts val="3600"/>
            </a:pPr>
            <a:endParaRPr sz="2700">
              <a:solidFill>
                <a:srgbClr val="000000"/>
              </a:solidFill>
              <a:latin typeface="Arial"/>
              <a:ea typeface="Arial"/>
              <a:cs typeface="Arial"/>
              <a:sym typeface="Arial"/>
            </a:endParaRPr>
          </a:p>
          <a:p>
            <a:pPr>
              <a:buClr>
                <a:srgbClr val="000000"/>
              </a:buClr>
              <a:buSzPts val="1200"/>
            </a:pPr>
            <a:r>
              <a:rPr lang="en-US" sz="900">
                <a:solidFill>
                  <a:srgbClr val="000000"/>
                </a:solidFill>
                <a:latin typeface="Arial"/>
                <a:ea typeface="Arial"/>
                <a:cs typeface="Arial"/>
                <a:sym typeface="Arial"/>
              </a:rPr>
              <a:t>Collins English Dictionary: British Dictionary definitions for adaptation (No 3): </a:t>
            </a:r>
            <a:r>
              <a:rPr lang="en-US" sz="900" u="sng">
                <a:solidFill>
                  <a:srgbClr val="000000"/>
                </a:solidFill>
                <a:latin typeface="Arial"/>
                <a:ea typeface="Arial"/>
                <a:cs typeface="Arial"/>
                <a:sym typeface="Arial"/>
                <a:hlinkClick r:id="rId6"/>
              </a:rPr>
              <a:t>https://www.dictionary.com/browse/adaptation</a:t>
            </a:r>
            <a:r>
              <a:rPr lang="en-US" sz="900">
                <a:solidFill>
                  <a:srgbClr val="000000"/>
                </a:solidFill>
                <a:latin typeface="Arial"/>
                <a:ea typeface="Arial"/>
                <a:cs typeface="Arial"/>
                <a:sym typeface="Arial"/>
              </a:rPr>
              <a:t>  </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4108820884"/>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5518</TotalTime>
  <Words>1250</Words>
  <Application>Microsoft Macintosh PowerPoint</Application>
  <PresentationFormat>On-screen Show (16:9)</PresentationFormat>
  <Paragraphs>116</Paragraphs>
  <Slides>17</Slides>
  <Notes>17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17</vt:i4>
      </vt:variant>
    </vt:vector>
  </HeadingPairs>
  <TitlesOfParts>
    <vt:vector size="23" baseType="lpstr">
      <vt:lpstr>Arial</vt:lpstr>
      <vt:lpstr>Calibri</vt:lpstr>
      <vt:lpstr>Helvetica</vt:lpstr>
      <vt:lpstr>Lucida Grande</vt:lpstr>
      <vt:lpstr>Custom Design</vt:lpstr>
      <vt:lpstr>1_Office Theme</vt:lpstr>
      <vt:lpstr>Adapting OER: Part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James</dc:creator>
  <cp:lastModifiedBy>Beck.Pitt</cp:lastModifiedBy>
  <cp:revision>207</cp:revision>
  <dcterms:created xsi:type="dcterms:W3CDTF">2017-12-05T12:15:45Z</dcterms:created>
  <dcterms:modified xsi:type="dcterms:W3CDTF">2021-05-25T11:26:06Z</dcterms:modified>
</cp:coreProperties>
</file>