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5"/>
  </p:notesMasterIdLst>
  <p:sldIdLst>
    <p:sldId id="256" r:id="rId5"/>
    <p:sldId id="257" r:id="rId6"/>
    <p:sldId id="263" r:id="rId7"/>
    <p:sldId id="265" r:id="rId8"/>
    <p:sldId id="266" r:id="rId9"/>
    <p:sldId id="264" r:id="rId10"/>
    <p:sldId id="271" r:id="rId11"/>
    <p:sldId id="272" r:id="rId12"/>
    <p:sldId id="295" r:id="rId13"/>
    <p:sldId id="296" r:id="rId14"/>
    <p:sldId id="298" r:id="rId15"/>
    <p:sldId id="277" r:id="rId16"/>
    <p:sldId id="276" r:id="rId17"/>
    <p:sldId id="275" r:id="rId18"/>
    <p:sldId id="279" r:id="rId19"/>
    <p:sldId id="282" r:id="rId20"/>
    <p:sldId id="281" r:id="rId21"/>
    <p:sldId id="299" r:id="rId22"/>
    <p:sldId id="262"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gDDfbIyCWgLAj/xXARqzw==" hashData="Knmnv/5lQGTUAU6E+qUirx7sSD4jql5m1mlfL0FC5CD1uKzP+VUj/gg0sXmIEJmNeJyQFqGi5xkXBKZbR7wOc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S::stephanie.hirmer@eng.ox.ac.uk::13e44439-8913-4347-a3e1-e8bd29e343d7" providerId="AD"/>
      </p:ext>
    </p:extLst>
  </p:cmAuthor>
  <p:cmAuthor id="2" name="Stephanie Hirmer" initials="SH" lastIdx="8" clrIdx="1">
    <p:extLst>
      <p:ext uri="{19B8F6BF-5375-455C-9EA6-DF929625EA0E}">
        <p15:presenceInfo xmlns:p15="http://schemas.microsoft.com/office/powerpoint/2012/main" userId="S::engs2125_ox.ac.uk#ext#@lunet.onmicrosoft.com::13e44439-8913-4347-a3e1-e8bd29e343d7" providerId="AD"/>
      </p:ext>
    </p:extLst>
  </p:cmAuthor>
  <p:cmAuthor id="3" name="sareljgreyling@gmail.com" initials="sa" lastIdx="1" clrIdx="2">
    <p:extLst>
      <p:ext uri="{19B8F6BF-5375-455C-9EA6-DF929625EA0E}">
        <p15:presenceInfo xmlns:p15="http://schemas.microsoft.com/office/powerpoint/2012/main" userId="S::urn:spo:guest#sareljgreyling@gmail.com::" providerId="AD"/>
      </p:ext>
    </p:extLst>
  </p:cmAuthor>
  <p:cmAuthor id="4" name="Katherine Collett" initials="KC" lastIdx="2" clrIdx="3">
    <p:extLst>
      <p:ext uri="{19B8F6BF-5375-455C-9EA6-DF929625EA0E}">
        <p15:presenceInfo xmlns:p15="http://schemas.microsoft.com/office/powerpoint/2012/main" userId="S::katherine.collett_eng.ox.ac.uk#ext#@lunet.onmicrosoft.com::57662196-1ff7-4fef-ad5f-ca819cd64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73684"/>
  </p:normalViewPr>
  <p:slideViewPr>
    <p:cSldViewPr snapToGrid="0">
      <p:cViewPr varScale="1">
        <p:scale>
          <a:sx n="84" d="100"/>
          <a:sy n="84" d="100"/>
        </p:scale>
        <p:origin x="103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C546E5E8-0DA1-5A46-8547-7997C183DD09}" type="datetimeFigureOut">
              <a:rPr lang="en-US" smtClean="0"/>
              <a:pPr/>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96A28AF-C390-D94A-86D3-7BD7243CB0E2}" type="slidenum">
              <a:rPr lang="en-US" smtClean="0"/>
              <a:pPr/>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can also assist with energy for all. In 2016, the majority of countries had achieved 100 percent access to electricity for their populations. However, there are some countries, mainly concentrated in Sub-Saharan Africa, where this was not the case. In some instances, the access to electricity was under 10 percent. </a:t>
            </a:r>
          </a:p>
          <a:p>
            <a:endParaRPr lang="en-US" dirty="0"/>
          </a:p>
          <a:p>
            <a:r>
              <a:rPr lang="en-US" dirty="0">
                <a:latin typeface="Open Sans"/>
              </a:rPr>
              <a:t>Energy System Planning can assist with meeting this goal of energy access for all by understanding demand and local renewable resources which may assist with supplying the required energy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94220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One final point is that the energy system is changing, both in terms of supply (as shown by the uptake of renewable generation) and in terms of demand (also termed consumption). </a:t>
            </a:r>
            <a:endParaRPr lang="en-US" dirty="0"/>
          </a:p>
          <a:p>
            <a:endParaRPr lang="en-US" dirty="0"/>
          </a:p>
          <a:p>
            <a:r>
              <a:rPr lang="en-US" dirty="0">
                <a:latin typeface="Open Sans"/>
              </a:rPr>
              <a:t>This figure by Our World in Data shows the change in energy consumption in countries across the globe during 2018. In the majority of the map, the consumption of energy increased. This trend could well continue, and energy planning will assist in meeting these changes. </a:t>
            </a:r>
            <a:endParaRPr lang="en-US" dirty="0"/>
          </a:p>
          <a:p>
            <a:endParaRPr lang="en-US" dirty="0"/>
          </a:p>
          <a:p>
            <a:r>
              <a:rPr lang="en-US" dirty="0">
                <a:latin typeface="Open Sans"/>
              </a:rPr>
              <a:t>Changes could also occur in the structure of the demand. For example, if electric vehicles gain market share, this would increase demand for electricity and decrease demand for fossil fuels. Understanding these possible scenarios is invaluable in energy system planning and supporting climate compatible growth.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1298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E.B.S. for short is a </a:t>
            </a:r>
            <a:r>
              <a:rPr lang="en-US" dirty="0" err="1">
                <a:latin typeface="Open Sans"/>
              </a:rPr>
              <a:t>programme</a:t>
            </a:r>
            <a:r>
              <a:rPr lang="en-US" dirty="0">
                <a:latin typeface="Open Sans"/>
              </a:rPr>
              <a:t> created by the International Atomic Energy Agency, known as the I.A.E.A. </a:t>
            </a:r>
          </a:p>
          <a:p>
            <a:r>
              <a:rPr lang="en-US" dirty="0">
                <a:latin typeface="Open Sans"/>
              </a:rPr>
              <a:t>The model has been developed over many years to make the user’s life easier for reasons outlined in the next slides.</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or E.B.S. is a computer-based tool that is compatible with the United Nations Statistics Division (U.N.S.D.) annual questionnaire on energy statistics. E.B.S. may be used to help in preparation of first order energy balances. Energy balances help countries understand energy supply and demand, facilitating knowledge of the energy system on the whole. </a:t>
            </a:r>
          </a:p>
          <a:p>
            <a:r>
              <a:rPr lang="en-GB" sz="2800" dirty="0">
                <a:latin typeface="Open Sans"/>
                <a:cs typeface="Open Sans" panose="020B0606030504020204" pitchFamily="34" charset="0"/>
              </a:rPr>
              <a:t>E.B.S. </a:t>
            </a:r>
            <a:r>
              <a:rPr lang="en-GB" sz="2400" dirty="0">
                <a:latin typeface="Open Sans"/>
                <a:cs typeface="Open Sans" panose="020B0606030504020204" pitchFamily="34" charset="0"/>
              </a:rPr>
              <a:t>can be used to fill in the U.N.S.D. questionnaire by </a:t>
            </a:r>
            <a:r>
              <a:rPr lang="en-GB" sz="2000" dirty="0">
                <a:latin typeface="Open Sans"/>
                <a:cs typeface="Open Sans" panose="020B0606030504020204" pitchFamily="34" charset="0"/>
              </a:rPr>
              <a:t>automatic compilation and checking of energy balance results.</a:t>
            </a:r>
          </a:p>
          <a:p>
            <a:r>
              <a:rPr lang="en-GB" sz="2400" dirty="0">
                <a:latin typeface="Open Sans"/>
                <a:cs typeface="Open Sans" panose="020B0606030504020204" pitchFamily="34" charset="0"/>
              </a:rPr>
              <a:t>The completed </a:t>
            </a:r>
            <a:r>
              <a:rPr lang="en-GB" dirty="0">
                <a:latin typeface="Open Sans"/>
              </a:rPr>
              <a:t>U.N.S.D.</a:t>
            </a:r>
            <a:r>
              <a:rPr lang="en-GB" dirty="0">
                <a:latin typeface="Open Sans"/>
                <a:cs typeface="Open Sans" panose="020B0606030504020204" pitchFamily="34" charset="0"/>
              </a:rPr>
              <a:t> </a:t>
            </a:r>
            <a:r>
              <a:rPr lang="en-GB" sz="2400" dirty="0">
                <a:latin typeface="Open Sans"/>
                <a:cs typeface="Open Sans" panose="020B0606030504020204" pitchFamily="34" charset="0"/>
              </a:rPr>
              <a:t>questionnaire can be loaded into E.B.S. to produce and verify energy balance calculations.</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E.B.S. is:</a:t>
            </a:r>
          </a:p>
          <a:p>
            <a:pPr marL="228600" indent="-228600">
              <a:buAutoNum type="arabicPeriod"/>
            </a:pPr>
            <a:r>
              <a:rPr lang="en-US" dirty="0">
                <a:latin typeface="Open Sans"/>
              </a:rPr>
              <a:t>Compatible with the current structure of the U.N.S.D. energy statistics questionnaire. It should be noted that the U.N.S.D. questionnaire is changing and evolving from year to year and there may be some minor discrepancies. The user may need to make some minor changes to the structure of E.B.S. to make them fully compatible.</a:t>
            </a:r>
            <a:endParaRPr lang="en-US" dirty="0">
              <a:latin typeface="Open Sans"/>
              <a:cs typeface="Open Sans" panose="020B0606030504020204" pitchFamily="34" charset="0"/>
            </a:endParaRPr>
          </a:p>
          <a:p>
            <a:pPr marL="228600" indent="-228600">
              <a:buAutoNum type="arabicPeriod"/>
            </a:pPr>
            <a:r>
              <a:rPr lang="en-US" dirty="0">
                <a:latin typeface="Open Sans"/>
              </a:rPr>
              <a:t>Flexible in order to accommodate changes. For example, the definitions of fuels and energy commodities or links between energy levels and flows or different operating systems.</a:t>
            </a:r>
            <a:endParaRPr lang="en-US" dirty="0">
              <a:latin typeface="Open Sans"/>
              <a:cs typeface="Open Sans" panose="020B0606030504020204" pitchFamily="34" charset="0"/>
            </a:endParaRPr>
          </a:p>
          <a:p>
            <a:pPr marL="228600" indent="-228600">
              <a:buAutoNum type="arabicPeriod"/>
            </a:pPr>
            <a:r>
              <a:rPr lang="en-US" dirty="0">
                <a:latin typeface="Open Sans"/>
              </a:rPr>
              <a:t>Straightforward to use, stable and requires minimum support; no advanced I.T. knowledge is required.</a:t>
            </a:r>
            <a:endParaRPr lang="en-US" dirty="0">
              <a:latin typeface="Open Sans"/>
              <a:cs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Open Sans"/>
              </a:rPr>
              <a:t>Able to perform consistency checks and metadata collection.</a:t>
            </a:r>
            <a:endParaRPr lang="en-US" dirty="0">
              <a:latin typeface="Open Sans"/>
              <a:cs typeface="Open Sans" panose="020B0606030504020204" pitchFamily="34" charset="0"/>
            </a:endParaRPr>
          </a:p>
          <a:p>
            <a:pPr marL="228600" indent="-228600">
              <a:buFontTx/>
              <a:buAutoNum type="arabicPeriod"/>
              <a:defRPr/>
            </a:pPr>
            <a:r>
              <a:rPr lang="en-US" dirty="0">
                <a:latin typeface="Open Sans"/>
              </a:rPr>
              <a:t>Easy to fill in and store or send results.</a:t>
            </a:r>
            <a:endParaRPr lang="en-US" dirty="0">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You have now had an introduction to why E.B.S. is important. By the end of this course you will:</a:t>
            </a:r>
            <a:endParaRPr lang="en-US" dirty="0"/>
          </a:p>
          <a:p>
            <a:r>
              <a:rPr lang="en-GB" dirty="0">
                <a:latin typeface="Open Sans"/>
              </a:rPr>
              <a:t>understand energy system analysis;</a:t>
            </a:r>
          </a:p>
          <a:p>
            <a:r>
              <a:rPr lang="en-GB" dirty="0">
                <a:latin typeface="Open Sans"/>
              </a:rPr>
              <a:t>be able to conduct an energy balance using Energy Balance Studio;</a:t>
            </a:r>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is structured as a mixture of Lectures and Hands-on material.</a:t>
            </a:r>
          </a:p>
          <a:p>
            <a:endParaRPr lang="en-US" dirty="0"/>
          </a:p>
          <a:p>
            <a:r>
              <a:rPr lang="en-US" dirty="0"/>
              <a:t>Each lecture is split into 4 mini-lectures with two multiple choice questions at the end of each mini-lecture. </a:t>
            </a:r>
          </a:p>
          <a:p>
            <a:endParaRPr lang="en-US" dirty="0"/>
          </a:p>
          <a:p>
            <a:r>
              <a:rPr lang="en-US" dirty="0">
                <a:latin typeface="Open Sans"/>
              </a:rPr>
              <a:t>Every hands-on guides you through exercises to help you become familiar with E.B.S. At the end of the exercises there can be quizzes.</a:t>
            </a:r>
            <a:endParaRPr lang="en-US" dirty="0">
              <a:latin typeface="Open Sans"/>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After this Lecture introducing the course, </a:t>
            </a:r>
            <a:endParaRPr lang="en-US" dirty="0"/>
          </a:p>
          <a:p>
            <a:r>
              <a:rPr lang="en-GB" dirty="0">
                <a:latin typeface="Open Sans"/>
              </a:rPr>
              <a:t>Lecture 2 will provide an Overview of Energy Planning and Energy System Analysis</a:t>
            </a:r>
          </a:p>
          <a:p>
            <a:r>
              <a:rPr lang="en-GB" dirty="0">
                <a:latin typeface="Open Sans"/>
              </a:rPr>
              <a:t>Lecture 3 will cover The Energy Chain</a:t>
            </a:r>
          </a:p>
          <a:p>
            <a:r>
              <a:rPr lang="en-GB" dirty="0">
                <a:latin typeface="Open Sans"/>
              </a:rPr>
              <a:t>Lecture 4 is an Introduction to Energy Balance Studio.</a:t>
            </a:r>
          </a:p>
          <a:p>
            <a:r>
              <a:rPr lang="en-GB" dirty="0">
                <a:latin typeface="Open Sans"/>
              </a:rPr>
              <a:t>Lecture 5 will dive deeper into Energy Balance Specifics and Principles</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Hands-on 1, you will be guided through E.B.S. Software Installation</a:t>
            </a:r>
          </a:p>
          <a:p>
            <a:r>
              <a:rPr lang="en-GB" dirty="0">
                <a:latin typeface="Open Sans"/>
              </a:rPr>
              <a:t>Hands-on 2 is the E.B.S. Demo Case</a:t>
            </a:r>
            <a:endParaRPr lang="en-GB"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18236624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lecture has four intended learning outcomes. By the end of this lecture you will: </a:t>
            </a:r>
          </a:p>
          <a:p>
            <a:pPr marL="342900" indent="-342900">
              <a:spcBef>
                <a:spcPts val="1000"/>
              </a:spcBef>
              <a:buAutoNum type="arabicPeriod"/>
            </a:pPr>
            <a:r>
              <a:rPr lang="en-GB" sz="1200" dirty="0">
                <a:ea typeface="Open Sans" panose="020B0606030504020204" pitchFamily="34" charset="0"/>
                <a:cs typeface="Open Sans" panose="020B0606030504020204" pitchFamily="34" charset="0"/>
              </a:rPr>
              <a:t>Understand the components of energy systems and the relationship to the Sustainable Development Goals </a:t>
            </a:r>
          </a:p>
          <a:p>
            <a:pPr marL="342900" indent="-342900">
              <a:spcBef>
                <a:spcPts val="1000"/>
              </a:spcBef>
              <a:buAutoNum type="arabicPeriod"/>
            </a:pPr>
            <a:r>
              <a:rPr lang="en-US" sz="1200" dirty="0">
                <a:ea typeface="Open Sans" panose="020B0606030504020204" pitchFamily="34" charset="0"/>
                <a:cs typeface="Open Sans" panose="020B0606030504020204" pitchFamily="34" charset="0"/>
              </a:rPr>
              <a:t>Have an insight into the importance of energy system planning</a:t>
            </a:r>
            <a:endParaRPr lang="en-US" dirty="0">
              <a:cs typeface="Open Sans" panose="020B0606030504020204" pitchFamily="34" charset="0"/>
            </a:endParaRPr>
          </a:p>
          <a:p>
            <a:pPr marL="342900" indent="-342900">
              <a:spcBef>
                <a:spcPts val="1000"/>
              </a:spcBef>
              <a:buAutoNum type="arabicPeriod"/>
            </a:pPr>
            <a:r>
              <a:rPr lang="en-US" sz="1200" dirty="0">
                <a:latin typeface="Open Sans"/>
                <a:ea typeface="Open Sans" panose="020B0606030504020204" pitchFamily="34" charset="0"/>
                <a:cs typeface="Open Sans" panose="020B0606030504020204" pitchFamily="34" charset="0"/>
              </a:rPr>
              <a:t>Have had an introduction to Energy Balance </a:t>
            </a:r>
            <a:r>
              <a:rPr lang="en-US" dirty="0">
                <a:latin typeface="Open Sans"/>
                <a:ea typeface="Open Sans" panose="020B0606030504020204" pitchFamily="34" charset="0"/>
                <a:cs typeface="Open Sans" panose="020B0606030504020204" pitchFamily="34" charset="0"/>
              </a:rPr>
              <a:t>Studio, known as E.</a:t>
            </a:r>
            <a:r>
              <a:rPr lang="en-US" sz="1200" dirty="0">
                <a:latin typeface="Open Sans"/>
                <a:ea typeface="Open Sans" panose="020B0606030504020204" pitchFamily="34" charset="0"/>
                <a:cs typeface="Open Sans" panose="020B0606030504020204" pitchFamily="34" charset="0"/>
              </a:rPr>
              <a:t>B</a:t>
            </a:r>
            <a:r>
              <a:rPr lang="en-US" dirty="0">
                <a:latin typeface="Open Sans"/>
                <a:ea typeface="Open Sans" panose="020B0606030504020204" pitchFamily="34" charset="0"/>
                <a:cs typeface="Open Sans" panose="020B0606030504020204" pitchFamily="34" charset="0"/>
              </a:rPr>
              <a:t>.</a:t>
            </a:r>
            <a:r>
              <a:rPr lang="en-US" sz="1200" dirty="0">
                <a:latin typeface="Open Sans"/>
                <a:ea typeface="Open Sans" panose="020B0606030504020204" pitchFamily="34" charset="0"/>
                <a:cs typeface="Open Sans" panose="020B0606030504020204" pitchFamily="34" charset="0"/>
              </a:rPr>
              <a:t>S</a:t>
            </a:r>
            <a:r>
              <a:rPr lang="en-US" dirty="0">
                <a:latin typeface="Open Sans"/>
                <a:ea typeface="Open Sans" panose="020B0606030504020204" pitchFamily="34" charset="0"/>
                <a:cs typeface="Open Sans" panose="020B0606030504020204" pitchFamily="34" charset="0"/>
              </a:rPr>
              <a:t>.</a:t>
            </a:r>
            <a:endParaRPr lang="en-US" sz="1200" dirty="0">
              <a:latin typeface="Open Sans"/>
              <a:ea typeface="Open Sans" panose="020B0606030504020204" pitchFamily="34" charset="0"/>
              <a:cs typeface="Open Sans" panose="020B0606030504020204" pitchFamily="34" charset="0"/>
            </a:endParaRPr>
          </a:p>
          <a:p>
            <a:pPr marL="342900" indent="-342900">
              <a:spcBef>
                <a:spcPts val="1000"/>
              </a:spcBef>
              <a:buAutoNum type="arabicPeriod"/>
            </a:pPr>
            <a:r>
              <a:rPr lang="en-US" dirty="0">
                <a:ea typeface="Open Sans" panose="020B0606030504020204" pitchFamily="34" charset="0"/>
                <a:cs typeface="Open Sans" panose="020B0606030504020204" pitchFamily="34" charset="0"/>
              </a:rPr>
              <a:t>Have</a:t>
            </a:r>
            <a:r>
              <a:rPr lang="en-US" sz="1200" dirty="0">
                <a:ea typeface="Open Sans" panose="020B0606030504020204" pitchFamily="34" charset="0"/>
                <a:cs typeface="Open Sans" panose="020B0606030504020204" pitchFamily="34" charset="0"/>
              </a:rPr>
              <a:t> knowledge of the course outline and learning objectives</a:t>
            </a:r>
            <a:endParaRPr lang="en-US" sz="1200" dirty="0">
              <a:cs typeface="Open Sans" panose="020B0606030504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210598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pPr/>
              <a:t>20</a:t>
            </a:fld>
            <a:endParaRPr lang="en-US"/>
          </a:p>
        </p:txBody>
      </p:sp>
    </p:spTree>
    <p:extLst>
      <p:ext uri="{BB962C8B-B14F-4D97-AF65-F5344CB8AC3E}">
        <p14:creationId xmlns:p14="http://schemas.microsoft.com/office/powerpoint/2010/main" val="236113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We all use energy every day to provide many different services. This energy comes in many different forms, from firewood to nuclear fission. This is the supply (on the left). And the energy is used for many different reasons, from cooking and heating, to agriculture and transport. This is the demand (on the right).</a:t>
            </a:r>
          </a:p>
          <a:p>
            <a:endParaRPr lang="en-US" dirty="0">
              <a:cs typeface="Open Sans" panose="020B0606030504020204" pitchFamily="34" charset="0"/>
            </a:endParaRPr>
          </a:p>
          <a:p>
            <a:r>
              <a:rPr lang="en-US" dirty="0">
                <a:cs typeface="Open Sans" panose="020B0606030504020204" pitchFamily="34" charset="0"/>
              </a:rPr>
              <a:t>In between the supply and demand there can be complex transmission and distribution systems and energy system operators, making sure that supply is able to meet instantaneous demand at all times.   </a:t>
            </a:r>
          </a:p>
          <a:p>
            <a:endParaRPr lang="en-US" dirty="0">
              <a:cs typeface="Open Sans" panose="020B0606030504020204" pitchFamily="34" charset="0"/>
            </a:endParaRPr>
          </a:p>
          <a:p>
            <a:r>
              <a:rPr lang="en-US" dirty="0">
                <a:cs typeface="Open Sans" panose="020B0606030504020204" pitchFamily="34" charset="0"/>
              </a:rPr>
              <a:t>Energy provision is vital to developing and sustaining our economies.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Traditionally, the majority of our energy supply has come from fossil fuels. These require extraction and conversion. This conversion can either be to electricity at a power station or some fossil fuels can be refined to produce motive fuels and jet fuel, for example. Other products are also produced. </a:t>
            </a:r>
            <a:endParaRPr lang="en-US" dirty="0"/>
          </a:p>
          <a:p>
            <a:endParaRPr lang="en-US" dirty="0"/>
          </a:p>
          <a:p>
            <a:r>
              <a:rPr lang="en-US" dirty="0">
                <a:latin typeface="Open Sans"/>
              </a:rPr>
              <a:t>At some point in this process fuels are often traded and transported geographically to meet the demand. In the case of electricity, after generation it will be transmitted via transmission and distribution networks before reaching its final destination, the consumer. When the energy reaches the consumer, perhaps as electricity to power lighting or as motor fuel to facilitate transport, it must be converted to be able to provide this energy service. </a:t>
            </a:r>
            <a:endParaRPr lang="en-US" dirty="0"/>
          </a:p>
          <a:p>
            <a:endParaRPr lang="en-US" dirty="0"/>
          </a:p>
          <a:p>
            <a:r>
              <a:rPr lang="en-US" dirty="0">
                <a:latin typeface="Open Sans"/>
              </a:rPr>
              <a:t>At every stage of this process there will be losses. </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You can see in the left figure by Our World in Data that fossil fuel consumption has been growing year on year, with significant increases since 1950. Please visit their website to explore the interactive version of this figure and access the underlying data, if you are interested.</a:t>
            </a:r>
          </a:p>
          <a:p>
            <a:endParaRPr lang="en-US" dirty="0"/>
          </a:p>
          <a:p>
            <a:r>
              <a:rPr lang="en-US" dirty="0">
                <a:latin typeface="Open Sans"/>
              </a:rPr>
              <a:t>However, our current consumption of fossil fuels as our main source of energy is unsustainable if we want to limit global warming to 1.5 degrees Celsius, as outlined in the special report by the Intergovernmental Panel on Climate Change. If global temperature rise exceeds this average increase, there are significant risks to agriculture production and of increased natural disasters and biodiversity loss, to name a few. The drastic reduction in greenhouse gas emissions necessary to limit global temperature increase to 1.5 degrees Celsius are shown in the figure on the right. </a:t>
            </a:r>
            <a:endParaRPr lang="en-US" dirty="0">
              <a:latin typeface="Open Sans"/>
              <a:cs typeface="Open Sans" panose="020B0606030504020204" pitchFamily="34" charset="0"/>
            </a:endParaRPr>
          </a:p>
          <a:p>
            <a:endParaRPr lang="en-US" dirty="0"/>
          </a:p>
          <a:p>
            <a:r>
              <a:rPr lang="en-US" dirty="0">
                <a:latin typeface="Open Sans"/>
              </a:rPr>
              <a:t>Fossil fuels contribute to climate change as they produce significant carbon dioxide emissions but they are by no means the only option for energy generation. As you can see in the right hand-side of the left  graph renewables such as solar, wind, hydropower, and biofuels are becoming more popular. In fact, these generation sources can offer some advantages, which we will cover on the next slide. </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a:rPr>
              <a:t>The U.N. has deemed the provision of affordable and clean energy so important to societies that it is one of the Sustainable Development Goals, namely goal 7. Goal 7 strives to ensure </a:t>
            </a:r>
            <a:r>
              <a:rPr lang="en-GB" sz="1200" u="none" strike="noStrike" kern="1200" dirty="0">
                <a:solidFill>
                  <a:schemeClr val="tx1"/>
                </a:solidFill>
                <a:effectLst/>
                <a:latin typeface="Open Sans"/>
              </a:rPr>
              <a:t>access to affordable, reliable, sustainable</a:t>
            </a:r>
            <a:r>
              <a:rPr lang="en-GB" dirty="0">
                <a:latin typeface="Open Sans"/>
              </a:rPr>
              <a:t>,</a:t>
            </a:r>
            <a:r>
              <a:rPr lang="en-GB" sz="1200" u="none" strike="noStrike" kern="1200" dirty="0">
                <a:solidFill>
                  <a:schemeClr val="tx1"/>
                </a:solidFill>
                <a:effectLst/>
                <a:latin typeface="Open Sans"/>
              </a:rPr>
              <a:t> and modern energy for all.</a:t>
            </a:r>
            <a:r>
              <a:rPr lang="en-GB" dirty="0">
                <a:latin typeface="Open Sans"/>
              </a:rPr>
              <a:t> </a:t>
            </a:r>
            <a:endParaRPr lang="en-GB" sz="1200" u="none" strike="noStrike" kern="1200" dirty="0">
              <a:solidFill>
                <a:schemeClr val="tx1"/>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dirty="0">
              <a:solidFill>
                <a:schemeClr val="tx1"/>
              </a:solidFill>
              <a:effectLst/>
              <a:ea typeface="+mn-ea"/>
              <a:cs typeface="+mn-cs"/>
            </a:endParaRPr>
          </a:p>
          <a:p>
            <a:pPr>
              <a:defRPr/>
            </a:pPr>
            <a:r>
              <a:rPr lang="en-GB" sz="1200" u="none" strike="noStrike" kern="1200" dirty="0">
                <a:solidFill>
                  <a:schemeClr val="tx1"/>
                </a:solidFill>
                <a:effectLst/>
                <a:latin typeface="Open Sans"/>
              </a:rPr>
              <a:t>The goal specifies that the energy should be affordable and clean.</a:t>
            </a:r>
            <a:r>
              <a:rPr lang="en-GB" dirty="0">
                <a:latin typeface="Open Sans"/>
              </a:rPr>
              <a:t> These are two</a:t>
            </a:r>
            <a:r>
              <a:rPr lang="en-GB" sz="1200" u="none" strike="noStrike" kern="1200" dirty="0">
                <a:solidFill>
                  <a:schemeClr val="tx1"/>
                </a:solidFill>
                <a:effectLst/>
                <a:latin typeface="Open Sans"/>
              </a:rPr>
              <a:t> characteristics which renewable generation can offer.</a:t>
            </a:r>
            <a:r>
              <a:rPr lang="en-GB" dirty="0">
                <a:latin typeface="Open Sans"/>
              </a:rPr>
              <a:t> </a:t>
            </a:r>
            <a:endParaRPr lang="en-GB" dirty="0"/>
          </a:p>
          <a:p>
            <a:pPr>
              <a:defRPr/>
            </a:pPr>
            <a:endParaRPr lang="en-GB" dirty="0"/>
          </a:p>
          <a:p>
            <a:pPr>
              <a:defRPr/>
            </a:pPr>
            <a:r>
              <a:rPr lang="en-GB" sz="1200" u="none" strike="noStrike" kern="1200" dirty="0">
                <a:solidFill>
                  <a:schemeClr val="tx1"/>
                </a:solidFill>
                <a:effectLst/>
                <a:latin typeface="Open Sans"/>
              </a:rPr>
              <a:t>Let us consider </a:t>
            </a:r>
            <a:r>
              <a:rPr lang="en-GB" dirty="0">
                <a:latin typeface="Open Sans"/>
              </a:rPr>
              <a:t>the </a:t>
            </a:r>
            <a:r>
              <a:rPr lang="en-GB" sz="1200" u="none" strike="noStrike" kern="1200" dirty="0">
                <a:solidFill>
                  <a:schemeClr val="tx1"/>
                </a:solidFill>
                <a:effectLst/>
                <a:latin typeface="Open Sans"/>
              </a:rPr>
              <a:t>three dominant advantages of renewable energy over fossil fuels.</a:t>
            </a:r>
            <a:r>
              <a:rPr lang="en-GB" dirty="0">
                <a:latin typeface="Open Sans"/>
              </a:rPr>
              <a:t> </a:t>
            </a:r>
            <a:endParaRPr lang="en-GB" dirty="0">
              <a:latin typeface="Open Sans"/>
              <a:cs typeface="Open Sans" panose="020B0606030504020204" pitchFamily="34" charset="0"/>
            </a:endParaRPr>
          </a:p>
          <a:p>
            <a:endParaRPr lang="en-US" dirty="0"/>
          </a:p>
          <a:p>
            <a:r>
              <a:rPr lang="en-US" dirty="0">
                <a:latin typeface="Open Sans"/>
              </a:rPr>
              <a:t>1 Some can be modular, a small generation capacity can be installed. This requires much less capital than building an entire new coal power plant, assisting with affordability. </a:t>
            </a:r>
            <a:endParaRPr lang="en-US" dirty="0"/>
          </a:p>
          <a:p>
            <a:r>
              <a:rPr lang="en-US" dirty="0">
                <a:latin typeface="Open Sans"/>
              </a:rPr>
              <a:t>2 The price is dropping, making the energy itself more affordable. In many areas of the globe, the price of energy generated by solar is equivalent, if not cheaper, than energy produced by fossil fuels. </a:t>
            </a:r>
            <a:endParaRPr lang="en-US" dirty="0"/>
          </a:p>
          <a:p>
            <a:r>
              <a:rPr lang="en-US" dirty="0">
                <a:latin typeface="Open Sans"/>
              </a:rPr>
              <a:t>3 Renewable energy generation has significantly lower greenhouse gas emissions than the use of fossil fuels, making it a cleaner alternative. </a:t>
            </a:r>
            <a:endParaRPr lang="en-US" dirty="0"/>
          </a:p>
          <a:p>
            <a:endParaRPr lang="en-US" dirty="0"/>
          </a:p>
          <a:p>
            <a:r>
              <a:rPr lang="en-US" dirty="0">
                <a:latin typeface="Open Sans"/>
              </a:rPr>
              <a:t>However, as energy underpins much of our economies, the transition to this affordable and clean energy system requires significant planning.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To conduct informed energy system planning, one needs to conduct energy system analysis.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a:t>
            </a:r>
            <a:r>
              <a:rPr lang="en-GB" dirty="0">
                <a:latin typeface="Open Sans"/>
                <a:ea typeface="Open Sans" panose="020B0606030504020204" pitchFamily="34" charset="0"/>
                <a:cs typeface="Open Sans" panose="020B0606030504020204" pitchFamily="34" charset="0"/>
              </a:rPr>
              <a:t>material</a:t>
            </a:r>
            <a:r>
              <a:rPr lang="en-GB" sz="1200" dirty="0">
                <a:latin typeface="Open Sans"/>
                <a:ea typeface="Open Sans" panose="020B0606030504020204" pitchFamily="34" charset="0"/>
                <a:cs typeface="Open Sans" panose="020B0606030504020204" pitchFamily="34" charset="0"/>
              </a:rPr>
              <a:t> use.</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It allows us to understand the interactions between different energy technologies and different energy sectors such as heat, power, and transport.</a:t>
            </a: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Energy system analysis informs energy system planning.</a:t>
            </a: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Energy system planning involves: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developing long-term policies to help guide the future of a local, national, regional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or global energy system</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understanding current structure and future changes of energy consumption, population growth</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economic development</a:t>
            </a:r>
            <a:endParaRPr lang="en-GB" sz="1400" dirty="0">
              <a:latin typeface="Open Sans"/>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400" dirty="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is as important as ever because the system is changing rapidly. Supply and demand and even the system architecture could change in the coming years.</a:t>
            </a:r>
          </a:p>
          <a:p>
            <a:endParaRPr lang="en-US" dirty="0"/>
          </a:p>
          <a:p>
            <a:r>
              <a:rPr lang="en-US" dirty="0">
                <a:latin typeface="Open Sans"/>
              </a:rPr>
              <a:t>First, let’s consider affordability. Although the energy system is far broader than the provision of electricity, we’ll focus on electricity for now. </a:t>
            </a:r>
            <a:endParaRPr lang="en-US" dirty="0"/>
          </a:p>
          <a:p>
            <a:r>
              <a:rPr lang="en-US" dirty="0">
                <a:latin typeface="Open Sans"/>
              </a:rPr>
              <a:t>The figure on the left, from Our World in Data, shows how drastically the price of solar photovoltaic modules has fallen as greater and greater capacity has been installed worldwide. The price per watt, which is the unit of power, fell from </a:t>
            </a:r>
            <a:r>
              <a:rPr lang="en-GB" sz="1200" u="none" strike="noStrike" kern="1200" dirty="0">
                <a:solidFill>
                  <a:schemeClr val="tx1"/>
                </a:solidFill>
                <a:effectLst/>
                <a:latin typeface="Open Sans"/>
              </a:rPr>
              <a:t>106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dollars to 38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cent between 1978 and 2019. That is a drastic drop in cost of 99.6 percent.</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the useful cost value is often the cost per Kilowatt </a:t>
            </a:r>
            <a:r>
              <a:rPr lang="en-GB" dirty="0">
                <a:latin typeface="Open Sans"/>
              </a:rPr>
              <a:t>hour, a </a:t>
            </a:r>
            <a:r>
              <a:rPr lang="en-GB" sz="1200" u="none" strike="noStrike" kern="1200" dirty="0">
                <a:solidFill>
                  <a:schemeClr val="tx1"/>
                </a:solidFill>
                <a:effectLst/>
                <a:latin typeface="Open Sans"/>
              </a:rPr>
              <a:t>unit of energy</a:t>
            </a:r>
            <a:r>
              <a:rPr lang="en-GB" dirty="0">
                <a:latin typeface="Open Sans"/>
              </a:rPr>
              <a:t>.</a:t>
            </a:r>
            <a:r>
              <a:rPr lang="en-GB" sz="1200" u="none" strike="noStrike" kern="1200" dirty="0">
                <a:solidFill>
                  <a:schemeClr val="tx1"/>
                </a:solidFill>
                <a:effectLst/>
                <a:latin typeface="Open Sans"/>
              </a:rPr>
              <a:t> If we consider the cost of solar P</a:t>
            </a:r>
            <a:r>
              <a:rPr lang="en-GB" dirty="0">
                <a:latin typeface="Open Sans"/>
              </a:rPr>
              <a:t>.</a:t>
            </a:r>
            <a:r>
              <a:rPr lang="en-GB" sz="1200" u="none" strike="noStrike" kern="1200" dirty="0">
                <a:solidFill>
                  <a:schemeClr val="tx1"/>
                </a:solidFill>
                <a:effectLst/>
                <a:latin typeface="Open Sans"/>
              </a:rPr>
              <a:t>V</a:t>
            </a:r>
            <a:r>
              <a:rPr lang="en-GB" dirty="0">
                <a:latin typeface="Open Sans"/>
              </a:rPr>
              <a:t>.</a:t>
            </a:r>
            <a:r>
              <a:rPr lang="en-GB" sz="1200" u="none" strike="noStrike" kern="1200" dirty="0">
                <a:solidFill>
                  <a:schemeClr val="tx1"/>
                </a:solidFill>
                <a:effectLst/>
                <a:latin typeface="Open Sans"/>
              </a:rPr>
              <a:t> in the context of other electricity generation sources, as </a:t>
            </a:r>
            <a:r>
              <a:rPr lang="en-GB" dirty="0">
                <a:latin typeface="Open Sans"/>
              </a:rPr>
              <a:t>is shown in</a:t>
            </a:r>
            <a:r>
              <a:rPr lang="en-GB" sz="1200" u="none" strike="noStrike" kern="1200" dirty="0">
                <a:solidFill>
                  <a:schemeClr val="tx1"/>
                </a:solidFill>
                <a:effectLst/>
                <a:latin typeface="Open Sans"/>
              </a:rPr>
              <a:t> the right figure, it is clear that it is one of the cheapest options out there. In fact, wind and solar are both undercutting the price of gas and coal. In the case of coal, the cost has effectively remained the same over the past 10 years, whereas the price of solar fell 89 percent, and the price of wind fell 70</a:t>
            </a:r>
            <a:r>
              <a:rPr lang="en-GB" dirty="0">
                <a:latin typeface="Open Sans"/>
              </a:rPr>
              <a:t> percent. </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This indicates there is likely to be a drastic cost driven shift in generation sources over the coming decades</a:t>
            </a:r>
            <a:r>
              <a:rPr lang="en-GB" dirty="0">
                <a:latin typeface="Open Sans"/>
              </a:rPr>
              <a:t>, making renewables a very attractive alternative to traditional forms of energy.</a:t>
            </a:r>
            <a:endParaRPr lang="en-US" dirty="0" err="1">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provision of clean energy is already under way, driven by the falling costs. </a:t>
            </a:r>
            <a:endParaRPr lang="en-US" dirty="0"/>
          </a:p>
          <a:p>
            <a:endParaRPr lang="en-US" dirty="0"/>
          </a:p>
          <a:p>
            <a:r>
              <a:rPr lang="en-US" dirty="0">
                <a:latin typeface="Open Sans"/>
              </a:rPr>
              <a:t>The figure on the left shows the share of primary energy from renewables – this is for energy, so includes electricity, transport and space heating or cooling. Transport and heating systems are dominated at the moment by fossil fuels such as oil and gas. </a:t>
            </a:r>
            <a:r>
              <a:rPr lang="en-GB" sz="1200" u="none" strike="noStrike" kern="1200" dirty="0">
                <a:solidFill>
                  <a:schemeClr val="tx1"/>
                </a:solidFill>
                <a:effectLst/>
                <a:latin typeface="Open Sans"/>
              </a:rPr>
              <a:t>In 2019, approximately 11 percent of global energy was produced by renewables.</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The figure on the right zooms in to the electricity system, discounting the transport and space heating and cooling sectors powered by non-electric sources. Electricity systems tend to be easier to decarbonise. It is clear that our transition to renewable generation is </a:t>
            </a:r>
            <a:r>
              <a:rPr lang="en-GB" dirty="0">
                <a:latin typeface="Open Sans"/>
              </a:rPr>
              <a:t>under way</a:t>
            </a:r>
            <a:r>
              <a:rPr lang="en-GB" sz="1200" u="none" strike="noStrike" kern="1200" dirty="0">
                <a:solidFill>
                  <a:schemeClr val="tx1"/>
                </a:solidFill>
                <a:effectLst/>
                <a:latin typeface="Open Sans"/>
              </a:rPr>
              <a:t>. In 2019, over 7 thousand </a:t>
            </a:r>
            <a:r>
              <a:rPr lang="en-GB" dirty="0">
                <a:latin typeface="Open Sans"/>
              </a:rPr>
              <a:t>tera</a:t>
            </a:r>
            <a:r>
              <a:rPr lang="en-GB" sz="1200" u="none" strike="noStrike" kern="1200" dirty="0">
                <a:solidFill>
                  <a:schemeClr val="tx1"/>
                </a:solidFill>
                <a:effectLst/>
                <a:latin typeface="Open Sans"/>
              </a:rPr>
              <a:t> watt hours of energy were produced from renewable technologies.</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renewable energy generation is very different to fossil </a:t>
            </a:r>
            <a:r>
              <a:rPr lang="en-GB" dirty="0">
                <a:latin typeface="Open Sans"/>
              </a:rPr>
              <a:t>fuels, generation </a:t>
            </a:r>
            <a:r>
              <a:rPr lang="en-GB" sz="1200" u="none" strike="noStrike" kern="1200" dirty="0">
                <a:solidFill>
                  <a:schemeClr val="tx1"/>
                </a:solidFill>
                <a:effectLst/>
                <a:latin typeface="Open Sans"/>
              </a:rPr>
              <a:t>is intermittent and cannot be ramped up and down to meet demand in the same way. Renewables may need to be coupled with energy storage. This is why energy system planning is even more valuable.</a:t>
            </a:r>
            <a:r>
              <a:rPr lang="en-GB" dirty="0">
                <a:latin typeface="Open Sans"/>
              </a:rPr>
              <a:t> </a:t>
            </a:r>
            <a:endParaRPr lang="en-GB" sz="1200" u="none" strike="noStrike" kern="1200" dirty="0">
              <a:solidFill>
                <a:schemeClr val="tx1"/>
              </a:solidFill>
              <a:effectLst/>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7082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9.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0.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1.jpe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3.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4.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png"/><Relationship Id="rId5" Type="http://schemas.openxmlformats.org/officeDocument/2006/relationships/image" Target="../media/image3.jpe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slideLayout" Target="../slideLayouts/slideLayout2.xml"/><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3.jpe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6.sv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3.jpe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4.png"/><Relationship Id="rId5" Type="http://schemas.openxmlformats.org/officeDocument/2006/relationships/image" Target="../media/image3.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7.png"/><Relationship Id="rId5" Type="http://schemas.openxmlformats.org/officeDocument/2006/relationships/image" Target="../media/image3.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ebsite&#10;&#10;Description automatically generated">
            <a:extLst>
              <a:ext uri="{FF2B5EF4-FFF2-40B4-BE49-F238E27FC236}">
                <a16:creationId xmlns:a16="http://schemas.microsoft.com/office/drawing/2014/main" id="{25EE1F41-A160-4590-8B98-F6DCBA921F81}"/>
              </a:ext>
            </a:extLst>
          </p:cNvPr>
          <p:cNvPicPr>
            <a:picLocks noChangeAspect="1"/>
          </p:cNvPicPr>
          <p:nvPr/>
        </p:nvPicPr>
        <p:blipFill>
          <a:blip r:embed="rId5"/>
          <a:stretch>
            <a:fillRect/>
          </a:stretch>
        </p:blipFill>
        <p:spPr>
          <a:xfrm>
            <a:off x="-1814" y="-453"/>
            <a:ext cx="12195628" cy="6867978"/>
          </a:xfrm>
          <a:prstGeom prst="rect">
            <a:avLst/>
          </a:prstGeom>
        </p:spPr>
      </p:pic>
      <p:sp>
        <p:nvSpPr>
          <p:cNvPr id="8" name="TextBox 7">
            <a:extLst>
              <a:ext uri="{FF2B5EF4-FFF2-40B4-BE49-F238E27FC236}">
                <a16:creationId xmlns:a16="http://schemas.microsoft.com/office/drawing/2014/main" id="{16AFEE1B-DA85-ED4B-A834-F02542FC5726}"/>
              </a:ext>
            </a:extLst>
          </p:cNvPr>
          <p:cNvSpPr txBox="1"/>
          <p:nvPr/>
        </p:nvSpPr>
        <p:spPr>
          <a:xfrm>
            <a:off x="599330" y="4178118"/>
            <a:ext cx="700225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COURSE 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EBS</a:t>
            </a:r>
          </a:p>
        </p:txBody>
      </p:sp>
      <p:sp>
        <p:nvSpPr>
          <p:cNvPr id="10" name="TextBox 1">
            <a:extLst>
              <a:ext uri="{FF2B5EF4-FFF2-40B4-BE49-F238E27FC236}">
                <a16:creationId xmlns:a16="http://schemas.microsoft.com/office/drawing/2014/main" id="{A05D155E-8DF8-4977-B751-4E1AA7A2A4D7}"/>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6A7808B1-6628-E346-8570-E12B63559FC8}"/>
              </a:ext>
            </a:extLst>
          </p:cNvPr>
          <p:cNvSpPr txBox="1"/>
          <p:nvPr/>
        </p:nvSpPr>
        <p:spPr>
          <a:xfrm>
            <a:off x="607643" y="3186143"/>
            <a:ext cx="1709408"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1" name="Oval 10">
            <a:extLst>
              <a:ext uri="{FF2B5EF4-FFF2-40B4-BE49-F238E27FC236}">
                <a16:creationId xmlns:a16="http://schemas.microsoft.com/office/drawing/2014/main" id="{4A4B65E2-28F0-3B42-AB36-BFDAF2FDE340}"/>
              </a:ext>
            </a:extLst>
          </p:cNvPr>
          <p:cNvSpPr/>
          <p:nvPr/>
        </p:nvSpPr>
        <p:spPr>
          <a:xfrm>
            <a:off x="4100458" y="37003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mp3" descr="Track7_Lecture1_Slide1.mp3">
            <a:hlinkClick r:id="" action="ppaction://media"/>
            <a:extLst>
              <a:ext uri="{FF2B5EF4-FFF2-40B4-BE49-F238E27FC236}">
                <a16:creationId xmlns:a16="http://schemas.microsoft.com/office/drawing/2014/main" id="{449BBFB5-FCAD-0F4C-814F-4652E906E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1823" y="377171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1.2.4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215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61354" y="2172664"/>
            <a:ext cx="5982410" cy="4216817"/>
          </a:xfrm>
        </p:spPr>
      </p:pic>
      <p:pic>
        <p:nvPicPr>
          <p:cNvPr id="2" name="Picture 1" descr="Diagram&#10;&#10;Description automatically generated">
            <a:extLst>
              <a:ext uri="{FF2B5EF4-FFF2-40B4-BE49-F238E27FC236}">
                <a16:creationId xmlns:a16="http://schemas.microsoft.com/office/drawing/2014/main" id="{5EEFAABC-2B42-480D-B064-F3EAAB4D1F1E}"/>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1EE471C-BB8F-4C11-901C-3B494D993D2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t>
            </a:r>
            <a:r>
              <a:rPr lang="en-GB" b="1" dirty="0">
                <a:latin typeface="Open Sans"/>
              </a:rPr>
              <a:t>all</a:t>
            </a:r>
          </a:p>
        </p:txBody>
      </p:sp>
      <p:sp>
        <p:nvSpPr>
          <p:cNvPr id="10" name="Oval 9">
            <a:extLst>
              <a:ext uri="{FF2B5EF4-FFF2-40B4-BE49-F238E27FC236}">
                <a16:creationId xmlns:a16="http://schemas.microsoft.com/office/drawing/2014/main" id="{B41A6288-5A0B-0345-AA12-DFA233C1861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0.mp3" descr="Track7_Lecture1_Slide10.mp3">
            <a:hlinkClick r:id="" action="ppaction://media"/>
            <a:extLst>
              <a:ext uri="{FF2B5EF4-FFF2-40B4-BE49-F238E27FC236}">
                <a16:creationId xmlns:a16="http://schemas.microsoft.com/office/drawing/2014/main" id="{6B6ED61F-AD64-824D-B985-3CAFB5EE66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193581733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456686"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1.2.5 Why is energy system planning as important than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11897"/>
            <a:ext cx="5289141" cy="13690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39012" y="2137641"/>
            <a:ext cx="6039301" cy="4233623"/>
          </a:xfrm>
        </p:spPr>
      </p:pic>
      <p:pic>
        <p:nvPicPr>
          <p:cNvPr id="2" name="Picture 1">
            <a:extLst>
              <a:ext uri="{FF2B5EF4-FFF2-40B4-BE49-F238E27FC236}">
                <a16:creationId xmlns:a16="http://schemas.microsoft.com/office/drawing/2014/main" id="{82FC4A8E-5166-4652-9355-47078569D559}"/>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DC7905E-859B-4060-BBB6-F5A2A87FE7D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all</a:t>
            </a:r>
          </a:p>
        </p:txBody>
      </p:sp>
      <p:sp>
        <p:nvSpPr>
          <p:cNvPr id="10" name="Oval 9">
            <a:extLst>
              <a:ext uri="{FF2B5EF4-FFF2-40B4-BE49-F238E27FC236}">
                <a16:creationId xmlns:a16="http://schemas.microsoft.com/office/drawing/2014/main" id="{D643D429-5AAF-1E47-B31F-36B87074F813}"/>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1.mp3" descr="Track7_Lecture1_Slide11.mp3">
            <a:hlinkClick r:id="" action="ppaction://media"/>
            <a:extLst>
              <a:ext uri="{FF2B5EF4-FFF2-40B4-BE49-F238E27FC236}">
                <a16:creationId xmlns:a16="http://schemas.microsoft.com/office/drawing/2014/main" id="{B8B7653E-87A3-B04E-A7F9-69B097157E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872213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1.3.1 What </a:t>
            </a: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is EBS?</a:t>
            </a:r>
            <a:endPar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421"/>
            <a:ext cx="50055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a:t>
            </a:r>
          </a:p>
        </p:txBody>
      </p:sp>
      <p:pic>
        <p:nvPicPr>
          <p:cNvPr id="14" name="Picture 13">
            <a:extLst>
              <a:ext uri="{FF2B5EF4-FFF2-40B4-BE49-F238E27FC236}">
                <a16:creationId xmlns:a16="http://schemas.microsoft.com/office/drawing/2014/main" id="{0A52596C-B1DF-7449-AE6A-0CDABFB960B0}"/>
              </a:ext>
            </a:extLst>
          </p:cNvPr>
          <p:cNvPicPr>
            <a:picLocks noChangeAspect="1"/>
          </p:cNvPicPr>
          <p:nvPr/>
        </p:nvPicPr>
        <p:blipFill>
          <a:blip r:embed="rId6"/>
          <a:stretch>
            <a:fillRect/>
          </a:stretch>
        </p:blipFill>
        <p:spPr>
          <a:xfrm>
            <a:off x="4688214" y="1257126"/>
            <a:ext cx="2540000" cy="2540000"/>
          </a:xfrm>
          <a:prstGeom prst="rect">
            <a:avLst/>
          </a:prstGeom>
        </p:spPr>
      </p:pic>
      <p:pic>
        <p:nvPicPr>
          <p:cNvPr id="24" name="Picture 23">
            <a:extLst>
              <a:ext uri="{FF2B5EF4-FFF2-40B4-BE49-F238E27FC236}">
                <a16:creationId xmlns:a16="http://schemas.microsoft.com/office/drawing/2014/main" id="{429D710A-F5D6-144E-9612-75929B3F4015}"/>
              </a:ext>
            </a:extLst>
          </p:cNvPr>
          <p:cNvPicPr>
            <a:picLocks noChangeAspect="1"/>
          </p:cNvPicPr>
          <p:nvPr/>
        </p:nvPicPr>
        <p:blipFill>
          <a:blip r:embed="rId7"/>
          <a:stretch>
            <a:fillRect/>
          </a:stretch>
        </p:blipFill>
        <p:spPr>
          <a:xfrm>
            <a:off x="4646803" y="4361697"/>
            <a:ext cx="2943540" cy="1883986"/>
          </a:xfrm>
          <a:prstGeom prst="rect">
            <a:avLst/>
          </a:prstGeom>
        </p:spPr>
      </p:pic>
      <p:sp>
        <p:nvSpPr>
          <p:cNvPr id="10" name="Oval 9">
            <a:extLst>
              <a:ext uri="{FF2B5EF4-FFF2-40B4-BE49-F238E27FC236}">
                <a16:creationId xmlns:a16="http://schemas.microsoft.com/office/drawing/2014/main" id="{5C8AE93B-77B0-3A43-B27F-10BE790A71FF}"/>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1_Slide12.mp3" descr="Track7_Lecture1_Slide12.mp3">
            <a:hlinkClick r:id="" action="ppaction://media"/>
            <a:extLst>
              <a:ext uri="{FF2B5EF4-FFF2-40B4-BE49-F238E27FC236}">
                <a16:creationId xmlns:a16="http://schemas.microsoft.com/office/drawing/2014/main" id="{65EF8485-E2DE-AA45-B02A-26BB064407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6214" y="35910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Balance Studio</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8423"/>
            <a:ext cx="5069085"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a:t>
            </a:r>
          </a:p>
        </p:txBody>
      </p:sp>
      <p:pic>
        <p:nvPicPr>
          <p:cNvPr id="12" name="Picture 11">
            <a:extLst>
              <a:ext uri="{FF2B5EF4-FFF2-40B4-BE49-F238E27FC236}">
                <a16:creationId xmlns:a16="http://schemas.microsoft.com/office/drawing/2014/main" id="{50741CBB-4F2E-AF4D-9F43-5485362D5D99}"/>
              </a:ext>
            </a:extLst>
          </p:cNvPr>
          <p:cNvPicPr>
            <a:picLocks noChangeAspect="1"/>
          </p:cNvPicPr>
          <p:nvPr/>
        </p:nvPicPr>
        <p:blipFill>
          <a:blip r:embed="rId6"/>
          <a:stretch>
            <a:fillRect/>
          </a:stretch>
        </p:blipFill>
        <p:spPr>
          <a:xfrm>
            <a:off x="7581605" y="2081133"/>
            <a:ext cx="3469486" cy="2947708"/>
          </a:xfrm>
          <a:prstGeom prst="rect">
            <a:avLst/>
          </a:prstGeom>
        </p:spPr>
      </p:pic>
      <p:sp>
        <p:nvSpPr>
          <p:cNvPr id="13" name="TextBox 12">
            <a:extLst>
              <a:ext uri="{FF2B5EF4-FFF2-40B4-BE49-F238E27FC236}">
                <a16:creationId xmlns:a16="http://schemas.microsoft.com/office/drawing/2014/main" id="{9B3D3BC8-7E08-9A4F-96BD-4869E6024799}"/>
              </a:ext>
            </a:extLst>
          </p:cNvPr>
          <p:cNvSpPr txBox="1"/>
          <p:nvPr/>
        </p:nvSpPr>
        <p:spPr>
          <a:xfrm>
            <a:off x="6990006" y="5359275"/>
            <a:ext cx="4652683" cy="646331"/>
          </a:xfrm>
          <a:prstGeom prst="rect">
            <a:avLst/>
          </a:prstGeom>
          <a:noFill/>
        </p:spPr>
        <p:txBody>
          <a:bodyPr wrap="square" rtlCol="0">
            <a:spAutoFit/>
          </a:bodyPr>
          <a:lstStyle/>
          <a:p>
            <a:pPr algn="ctr"/>
            <a:r>
              <a:rPr lang="en-GB">
                <a:latin typeface="Open Sans" panose="020B0606030504020204" pitchFamily="34" charset="0"/>
              </a:rPr>
              <a:t>United Nations Statistics Division </a:t>
            </a:r>
          </a:p>
          <a:p>
            <a:pPr algn="ctr"/>
            <a:r>
              <a:rPr lang="en-GB">
                <a:latin typeface="Open Sans" panose="020B0606030504020204" pitchFamily="34" charset="0"/>
              </a:rPr>
              <a:t>Annual Questionnaire of Energy Statistics</a:t>
            </a:r>
          </a:p>
        </p:txBody>
      </p:sp>
      <p:sp>
        <p:nvSpPr>
          <p:cNvPr id="14" name="Left-Right Arrow 13">
            <a:extLst>
              <a:ext uri="{FF2B5EF4-FFF2-40B4-BE49-F238E27FC236}">
                <a16:creationId xmlns:a16="http://schemas.microsoft.com/office/drawing/2014/main" id="{3BD43DC3-ADC9-6541-AC76-672D64426EB5}"/>
              </a:ext>
            </a:extLst>
          </p:cNvPr>
          <p:cNvSpPr/>
          <p:nvPr/>
        </p:nvSpPr>
        <p:spPr>
          <a:xfrm>
            <a:off x="5848874" y="3027875"/>
            <a:ext cx="1067406" cy="802250"/>
          </a:xfrm>
          <a:prstGeom prst="leftRightArrow">
            <a:avLst>
              <a:gd name="adj1" fmla="val 231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18295839-80D9-4DCD-9DFF-5106AA54B663}"/>
              </a:ext>
            </a:extLst>
          </p:cNvPr>
          <p:cNvPicPr>
            <a:picLocks noChangeAspect="1"/>
          </p:cNvPicPr>
          <p:nvPr/>
        </p:nvPicPr>
        <p:blipFill>
          <a:blip r:embed="rId7"/>
          <a:stretch>
            <a:fillRect/>
          </a:stretch>
        </p:blipFill>
        <p:spPr>
          <a:xfrm>
            <a:off x="888041" y="2165035"/>
            <a:ext cx="4357181" cy="2787875"/>
          </a:xfrm>
          <a:prstGeom prst="rect">
            <a:avLst/>
          </a:prstGeom>
        </p:spPr>
      </p:pic>
      <p:sp>
        <p:nvSpPr>
          <p:cNvPr id="10" name="Oval 9">
            <a:extLst>
              <a:ext uri="{FF2B5EF4-FFF2-40B4-BE49-F238E27FC236}">
                <a16:creationId xmlns:a16="http://schemas.microsoft.com/office/drawing/2014/main" id="{10035225-69EF-BB47-9F2B-50C1D86663C5}"/>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3.mp3" descr="Track7_Lecture1_Slide13.mp3">
            <a:hlinkClick r:id="" action="ppaction://media"/>
            <a:extLst>
              <a:ext uri="{FF2B5EF4-FFF2-40B4-BE49-F238E27FC236}">
                <a16:creationId xmlns:a16="http://schemas.microsoft.com/office/drawing/2014/main" id="{574E3D10-98EF-E74B-A409-1BF44D6DCC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3300" y="35910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1.3.3 Energy Balance Studio</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5" y="-8423"/>
            <a:ext cx="4903986"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a:t>
            </a:r>
          </a:p>
        </p:txBody>
      </p:sp>
      <p:pic>
        <p:nvPicPr>
          <p:cNvPr id="14" name="Content Placeholder 13">
            <a:extLst>
              <a:ext uri="{FF2B5EF4-FFF2-40B4-BE49-F238E27FC236}">
                <a16:creationId xmlns:a16="http://schemas.microsoft.com/office/drawing/2014/main" id="{D7634DDB-A3A1-C54C-8025-A1FAA4AA3B61}"/>
              </a:ext>
            </a:extLst>
          </p:cNvPr>
          <p:cNvPicPr>
            <a:picLocks noGrp="1" noChangeAspect="1"/>
          </p:cNvPicPr>
          <p:nvPr>
            <p:ph idx="1"/>
          </p:nvPr>
        </p:nvPicPr>
        <p:blipFill>
          <a:blip r:embed="rId6"/>
          <a:stretch>
            <a:fillRect/>
          </a:stretch>
        </p:blipFill>
        <p:spPr>
          <a:xfrm>
            <a:off x="5240618" y="1411390"/>
            <a:ext cx="6426594" cy="3659891"/>
          </a:xfrm>
        </p:spPr>
      </p:pic>
      <p:sp>
        <p:nvSpPr>
          <p:cNvPr id="15" name="Rectangle 14">
            <a:extLst>
              <a:ext uri="{FF2B5EF4-FFF2-40B4-BE49-F238E27FC236}">
                <a16:creationId xmlns:a16="http://schemas.microsoft.com/office/drawing/2014/main" id="{E6B2AA25-7B92-1B43-B270-5D32EDF01EB6}"/>
              </a:ext>
            </a:extLst>
          </p:cNvPr>
          <p:cNvSpPr/>
          <p:nvPr/>
        </p:nvSpPr>
        <p:spPr>
          <a:xfrm>
            <a:off x="887214" y="1919062"/>
            <a:ext cx="4249562" cy="3811300"/>
          </a:xfrm>
          <a:prstGeom prst="rect">
            <a:avLst/>
          </a:prstGeom>
        </p:spPr>
        <p:txBody>
          <a:bodyPr wrap="square" lIns="91440" tIns="45720" rIns="91440" bIns="45720" anchor="t">
            <a:spAutoFit/>
          </a:bodyPr>
          <a:lstStyle/>
          <a:p>
            <a:pPr>
              <a:spcBef>
                <a:spcPts val="1000"/>
              </a:spcBef>
            </a:pPr>
            <a:r>
              <a:rPr lang="en-US" sz="2000">
                <a:latin typeface="Open Sans"/>
              </a:rPr>
              <a:t>EBS is: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Compatible with the current structure of the UNSD energy statistics questionnaire.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Flexible in order to accommodate changes.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Straightforward to use.</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Able to perform consistency checks.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Easy to fill in and store results.</a:t>
            </a:r>
            <a:endParaRPr lang="en-US" sz="2000">
              <a:latin typeface="Open Sans"/>
              <a:cs typeface="Open Sans" panose="020B0606030504020204" pitchFamily="34" charset="0"/>
            </a:endParaRPr>
          </a:p>
        </p:txBody>
      </p:sp>
      <p:sp>
        <p:nvSpPr>
          <p:cNvPr id="8" name="Oval 7">
            <a:extLst>
              <a:ext uri="{FF2B5EF4-FFF2-40B4-BE49-F238E27FC236}">
                <a16:creationId xmlns:a16="http://schemas.microsoft.com/office/drawing/2014/main" id="{F279F35D-6C62-F34A-90A8-A4DF6CDD6810}"/>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4.mp3" descr="Track7_Lecture1_Slide14.mp3">
            <a:hlinkClick r:id="" action="ppaction://media"/>
            <a:extLst>
              <a:ext uri="{FF2B5EF4-FFF2-40B4-BE49-F238E27FC236}">
                <a16:creationId xmlns:a16="http://schemas.microsoft.com/office/drawing/2014/main" id="{259F6BC3-BAD5-9843-9570-E67055E7A1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6098" y="359104"/>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2090526"/>
            <a:ext cx="7741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1.4.1 The Intended Learning Outcomes of this Course</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1.4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8" name="Content Placeholder 7">
            <a:extLst>
              <a:ext uri="{FF2B5EF4-FFF2-40B4-BE49-F238E27FC236}">
                <a16:creationId xmlns:a16="http://schemas.microsoft.com/office/drawing/2014/main" id="{0B2C7007-7563-624F-A2AA-A503C02B50C2}"/>
              </a:ext>
            </a:extLst>
          </p:cNvPr>
          <p:cNvSpPr>
            <a:spLocks noGrp="1"/>
          </p:cNvSpPr>
          <p:nvPr>
            <p:ph idx="1"/>
          </p:nvPr>
        </p:nvSpPr>
        <p:spPr>
          <a:xfrm>
            <a:off x="880068" y="2529010"/>
            <a:ext cx="9041842" cy="4351338"/>
          </a:xfrm>
        </p:spPr>
        <p:txBody>
          <a:bodyPr vert="horz" lIns="91440" tIns="45720" rIns="91440" bIns="45720" rtlCol="0" anchor="t">
            <a:normAutofit/>
          </a:bodyPr>
          <a:lstStyle/>
          <a:p>
            <a:pPr marL="0" indent="0">
              <a:lnSpc>
                <a:spcPct val="100000"/>
              </a:lnSpc>
              <a:buNone/>
            </a:pPr>
            <a:r>
              <a:rPr lang="en-GB" sz="2000" dirty="0">
                <a:latin typeface="Open Sans"/>
              </a:rPr>
              <a:t>You have now had an introduction to why EBS is important. By the end of this course, you will:</a:t>
            </a:r>
            <a:endParaRPr lang="en-US" dirty="0"/>
          </a:p>
          <a:p>
            <a:pPr>
              <a:lnSpc>
                <a:spcPct val="100000"/>
              </a:lnSpc>
            </a:pPr>
            <a:r>
              <a:rPr lang="en-GB" sz="2000" dirty="0">
                <a:latin typeface="Open Sans"/>
              </a:rPr>
              <a:t>ILO1: understand energy system analysis</a:t>
            </a:r>
          </a:p>
          <a:p>
            <a:pPr>
              <a:lnSpc>
                <a:spcPct val="100000"/>
              </a:lnSpc>
            </a:pPr>
            <a:r>
              <a:rPr lang="en-GB" sz="2000" dirty="0">
                <a:latin typeface="Open Sans"/>
              </a:rPr>
              <a:t>ILO2: be able to conduct an energy balance using Energy Balance Studio</a:t>
            </a:r>
          </a:p>
          <a:p>
            <a:pPr>
              <a:lnSpc>
                <a:spcPct val="100000"/>
              </a:lnSpc>
            </a:pPr>
            <a:r>
              <a:rPr lang="en-GB" sz="2000" dirty="0">
                <a:latin typeface="Open Sans"/>
              </a:rPr>
              <a:t>ILO3: understand the fundamentals behind energy balances</a:t>
            </a:r>
          </a:p>
          <a:p>
            <a:pPr>
              <a:lnSpc>
                <a:spcPct val="100000"/>
              </a:lnSpc>
            </a:pPr>
            <a:r>
              <a:rPr lang="en-GB" sz="2000" dirty="0">
                <a:latin typeface="Open Sans"/>
              </a:rPr>
              <a:t>ILO4: understand how to differentiate between an energy balance and a commodity balance </a:t>
            </a:r>
            <a:endParaRPr lang="en-GB" sz="2000" dirty="0"/>
          </a:p>
        </p:txBody>
      </p:sp>
      <p:sp>
        <p:nvSpPr>
          <p:cNvPr id="7" name="Oval 6">
            <a:extLst>
              <a:ext uri="{FF2B5EF4-FFF2-40B4-BE49-F238E27FC236}">
                <a16:creationId xmlns:a16="http://schemas.microsoft.com/office/drawing/2014/main" id="{B332DB97-2CDA-F54E-AE42-DC437D8123C3}"/>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17 mod.mp3" descr="Slide 17 mod.mp3">
            <a:hlinkClick r:id="" action="ppaction://media"/>
            <a:extLst>
              <a:ext uri="{FF2B5EF4-FFF2-40B4-BE49-F238E27FC236}">
                <a16:creationId xmlns:a16="http://schemas.microsoft.com/office/drawing/2014/main" id="{0F6E44A3-D7DC-F547-81E7-4AE7AC21D6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5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912335" y="2039412"/>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1.4.2 Course Structure</a:t>
            </a:r>
          </a:p>
        </p:txBody>
      </p:sp>
      <p:grpSp>
        <p:nvGrpSpPr>
          <p:cNvPr id="7" name="Group 6">
            <a:extLst>
              <a:ext uri="{FF2B5EF4-FFF2-40B4-BE49-F238E27FC236}">
                <a16:creationId xmlns:a16="http://schemas.microsoft.com/office/drawing/2014/main" id="{94D00004-9056-42BB-9A74-CF58FF151767}"/>
              </a:ext>
            </a:extLst>
          </p:cNvPr>
          <p:cNvGrpSpPr/>
          <p:nvPr/>
        </p:nvGrpSpPr>
        <p:grpSpPr>
          <a:xfrm>
            <a:off x="3395641" y="2237171"/>
            <a:ext cx="2072846" cy="3911287"/>
            <a:chOff x="2013994" y="1885479"/>
            <a:chExt cx="2257065" cy="4262979"/>
          </a:xfrm>
        </p:grpSpPr>
        <p:grpSp>
          <p:nvGrpSpPr>
            <p:cNvPr id="17" name="Group 16">
              <a:extLst>
                <a:ext uri="{FF2B5EF4-FFF2-40B4-BE49-F238E27FC236}">
                  <a16:creationId xmlns:a16="http://schemas.microsoft.com/office/drawing/2014/main" id="{117A1EFF-B3FD-2F4C-9CFA-3A33EB9402BE}"/>
                </a:ext>
              </a:extLst>
            </p:cNvPr>
            <p:cNvGrpSpPr/>
            <p:nvPr/>
          </p:nvGrpSpPr>
          <p:grpSpPr>
            <a:xfrm>
              <a:off x="2013994" y="2498886"/>
              <a:ext cx="2257065" cy="3649572"/>
              <a:chOff x="1423685" y="2095017"/>
              <a:chExt cx="2257065" cy="3649572"/>
            </a:xfrm>
          </p:grpSpPr>
          <p:sp>
            <p:nvSpPr>
              <p:cNvPr id="9" name="Rectangle 8">
                <a:extLst>
                  <a:ext uri="{FF2B5EF4-FFF2-40B4-BE49-F238E27FC236}">
                    <a16:creationId xmlns:a16="http://schemas.microsoft.com/office/drawing/2014/main" id="{6EC49DB5-CD2E-B94D-AB31-1B62FED22276}"/>
                  </a:ext>
                </a:extLst>
              </p:cNvPr>
              <p:cNvSpPr/>
              <p:nvPr/>
            </p:nvSpPr>
            <p:spPr>
              <a:xfrm>
                <a:off x="1423686" y="2095017"/>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1</a:t>
                </a:r>
              </a:p>
            </p:txBody>
          </p:sp>
          <p:sp>
            <p:nvSpPr>
              <p:cNvPr id="10" name="Oval 9">
                <a:extLst>
                  <a:ext uri="{FF2B5EF4-FFF2-40B4-BE49-F238E27FC236}">
                    <a16:creationId xmlns:a16="http://schemas.microsoft.com/office/drawing/2014/main" id="{D4203C3A-F073-BF48-B999-9E91BD470347}"/>
                  </a:ext>
                </a:extLst>
              </p:cNvPr>
              <p:cNvSpPr/>
              <p:nvPr/>
            </p:nvSpPr>
            <p:spPr>
              <a:xfrm>
                <a:off x="1435261" y="2575703"/>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1</a:t>
                </a:r>
              </a:p>
            </p:txBody>
          </p:sp>
          <p:sp>
            <p:nvSpPr>
              <p:cNvPr id="11" name="Rectangle 10">
                <a:extLst>
                  <a:ext uri="{FF2B5EF4-FFF2-40B4-BE49-F238E27FC236}">
                    <a16:creationId xmlns:a16="http://schemas.microsoft.com/office/drawing/2014/main" id="{3EA5A75F-B1F7-2A43-8851-115D70719729}"/>
                  </a:ext>
                </a:extLst>
              </p:cNvPr>
              <p:cNvSpPr/>
              <p:nvPr/>
            </p:nvSpPr>
            <p:spPr>
              <a:xfrm>
                <a:off x="1423685" y="494983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4</a:t>
                </a:r>
              </a:p>
            </p:txBody>
          </p:sp>
          <p:sp>
            <p:nvSpPr>
              <p:cNvPr id="12" name="Oval 11">
                <a:extLst>
                  <a:ext uri="{FF2B5EF4-FFF2-40B4-BE49-F238E27FC236}">
                    <a16:creationId xmlns:a16="http://schemas.microsoft.com/office/drawing/2014/main" id="{D7648268-F02D-7F47-9FCE-A8663F36C139}"/>
                  </a:ext>
                </a:extLst>
              </p:cNvPr>
              <p:cNvSpPr/>
              <p:nvPr/>
            </p:nvSpPr>
            <p:spPr>
              <a:xfrm>
                <a:off x="1423685" y="542975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4</a:t>
                </a:r>
              </a:p>
            </p:txBody>
          </p:sp>
          <p:sp>
            <p:nvSpPr>
              <p:cNvPr id="13" name="Rectangle 12">
                <a:extLst>
                  <a:ext uri="{FF2B5EF4-FFF2-40B4-BE49-F238E27FC236}">
                    <a16:creationId xmlns:a16="http://schemas.microsoft.com/office/drawing/2014/main" id="{7E39812F-2C6A-5C4D-9710-20766FF00C06}"/>
                  </a:ext>
                </a:extLst>
              </p:cNvPr>
              <p:cNvSpPr/>
              <p:nvPr/>
            </p:nvSpPr>
            <p:spPr>
              <a:xfrm>
                <a:off x="1435261" y="399924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3</a:t>
                </a:r>
              </a:p>
            </p:txBody>
          </p:sp>
          <p:sp>
            <p:nvSpPr>
              <p:cNvPr id="14" name="Oval 13">
                <a:extLst>
                  <a:ext uri="{FF2B5EF4-FFF2-40B4-BE49-F238E27FC236}">
                    <a16:creationId xmlns:a16="http://schemas.microsoft.com/office/drawing/2014/main" id="{6BD0A4C2-719D-F04A-B9D8-0EBA6F76E5E0}"/>
                  </a:ext>
                </a:extLst>
              </p:cNvPr>
              <p:cNvSpPr/>
              <p:nvPr/>
            </p:nvSpPr>
            <p:spPr>
              <a:xfrm>
                <a:off x="1435261" y="447916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3</a:t>
                </a:r>
              </a:p>
            </p:txBody>
          </p:sp>
          <p:sp>
            <p:nvSpPr>
              <p:cNvPr id="15" name="Rectangle 14">
                <a:extLst>
                  <a:ext uri="{FF2B5EF4-FFF2-40B4-BE49-F238E27FC236}">
                    <a16:creationId xmlns:a16="http://schemas.microsoft.com/office/drawing/2014/main" id="{23D342B8-04A5-3A40-A15C-EB2A59885E51}"/>
                  </a:ext>
                </a:extLst>
              </p:cNvPr>
              <p:cNvSpPr/>
              <p:nvPr/>
            </p:nvSpPr>
            <p:spPr>
              <a:xfrm>
                <a:off x="1435261" y="3047130"/>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2</a:t>
                </a:r>
              </a:p>
            </p:txBody>
          </p:sp>
          <p:sp>
            <p:nvSpPr>
              <p:cNvPr id="16" name="Oval 15">
                <a:extLst>
                  <a:ext uri="{FF2B5EF4-FFF2-40B4-BE49-F238E27FC236}">
                    <a16:creationId xmlns:a16="http://schemas.microsoft.com/office/drawing/2014/main" id="{80901C3B-8A87-CC45-B520-4EEE86BD2724}"/>
                  </a:ext>
                </a:extLst>
              </p:cNvPr>
              <p:cNvSpPr/>
              <p:nvPr/>
            </p:nvSpPr>
            <p:spPr>
              <a:xfrm>
                <a:off x="1423686" y="3527817"/>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2</a:t>
                </a:r>
              </a:p>
            </p:txBody>
          </p:sp>
        </p:grpSp>
        <p:sp>
          <p:nvSpPr>
            <p:cNvPr id="18" name="TextBox 17">
              <a:extLst>
                <a:ext uri="{FF2B5EF4-FFF2-40B4-BE49-F238E27FC236}">
                  <a16:creationId xmlns:a16="http://schemas.microsoft.com/office/drawing/2014/main" id="{B13E59A4-70DF-6F4B-9DCC-D5A802234462}"/>
                </a:ext>
              </a:extLst>
            </p:cNvPr>
            <p:cNvSpPr txBox="1"/>
            <p:nvPr/>
          </p:nvSpPr>
          <p:spPr>
            <a:xfrm>
              <a:off x="2228127" y="1885479"/>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Lecture</a:t>
              </a:r>
            </a:p>
          </p:txBody>
        </p:sp>
      </p:grpSp>
      <p:grpSp>
        <p:nvGrpSpPr>
          <p:cNvPr id="8" name="Group 7">
            <a:extLst>
              <a:ext uri="{FF2B5EF4-FFF2-40B4-BE49-F238E27FC236}">
                <a16:creationId xmlns:a16="http://schemas.microsoft.com/office/drawing/2014/main" id="{197FB53D-13A7-4B79-8C70-F37973C0BD3A}"/>
              </a:ext>
            </a:extLst>
          </p:cNvPr>
          <p:cNvGrpSpPr/>
          <p:nvPr/>
        </p:nvGrpSpPr>
        <p:grpSpPr>
          <a:xfrm>
            <a:off x="6664185" y="2240106"/>
            <a:ext cx="2061271" cy="3908351"/>
            <a:chOff x="7007504" y="1888414"/>
            <a:chExt cx="2245490" cy="4260043"/>
          </a:xfrm>
        </p:grpSpPr>
        <p:sp>
          <p:nvSpPr>
            <p:cNvPr id="19" name="TextBox 18">
              <a:extLst>
                <a:ext uri="{FF2B5EF4-FFF2-40B4-BE49-F238E27FC236}">
                  <a16:creationId xmlns:a16="http://schemas.microsoft.com/office/drawing/2014/main" id="{83C9AC9A-36E9-BE44-978D-EFCEE5736E98}"/>
                </a:ext>
              </a:extLst>
            </p:cNvPr>
            <p:cNvSpPr txBox="1"/>
            <p:nvPr/>
          </p:nvSpPr>
          <p:spPr>
            <a:xfrm>
              <a:off x="7210063" y="1888414"/>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Hands-on</a:t>
              </a:r>
            </a:p>
          </p:txBody>
        </p:sp>
        <p:sp>
          <p:nvSpPr>
            <p:cNvPr id="20" name="Oval 19">
              <a:extLst>
                <a:ext uri="{FF2B5EF4-FFF2-40B4-BE49-F238E27FC236}">
                  <a16:creationId xmlns:a16="http://schemas.microsoft.com/office/drawing/2014/main" id="{FB80DF09-5B78-5949-B8B2-383485D95997}"/>
                </a:ext>
              </a:extLst>
            </p:cNvPr>
            <p:cNvSpPr/>
            <p:nvPr/>
          </p:nvSpPr>
          <p:spPr>
            <a:xfrm>
              <a:off x="7007504" y="5833626"/>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a:t>
              </a:r>
            </a:p>
          </p:txBody>
        </p:sp>
        <p:sp>
          <p:nvSpPr>
            <p:cNvPr id="21" name="Rectangle 20">
              <a:extLst>
                <a:ext uri="{FF2B5EF4-FFF2-40B4-BE49-F238E27FC236}">
                  <a16:creationId xmlns:a16="http://schemas.microsoft.com/office/drawing/2014/main" id="{021773D1-9780-EE46-837E-0EFE925B2091}"/>
                </a:ext>
              </a:extLst>
            </p:cNvPr>
            <p:cNvSpPr/>
            <p:nvPr/>
          </p:nvSpPr>
          <p:spPr>
            <a:xfrm>
              <a:off x="7007505" y="2498886"/>
              <a:ext cx="2245489" cy="31789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Hands-on exercises</a:t>
              </a:r>
            </a:p>
          </p:txBody>
        </p:sp>
      </p:grpSp>
      <p:sp>
        <p:nvSpPr>
          <p:cNvPr id="4" name="Title 10">
            <a:extLst>
              <a:ext uri="{FF2B5EF4-FFF2-40B4-BE49-F238E27FC236}">
                <a16:creationId xmlns:a16="http://schemas.microsoft.com/office/drawing/2014/main" id="{749F499C-CB9C-4B8A-A62B-D686B30C710F}"/>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22" name="Oval 21">
            <a:extLst>
              <a:ext uri="{FF2B5EF4-FFF2-40B4-BE49-F238E27FC236}">
                <a16:creationId xmlns:a16="http://schemas.microsoft.com/office/drawing/2014/main" id="{9F2879BC-611E-0F45-9E70-39257D1E6307}"/>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8.mp3" descr="Track7_Lecture1_Slide18.mp3">
            <a:hlinkClick r:id="" action="ppaction://media"/>
            <a:extLst>
              <a:ext uri="{FF2B5EF4-FFF2-40B4-BE49-F238E27FC236}">
                <a16:creationId xmlns:a16="http://schemas.microsoft.com/office/drawing/2014/main" id="{296486D9-78A1-D545-A9FD-AADE0536C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955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930758" y="1999219"/>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1.4.3 The Lectures</a:t>
            </a: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38200" y="2413454"/>
            <a:ext cx="10515600" cy="4351338"/>
          </a:xfrm>
        </p:spPr>
        <p:txBody>
          <a:bodyPr vert="horz" lIns="91440" tIns="45720" rIns="91440" bIns="45720" rtlCol="0" anchor="t">
            <a:normAutofit/>
          </a:bodyPr>
          <a:lstStyle/>
          <a:p>
            <a:pPr>
              <a:lnSpc>
                <a:spcPct val="100000"/>
              </a:lnSpc>
              <a:spcBef>
                <a:spcPts val="500"/>
              </a:spcBef>
            </a:pPr>
            <a:r>
              <a:rPr lang="en-GB" sz="2000" dirty="0">
                <a:solidFill>
                  <a:srgbClr val="C00000"/>
                </a:solidFill>
                <a:latin typeface="Open Sans"/>
              </a:rPr>
              <a:t>Lecture 1 – Course Introduction (this lecture)</a:t>
            </a:r>
            <a:endParaRPr lang="en-US" dirty="0">
              <a:latin typeface="Open Sans"/>
            </a:endParaRPr>
          </a:p>
          <a:p>
            <a:pPr>
              <a:lnSpc>
                <a:spcPct val="100000"/>
              </a:lnSpc>
              <a:spcBef>
                <a:spcPts val="500"/>
              </a:spcBef>
            </a:pPr>
            <a:r>
              <a:rPr lang="en-GB" sz="2000" dirty="0">
                <a:latin typeface="Open Sans"/>
              </a:rPr>
              <a:t>Lecture 2 – Overview of Energy Planning and Energy System Analysis</a:t>
            </a:r>
          </a:p>
          <a:p>
            <a:pPr>
              <a:lnSpc>
                <a:spcPct val="100000"/>
              </a:lnSpc>
              <a:spcBef>
                <a:spcPts val="500"/>
              </a:spcBef>
            </a:pPr>
            <a:r>
              <a:rPr lang="en-GB" sz="2000" dirty="0">
                <a:latin typeface="Open Sans"/>
              </a:rPr>
              <a:t>Lecture 3 – The Energy Chain</a:t>
            </a:r>
          </a:p>
          <a:p>
            <a:pPr>
              <a:lnSpc>
                <a:spcPct val="100000"/>
              </a:lnSpc>
              <a:spcBef>
                <a:spcPts val="500"/>
              </a:spcBef>
            </a:pPr>
            <a:r>
              <a:rPr lang="en-GB" sz="2000" dirty="0">
                <a:latin typeface="Open Sans"/>
              </a:rPr>
              <a:t>Lecture 4 – Intro to Energy Balance Studio</a:t>
            </a:r>
          </a:p>
          <a:p>
            <a:pPr>
              <a:lnSpc>
                <a:spcPct val="100000"/>
              </a:lnSpc>
              <a:spcBef>
                <a:spcPts val="500"/>
              </a:spcBef>
            </a:pPr>
            <a:r>
              <a:rPr lang="en-GB" sz="2000" dirty="0">
                <a:latin typeface="Open Sans"/>
              </a:rPr>
              <a:t>Lecture 5 – Energy Balance Specifics and Principles</a:t>
            </a:r>
            <a:endParaRPr lang="en-GB" sz="2000" dirty="0"/>
          </a:p>
        </p:txBody>
      </p:sp>
      <p:sp>
        <p:nvSpPr>
          <p:cNvPr id="4" name="Title 10">
            <a:extLst>
              <a:ext uri="{FF2B5EF4-FFF2-40B4-BE49-F238E27FC236}">
                <a16:creationId xmlns:a16="http://schemas.microsoft.com/office/drawing/2014/main" id="{018F09CD-78D5-4F57-9C63-7A042D920C4E}"/>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5DBE1037-521E-9F4E-BD4C-ED1881A6E6FD}"/>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9.mp3" descr="Track7_Lecture1_Slide19.mp3">
            <a:hlinkClick r:id="" action="ppaction://media"/>
            <a:extLst>
              <a:ext uri="{FF2B5EF4-FFF2-40B4-BE49-F238E27FC236}">
                <a16:creationId xmlns:a16="http://schemas.microsoft.com/office/drawing/2014/main" id="{446A7780-688A-1040-8C66-E7D76E9F0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910771" y="2391682"/>
            <a:ext cx="10515600" cy="4358595"/>
          </a:xfrm>
        </p:spPr>
        <p:txBody>
          <a:bodyPr vert="horz" lIns="91440" tIns="45720" rIns="91440" bIns="45720" rtlCol="0" anchor="t">
            <a:normAutofit/>
          </a:bodyPr>
          <a:lstStyle/>
          <a:p>
            <a:pPr>
              <a:lnSpc>
                <a:spcPct val="100000"/>
              </a:lnSpc>
              <a:spcBef>
                <a:spcPts val="500"/>
              </a:spcBef>
            </a:pPr>
            <a:r>
              <a:rPr lang="en-GB" sz="2000" dirty="0">
                <a:latin typeface="Open Sans"/>
              </a:rPr>
              <a:t>Hands-on 1 – EBS Software Installation</a:t>
            </a:r>
            <a:endParaRPr lang="en-US" dirty="0">
              <a:latin typeface="Open Sans"/>
            </a:endParaRPr>
          </a:p>
          <a:p>
            <a:pPr>
              <a:lnSpc>
                <a:spcPct val="100000"/>
              </a:lnSpc>
              <a:spcBef>
                <a:spcPts val="500"/>
              </a:spcBef>
            </a:pPr>
            <a:r>
              <a:rPr lang="en-GB" sz="2000" dirty="0">
                <a:latin typeface="Open Sans"/>
              </a:rPr>
              <a:t>Hands-on 2 – EBS Demo Case</a:t>
            </a:r>
          </a:p>
          <a:p>
            <a:pPr marL="0" indent="0">
              <a:lnSpc>
                <a:spcPct val="100000"/>
              </a:lnSpc>
              <a:spcBef>
                <a:spcPts val="500"/>
              </a:spcBef>
              <a:buNone/>
            </a:pPr>
            <a:endParaRPr lang="en-GB" sz="2000" dirty="0"/>
          </a:p>
        </p:txBody>
      </p:sp>
      <p:sp>
        <p:nvSpPr>
          <p:cNvPr id="2" name="Rectangle 1">
            <a:extLst>
              <a:ext uri="{FF2B5EF4-FFF2-40B4-BE49-F238E27FC236}">
                <a16:creationId xmlns:a16="http://schemas.microsoft.com/office/drawing/2014/main" id="{20E7C9F4-C39A-42AD-AAC3-76FBE09D7CC1}"/>
              </a:ext>
            </a:extLst>
          </p:cNvPr>
          <p:cNvSpPr/>
          <p:nvPr/>
        </p:nvSpPr>
        <p:spPr>
          <a:xfrm>
            <a:off x="887215" y="1991961"/>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1.4.4 Hands-on</a:t>
            </a:r>
          </a:p>
        </p:txBody>
      </p:sp>
      <p:sp>
        <p:nvSpPr>
          <p:cNvPr id="4" name="Title 10">
            <a:extLst>
              <a:ext uri="{FF2B5EF4-FFF2-40B4-BE49-F238E27FC236}">
                <a16:creationId xmlns:a16="http://schemas.microsoft.com/office/drawing/2014/main" id="{E2D10A93-58A0-470C-BDE4-F1E30E8AB039}"/>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6062A62A-258A-934D-B860-EBF3FF79CBD2}"/>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1_Slide20.mp3" descr="Track7_Lecture1_Slide20.mp3">
            <a:hlinkClick r:id="" action="ppaction://media"/>
            <a:extLst>
              <a:ext uri="{FF2B5EF4-FFF2-40B4-BE49-F238E27FC236}">
                <a16:creationId xmlns:a16="http://schemas.microsoft.com/office/drawing/2014/main" id="{BEFB4671-18F2-1B43-8287-CF66113086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0662474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670855E7-6440-054F-B2E6-BB9AAAF8A64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34546" y="4692435"/>
            <a:ext cx="29920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a:t>
            </a:r>
            <a:r>
              <a:rPr lang="en-US" sz="800" dirty="0" err="1">
                <a:solidFill>
                  <a:schemeClr val="bg1"/>
                </a:solidFill>
                <a:latin typeface="Open Sans"/>
                <a:ea typeface="+mn-lt"/>
                <a:cs typeface="+mn-lt"/>
              </a:rPr>
              <a:t>Hasanovic</a:t>
            </a:r>
            <a:r>
              <a:rPr lang="en-US" sz="800" dirty="0">
                <a:solidFill>
                  <a:schemeClr val="bg1"/>
                </a:solidFill>
                <a:latin typeface="Open Sans"/>
                <a:ea typeface="+mn-lt"/>
                <a:cs typeface="+mn-lt"/>
              </a:rPr>
              <a:t>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1: Course Introduction to EBS and MAED, Energy Balance Studio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and MAED (demand projections).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20460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3336FC7D-FCA0-405F-B1CB-26402D6AA63E}"/>
              </a:ext>
            </a:extLst>
          </p:cNvPr>
          <p:cNvPicPr>
            <a:picLocks noChangeAspect="1"/>
          </p:cNvPicPr>
          <p:nvPr/>
        </p:nvPicPr>
        <p:blipFill>
          <a:blip r:embed="rId5"/>
          <a:stretch>
            <a:fillRect/>
          </a:stretch>
        </p:blipFill>
        <p:spPr>
          <a:xfrm>
            <a:off x="0" y="287197"/>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panose="020B0606030504020204" pitchFamily="34" charset="0"/>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6042" y="1417899"/>
            <a:ext cx="5669250" cy="34973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a:t>
            </a:r>
            <a:endParaRPr lang="en-US" sz="2000" dirty="0">
              <a:solidFill>
                <a:schemeClr val="accent5">
                  <a:lumMod val="60000"/>
                  <a:lumOff val="40000"/>
                </a:schemeClr>
              </a:solidFill>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GB" sz="2000" dirty="0">
                <a:latin typeface="Open Sans" panose="020B0606030504020204" pitchFamily="34" charset="0"/>
                <a:ea typeface="Open Sans" panose="020B0606030504020204" pitchFamily="34" charset="0"/>
                <a:cs typeface="Open Sans" panose="020B0606030504020204" pitchFamily="34" charset="0"/>
              </a:rPr>
              <a:t>ILO1: understand the components of energy systems and the relationship to the Sustainable Development Goals (SDGs)</a:t>
            </a: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ILO2: have an insight into the importance of energy system planning</a:t>
            </a:r>
            <a:endParaRPr lang="en-US" sz="2000" dirty="0">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ILO3: have had an introduction to Energy Balance Studio (EBS) </a:t>
            </a: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ILO4: have knowledge of the course outline and learning objectives</a:t>
            </a:r>
            <a:endParaRPr lang="en-US" sz="2000" dirty="0">
              <a:latin typeface="Open Sans" panose="020B0606030504020204" pitchFamily="34" charset="0"/>
              <a:cs typeface="Open Sans" panose="020B0606030504020204" pitchFamily="34" charset="0"/>
            </a:endParaRPr>
          </a:p>
        </p:txBody>
      </p:sp>
      <p:grpSp>
        <p:nvGrpSpPr>
          <p:cNvPr id="12" name="Google Shape;101;p15">
            <a:extLst>
              <a:ext uri="{FF2B5EF4-FFF2-40B4-BE49-F238E27FC236}">
                <a16:creationId xmlns:a16="http://schemas.microsoft.com/office/drawing/2014/main" id="{1CD375D2-C367-894F-B77B-BEB8B287C9AA}"/>
              </a:ext>
            </a:extLst>
          </p:cNvPr>
          <p:cNvGrpSpPr/>
          <p:nvPr/>
        </p:nvGrpSpPr>
        <p:grpSpPr>
          <a:xfrm>
            <a:off x="6896571" y="1869881"/>
            <a:ext cx="4196750" cy="3538984"/>
            <a:chOff x="5517949" y="1528650"/>
            <a:chExt cx="2898301" cy="2447800"/>
          </a:xfrm>
        </p:grpSpPr>
        <p:sp>
          <p:nvSpPr>
            <p:cNvPr id="13" name="Google Shape;102;p15">
              <a:extLst>
                <a:ext uri="{FF2B5EF4-FFF2-40B4-BE49-F238E27FC236}">
                  <a16:creationId xmlns:a16="http://schemas.microsoft.com/office/drawing/2014/main" id="{882321F3-FB08-A849-B716-D068B833F709}"/>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1.1. Energy systems &amp; the SDGs</a:t>
              </a:r>
              <a:endParaRPr sz="1600">
                <a:latin typeface="Open Sans" panose="020B0606030504020204" pitchFamily="34" charset="0"/>
              </a:endParaRPr>
            </a:p>
          </p:txBody>
        </p:sp>
        <p:sp>
          <p:nvSpPr>
            <p:cNvPr id="14" name="Google Shape;103;p15">
              <a:extLst>
                <a:ext uri="{FF2B5EF4-FFF2-40B4-BE49-F238E27FC236}">
                  <a16:creationId xmlns:a16="http://schemas.microsoft.com/office/drawing/2014/main" id="{30584A17-8EB1-CF44-8C8D-2201374830ED}"/>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1.2. Energy Planning</a:t>
              </a:r>
              <a:endParaRPr sz="1600">
                <a:latin typeface="Open Sans" panose="020B0606030504020204" pitchFamily="34" charset="0"/>
              </a:endParaRPr>
            </a:p>
          </p:txBody>
        </p:sp>
        <p:sp>
          <p:nvSpPr>
            <p:cNvPr id="15" name="Google Shape;104;p15">
              <a:extLst>
                <a:ext uri="{FF2B5EF4-FFF2-40B4-BE49-F238E27FC236}">
                  <a16:creationId xmlns:a16="http://schemas.microsoft.com/office/drawing/2014/main" id="{08857D14-C5BA-C947-AEB7-ECB70BDAFC20}"/>
                </a:ext>
              </a:extLst>
            </p:cNvPr>
            <p:cNvSpPr/>
            <p:nvPr/>
          </p:nvSpPr>
          <p:spPr>
            <a:xfrm>
              <a:off x="5517949"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dirty="0">
                  <a:latin typeface="Open Sans" panose="020B0606030504020204" pitchFamily="34" charset="0"/>
                </a:rPr>
                <a:t>1.3. Intro to EBS</a:t>
              </a:r>
              <a:endParaRPr sz="1600" dirty="0">
                <a:latin typeface="Open Sans" panose="020B0606030504020204" pitchFamily="34" charset="0"/>
              </a:endParaRPr>
            </a:p>
          </p:txBody>
        </p:sp>
        <p:sp>
          <p:nvSpPr>
            <p:cNvPr id="16" name="Google Shape;105;p15">
              <a:extLst>
                <a:ext uri="{FF2B5EF4-FFF2-40B4-BE49-F238E27FC236}">
                  <a16:creationId xmlns:a16="http://schemas.microsoft.com/office/drawing/2014/main" id="{780FF02E-893D-FD4C-8BFA-40D451AC8D25}"/>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1.4 Course outline &amp; Objectives</a:t>
              </a:r>
              <a:endParaRPr sz="1600">
                <a:latin typeface="Open Sans" panose="020B0606030504020204" pitchFamily="34" charset="0"/>
              </a:endParaRPr>
            </a:p>
          </p:txBody>
        </p:sp>
        <p:cxnSp>
          <p:nvCxnSpPr>
            <p:cNvPr id="17" name="Google Shape;106;p15">
              <a:extLst>
                <a:ext uri="{FF2B5EF4-FFF2-40B4-BE49-F238E27FC236}">
                  <a16:creationId xmlns:a16="http://schemas.microsoft.com/office/drawing/2014/main" id="{C4650501-04B5-7B48-8D88-DABA7084CE92}"/>
                </a:ext>
              </a:extLst>
            </p:cNvPr>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F96BAF94-A72C-A547-9374-6CFB0A4CC4A3}"/>
                </a:ext>
              </a:extLst>
            </p:cNvPr>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F232A492-F9C2-2D44-908E-7EAFE4B42CD6}"/>
                </a:ext>
              </a:extLst>
            </p:cNvPr>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21" name="Oval 20">
            <a:extLst>
              <a:ext uri="{FF2B5EF4-FFF2-40B4-BE49-F238E27FC236}">
                <a16:creationId xmlns:a16="http://schemas.microsoft.com/office/drawing/2014/main" id="{99DD03FC-DA9E-EC4D-B96E-DEE3FAB2ECAD}"/>
              </a:ext>
            </a:extLst>
          </p:cNvPr>
          <p:cNvSpPr/>
          <p:nvPr/>
        </p:nvSpPr>
        <p:spPr>
          <a:xfrm>
            <a:off x="6248167"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2 mod.mp3">
            <a:hlinkClick r:id="" action="ppaction://media"/>
            <a:extLst>
              <a:ext uri="{FF2B5EF4-FFF2-40B4-BE49-F238E27FC236}">
                <a16:creationId xmlns:a16="http://schemas.microsoft.com/office/drawing/2014/main" id="{DEA555B4-6EFB-2846-AE83-EEC41E9A0A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6319532" y="878848"/>
            <a:ext cx="812800" cy="8001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480931" y="2817629"/>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66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1.1.1 What is the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811" y="-2017"/>
            <a:ext cx="5529689" cy="139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sp>
        <p:nvSpPr>
          <p:cNvPr id="4" name="Rectangle 3">
            <a:extLst>
              <a:ext uri="{FF2B5EF4-FFF2-40B4-BE49-F238E27FC236}">
                <a16:creationId xmlns:a16="http://schemas.microsoft.com/office/drawing/2014/main" id="{929DAA09-461C-5040-8004-CE792AC007DC}"/>
              </a:ext>
            </a:extLst>
          </p:cNvPr>
          <p:cNvSpPr/>
          <p:nvPr/>
        </p:nvSpPr>
        <p:spPr>
          <a:xfrm>
            <a:off x="1045651" y="1826154"/>
            <a:ext cx="4065785" cy="4448175"/>
          </a:xfrm>
          <a:prstGeom prst="rect">
            <a:avLst/>
          </a:prstGeom>
          <a:no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2F528F"/>
                </a:solidFill>
                <a:latin typeface="Open Sans" panose="020B0606030504020204" pitchFamily="34" charset="0"/>
              </a:rPr>
              <a:t>Supply</a:t>
            </a:r>
          </a:p>
        </p:txBody>
      </p:sp>
      <p:sp>
        <p:nvSpPr>
          <p:cNvPr id="10" name="Rectangle 9">
            <a:extLst>
              <a:ext uri="{FF2B5EF4-FFF2-40B4-BE49-F238E27FC236}">
                <a16:creationId xmlns:a16="http://schemas.microsoft.com/office/drawing/2014/main" id="{2827F337-E57C-4948-828B-2946B02DE718}"/>
              </a:ext>
            </a:extLst>
          </p:cNvPr>
          <p:cNvSpPr/>
          <p:nvPr/>
        </p:nvSpPr>
        <p:spPr>
          <a:xfrm>
            <a:off x="6858000" y="1811500"/>
            <a:ext cx="4191000" cy="4448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C00000"/>
                </a:solidFill>
                <a:latin typeface="Open Sans" panose="020B0606030504020204" pitchFamily="34" charset="0"/>
              </a:rPr>
              <a:t>Demand</a:t>
            </a:r>
          </a:p>
        </p:txBody>
      </p:sp>
      <p:pic>
        <p:nvPicPr>
          <p:cNvPr id="2" name="Picture 2">
            <a:extLst>
              <a:ext uri="{FF2B5EF4-FFF2-40B4-BE49-F238E27FC236}">
                <a16:creationId xmlns:a16="http://schemas.microsoft.com/office/drawing/2014/main" id="{B32E429C-139A-42C4-9CA2-35B9F3326DA5}"/>
              </a:ext>
            </a:extLst>
          </p:cNvPr>
          <p:cNvPicPr>
            <a:picLocks noChangeAspect="1"/>
          </p:cNvPicPr>
          <p:nvPr/>
        </p:nvPicPr>
        <p:blipFill>
          <a:blip r:embed="rId6"/>
          <a:stretch>
            <a:fillRect/>
          </a:stretch>
        </p:blipFill>
        <p:spPr>
          <a:xfrm>
            <a:off x="3612836" y="3124200"/>
            <a:ext cx="609600" cy="609600"/>
          </a:xfrm>
          <a:prstGeom prst="rect">
            <a:avLst/>
          </a:prstGeom>
        </p:spPr>
      </p:pic>
      <p:pic>
        <p:nvPicPr>
          <p:cNvPr id="3" name="Picture 6">
            <a:extLst>
              <a:ext uri="{FF2B5EF4-FFF2-40B4-BE49-F238E27FC236}">
                <a16:creationId xmlns:a16="http://schemas.microsoft.com/office/drawing/2014/main" id="{52F0D002-5024-4765-B96E-6896AACBB61A}"/>
              </a:ext>
            </a:extLst>
          </p:cNvPr>
          <p:cNvPicPr>
            <a:picLocks noChangeAspect="1"/>
          </p:cNvPicPr>
          <p:nvPr/>
        </p:nvPicPr>
        <p:blipFill>
          <a:blip r:embed="rId7"/>
          <a:stretch>
            <a:fillRect/>
          </a:stretch>
        </p:blipFill>
        <p:spPr>
          <a:xfrm>
            <a:off x="2467568" y="3698875"/>
            <a:ext cx="476250" cy="476250"/>
          </a:xfrm>
          <a:prstGeom prst="rect">
            <a:avLst/>
          </a:prstGeom>
        </p:spPr>
      </p:pic>
      <p:pic>
        <p:nvPicPr>
          <p:cNvPr id="7" name="Picture 10">
            <a:extLst>
              <a:ext uri="{FF2B5EF4-FFF2-40B4-BE49-F238E27FC236}">
                <a16:creationId xmlns:a16="http://schemas.microsoft.com/office/drawing/2014/main" id="{136DF00B-7A50-4FDC-9645-53711D1A3554}"/>
              </a:ext>
            </a:extLst>
          </p:cNvPr>
          <p:cNvPicPr>
            <a:picLocks noChangeAspect="1"/>
          </p:cNvPicPr>
          <p:nvPr/>
        </p:nvPicPr>
        <p:blipFill>
          <a:blip r:embed="rId8"/>
          <a:stretch>
            <a:fillRect/>
          </a:stretch>
        </p:blipFill>
        <p:spPr>
          <a:xfrm>
            <a:off x="2945179" y="2275114"/>
            <a:ext cx="609600" cy="609600"/>
          </a:xfrm>
          <a:prstGeom prst="rect">
            <a:avLst/>
          </a:prstGeom>
        </p:spPr>
      </p:pic>
      <p:pic>
        <p:nvPicPr>
          <p:cNvPr id="11" name="Picture 11">
            <a:extLst>
              <a:ext uri="{FF2B5EF4-FFF2-40B4-BE49-F238E27FC236}">
                <a16:creationId xmlns:a16="http://schemas.microsoft.com/office/drawing/2014/main" id="{BC2020F0-6165-44E5-B985-8BED6DC7588F}"/>
              </a:ext>
            </a:extLst>
          </p:cNvPr>
          <p:cNvPicPr>
            <a:picLocks noChangeAspect="1"/>
          </p:cNvPicPr>
          <p:nvPr/>
        </p:nvPicPr>
        <p:blipFill>
          <a:blip r:embed="rId9"/>
          <a:stretch>
            <a:fillRect/>
          </a:stretch>
        </p:blipFill>
        <p:spPr>
          <a:xfrm flipH="1">
            <a:off x="1523232" y="2274661"/>
            <a:ext cx="557893" cy="559707"/>
          </a:xfrm>
          <a:prstGeom prst="rect">
            <a:avLst/>
          </a:prstGeom>
        </p:spPr>
      </p:pic>
      <p:pic>
        <p:nvPicPr>
          <p:cNvPr id="12" name="Picture 12">
            <a:extLst>
              <a:ext uri="{FF2B5EF4-FFF2-40B4-BE49-F238E27FC236}">
                <a16:creationId xmlns:a16="http://schemas.microsoft.com/office/drawing/2014/main" id="{24FC3F0D-E106-47F0-AEB3-0B63447592CE}"/>
              </a:ext>
            </a:extLst>
          </p:cNvPr>
          <p:cNvPicPr>
            <a:picLocks noChangeAspect="1"/>
          </p:cNvPicPr>
          <p:nvPr/>
        </p:nvPicPr>
        <p:blipFill>
          <a:blip r:embed="rId10"/>
          <a:stretch>
            <a:fillRect/>
          </a:stretch>
        </p:blipFill>
        <p:spPr>
          <a:xfrm>
            <a:off x="3251340" y="4497161"/>
            <a:ext cx="476250" cy="476250"/>
          </a:xfrm>
          <a:prstGeom prst="rect">
            <a:avLst/>
          </a:prstGeom>
        </p:spPr>
      </p:pic>
      <p:pic>
        <p:nvPicPr>
          <p:cNvPr id="13" name="Picture 13">
            <a:extLst>
              <a:ext uri="{FF2B5EF4-FFF2-40B4-BE49-F238E27FC236}">
                <a16:creationId xmlns:a16="http://schemas.microsoft.com/office/drawing/2014/main" id="{8B55D6DF-FBEB-409C-A443-1FF3BAD44842}"/>
              </a:ext>
            </a:extLst>
          </p:cNvPr>
          <p:cNvPicPr>
            <a:picLocks noChangeAspect="1"/>
          </p:cNvPicPr>
          <p:nvPr/>
        </p:nvPicPr>
        <p:blipFill>
          <a:blip r:embed="rId11"/>
          <a:stretch>
            <a:fillRect/>
          </a:stretch>
        </p:blipFill>
        <p:spPr>
          <a:xfrm>
            <a:off x="1471979" y="4735286"/>
            <a:ext cx="609600" cy="609600"/>
          </a:xfrm>
          <a:prstGeom prst="rect">
            <a:avLst/>
          </a:prstGeom>
        </p:spPr>
      </p:pic>
      <p:pic>
        <p:nvPicPr>
          <p:cNvPr id="14" name="Picture 14">
            <a:extLst>
              <a:ext uri="{FF2B5EF4-FFF2-40B4-BE49-F238E27FC236}">
                <a16:creationId xmlns:a16="http://schemas.microsoft.com/office/drawing/2014/main" id="{2DEDA6CD-F38E-4C26-AFCA-59D8408846A7}"/>
              </a:ext>
            </a:extLst>
          </p:cNvPr>
          <p:cNvPicPr>
            <a:picLocks noChangeAspect="1"/>
          </p:cNvPicPr>
          <p:nvPr/>
        </p:nvPicPr>
        <p:blipFill>
          <a:blip r:embed="rId12"/>
          <a:stretch>
            <a:fillRect/>
          </a:stretch>
        </p:blipFill>
        <p:spPr>
          <a:xfrm>
            <a:off x="4158482" y="5346246"/>
            <a:ext cx="476250" cy="476250"/>
          </a:xfrm>
          <a:prstGeom prst="rect">
            <a:avLst/>
          </a:prstGeom>
        </p:spPr>
      </p:pic>
      <p:pic>
        <p:nvPicPr>
          <p:cNvPr id="15" name="Picture 15">
            <a:extLst>
              <a:ext uri="{FF2B5EF4-FFF2-40B4-BE49-F238E27FC236}">
                <a16:creationId xmlns:a16="http://schemas.microsoft.com/office/drawing/2014/main" id="{F2D1A11C-3828-44EB-BE04-28185568E6E3}"/>
              </a:ext>
            </a:extLst>
          </p:cNvPr>
          <p:cNvPicPr>
            <a:picLocks noChangeAspect="1"/>
          </p:cNvPicPr>
          <p:nvPr/>
        </p:nvPicPr>
        <p:blipFill>
          <a:blip r:embed="rId13"/>
          <a:stretch>
            <a:fillRect/>
          </a:stretch>
        </p:blipFill>
        <p:spPr>
          <a:xfrm>
            <a:off x="2570529" y="5449206"/>
            <a:ext cx="546101" cy="560615"/>
          </a:xfrm>
          <a:prstGeom prst="rect">
            <a:avLst/>
          </a:prstGeom>
        </p:spPr>
      </p:pic>
      <p:pic>
        <p:nvPicPr>
          <p:cNvPr id="16" name="Picture 16">
            <a:extLst>
              <a:ext uri="{FF2B5EF4-FFF2-40B4-BE49-F238E27FC236}">
                <a16:creationId xmlns:a16="http://schemas.microsoft.com/office/drawing/2014/main" id="{F50A6595-FC20-4DBD-9CAD-A64E0DAEF09D}"/>
              </a:ext>
            </a:extLst>
          </p:cNvPr>
          <p:cNvPicPr>
            <a:picLocks noChangeAspect="1"/>
          </p:cNvPicPr>
          <p:nvPr/>
        </p:nvPicPr>
        <p:blipFill>
          <a:blip r:embed="rId14"/>
          <a:stretch>
            <a:fillRect/>
          </a:stretch>
        </p:blipFill>
        <p:spPr>
          <a:xfrm>
            <a:off x="1525500" y="3301093"/>
            <a:ext cx="560615" cy="560614"/>
          </a:xfrm>
          <a:prstGeom prst="rect">
            <a:avLst/>
          </a:prstGeom>
        </p:spPr>
      </p:pic>
      <p:pic>
        <p:nvPicPr>
          <p:cNvPr id="17" name="Picture 17">
            <a:extLst>
              <a:ext uri="{FF2B5EF4-FFF2-40B4-BE49-F238E27FC236}">
                <a16:creationId xmlns:a16="http://schemas.microsoft.com/office/drawing/2014/main" id="{DC972A1E-01AA-45E0-B59A-3958A27C20DF}"/>
              </a:ext>
            </a:extLst>
          </p:cNvPr>
          <p:cNvPicPr>
            <a:picLocks noChangeAspect="1"/>
          </p:cNvPicPr>
          <p:nvPr/>
        </p:nvPicPr>
        <p:blipFill>
          <a:blip r:embed="rId15"/>
          <a:stretch>
            <a:fillRect/>
          </a:stretch>
        </p:blipFill>
        <p:spPr>
          <a:xfrm>
            <a:off x="9896928" y="4588328"/>
            <a:ext cx="1135744" cy="1113972"/>
          </a:xfrm>
          <a:prstGeom prst="rect">
            <a:avLst/>
          </a:prstGeom>
        </p:spPr>
      </p:pic>
      <p:pic>
        <p:nvPicPr>
          <p:cNvPr id="18" name="Picture 18">
            <a:extLst>
              <a:ext uri="{FF2B5EF4-FFF2-40B4-BE49-F238E27FC236}">
                <a16:creationId xmlns:a16="http://schemas.microsoft.com/office/drawing/2014/main" id="{FE956B13-243D-4C74-B28B-27CFDBFC7F98}"/>
              </a:ext>
            </a:extLst>
          </p:cNvPr>
          <p:cNvPicPr>
            <a:picLocks noChangeAspect="1"/>
          </p:cNvPicPr>
          <p:nvPr/>
        </p:nvPicPr>
        <p:blipFill>
          <a:blip r:embed="rId16"/>
          <a:stretch>
            <a:fillRect/>
          </a:stretch>
        </p:blipFill>
        <p:spPr>
          <a:xfrm>
            <a:off x="7102928" y="5234213"/>
            <a:ext cx="1005116" cy="1034144"/>
          </a:xfrm>
          <a:prstGeom prst="rect">
            <a:avLst/>
          </a:prstGeom>
        </p:spPr>
      </p:pic>
      <p:pic>
        <p:nvPicPr>
          <p:cNvPr id="19" name="Picture 19">
            <a:extLst>
              <a:ext uri="{FF2B5EF4-FFF2-40B4-BE49-F238E27FC236}">
                <a16:creationId xmlns:a16="http://schemas.microsoft.com/office/drawing/2014/main" id="{CABACB74-49B9-40DF-BBC1-9AA64A0B282D}"/>
              </a:ext>
            </a:extLst>
          </p:cNvPr>
          <p:cNvPicPr>
            <a:picLocks noChangeAspect="1"/>
          </p:cNvPicPr>
          <p:nvPr/>
        </p:nvPicPr>
        <p:blipFill>
          <a:blip r:embed="rId17"/>
          <a:stretch>
            <a:fillRect/>
          </a:stretch>
        </p:blipFill>
        <p:spPr>
          <a:xfrm>
            <a:off x="9615714" y="1955800"/>
            <a:ext cx="1255486" cy="1255486"/>
          </a:xfrm>
          <a:prstGeom prst="rect">
            <a:avLst/>
          </a:prstGeom>
        </p:spPr>
      </p:pic>
      <p:pic>
        <p:nvPicPr>
          <p:cNvPr id="20" name="Picture 20">
            <a:extLst>
              <a:ext uri="{FF2B5EF4-FFF2-40B4-BE49-F238E27FC236}">
                <a16:creationId xmlns:a16="http://schemas.microsoft.com/office/drawing/2014/main" id="{BFB42888-9A20-407F-BEEE-B8BC65FF96E5}"/>
              </a:ext>
            </a:extLst>
          </p:cNvPr>
          <p:cNvPicPr>
            <a:picLocks noChangeAspect="1"/>
          </p:cNvPicPr>
          <p:nvPr/>
        </p:nvPicPr>
        <p:blipFill>
          <a:blip r:embed="rId18"/>
          <a:stretch>
            <a:fillRect/>
          </a:stretch>
        </p:blipFill>
        <p:spPr>
          <a:xfrm>
            <a:off x="8280398" y="3487057"/>
            <a:ext cx="783772" cy="783772"/>
          </a:xfrm>
          <a:prstGeom prst="rect">
            <a:avLst/>
          </a:prstGeom>
        </p:spPr>
      </p:pic>
      <p:pic>
        <p:nvPicPr>
          <p:cNvPr id="21" name="Picture 21">
            <a:extLst>
              <a:ext uri="{FF2B5EF4-FFF2-40B4-BE49-F238E27FC236}">
                <a16:creationId xmlns:a16="http://schemas.microsoft.com/office/drawing/2014/main" id="{DCAD012D-324E-4209-BB34-1CEB9B347405}"/>
              </a:ext>
            </a:extLst>
          </p:cNvPr>
          <p:cNvPicPr>
            <a:picLocks noChangeAspect="1"/>
          </p:cNvPicPr>
          <p:nvPr/>
        </p:nvPicPr>
        <p:blipFill>
          <a:blip r:embed="rId19"/>
          <a:stretch>
            <a:fillRect/>
          </a:stretch>
        </p:blipFill>
        <p:spPr>
          <a:xfrm>
            <a:off x="6988628" y="4132943"/>
            <a:ext cx="892628" cy="907142"/>
          </a:xfrm>
          <a:prstGeom prst="rect">
            <a:avLst/>
          </a:prstGeom>
        </p:spPr>
      </p:pic>
      <p:pic>
        <p:nvPicPr>
          <p:cNvPr id="22" name="Picture 22">
            <a:extLst>
              <a:ext uri="{FF2B5EF4-FFF2-40B4-BE49-F238E27FC236}">
                <a16:creationId xmlns:a16="http://schemas.microsoft.com/office/drawing/2014/main" id="{F7812894-6444-471A-91DB-CEE7E905C50F}"/>
              </a:ext>
            </a:extLst>
          </p:cNvPr>
          <p:cNvPicPr>
            <a:picLocks noChangeAspect="1"/>
          </p:cNvPicPr>
          <p:nvPr/>
        </p:nvPicPr>
        <p:blipFill>
          <a:blip r:embed="rId20"/>
          <a:stretch>
            <a:fillRect/>
          </a:stretch>
        </p:blipFill>
        <p:spPr>
          <a:xfrm>
            <a:off x="7148286" y="2572657"/>
            <a:ext cx="914400" cy="914400"/>
          </a:xfrm>
          <a:prstGeom prst="rect">
            <a:avLst/>
          </a:prstGeom>
        </p:spPr>
      </p:pic>
      <p:pic>
        <p:nvPicPr>
          <p:cNvPr id="23" name="Picture 23">
            <a:extLst>
              <a:ext uri="{FF2B5EF4-FFF2-40B4-BE49-F238E27FC236}">
                <a16:creationId xmlns:a16="http://schemas.microsoft.com/office/drawing/2014/main" id="{AE6ECA3C-5B26-43CB-AB59-E67D9DE854D9}"/>
              </a:ext>
            </a:extLst>
          </p:cNvPr>
          <p:cNvPicPr>
            <a:picLocks noChangeAspect="1"/>
          </p:cNvPicPr>
          <p:nvPr/>
        </p:nvPicPr>
        <p:blipFill>
          <a:blip r:embed="rId21"/>
          <a:stretch>
            <a:fillRect/>
          </a:stretch>
        </p:blipFill>
        <p:spPr>
          <a:xfrm>
            <a:off x="8391979" y="2183493"/>
            <a:ext cx="807358" cy="807358"/>
          </a:xfrm>
          <a:prstGeom prst="rect">
            <a:avLst/>
          </a:prstGeom>
        </p:spPr>
      </p:pic>
      <p:pic>
        <p:nvPicPr>
          <p:cNvPr id="24" name="Picture 24">
            <a:extLst>
              <a:ext uri="{FF2B5EF4-FFF2-40B4-BE49-F238E27FC236}">
                <a16:creationId xmlns:a16="http://schemas.microsoft.com/office/drawing/2014/main" id="{179CBA89-4857-487C-9DDD-057442785E70}"/>
              </a:ext>
            </a:extLst>
          </p:cNvPr>
          <p:cNvPicPr>
            <a:picLocks noChangeAspect="1"/>
          </p:cNvPicPr>
          <p:nvPr/>
        </p:nvPicPr>
        <p:blipFill>
          <a:blip r:embed="rId22"/>
          <a:stretch>
            <a:fillRect/>
          </a:stretch>
        </p:blipFill>
        <p:spPr>
          <a:xfrm>
            <a:off x="9412513" y="3487056"/>
            <a:ext cx="972458" cy="994229"/>
          </a:xfrm>
          <a:prstGeom prst="rect">
            <a:avLst/>
          </a:prstGeom>
        </p:spPr>
      </p:pic>
      <p:pic>
        <p:nvPicPr>
          <p:cNvPr id="25" name="Picture 25">
            <a:extLst>
              <a:ext uri="{FF2B5EF4-FFF2-40B4-BE49-F238E27FC236}">
                <a16:creationId xmlns:a16="http://schemas.microsoft.com/office/drawing/2014/main" id="{560F6788-ED83-467F-A607-BE56CD98EB41}"/>
              </a:ext>
            </a:extLst>
          </p:cNvPr>
          <p:cNvPicPr>
            <a:picLocks noChangeAspect="1"/>
          </p:cNvPicPr>
          <p:nvPr/>
        </p:nvPicPr>
        <p:blipFill>
          <a:blip r:embed="rId23"/>
          <a:stretch>
            <a:fillRect/>
          </a:stretch>
        </p:blipFill>
        <p:spPr>
          <a:xfrm>
            <a:off x="8587921" y="4585607"/>
            <a:ext cx="952500" cy="952500"/>
          </a:xfrm>
          <a:prstGeom prst="rect">
            <a:avLst/>
          </a:prstGeom>
        </p:spPr>
      </p:pic>
      <p:sp>
        <p:nvSpPr>
          <p:cNvPr id="26" name="Oval 25">
            <a:extLst>
              <a:ext uri="{FF2B5EF4-FFF2-40B4-BE49-F238E27FC236}">
                <a16:creationId xmlns:a16="http://schemas.microsoft.com/office/drawing/2014/main" id="{695ACA5D-A039-7E48-A6C2-2EE8BE4C4EB8}"/>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Track7_Lecture1_Slide3.mp3" descr="Track7_Lecture1_Slide3.mp3">
            <a:hlinkClick r:id="" action="ppaction://media"/>
            <a:extLst>
              <a:ext uri="{FF2B5EF4-FFF2-40B4-BE49-F238E27FC236}">
                <a16:creationId xmlns:a16="http://schemas.microsoft.com/office/drawing/2014/main" id="{B6AC3AAC-8E2D-5E45-A04F-AA9C37D0AE2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550777" y="354268"/>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7"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1.1.2 Traditional stages in the Energy System</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5421"/>
            <a:ext cx="632638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grpSp>
        <p:nvGrpSpPr>
          <p:cNvPr id="9" name="Group 8">
            <a:extLst>
              <a:ext uri="{FF2B5EF4-FFF2-40B4-BE49-F238E27FC236}">
                <a16:creationId xmlns:a16="http://schemas.microsoft.com/office/drawing/2014/main" id="{393BBC33-2AB4-8B41-B8FE-224A761C4F9B}"/>
              </a:ext>
            </a:extLst>
          </p:cNvPr>
          <p:cNvGrpSpPr/>
          <p:nvPr/>
        </p:nvGrpSpPr>
        <p:grpSpPr>
          <a:xfrm>
            <a:off x="1046314" y="2569597"/>
            <a:ext cx="9828346" cy="2375603"/>
            <a:chOff x="1020914" y="2658497"/>
            <a:chExt cx="9828346" cy="2375603"/>
          </a:xfrm>
        </p:grpSpPr>
        <p:sp>
          <p:nvSpPr>
            <p:cNvPr id="10" name="Text Box 7">
              <a:extLst>
                <a:ext uri="{FF2B5EF4-FFF2-40B4-BE49-F238E27FC236}">
                  <a16:creationId xmlns:a16="http://schemas.microsoft.com/office/drawing/2014/main" id="{9E3B8595-3B06-4C4D-8C2B-73C1EB8A0F0B}"/>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1" name="Text Box 8">
              <a:extLst>
                <a:ext uri="{FF2B5EF4-FFF2-40B4-BE49-F238E27FC236}">
                  <a16:creationId xmlns:a16="http://schemas.microsoft.com/office/drawing/2014/main" id="{18D45AA9-43FD-A341-AFB7-FA6A171F1709}"/>
                </a:ext>
              </a:extLst>
            </p:cNvPr>
            <p:cNvSpPr txBox="1">
              <a:spLocks noChangeArrowheads="1"/>
            </p:cNvSpPr>
            <p:nvPr/>
          </p:nvSpPr>
          <p:spPr bwMode="auto">
            <a:xfrm>
              <a:off x="3641868"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2" name="Text Box 9">
              <a:extLst>
                <a:ext uri="{FF2B5EF4-FFF2-40B4-BE49-F238E27FC236}">
                  <a16:creationId xmlns:a16="http://schemas.microsoft.com/office/drawing/2014/main" id="{67FDE844-D17D-174D-8539-FC831B98C6C7}"/>
                </a:ext>
              </a:extLst>
            </p:cNvPr>
            <p:cNvSpPr txBox="1">
              <a:spLocks noChangeArrowheads="1"/>
            </p:cNvSpPr>
            <p:nvPr/>
          </p:nvSpPr>
          <p:spPr bwMode="auto">
            <a:xfrm>
              <a:off x="8715660" y="2658497"/>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3" name="AutoShape 20">
              <a:extLst>
                <a:ext uri="{FF2B5EF4-FFF2-40B4-BE49-F238E27FC236}">
                  <a16:creationId xmlns:a16="http://schemas.microsoft.com/office/drawing/2014/main" id="{F1BF1BAB-7CD9-8840-96DA-B157867DDED2}"/>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22" name="Text Box 31">
              <a:extLst>
                <a:ext uri="{FF2B5EF4-FFF2-40B4-BE49-F238E27FC236}">
                  <a16:creationId xmlns:a16="http://schemas.microsoft.com/office/drawing/2014/main" id="{C728D908-52C6-1F41-AC28-53F2DF085BFB}"/>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3" name="Text Box 32">
              <a:extLst>
                <a:ext uri="{FF2B5EF4-FFF2-40B4-BE49-F238E27FC236}">
                  <a16:creationId xmlns:a16="http://schemas.microsoft.com/office/drawing/2014/main" id="{54A2C268-D9E8-4646-93BA-75C72CADF7C2}"/>
                </a:ext>
              </a:extLst>
            </p:cNvPr>
            <p:cNvSpPr txBox="1">
              <a:spLocks noChangeArrowheads="1"/>
            </p:cNvSpPr>
            <p:nvPr/>
          </p:nvSpPr>
          <p:spPr bwMode="auto">
            <a:xfrm>
              <a:off x="9187858" y="4387769"/>
              <a:ext cx="14104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4" name="Text Box 33">
              <a:extLst>
                <a:ext uri="{FF2B5EF4-FFF2-40B4-BE49-F238E27FC236}">
                  <a16:creationId xmlns:a16="http://schemas.microsoft.com/office/drawing/2014/main" id="{11F05877-0F9A-654F-96A1-37B5371CA0D6}"/>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31" name="Text Box 8">
              <a:extLst>
                <a:ext uri="{FF2B5EF4-FFF2-40B4-BE49-F238E27FC236}">
                  <a16:creationId xmlns:a16="http://schemas.microsoft.com/office/drawing/2014/main" id="{441B5425-1E42-7148-9436-BAEBF828EC0A}"/>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32" name="Text Box 31">
              <a:extLst>
                <a:ext uri="{FF2B5EF4-FFF2-40B4-BE49-F238E27FC236}">
                  <a16:creationId xmlns:a16="http://schemas.microsoft.com/office/drawing/2014/main" id="{3CC739D3-3FD0-6B46-918F-EB66C4ACED6A}"/>
                </a:ext>
              </a:extLst>
            </p:cNvPr>
            <p:cNvSpPr txBox="1">
              <a:spLocks noChangeArrowheads="1"/>
            </p:cNvSpPr>
            <p:nvPr/>
          </p:nvSpPr>
          <p:spPr bwMode="auto">
            <a:xfrm>
              <a:off x="1143506" y="44728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33" name="AutoShape 20">
              <a:extLst>
                <a:ext uri="{FF2B5EF4-FFF2-40B4-BE49-F238E27FC236}">
                  <a16:creationId xmlns:a16="http://schemas.microsoft.com/office/drawing/2014/main" id="{53FFA7AC-AACA-1846-B97B-BD59F04EFBE7}"/>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34" name="AutoShape 20">
              <a:extLst>
                <a:ext uri="{FF2B5EF4-FFF2-40B4-BE49-F238E27FC236}">
                  <a16:creationId xmlns:a16="http://schemas.microsoft.com/office/drawing/2014/main" id="{27E92D26-33BB-F34E-809D-1BA4D1B94105}"/>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pic>
          <p:nvPicPr>
            <p:cNvPr id="35" name="Graphic 34" descr="Oil Rig with solid fill">
              <a:extLst>
                <a:ext uri="{FF2B5EF4-FFF2-40B4-BE49-F238E27FC236}">
                  <a16:creationId xmlns:a16="http://schemas.microsoft.com/office/drawing/2014/main" id="{C6EBD355-22D7-774E-99F4-1205DA207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3664" y="3168569"/>
              <a:ext cx="1219200" cy="1219200"/>
            </a:xfrm>
            <a:prstGeom prst="rect">
              <a:avLst/>
            </a:prstGeom>
          </p:spPr>
        </p:pic>
        <p:pic>
          <p:nvPicPr>
            <p:cNvPr id="36" name="Graphic 35" descr="Electric Tower with solid fill">
              <a:extLst>
                <a:ext uri="{FF2B5EF4-FFF2-40B4-BE49-F238E27FC236}">
                  <a16:creationId xmlns:a16="http://schemas.microsoft.com/office/drawing/2014/main" id="{5813472E-EB9B-F84D-A76F-8FB868C697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2117" y="3174641"/>
              <a:ext cx="1219200" cy="1219200"/>
            </a:xfrm>
            <a:prstGeom prst="rect">
              <a:avLst/>
            </a:prstGeom>
          </p:spPr>
        </p:pic>
        <p:pic>
          <p:nvPicPr>
            <p:cNvPr id="37" name="Graphic 36" descr="House with solid fill">
              <a:extLst>
                <a:ext uri="{FF2B5EF4-FFF2-40B4-BE49-F238E27FC236}">
                  <a16:creationId xmlns:a16="http://schemas.microsoft.com/office/drawing/2014/main" id="{59DC25B4-E337-4845-914F-2DD0872F61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1195" y="3122227"/>
              <a:ext cx="1219200" cy="1219200"/>
            </a:xfrm>
            <a:prstGeom prst="rect">
              <a:avLst/>
            </a:prstGeom>
          </p:spPr>
        </p:pic>
        <p:pic>
          <p:nvPicPr>
            <p:cNvPr id="38" name="Graphic 37" descr="Oil Barrel with solid fill">
              <a:extLst>
                <a:ext uri="{FF2B5EF4-FFF2-40B4-BE49-F238E27FC236}">
                  <a16:creationId xmlns:a16="http://schemas.microsoft.com/office/drawing/2014/main" id="{1ED3BB6C-5678-1444-8DF9-E6F5DC58A7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87891" y="3276587"/>
              <a:ext cx="1219200" cy="1219200"/>
            </a:xfrm>
            <a:prstGeom prst="rect">
              <a:avLst/>
            </a:prstGeom>
          </p:spPr>
        </p:pic>
      </p:grpSp>
      <p:sp>
        <p:nvSpPr>
          <p:cNvPr id="25" name="Oval 24">
            <a:extLst>
              <a:ext uri="{FF2B5EF4-FFF2-40B4-BE49-F238E27FC236}">
                <a16:creationId xmlns:a16="http://schemas.microsoft.com/office/drawing/2014/main" id="{D8DC041E-340F-1244-9F55-B99BD02149D5}"/>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4.mp3" descr="Track7_Lecture1_Slide4.mp3">
            <a:hlinkClick r:id="" action="ppaction://media"/>
            <a:extLst>
              <a:ext uri="{FF2B5EF4-FFF2-40B4-BE49-F238E27FC236}">
                <a16:creationId xmlns:a16="http://schemas.microsoft.com/office/drawing/2014/main" id="{17779153-489A-E741-980A-8A098E3A55E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550777" y="35452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4" y="1386407"/>
            <a:ext cx="5208786" cy="707886"/>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1.1.3 Transitioning to a new, AFFORDABLE, and CLEAN energy system</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5421"/>
            <a:ext cx="577036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01B99DCF-CED7-1E43-94AC-67198CA3BCA6}"/>
              </a:ext>
            </a:extLst>
          </p:cNvPr>
          <p:cNvPicPr>
            <a:picLocks noGrp="1" noChangeAspect="1"/>
          </p:cNvPicPr>
          <p:nvPr>
            <p:ph idx="1"/>
          </p:nvPr>
        </p:nvPicPr>
        <p:blipFill>
          <a:blip r:embed="rId6"/>
          <a:stretch>
            <a:fillRect/>
          </a:stretch>
        </p:blipFill>
        <p:spPr>
          <a:xfrm>
            <a:off x="934797" y="2058396"/>
            <a:ext cx="5506304" cy="3892407"/>
          </a:xfrm>
        </p:spPr>
      </p:pic>
      <p:pic>
        <p:nvPicPr>
          <p:cNvPr id="11" name="Content Placeholder 8">
            <a:extLst>
              <a:ext uri="{FF2B5EF4-FFF2-40B4-BE49-F238E27FC236}">
                <a16:creationId xmlns:a16="http://schemas.microsoft.com/office/drawing/2014/main" id="{D6AEEE04-E480-0F43-AC93-AF0AD0E9F509}"/>
              </a:ext>
            </a:extLst>
          </p:cNvPr>
          <p:cNvPicPr>
            <a:picLocks noChangeAspect="1"/>
          </p:cNvPicPr>
          <p:nvPr/>
        </p:nvPicPr>
        <p:blipFill>
          <a:blip r:embed="rId7"/>
          <a:stretch>
            <a:fillRect/>
          </a:stretch>
        </p:blipFill>
        <p:spPr>
          <a:xfrm>
            <a:off x="6657580" y="2188862"/>
            <a:ext cx="4910593" cy="3388232"/>
          </a:xfrm>
          <a:prstGeom prst="rect">
            <a:avLst/>
          </a:prstGeom>
        </p:spPr>
      </p:pic>
      <p:sp>
        <p:nvSpPr>
          <p:cNvPr id="8" name="Oval 7">
            <a:extLst>
              <a:ext uri="{FF2B5EF4-FFF2-40B4-BE49-F238E27FC236}">
                <a16:creationId xmlns:a16="http://schemas.microsoft.com/office/drawing/2014/main" id="{23E88C0F-7344-6543-9329-E88015312A09}"/>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5 mod.mp3" descr="Slide 5 mod.mp3">
            <a:hlinkClick r:id="" action="ppaction://media"/>
            <a:extLst>
              <a:ext uri="{FF2B5EF4-FFF2-40B4-BE49-F238E27FC236}">
                <a16:creationId xmlns:a16="http://schemas.microsoft.com/office/drawing/2014/main" id="{32562753-6D83-D243-8C69-3361894001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62782"/>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1.1.4 The Sustainable Development Goals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5421"/>
            <a:ext cx="55389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FA24BB22-BC47-2B40-9923-BFE85B63E8F5}"/>
              </a:ext>
            </a:extLst>
          </p:cNvPr>
          <p:cNvPicPr>
            <a:picLocks noGrp="1" noChangeAspect="1"/>
          </p:cNvPicPr>
          <p:nvPr>
            <p:ph idx="1"/>
          </p:nvPr>
        </p:nvPicPr>
        <p:blipFill rotWithShape="1">
          <a:blip r:embed="rId6"/>
          <a:srcRect l="2025" t="2992" r="1660" b="3612"/>
          <a:stretch/>
        </p:blipFill>
        <p:spPr>
          <a:xfrm>
            <a:off x="890155" y="1946582"/>
            <a:ext cx="6705600" cy="4064001"/>
          </a:xfrm>
        </p:spPr>
      </p:pic>
      <p:sp>
        <p:nvSpPr>
          <p:cNvPr id="7" name="Oval 6">
            <a:extLst>
              <a:ext uri="{FF2B5EF4-FFF2-40B4-BE49-F238E27FC236}">
                <a16:creationId xmlns:a16="http://schemas.microsoft.com/office/drawing/2014/main" id="{0DB28DE3-A59A-2A40-B2A1-34D1DEC901E2}"/>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6.mp3" descr="Track7_Lecture1_Slide6.mp3">
            <a:hlinkClick r:id="" action="ppaction://media"/>
            <a:extLst>
              <a:ext uri="{FF2B5EF4-FFF2-40B4-BE49-F238E27FC236}">
                <a16:creationId xmlns:a16="http://schemas.microsoft.com/office/drawing/2014/main" id="{6D4FDB05-2860-7D45-8C37-54D3FD756F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1437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5421"/>
            <a:ext cx="66311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sp>
        <p:nvSpPr>
          <p:cNvPr id="9" name="Google Shape;115;p16">
            <a:extLst>
              <a:ext uri="{FF2B5EF4-FFF2-40B4-BE49-F238E27FC236}">
                <a16:creationId xmlns:a16="http://schemas.microsoft.com/office/drawing/2014/main" id="{F7FAEA9C-B3A7-534D-A019-F74050F14C9B}"/>
              </a:ext>
            </a:extLst>
          </p:cNvPr>
          <p:cNvSpPr txBox="1">
            <a:spLocks noGrp="1"/>
          </p:cNvSpPr>
          <p:nvPr>
            <p:ph idx="1"/>
          </p:nvPr>
        </p:nvSpPr>
        <p:spPr>
          <a:xfrm>
            <a:off x="838200" y="1297841"/>
            <a:ext cx="10515600" cy="4691063"/>
          </a:xfrm>
          <a:prstGeom prst="rect">
            <a:avLst/>
          </a:prstGeom>
          <a:noFill/>
          <a:ln>
            <a:noFill/>
          </a:ln>
        </p:spPr>
        <p:txBody>
          <a:bodyPr spcFirstLastPara="1" lIns="121900" tIns="60933" rIns="121900" bIns="60933" anchor="t">
            <a:normAutofit lnSpcReduction="10000"/>
          </a:bodyPr>
          <a:lstStyle/>
          <a:p>
            <a:pPr marL="0" indent="0">
              <a:lnSpc>
                <a:spcPct val="100000"/>
              </a:lnSpc>
              <a:buNone/>
              <a:defRPr/>
            </a:pPr>
            <a:r>
              <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1.2.1 Energy system analysis and Planning</a:t>
            </a:r>
          </a:p>
          <a:p>
            <a:pPr marL="0" indent="0">
              <a:lnSpc>
                <a:spcPct val="100000"/>
              </a:lnSpc>
              <a:buNone/>
              <a:defRPr/>
            </a:pPr>
            <a:r>
              <a:rPr lang="en-GB" sz="2000" b="1" dirty="0">
                <a:latin typeface="Open Sans"/>
                <a:ea typeface="Open Sans" panose="020B0606030504020204" pitchFamily="34" charset="0"/>
                <a:cs typeface="Open Sans" panose="020B0606030504020204" pitchFamily="34" charset="0"/>
              </a:rPr>
              <a:t>Energy system analysis....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considers the impact of technologies on energy and material use</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allows us to understand the interactions between different energy technologies and different energy sectors such as heat, power, and transport</a:t>
            </a:r>
          </a:p>
          <a:p>
            <a:pPr marL="0" indent="0" eaLnBrk="1" fontAlgn="auto" hangingPunct="1">
              <a:lnSpc>
                <a:spcPct val="100000"/>
              </a:lnSpc>
              <a:spcBef>
                <a:spcPts val="1000"/>
              </a:spcBef>
              <a:spcAft>
                <a:spcPts val="0"/>
              </a:spcAft>
              <a:buNone/>
              <a:defRPr/>
            </a:pPr>
            <a:r>
              <a:rPr lang="en-GB" sz="2000" b="1" dirty="0">
                <a:latin typeface="Open Sans"/>
                <a:ea typeface="Open Sans" panose="020B0606030504020204" pitchFamily="34" charset="0"/>
                <a:cs typeface="Open Sans" panose="020B0606030504020204" pitchFamily="34" charset="0"/>
              </a:rPr>
              <a:t>…informs energy system planning, which involves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developing long-term policies to help guide the future of a local, national, regional, or global energy system.</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understanding current structure and future changes of energy consumption, population growth, and economic development.</a:t>
            </a:r>
            <a:endParaRPr lang="en-GB" sz="2000" dirty="0">
              <a:latin typeface="Open Sans"/>
              <a:cs typeface="Open Sans" panose="020B0606030504020204" pitchFamily="34" charset="0"/>
            </a:endParaRPr>
          </a:p>
          <a:p>
            <a:pPr eaLnBrk="1" fontAlgn="auto" hangingPunct="1">
              <a:lnSpc>
                <a:spcPct val="100000"/>
              </a:lnSpc>
              <a:spcBef>
                <a:spcPts val="0"/>
              </a:spcBef>
              <a:spcAft>
                <a:spcPts val="0"/>
              </a:spcAft>
              <a:defRPr/>
            </a:pPr>
            <a:endParaRPr lang="en-GB" sz="2000" dirty="0">
              <a:cs typeface="Open Sans" panose="020B0606030504020204" pitchFamily="34" charset="0"/>
            </a:endParaRPr>
          </a:p>
        </p:txBody>
      </p:sp>
      <p:sp>
        <p:nvSpPr>
          <p:cNvPr id="7" name="Oval 6">
            <a:extLst>
              <a:ext uri="{FF2B5EF4-FFF2-40B4-BE49-F238E27FC236}">
                <a16:creationId xmlns:a16="http://schemas.microsoft.com/office/drawing/2014/main" id="{A1603678-1450-F348-A5AA-B3664648B920}"/>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7 mod.mp3" descr="Slide 7 mod.mp3">
            <a:hlinkClick r:id="" action="ppaction://media"/>
            <a:extLst>
              <a:ext uri="{FF2B5EF4-FFF2-40B4-BE49-F238E27FC236}">
                <a16:creationId xmlns:a16="http://schemas.microsoft.com/office/drawing/2014/main" id="{332F59C9-F9DA-A844-9E90-F343DEE9E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1.2.2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53103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11" name="Content Placeholder 10">
            <a:extLst>
              <a:ext uri="{FF2B5EF4-FFF2-40B4-BE49-F238E27FC236}">
                <a16:creationId xmlns:a16="http://schemas.microsoft.com/office/drawing/2014/main" id="{0E5A2434-171E-F645-81DE-2666C6D2163E}"/>
              </a:ext>
            </a:extLst>
          </p:cNvPr>
          <p:cNvPicPr>
            <a:picLocks noGrp="1" noChangeAspect="1"/>
          </p:cNvPicPr>
          <p:nvPr>
            <p:ph idx="1"/>
          </p:nvPr>
        </p:nvPicPr>
        <p:blipFill>
          <a:blip r:embed="rId6"/>
          <a:stretch>
            <a:fillRect/>
          </a:stretch>
        </p:blipFill>
        <p:spPr>
          <a:xfrm>
            <a:off x="7949145" y="1390281"/>
            <a:ext cx="3214311" cy="5007519"/>
          </a:xfrm>
        </p:spPr>
      </p:pic>
      <p:pic>
        <p:nvPicPr>
          <p:cNvPr id="15" name="Picture 14">
            <a:extLst>
              <a:ext uri="{FF2B5EF4-FFF2-40B4-BE49-F238E27FC236}">
                <a16:creationId xmlns:a16="http://schemas.microsoft.com/office/drawing/2014/main" id="{9411B60D-3413-804E-AD74-48B4709BC997}"/>
              </a:ext>
            </a:extLst>
          </p:cNvPr>
          <p:cNvPicPr>
            <a:picLocks noChangeAspect="1"/>
          </p:cNvPicPr>
          <p:nvPr/>
        </p:nvPicPr>
        <p:blipFill>
          <a:blip r:embed="rId7"/>
          <a:stretch>
            <a:fillRect/>
          </a:stretch>
        </p:blipFill>
        <p:spPr>
          <a:xfrm>
            <a:off x="10473053" y="455295"/>
            <a:ext cx="839471" cy="839471"/>
          </a:xfrm>
          <a:prstGeom prst="rect">
            <a:avLst/>
          </a:prstGeom>
        </p:spPr>
      </p:pic>
      <p:pic>
        <p:nvPicPr>
          <p:cNvPr id="20" name="Picture 19">
            <a:extLst>
              <a:ext uri="{FF2B5EF4-FFF2-40B4-BE49-F238E27FC236}">
                <a16:creationId xmlns:a16="http://schemas.microsoft.com/office/drawing/2014/main" id="{8D7F77BC-9550-684F-AB3A-9B9D146EF0A8}"/>
              </a:ext>
            </a:extLst>
          </p:cNvPr>
          <p:cNvPicPr>
            <a:picLocks noChangeAspect="1"/>
          </p:cNvPicPr>
          <p:nvPr/>
        </p:nvPicPr>
        <p:blipFill>
          <a:blip r:embed="rId8"/>
          <a:stretch>
            <a:fillRect/>
          </a:stretch>
        </p:blipFill>
        <p:spPr>
          <a:xfrm>
            <a:off x="1687981" y="2132050"/>
            <a:ext cx="4131165" cy="4258568"/>
          </a:xfrm>
          <a:prstGeom prst="rect">
            <a:avLst/>
          </a:prstGeom>
        </p:spPr>
      </p:pic>
      <p:sp>
        <p:nvSpPr>
          <p:cNvPr id="21" name="Content Placeholder 1">
            <a:extLst>
              <a:ext uri="{FF2B5EF4-FFF2-40B4-BE49-F238E27FC236}">
                <a16:creationId xmlns:a16="http://schemas.microsoft.com/office/drawing/2014/main" id="{644D2AB7-EFCF-844F-A3D3-9E318C4A7EA3}"/>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t>
            </a:r>
            <a:r>
              <a:rPr lang="en-GB" b="1" dirty="0">
                <a:latin typeface="Open Sans"/>
              </a:rPr>
              <a:t>affordable</a:t>
            </a:r>
            <a:r>
              <a:rPr lang="en-GB" dirty="0">
                <a:latin typeface="Open Sans"/>
              </a:rPr>
              <a:t>, clean energy for all</a:t>
            </a:r>
          </a:p>
        </p:txBody>
      </p:sp>
      <p:sp>
        <p:nvSpPr>
          <p:cNvPr id="10" name="Oval 9">
            <a:extLst>
              <a:ext uri="{FF2B5EF4-FFF2-40B4-BE49-F238E27FC236}">
                <a16:creationId xmlns:a16="http://schemas.microsoft.com/office/drawing/2014/main" id="{AEFFAE1D-22FE-0949-8E96-426DF60E725B}"/>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_Slide8.mp3" descr="Track7_Lecture1_Slide8.mp3">
            <a:hlinkClick r:id="" action="ppaction://media"/>
            <a:extLst>
              <a:ext uri="{FF2B5EF4-FFF2-40B4-BE49-F238E27FC236}">
                <a16:creationId xmlns:a16="http://schemas.microsoft.com/office/drawing/2014/main" id="{91D43F0E-CA8A-064C-8396-207114EA3D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1.2.3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850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grpSp>
        <p:nvGrpSpPr>
          <p:cNvPr id="2" name="Group 1">
            <a:extLst>
              <a:ext uri="{FF2B5EF4-FFF2-40B4-BE49-F238E27FC236}">
                <a16:creationId xmlns:a16="http://schemas.microsoft.com/office/drawing/2014/main" id="{906CC4FE-C09C-49C8-BE07-0EE52706992F}"/>
              </a:ext>
            </a:extLst>
          </p:cNvPr>
          <p:cNvGrpSpPr/>
          <p:nvPr/>
        </p:nvGrpSpPr>
        <p:grpSpPr>
          <a:xfrm>
            <a:off x="910307" y="2262121"/>
            <a:ext cx="10829161" cy="3918215"/>
            <a:chOff x="916334" y="2730020"/>
            <a:chExt cx="10484607" cy="3616576"/>
          </a:xfrm>
        </p:grpSpPr>
        <p:pic>
          <p:nvPicPr>
            <p:cNvPr id="7" name="Picture 6">
              <a:extLst>
                <a:ext uri="{FF2B5EF4-FFF2-40B4-BE49-F238E27FC236}">
                  <a16:creationId xmlns:a16="http://schemas.microsoft.com/office/drawing/2014/main" id="{FF51AD5B-1952-D946-AF17-E06CAA101AD5}"/>
                </a:ext>
              </a:extLst>
            </p:cNvPr>
            <p:cNvPicPr>
              <a:picLocks noChangeAspect="1"/>
            </p:cNvPicPr>
            <p:nvPr/>
          </p:nvPicPr>
          <p:blipFill>
            <a:blip r:embed="rId6"/>
            <a:stretch>
              <a:fillRect/>
            </a:stretch>
          </p:blipFill>
          <p:spPr>
            <a:xfrm>
              <a:off x="916334" y="2730020"/>
              <a:ext cx="5123483" cy="3616576"/>
            </a:xfrm>
            <a:prstGeom prst="rect">
              <a:avLst/>
            </a:prstGeom>
          </p:spPr>
        </p:pic>
        <p:pic>
          <p:nvPicPr>
            <p:cNvPr id="9" name="Picture 8">
              <a:extLst>
                <a:ext uri="{FF2B5EF4-FFF2-40B4-BE49-F238E27FC236}">
                  <a16:creationId xmlns:a16="http://schemas.microsoft.com/office/drawing/2014/main" id="{D09EBABC-0140-8B42-9003-BDAB8A2F09E8}"/>
                </a:ext>
              </a:extLst>
            </p:cNvPr>
            <p:cNvPicPr>
              <a:picLocks noChangeAspect="1"/>
            </p:cNvPicPr>
            <p:nvPr/>
          </p:nvPicPr>
          <p:blipFill>
            <a:blip r:embed="rId7"/>
            <a:stretch>
              <a:fillRect/>
            </a:stretch>
          </p:blipFill>
          <p:spPr>
            <a:xfrm>
              <a:off x="6277458" y="2730020"/>
              <a:ext cx="5123483" cy="3616576"/>
            </a:xfrm>
            <a:prstGeom prst="rect">
              <a:avLst/>
            </a:prstGeom>
          </p:spPr>
        </p:pic>
        <p:sp>
          <p:nvSpPr>
            <p:cNvPr id="11" name="Rectangle 10">
              <a:extLst>
                <a:ext uri="{FF2B5EF4-FFF2-40B4-BE49-F238E27FC236}">
                  <a16:creationId xmlns:a16="http://schemas.microsoft.com/office/drawing/2014/main" id="{47606DF7-DED1-2E43-81CB-31B9AEFAB404}"/>
                </a:ext>
              </a:extLst>
            </p:cNvPr>
            <p:cNvSpPr/>
            <p:nvPr/>
          </p:nvSpPr>
          <p:spPr>
            <a:xfrm>
              <a:off x="2142115" y="2832100"/>
              <a:ext cx="484095" cy="132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Rectangle 14">
              <a:extLst>
                <a:ext uri="{FF2B5EF4-FFF2-40B4-BE49-F238E27FC236}">
                  <a16:creationId xmlns:a16="http://schemas.microsoft.com/office/drawing/2014/main" id="{229FAB7A-89BC-874F-9441-E077625CC104}"/>
                </a:ext>
              </a:extLst>
            </p:cNvPr>
            <p:cNvSpPr/>
            <p:nvPr/>
          </p:nvSpPr>
          <p:spPr>
            <a:xfrm>
              <a:off x="6942827" y="2825376"/>
              <a:ext cx="671347" cy="139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pic>
        <p:nvPicPr>
          <p:cNvPr id="3" name="Picture 2" descr="Diagram&#10;&#10;Description automatically generated">
            <a:extLst>
              <a:ext uri="{FF2B5EF4-FFF2-40B4-BE49-F238E27FC236}">
                <a16:creationId xmlns:a16="http://schemas.microsoft.com/office/drawing/2014/main" id="{8BA87CB2-F4EB-41D7-96D8-2F89968D446F}"/>
              </a:ext>
            </a:extLst>
          </p:cNvPr>
          <p:cNvPicPr>
            <a:picLocks noChangeAspect="1"/>
          </p:cNvPicPr>
          <p:nvPr/>
        </p:nvPicPr>
        <p:blipFill>
          <a:blip r:embed="rId8"/>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905A6361-68FC-451C-B0D5-038688AE7397}"/>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a:t>
            </a:r>
            <a:r>
              <a:rPr lang="en-GB" b="1" dirty="0">
                <a:latin typeface="Open Sans"/>
              </a:rPr>
              <a:t>clean energy</a:t>
            </a:r>
            <a:r>
              <a:rPr lang="en-GB" dirty="0">
                <a:latin typeface="Open Sans"/>
              </a:rPr>
              <a:t> for all</a:t>
            </a:r>
          </a:p>
        </p:txBody>
      </p:sp>
      <p:sp>
        <p:nvSpPr>
          <p:cNvPr id="13" name="Oval 12">
            <a:extLst>
              <a:ext uri="{FF2B5EF4-FFF2-40B4-BE49-F238E27FC236}">
                <a16:creationId xmlns:a16="http://schemas.microsoft.com/office/drawing/2014/main" id="{C6A92B4B-BD1E-D141-90D6-329EA16267C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7_Lecture1_Slide9.mp3" descr="Track7_Lecture1_Slide9.mp3">
            <a:hlinkClick r:id="" action="ppaction://media"/>
            <a:extLst>
              <a:ext uri="{FF2B5EF4-FFF2-40B4-BE49-F238E27FC236}">
                <a16:creationId xmlns:a16="http://schemas.microsoft.com/office/drawing/2014/main" id="{DB21EF58-982D-C843-8029-B398261832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4269"/>
            <a:ext cx="812800" cy="812800"/>
          </a:xfrm>
          <a:prstGeom prst="rect">
            <a:avLst/>
          </a:prstGeom>
        </p:spPr>
      </p:pic>
    </p:spTree>
    <p:extLst>
      <p:ext uri="{BB962C8B-B14F-4D97-AF65-F5344CB8AC3E}">
        <p14:creationId xmlns:p14="http://schemas.microsoft.com/office/powerpoint/2010/main" val="40938670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7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33F727AA7180443A862CD9A25741398" ma:contentTypeVersion="11" ma:contentTypeDescription="Skapa ett nytt dokument." ma:contentTypeScope="" ma:versionID="1a6acf50ac40a1296e329b37facdac06">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83e0c0f90bea7d9347db43f99acac01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www.w3.org/XML/1998/namespace"/>
    <ds:schemaRef ds:uri="http://purl.org/dc/terms/"/>
    <ds:schemaRef ds:uri="http://purl.org/dc/dcmitype/"/>
    <ds:schemaRef ds:uri="0b696a8a-ab1a-459b-a09e-44df7cbe9330"/>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purl.org/dc/elements/1.1/"/>
  </ds:schemaRefs>
</ds:datastoreItem>
</file>

<file path=customXml/itemProps3.xml><?xml version="1.0" encoding="utf-8"?>
<ds:datastoreItem xmlns:ds="http://schemas.openxmlformats.org/officeDocument/2006/customXml" ds:itemID="{D2B4CDE5-3342-4F8B-B94F-C7C8A09519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306</TotalTime>
  <Words>2913</Words>
  <Application>Microsoft Office PowerPoint</Application>
  <PresentationFormat>Widescreen</PresentationFormat>
  <Paragraphs>233</Paragraphs>
  <Slides>20</Slides>
  <Notes>20</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184</cp:revision>
  <dcterms:created xsi:type="dcterms:W3CDTF">2021-02-10T16:48:02Z</dcterms:created>
  <dcterms:modified xsi:type="dcterms:W3CDTF">2024-10-31T10:42:25Z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