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1"/>
  </p:notesMasterIdLst>
  <p:sldIdLst>
    <p:sldId id="257" r:id="rId5"/>
    <p:sldId id="262" r:id="rId6"/>
    <p:sldId id="263" r:id="rId7"/>
    <p:sldId id="305" r:id="rId8"/>
    <p:sldId id="300" r:id="rId9"/>
    <p:sldId id="315" r:id="rId10"/>
    <p:sldId id="316" r:id="rId11"/>
    <p:sldId id="572" r:id="rId12"/>
    <p:sldId id="576" r:id="rId13"/>
    <p:sldId id="577" r:id="rId14"/>
    <p:sldId id="580" r:id="rId15"/>
    <p:sldId id="581" r:id="rId16"/>
    <p:sldId id="582" r:id="rId17"/>
    <p:sldId id="584" r:id="rId18"/>
    <p:sldId id="608" r:id="rId19"/>
    <p:sldId id="616"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3837" autoAdjust="0"/>
  </p:normalViewPr>
  <p:slideViewPr>
    <p:cSldViewPr snapToGrid="0" snapToObjects="1">
      <p:cViewPr>
        <p:scale>
          <a:sx n="60" d="100"/>
          <a:sy n="60" d="100"/>
        </p:scale>
        <p:origin x="1686"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99077880235532"/>
          <c:y val="0.22030410363760752"/>
          <c:w val="0.65266390154180398"/>
          <c:h val="0.77289146235213635"/>
        </c:manualLayout>
      </c:layout>
      <c:pieChart>
        <c:varyColors val="1"/>
        <c:ser>
          <c:idx val="1"/>
          <c:order val="0"/>
          <c:dPt>
            <c:idx val="0"/>
            <c:bubble3D val="0"/>
            <c:spPr>
              <a:solidFill>
                <a:schemeClr val="accent6">
                  <a:lumMod val="75000"/>
                </a:schemeClr>
              </a:solidFill>
              <a:ln>
                <a:noFill/>
              </a:ln>
              <a:effectLst/>
            </c:spPr>
            <c:extLst>
              <c:ext xmlns:c16="http://schemas.microsoft.com/office/drawing/2014/chart" uri="{C3380CC4-5D6E-409C-BE32-E72D297353CC}">
                <c16:uniqueId val="{00000001-D2DC-D248-8418-A8CFFD51007A}"/>
              </c:ext>
            </c:extLst>
          </c:dPt>
          <c:dPt>
            <c:idx val="1"/>
            <c:bubble3D val="0"/>
            <c:spPr>
              <a:solidFill>
                <a:srgbClr val="60B096"/>
              </a:solidFill>
              <a:ln>
                <a:noFill/>
              </a:ln>
              <a:effectLst/>
            </c:spPr>
            <c:extLst>
              <c:ext xmlns:c16="http://schemas.microsoft.com/office/drawing/2014/chart" uri="{C3380CC4-5D6E-409C-BE32-E72D297353CC}">
                <c16:uniqueId val="{00000003-D2DC-D248-8418-A8CFFD51007A}"/>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D2DC-D248-8418-A8CFFD51007A}"/>
              </c:ext>
            </c:extLst>
          </c:dPt>
          <c:dPt>
            <c:idx val="3"/>
            <c:bubble3D val="0"/>
            <c:spPr>
              <a:solidFill>
                <a:srgbClr val="A75D00"/>
              </a:solidFill>
              <a:ln>
                <a:noFill/>
              </a:ln>
              <a:effectLst/>
            </c:spPr>
            <c:extLst>
              <c:ext xmlns:c16="http://schemas.microsoft.com/office/drawing/2014/chart" uri="{C3380CC4-5D6E-409C-BE32-E72D297353CC}">
                <c16:uniqueId val="{00000007-D2DC-D248-8418-A8CFFD51007A}"/>
              </c:ext>
            </c:extLst>
          </c:dPt>
          <c:dLbls>
            <c:dLbl>
              <c:idx val="0"/>
              <c:layout>
                <c:manualLayout>
                  <c:x val="-0.23297687184069771"/>
                  <c:y val="-1.4200717639415824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DC-D248-8418-A8CFFD51007A}"/>
                </c:ext>
              </c:extLst>
            </c:dLbl>
            <c:dLbl>
              <c:idx val="1"/>
              <c:layout>
                <c:manualLayout>
                  <c:x val="0.20238292377250142"/>
                  <c:y val="-0.14055355962791882"/>
                </c:manualLayout>
              </c:layout>
              <c:tx>
                <c:rich>
                  <a:bodyPr/>
                  <a:lstStyle/>
                  <a:p>
                    <a:r>
                      <a:rPr lang="en-US" dirty="0"/>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2DC-D248-8418-A8CFFD51007A}"/>
                </c:ext>
              </c:extLst>
            </c:dLbl>
            <c:dLbl>
              <c:idx val="2"/>
              <c:layout>
                <c:manualLayout>
                  <c:x val="0.11471314440017859"/>
                  <c:y val="0.16110844614703967"/>
                </c:manualLayout>
              </c:layout>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2DC-D248-8418-A8CFFD51007A}"/>
                </c:ext>
              </c:extLst>
            </c:dLbl>
            <c:dLbl>
              <c:idx val="3"/>
              <c:layout>
                <c:manualLayout>
                  <c:x val="2.9884951054820998E-2"/>
                  <c:y val="4.1686888591326091E-2"/>
                </c:manualLayout>
              </c:layout>
              <c:tx>
                <c:rich>
                  <a:bodyPr/>
                  <a:lstStyle/>
                  <a:p>
                    <a:r>
                      <a:rPr lang="en-US" dirty="0">
                        <a:solidFill>
                          <a:schemeClr val="accent1">
                            <a:lumMod val="75000"/>
                          </a:schemeClr>
                        </a:solidFill>
                      </a:rPr>
                      <a:t>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2DC-D248-8418-A8CFFD5100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1"/>
            <c:leaderLines>
              <c:spPr>
                <a:ln w="6350" cap="flat" cmpd="sng" algn="ctr">
                  <a:solidFill>
                    <a:schemeClr val="accent1">
                      <a:lumMod val="75000"/>
                    </a:schemeClr>
                  </a:solidFill>
                  <a:prstDash val="solid"/>
                  <a:round/>
                </a:ln>
                <a:effectLst/>
              </c:spPr>
            </c:leaderLines>
            <c:extLst>
              <c:ext xmlns:c15="http://schemas.microsoft.com/office/drawing/2012/chart" uri="{CE6537A1-D6FC-4f65-9D91-7224C49458BB}"/>
            </c:extLst>
          </c:dLbls>
          <c:cat>
            <c:strRef>
              <c:f>Sheet1!$A$2:$A$5</c:f>
              <c:strCache>
                <c:ptCount val="4"/>
                <c:pt idx="0">
                  <c:v>Agriculture footprint</c:v>
                </c:pt>
                <c:pt idx="1">
                  <c:v>Energy footprint</c:v>
                </c:pt>
                <c:pt idx="2">
                  <c:v>Waste footprint</c:v>
                </c:pt>
                <c:pt idx="3">
                  <c:v>Industrial processes footprint</c:v>
                </c:pt>
              </c:strCache>
            </c:strRef>
          </c:cat>
          <c:val>
            <c:numRef>
              <c:f>Sheet1!$B$2:$B$5</c:f>
              <c:numCache>
                <c:formatCode>0%</c:formatCode>
                <c:ptCount val="4"/>
                <c:pt idx="0">
                  <c:v>0.32</c:v>
                </c:pt>
                <c:pt idx="1">
                  <c:v>0.22</c:v>
                </c:pt>
                <c:pt idx="2">
                  <c:v>0.11</c:v>
                </c:pt>
                <c:pt idx="3" formatCode="0.00%">
                  <c:v>3.0000000000000001E-3</c:v>
                </c:pt>
              </c:numCache>
            </c:numRef>
          </c:val>
          <c:extLst>
            <c:ext xmlns:c16="http://schemas.microsoft.com/office/drawing/2014/chart" uri="{C3380CC4-5D6E-409C-BE32-E72D297353CC}">
              <c16:uniqueId val="{00000008-D2DC-D248-8418-A8CFFD51007A}"/>
            </c:ext>
          </c:extLst>
        </c:ser>
        <c:ser>
          <c:idx val="0"/>
          <c:order val="1"/>
          <c:dPt>
            <c:idx val="0"/>
            <c:bubble3D val="0"/>
            <c:spPr>
              <a:solidFill>
                <a:schemeClr val="accent1"/>
              </a:solidFill>
              <a:ln>
                <a:noFill/>
              </a:ln>
              <a:effectLst/>
            </c:spPr>
            <c:extLst>
              <c:ext xmlns:c16="http://schemas.microsoft.com/office/drawing/2014/chart" uri="{C3380CC4-5D6E-409C-BE32-E72D297353CC}">
                <c16:uniqueId val="{0000000A-D2DC-D248-8418-A8CFFD51007A}"/>
              </c:ext>
            </c:extLst>
          </c:dPt>
          <c:dPt>
            <c:idx val="1"/>
            <c:bubble3D val="0"/>
            <c:spPr>
              <a:solidFill>
                <a:schemeClr val="accent2"/>
              </a:solidFill>
              <a:ln>
                <a:noFill/>
              </a:ln>
              <a:effectLst/>
            </c:spPr>
            <c:extLst>
              <c:ext xmlns:c16="http://schemas.microsoft.com/office/drawing/2014/chart" uri="{C3380CC4-5D6E-409C-BE32-E72D297353CC}">
                <c16:uniqueId val="{0000000C-D2DC-D248-8418-A8CFFD51007A}"/>
              </c:ext>
            </c:extLst>
          </c:dPt>
          <c:dPt>
            <c:idx val="2"/>
            <c:bubble3D val="0"/>
            <c:spPr>
              <a:solidFill>
                <a:schemeClr val="accent3"/>
              </a:solidFill>
              <a:ln>
                <a:noFill/>
              </a:ln>
              <a:effectLst/>
            </c:spPr>
            <c:extLst>
              <c:ext xmlns:c16="http://schemas.microsoft.com/office/drawing/2014/chart" uri="{C3380CC4-5D6E-409C-BE32-E72D297353CC}">
                <c16:uniqueId val="{0000000E-D2DC-D248-8418-A8CFFD51007A}"/>
              </c:ext>
            </c:extLst>
          </c:dPt>
          <c:dPt>
            <c:idx val="3"/>
            <c:bubble3D val="0"/>
            <c:spPr>
              <a:solidFill>
                <a:schemeClr val="accent4"/>
              </a:solidFill>
              <a:ln>
                <a:noFill/>
              </a:ln>
              <a:effectLst/>
            </c:spPr>
            <c:extLst>
              <c:ext xmlns:c16="http://schemas.microsoft.com/office/drawing/2014/chart" uri="{C3380CC4-5D6E-409C-BE32-E72D297353CC}">
                <c16:uniqueId val="{00000010-D2DC-D248-8418-A8CFFD51007A}"/>
              </c:ext>
            </c:extLst>
          </c:dPt>
          <c:dLbls>
            <c:dLbl>
              <c:idx val="0"/>
              <c:layout>
                <c:manualLayout>
                  <c:x val="-0.15159650256483889"/>
                  <c:y val="8.4507042253520979E-4"/>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1914973394283153E-2"/>
                      <c:h val="4.2218402277180135E-2"/>
                    </c:manualLayout>
                  </c15:layout>
                </c:ext>
                <c:ext xmlns:c16="http://schemas.microsoft.com/office/drawing/2014/chart" uri="{C3380CC4-5D6E-409C-BE32-E72D297353CC}">
                  <c16:uniqueId val="{0000000A-D2DC-D248-8418-A8CFFD51007A}"/>
                </c:ext>
              </c:extLst>
            </c:dLbl>
            <c:dLbl>
              <c:idx val="1"/>
              <c:layout>
                <c:manualLayout>
                  <c:x val="0.14515512688573504"/>
                  <c:y val="-0.106122324498170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2DC-D248-8418-A8CFFD51007A}"/>
                </c:ext>
              </c:extLst>
            </c:dLbl>
            <c:dLbl>
              <c:idx val="2"/>
              <c:layout>
                <c:manualLayout>
                  <c:x val="9.5310772323672313E-2"/>
                  <c:y val="0.124285423829063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2DC-D248-8418-A8CFFD51007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Sheet1!$A$2:$A$5</c:f>
              <c:strCache>
                <c:ptCount val="4"/>
                <c:pt idx="0">
                  <c:v>Agriculture footprint</c:v>
                </c:pt>
                <c:pt idx="1">
                  <c:v>Energy footprint</c:v>
                </c:pt>
                <c:pt idx="2">
                  <c:v>Waste footprint</c:v>
                </c:pt>
                <c:pt idx="3">
                  <c:v>Industrial processes footprint</c:v>
                </c:pt>
              </c:strCache>
            </c:strRef>
          </c:cat>
          <c:val>
            <c:numRef>
              <c:f>Sheet1!$B$2:$B$5</c:f>
              <c:numCache>
                <c:formatCode>0%</c:formatCode>
                <c:ptCount val="4"/>
                <c:pt idx="0">
                  <c:v>0.32</c:v>
                </c:pt>
                <c:pt idx="1">
                  <c:v>0.22</c:v>
                </c:pt>
                <c:pt idx="2">
                  <c:v>0.11</c:v>
                </c:pt>
                <c:pt idx="3" formatCode="0.00%">
                  <c:v>3.0000000000000001E-3</c:v>
                </c:pt>
              </c:numCache>
            </c:numRef>
          </c:val>
          <c:extLst>
            <c:ext xmlns:c16="http://schemas.microsoft.com/office/drawing/2014/chart" uri="{C3380CC4-5D6E-409C-BE32-E72D297353CC}">
              <c16:uniqueId val="{00000011-D2DC-D248-8418-A8CFFD51007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6350" cap="flat" cmpd="sng" algn="ctr">
      <a:noFill/>
      <a:prstDash val="solid"/>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90FED-B3D1-7C44-B06E-24409E8EEB7D}" type="doc">
      <dgm:prSet loTypeId="urn:microsoft.com/office/officeart/2005/8/layout/pyramid2" loCatId="relationship" qsTypeId="urn:microsoft.com/office/officeart/2005/8/quickstyle/simple1" qsCatId="simple" csTypeId="urn:microsoft.com/office/officeart/2005/8/colors/accent1_2" csCatId="accent1" phldr="1"/>
      <dgm:spPr/>
      <dgm:t>
        <a:bodyPr/>
        <a:lstStyle/>
        <a:p>
          <a:endParaRPr lang="en-GB"/>
        </a:p>
      </dgm:t>
    </dgm:pt>
    <dgm:pt modelId="{0F890D6F-FB40-3C40-ACB3-C0AC839D91C1}">
      <dgm:prSet/>
      <dgm:spPr/>
      <dgm:t>
        <a:bodyPr/>
        <a:lstStyle/>
        <a:p>
          <a:r>
            <a:rPr lang="en-GB" dirty="0">
              <a:solidFill>
                <a:srgbClr val="7030A0"/>
              </a:solidFill>
              <a:latin typeface="+mj-lt"/>
            </a:rPr>
            <a:t>1. Warming of the climate system is unequivocal</a:t>
          </a:r>
        </a:p>
      </dgm:t>
    </dgm:pt>
    <dgm:pt modelId="{CCDA2C30-0820-2141-AB4A-27DEC451A61A}" type="parTrans" cxnId="{B60D764E-55F5-EF49-B59D-4F7B1DBD18E9}">
      <dgm:prSet/>
      <dgm:spPr/>
      <dgm:t>
        <a:bodyPr/>
        <a:lstStyle/>
        <a:p>
          <a:endParaRPr lang="en-GB"/>
        </a:p>
      </dgm:t>
    </dgm:pt>
    <dgm:pt modelId="{E6DA8847-2EB5-F74D-A5C1-070C61E3879F}" type="sibTrans" cxnId="{B60D764E-55F5-EF49-B59D-4F7B1DBD18E9}">
      <dgm:prSet/>
      <dgm:spPr/>
      <dgm:t>
        <a:bodyPr/>
        <a:lstStyle/>
        <a:p>
          <a:endParaRPr lang="en-GB"/>
        </a:p>
      </dgm:t>
    </dgm:pt>
    <dgm:pt modelId="{466A458F-193A-724C-9C67-81E886085441}">
      <dgm:prSet/>
      <dgm:spPr/>
      <dgm:t>
        <a:bodyPr/>
        <a:lstStyle/>
        <a:p>
          <a:r>
            <a:rPr lang="en-GB" dirty="0">
              <a:solidFill>
                <a:srgbClr val="00B050"/>
              </a:solidFill>
            </a:rPr>
            <a:t>2. Current Climate vs Future Climate</a:t>
          </a:r>
        </a:p>
      </dgm:t>
    </dgm:pt>
    <dgm:pt modelId="{AA89E50B-17B7-2C4B-BD45-597A36612C7D}" type="parTrans" cxnId="{42256631-CD31-3945-B4A6-EA0E83EA2808}">
      <dgm:prSet/>
      <dgm:spPr/>
      <dgm:t>
        <a:bodyPr/>
        <a:lstStyle/>
        <a:p>
          <a:endParaRPr lang="en-GB"/>
        </a:p>
      </dgm:t>
    </dgm:pt>
    <dgm:pt modelId="{0ADE02CB-06BA-7A47-9690-E6FF52D25DD2}" type="sibTrans" cxnId="{42256631-CD31-3945-B4A6-EA0E83EA2808}">
      <dgm:prSet/>
      <dgm:spPr/>
      <dgm:t>
        <a:bodyPr/>
        <a:lstStyle/>
        <a:p>
          <a:endParaRPr lang="en-GB"/>
        </a:p>
      </dgm:t>
    </dgm:pt>
    <dgm:pt modelId="{982192F2-D99D-9C43-BA48-FD9C582F2044}">
      <dgm:prSet/>
      <dgm:spPr/>
      <dgm:t>
        <a:bodyPr/>
        <a:lstStyle/>
        <a:p>
          <a:r>
            <a:rPr lang="en-GB" b="0" dirty="0">
              <a:solidFill>
                <a:srgbClr val="FC732A"/>
              </a:solidFill>
            </a:rPr>
            <a:t>3. What are Greenhouse Gases? And what’s the Problem with Greenhouse Gases</a:t>
          </a:r>
        </a:p>
      </dgm:t>
    </dgm:pt>
    <dgm:pt modelId="{FA47C3EF-2C3F-D145-A2B2-1729B13FD611}" type="parTrans" cxnId="{2FD2E2D8-8B19-0649-9E0D-3F67A36B550F}">
      <dgm:prSet/>
      <dgm:spPr/>
      <dgm:t>
        <a:bodyPr/>
        <a:lstStyle/>
        <a:p>
          <a:endParaRPr lang="en-GB"/>
        </a:p>
      </dgm:t>
    </dgm:pt>
    <dgm:pt modelId="{57B3C987-2EB5-3E47-B8FE-29A692DE7FFC}" type="sibTrans" cxnId="{2FD2E2D8-8B19-0649-9E0D-3F67A36B550F}">
      <dgm:prSet/>
      <dgm:spPr/>
      <dgm:t>
        <a:bodyPr/>
        <a:lstStyle/>
        <a:p>
          <a:endParaRPr lang="en-GB"/>
        </a:p>
      </dgm:t>
    </dgm:pt>
    <dgm:pt modelId="{19B3008C-838D-1341-9212-63D9F6A959A4}">
      <dgm:prSet/>
      <dgm:spPr/>
      <dgm:t>
        <a:bodyPr/>
        <a:lstStyle/>
        <a:p>
          <a:r>
            <a:rPr lang="en-GB" dirty="0">
              <a:solidFill>
                <a:srgbClr val="0070C0"/>
              </a:solidFill>
            </a:rPr>
            <a:t>4. World and Myanmar's Greenhouse Gas Emissions</a:t>
          </a:r>
        </a:p>
      </dgm:t>
    </dgm:pt>
    <dgm:pt modelId="{D08A4B04-D999-424E-9C6D-4BEE94961E0D}" type="parTrans" cxnId="{821EDD50-3E2F-0E43-A2E8-E66EADAFEA3B}">
      <dgm:prSet/>
      <dgm:spPr/>
      <dgm:t>
        <a:bodyPr/>
        <a:lstStyle/>
        <a:p>
          <a:endParaRPr lang="en-GB"/>
        </a:p>
      </dgm:t>
    </dgm:pt>
    <dgm:pt modelId="{3D207E0E-1F22-7F46-9E08-023451F64FD4}" type="sibTrans" cxnId="{821EDD50-3E2F-0E43-A2E8-E66EADAFEA3B}">
      <dgm:prSet/>
      <dgm:spPr/>
      <dgm:t>
        <a:bodyPr/>
        <a:lstStyle/>
        <a:p>
          <a:endParaRPr lang="en-GB"/>
        </a:p>
      </dgm:t>
    </dgm:pt>
    <dgm:pt modelId="{B4962F8A-6498-214C-87C9-2A3EA0F9180E}" type="pres">
      <dgm:prSet presAssocID="{F5B90FED-B3D1-7C44-B06E-24409E8EEB7D}" presName="compositeShape" presStyleCnt="0">
        <dgm:presLayoutVars>
          <dgm:dir/>
          <dgm:resizeHandles/>
        </dgm:presLayoutVars>
      </dgm:prSet>
      <dgm:spPr/>
    </dgm:pt>
    <dgm:pt modelId="{5C7E7E40-F835-B645-AAB0-9ADA17AD625F}" type="pres">
      <dgm:prSet presAssocID="{F5B90FED-B3D1-7C44-B06E-24409E8EEB7D}" presName="pyramid" presStyleLbl="node1" presStyleIdx="0" presStyleCnt="1"/>
      <dgm:spPr>
        <a:solidFill>
          <a:schemeClr val="accent4">
            <a:lumMod val="60000"/>
            <a:lumOff val="40000"/>
          </a:schemeClr>
        </a:solidFill>
      </dgm:spPr>
    </dgm:pt>
    <dgm:pt modelId="{1EB5DAC3-E7A2-DE4A-ADE7-0472CE6197C1}" type="pres">
      <dgm:prSet presAssocID="{F5B90FED-B3D1-7C44-B06E-24409E8EEB7D}" presName="theList" presStyleCnt="0"/>
      <dgm:spPr/>
    </dgm:pt>
    <dgm:pt modelId="{11D351C6-1732-D046-B454-4F61A954E543}" type="pres">
      <dgm:prSet presAssocID="{0F890D6F-FB40-3C40-ACB3-C0AC839D91C1}" presName="aNode" presStyleLbl="fgAcc1" presStyleIdx="0" presStyleCnt="4" custScaleX="140828">
        <dgm:presLayoutVars>
          <dgm:bulletEnabled val="1"/>
        </dgm:presLayoutVars>
      </dgm:prSet>
      <dgm:spPr/>
    </dgm:pt>
    <dgm:pt modelId="{14A3A26A-68D1-1B4C-90AF-0EFCA9D21E77}" type="pres">
      <dgm:prSet presAssocID="{0F890D6F-FB40-3C40-ACB3-C0AC839D91C1}" presName="aSpace" presStyleCnt="0"/>
      <dgm:spPr/>
    </dgm:pt>
    <dgm:pt modelId="{14D21194-3B52-B74B-BA9F-9D10C9D5485D}" type="pres">
      <dgm:prSet presAssocID="{466A458F-193A-724C-9C67-81E886085441}" presName="aNode" presStyleLbl="fgAcc1" presStyleIdx="1" presStyleCnt="4" custScaleX="142308">
        <dgm:presLayoutVars>
          <dgm:bulletEnabled val="1"/>
        </dgm:presLayoutVars>
      </dgm:prSet>
      <dgm:spPr/>
    </dgm:pt>
    <dgm:pt modelId="{94E19CE3-55B4-6643-8AA8-C6A40DA8B5C8}" type="pres">
      <dgm:prSet presAssocID="{466A458F-193A-724C-9C67-81E886085441}" presName="aSpace" presStyleCnt="0"/>
      <dgm:spPr/>
    </dgm:pt>
    <dgm:pt modelId="{15DADA86-DBF6-8944-A93C-D24414701520}" type="pres">
      <dgm:prSet presAssocID="{982192F2-D99D-9C43-BA48-FD9C582F2044}" presName="aNode" presStyleLbl="fgAcc1" presStyleIdx="2" presStyleCnt="4" custScaleX="143048">
        <dgm:presLayoutVars>
          <dgm:bulletEnabled val="1"/>
        </dgm:presLayoutVars>
      </dgm:prSet>
      <dgm:spPr/>
    </dgm:pt>
    <dgm:pt modelId="{AC69B27F-5C72-8F4C-AE2D-3D533AAA896D}" type="pres">
      <dgm:prSet presAssocID="{982192F2-D99D-9C43-BA48-FD9C582F2044}" presName="aSpace" presStyleCnt="0"/>
      <dgm:spPr/>
    </dgm:pt>
    <dgm:pt modelId="{816D5614-1612-634C-A8BF-FEC8E7375D74}" type="pres">
      <dgm:prSet presAssocID="{19B3008C-838D-1341-9212-63D9F6A959A4}" presName="aNode" presStyleLbl="fgAcc1" presStyleIdx="3" presStyleCnt="4" custScaleX="143418">
        <dgm:presLayoutVars>
          <dgm:bulletEnabled val="1"/>
        </dgm:presLayoutVars>
      </dgm:prSet>
      <dgm:spPr/>
    </dgm:pt>
    <dgm:pt modelId="{EC92B6BE-C226-7341-9F1E-94AFEE2DC01A}" type="pres">
      <dgm:prSet presAssocID="{19B3008C-838D-1341-9212-63D9F6A959A4}" presName="aSpace" presStyleCnt="0"/>
      <dgm:spPr/>
    </dgm:pt>
  </dgm:ptLst>
  <dgm:cxnLst>
    <dgm:cxn modelId="{42256631-CD31-3945-B4A6-EA0E83EA2808}" srcId="{F5B90FED-B3D1-7C44-B06E-24409E8EEB7D}" destId="{466A458F-193A-724C-9C67-81E886085441}" srcOrd="1" destOrd="0" parTransId="{AA89E50B-17B7-2C4B-BD45-597A36612C7D}" sibTransId="{0ADE02CB-06BA-7A47-9690-E6FF52D25DD2}"/>
    <dgm:cxn modelId="{31E96F3E-7AA8-C248-AF27-12E3255FA1F0}" type="presOf" srcId="{19B3008C-838D-1341-9212-63D9F6A959A4}" destId="{816D5614-1612-634C-A8BF-FEC8E7375D74}" srcOrd="0" destOrd="0" presId="urn:microsoft.com/office/officeart/2005/8/layout/pyramid2"/>
    <dgm:cxn modelId="{C85CC23E-7C99-AD42-83B3-E14A688C622D}" type="presOf" srcId="{F5B90FED-B3D1-7C44-B06E-24409E8EEB7D}" destId="{B4962F8A-6498-214C-87C9-2A3EA0F9180E}" srcOrd="0" destOrd="0" presId="urn:microsoft.com/office/officeart/2005/8/layout/pyramid2"/>
    <dgm:cxn modelId="{F7379965-F171-184A-826F-8F9E5BF9EB91}" type="presOf" srcId="{0F890D6F-FB40-3C40-ACB3-C0AC839D91C1}" destId="{11D351C6-1732-D046-B454-4F61A954E543}" srcOrd="0" destOrd="0" presId="urn:microsoft.com/office/officeart/2005/8/layout/pyramid2"/>
    <dgm:cxn modelId="{B60D764E-55F5-EF49-B59D-4F7B1DBD18E9}" srcId="{F5B90FED-B3D1-7C44-B06E-24409E8EEB7D}" destId="{0F890D6F-FB40-3C40-ACB3-C0AC839D91C1}" srcOrd="0" destOrd="0" parTransId="{CCDA2C30-0820-2141-AB4A-27DEC451A61A}" sibTransId="{E6DA8847-2EB5-F74D-A5C1-070C61E3879F}"/>
    <dgm:cxn modelId="{821EDD50-3E2F-0E43-A2E8-E66EADAFEA3B}" srcId="{F5B90FED-B3D1-7C44-B06E-24409E8EEB7D}" destId="{19B3008C-838D-1341-9212-63D9F6A959A4}" srcOrd="3" destOrd="0" parTransId="{D08A4B04-D999-424E-9C6D-4BEE94961E0D}" sibTransId="{3D207E0E-1F22-7F46-9E08-023451F64FD4}"/>
    <dgm:cxn modelId="{407B47C1-F499-FE4C-87F2-58153FD45F0E}" type="presOf" srcId="{982192F2-D99D-9C43-BA48-FD9C582F2044}" destId="{15DADA86-DBF6-8944-A93C-D24414701520}" srcOrd="0" destOrd="0" presId="urn:microsoft.com/office/officeart/2005/8/layout/pyramid2"/>
    <dgm:cxn modelId="{2FD2E2D8-8B19-0649-9E0D-3F67A36B550F}" srcId="{F5B90FED-B3D1-7C44-B06E-24409E8EEB7D}" destId="{982192F2-D99D-9C43-BA48-FD9C582F2044}" srcOrd="2" destOrd="0" parTransId="{FA47C3EF-2C3F-D145-A2B2-1729B13FD611}" sibTransId="{57B3C987-2EB5-3E47-B8FE-29A692DE7FFC}"/>
    <dgm:cxn modelId="{87F2A2ED-33B9-7E41-B0EF-F9D9339CABE9}" type="presOf" srcId="{466A458F-193A-724C-9C67-81E886085441}" destId="{14D21194-3B52-B74B-BA9F-9D10C9D5485D}" srcOrd="0" destOrd="0" presId="urn:microsoft.com/office/officeart/2005/8/layout/pyramid2"/>
    <dgm:cxn modelId="{AE7EFEA4-6F2E-BE43-A173-540DB93360C4}" type="presParOf" srcId="{B4962F8A-6498-214C-87C9-2A3EA0F9180E}" destId="{5C7E7E40-F835-B645-AAB0-9ADA17AD625F}" srcOrd="0" destOrd="0" presId="urn:microsoft.com/office/officeart/2005/8/layout/pyramid2"/>
    <dgm:cxn modelId="{C6793D01-0802-5645-9A50-0B0B996E714A}" type="presParOf" srcId="{B4962F8A-6498-214C-87C9-2A3EA0F9180E}" destId="{1EB5DAC3-E7A2-DE4A-ADE7-0472CE6197C1}" srcOrd="1" destOrd="0" presId="urn:microsoft.com/office/officeart/2005/8/layout/pyramid2"/>
    <dgm:cxn modelId="{FB7819E2-FA6C-4B4B-B34D-D67E4CBC059C}" type="presParOf" srcId="{1EB5DAC3-E7A2-DE4A-ADE7-0472CE6197C1}" destId="{11D351C6-1732-D046-B454-4F61A954E543}" srcOrd="0" destOrd="0" presId="urn:microsoft.com/office/officeart/2005/8/layout/pyramid2"/>
    <dgm:cxn modelId="{60729F68-C981-4D42-84CE-C2BF3F11900E}" type="presParOf" srcId="{1EB5DAC3-E7A2-DE4A-ADE7-0472CE6197C1}" destId="{14A3A26A-68D1-1B4C-90AF-0EFCA9D21E77}" srcOrd="1" destOrd="0" presId="urn:microsoft.com/office/officeart/2005/8/layout/pyramid2"/>
    <dgm:cxn modelId="{45296D4F-F0EA-3147-8526-1FF431F778C0}" type="presParOf" srcId="{1EB5DAC3-E7A2-DE4A-ADE7-0472CE6197C1}" destId="{14D21194-3B52-B74B-BA9F-9D10C9D5485D}" srcOrd="2" destOrd="0" presId="urn:microsoft.com/office/officeart/2005/8/layout/pyramid2"/>
    <dgm:cxn modelId="{A823A3D1-38F8-4C45-9DD8-DD96A70EAF88}" type="presParOf" srcId="{1EB5DAC3-E7A2-DE4A-ADE7-0472CE6197C1}" destId="{94E19CE3-55B4-6643-8AA8-C6A40DA8B5C8}" srcOrd="3" destOrd="0" presId="urn:microsoft.com/office/officeart/2005/8/layout/pyramid2"/>
    <dgm:cxn modelId="{A9C5708C-ED6C-7B47-8ABF-874E5A3C7247}" type="presParOf" srcId="{1EB5DAC3-E7A2-DE4A-ADE7-0472CE6197C1}" destId="{15DADA86-DBF6-8944-A93C-D24414701520}" srcOrd="4" destOrd="0" presId="urn:microsoft.com/office/officeart/2005/8/layout/pyramid2"/>
    <dgm:cxn modelId="{CDD2B668-702B-1B43-8BD3-35A696587BB0}" type="presParOf" srcId="{1EB5DAC3-E7A2-DE4A-ADE7-0472CE6197C1}" destId="{AC69B27F-5C72-8F4C-AE2D-3D533AAA896D}" srcOrd="5" destOrd="0" presId="urn:microsoft.com/office/officeart/2005/8/layout/pyramid2"/>
    <dgm:cxn modelId="{2C4A03D7-8759-3940-88CF-B200C7DC2FF8}" type="presParOf" srcId="{1EB5DAC3-E7A2-DE4A-ADE7-0472CE6197C1}" destId="{816D5614-1612-634C-A8BF-FEC8E7375D74}" srcOrd="6" destOrd="0" presId="urn:microsoft.com/office/officeart/2005/8/layout/pyramid2"/>
    <dgm:cxn modelId="{812AE406-6AEC-FC41-AE23-27164E2B6D6D}" type="presParOf" srcId="{1EB5DAC3-E7A2-DE4A-ADE7-0472CE6197C1}" destId="{EC92B6BE-C226-7341-9F1E-94AFEE2DC01A}"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E7E40-F835-B645-AAB0-9ADA17AD625F}">
      <dsp:nvSpPr>
        <dsp:cNvPr id="0" name=""/>
        <dsp:cNvSpPr/>
      </dsp:nvSpPr>
      <dsp:spPr>
        <a:xfrm>
          <a:off x="1039134" y="0"/>
          <a:ext cx="5472608" cy="5472608"/>
        </a:xfrm>
        <a:prstGeom prst="triangl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D351C6-1732-D046-B454-4F61A954E543}">
      <dsp:nvSpPr>
        <dsp:cNvPr id="0" name=""/>
        <dsp:cNvSpPr/>
      </dsp:nvSpPr>
      <dsp:spPr>
        <a:xfrm>
          <a:off x="3049272" y="547795"/>
          <a:ext cx="5009526" cy="9726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7030A0"/>
              </a:solidFill>
              <a:latin typeface="+mj-lt"/>
            </a:rPr>
            <a:t>1. Warming of the climate system is unequivocal</a:t>
          </a:r>
        </a:p>
      </dsp:txBody>
      <dsp:txXfrm>
        <a:off x="3096754" y="595277"/>
        <a:ext cx="4914562" cy="877706"/>
      </dsp:txXfrm>
    </dsp:sp>
    <dsp:sp modelId="{14D21194-3B52-B74B-BA9F-9D10C9D5485D}">
      <dsp:nvSpPr>
        <dsp:cNvPr id="0" name=""/>
        <dsp:cNvSpPr/>
      </dsp:nvSpPr>
      <dsp:spPr>
        <a:xfrm>
          <a:off x="3022949" y="1642049"/>
          <a:ext cx="5062173" cy="9726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00B050"/>
              </a:solidFill>
            </a:rPr>
            <a:t>2. Current Climate vs Future Climate</a:t>
          </a:r>
        </a:p>
      </dsp:txBody>
      <dsp:txXfrm>
        <a:off x="3070431" y="1689531"/>
        <a:ext cx="4967209" cy="877706"/>
      </dsp:txXfrm>
    </dsp:sp>
    <dsp:sp modelId="{15DADA86-DBF6-8944-A93C-D24414701520}">
      <dsp:nvSpPr>
        <dsp:cNvPr id="0" name=""/>
        <dsp:cNvSpPr/>
      </dsp:nvSpPr>
      <dsp:spPr>
        <a:xfrm>
          <a:off x="3009787" y="2736304"/>
          <a:ext cx="5088496" cy="9726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0" kern="1200" dirty="0">
              <a:solidFill>
                <a:srgbClr val="FC732A"/>
              </a:solidFill>
            </a:rPr>
            <a:t>3. What are Greenhouse Gases? And what’s the Problem with Greenhouse Gases</a:t>
          </a:r>
        </a:p>
      </dsp:txBody>
      <dsp:txXfrm>
        <a:off x="3057269" y="2783786"/>
        <a:ext cx="4993532" cy="877706"/>
      </dsp:txXfrm>
    </dsp:sp>
    <dsp:sp modelId="{816D5614-1612-634C-A8BF-FEC8E7375D74}">
      <dsp:nvSpPr>
        <dsp:cNvPr id="0" name=""/>
        <dsp:cNvSpPr/>
      </dsp:nvSpPr>
      <dsp:spPr>
        <a:xfrm>
          <a:off x="3003207" y="3830558"/>
          <a:ext cx="5101658" cy="9726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0070C0"/>
              </a:solidFill>
            </a:rPr>
            <a:t>4. World and Myanmar's Greenhouse Gas Emissions</a:t>
          </a:r>
        </a:p>
      </dsp:txBody>
      <dsp:txXfrm>
        <a:off x="3050689" y="3878040"/>
        <a:ext cx="5006694" cy="87770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AFD52-23A6-9D41-83BA-5AD407923439}" type="datetimeFigureOut">
              <a:rPr lang="en-US" smtClean="0"/>
              <a:t>5/21/2021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15AF6-2953-7042-9119-8BA7ECEE3259}" type="slidenum">
              <a:rPr lang="en-US" smtClean="0"/>
              <a:t>‹#›</a:t>
            </a:fld>
            <a:endParaRPr lang="en-US"/>
          </a:p>
        </p:txBody>
      </p:sp>
    </p:spTree>
    <p:extLst>
      <p:ext uri="{BB962C8B-B14F-4D97-AF65-F5344CB8AC3E}">
        <p14:creationId xmlns:p14="http://schemas.microsoft.com/office/powerpoint/2010/main" val="2092337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olumbia.edu/~jeh1/mailings/2012/20120105_PerceptionsAndDice.pdf#gwpotentia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limatelinks.org/resources/greenhouse-gasemissionsfactsheetburm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limate-lab-book.ac.uk/2018/2018-visualisation-updat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course consists of </a:t>
            </a:r>
            <a:r>
              <a:rPr lang="en-GB" sz="1200" b="1" kern="1200" dirty="0">
                <a:solidFill>
                  <a:schemeClr val="tx1"/>
                </a:solidFill>
                <a:effectLst/>
                <a:latin typeface="+mn-lt"/>
                <a:ea typeface="+mn-ea"/>
                <a:cs typeface="+mn-cs"/>
              </a:rPr>
              <a:t>two modules</a:t>
            </a:r>
            <a:r>
              <a:rPr lang="en-GB" sz="1200" kern="1200" dirty="0">
                <a:solidFill>
                  <a:schemeClr val="tx1"/>
                </a:solidFill>
                <a:effectLst/>
                <a:latin typeface="+mn-lt"/>
                <a:ea typeface="+mn-ea"/>
                <a:cs typeface="+mn-cs"/>
              </a:rPr>
              <a:t>, with </a:t>
            </a:r>
            <a:r>
              <a:rPr lang="en-GB" sz="1200" b="1" kern="1200" dirty="0">
                <a:solidFill>
                  <a:schemeClr val="tx1"/>
                </a:solidFill>
                <a:effectLst/>
                <a:latin typeface="+mn-lt"/>
                <a:ea typeface="+mn-ea"/>
                <a:cs typeface="+mn-cs"/>
              </a:rPr>
              <a:t>three lectures</a:t>
            </a:r>
            <a:r>
              <a:rPr lang="en-GB" sz="1200" kern="1200" dirty="0">
                <a:solidFill>
                  <a:schemeClr val="tx1"/>
                </a:solidFill>
                <a:effectLst/>
                <a:latin typeface="+mn-lt"/>
                <a:ea typeface="+mn-ea"/>
                <a:cs typeface="+mn-cs"/>
              </a:rPr>
              <a:t> and a </a:t>
            </a:r>
            <a:r>
              <a:rPr lang="en-GB" sz="1200" b="1" kern="1200" dirty="0">
                <a:solidFill>
                  <a:schemeClr val="tx1"/>
                </a:solidFill>
                <a:effectLst/>
                <a:latin typeface="+mn-lt"/>
                <a:ea typeface="+mn-ea"/>
                <a:cs typeface="+mn-cs"/>
              </a:rPr>
              <a:t>two-practical activity</a:t>
            </a:r>
            <a:r>
              <a:rPr lang="en-GB" sz="1200" kern="1200" dirty="0">
                <a:solidFill>
                  <a:schemeClr val="tx1"/>
                </a:solidFill>
                <a:effectLst/>
                <a:latin typeface="+mn-lt"/>
                <a:ea typeface="+mn-ea"/>
                <a:cs typeface="+mn-cs"/>
              </a:rPr>
              <a:t> at the end of the second lecture and third lectures. </a:t>
            </a:r>
          </a:p>
          <a:p>
            <a:r>
              <a:rPr lang="en-GB" sz="1200" kern="1200" dirty="0">
                <a:solidFill>
                  <a:schemeClr val="tx1"/>
                </a:solidFill>
                <a:effectLst/>
                <a:latin typeface="+mn-lt"/>
                <a:ea typeface="+mn-ea"/>
                <a:cs typeface="+mn-cs"/>
              </a:rPr>
              <a:t>Module #1, of with </a:t>
            </a:r>
            <a:r>
              <a:rPr lang="en-GB" sz="1200" b="1" kern="1200" dirty="0">
                <a:solidFill>
                  <a:schemeClr val="tx1"/>
                </a:solidFill>
                <a:effectLst/>
                <a:latin typeface="+mn-lt"/>
                <a:ea typeface="+mn-ea"/>
                <a:cs typeface="+mn-cs"/>
              </a:rPr>
              <a:t>conceptualizes climate change, greenhouse gases and the relationship with Planetary Health, </a:t>
            </a:r>
            <a:r>
              <a:rPr lang="en-GB" sz="1200" kern="1200" dirty="0">
                <a:solidFill>
                  <a:schemeClr val="tx1"/>
                </a:solidFill>
                <a:effectLst/>
                <a:latin typeface="+mn-lt"/>
                <a:ea typeface="+mn-ea"/>
                <a:cs typeface="+mn-cs"/>
              </a:rPr>
              <a:t>includes a first lecture is titled “Define the concepts of climate change and greenhouse gases”, the followed by lecture #2 titled</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Intersections of Planetary Health and climate change”. The first activity is an analysis of the report XXX.</a:t>
            </a:r>
          </a:p>
          <a:p>
            <a:r>
              <a:rPr lang="en-GB" sz="1200" kern="1200" dirty="0">
                <a:solidFill>
                  <a:schemeClr val="tx1"/>
                </a:solidFill>
                <a:effectLst/>
                <a:latin typeface="+mn-lt"/>
                <a:ea typeface="+mn-ea"/>
                <a:cs typeface="+mn-cs"/>
              </a:rPr>
              <a:t>The second module discusses the </a:t>
            </a:r>
            <a:r>
              <a:rPr lang="en-GB" sz="1200" b="1" kern="1200" dirty="0">
                <a:solidFill>
                  <a:schemeClr val="tx1"/>
                </a:solidFill>
                <a:effectLst/>
                <a:latin typeface="+mn-lt"/>
                <a:ea typeface="+mn-ea"/>
                <a:cs typeface="+mn-cs"/>
              </a:rPr>
              <a:t>socio-cultural and economic effects of climate change and it </a:t>
            </a:r>
            <a:r>
              <a:rPr lang="en-GB" sz="1200" kern="1200" dirty="0">
                <a:solidFill>
                  <a:schemeClr val="tx1"/>
                </a:solidFill>
                <a:effectLst/>
                <a:latin typeface="+mn-lt"/>
                <a:ea typeface="+mn-ea"/>
                <a:cs typeface="+mn-cs"/>
              </a:rPr>
              <a:t>contains a lecture and a practical activity. Lecture #3 discusses the relationship between food systems and greenhouse gases emissions, followed by a creative activity in which participants are invited to </a:t>
            </a:r>
            <a:r>
              <a:rPr lang="en-GB" sz="1200" b="1" kern="1200" dirty="0">
                <a:solidFill>
                  <a:schemeClr val="tx1"/>
                </a:solidFill>
                <a:effectLst/>
                <a:latin typeface="+mn-lt"/>
                <a:ea typeface="+mn-ea"/>
                <a:cs typeface="+mn-cs"/>
              </a:rPr>
              <a:t>blow up balloons on climate change.</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5670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dirty="0">
                <a:solidFill>
                  <a:schemeClr val="tx1"/>
                </a:solidFill>
                <a:effectLst/>
                <a:latin typeface="+mn-lt"/>
                <a:ea typeface="+mn-ea"/>
                <a:cs typeface="+mn-cs"/>
              </a:rPr>
              <a:t>What are Greenhouse Gases?</a:t>
            </a:r>
          </a:p>
          <a:p>
            <a:pPr fontAlgn="base"/>
            <a:r>
              <a:rPr lang="en-GB" sz="1200" b="0" i="0" kern="1200" dirty="0">
                <a:solidFill>
                  <a:schemeClr val="tx1"/>
                </a:solidFill>
                <a:effectLst/>
                <a:latin typeface="+mn-lt"/>
                <a:ea typeface="+mn-ea"/>
                <a:cs typeface="+mn-cs"/>
              </a:rPr>
              <a:t>Greenhouse gases include carbon dioxide, methane, nitrous oxide and other gases that accumulate in the atmosphere and create the heat-reflective layer that keeps the Earth at a </a:t>
            </a:r>
            <a:r>
              <a:rPr lang="en-GB" sz="1200" b="0" i="0" kern="1200" dirty="0" err="1">
                <a:solidFill>
                  <a:schemeClr val="tx1"/>
                </a:solidFill>
                <a:effectLst/>
                <a:latin typeface="+mn-lt"/>
                <a:ea typeface="+mn-ea"/>
                <a:cs typeface="+mn-cs"/>
              </a:rPr>
              <a:t>livable</a:t>
            </a:r>
            <a:r>
              <a:rPr lang="en-GB" sz="1200" b="0" i="0" kern="1200" dirty="0">
                <a:solidFill>
                  <a:schemeClr val="tx1"/>
                </a:solidFill>
                <a:effectLst/>
                <a:latin typeface="+mn-lt"/>
                <a:ea typeface="+mn-ea"/>
                <a:cs typeface="+mn-cs"/>
              </a:rPr>
              <a:t> temperature. These gases form the insulation that keeps the planet warm enough to support life.</a:t>
            </a:r>
          </a:p>
          <a:p>
            <a:pPr fontAlgn="base"/>
            <a:r>
              <a:rPr lang="en-GB" sz="1200" b="0" i="0" kern="1200" dirty="0">
                <a:solidFill>
                  <a:schemeClr val="tx1"/>
                </a:solidFill>
                <a:effectLst/>
                <a:latin typeface="+mn-lt"/>
                <a:ea typeface="+mn-ea"/>
                <a:cs typeface="+mn-cs"/>
              </a:rPr>
              <a:t>Some of the most common — and worrisome — greenhouse gases are:</a:t>
            </a:r>
          </a:p>
          <a:p>
            <a:pPr fontAlgn="base"/>
            <a:r>
              <a:rPr lang="en-GB" sz="1200" b="0" i="0" kern="1200" dirty="0">
                <a:solidFill>
                  <a:schemeClr val="tx1"/>
                </a:solidFill>
                <a:effectLst/>
                <a:latin typeface="+mn-lt"/>
                <a:ea typeface="+mn-ea"/>
                <a:cs typeface="+mn-cs"/>
              </a:rPr>
              <a:t>Carbon dioxide, which is emitted whenever coal, oil, natural gas and other carbon-rich fossil fuels are burned. Although carbon dioxide is not the most powerful greenhouse gas, it is the largest contributor to climate change because it is so common. In order to reduce carbon dioxide emissions, we need to reduce the amount of fuel we use in our cars, homes, and lives.</a:t>
            </a:r>
          </a:p>
          <a:p>
            <a:pPr fontAlgn="base"/>
            <a:r>
              <a:rPr lang="en-GB" sz="1200" b="0" i="0" kern="1200" dirty="0">
                <a:solidFill>
                  <a:schemeClr val="tx1"/>
                </a:solidFill>
                <a:effectLst/>
                <a:latin typeface="+mn-lt"/>
                <a:ea typeface="+mn-ea"/>
                <a:cs typeface="+mn-cs"/>
              </a:rPr>
              <a:t>Methane is caused by the decomposition of plant matter, and is released from landfills, swamps, rice paddies. Cattle also release methane. Although methane emissions are lower than carbon dioxide emissions, it is considered a major greenhouse gas because each methane molecule has 25 times the </a:t>
            </a:r>
            <a:r>
              <a:rPr lang="en-GB" sz="1200" b="0" i="0" u="none" strike="noStrike" kern="1200" dirty="0">
                <a:solidFill>
                  <a:schemeClr val="tx1"/>
                </a:solidFill>
                <a:effectLst/>
                <a:latin typeface="+mn-lt"/>
                <a:ea typeface="+mn-ea"/>
                <a:cs typeface="+mn-cs"/>
                <a:hlinkClick r:id="rId3"/>
              </a:rPr>
              <a:t>global warming potential</a:t>
            </a:r>
            <a:r>
              <a:rPr lang="en-GB" sz="1200" b="0" i="0" kern="1200" dirty="0">
                <a:solidFill>
                  <a:schemeClr val="tx1"/>
                </a:solidFill>
                <a:effectLst/>
                <a:latin typeface="+mn-lt"/>
                <a:ea typeface="+mn-ea"/>
                <a:cs typeface="+mn-cs"/>
              </a:rPr>
              <a:t> of a carbon dioxide molecule.</a:t>
            </a:r>
          </a:p>
          <a:p>
            <a:pPr fontAlgn="base"/>
            <a:r>
              <a:rPr lang="en-GB" sz="1200" b="0" i="0" kern="1200" dirty="0">
                <a:solidFill>
                  <a:schemeClr val="tx1"/>
                </a:solidFill>
                <a:effectLst/>
                <a:latin typeface="+mn-lt"/>
                <a:ea typeface="+mn-ea"/>
                <a:cs typeface="+mn-cs"/>
              </a:rPr>
              <a:t>Nitrous oxide is released from bacteria in soil. Modern agricultural practices — tilling and soil cultivation, livestock waste management, and the use of nitrogen-rich fertilizers — contribute significantly to nitrous oxide emissions. A single nitrous oxide molecule has 298 times the global warming potential of a carbon dioxide molecule.</a:t>
            </a:r>
          </a:p>
          <a:p>
            <a:pPr fontAlgn="base"/>
            <a:r>
              <a:rPr lang="en-GB" sz="1200" b="0" i="0" kern="1200" dirty="0">
                <a:solidFill>
                  <a:schemeClr val="tx1"/>
                </a:solidFill>
                <a:effectLst/>
                <a:latin typeface="+mn-lt"/>
                <a:ea typeface="+mn-ea"/>
                <a:cs typeface="+mn-cs"/>
              </a:rPr>
              <a:t>Additional greenhouse gases include hydrofluorocarbons (1,430-14,800 time the global warming potential of carbon dioxide), </a:t>
            </a:r>
            <a:r>
              <a:rPr lang="en-GB" sz="1200" b="0" i="0" kern="1200" dirty="0" err="1">
                <a:solidFill>
                  <a:schemeClr val="tx1"/>
                </a:solidFill>
                <a:effectLst/>
                <a:latin typeface="+mn-lt"/>
                <a:ea typeface="+mn-ea"/>
                <a:cs typeface="+mn-cs"/>
              </a:rPr>
              <a:t>sulfur</a:t>
            </a:r>
            <a:r>
              <a:rPr lang="en-GB" sz="1200" b="0" i="0" kern="1200" dirty="0">
                <a:solidFill>
                  <a:schemeClr val="tx1"/>
                </a:solidFill>
                <a:effectLst/>
                <a:latin typeface="+mn-lt"/>
                <a:ea typeface="+mn-ea"/>
                <a:cs typeface="+mn-cs"/>
              </a:rPr>
              <a:t> hexafluoride (22,800 times the global warming potential of carbon dioxide), and water vapor.</a:t>
            </a:r>
          </a:p>
          <a:p>
            <a:pPr fontAlgn="base"/>
            <a:r>
              <a:rPr lang="en-GB" sz="1200" b="0" i="1" kern="1200" dirty="0">
                <a:solidFill>
                  <a:schemeClr val="tx1"/>
                </a:solidFill>
                <a:effectLst/>
                <a:latin typeface="+mn-lt"/>
                <a:ea typeface="+mn-ea"/>
                <a:cs typeface="+mn-cs"/>
              </a:rPr>
              <a:t>Of the twenty greenhouse gases, carbon dioxide accounts for by far the largest share of radiative forcing since 1990, and its contribution continues to grow at a steady rate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156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Roughly one-fifth of all global greenhouse gas emissions come from our use of land, mainly from deforestation and emissions from livestock. This also includes fuel used for agriculture, forestry and fishing, direct soil emissions and forest fires. Would going vegetarian make a difference? Short answer: Yes, but it would only address a small portion of what’s needed.</a:t>
            </a:r>
          </a:p>
          <a:p>
            <a:r>
              <a:rPr lang="en-GB" sz="1200" b="0" i="0" kern="1200" dirty="0">
                <a:solidFill>
                  <a:schemeClr val="tx1"/>
                </a:solidFill>
                <a:effectLst/>
                <a:latin typeface="+mn-lt"/>
                <a:ea typeface="+mn-ea"/>
                <a:cs typeface="+mn-cs"/>
              </a:rPr>
              <a:t>Did your parents always tell you to finish your food? They were right. Not only are we tossing food while people go hungry, food waste contributes 6.7 percent of global emissions. Food waste starts well before it leaves the farm, and continues through distribution, storage, at markets and restaurants, and all the way to your kitchen.</a:t>
            </a:r>
          </a:p>
          <a:p>
            <a:r>
              <a:rPr lang="en-GB" sz="1200" b="0" i="0" kern="1200" dirty="0">
                <a:solidFill>
                  <a:schemeClr val="tx1"/>
                </a:solidFill>
                <a:effectLst/>
                <a:latin typeface="+mn-lt"/>
                <a:ea typeface="+mn-ea"/>
                <a:cs typeface="+mn-cs"/>
              </a:rPr>
              <a:t>Adding up food waste to food production it’s possible to reach nearly 30% of GHG emissions.</a:t>
            </a:r>
          </a:p>
          <a:p>
            <a:r>
              <a:rPr lang="en-GB" sz="1200" b="0" i="0" kern="1200" dirty="0">
                <a:solidFill>
                  <a:schemeClr val="tx1"/>
                </a:solidFill>
                <a:effectLst/>
                <a:latin typeface="+mn-lt"/>
                <a:ea typeface="+mn-ea"/>
                <a:cs typeface="+mn-cs"/>
              </a:rPr>
              <a:t>We say the food production and consumption in average contribute to a quarter of GHGE.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Keep this information for the next module!!!!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75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Every person in the world contributes to the rising amounts of greenhouse gases. However, people who live in high-income countries generally emit more greenhouse gases than low-income countries by consuming more energy, more food and more products. If we shared out the right to produce greenhouse gases fairly across the world, each person would get to emit around 8 tonnes. However, in one year, the average Australian's greenhouse gas emissions add up to about 28 tonnes, for instance.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white plots on the right shows the carbon dioxide emissions per capita in Myanmar, this is to understand the ‘footprint’ of the average person in a given country. The chart does not include land use changes indeed, but is possible to observe approximately 0.5 tons of CO2 emissions per capita in 2019.</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178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According to the World Resources Institute Climate Analysis Indicators Tool (WRI CAIT),</a:t>
            </a:r>
            <a:r>
              <a:rPr lang="en-GB" sz="1200" b="0" i="0" kern="1200" dirty="0">
                <a:solidFill>
                  <a:schemeClr val="tx1"/>
                </a:solidFill>
                <a:effectLst/>
                <a:latin typeface="+mn-lt"/>
                <a:ea typeface="+mn-ea"/>
                <a:cs typeface="+mn-cs"/>
              </a:rPr>
              <a:t> Looking at Myanmar’s carbon footprint we observe that the</a:t>
            </a:r>
            <a:r>
              <a:rPr lang="en-GB" sz="1200" kern="1200" dirty="0">
                <a:solidFill>
                  <a:schemeClr val="tx1"/>
                </a:solidFill>
                <a:effectLst/>
                <a:latin typeface="+mn-lt"/>
                <a:ea typeface="+mn-ea"/>
                <a:cs typeface="+mn-cs"/>
              </a:rPr>
              <a:t> land use change and forestry (LUCF) activities were the leading source of Burma’s1 GHG emissions, accounting for 51.0% of the country’s total emissions.2 Within the LUCF sector, changes in forest land contributed 73% of emissions.3 Agriculture was the second most significant source (32.1%) with rice cultivation and enteric fermentation from livestock contributing 67% of agriculture emissions.4 Energy was responsible for 10.9% of emissions, of which 50% were due to fugitive emissions and other fuel combustion. Waste and industrial processes (IP) contributed 5.8% and 0.2% of total emissions respectively.5 </a:t>
            </a:r>
          </a:p>
          <a:p>
            <a:r>
              <a:rPr lang="en-GB" sz="1200" kern="1200" dirty="0">
                <a:solidFill>
                  <a:schemeClr val="tx1"/>
                </a:solidFill>
                <a:effectLst/>
                <a:latin typeface="+mn-lt"/>
                <a:ea typeface="+mn-ea"/>
                <a:cs typeface="+mn-cs"/>
              </a:rPr>
              <a:t>Burma’s Initial National Communication (INC) to the UNFCCC, submitted in 2012, includes a GHG inventory for the year 2000 that shows LUCF to have been a large sink that year, absorbing 102 MtCO2e in 2000.6 The INC shows emissions from other sectors to have </a:t>
            </a:r>
            <a:r>
              <a:rPr lang="en-GB" sz="1200" kern="1200" dirty="0" err="1">
                <a:solidFill>
                  <a:schemeClr val="tx1"/>
                </a:solidFill>
                <a:effectLst/>
                <a:latin typeface="+mn-lt"/>
                <a:ea typeface="+mn-ea"/>
                <a:cs typeface="+mn-cs"/>
              </a:rPr>
              <a:t>totaled</a:t>
            </a:r>
            <a:r>
              <a:rPr lang="en-GB" sz="1200" kern="1200" dirty="0">
                <a:solidFill>
                  <a:schemeClr val="tx1"/>
                </a:solidFill>
                <a:effectLst/>
                <a:latin typeface="+mn-lt"/>
                <a:ea typeface="+mn-ea"/>
                <a:cs typeface="+mn-cs"/>
              </a:rPr>
              <a:t> 34 MtCO2e in 2000, meaning that activities in the LUCF sector would more than offset all other emissions by 68 MtCO2e. For comparison, WRI CAIT data for 2000 show LUCF to have been a source of 109.8 MtCO2e that year (59.8% of total national emissions).7 </a:t>
            </a:r>
          </a:p>
          <a:p>
            <a:r>
              <a:rPr lang="en-GB" sz="1200" b="1" kern="1200" dirty="0">
                <a:solidFill>
                  <a:schemeClr val="tx1"/>
                </a:solidFill>
                <a:effectLst/>
                <a:latin typeface="+mn-lt"/>
                <a:ea typeface="+mn-ea"/>
                <a:cs typeface="+mn-cs"/>
              </a:rPr>
              <a:t>Change in GHG Emissions in Burma (1990-2013)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According to WRI CAIT, Burma’s GHG emissions increased by 34.8 MtCO2e from 1990 to 2013. The average annual change in total emissions during this period was 0.9%, with sector-specific average annual changes as follows: LUCF (0.01%), agriculture (2.2%), energy (5.1%), waste (1.6%), and IP (2.7%). The change in emissions in the two highest emitting sectors during this period is discussed below.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3768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this lecture we’ve learnt: </a:t>
            </a:r>
          </a:p>
          <a:p>
            <a:pPr marL="228600" indent="-228600">
              <a:buAutoNum type="arabicPeriod"/>
            </a:pPr>
            <a:r>
              <a:rPr lang="en-GB" sz="1200" dirty="0">
                <a:solidFill>
                  <a:srgbClr val="FF0000"/>
                </a:solidFill>
                <a:latin typeface="Arial" panose="020B0604020202020204" pitchFamily="34" charset="0"/>
              </a:rPr>
              <a:t>Warming of the climate system is unequivocal</a:t>
            </a:r>
            <a:r>
              <a:rPr lang="en-GB" sz="1200" dirty="0">
                <a:latin typeface="Arial" panose="020B0604020202020204" pitchFamily="34" charset="0"/>
              </a:rPr>
              <a:t>, and since the 1950s, many of the observed changes are unprecedented over decades to millennia.” And the total warming between pre-industrial times (1850-1900) and the recent decade (2006-2015) is about 1 degree Celsius.</a:t>
            </a:r>
          </a:p>
          <a:p>
            <a:pPr marL="228600" indent="-228600">
              <a:buAutoNum type="arabicPeriod"/>
            </a:pPr>
            <a:r>
              <a:rPr lang="en-GB" sz="1200" b="0" i="0" kern="1200" dirty="0">
                <a:solidFill>
                  <a:schemeClr val="tx1"/>
                </a:solidFill>
                <a:effectLst/>
                <a:latin typeface="+mn-lt"/>
                <a:ea typeface="+mn-ea"/>
                <a:cs typeface="+mn-cs"/>
              </a:rPr>
              <a:t>Global warming over the last century means heat extremes that previously only occurred once every 1,000 days are happening four to five times more often AND Future warming will bring a more volatile, dangerous world, even if the world manages to keep temperature rises within a 2C limit to which governments have committed.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Greenhouse gases include carbon dioxide, methane, nitrous oxide and other gases that accumulate in the atmosphere and create the heat-reflective layer that keeps the Earth at a </a:t>
            </a:r>
            <a:r>
              <a:rPr lang="en-GB" sz="1200" b="0" i="0" kern="1200" dirty="0" err="1">
                <a:solidFill>
                  <a:schemeClr val="tx1"/>
                </a:solidFill>
                <a:effectLst/>
                <a:latin typeface="+mn-lt"/>
                <a:ea typeface="+mn-ea"/>
                <a:cs typeface="+mn-cs"/>
              </a:rPr>
              <a:t>livable</a:t>
            </a:r>
            <a:r>
              <a:rPr lang="en-GB" sz="1200" b="0" i="0" kern="1200" dirty="0">
                <a:solidFill>
                  <a:schemeClr val="tx1"/>
                </a:solidFill>
                <a:effectLst/>
                <a:latin typeface="+mn-lt"/>
                <a:ea typeface="+mn-ea"/>
                <a:cs typeface="+mn-cs"/>
              </a:rPr>
              <a:t> temperature. These gases form the insulation that keeps the planet warm enough to support life. We’ve learnt that The greenhouse effect is a natural process, BUT </a:t>
            </a:r>
            <a:r>
              <a:rPr lang="en-GB" sz="1200" b="0" i="1" kern="1200" dirty="0">
                <a:solidFill>
                  <a:schemeClr val="tx1"/>
                </a:solidFill>
                <a:effectLst/>
                <a:latin typeface="+mn-lt"/>
                <a:ea typeface="+mn-ea"/>
                <a:cs typeface="+mn-cs"/>
              </a:rPr>
              <a:t>Since the Industrial Era began, humans have had an increasing effect on climate, particularly by adding billions of tons of heat-trapping greenhouse gases to the atmosphere.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People who live in high-income countries generally emit more greenhouse gases than low-income countries by consuming more energy, more food and more products. </a:t>
            </a:r>
            <a:r>
              <a:rPr lang="en-GB" sz="1200" kern="1200" dirty="0">
                <a:solidFill>
                  <a:schemeClr val="tx1"/>
                </a:solidFill>
                <a:effectLst/>
                <a:latin typeface="+mn-lt"/>
                <a:ea typeface="+mn-ea"/>
                <a:cs typeface="+mn-cs"/>
              </a:rPr>
              <a:t>The </a:t>
            </a:r>
            <a:r>
              <a:rPr lang="en-GB" sz="1200" b="0" i="0" kern="1200" dirty="0">
                <a:solidFill>
                  <a:schemeClr val="tx1"/>
                </a:solidFill>
                <a:effectLst/>
                <a:latin typeface="+mn-lt"/>
                <a:ea typeface="+mn-ea"/>
                <a:cs typeface="+mn-cs"/>
              </a:rPr>
              <a:t>Myanmar’s carbon footprint we observe that the</a:t>
            </a:r>
            <a:r>
              <a:rPr lang="en-GB" sz="1200" kern="1200" dirty="0">
                <a:solidFill>
                  <a:schemeClr val="tx1"/>
                </a:solidFill>
                <a:effectLst/>
                <a:latin typeface="+mn-lt"/>
                <a:ea typeface="+mn-ea"/>
                <a:cs typeface="+mn-cs"/>
              </a:rPr>
              <a:t> land use change and forestry (LUCF) activities were the leading source of Burma’s1 GHG emissions, accounting for 51.0% of the country’s total emissions</a:t>
            </a:r>
            <a:endParaRPr lang="en-GB" sz="1200" b="0" i="1" kern="1200" dirty="0">
              <a:solidFill>
                <a:schemeClr val="tx1"/>
              </a:solidFill>
              <a:effectLst/>
              <a:latin typeface="+mn-lt"/>
              <a:ea typeface="+mn-ea"/>
              <a:cs typeface="+mn-cs"/>
            </a:endParaRPr>
          </a:p>
          <a:p>
            <a:pPr marL="228600" indent="-228600">
              <a:buAutoNum type="arabicPeriod"/>
            </a:pPr>
            <a:endParaRPr lang="en-GB" sz="1200" dirty="0">
              <a:latin typeface="Arial" panose="020B0604020202020204" pitchFamily="34" charset="0"/>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74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this course you will learn about the </a:t>
            </a:r>
            <a:r>
              <a:rPr lang="en-GB" sz="1200" dirty="0"/>
              <a:t>climate change and greenhouse gases concepts, the environmental impact of food production </a:t>
            </a:r>
            <a:r>
              <a:rPr lang="en-GB" sz="1200" b="0" i="0" kern="1200" dirty="0">
                <a:solidFill>
                  <a:schemeClr val="tx1"/>
                </a:solidFill>
                <a:effectLst/>
                <a:latin typeface="+mn-lt"/>
                <a:ea typeface="+mn-ea"/>
                <a:cs typeface="+mn-cs"/>
              </a:rPr>
              <a:t>and the importance of this knowledge to achieve planetary health and the Sustainable Development Goals (SDGs). In this course we will also d</a:t>
            </a:r>
            <a:r>
              <a:rPr lang="en-GB" sz="1200" dirty="0"/>
              <a:t>emonstrate the health impact of climate change and propose evidence-based actions that impact planetary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And by the end of the course you will be able to understand the socio-cultural and economic effects of climate change on planetary health.</a:t>
            </a:r>
            <a:endParaRPr lang="en-GB" sz="1200" kern="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45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latin typeface="Arial" panose="020B0604020202020204" pitchFamily="34" charset="0"/>
              </a:rPr>
              <a:t>In this lecture we are going to define the concepts of climate change and greenhouse gases.</a:t>
            </a:r>
          </a:p>
          <a:p>
            <a:endParaRPr lang="en-GB" sz="1200" dirty="0">
              <a:solidFill>
                <a:srgbClr val="000000"/>
              </a:solidFill>
              <a:latin typeface="Arial" panose="020B0604020202020204" pitchFamily="34" charset="0"/>
            </a:endParaRPr>
          </a:p>
          <a:p>
            <a:r>
              <a:rPr lang="en-GB" sz="1200" dirty="0">
                <a:solidFill>
                  <a:srgbClr val="000000"/>
                </a:solidFill>
                <a:latin typeface="Arial" panose="020B0604020202020204" pitchFamily="34" charset="0"/>
              </a:rPr>
              <a:t>To begin this is a beautiful visualisation of the global temperature over the last century and a half, displaying blue for low temperatures and red for higher temperatures. The left side of the plot is 1850 and time increases to the right, up to 2018 on the right edge of the box.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Arial" panose="020B0604020202020204" pitchFamily="34" charset="0"/>
              </a:rPr>
              <a:t>Taken from the</a:t>
            </a:r>
            <a:r>
              <a:rPr lang="en-GB" sz="1200" dirty="0">
                <a:solidFill>
                  <a:srgbClr val="000000"/>
                </a:solidFill>
                <a:latin typeface="Arial" panose="020B0604020202020204" pitchFamily="34" charset="0"/>
                <a:hlinkClick r:id="rId3"/>
              </a:rPr>
              <a:t> </a:t>
            </a:r>
            <a:r>
              <a:rPr lang="en-GB" sz="1200" u="sng" dirty="0">
                <a:solidFill>
                  <a:srgbClr val="0097A7"/>
                </a:solidFill>
                <a:latin typeface="Arial" panose="020B0604020202020204" pitchFamily="34" charset="0"/>
                <a:hlinkClick r:id="rId3"/>
              </a:rPr>
              <a:t>Climate Lab Book</a:t>
            </a:r>
            <a:r>
              <a:rPr lang="en-GB" sz="1200" dirty="0">
                <a:solidFill>
                  <a:srgbClr val="000000"/>
                </a:solidFill>
                <a:latin typeface="Arial" panose="020B0604020202020204" pitchFamily="34" charset="0"/>
              </a:rPr>
              <a:t> project "Warming stripes for 1850-2018 using the WMO annual global temperature dataset.''</a:t>
            </a:r>
            <a:endParaRPr lang="en-GB"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96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rPr>
              <a:t>Going back thousands of years, the international scientific consensus is that “</a:t>
            </a:r>
            <a:r>
              <a:rPr lang="en-GB" sz="1200" dirty="0">
                <a:solidFill>
                  <a:srgbClr val="FF0000"/>
                </a:solidFill>
                <a:latin typeface="Arial" panose="020B0604020202020204" pitchFamily="34" charset="0"/>
              </a:rPr>
              <a:t>Warming of the climate system is unequivocal</a:t>
            </a:r>
            <a:r>
              <a:rPr lang="en-GB" sz="1200" dirty="0">
                <a:latin typeface="Arial" panose="020B0604020202020204" pitchFamily="34" charset="0"/>
              </a:rPr>
              <a:t>, and since the 1950s, many of the observed changes are unprecedented over decades to millennia.” And the total warming between pre-industrial times (1850-1900) and the recent decade (2006-2015) is about 1 degree Celsius.’’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7898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Helvetica" pitchFamily="2" charset="0"/>
              </a:rPr>
              <a:t>In this map we observe the surface temperature on earth since 1901.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So, pretty much everywhere we observe this pattern.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50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plot shows a work done by Professor Myles Allen of Oxford University following the extraordinary European heat-wave of 2003. His analysis showed that the event lay so far out of the normal 2-standard deviation band around the historical average, that it could be argued that the event would never have occurred without a certain level of background warming. </a:t>
            </a:r>
            <a:r>
              <a:rPr lang="en-GB" sz="1200" b="1" i="0" u="sng" kern="1200" dirty="0">
                <a:solidFill>
                  <a:schemeClr val="tx1"/>
                </a:solidFill>
                <a:effectLst/>
                <a:latin typeface="+mn-lt"/>
                <a:ea typeface="+mn-ea"/>
                <a:cs typeface="+mn-cs"/>
                <a:hlinkClick r:id="rId3" tooltip="Hansen Paper"/>
              </a:rPr>
              <a:t>A recent paper by NASA climatologist James Hansen</a:t>
            </a:r>
            <a:r>
              <a:rPr lang="en-GB" sz="1200" b="0" i="0" kern="1200" dirty="0">
                <a:solidFill>
                  <a:schemeClr val="tx1"/>
                </a:solidFill>
                <a:effectLst/>
                <a:latin typeface="+mn-lt"/>
                <a:ea typeface="+mn-ea"/>
                <a:cs typeface="+mn-cs"/>
              </a:rPr>
              <a:t> explores the phenomena in considerable depth and shows with some conviction that extreme heat events should be a cause for concern. As illustrated in the figure above, Hansen has shown that the distribution of seasonal temperature has indeed shifted, leading to an increase in anomalous events. An important change is the emergence of a category of summertime extremely hot outliers, more than three standard deviations (</a:t>
            </a:r>
            <a:r>
              <a:rPr lang="el-GR" sz="1200" b="0" i="0" kern="1200" dirty="0">
                <a:solidFill>
                  <a:schemeClr val="tx1"/>
                </a:solidFill>
                <a:effectLst/>
                <a:latin typeface="+mn-lt"/>
                <a:ea typeface="+mn-ea"/>
                <a:cs typeface="+mn-cs"/>
              </a:rPr>
              <a:t>σ) </a:t>
            </a:r>
            <a:r>
              <a:rPr lang="en-GB" sz="1200" b="0" i="0" kern="1200" dirty="0">
                <a:solidFill>
                  <a:schemeClr val="tx1"/>
                </a:solidFill>
                <a:effectLst/>
                <a:latin typeface="+mn-lt"/>
                <a:ea typeface="+mn-ea"/>
                <a:cs typeface="+mn-cs"/>
              </a:rPr>
              <a:t>warmer than the 1951-1980 baseline.  This hot extreme, which covered much less than 1% of Earth’s surface in the base period, now typically covers about 10% of the land area.  He concludes that extreme heat waves, such as that in Texas and Oklahoma in 2011 and Moscow in 2010, were “caused” by global warming, because their likelihood was negligible prior to the recent rapid global warming.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096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Global warming over the last century means heat extremes that previously only occurred once every 1,000 days are happening four to five times more often, the study published in Nature Climate Change said.</a:t>
            </a:r>
          </a:p>
          <a:p>
            <a:r>
              <a:rPr lang="en-GB" sz="1200" b="0" i="0" kern="1200" dirty="0">
                <a:solidFill>
                  <a:schemeClr val="tx1"/>
                </a:solidFill>
                <a:effectLst/>
                <a:latin typeface="+mn-lt"/>
                <a:ea typeface="+mn-ea"/>
                <a:cs typeface="+mn-cs"/>
              </a:rPr>
              <a:t>It found that one in five extreme rain events experienced globally are a result of the 0.85C global rise in </a:t>
            </a:r>
            <a:r>
              <a:rPr lang="en-GB" sz="1200" b="0" i="0" kern="1200" dirty="0" err="1">
                <a:solidFill>
                  <a:schemeClr val="tx1"/>
                </a:solidFill>
                <a:effectLst/>
                <a:latin typeface="+mn-lt"/>
                <a:ea typeface="+mn-ea"/>
                <a:cs typeface="+mn-cs"/>
              </a:rPr>
              <a:t>temperatre</a:t>
            </a:r>
            <a:r>
              <a:rPr lang="en-GB" sz="1200" b="0" i="0" kern="1200" dirty="0">
                <a:solidFill>
                  <a:schemeClr val="tx1"/>
                </a:solidFill>
                <a:effectLst/>
                <a:latin typeface="+mn-lt"/>
                <a:ea typeface="+mn-ea"/>
                <a:cs typeface="+mn-cs"/>
              </a:rPr>
              <a:t> since the Industrial Revolution, as power plants, factories and cars continue to pump out greenhouse gas emissions.</a:t>
            </a:r>
          </a:p>
          <a:p>
            <a:r>
              <a:rPr lang="en-GB" sz="1200" b="0" i="0" kern="1200" dirty="0">
                <a:solidFill>
                  <a:schemeClr val="tx1"/>
                </a:solidFill>
                <a:effectLst/>
                <a:latin typeface="+mn-lt"/>
                <a:ea typeface="+mn-ea"/>
                <a:cs typeface="+mn-cs"/>
              </a:rPr>
              <a:t>Future warming will bring a more volatile, dangerous world, even if the world manages to keep temperature rises within a 2C limit to which governments have committed, Fischer’s research found. On average, any given place on Earth will experience 60% more extreme rain events and 27 extremely hot days.</a:t>
            </a:r>
          </a:p>
          <a:p>
            <a:r>
              <a:rPr lang="en-GB" sz="1200" b="0" i="0" kern="1200" dirty="0">
                <a:solidFill>
                  <a:schemeClr val="tx1"/>
                </a:solidFill>
                <a:effectLst/>
                <a:latin typeface="+mn-lt"/>
                <a:ea typeface="+mn-ea"/>
                <a:cs typeface="+mn-cs"/>
              </a:rPr>
              <a:t>Numbers of extreme weather events spiral even higher at a rise of 3C, a level of warming that the world is on track to exceed with current levels of manmade global greenhouse gas emissions.</a:t>
            </a:r>
          </a:p>
          <a:p>
            <a:r>
              <a:rPr lang="en-GB" sz="1200" b="0" i="0" kern="1200" dirty="0">
                <a:solidFill>
                  <a:schemeClr val="tx1"/>
                </a:solidFill>
                <a:effectLst/>
                <a:latin typeface="+mn-lt"/>
                <a:ea typeface="+mn-ea"/>
                <a:cs typeface="+mn-cs"/>
              </a:rPr>
              <a:t>Drawing links between specific weather events and climate change can erode the sense that climate change is something that will happen in the future, rather than causing havoc in the present. But the science, called attribution, has proved complicated.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8527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dirty="0"/>
              <a:t>The greenhouse effect is well understood - vital for life on earth. </a:t>
            </a:r>
            <a:r>
              <a:rPr lang="en-GB" sz="1200" b="0" i="0" kern="1200" dirty="0">
                <a:solidFill>
                  <a:schemeClr val="tx1"/>
                </a:solidFill>
                <a:effectLst/>
                <a:latin typeface="+mn-lt"/>
                <a:ea typeface="+mn-ea"/>
                <a:cs typeface="+mn-cs"/>
              </a:rPr>
              <a:t>The greenhouse effect is a natural process where atmospheric gases trap heat – a phenomena that allows the Earth to retain enough solar heat to be </a:t>
            </a:r>
            <a:r>
              <a:rPr lang="en-GB" sz="1200" b="0" i="0" kern="1200" dirty="0" err="1">
                <a:solidFill>
                  <a:schemeClr val="tx1"/>
                </a:solidFill>
                <a:effectLst/>
                <a:latin typeface="+mn-lt"/>
                <a:ea typeface="+mn-ea"/>
                <a:cs typeface="+mn-cs"/>
              </a:rPr>
              <a:t>livable</a:t>
            </a:r>
            <a:r>
              <a:rPr lang="en-GB" sz="1200" b="0" i="0" kern="1200" dirty="0">
                <a:solidFill>
                  <a:schemeClr val="tx1"/>
                </a:solidFill>
                <a:effectLst/>
                <a:latin typeface="+mn-lt"/>
                <a:ea typeface="+mn-ea"/>
                <a:cs typeface="+mn-cs"/>
              </a:rPr>
              <a:t>. Without the greenhouse effect, the Earth would not support most forms of life. Although the process is complex, the greenhouse effect can be described fairly simply: Sunlight passes through the atmosphere. Clouds, ice caps and other </a:t>
            </a:r>
            <a:r>
              <a:rPr lang="en-GB" sz="1200" b="0" i="0" kern="1200" dirty="0" err="1">
                <a:solidFill>
                  <a:schemeClr val="tx1"/>
                </a:solidFill>
                <a:effectLst/>
                <a:latin typeface="+mn-lt"/>
                <a:ea typeface="+mn-ea"/>
                <a:cs typeface="+mn-cs"/>
              </a:rPr>
              <a:t>light-colored</a:t>
            </a:r>
            <a:r>
              <a:rPr lang="en-GB" sz="1200" b="0" i="0" kern="1200" dirty="0">
                <a:solidFill>
                  <a:schemeClr val="tx1"/>
                </a:solidFill>
                <a:effectLst/>
                <a:latin typeface="+mn-lt"/>
                <a:ea typeface="+mn-ea"/>
                <a:cs typeface="+mn-cs"/>
              </a:rPr>
              <a:t> surfaces reflect some light back into space, but most of the incoming energy reaches the planet’s surface. The Earth radiates heat back toward space. Greenhouse gases in the atmosphere absorb that heat, bouncing some back to the Earth’s surface and releasing some into the atmosphere.</a:t>
            </a:r>
          </a:p>
          <a:p>
            <a:r>
              <a:rPr lang="en-GB" sz="1200" b="0" i="0" kern="1200" dirty="0">
                <a:solidFill>
                  <a:schemeClr val="tx1"/>
                </a:solidFill>
                <a:effectLst/>
                <a:latin typeface="+mn-lt"/>
                <a:ea typeface="+mn-ea"/>
                <a:cs typeface="+mn-cs"/>
              </a:rPr>
              <a:t>Disturbances of the Earth’s balance of incoming and outgoing energy are referred to as positive or negative climate </a:t>
            </a:r>
            <a:r>
              <a:rPr lang="en-GB" sz="1200" b="0" i="0" kern="1200" dirty="0" err="1">
                <a:solidFill>
                  <a:schemeClr val="tx1"/>
                </a:solidFill>
                <a:effectLst/>
                <a:latin typeface="+mn-lt"/>
                <a:ea typeface="+mn-ea"/>
                <a:cs typeface="+mn-cs"/>
              </a:rPr>
              <a:t>forcings</a:t>
            </a:r>
            <a:r>
              <a:rPr lang="en-GB" sz="1200" b="0" i="0" kern="1200" dirty="0">
                <a:solidFill>
                  <a:schemeClr val="tx1"/>
                </a:solidFill>
                <a:effectLst/>
                <a:latin typeface="+mn-lt"/>
                <a:ea typeface="+mn-ea"/>
                <a:cs typeface="+mn-cs"/>
              </a:rPr>
              <a:t>. Positive </a:t>
            </a:r>
            <a:r>
              <a:rPr lang="en-GB" sz="1200" b="0" i="0" kern="1200" dirty="0" err="1">
                <a:solidFill>
                  <a:schemeClr val="tx1"/>
                </a:solidFill>
                <a:effectLst/>
                <a:latin typeface="+mn-lt"/>
                <a:ea typeface="+mn-ea"/>
                <a:cs typeface="+mn-cs"/>
              </a:rPr>
              <a:t>forcings</a:t>
            </a:r>
            <a:r>
              <a:rPr lang="en-GB" sz="1200" b="0" i="0" kern="1200" dirty="0">
                <a:solidFill>
                  <a:schemeClr val="tx1"/>
                </a:solidFill>
                <a:effectLst/>
                <a:latin typeface="+mn-lt"/>
                <a:ea typeface="+mn-ea"/>
                <a:cs typeface="+mn-cs"/>
              </a:rPr>
              <a:t>, such as GHGs, exert a warming influence on the Earth, while negative </a:t>
            </a:r>
            <a:r>
              <a:rPr lang="en-GB" sz="1200" b="0" i="0" kern="1200" dirty="0" err="1">
                <a:solidFill>
                  <a:schemeClr val="tx1"/>
                </a:solidFill>
                <a:effectLst/>
                <a:latin typeface="+mn-lt"/>
                <a:ea typeface="+mn-ea"/>
                <a:cs typeface="+mn-cs"/>
              </a:rPr>
              <a:t>forcings</a:t>
            </a:r>
            <a:r>
              <a:rPr lang="en-GB" sz="1200" b="0" i="0" kern="1200" dirty="0">
                <a:solidFill>
                  <a:schemeClr val="tx1"/>
                </a:solidFill>
                <a:effectLst/>
                <a:latin typeface="+mn-lt"/>
                <a:ea typeface="+mn-ea"/>
                <a:cs typeface="+mn-cs"/>
              </a:rPr>
              <a:t>, such as </a:t>
            </a:r>
            <a:r>
              <a:rPr lang="en-GB" sz="1200" b="0" i="0" kern="1200" dirty="0" err="1">
                <a:solidFill>
                  <a:schemeClr val="tx1"/>
                </a:solidFill>
                <a:effectLst/>
                <a:latin typeface="+mn-lt"/>
                <a:ea typeface="+mn-ea"/>
                <a:cs typeface="+mn-cs"/>
              </a:rPr>
              <a:t>sulfate</a:t>
            </a:r>
            <a:r>
              <a:rPr lang="en-GB" sz="1200" b="0" i="0" kern="1200" dirty="0">
                <a:solidFill>
                  <a:schemeClr val="tx1"/>
                </a:solidFill>
                <a:effectLst/>
                <a:latin typeface="+mn-lt"/>
                <a:ea typeface="+mn-ea"/>
                <a:cs typeface="+mn-cs"/>
              </a:rPr>
              <a:t> aerosols, exert a cooling influence.</a:t>
            </a:r>
            <a:r>
              <a:rPr lang="en-GB" sz="1200" b="0" i="0" kern="1200" baseline="30000" dirty="0">
                <a:solidFill>
                  <a:schemeClr val="tx1"/>
                </a:solidFill>
                <a:effectLst/>
                <a:latin typeface="+mn-lt"/>
                <a:ea typeface="+mn-ea"/>
                <a:cs typeface="+mn-cs"/>
              </a:rPr>
              <a:t>5</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Increased concentrations of GHGs from anthropogenic sources have increased the absorption and emission of infrared radiation, enhancing the natural greenhouse effect. Methane and other GHGs are more potent, but CO</a:t>
            </a:r>
            <a:r>
              <a:rPr lang="en-GB" sz="1200" b="0" i="0" kern="1200" baseline="-25000" dirty="0">
                <a:solidFill>
                  <a:schemeClr val="tx1"/>
                </a:solidFill>
                <a:effectLst/>
                <a:latin typeface="+mn-lt"/>
                <a:ea typeface="+mn-ea"/>
                <a:cs typeface="+mn-cs"/>
              </a:rPr>
              <a:t>2</a:t>
            </a:r>
            <a:r>
              <a:rPr lang="en-GB" sz="1200" b="0" i="0" kern="1200" dirty="0">
                <a:solidFill>
                  <a:schemeClr val="tx1"/>
                </a:solidFill>
                <a:effectLst/>
                <a:latin typeface="+mn-lt"/>
                <a:ea typeface="+mn-ea"/>
                <a:cs typeface="+mn-cs"/>
              </a:rPr>
              <a:t> contributes most to warming because of its prevalence.</a:t>
            </a:r>
            <a:r>
              <a:rPr lang="en-GB" sz="1200" b="0" i="0" kern="1200" baseline="30000" dirty="0">
                <a:solidFill>
                  <a:schemeClr val="tx1"/>
                </a:solidFill>
                <a:effectLst/>
                <a:latin typeface="+mn-lt"/>
                <a:ea typeface="+mn-ea"/>
                <a:cs typeface="+mn-cs"/>
              </a:rPr>
              <a:t>5</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Anthropogenic GHG emissions, to date, amount to a climate forcing roughly equal to 1% of the net incoming solar energy, or the energy equivalent of burning 13 million barrels of oil every minute.</a:t>
            </a:r>
            <a:r>
              <a:rPr lang="en-GB" sz="1200" b="0" i="0" kern="1200" baseline="30000" dirty="0">
                <a:solidFill>
                  <a:schemeClr val="tx1"/>
                </a:solidFill>
                <a:effectLst/>
                <a:latin typeface="+mn-lt"/>
                <a:ea typeface="+mn-ea"/>
                <a:cs typeface="+mn-cs"/>
              </a:rPr>
              <a:t>6</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933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If the Greenhouse Effect is Natural, Then What’s the Problem with Greenhouse Gases?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Carbon dioxide variations plot </a:t>
            </a:r>
            <a:r>
              <a:rPr lang="en-GB" sz="1200" i="1" kern="1200" dirty="0">
                <a:solidFill>
                  <a:schemeClr val="tx1"/>
                </a:solidFill>
                <a:effectLst/>
                <a:latin typeface="+mn-lt"/>
                <a:ea typeface="+mn-ea"/>
                <a:cs typeface="+mn-cs"/>
              </a:rPr>
              <a:t>shows the variations in concentration of carbon dioxide (CO2) in the atmosphere during the last 400,000 years. Throughout most of the record, the largest changes can be related to glacial/interglacial cycles within the current ice age. Although the glacial cycles are most directly caused by changes in the Earth‘s orbit (i.e., Milankovitch cycles), these changes also influence the carbon cycle, which in turn feeds back into the glacial system. Since the Industrial Revolution, circa 1800, the burning of fossil fuels has caused a dramatic increase of CO2 in the atmosphere, reaching levels unprecedented in the last 400,000 years. This increase has been implicated as a primary cause of global warming. This figure was originally prepared by Robert A. Rohde from publicly available data and is incorporated into the Global Warming Art project).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0" i="1" kern="1200" dirty="0">
                <a:solidFill>
                  <a:schemeClr val="tx1"/>
                </a:solidFill>
                <a:effectLst/>
                <a:latin typeface="+mn-lt"/>
                <a:ea typeface="+mn-ea"/>
                <a:cs typeface="+mn-cs"/>
              </a:rPr>
              <a:t>Since the Industrial Era began, humans have had an increasing effect on climate, particularly by adding billions of tons of heat-trapping greenhouse gases to the atmosphere. </a:t>
            </a:r>
          </a:p>
          <a:p>
            <a:pPr fontAlgn="base"/>
            <a:r>
              <a:rPr lang="en-GB" sz="1200" b="0" i="0" kern="1200" dirty="0">
                <a:solidFill>
                  <a:schemeClr val="tx1"/>
                </a:solidFill>
                <a:effectLst/>
                <a:latin typeface="+mn-lt"/>
                <a:ea typeface="+mn-ea"/>
                <a:cs typeface="+mn-cs"/>
              </a:rPr>
              <a:t>Modern climate change is caused by an excess of greenhouse gases. This, in turn, over-insulates the planet. As a result, temperatures rise. Imagine wearing a winter parka in the tropics. The effect is similar — too much insulation causes the planet to overheat, which has already begun to change the climate. Thus, </a:t>
            </a:r>
            <a:r>
              <a:rPr lang="en-GB" sz="1200" b="0" i="1" kern="1200" dirty="0">
                <a:solidFill>
                  <a:schemeClr val="tx1"/>
                </a:solidFill>
                <a:effectLst/>
                <a:latin typeface="+mn-lt"/>
                <a:ea typeface="+mn-ea"/>
                <a:cs typeface="+mn-cs"/>
              </a:rPr>
              <a:t>greater concentrations of greenhouse gases mean more solar radiation is trapped within the Earth’s atmosphere, making temperatures rise. </a:t>
            </a:r>
          </a:p>
          <a:p>
            <a:r>
              <a:rPr lang="en-GB" sz="1200" b="0" i="0" kern="1200" dirty="0">
                <a:solidFill>
                  <a:schemeClr val="tx1"/>
                </a:solidFill>
                <a:effectLst/>
                <a:latin typeface="+mn-lt"/>
                <a:ea typeface="+mn-ea"/>
                <a:cs typeface="+mn-cs"/>
              </a:rPr>
              <a:t>Climate models most closely match the observed temperature trend only when natural and anthropogenic </a:t>
            </a:r>
            <a:r>
              <a:rPr lang="en-GB" sz="1200" b="0" i="0" kern="1200" dirty="0" err="1">
                <a:solidFill>
                  <a:schemeClr val="tx1"/>
                </a:solidFill>
                <a:effectLst/>
                <a:latin typeface="+mn-lt"/>
                <a:ea typeface="+mn-ea"/>
                <a:cs typeface="+mn-cs"/>
              </a:rPr>
              <a:t>forcings</a:t>
            </a:r>
            <a:r>
              <a:rPr lang="en-GB" sz="1200" b="0" i="0" kern="1200" dirty="0">
                <a:solidFill>
                  <a:schemeClr val="tx1"/>
                </a:solidFill>
                <a:effectLst/>
                <a:latin typeface="+mn-lt"/>
                <a:ea typeface="+mn-ea"/>
                <a:cs typeface="+mn-cs"/>
              </a:rPr>
              <a:t> are considered together.</a:t>
            </a:r>
            <a:r>
              <a:rPr lang="en-GB" sz="1200" b="0" i="0" kern="1200" baseline="30000" dirty="0">
                <a:solidFill>
                  <a:schemeClr val="tx1"/>
                </a:solidFill>
                <a:effectLst/>
                <a:latin typeface="+mn-lt"/>
                <a:ea typeface="+mn-ea"/>
                <a:cs typeface="+mn-cs"/>
              </a:rPr>
              <a:t>13</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2013, the Intergovernmental Panel on Climate Change (IPCC) concluded that: “It is extremely likely (&gt;95 % certainty) that human influence has been the dominant cause of the observed warming since the mid-20th century.”</a:t>
            </a:r>
            <a:r>
              <a:rPr lang="en-GB" sz="1200" b="0" i="0" kern="1200" baseline="30000" dirty="0">
                <a:solidFill>
                  <a:schemeClr val="tx1"/>
                </a:solidFill>
                <a:effectLst/>
                <a:latin typeface="+mn-lt"/>
                <a:ea typeface="+mn-ea"/>
                <a:cs typeface="+mn-cs"/>
              </a:rPr>
              <a:t>5</a:t>
            </a:r>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810F8-BF15-425E-8176-8CDF2B4096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410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rgbClr val="7030A0"/>
          </a:solidFill>
        </p:spPr>
        <p:txBody>
          <a:bodyPr/>
          <a:lstStyle>
            <a:lvl1pPr>
              <a:defRPr>
                <a:solidFill>
                  <a:schemeClr val="bg1"/>
                </a:solidFill>
                <a:latin typeface="Rockwell" panose="02060603020205020403"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073768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4050709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1738825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7030A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02D0921-3DBD-4D7F-9B08-CA346E81D443}"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183175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5576" y="4005064"/>
            <a:ext cx="7772400" cy="1362075"/>
          </a:xfrm>
          <a:solidFill>
            <a:srgbClr val="7030A0"/>
          </a:solidFill>
        </p:spPr>
        <p:txBody>
          <a:bodyPr anchor="t"/>
          <a:lstStyle>
            <a:lvl1pPr algn="l">
              <a:defRPr sz="4000" b="1" cap="all">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55576" y="2492896"/>
            <a:ext cx="7772400" cy="1500187"/>
          </a:xfrm>
        </p:spPr>
        <p:txBody>
          <a:bodyPr anchor="b">
            <a:normAutofit/>
          </a:bodyPr>
          <a:lstStyle>
            <a:lvl1pPr marL="0" indent="0">
              <a:buNone/>
              <a:defRPr sz="2400" b="1">
                <a:solidFill>
                  <a:srgbClr val="703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133697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02D0921-3DBD-4D7F-9B08-CA346E81D443}"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91764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2D0921-3DBD-4D7F-9B08-CA346E81D443}" type="datetimeFigureOut">
              <a:rPr lang="en-GB" smtClean="0"/>
              <a:t>21/05/2021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1797340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602D0921-3DBD-4D7F-9B08-CA346E81D443}" type="datetimeFigureOut">
              <a:rPr lang="en-GB" smtClean="0"/>
              <a:t>21/05/2021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110749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D0921-3DBD-4D7F-9B08-CA346E81D443}" type="datetimeFigureOut">
              <a:rPr lang="en-GB" smtClean="0"/>
              <a:t>21/05/2021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57843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011252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88880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D0921-3DBD-4D7F-9B08-CA346E81D443}" type="datetimeFigureOut">
              <a:rPr lang="en-GB" smtClean="0"/>
              <a:t>21/05/2021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0E9B1-6D6E-455F-8EF8-3A81EF1EE55D}" type="slidenum">
              <a:rPr lang="en-GB" smtClean="0"/>
              <a:t>‹#›</a:t>
            </a:fld>
            <a:endParaRPr lang="en-GB"/>
          </a:p>
        </p:txBody>
      </p:sp>
    </p:spTree>
    <p:extLst>
      <p:ext uri="{BB962C8B-B14F-4D97-AF65-F5344CB8AC3E}">
        <p14:creationId xmlns:p14="http://schemas.microsoft.com/office/powerpoint/2010/main" val="17826375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1" kern="1200">
          <a:solidFill>
            <a:srgbClr val="7030A0"/>
          </a:solidFill>
          <a:latin typeface="Rockwell" panose="020606030202050204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hyperlink" Target="http://www.epa.gov/climatechange/science/causes.html" TargetMode="External"/><Relationship Id="rId4" Type="http://schemas.openxmlformats.org/officeDocument/2006/relationships/hyperlink" Target="http://www.nps.gov/goga/learn/nature/climate-change-causes.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en.wikipedia.org/wiki/Image:Carbon_Dioxide_400kyr-2.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s://climatechange.lta.org/wp-content/uploads/cct/2015/02/EPA-climate-forcing-2014.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5.tiff"/><Relationship Id="rId7" Type="http://schemas.openxmlformats.org/officeDocument/2006/relationships/hyperlink" Target="https://australianmuseum.net.au/learn/teachers/learning/sustainability/greenhouse-gas-a-hot-topic/"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tiff"/><Relationship Id="rId5" Type="http://schemas.openxmlformats.org/officeDocument/2006/relationships/chart" Target="../charts/chart1.xml"/><Relationship Id="rId4" Type="http://schemas.openxmlformats.org/officeDocument/2006/relationships/hyperlink" Target="https://www.universityofcalifornia.edu/longform/where-do-greenhouse-gas-emissions-come" TargetMode="Externa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s://ourworldindata.org/co2/country/myanmar#:~:text=Burma's%20total%20GHG%20emissions%20in,of%20the%20country's%20total%20emission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s://www.climate-lab-book.ac.uk/2018/2018-visualisation-updat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By%20analyzing%20these%20numbers%20and%20more,%20going%20back%20thousands%20of%20years,%20the%20international%20scientific%20consensus%20is%20that%20&#8220;%20Warming%20of%20the%20climate%20system%20is%20unequivocal%20,%20and%20since%20the%201950s,%20many%20of%20the%20observed%20changes%20are%20unprecedented%20over%20decades%20to%20millennia.&#8221;%20and%20the%20total%20warming%20between%20pre%20industrial%20times%20(1850%201900)%20and%20the%20recent%20decade%20(2006%202015)%20is%200.87%20degrees%20Celsius.&#8217;&#8217;%20IPCC%202013%20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s://openuniv.sharepoint.com/sites/TIDECloseoutActivities-EfESDteam/Shared%20Documents/EfESD%20team/Legacy%20materials/Manchester/Legacy%20materials/Residential%204%20Alana/By%20analyzing%20these%20numbers%20and%20more,%20going%20back%20thousands%20of%20years,%20the%20international%20scientific%20consensus%20is%20that%20&#8220;%20Warming%20of%20the%20climate%20system%20is%20unequivocal%20,%20and%20since%20the%201950s,%20many%20of%20the%20observed%20changes%20are%20unprecedented%20over%20decades%20to%20millennia.&#8221;%20and%20the%20total%20warming%20between%20pre%20industrial%20times%20(1850%201900)%20and%20the%20recent%20decade%20(2006%202015)%20is%200.87%20degrees%20Celsius.&#8217;&#8217;%20IPCC%202013%20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s://archive.ipcc.ch/report/ar5/wg1/mindex.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s://blogs.shell.com/2012/04/05/extreme/?newsId=52289&amp;TId=18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en.ccchina.org.cn/Detail.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vegetable, different, fresh&#10;&#10;Description automatically generated">
            <a:extLst>
              <a:ext uri="{FF2B5EF4-FFF2-40B4-BE49-F238E27FC236}">
                <a16:creationId xmlns:a16="http://schemas.microsoft.com/office/drawing/2014/main" id="{FDD576CF-D948-774B-8349-ABFF23D24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6" y="16392"/>
            <a:ext cx="9144000" cy="4785704"/>
          </a:xfrm>
          <a:prstGeom prst="rect">
            <a:avLst/>
          </a:prstGeom>
        </p:spPr>
      </p:pic>
      <p:sp>
        <p:nvSpPr>
          <p:cNvPr id="2" name="Title 1"/>
          <p:cNvSpPr>
            <a:spLocks noGrp="1"/>
          </p:cNvSpPr>
          <p:nvPr>
            <p:ph type="ctrTitle"/>
          </p:nvPr>
        </p:nvSpPr>
        <p:spPr>
          <a:xfrm>
            <a:off x="10057" y="4797152"/>
            <a:ext cx="9118554" cy="1470025"/>
          </a:xfrm>
          <a:noFill/>
        </p:spPr>
        <p:txBody>
          <a:bodyPr/>
          <a:lstStyle/>
          <a:p>
            <a:r>
              <a:rPr lang="en-GB" dirty="0">
                <a:solidFill>
                  <a:srgbClr val="7030A0"/>
                </a:solidFill>
              </a:rPr>
              <a:t>Climate Change, Food System and Planetary Health</a:t>
            </a:r>
          </a:p>
        </p:txBody>
      </p:sp>
      <p:sp>
        <p:nvSpPr>
          <p:cNvPr id="12" name="Rectangle 11">
            <a:extLst>
              <a:ext uri="{FF2B5EF4-FFF2-40B4-BE49-F238E27FC236}">
                <a16:creationId xmlns:a16="http://schemas.microsoft.com/office/drawing/2014/main" id="{E1B941E0-B4F4-504A-8341-42A8CE4D0FA3}"/>
              </a:ext>
            </a:extLst>
          </p:cNvPr>
          <p:cNvSpPr/>
          <p:nvPr/>
        </p:nvSpPr>
        <p:spPr>
          <a:xfrm>
            <a:off x="10056" y="6300028"/>
            <a:ext cx="911855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How to mitigate climate change through a sustainable food production and consumption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5" descr="TAB_col_white_background.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332656"/>
            <a:ext cx="1663700" cy="711200"/>
          </a:xfrm>
          <a:prstGeom prst="rect">
            <a:avLst/>
          </a:prstGeom>
          <a:noFill/>
          <a:ln w="9525">
            <a:noFill/>
            <a:miter lim="800000"/>
            <a:headEnd/>
            <a:tailEnd/>
          </a:ln>
        </p:spPr>
      </p:pic>
      <p:pic>
        <p:nvPicPr>
          <p:cNvPr id="10" name="Picture 9">
            <a:extLst>
              <a:ext uri="{FF2B5EF4-FFF2-40B4-BE49-F238E27FC236}">
                <a16:creationId xmlns:a16="http://schemas.microsoft.com/office/drawing/2014/main" id="{AE4D9983-9050-9F48-8BF8-87A2EBC2E0D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7596336" y="1226501"/>
            <a:ext cx="1231652" cy="61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a:spLocks noChangeArrowheads="1"/>
          </p:cNvSpPr>
          <p:nvPr/>
        </p:nvSpPr>
        <p:spPr bwMode="auto">
          <a:xfrm>
            <a:off x="6444208" y="3429000"/>
            <a:ext cx="2560042" cy="118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Arial" charset="0"/>
              </a:rPr>
              <a:t>Dr Alana Kluczkovski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Arial" charset="0"/>
              </a:rPr>
              <a:t>Research Associate</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Arial" charset="0"/>
              </a:rPr>
              <a:t>Department of Physics and Astronomy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Arial" charset="0"/>
              </a:rPr>
              <a:t>The University of Manchester</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alibri"/>
                <a:ea typeface="+mn-ea"/>
                <a:cs typeface="Arial" charset="0"/>
              </a:rPr>
              <a:t>alana.kluczkovski@manchester.ac.uk</a:t>
            </a:r>
            <a:endParaRPr kumimoji="0" lang="en-GB" sz="1200" b="0" i="0" u="none" strike="noStrike" kern="1200" cap="none" spc="0" normalizeH="0" baseline="0" noProof="0" dirty="0">
              <a:ln>
                <a:noFill/>
              </a:ln>
              <a:solidFill>
                <a:prstClr val="white"/>
              </a:solidFill>
              <a:effectLst/>
              <a:uLnTx/>
              <a:uFillTx/>
              <a:latin typeface="Calibri"/>
              <a:ea typeface="+mn-ea"/>
              <a:cs typeface="Arial" charset="0"/>
            </a:endParaRPr>
          </a:p>
        </p:txBody>
      </p:sp>
    </p:spTree>
    <p:extLst>
      <p:ext uri="{BB962C8B-B14F-4D97-AF65-F5344CB8AC3E}">
        <p14:creationId xmlns:p14="http://schemas.microsoft.com/office/powerpoint/2010/main" val="650216405"/>
      </p:ext>
    </p:extLst>
  </p:cSld>
  <p:clrMapOvr>
    <a:masterClrMapping/>
  </p:clrMapOvr>
  <mc:AlternateContent xmlns:mc="http://schemas.openxmlformats.org/markup-compatibility/2006" xmlns:p14="http://schemas.microsoft.com/office/powerpoint/2010/main">
    <mc:Choice Requires="p14">
      <p:transition spd="slow" p14:dur="2000" advTm="12230"/>
    </mc:Choice>
    <mc:Fallback xmlns="">
      <p:transition spd="slow" advTm="1223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4466" descr="Shape 4466">
            <a:extLst>
              <a:ext uri="{FF2B5EF4-FFF2-40B4-BE49-F238E27FC236}">
                <a16:creationId xmlns:a16="http://schemas.microsoft.com/office/drawing/2014/main" id="{A7ADCC32-2470-CE41-B493-008B8BE64BB4}"/>
              </a:ext>
            </a:extLst>
          </p:cNvPr>
          <p:cNvPicPr>
            <a:picLocks noChangeAspect="1"/>
          </p:cNvPicPr>
          <p:nvPr/>
        </p:nvPicPr>
        <p:blipFill>
          <a:blip r:embed="rId3"/>
          <a:stretch>
            <a:fillRect/>
          </a:stretch>
        </p:blipFill>
        <p:spPr>
          <a:xfrm>
            <a:off x="43930" y="404664"/>
            <a:ext cx="4657398" cy="3384376"/>
          </a:xfrm>
          <a:prstGeom prst="rect">
            <a:avLst/>
          </a:prstGeom>
          <a:ln w="12700">
            <a:miter lim="400000"/>
          </a:ln>
        </p:spPr>
      </p:pic>
      <p:sp>
        <p:nvSpPr>
          <p:cNvPr id="4" name="Shape 4467">
            <a:extLst>
              <a:ext uri="{FF2B5EF4-FFF2-40B4-BE49-F238E27FC236}">
                <a16:creationId xmlns:a16="http://schemas.microsoft.com/office/drawing/2014/main" id="{10BFDF15-7866-944B-863F-D28E50F8CA47}"/>
              </a:ext>
            </a:extLst>
          </p:cNvPr>
          <p:cNvSpPr txBox="1"/>
          <p:nvPr/>
        </p:nvSpPr>
        <p:spPr>
          <a:xfrm>
            <a:off x="3419872" y="6526549"/>
            <a:ext cx="5600863" cy="218401"/>
          </a:xfrm>
          <a:prstGeom prst="rect">
            <a:avLst/>
          </a:prstGeom>
          <a:ln w="12700">
            <a:miter lim="400000"/>
          </a:ln>
          <a:extLst>
            <a:ext uri="{C572A759-6A51-4108-AA02-DFA0A04FC94B}">
              <ma14:wrappingTextBoxFlag xmlns:ma14="http://schemas.microsoft.com/office/mac/drawingml/2011/main" xmlns="" val="1"/>
            </a:ext>
          </a:extLst>
        </p:spPr>
        <p:txBody>
          <a:bodyPr lIns="45699" tIns="45699" rIns="45699" bIns="45699">
            <a:spAutoFit/>
          </a:bodyPr>
          <a:lstStyle>
            <a:lvl1pPr>
              <a:defRPr sz="800">
                <a:latin typeface="Calibri"/>
                <a:ea typeface="Calibri"/>
                <a:cs typeface="Calibri"/>
                <a:sym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Calibri"/>
              <a:cs typeface="Calibri"/>
              <a:sym typeface="Calibri"/>
            </a:endParaRPr>
          </a:p>
        </p:txBody>
      </p:sp>
      <p:sp>
        <p:nvSpPr>
          <p:cNvPr id="3" name="Rectangle 2">
            <a:extLst>
              <a:ext uri="{FF2B5EF4-FFF2-40B4-BE49-F238E27FC236}">
                <a16:creationId xmlns:a16="http://schemas.microsoft.com/office/drawing/2014/main" id="{67292EED-6421-FB46-B7DA-979C27D0A51D}"/>
              </a:ext>
            </a:extLst>
          </p:cNvPr>
          <p:cNvSpPr/>
          <p:nvPr/>
        </p:nvSpPr>
        <p:spPr>
          <a:xfrm>
            <a:off x="8100392" y="6537670"/>
            <a:ext cx="837089"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Calibri"/>
                <a:ea typeface="+mn-ea"/>
                <a:cs typeface="+mn-cs"/>
              </a:rPr>
              <a:t>Source: </a:t>
            </a:r>
            <a:r>
              <a:rPr kumimoji="0" lang="en-GB" sz="800" b="0" i="1" u="none" strike="noStrike" kern="1200" cap="none" spc="0" normalizeH="0" baseline="0" noProof="0" dirty="0">
                <a:ln>
                  <a:noFill/>
                </a:ln>
                <a:solidFill>
                  <a:prstClr val="black"/>
                </a:solidFill>
                <a:effectLst/>
                <a:uLnTx/>
                <a:uFillTx/>
                <a:latin typeface="Calibri"/>
                <a:ea typeface="+mn-ea"/>
                <a:cs typeface="+mn-cs"/>
                <a:hlinkClick r:id="rId4"/>
              </a:rPr>
              <a:t>US EPA.</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F1706B-D1CD-8047-8D03-028749305211}"/>
              </a:ext>
            </a:extLst>
          </p:cNvPr>
          <p:cNvSpPr/>
          <p:nvPr/>
        </p:nvSpPr>
        <p:spPr>
          <a:xfrm>
            <a:off x="83702" y="4005064"/>
            <a:ext cx="333617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a:t>
            </a:r>
            <a:r>
              <a:rPr kumimoji="0" lang="en-GB" sz="800" b="0" i="1" u="none" strike="noStrike" kern="1200" cap="none" spc="0" normalizeH="0" baseline="0" noProof="0" dirty="0">
                <a:ln>
                  <a:noFill/>
                </a:ln>
                <a:solidFill>
                  <a:prstClr val="black"/>
                </a:solidFill>
                <a:effectLst/>
                <a:uLnTx/>
                <a:uFillTx/>
                <a:latin typeface="Calibri"/>
                <a:ea typeface="+mn-ea"/>
                <a:cs typeface="+mn-cs"/>
                <a:hlinkClick r:id="rId5"/>
              </a:rPr>
              <a:t>http://en.wikipedia.org/wiki/Image:Carbon_Dioxide_400kyr-2.png</a:t>
            </a:r>
            <a:endParaRPr kumimoji="0" lang="en-GB" sz="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B0FB844-F8CD-2745-9F46-E8F9878F0DB2}"/>
              </a:ext>
            </a:extLst>
          </p:cNvPr>
          <p:cNvSpPr txBox="1"/>
          <p:nvPr/>
        </p:nvSpPr>
        <p:spPr>
          <a:xfrm>
            <a:off x="5566608" y="2708920"/>
            <a:ext cx="2952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Temperature Variations</a:t>
            </a:r>
          </a:p>
        </p:txBody>
      </p:sp>
      <p:pic>
        <p:nvPicPr>
          <p:cNvPr id="8" name="Picture 5" descr="TAB_col_white_background.eps">
            <a:extLst>
              <a:ext uri="{FF2B5EF4-FFF2-40B4-BE49-F238E27FC236}">
                <a16:creationId xmlns:a16="http://schemas.microsoft.com/office/drawing/2014/main" id="{C67A4FC7-5218-D340-85C2-143C418AE73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9" name="Picture 8">
            <a:extLst>
              <a:ext uri="{FF2B5EF4-FFF2-40B4-BE49-F238E27FC236}">
                <a16:creationId xmlns:a16="http://schemas.microsoft.com/office/drawing/2014/main" id="{0F37098B-D7B7-A343-BD20-75EB0287918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a:extLst>
              <a:ext uri="{FF2B5EF4-FFF2-40B4-BE49-F238E27FC236}">
                <a16:creationId xmlns:a16="http://schemas.microsoft.com/office/drawing/2014/main" id="{DE98F418-FC03-5543-8910-E102D440E4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7143" y="3068960"/>
            <a:ext cx="4912008" cy="354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565426"/>
      </p:ext>
    </p:extLst>
  </p:cSld>
  <p:clrMapOvr>
    <a:masterClrMapping/>
  </p:clrMapOvr>
  <mc:AlternateContent xmlns:mc="http://schemas.openxmlformats.org/markup-compatibility/2006" xmlns:p14="http://schemas.microsoft.com/office/powerpoint/2010/main">
    <mc:Choice Requires="p14">
      <p:transition spd="slow" p14:dur="3400" advTm="184952">
        <p14:reveal/>
      </p:transition>
    </mc:Choice>
    <mc:Fallback xmlns="">
      <p:transition spd="slow" advTm="18495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CBF8C3A-9E97-C743-B55B-E2DB4408C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82" y="1414237"/>
            <a:ext cx="7458320" cy="52151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59F52F-2580-1348-BE6E-C5CDCE87DB9A}"/>
              </a:ext>
            </a:extLst>
          </p:cNvPr>
          <p:cNvSpPr txBox="1"/>
          <p:nvPr/>
        </p:nvSpPr>
        <p:spPr>
          <a:xfrm>
            <a:off x="5462954" y="6705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5733C6F4-37B1-1445-8553-B361399EF291}"/>
              </a:ext>
            </a:extLst>
          </p:cNvPr>
          <p:cNvSpPr/>
          <p:nvPr/>
        </p:nvSpPr>
        <p:spPr>
          <a:xfrm>
            <a:off x="382894" y="6525924"/>
            <a:ext cx="837089" cy="215444"/>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Calibri"/>
                <a:ea typeface="+mn-ea"/>
                <a:cs typeface="+mn-cs"/>
              </a:rPr>
              <a:t>Source: </a:t>
            </a:r>
            <a:r>
              <a:rPr kumimoji="0" lang="en-GB" sz="800" b="0" i="1" u="none" strike="noStrike" kern="1200" cap="none" spc="0" normalizeH="0" baseline="0" noProof="0" dirty="0">
                <a:ln>
                  <a:noFill/>
                </a:ln>
                <a:solidFill>
                  <a:prstClr val="black"/>
                </a:solidFill>
                <a:effectLst/>
                <a:uLnTx/>
                <a:uFillTx/>
                <a:latin typeface="Calibri"/>
                <a:ea typeface="+mn-ea"/>
                <a:cs typeface="+mn-cs"/>
                <a:hlinkClick r:id="rId4"/>
              </a:rPr>
              <a:t>US EPA</a:t>
            </a:r>
            <a:r>
              <a:rPr kumimoji="0" lang="en-GB" sz="800" b="0" i="1" u="none" strike="noStrike" kern="1200" cap="none" spc="0" normalizeH="0" baseline="0" noProof="0" dirty="0">
                <a:ln>
                  <a:noFill/>
                </a:ln>
                <a:solidFill>
                  <a:prstClr val="black"/>
                </a:solidFill>
                <a:effectLst/>
                <a:uLnTx/>
                <a:uFillTx/>
                <a:latin typeface="Calibri"/>
                <a:ea typeface="+mn-ea"/>
                <a:cs typeface="+mn-cs"/>
              </a:rPr>
              <a:t>.</a:t>
            </a:r>
            <a:endParaRPr kumimoji="0" lang="en-GB"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BCA0C9E2-9D3F-F549-8967-45C7DC05BEAF}"/>
              </a:ext>
            </a:extLst>
          </p:cNvPr>
          <p:cNvSpPr/>
          <p:nvPr/>
        </p:nvSpPr>
        <p:spPr>
          <a:xfrm>
            <a:off x="1835696" y="778995"/>
            <a:ext cx="5200270" cy="584775"/>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52C90"/>
                </a:solidFill>
                <a:effectLst/>
                <a:uLnTx/>
                <a:uFillTx/>
                <a:latin typeface="Calibri"/>
                <a:ea typeface="+mn-ea"/>
                <a:cs typeface="+mn-cs"/>
              </a:rPr>
              <a:t>What are Greenhouse Gases?</a:t>
            </a:r>
          </a:p>
        </p:txBody>
      </p:sp>
      <p:pic>
        <p:nvPicPr>
          <p:cNvPr id="13" name="Picture 5" descr="TAB_col_white_background.eps">
            <a:extLst>
              <a:ext uri="{FF2B5EF4-FFF2-40B4-BE49-F238E27FC236}">
                <a16:creationId xmlns:a16="http://schemas.microsoft.com/office/drawing/2014/main" id="{48F906BF-D43F-3C4E-AF57-AC779F1F64A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14" name="Picture 13">
            <a:extLst>
              <a:ext uri="{FF2B5EF4-FFF2-40B4-BE49-F238E27FC236}">
                <a16:creationId xmlns:a16="http://schemas.microsoft.com/office/drawing/2014/main" id="{DF12492E-3891-C04D-84B4-02866E6442C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3090596"/>
      </p:ext>
    </p:extLst>
  </p:cSld>
  <p:clrMapOvr>
    <a:masterClrMapping/>
  </p:clrMapOvr>
  <p:transition spd="slow" advTm="23616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462A71-B267-D144-8DBA-F37C17A84F39}"/>
              </a:ext>
            </a:extLst>
          </p:cNvPr>
          <p:cNvPicPr>
            <a:picLocks noChangeAspect="1"/>
          </p:cNvPicPr>
          <p:nvPr/>
        </p:nvPicPr>
        <p:blipFill rotWithShape="1">
          <a:blip r:embed="rId3"/>
          <a:srcRect t="3402"/>
          <a:stretch/>
        </p:blipFill>
        <p:spPr>
          <a:xfrm>
            <a:off x="325919" y="116632"/>
            <a:ext cx="5829300" cy="6624736"/>
          </a:xfrm>
          <a:prstGeom prst="rect">
            <a:avLst/>
          </a:prstGeom>
        </p:spPr>
      </p:pic>
      <p:sp>
        <p:nvSpPr>
          <p:cNvPr id="4" name="Rectangle 3">
            <a:extLst>
              <a:ext uri="{FF2B5EF4-FFF2-40B4-BE49-F238E27FC236}">
                <a16:creationId xmlns:a16="http://schemas.microsoft.com/office/drawing/2014/main" id="{8800024F-3329-334B-8BBC-41879B1D68D0}"/>
              </a:ext>
            </a:extLst>
          </p:cNvPr>
          <p:cNvSpPr/>
          <p:nvPr/>
        </p:nvSpPr>
        <p:spPr>
          <a:xfrm>
            <a:off x="323528" y="6509393"/>
            <a:ext cx="871296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GB" sz="1000" b="0" i="0" u="none" strike="noStrike" kern="1200" cap="none" spc="0" normalizeH="0" baseline="0" noProof="0" dirty="0">
                <a:ln>
                  <a:noFill/>
                </a:ln>
                <a:solidFill>
                  <a:prstClr val="black"/>
                </a:solidFill>
                <a:effectLst/>
                <a:uLnTx/>
                <a:uFillTx/>
                <a:latin typeface="Calibri"/>
                <a:ea typeface="+mn-ea"/>
                <a:cs typeface="+mn-cs"/>
                <a:hlinkClick r:id="rId4"/>
              </a:rPr>
              <a:t>https://www.universityofcalifornia.edu/longform/where-do-greenhouse-gas-emissions-come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5" descr="TAB_col_white_background.eps">
            <a:extLst>
              <a:ext uri="{FF2B5EF4-FFF2-40B4-BE49-F238E27FC236}">
                <a16:creationId xmlns:a16="http://schemas.microsoft.com/office/drawing/2014/main" id="{83B91E60-6E2C-8D40-B702-DF2BF73C80A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6" name="Picture 5">
            <a:extLst>
              <a:ext uri="{FF2B5EF4-FFF2-40B4-BE49-F238E27FC236}">
                <a16:creationId xmlns:a16="http://schemas.microsoft.com/office/drawing/2014/main" id="{58A6CBEE-08A6-0042-AA74-D0E2DD21371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FDA72D3F-FCB6-AA48-87E0-836DA533035D}"/>
              </a:ext>
            </a:extLst>
          </p:cNvPr>
          <p:cNvPicPr>
            <a:picLocks noChangeAspect="1"/>
          </p:cNvPicPr>
          <p:nvPr/>
        </p:nvPicPr>
        <p:blipFill rotWithShape="1">
          <a:blip r:embed="rId7"/>
          <a:srcRect b="15345"/>
          <a:stretch/>
        </p:blipFill>
        <p:spPr>
          <a:xfrm>
            <a:off x="6262723" y="2610759"/>
            <a:ext cx="2881277" cy="2461351"/>
          </a:xfrm>
          <a:prstGeom prst="rect">
            <a:avLst/>
          </a:prstGeom>
        </p:spPr>
      </p:pic>
      <p:sp>
        <p:nvSpPr>
          <p:cNvPr id="2" name="TextBox 1">
            <a:extLst>
              <a:ext uri="{FF2B5EF4-FFF2-40B4-BE49-F238E27FC236}">
                <a16:creationId xmlns:a16="http://schemas.microsoft.com/office/drawing/2014/main" id="{85C84032-F531-4F46-9C00-45A3528323B8}"/>
              </a:ext>
            </a:extLst>
          </p:cNvPr>
          <p:cNvSpPr txBox="1"/>
          <p:nvPr/>
        </p:nvSpPr>
        <p:spPr>
          <a:xfrm>
            <a:off x="7824710" y="3244334"/>
            <a:ext cx="735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FOOD</a:t>
            </a:r>
          </a:p>
        </p:txBody>
      </p:sp>
    </p:spTree>
    <p:extLst>
      <p:ext uri="{BB962C8B-B14F-4D97-AF65-F5344CB8AC3E}">
        <p14:creationId xmlns:p14="http://schemas.microsoft.com/office/powerpoint/2010/main" val="309403564"/>
      </p:ext>
    </p:extLst>
  </p:cSld>
  <p:clrMapOvr>
    <a:masterClrMapping/>
  </p:clrMapOvr>
  <mc:AlternateContent xmlns:mc="http://schemas.openxmlformats.org/markup-compatibility/2006" xmlns:p14="http://schemas.microsoft.com/office/powerpoint/2010/main">
    <mc:Choice Requires="p14">
      <p:transition spd="slow" p14:dur="2000" advTm="152464"/>
    </mc:Choice>
    <mc:Fallback xmlns="">
      <p:transition spd="slow" advTm="15246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1BA038E-0F66-7943-8E3A-82B6E78B5A91}"/>
              </a:ext>
            </a:extLst>
          </p:cNvPr>
          <p:cNvGrpSpPr/>
          <p:nvPr/>
        </p:nvGrpSpPr>
        <p:grpSpPr>
          <a:xfrm>
            <a:off x="-36512" y="1246448"/>
            <a:ext cx="9143999" cy="4868521"/>
            <a:chOff x="147987" y="1246448"/>
            <a:chExt cx="9143999" cy="4868521"/>
          </a:xfrm>
        </p:grpSpPr>
        <p:pic>
          <p:nvPicPr>
            <p:cNvPr id="2" name="Picture 1">
              <a:extLst>
                <a:ext uri="{FF2B5EF4-FFF2-40B4-BE49-F238E27FC236}">
                  <a16:creationId xmlns:a16="http://schemas.microsoft.com/office/drawing/2014/main" id="{1ED8D257-DD5A-5D47-90BF-BCF4EB4A52B8}"/>
                </a:ext>
              </a:extLst>
            </p:cNvPr>
            <p:cNvPicPr>
              <a:picLocks noChangeAspect="1"/>
            </p:cNvPicPr>
            <p:nvPr/>
          </p:nvPicPr>
          <p:blipFill rotWithShape="1">
            <a:blip r:embed="rId3"/>
            <a:srcRect b="36350"/>
            <a:stretch/>
          </p:blipFill>
          <p:spPr>
            <a:xfrm>
              <a:off x="147987" y="1246448"/>
              <a:ext cx="8877670" cy="4365104"/>
            </a:xfrm>
            <a:prstGeom prst="rect">
              <a:avLst/>
            </a:prstGeom>
          </p:spPr>
        </p:pic>
        <p:sp>
          <p:nvSpPr>
            <p:cNvPr id="10" name="TextBox 9">
              <a:extLst>
                <a:ext uri="{FF2B5EF4-FFF2-40B4-BE49-F238E27FC236}">
                  <a16:creationId xmlns:a16="http://schemas.microsoft.com/office/drawing/2014/main" id="{6C7BCB32-AB99-BF47-8DFB-07E49B5C5857}"/>
                </a:ext>
              </a:extLst>
            </p:cNvPr>
            <p:cNvSpPr txBox="1"/>
            <p:nvPr/>
          </p:nvSpPr>
          <p:spPr>
            <a:xfrm>
              <a:off x="5120696" y="2204864"/>
              <a:ext cx="2193229" cy="230832"/>
            </a:xfrm>
            <a:prstGeom prst="rect">
              <a:avLst/>
            </a:prstGeom>
            <a:solidFill>
              <a:schemeClr val="bg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BACC6">
                      <a:lumMod val="50000"/>
                    </a:srgbClr>
                  </a:solidFill>
                  <a:effectLst/>
                  <a:uLnTx/>
                  <a:uFillTx/>
                  <a:latin typeface="Calibri"/>
                  <a:ea typeface="+mn-ea"/>
                  <a:cs typeface="+mn-cs"/>
                </a:rPr>
                <a:t>Breakdown of Myanmar’s carbon footprint</a:t>
              </a:r>
            </a:p>
          </p:txBody>
        </p:sp>
        <p:sp>
          <p:nvSpPr>
            <p:cNvPr id="3" name="Rectangle 2">
              <a:extLst>
                <a:ext uri="{FF2B5EF4-FFF2-40B4-BE49-F238E27FC236}">
                  <a16:creationId xmlns:a16="http://schemas.microsoft.com/office/drawing/2014/main" id="{7D2A63B3-4FEA-1B49-9B98-AAD6A8FE9217}"/>
                </a:ext>
              </a:extLst>
            </p:cNvPr>
            <p:cNvSpPr/>
            <p:nvPr/>
          </p:nvSpPr>
          <p:spPr>
            <a:xfrm>
              <a:off x="147987" y="5714859"/>
              <a:ext cx="91439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GB" sz="10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https://australianmuseum.net.au/learn/teachers/learning/sustainability/greenhouse-gas-a-hot-topic/</a:t>
              </a:r>
              <a:endParaRPr kumimoji="0" lang="en-GB" sz="10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70C0"/>
                </a:solidFill>
                <a:effectLst/>
                <a:uLnTx/>
                <a:uFillTx/>
                <a:latin typeface="Calibri"/>
                <a:ea typeface="+mn-ea"/>
                <a:cs typeface="+mn-cs"/>
              </a:endParaRPr>
            </a:p>
          </p:txBody>
        </p:sp>
        <p:sp>
          <p:nvSpPr>
            <p:cNvPr id="4" name="Oval 3">
              <a:extLst>
                <a:ext uri="{FF2B5EF4-FFF2-40B4-BE49-F238E27FC236}">
                  <a16:creationId xmlns:a16="http://schemas.microsoft.com/office/drawing/2014/main" id="{C915A608-C920-9445-AD24-46A5FFCBCA45}"/>
                </a:ext>
              </a:extLst>
            </p:cNvPr>
            <p:cNvSpPr/>
            <p:nvPr/>
          </p:nvSpPr>
          <p:spPr>
            <a:xfrm>
              <a:off x="3752201" y="3717031"/>
              <a:ext cx="233390" cy="3600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a:extLst>
                <a:ext uri="{FF2B5EF4-FFF2-40B4-BE49-F238E27FC236}">
                  <a16:creationId xmlns:a16="http://schemas.microsoft.com/office/drawing/2014/main" id="{B7053303-4970-8A48-9407-97B136AE8E7D}"/>
                </a:ext>
              </a:extLst>
            </p:cNvPr>
            <p:cNvCxnSpPr>
              <a:cxnSpLocks/>
            </p:cNvCxnSpPr>
            <p:nvPr/>
          </p:nvCxnSpPr>
          <p:spPr>
            <a:xfrm flipH="1">
              <a:off x="4036419" y="3861048"/>
              <a:ext cx="86409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 name="Oval 12">
              <a:extLst>
                <a:ext uri="{FF2B5EF4-FFF2-40B4-BE49-F238E27FC236}">
                  <a16:creationId xmlns:a16="http://schemas.microsoft.com/office/drawing/2014/main" id="{EE3E0C9E-B360-6F45-B367-25B89FCC3F31}"/>
                </a:ext>
              </a:extLst>
            </p:cNvPr>
            <p:cNvSpPr/>
            <p:nvPr/>
          </p:nvSpPr>
          <p:spPr>
            <a:xfrm>
              <a:off x="7164287" y="2132856"/>
              <a:ext cx="357497" cy="36004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0CBA1961-BA0F-F34F-AE16-66384BBEB98E}"/>
                </a:ext>
              </a:extLst>
            </p:cNvPr>
            <p:cNvSpPr/>
            <p:nvPr/>
          </p:nvSpPr>
          <p:spPr>
            <a:xfrm>
              <a:off x="7024749" y="3392343"/>
              <a:ext cx="576064" cy="252681"/>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2" name="Chart 11">
              <a:extLst>
                <a:ext uri="{FF2B5EF4-FFF2-40B4-BE49-F238E27FC236}">
                  <a16:creationId xmlns:a16="http://schemas.microsoft.com/office/drawing/2014/main" id="{E4639040-A82E-5E47-BA5D-43A54BD7F0CC}"/>
                </a:ext>
              </a:extLst>
            </p:cNvPr>
            <p:cNvGraphicFramePr>
              <a:graphicFrameLocks/>
            </p:cNvGraphicFramePr>
            <p:nvPr/>
          </p:nvGraphicFramePr>
          <p:xfrm>
            <a:off x="4648485" y="1988840"/>
            <a:ext cx="3240360" cy="2736304"/>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4534B87B-D2E2-2F45-94A2-831A7557B1DB}"/>
                </a:ext>
              </a:extLst>
            </p:cNvPr>
            <p:cNvSpPr txBox="1"/>
            <p:nvPr/>
          </p:nvSpPr>
          <p:spPr>
            <a:xfrm>
              <a:off x="7884367" y="3334171"/>
              <a:ext cx="1080120" cy="693075"/>
            </a:xfrm>
            <a:prstGeom prst="rect">
              <a:avLst/>
            </a:prstGeom>
            <a:solidFill>
              <a:schemeClr val="bg2"/>
            </a:solidFill>
          </p:spPr>
          <p:txBody>
            <a:bodyPr wrap="square" rtlCol="0">
              <a:spAutoFit/>
            </a:bodyPr>
            <a:lstStyle/>
            <a:p>
              <a:pPr marL="0" marR="0" lvl="0" indent="0" algn="l" defTabSz="914400" rtl="0" eaLnBrk="1" fontAlgn="auto" latinLnBrk="0" hangingPunct="1">
                <a:lnSpc>
                  <a:spcPts val="116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BACC6">
                      <a:lumMod val="50000"/>
                    </a:srgbClr>
                  </a:solidFill>
                  <a:effectLst/>
                  <a:uLnTx/>
                  <a:uFillTx/>
                  <a:latin typeface="Calibri"/>
                  <a:ea typeface="+mn-ea"/>
                  <a:cs typeface="+mn-cs"/>
                </a:rPr>
                <a:t>agriculture footprint</a:t>
              </a:r>
            </a:p>
            <a:p>
              <a:pPr marL="0" marR="0" lvl="0" indent="0" algn="l" defTabSz="914400" rtl="0" eaLnBrk="1" fontAlgn="auto" latinLnBrk="0" hangingPunct="1">
                <a:lnSpc>
                  <a:spcPts val="116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BACC6">
                      <a:lumMod val="50000"/>
                    </a:srgbClr>
                  </a:solidFill>
                  <a:effectLst/>
                  <a:uLnTx/>
                  <a:uFillTx/>
                  <a:latin typeface="Calibri"/>
                  <a:ea typeface="+mn-ea"/>
                  <a:cs typeface="+mn-cs"/>
                </a:rPr>
                <a:t>energy footprint</a:t>
              </a:r>
            </a:p>
            <a:p>
              <a:pPr marL="0" marR="0" lvl="0" indent="0" algn="l" defTabSz="914400" rtl="0" eaLnBrk="1" fontAlgn="auto" latinLnBrk="0" hangingPunct="1">
                <a:lnSpc>
                  <a:spcPts val="116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BACC6">
                      <a:lumMod val="50000"/>
                    </a:srgbClr>
                  </a:solidFill>
                  <a:effectLst/>
                  <a:uLnTx/>
                  <a:uFillTx/>
                  <a:latin typeface="Calibri"/>
                  <a:ea typeface="+mn-ea"/>
                  <a:cs typeface="+mn-cs"/>
                </a:rPr>
                <a:t>waste footprint</a:t>
              </a:r>
            </a:p>
            <a:p>
              <a:pPr marL="0" marR="0" lvl="0" indent="0" algn="l" defTabSz="914400" rtl="0" eaLnBrk="1" fontAlgn="auto" latinLnBrk="0" hangingPunct="1">
                <a:lnSpc>
                  <a:spcPts val="116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BACC6">
                      <a:lumMod val="50000"/>
                    </a:srgbClr>
                  </a:solidFill>
                  <a:effectLst/>
                  <a:uLnTx/>
                  <a:uFillTx/>
                  <a:latin typeface="Calibri"/>
                  <a:ea typeface="+mn-ea"/>
                  <a:cs typeface="+mn-cs"/>
                </a:rPr>
                <a:t>industry footprint</a:t>
              </a:r>
            </a:p>
          </p:txBody>
        </p:sp>
      </p:grpSp>
      <p:pic>
        <p:nvPicPr>
          <p:cNvPr id="19" name="Picture 18">
            <a:extLst>
              <a:ext uri="{FF2B5EF4-FFF2-40B4-BE49-F238E27FC236}">
                <a16:creationId xmlns:a16="http://schemas.microsoft.com/office/drawing/2014/main" id="{BBD5AB4C-32FD-F042-8F85-DF33D1E87F31}"/>
              </a:ext>
            </a:extLst>
          </p:cNvPr>
          <p:cNvPicPr>
            <a:picLocks noChangeAspect="1"/>
          </p:cNvPicPr>
          <p:nvPr/>
        </p:nvPicPr>
        <p:blipFill>
          <a:blip r:embed="rId6"/>
          <a:stretch>
            <a:fillRect/>
          </a:stretch>
        </p:blipFill>
        <p:spPr>
          <a:xfrm>
            <a:off x="4644008" y="2132856"/>
            <a:ext cx="4499992" cy="3253360"/>
          </a:xfrm>
          <a:prstGeom prst="rect">
            <a:avLst/>
          </a:prstGeom>
        </p:spPr>
      </p:pic>
      <p:sp>
        <p:nvSpPr>
          <p:cNvPr id="15" name="Rectangle 14">
            <a:extLst>
              <a:ext uri="{FF2B5EF4-FFF2-40B4-BE49-F238E27FC236}">
                <a16:creationId xmlns:a16="http://schemas.microsoft.com/office/drawing/2014/main" id="{2CB21F0F-5EB6-DD4B-9F42-ADEB65C3829F}"/>
              </a:ext>
            </a:extLst>
          </p:cNvPr>
          <p:cNvSpPr/>
          <p:nvPr/>
        </p:nvSpPr>
        <p:spPr>
          <a:xfrm>
            <a:off x="4907021" y="5363153"/>
            <a:ext cx="3960440"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GB" sz="1000" b="0" i="1" u="none" strike="noStrike" kern="1200" cap="none" spc="0" normalizeH="0" baseline="0" noProof="0" dirty="0">
                <a:ln>
                  <a:noFill/>
                </a:ln>
                <a:solidFill>
                  <a:prstClr val="black"/>
                </a:solidFill>
                <a:effectLst/>
                <a:uLnTx/>
                <a:uFillTx/>
                <a:latin typeface="Calibri"/>
                <a:ea typeface="+mn-ea"/>
                <a:cs typeface="+mn-cs"/>
                <a:hlinkClick r:id="rId7"/>
              </a:rPr>
              <a:t>https://ourworldindata.org/co2/country/myanmar</a:t>
            </a:r>
            <a:endParaRPr kumimoji="0" lang="en-GB" sz="10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7" name="Picture 5" descr="TAB_col_white_background.eps">
            <a:extLst>
              <a:ext uri="{FF2B5EF4-FFF2-40B4-BE49-F238E27FC236}">
                <a16:creationId xmlns:a16="http://schemas.microsoft.com/office/drawing/2014/main" id="{B14FF44D-407F-3D4F-8E5D-2BBE4B7EC87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18" name="Picture 17">
            <a:extLst>
              <a:ext uri="{FF2B5EF4-FFF2-40B4-BE49-F238E27FC236}">
                <a16:creationId xmlns:a16="http://schemas.microsoft.com/office/drawing/2014/main" id="{9D38B56E-6C5E-CB4F-B9DC-E50B78085D12}"/>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528132"/>
      </p:ext>
    </p:extLst>
  </p:cSld>
  <p:clrMapOvr>
    <a:masterClrMapping/>
  </p:clrMapOvr>
  <mc:AlternateContent xmlns:mc="http://schemas.openxmlformats.org/markup-compatibility/2006" xmlns:p14="http://schemas.microsoft.com/office/powerpoint/2010/main">
    <mc:Choice Requires="p14">
      <p:transition spd="slow" p14:dur="2000" advTm="71664"/>
    </mc:Choice>
    <mc:Fallback xmlns="">
      <p:transition spd="slow" advTm="7166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E834FF-6C62-964B-B28A-37C06DBB492C}"/>
              </a:ext>
            </a:extLst>
          </p:cNvPr>
          <p:cNvPicPr>
            <a:picLocks noChangeAspect="1"/>
          </p:cNvPicPr>
          <p:nvPr/>
        </p:nvPicPr>
        <p:blipFill rotWithShape="1">
          <a:blip r:embed="rId3"/>
          <a:srcRect t="11660"/>
          <a:stretch/>
        </p:blipFill>
        <p:spPr>
          <a:xfrm>
            <a:off x="1187624" y="1124744"/>
            <a:ext cx="6336704" cy="5703876"/>
          </a:xfrm>
          <a:prstGeom prst="rect">
            <a:avLst/>
          </a:prstGeom>
        </p:spPr>
      </p:pic>
      <p:sp>
        <p:nvSpPr>
          <p:cNvPr id="3" name="Rectangle 2">
            <a:extLst>
              <a:ext uri="{FF2B5EF4-FFF2-40B4-BE49-F238E27FC236}">
                <a16:creationId xmlns:a16="http://schemas.microsoft.com/office/drawing/2014/main" id="{6680A72F-67E8-AA4B-A1FA-08D18B5F9600}"/>
              </a:ext>
            </a:extLst>
          </p:cNvPr>
          <p:cNvSpPr/>
          <p:nvPr/>
        </p:nvSpPr>
        <p:spPr>
          <a:xfrm>
            <a:off x="0" y="6488668"/>
            <a:ext cx="91440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GB" sz="1000" b="0" i="0" u="none" strike="noStrike" kern="1200" cap="none" spc="0" normalizeH="0" baseline="0" noProof="0" dirty="0">
                <a:ln>
                  <a:noFill/>
                </a:ln>
                <a:solidFill>
                  <a:prstClr val="black"/>
                </a:solidFill>
                <a:effectLst/>
                <a:uLnTx/>
                <a:uFillTx/>
                <a:latin typeface="Calibri"/>
                <a:ea typeface="+mn-ea"/>
                <a:cs typeface="+mn-cs"/>
                <a:hlinkClick r:id="rId4"/>
              </a:rPr>
              <a:t>https://www.climatelinks.org/resources/greenhouse-gasemissionsfactsheetburma#:~:text=Burma's%20total%20GHG%20emissions%20in,of%20the%20country's%20total%20emissions</a:t>
            </a: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 name="TextBox 3">
            <a:extLst>
              <a:ext uri="{FF2B5EF4-FFF2-40B4-BE49-F238E27FC236}">
                <a16:creationId xmlns:a16="http://schemas.microsoft.com/office/drawing/2014/main" id="{2AAB4A65-9FB8-0C48-AEB6-8FCDA0840482}"/>
              </a:ext>
            </a:extLst>
          </p:cNvPr>
          <p:cNvSpPr txBox="1"/>
          <p:nvPr/>
        </p:nvSpPr>
        <p:spPr>
          <a:xfrm>
            <a:off x="1187624" y="201414"/>
            <a:ext cx="63367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30A0"/>
                </a:solidFill>
                <a:effectLst/>
                <a:uLnTx/>
                <a:uFillTx/>
                <a:latin typeface="Calibri"/>
                <a:ea typeface="+mn-ea"/>
                <a:cs typeface="+mn-cs"/>
              </a:rPr>
              <a:t>Burma’s GHGE by sector and percent of total emissions (2013)</a:t>
            </a:r>
          </a:p>
        </p:txBody>
      </p:sp>
      <p:pic>
        <p:nvPicPr>
          <p:cNvPr id="5" name="Picture 5" descr="TAB_col_white_background.eps">
            <a:extLst>
              <a:ext uri="{FF2B5EF4-FFF2-40B4-BE49-F238E27FC236}">
                <a16:creationId xmlns:a16="http://schemas.microsoft.com/office/drawing/2014/main" id="{04122762-93E8-9545-9102-B7A613B8D2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6" name="Picture 5">
            <a:extLst>
              <a:ext uri="{FF2B5EF4-FFF2-40B4-BE49-F238E27FC236}">
                <a16:creationId xmlns:a16="http://schemas.microsoft.com/office/drawing/2014/main" id="{723F5B3B-4EF9-2A47-8E58-F01A41EE38D9}"/>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027945"/>
      </p:ext>
    </p:extLst>
  </p:cSld>
  <p:clrMapOvr>
    <a:masterClrMapping/>
  </p:clrMapOvr>
  <mc:AlternateContent xmlns:mc="http://schemas.openxmlformats.org/markup-compatibility/2006" xmlns:p14="http://schemas.microsoft.com/office/powerpoint/2010/main">
    <mc:Choice Requires="p14">
      <p:transition spd="slow" p14:dur="2000" advTm="175894"/>
    </mc:Choice>
    <mc:Fallback xmlns="">
      <p:transition spd="slow" advTm="17589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C9F14AE5-D315-F340-B2A7-1494CA6DB848}"/>
              </a:ext>
            </a:extLst>
          </p:cNvPr>
          <p:cNvGraphicFramePr/>
          <p:nvPr>
            <p:extLst>
              <p:ext uri="{D42A27DB-BD31-4B8C-83A1-F6EECF244321}">
                <p14:modId xmlns:p14="http://schemas.microsoft.com/office/powerpoint/2010/main" val="2374118878"/>
              </p:ext>
            </p:extLst>
          </p:nvPr>
        </p:nvGraphicFramePr>
        <p:xfrm>
          <a:off x="0" y="1124744"/>
          <a:ext cx="9144000"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4BC226C7-E18D-C64A-ADBF-AD9673EEBF6A}"/>
              </a:ext>
            </a:extLst>
          </p:cNvPr>
          <p:cNvSpPr txBox="1"/>
          <p:nvPr/>
        </p:nvSpPr>
        <p:spPr>
          <a:xfrm>
            <a:off x="467544" y="692696"/>
            <a:ext cx="25202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2270"/>
                </a:solidFill>
                <a:effectLst/>
                <a:uLnTx/>
                <a:uFillTx/>
                <a:latin typeface="Calibri"/>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2270"/>
                </a:solidFill>
                <a:effectLst/>
                <a:uLnTx/>
                <a:uFillTx/>
                <a:latin typeface="Calibri"/>
                <a:ea typeface="+mn-ea"/>
                <a:cs typeface="+mn-cs"/>
              </a:rPr>
              <a:t>TAKEAWAYS</a:t>
            </a:r>
          </a:p>
        </p:txBody>
      </p:sp>
      <p:pic>
        <p:nvPicPr>
          <p:cNvPr id="9" name="Picture 5" descr="TAB_col_white_background.eps">
            <a:extLst>
              <a:ext uri="{FF2B5EF4-FFF2-40B4-BE49-F238E27FC236}">
                <a16:creationId xmlns:a16="http://schemas.microsoft.com/office/drawing/2014/main" id="{69ABEC2A-E15F-DE45-9C7F-BC1486DC8E3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52" y="161532"/>
            <a:ext cx="1296144" cy="554077"/>
          </a:xfrm>
          <a:prstGeom prst="rect">
            <a:avLst/>
          </a:prstGeom>
          <a:noFill/>
          <a:ln w="9525">
            <a:noFill/>
            <a:miter lim="800000"/>
            <a:headEnd/>
            <a:tailEnd/>
          </a:ln>
        </p:spPr>
      </p:pic>
      <p:pic>
        <p:nvPicPr>
          <p:cNvPr id="10" name="Picture 9">
            <a:extLst>
              <a:ext uri="{FF2B5EF4-FFF2-40B4-BE49-F238E27FC236}">
                <a16:creationId xmlns:a16="http://schemas.microsoft.com/office/drawing/2014/main" id="{BABADB6C-FA2E-094C-97D2-DA4A9B1605C5}"/>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6330427"/>
      </p:ext>
    </p:extLst>
  </p:cSld>
  <p:clrMapOvr>
    <a:masterClrMapping/>
  </p:clrMapOvr>
  <mc:AlternateContent xmlns:mc="http://schemas.openxmlformats.org/markup-compatibility/2006" xmlns:p14="http://schemas.microsoft.com/office/powerpoint/2010/main">
    <mc:Choice Requires="p14">
      <p:transition spd="slow" p14:dur="2000" advTm="145048"/>
    </mc:Choice>
    <mc:Fallback xmlns="">
      <p:transition spd="slow" advTm="14504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DA52F76-8005-6A4B-A520-EB0BDCF6A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05" y="908720"/>
            <a:ext cx="8177990"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descr="TAB_col_white_background.eps">
            <a:extLst>
              <a:ext uri="{FF2B5EF4-FFF2-40B4-BE49-F238E27FC236}">
                <a16:creationId xmlns:a16="http://schemas.microsoft.com/office/drawing/2014/main" id="{64EAB028-08C7-9942-9406-242AA0BCEE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404664"/>
            <a:ext cx="1347578" cy="576064"/>
          </a:xfrm>
          <a:prstGeom prst="rect">
            <a:avLst/>
          </a:prstGeom>
          <a:noFill/>
          <a:ln w="9525">
            <a:noFill/>
            <a:miter lim="800000"/>
            <a:headEnd/>
            <a:tailEnd/>
          </a:ln>
        </p:spPr>
      </p:pic>
    </p:spTree>
    <p:extLst>
      <p:ext uri="{BB962C8B-B14F-4D97-AF65-F5344CB8AC3E}">
        <p14:creationId xmlns:p14="http://schemas.microsoft.com/office/powerpoint/2010/main" val="217867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611560" y="605683"/>
          <a:ext cx="7848872" cy="3353737"/>
        </p:xfrm>
        <a:graphic>
          <a:graphicData uri="http://schemas.openxmlformats.org/drawingml/2006/table">
            <a:tbl>
              <a:tblPr firstRow="1" bandRow="1">
                <a:tableStyleId>{00A15C55-8517-42AA-B614-E9B94910E393}</a:tableStyleId>
              </a:tblPr>
              <a:tblGrid>
                <a:gridCol w="7848872">
                  <a:extLst>
                    <a:ext uri="{9D8B030D-6E8A-4147-A177-3AD203B41FA5}">
                      <a16:colId xmlns:a16="http://schemas.microsoft.com/office/drawing/2014/main" val="20000"/>
                    </a:ext>
                  </a:extLst>
                </a:gridCol>
              </a:tblGrid>
              <a:tr h="520825">
                <a:tc>
                  <a:txBody>
                    <a:bodyPr/>
                    <a:lstStyle/>
                    <a:p>
                      <a:pPr algn="ctr"/>
                      <a:r>
                        <a:rPr lang="en-GB" dirty="0">
                          <a:latin typeface="Rockwell" panose="02060603020205020403" pitchFamily="18" charset="0"/>
                          <a:ea typeface="Segoe UI" panose="020B0502040204020203" pitchFamily="34" charset="0"/>
                          <a:cs typeface="Segoe UI" panose="020B0502040204020203" pitchFamily="34" charset="0"/>
                        </a:rPr>
                        <a:t> Course Structure</a:t>
                      </a:r>
                    </a:p>
                  </a:txBody>
                  <a:tcPr>
                    <a:solidFill>
                      <a:schemeClr val="accent4">
                        <a:lumMod val="75000"/>
                      </a:schemeClr>
                    </a:solidFill>
                  </a:tcPr>
                </a:tc>
                <a:extLst>
                  <a:ext uri="{0D108BD9-81ED-4DB2-BD59-A6C34878D82A}">
                    <a16:rowId xmlns:a16="http://schemas.microsoft.com/office/drawing/2014/main" val="10000"/>
                  </a:ext>
                </a:extLst>
              </a:tr>
              <a:tr h="852111">
                <a:tc>
                  <a:txBody>
                    <a:bodyPr/>
                    <a:lstStyle/>
                    <a:p>
                      <a:pPr marL="0" indent="0">
                        <a:buFont typeface="Wingdings" panose="05000000000000000000" pitchFamily="2" charset="2"/>
                        <a:buNone/>
                      </a:pPr>
                      <a:endParaRPr lang="en-GB" sz="1200" b="1" dirty="0">
                        <a:latin typeface="Segoe UI" panose="020B0502040204020203" pitchFamily="34" charset="0"/>
                        <a:ea typeface="Segoe UI" panose="020B0502040204020203" pitchFamily="34" charset="0"/>
                        <a:cs typeface="Segoe UI" panose="020B0502040204020203" pitchFamily="34" charset="0"/>
                      </a:endParaRPr>
                    </a:p>
                    <a:p>
                      <a:pPr marL="0" indent="0" algn="ctr">
                        <a:buFont typeface="Wingdings" panose="05000000000000000000" pitchFamily="2" charset="2"/>
                        <a:buNone/>
                      </a:pPr>
                      <a:r>
                        <a:rPr lang="en-GB" sz="1600" b="1" dirty="0">
                          <a:latin typeface="Segoe UI" panose="020B0502040204020203" pitchFamily="34" charset="0"/>
                          <a:ea typeface="Segoe UI" panose="020B0502040204020203" pitchFamily="34" charset="0"/>
                          <a:cs typeface="Segoe UI" panose="020B0502040204020203" pitchFamily="34" charset="0"/>
                        </a:rPr>
                        <a:t>Module</a:t>
                      </a:r>
                      <a:r>
                        <a:rPr lang="en-GB" sz="1600" b="1" baseline="0" dirty="0">
                          <a:latin typeface="Segoe UI" panose="020B0502040204020203" pitchFamily="34" charset="0"/>
                          <a:ea typeface="Segoe UI" panose="020B0502040204020203" pitchFamily="34" charset="0"/>
                          <a:cs typeface="Segoe UI" panose="020B0502040204020203" pitchFamily="34" charset="0"/>
                        </a:rPr>
                        <a:t> 1: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Conceptualizing climate change, greenhouse gases and the relationship with Planetary Health</a:t>
                      </a:r>
                      <a:endParaRPr lang="en-GB" sz="1200" b="1" dirty="0">
                        <a:latin typeface="Segoe UI" panose="020B0502040204020203" pitchFamily="34" charset="0"/>
                        <a:ea typeface="Segoe UI" panose="020B0502040204020203" pitchFamily="34" charset="0"/>
                        <a:cs typeface="Segoe UI" panose="020B0502040204020203" pitchFamily="34" charset="0"/>
                      </a:endParaRPr>
                    </a:p>
                  </a:txBody>
                  <a:tcPr>
                    <a:solidFill>
                      <a:srgbClr val="FCB328"/>
                    </a:solidFill>
                  </a:tcPr>
                </a:tc>
                <a:extLst>
                  <a:ext uri="{0D108BD9-81ED-4DB2-BD59-A6C34878D82A}">
                    <a16:rowId xmlns:a16="http://schemas.microsoft.com/office/drawing/2014/main" val="10001"/>
                  </a:ext>
                </a:extLst>
              </a:tr>
              <a:tr h="644973">
                <a:tc>
                  <a:txBody>
                    <a:bodyPr/>
                    <a:lstStyle/>
                    <a:p>
                      <a:pPr marL="171450" marR="0" lvl="0" indent="-1714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GB" sz="1600" b="1" i="0" dirty="0">
                          <a:solidFill>
                            <a:schemeClr val="tx1"/>
                          </a:solidFill>
                          <a:effectLst/>
                          <a:latin typeface="Segoe UI" panose="020B0502040204020203" pitchFamily="34" charset="0"/>
                          <a:ea typeface="Segoe UI" panose="020B0502040204020203" pitchFamily="34" charset="0"/>
                          <a:cs typeface="Segoe UI" panose="020B0502040204020203" pitchFamily="34" charset="0"/>
                        </a:rPr>
                        <a:t> Lecture 1: </a:t>
                      </a:r>
                      <a:r>
                        <a:rPr lang="en-GB" sz="1600" i="0" dirty="0">
                          <a:effectLst/>
                          <a:latin typeface="Calibri" panose="020F0502020204030204" pitchFamily="34" charset="0"/>
                          <a:ea typeface="Calibri" panose="020F0502020204030204" pitchFamily="34" charset="0"/>
                          <a:cs typeface="Times New Roman" panose="02020603050405020304" pitchFamily="18" charset="0"/>
                        </a:rPr>
                        <a:t>Define the concepts of climate change and greenhouse gases</a:t>
                      </a:r>
                      <a:endParaRPr lang="en-GB" sz="1600" i="0" kern="1200" dirty="0">
                        <a:solidFill>
                          <a:schemeClr val="dk1"/>
                        </a:solidFill>
                        <a:effectLst/>
                        <a:latin typeface="Segoe UI" panose="020B0502040204020203" pitchFamily="34" charset="0"/>
                        <a:ea typeface="Segoe UI" panose="020B0502040204020203" pitchFamily="34" charset="0"/>
                        <a:cs typeface="Segoe UI" panose="020B0502040204020203" pitchFamily="34" charset="0"/>
                      </a:endParaRPr>
                    </a:p>
                  </a:txBody>
                  <a:tcPr anchor="ctr">
                    <a:solidFill>
                      <a:srgbClr val="FFD579"/>
                    </a:solidFill>
                  </a:tcPr>
                </a:tc>
                <a:extLst>
                  <a:ext uri="{0D108BD9-81ED-4DB2-BD59-A6C34878D82A}">
                    <a16:rowId xmlns:a16="http://schemas.microsoft.com/office/drawing/2014/main" val="10002"/>
                  </a:ext>
                </a:extLst>
              </a:tr>
              <a:tr h="631910">
                <a:tc>
                  <a:txBody>
                    <a:bodyPr/>
                    <a:lstStyle/>
                    <a:p>
                      <a:pPr marL="171450" marR="0" lvl="0" indent="-1714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GB" sz="1600" b="1" kern="1200" dirty="0">
                          <a:solidFill>
                            <a:schemeClr val="dk1"/>
                          </a:solidFill>
                          <a:effectLst/>
                          <a:latin typeface="Segoe UI" panose="020B0502040204020203" pitchFamily="34" charset="0"/>
                          <a:ea typeface="Segoe UI" panose="020B0502040204020203" pitchFamily="34" charset="0"/>
                          <a:cs typeface="Segoe UI" panose="020B0502040204020203" pitchFamily="34" charset="0"/>
                        </a:rPr>
                        <a:t> Lecture 2: </a:t>
                      </a:r>
                      <a:r>
                        <a:rPr lang="en-GB" sz="1600" b="0" kern="1200" dirty="0">
                          <a:solidFill>
                            <a:schemeClr val="dk1"/>
                          </a:solidFill>
                          <a:effectLst/>
                          <a:latin typeface="+mj-lt"/>
                          <a:ea typeface="Segoe UI" panose="020B0502040204020203" pitchFamily="34" charset="0"/>
                          <a:cs typeface="Segoe UI" panose="020B0502040204020203" pitchFamily="34" charset="0"/>
                        </a:rPr>
                        <a:t>I</a:t>
                      </a:r>
                      <a:r>
                        <a:rPr lang="en-GB" sz="1600" kern="1200" dirty="0">
                          <a:solidFill>
                            <a:schemeClr val="dk1"/>
                          </a:solidFill>
                          <a:effectLst/>
                          <a:latin typeface="+mj-lt"/>
                          <a:ea typeface="Segoe UI" panose="020B0502040204020203" pitchFamily="34" charset="0"/>
                          <a:cs typeface="Segoe UI" panose="020B0502040204020203" pitchFamily="34" charset="0"/>
                        </a:rPr>
                        <a:t>ntersections of Planetary Health and climate change</a:t>
                      </a:r>
                    </a:p>
                  </a:txBody>
                  <a:tcPr anchor="ctr">
                    <a:solidFill>
                      <a:srgbClr val="FFD579"/>
                    </a:solidFill>
                  </a:tcPr>
                </a:tc>
                <a:extLst>
                  <a:ext uri="{0D108BD9-81ED-4DB2-BD59-A6C34878D82A}">
                    <a16:rowId xmlns:a16="http://schemas.microsoft.com/office/drawing/2014/main" val="200330911"/>
                  </a:ext>
                </a:extLst>
              </a:tr>
              <a:tr h="703918">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600" b="1" i="0" dirty="0">
                          <a:solidFill>
                            <a:schemeClr val="tx1"/>
                          </a:solidFill>
                          <a:effectLst/>
                          <a:latin typeface="Segoe UI" panose="020B0502040204020203" pitchFamily="34" charset="0"/>
                          <a:ea typeface="Segoe UI" panose="020B0502040204020203" pitchFamily="34" charset="0"/>
                          <a:cs typeface="Segoe UI" panose="020B0502040204020203" pitchFamily="34" charset="0"/>
                        </a:rPr>
                        <a:t> Activity #1: </a:t>
                      </a:r>
                      <a:r>
                        <a:rPr lang="en-GB" sz="1600" b="0" i="0" dirty="0">
                          <a:solidFill>
                            <a:schemeClr val="tx1"/>
                          </a:solidFill>
                          <a:effectLst/>
                          <a:latin typeface="+mn-lt"/>
                          <a:ea typeface="Segoe UI" panose="020B0502040204020203" pitchFamily="34" charset="0"/>
                          <a:cs typeface="Segoe UI" panose="020B0502040204020203" pitchFamily="34" charset="0"/>
                        </a:rPr>
                        <a:t>Report reading and analyses</a:t>
                      </a:r>
                      <a:endParaRPr lang="en-GB" sz="1600" b="0" i="0" baseline="-25000" dirty="0">
                        <a:solidFill>
                          <a:schemeClr val="tx1"/>
                        </a:solidFill>
                        <a:latin typeface="+mn-lt"/>
                        <a:ea typeface="Segoe UI" panose="020B0502040204020203" pitchFamily="34" charset="0"/>
                        <a:cs typeface="Segoe UI" panose="020B0502040204020203" pitchFamily="34" charset="0"/>
                      </a:endParaRPr>
                    </a:p>
                  </a:txBody>
                  <a:tcPr anchor="ctr">
                    <a:solidFill>
                      <a:srgbClr val="FFD579"/>
                    </a:solidFill>
                  </a:tcPr>
                </a:tc>
                <a:extLst>
                  <a:ext uri="{0D108BD9-81ED-4DB2-BD59-A6C34878D82A}">
                    <a16:rowId xmlns:a16="http://schemas.microsoft.com/office/drawing/2014/main" val="10003"/>
                  </a:ext>
                </a:extLst>
              </a:tr>
            </a:tbl>
          </a:graphicData>
        </a:graphic>
      </p:graphicFrame>
      <p:graphicFrame>
        <p:nvGraphicFramePr>
          <p:cNvPr id="2" name="Table 1"/>
          <p:cNvGraphicFramePr>
            <a:graphicFrameLocks noGrp="1"/>
          </p:cNvGraphicFramePr>
          <p:nvPr/>
        </p:nvGraphicFramePr>
        <p:xfrm>
          <a:off x="613848" y="4002008"/>
          <a:ext cx="7848872" cy="2358383"/>
        </p:xfrm>
        <a:graphic>
          <a:graphicData uri="http://schemas.openxmlformats.org/drawingml/2006/table">
            <a:tbl>
              <a:tblPr firstRow="1" bandRow="1">
                <a:tableStyleId>{00A15C55-8517-42AA-B614-E9B94910E393}</a:tableStyleId>
              </a:tblPr>
              <a:tblGrid>
                <a:gridCol w="7848872">
                  <a:extLst>
                    <a:ext uri="{9D8B030D-6E8A-4147-A177-3AD203B41FA5}">
                      <a16:colId xmlns:a16="http://schemas.microsoft.com/office/drawing/2014/main" val="20000"/>
                    </a:ext>
                  </a:extLst>
                </a:gridCol>
              </a:tblGrid>
              <a:tr h="720080">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600" b="1" i="0" dirty="0">
                          <a:solidFill>
                            <a:schemeClr val="tx1"/>
                          </a:solidFill>
                          <a:latin typeface="Segoe UI" panose="020B0502040204020203" pitchFamily="34" charset="0"/>
                          <a:ea typeface="Segoe UI" panose="020B0502040204020203" pitchFamily="34" charset="0"/>
                          <a:cs typeface="Segoe UI" panose="020B0502040204020203" pitchFamily="34" charset="0"/>
                        </a:rPr>
                        <a:t>Module 2: </a:t>
                      </a:r>
                      <a:r>
                        <a:rPr lang="en-GB"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Socio-cultural and economic effects of climate change</a:t>
                      </a:r>
                      <a:endParaRPr lang="en-GB" sz="1600" b="1" i="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anchor="ctr">
                    <a:solidFill>
                      <a:srgbClr val="FCB328"/>
                    </a:solidFill>
                  </a:tcPr>
                </a:tc>
                <a:extLst>
                  <a:ext uri="{0D108BD9-81ED-4DB2-BD59-A6C34878D82A}">
                    <a16:rowId xmlns:a16="http://schemas.microsoft.com/office/drawing/2014/main" val="10000"/>
                  </a:ext>
                </a:extLst>
              </a:tr>
              <a:tr h="723136">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600" b="1" i="0" dirty="0">
                          <a:solidFill>
                            <a:schemeClr val="tx1"/>
                          </a:solidFill>
                          <a:effectLst/>
                          <a:latin typeface="Segoe UI" panose="020B0502040204020203" pitchFamily="34" charset="0"/>
                          <a:ea typeface="Segoe UI" panose="020B0502040204020203" pitchFamily="34" charset="0"/>
                          <a:cs typeface="Segoe UI" panose="020B0502040204020203" pitchFamily="34" charset="0"/>
                        </a:rPr>
                        <a:t> Lecture 3:</a:t>
                      </a:r>
                      <a:r>
                        <a:rPr lang="en-GB" sz="1600" b="1" i="0" baseline="0" dirty="0">
                          <a:solidFill>
                            <a:schemeClr val="tx1"/>
                          </a:solidFill>
                          <a:effectLst/>
                          <a:latin typeface="Segoe UI" panose="020B0502040204020203" pitchFamily="34" charset="0"/>
                          <a:ea typeface="Segoe UI" panose="020B0502040204020203" pitchFamily="34" charset="0"/>
                          <a:cs typeface="Segoe UI" panose="020B0502040204020203" pitchFamily="34" charset="0"/>
                        </a:rPr>
                        <a:t> </a:t>
                      </a:r>
                      <a:r>
                        <a:rPr lang="en-GB" sz="1600" dirty="0">
                          <a:effectLst/>
                          <a:latin typeface="Calibri" panose="020F0502020204030204" pitchFamily="34" charset="0"/>
                          <a:ea typeface="Calibri" panose="020F0502020204030204" pitchFamily="34" charset="0"/>
                          <a:cs typeface="Times New Roman" panose="02020603050405020304" pitchFamily="18" charset="0"/>
                        </a:rPr>
                        <a:t>The relationship between f</a:t>
                      </a:r>
                      <a:r>
                        <a:rPr lang="en-GB" sz="1600" i="1" dirty="0">
                          <a:effectLst/>
                          <a:latin typeface="Calibri" panose="020F0502020204030204" pitchFamily="34" charset="0"/>
                          <a:ea typeface="Calibri" panose="020F0502020204030204" pitchFamily="34" charset="0"/>
                          <a:cs typeface="Times New Roman" panose="02020603050405020304" pitchFamily="18" charset="0"/>
                        </a:rPr>
                        <a:t>ood</a:t>
                      </a:r>
                      <a:r>
                        <a:rPr lang="en-GB" sz="1600" i="0" dirty="0">
                          <a:effectLst/>
                          <a:latin typeface="Calibri" panose="020F0502020204030204" pitchFamily="34" charset="0"/>
                          <a:ea typeface="Calibri" panose="020F0502020204030204" pitchFamily="34" charset="0"/>
                          <a:cs typeface="Times New Roman" panose="02020603050405020304" pitchFamily="18" charset="0"/>
                        </a:rPr>
                        <a:t> systems and Greenhouse Gases Emissions</a:t>
                      </a:r>
                      <a:endParaRPr lang="en-GB" sz="1600" i="0" kern="1200" dirty="0">
                        <a:solidFill>
                          <a:schemeClr val="dk1"/>
                        </a:solidFill>
                        <a:effectLst/>
                        <a:latin typeface="Segoe UI" panose="020B0502040204020203" pitchFamily="34" charset="0"/>
                        <a:ea typeface="Segoe UI" panose="020B0502040204020203" pitchFamily="34" charset="0"/>
                        <a:cs typeface="Segoe UI" panose="020B0502040204020203" pitchFamily="34" charset="0"/>
                      </a:endParaRPr>
                    </a:p>
                  </a:txBody>
                  <a:tcPr anchor="ctr">
                    <a:solidFill>
                      <a:srgbClr val="FFD579"/>
                    </a:solidFill>
                  </a:tcPr>
                </a:tc>
                <a:extLst>
                  <a:ext uri="{0D108BD9-81ED-4DB2-BD59-A6C34878D82A}">
                    <a16:rowId xmlns:a16="http://schemas.microsoft.com/office/drawing/2014/main" val="10001"/>
                  </a:ext>
                </a:extLst>
              </a:tr>
              <a:tr h="915167">
                <a:tc>
                  <a:txBody>
                    <a:bodyPr/>
                    <a:lstStyle/>
                    <a:p>
                      <a:pPr marL="171450" indent="-171450">
                        <a:buFont typeface="Wingdings" panose="05000000000000000000" pitchFamily="2" charset="2"/>
                        <a:buChar char="Ø"/>
                      </a:pPr>
                      <a:r>
                        <a:rPr lang="en-GB" sz="1600" b="1" i="0" dirty="0">
                          <a:solidFill>
                            <a:schemeClr val="tx1"/>
                          </a:solidFill>
                          <a:effectLst/>
                          <a:latin typeface="Segoe UI" panose="020B0502040204020203" pitchFamily="34" charset="0"/>
                          <a:ea typeface="Segoe UI" panose="020B0502040204020203" pitchFamily="34" charset="0"/>
                          <a:cs typeface="Segoe UI" panose="020B0502040204020203" pitchFamily="34" charset="0"/>
                        </a:rPr>
                        <a:t> Activity #2: </a:t>
                      </a:r>
                      <a:r>
                        <a:rPr lang="en-GB" sz="1600" dirty="0">
                          <a:effectLst/>
                          <a:latin typeface="+mn-lt"/>
                          <a:ea typeface="Calibri" panose="020F0502020204030204" pitchFamily="34" charset="0"/>
                          <a:cs typeface="Times New Roman" panose="02020603050405020304" pitchFamily="18" charset="0"/>
                        </a:rPr>
                        <a:t>‘</a:t>
                      </a:r>
                      <a:r>
                        <a:rPr lang="en-GB" sz="1600" i="1" dirty="0">
                          <a:effectLst/>
                          <a:latin typeface="+mn-lt"/>
                          <a:ea typeface="Calibri" panose="020F0502020204030204" pitchFamily="34" charset="0"/>
                          <a:cs typeface="Times New Roman" panose="02020603050405020304" pitchFamily="18" charset="0"/>
                        </a:rPr>
                        <a:t>Blowing up balloons on climate change’</a:t>
                      </a:r>
                      <a:r>
                        <a:rPr lang="en-GB" sz="1600" dirty="0">
                          <a:effectLst/>
                          <a:latin typeface="+mn-lt"/>
                          <a:ea typeface="Calibri" panose="020F0502020204030204" pitchFamily="34" charset="0"/>
                          <a:cs typeface="Times New Roman" panose="02020603050405020304" pitchFamily="18" charset="0"/>
                        </a:rPr>
                        <a:t> Meat, beans, rice or chicken,</a:t>
                      </a:r>
                      <a:r>
                        <a:rPr lang="en-GB" sz="1600" dirty="0">
                          <a:effectLst/>
                          <a:latin typeface="+mn-lt"/>
                        </a:rPr>
                        <a:t> how much CO</a:t>
                      </a:r>
                      <a:r>
                        <a:rPr lang="en-GB" sz="1600" baseline="-25000" dirty="0">
                          <a:effectLst/>
                          <a:latin typeface="+mn-lt"/>
                        </a:rPr>
                        <a:t>2</a:t>
                      </a:r>
                      <a:r>
                        <a:rPr lang="en-GB" sz="1600" baseline="0" dirty="0">
                          <a:effectLst/>
                          <a:latin typeface="+mn-lt"/>
                        </a:rPr>
                        <a:t>e</a:t>
                      </a:r>
                      <a:r>
                        <a:rPr lang="en-GB" sz="1600" baseline="-25000" dirty="0">
                          <a:effectLst/>
                          <a:latin typeface="+mn-lt"/>
                        </a:rPr>
                        <a:t> </a:t>
                      </a:r>
                      <a:r>
                        <a:rPr lang="en-GB" sz="1600" baseline="0" dirty="0">
                          <a:effectLst/>
                          <a:latin typeface="+mn-lt"/>
                        </a:rPr>
                        <a:t>is released on atmosphere by those foods?</a:t>
                      </a:r>
                      <a:endParaRPr lang="en-GB" sz="1600" dirty="0">
                        <a:effectLst/>
                        <a:latin typeface="+mn-lt"/>
                        <a:ea typeface="Calibri" panose="020F0502020204030204" pitchFamily="34" charset="0"/>
                        <a:cs typeface="Times New Roman" panose="02020603050405020304" pitchFamily="18" charset="0"/>
                      </a:endParaRPr>
                    </a:p>
                  </a:txBody>
                  <a:tcPr anchor="ctr">
                    <a:solidFill>
                      <a:srgbClr val="FFD579"/>
                    </a:solidFill>
                  </a:tcPr>
                </a:tc>
                <a:extLst>
                  <a:ext uri="{0D108BD9-81ED-4DB2-BD59-A6C34878D82A}">
                    <a16:rowId xmlns:a16="http://schemas.microsoft.com/office/drawing/2014/main" val="10002"/>
                  </a:ext>
                </a:extLst>
              </a:tr>
            </a:tbl>
          </a:graphicData>
        </a:graphic>
      </p:graphicFrame>
      <p:pic>
        <p:nvPicPr>
          <p:cNvPr id="4" name="Picture 5" descr="TAB_col_white_background.eps">
            <a:extLst>
              <a:ext uri="{FF2B5EF4-FFF2-40B4-BE49-F238E27FC236}">
                <a16:creationId xmlns:a16="http://schemas.microsoft.com/office/drawing/2014/main" id="{777FC905-30FD-E94E-A1F2-E22D5730EA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336" y="44624"/>
            <a:ext cx="1231652" cy="526508"/>
          </a:xfrm>
          <a:prstGeom prst="rect">
            <a:avLst/>
          </a:prstGeom>
          <a:noFill/>
          <a:ln w="9525">
            <a:noFill/>
            <a:miter lim="800000"/>
            <a:headEnd/>
            <a:tailEnd/>
          </a:ln>
        </p:spPr>
      </p:pic>
      <p:pic>
        <p:nvPicPr>
          <p:cNvPr id="5" name="Picture 4">
            <a:extLst>
              <a:ext uri="{FF2B5EF4-FFF2-40B4-BE49-F238E27FC236}">
                <a16:creationId xmlns:a16="http://schemas.microsoft.com/office/drawing/2014/main" id="{D22E1CE8-32C5-9F4E-BC9A-EC56980FECE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6660232" y="90179"/>
            <a:ext cx="870796" cy="43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27300"/>
      </p:ext>
    </p:extLst>
  </p:cSld>
  <p:clrMapOvr>
    <a:masterClrMapping/>
  </p:clrMapOvr>
  <mc:AlternateContent xmlns:mc="http://schemas.openxmlformats.org/markup-compatibility/2006" xmlns:p14="http://schemas.microsoft.com/office/powerpoint/2010/main">
    <mc:Choice Requires="p14">
      <p:transition spd="slow" p14:dur="2000" advTm="89952"/>
    </mc:Choice>
    <mc:Fallback xmlns="">
      <p:transition spd="slow" advTm="899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b="1" kern="1200">
                <a:solidFill>
                  <a:schemeClr val="bg1"/>
                </a:solidFill>
                <a:latin typeface="Aharoni" panose="02010803020104030203" pitchFamily="2" charset="-79"/>
                <a:ea typeface="+mj-ea"/>
                <a:cs typeface="Aharoni" panose="02010803020104030203" pitchFamily="2" charset="-79"/>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t>Climate change</a:t>
            </a:r>
          </a:p>
        </p:txBody>
      </p:sp>
      <p:sp>
        <p:nvSpPr>
          <p:cNvPr id="6" name="TextBox 5"/>
          <p:cNvSpPr txBox="1"/>
          <p:nvPr/>
        </p:nvSpPr>
        <p:spPr>
          <a:xfrm>
            <a:off x="2123728" y="694437"/>
            <a:ext cx="56166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30A0"/>
                </a:solidFill>
                <a:effectLst/>
                <a:uLnTx/>
                <a:uFillTx/>
                <a:latin typeface="Rockwell" panose="02060603020205020403" pitchFamily="18" charset="0"/>
                <a:ea typeface="Segoe UI" panose="020B0502040204020203" pitchFamily="34" charset="0"/>
                <a:cs typeface="Segoe UI" panose="020B0502040204020203" pitchFamily="34" charset="0"/>
              </a:rPr>
              <a:t>Learning outcomes</a:t>
            </a:r>
          </a:p>
        </p:txBody>
      </p:sp>
      <p:grpSp>
        <p:nvGrpSpPr>
          <p:cNvPr id="7" name="Group 6"/>
          <p:cNvGrpSpPr/>
          <p:nvPr/>
        </p:nvGrpSpPr>
        <p:grpSpPr>
          <a:xfrm>
            <a:off x="683568" y="1916832"/>
            <a:ext cx="2399680" cy="4016782"/>
            <a:chOff x="924" y="-1"/>
            <a:chExt cx="2399680" cy="3466333"/>
          </a:xfrm>
        </p:grpSpPr>
        <p:sp>
          <p:nvSpPr>
            <p:cNvPr id="8" name="Flowchart: Manual Operation 7"/>
            <p:cNvSpPr/>
            <p:nvPr/>
          </p:nvSpPr>
          <p:spPr>
            <a:xfrm rot="16200000">
              <a:off x="-532403" y="533326"/>
              <a:ext cx="3466333" cy="2399680"/>
            </a:xfrm>
            <a:prstGeom prst="flowChartManualOperation">
              <a:avLst/>
            </a:prstGeom>
          </p:spPr>
          <p:style>
            <a:lnRef idx="0">
              <a:schemeClr val="accent6"/>
            </a:lnRef>
            <a:fillRef idx="3">
              <a:schemeClr val="accent6"/>
            </a:fillRef>
            <a:effectRef idx="3">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lowchart: Manual Operation 4"/>
            <p:cNvSpPr/>
            <p:nvPr/>
          </p:nvSpPr>
          <p:spPr>
            <a:xfrm rot="21600000">
              <a:off x="924" y="693266"/>
              <a:ext cx="2399680" cy="2079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0" tIns="0" rIns="126628" bIns="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Understand climate change and greenhouse gases concepts, and the environmental impact of food production </a:t>
              </a:r>
            </a:p>
          </p:txBody>
        </p:sp>
      </p:grpSp>
      <p:grpSp>
        <p:nvGrpSpPr>
          <p:cNvPr id="10" name="Group 9"/>
          <p:cNvGrpSpPr/>
          <p:nvPr/>
        </p:nvGrpSpPr>
        <p:grpSpPr>
          <a:xfrm>
            <a:off x="3347864" y="1932499"/>
            <a:ext cx="2399682" cy="4016781"/>
            <a:chOff x="2580580" y="-15668"/>
            <a:chExt cx="2399682" cy="3466333"/>
          </a:xfrm>
        </p:grpSpPr>
        <p:sp>
          <p:nvSpPr>
            <p:cNvPr id="11" name="Flowchart: Manual Operation 10"/>
            <p:cNvSpPr/>
            <p:nvPr/>
          </p:nvSpPr>
          <p:spPr>
            <a:xfrm rot="16200000">
              <a:off x="2047255" y="517659"/>
              <a:ext cx="3466333" cy="2399680"/>
            </a:xfrm>
            <a:prstGeom prst="flowChartManualOperation">
              <a:avLst/>
            </a:prstGeom>
          </p:spPr>
          <p:style>
            <a:lnRef idx="0">
              <a:schemeClr val="accent2"/>
            </a:lnRef>
            <a:fillRef idx="3">
              <a:schemeClr val="accent2"/>
            </a:fillRef>
            <a:effectRef idx="3">
              <a:schemeClr val="accent2"/>
            </a:effectRef>
            <a:fontRef idx="minor">
              <a:schemeClr val="lt1"/>
            </a:fontRef>
          </p:style>
        </p:sp>
        <p:sp>
          <p:nvSpPr>
            <p:cNvPr id="12" name="Flowchart: Manual Operation 4"/>
            <p:cNvSpPr/>
            <p:nvPr/>
          </p:nvSpPr>
          <p:spPr>
            <a:xfrm>
              <a:off x="2580580" y="837282"/>
              <a:ext cx="2399680" cy="2371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0" tIns="0" rIns="126628"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Demonstrate the health impact of climate change and propose evidence-based actions that impact planetary health</a:t>
              </a:r>
            </a:p>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3" name="Group 12"/>
          <p:cNvGrpSpPr/>
          <p:nvPr/>
        </p:nvGrpSpPr>
        <p:grpSpPr>
          <a:xfrm>
            <a:off x="5985856" y="1932498"/>
            <a:ext cx="2399680" cy="4001117"/>
            <a:chOff x="5160236" y="-1"/>
            <a:chExt cx="2399680" cy="3466333"/>
          </a:xfrm>
        </p:grpSpPr>
        <p:sp>
          <p:nvSpPr>
            <p:cNvPr id="14" name="Flowchart: Manual Operation 13"/>
            <p:cNvSpPr/>
            <p:nvPr/>
          </p:nvSpPr>
          <p:spPr>
            <a:xfrm rot="16200000">
              <a:off x="4626909" y="533326"/>
              <a:ext cx="3466333" cy="2399680"/>
            </a:xfrm>
            <a:prstGeom prst="flowChartManualOperation">
              <a:avLst/>
            </a:prstGeom>
          </p:spPr>
          <p:style>
            <a:lnRef idx="0">
              <a:schemeClr val="accent3"/>
            </a:lnRef>
            <a:fillRef idx="3">
              <a:schemeClr val="accent3"/>
            </a:fillRef>
            <a:effectRef idx="3">
              <a:schemeClr val="accent3"/>
            </a:effectRef>
            <a:fontRef idx="minor">
              <a:schemeClr val="lt1"/>
            </a:fontRef>
          </p:style>
        </p:sp>
        <p:sp>
          <p:nvSpPr>
            <p:cNvPr id="15" name="Flowchart: Manual Operation 4"/>
            <p:cNvSpPr/>
            <p:nvPr/>
          </p:nvSpPr>
          <p:spPr>
            <a:xfrm rot="21600000">
              <a:off x="5160236" y="693266"/>
              <a:ext cx="2399680" cy="2079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0" tIns="0" rIns="126628"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Understand the socio-cultural and economic effects of climate change on planetary health</a:t>
              </a:r>
            </a:p>
          </p:txBody>
        </p:sp>
      </p:grpSp>
      <p:pic>
        <p:nvPicPr>
          <p:cNvPr id="16" name="Picture 5" descr="TAB_col_white_background.eps">
            <a:extLst>
              <a:ext uri="{FF2B5EF4-FFF2-40B4-BE49-F238E27FC236}">
                <a16:creationId xmlns:a16="http://schemas.microsoft.com/office/drawing/2014/main" id="{C9716C8B-4A1C-C847-907B-2CBFBC2211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332656"/>
            <a:ext cx="1663700" cy="711200"/>
          </a:xfrm>
          <a:prstGeom prst="rect">
            <a:avLst/>
          </a:prstGeom>
          <a:noFill/>
          <a:ln w="9525">
            <a:noFill/>
            <a:miter lim="800000"/>
            <a:headEnd/>
            <a:tailEnd/>
          </a:ln>
        </p:spPr>
      </p:pic>
      <p:pic>
        <p:nvPicPr>
          <p:cNvPr id="17" name="Picture 16">
            <a:extLst>
              <a:ext uri="{FF2B5EF4-FFF2-40B4-BE49-F238E27FC236}">
                <a16:creationId xmlns:a16="http://schemas.microsoft.com/office/drawing/2014/main" id="{58343B1C-4206-DE45-BA8D-A909A24F2204}"/>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7596336" y="1226501"/>
            <a:ext cx="1231652" cy="61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93297153"/>
      </p:ext>
    </p:extLst>
  </p:cSld>
  <p:clrMapOvr>
    <a:masterClrMapping/>
  </p:clrMapOvr>
  <mc:AlternateContent xmlns:mc="http://schemas.openxmlformats.org/markup-compatibility/2006" xmlns:p14="http://schemas.microsoft.com/office/powerpoint/2010/main">
    <mc:Choice Requires="p14">
      <p:transition spd="slow" p14:dur="2000" advTm="40835"/>
    </mc:Choice>
    <mc:Fallback xmlns="">
      <p:transition spd="slow" advTm="408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2C2F87-37BD-E04A-80DA-0B326D569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764" y="957650"/>
            <a:ext cx="7455424" cy="279578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665276" y="3168107"/>
            <a:ext cx="7772400" cy="1500187"/>
          </a:xfrm>
        </p:spPr>
        <p:txBody>
          <a:bodyPr/>
          <a:lstStyle/>
          <a:p>
            <a:r>
              <a:rPr lang="en-GB" dirty="0">
                <a:solidFill>
                  <a:srgbClr val="0070C0"/>
                </a:solidFill>
              </a:rPr>
              <a:t>Lecture 1: Define the concepts of climate change and greenhouse gases</a:t>
            </a:r>
          </a:p>
        </p:txBody>
      </p:sp>
      <p:sp>
        <p:nvSpPr>
          <p:cNvPr id="2" name="Title 1"/>
          <p:cNvSpPr>
            <a:spLocks noGrp="1"/>
          </p:cNvSpPr>
          <p:nvPr>
            <p:ph type="title"/>
          </p:nvPr>
        </p:nvSpPr>
        <p:spPr>
          <a:xfrm>
            <a:off x="361710" y="4713115"/>
            <a:ext cx="8640960" cy="1152127"/>
          </a:xfrm>
          <a:solidFill>
            <a:srgbClr val="0070C0"/>
          </a:solidFill>
          <a:ln>
            <a:noFill/>
          </a:ln>
        </p:spPr>
        <p:style>
          <a:lnRef idx="0">
            <a:scrgbClr r="0" g="0" b="0"/>
          </a:lnRef>
          <a:fillRef idx="0">
            <a:scrgbClr r="0" g="0" b="0"/>
          </a:fillRef>
          <a:effectRef idx="0">
            <a:scrgbClr r="0" g="0" b="0"/>
          </a:effectRef>
          <a:fontRef idx="minor">
            <a:schemeClr val="lt1"/>
          </a:fontRef>
        </p:style>
        <p:txBody>
          <a:bodyPr>
            <a:noAutofit/>
          </a:bodyPr>
          <a:lstStyle/>
          <a:p>
            <a:pPr lvl="0" algn="just">
              <a:lnSpc>
                <a:spcPct val="150000"/>
              </a:lnSpc>
            </a:pPr>
            <a:r>
              <a:rPr lang="en-GB" sz="2000" dirty="0">
                <a:latin typeface="Hiragino Kaku Gothic StdN W8" panose="020B0800000000000000" pitchFamily="34" charset="-128"/>
                <a:ea typeface="Hiragino Kaku Gothic StdN W8" panose="020B0800000000000000" pitchFamily="34" charset="-128"/>
                <a:cs typeface="Krungthep" panose="02000400000000000000" pitchFamily="2" charset="-34"/>
              </a:rPr>
              <a:t>the history of Earth’s temperature through time, where the greenhouse gases coming from</a:t>
            </a:r>
          </a:p>
        </p:txBody>
      </p:sp>
      <p:sp>
        <p:nvSpPr>
          <p:cNvPr id="5" name="Rectangle 4">
            <a:extLst>
              <a:ext uri="{FF2B5EF4-FFF2-40B4-BE49-F238E27FC236}">
                <a16:creationId xmlns:a16="http://schemas.microsoft.com/office/drawing/2014/main" id="{711328BB-7D9A-9042-87D5-1553C27CFB82}"/>
              </a:ext>
            </a:extLst>
          </p:cNvPr>
          <p:cNvSpPr/>
          <p:nvPr/>
        </p:nvSpPr>
        <p:spPr>
          <a:xfrm>
            <a:off x="230396" y="6187370"/>
            <a:ext cx="889516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GB" sz="1000" b="0" i="0" u="sng" strike="noStrike" kern="1200" cap="none" spc="0" normalizeH="0" baseline="0" noProof="0" dirty="0">
                <a:ln>
                  <a:noFill/>
                </a:ln>
                <a:solidFill>
                  <a:srgbClr val="0097A7"/>
                </a:solidFill>
                <a:effectLst/>
                <a:uLnTx/>
                <a:uFillTx/>
                <a:latin typeface="Arial" panose="020B0604020202020204" pitchFamily="34" charset="0"/>
                <a:ea typeface="+mn-ea"/>
                <a:cs typeface="+mn-cs"/>
                <a:hlinkClick r:id="rId4"/>
              </a:rPr>
              <a:t>Climate Lab Book</a:t>
            </a: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TAB_col_white_background.eps">
            <a:extLst>
              <a:ext uri="{FF2B5EF4-FFF2-40B4-BE49-F238E27FC236}">
                <a16:creationId xmlns:a16="http://schemas.microsoft.com/office/drawing/2014/main" id="{B3500B31-4A28-4B42-98B6-92F2EDCB2B0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192381"/>
            <a:ext cx="1663700" cy="711200"/>
          </a:xfrm>
          <a:prstGeom prst="rect">
            <a:avLst/>
          </a:prstGeom>
          <a:noFill/>
          <a:ln w="9525">
            <a:noFill/>
            <a:miter lim="800000"/>
            <a:headEnd/>
            <a:tailEnd/>
          </a:ln>
        </p:spPr>
      </p:pic>
      <p:pic>
        <p:nvPicPr>
          <p:cNvPr id="7" name="Picture 6">
            <a:extLst>
              <a:ext uri="{FF2B5EF4-FFF2-40B4-BE49-F238E27FC236}">
                <a16:creationId xmlns:a16="http://schemas.microsoft.com/office/drawing/2014/main" id="{7A46C6E0-B5B1-1643-A763-5557A1952426}"/>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5868144" y="192381"/>
            <a:ext cx="1231652" cy="61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096387"/>
      </p:ext>
    </p:extLst>
  </p:cSld>
  <p:clrMapOvr>
    <a:masterClrMapping/>
  </p:clrMapOvr>
  <mc:AlternateContent xmlns:mc="http://schemas.openxmlformats.org/markup-compatibility/2006" xmlns:p14="http://schemas.microsoft.com/office/powerpoint/2010/main">
    <mc:Choice Requires="p14">
      <p:transition spd="slow" p14:dur="2000" advTm="42806"/>
    </mc:Choice>
    <mc:Fallback xmlns="">
      <p:transition spd="slow" advTm="4280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4457" descr="Shape 4457">
            <a:extLst>
              <a:ext uri="{FF2B5EF4-FFF2-40B4-BE49-F238E27FC236}">
                <a16:creationId xmlns:a16="http://schemas.microsoft.com/office/drawing/2014/main" id="{1AD94B32-5AB5-4547-B062-7DEF0BA106E6}"/>
              </a:ext>
            </a:extLst>
          </p:cNvPr>
          <p:cNvPicPr>
            <a:picLocks noChangeAspect="1"/>
          </p:cNvPicPr>
          <p:nvPr/>
        </p:nvPicPr>
        <p:blipFill>
          <a:blip r:embed="rId3"/>
          <a:srcRect b="4408"/>
          <a:stretch>
            <a:fillRect/>
          </a:stretch>
        </p:blipFill>
        <p:spPr>
          <a:xfrm>
            <a:off x="966061" y="1221137"/>
            <a:ext cx="7376581" cy="5016175"/>
          </a:xfrm>
          <a:prstGeom prst="rect">
            <a:avLst/>
          </a:prstGeom>
          <a:ln w="12700">
            <a:miter lim="400000"/>
          </a:ln>
        </p:spPr>
      </p:pic>
      <p:sp>
        <p:nvSpPr>
          <p:cNvPr id="2" name="Title 1"/>
          <p:cNvSpPr>
            <a:spLocks noGrp="1"/>
          </p:cNvSpPr>
          <p:nvPr>
            <p:ph type="title"/>
          </p:nvPr>
        </p:nvSpPr>
        <p:spPr>
          <a:xfrm>
            <a:off x="0" y="167647"/>
            <a:ext cx="8229600" cy="1143000"/>
          </a:xfrm>
        </p:spPr>
        <p:txBody>
          <a:bodyPr>
            <a:normAutofit fontScale="90000"/>
          </a:bodyPr>
          <a:lstStyle/>
          <a:p>
            <a:r>
              <a:rPr lang="en-GB" dirty="0">
                <a:latin typeface="Arial" panose="020B0604020202020204" pitchFamily="34" charset="0"/>
              </a:rPr>
              <a:t>Warming of the climate system is unequivocal</a:t>
            </a:r>
            <a:endParaRPr lang="en-GB" dirty="0"/>
          </a:p>
        </p:txBody>
      </p:sp>
      <p:sp>
        <p:nvSpPr>
          <p:cNvPr id="8" name="Rectangle 7">
            <a:extLst>
              <a:ext uri="{FF2B5EF4-FFF2-40B4-BE49-F238E27FC236}">
                <a16:creationId xmlns:a16="http://schemas.microsoft.com/office/drawing/2014/main" id="{3F8ED515-DD58-E94B-A2DA-D623E728B192}"/>
              </a:ext>
            </a:extLst>
          </p:cNvPr>
          <p:cNvSpPr/>
          <p:nvPr/>
        </p:nvSpPr>
        <p:spPr>
          <a:xfrm>
            <a:off x="179512" y="6165304"/>
            <a:ext cx="878497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IPCC 2013-4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5" descr="TAB_col_white_background.eps">
            <a:extLst>
              <a:ext uri="{FF2B5EF4-FFF2-40B4-BE49-F238E27FC236}">
                <a16:creationId xmlns:a16="http://schemas.microsoft.com/office/drawing/2014/main" id="{F9F05D24-3FDF-E14D-A045-85EBC68DDE3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67647"/>
            <a:ext cx="1296144" cy="554077"/>
          </a:xfrm>
          <a:prstGeom prst="rect">
            <a:avLst/>
          </a:prstGeom>
          <a:noFill/>
          <a:ln w="9525">
            <a:noFill/>
            <a:miter lim="800000"/>
            <a:headEnd/>
            <a:tailEnd/>
          </a:ln>
        </p:spPr>
      </p:pic>
      <p:pic>
        <p:nvPicPr>
          <p:cNvPr id="6" name="Picture 5">
            <a:extLst>
              <a:ext uri="{FF2B5EF4-FFF2-40B4-BE49-F238E27FC236}">
                <a16:creationId xmlns:a16="http://schemas.microsoft.com/office/drawing/2014/main" id="{1874D158-A72F-2643-8CA5-AB7429B0099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77834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346641"/>
      </p:ext>
    </p:extLst>
  </p:cSld>
  <p:clrMapOvr>
    <a:masterClrMapping/>
  </p:clrMapOvr>
  <mc:AlternateContent xmlns:mc="http://schemas.openxmlformats.org/markup-compatibility/2006" xmlns:p14="http://schemas.microsoft.com/office/powerpoint/2010/main">
    <mc:Choice Requires="p14">
      <p:transition spd="slow" p14:dur="2000" advTm="35539"/>
    </mc:Choice>
    <mc:Fallback xmlns="">
      <p:transition spd="slow" advTm="3553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576EE2-95FE-B140-9C53-585A59818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90" y="888392"/>
            <a:ext cx="7403820" cy="5045174"/>
          </a:xfrm>
          <a:prstGeom prst="rect">
            <a:avLst/>
          </a:prstGeom>
        </p:spPr>
      </p:pic>
      <p:sp>
        <p:nvSpPr>
          <p:cNvPr id="6" name="Rectangle 5">
            <a:extLst>
              <a:ext uri="{FF2B5EF4-FFF2-40B4-BE49-F238E27FC236}">
                <a16:creationId xmlns:a16="http://schemas.microsoft.com/office/drawing/2014/main" id="{29807827-F05E-DB43-B46C-BCF0D7C89ED3}"/>
              </a:ext>
            </a:extLst>
          </p:cNvPr>
          <p:cNvSpPr/>
          <p:nvPr/>
        </p:nvSpPr>
        <p:spPr>
          <a:xfrm>
            <a:off x="143508" y="6442851"/>
            <a:ext cx="8856984" cy="2462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GB" sz="1000" b="0" i="0" u="none" strike="noStrike" kern="1200" cap="none" spc="0" normalizeH="0" baseline="0" noProof="0" dirty="0">
                <a:ln>
                  <a:noFill/>
                </a:ln>
                <a:solidFill>
                  <a:prstClr val="black"/>
                </a:solidFill>
                <a:effectLst/>
                <a:uLnTx/>
                <a:uFillTx/>
                <a:latin typeface="Calibri"/>
                <a:ea typeface="+mn-ea"/>
                <a:cs typeface="+mn-cs"/>
                <a:hlinkClick r:id="rId4"/>
              </a:rPr>
              <a:t>IPCC AR5 WGI </a:t>
            </a: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5" descr="TAB_col_white_background.eps">
            <a:extLst>
              <a:ext uri="{FF2B5EF4-FFF2-40B4-BE49-F238E27FC236}">
                <a16:creationId xmlns:a16="http://schemas.microsoft.com/office/drawing/2014/main" id="{03B273FB-1AF5-3845-95BA-1ABC7E118F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68928"/>
            <a:ext cx="1296144" cy="554077"/>
          </a:xfrm>
          <a:prstGeom prst="rect">
            <a:avLst/>
          </a:prstGeom>
          <a:noFill/>
          <a:ln w="9525">
            <a:noFill/>
            <a:miter lim="800000"/>
            <a:headEnd/>
            <a:tailEnd/>
          </a:ln>
        </p:spPr>
      </p:pic>
      <p:pic>
        <p:nvPicPr>
          <p:cNvPr id="8" name="Picture 7">
            <a:extLst>
              <a:ext uri="{FF2B5EF4-FFF2-40B4-BE49-F238E27FC236}">
                <a16:creationId xmlns:a16="http://schemas.microsoft.com/office/drawing/2014/main" id="{832B2048-A82B-934E-AF49-FEC0404499A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77834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568512"/>
      </p:ext>
    </p:extLst>
  </p:cSld>
  <p:clrMapOvr>
    <a:masterClrMapping/>
  </p:clrMapOvr>
  <p:transition spd="slow" advTm="44251">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527F32-AC22-0C41-B176-E8072A11BF95}"/>
              </a:ext>
            </a:extLst>
          </p:cNvPr>
          <p:cNvPicPr>
            <a:picLocks noChangeAspect="1"/>
          </p:cNvPicPr>
          <p:nvPr/>
        </p:nvPicPr>
        <p:blipFill>
          <a:blip r:embed="rId3"/>
          <a:stretch>
            <a:fillRect/>
          </a:stretch>
        </p:blipFill>
        <p:spPr>
          <a:xfrm>
            <a:off x="1125610" y="1806595"/>
            <a:ext cx="6607018" cy="4862765"/>
          </a:xfrm>
          <a:prstGeom prst="rect">
            <a:avLst/>
          </a:prstGeom>
        </p:spPr>
      </p:pic>
      <p:sp>
        <p:nvSpPr>
          <p:cNvPr id="2" name="Title 1">
            <a:extLst>
              <a:ext uri="{FF2B5EF4-FFF2-40B4-BE49-F238E27FC236}">
                <a16:creationId xmlns:a16="http://schemas.microsoft.com/office/drawing/2014/main" id="{BD6DBA65-C7D4-9946-8F0F-D1E6506429FB}"/>
              </a:ext>
            </a:extLst>
          </p:cNvPr>
          <p:cNvSpPr>
            <a:spLocks noGrp="1"/>
          </p:cNvSpPr>
          <p:nvPr>
            <p:ph type="title"/>
          </p:nvPr>
        </p:nvSpPr>
        <p:spPr>
          <a:xfrm>
            <a:off x="203883" y="734220"/>
            <a:ext cx="8229600" cy="648072"/>
          </a:xfrm>
        </p:spPr>
        <p:txBody>
          <a:bodyPr>
            <a:normAutofit/>
          </a:bodyPr>
          <a:lstStyle/>
          <a:p>
            <a:r>
              <a:rPr lang="en-GB" dirty="0"/>
              <a:t>current climate vs future climate</a:t>
            </a:r>
            <a:endParaRPr lang="en-US" dirty="0"/>
          </a:p>
        </p:txBody>
      </p:sp>
      <p:sp>
        <p:nvSpPr>
          <p:cNvPr id="5" name="Rectangle 4">
            <a:extLst>
              <a:ext uri="{FF2B5EF4-FFF2-40B4-BE49-F238E27FC236}">
                <a16:creationId xmlns:a16="http://schemas.microsoft.com/office/drawing/2014/main" id="{79B1F053-8905-1843-9DD4-236C3448EB5C}"/>
              </a:ext>
            </a:extLst>
          </p:cNvPr>
          <p:cNvSpPr/>
          <p:nvPr/>
        </p:nvSpPr>
        <p:spPr>
          <a:xfrm>
            <a:off x="179512" y="6602469"/>
            <a:ext cx="301236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4"/>
              </a:rPr>
              <a:t>https://blogs.shell.com/2012/04/05/extreme/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FE405EE9-3D42-A344-B450-59A4FA9ADFB4}"/>
              </a:ext>
            </a:extLst>
          </p:cNvPr>
          <p:cNvSpPr txBox="1"/>
          <p:nvPr/>
        </p:nvSpPr>
        <p:spPr>
          <a:xfrm>
            <a:off x="3019331" y="1478346"/>
            <a:ext cx="3105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Krungthep" panose="02000400000000000000" pitchFamily="2" charset="-34"/>
                <a:ea typeface="Krungthep" panose="02000400000000000000" pitchFamily="2" charset="-34"/>
                <a:cs typeface="Krungthep" panose="02000400000000000000" pitchFamily="2" charset="-34"/>
              </a:rPr>
              <a:t>extremely hot weather</a:t>
            </a:r>
            <a:endParaRPr kumimoji="0" lang="en-US" sz="1800" b="0" i="0" u="none" strike="noStrike" kern="1200" cap="none" spc="0" normalizeH="0" baseline="0" noProof="0" dirty="0">
              <a:ln>
                <a:noFill/>
              </a:ln>
              <a:solidFill>
                <a:srgbClr val="FF0000"/>
              </a:solidFill>
              <a:effectLst/>
              <a:uLnTx/>
              <a:uFillTx/>
              <a:latin typeface="Krungthep" panose="02000400000000000000" pitchFamily="2" charset="-34"/>
              <a:ea typeface="Krungthep" panose="02000400000000000000" pitchFamily="2" charset="-34"/>
              <a:cs typeface="Krungthep" panose="02000400000000000000" pitchFamily="2" charset="-34"/>
            </a:endParaRPr>
          </a:p>
        </p:txBody>
      </p:sp>
      <p:pic>
        <p:nvPicPr>
          <p:cNvPr id="6" name="Picture 5" descr="TAB_col_white_background.eps">
            <a:extLst>
              <a:ext uri="{FF2B5EF4-FFF2-40B4-BE49-F238E27FC236}">
                <a16:creationId xmlns:a16="http://schemas.microsoft.com/office/drawing/2014/main" id="{D291A38A-762F-4A42-B950-6AD6824235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68928"/>
            <a:ext cx="1296144" cy="554077"/>
          </a:xfrm>
          <a:prstGeom prst="rect">
            <a:avLst/>
          </a:prstGeom>
          <a:noFill/>
          <a:ln w="9525">
            <a:noFill/>
            <a:miter lim="800000"/>
            <a:headEnd/>
            <a:tailEnd/>
          </a:ln>
        </p:spPr>
      </p:pic>
      <p:pic>
        <p:nvPicPr>
          <p:cNvPr id="8" name="Picture 7">
            <a:extLst>
              <a:ext uri="{FF2B5EF4-FFF2-40B4-BE49-F238E27FC236}">
                <a16:creationId xmlns:a16="http://schemas.microsoft.com/office/drawing/2014/main" id="{09FF43A3-F523-0441-9A45-B8E070BBD311}"/>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77834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8286362"/>
      </p:ext>
    </p:extLst>
  </p:cSld>
  <p:clrMapOvr>
    <a:masterClrMapping/>
  </p:clrMapOvr>
  <mc:AlternateContent xmlns:mc="http://schemas.openxmlformats.org/markup-compatibility/2006" xmlns:p14="http://schemas.microsoft.com/office/powerpoint/2010/main">
    <mc:Choice Requires="p14">
      <p:transition spd="med" p14:dur="700" advTm="113734">
        <p:fade/>
      </p:transition>
    </mc:Choice>
    <mc:Fallback xmlns="">
      <p:transition spd="med" advTm="113734">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ABDA9-0F37-B341-86F7-3D2A1F5DA898}"/>
              </a:ext>
            </a:extLst>
          </p:cNvPr>
          <p:cNvPicPr>
            <a:picLocks noChangeAspect="1"/>
          </p:cNvPicPr>
          <p:nvPr/>
        </p:nvPicPr>
        <p:blipFill>
          <a:blip r:embed="rId3"/>
          <a:stretch>
            <a:fillRect/>
          </a:stretch>
        </p:blipFill>
        <p:spPr>
          <a:xfrm>
            <a:off x="0" y="620688"/>
            <a:ext cx="9144000" cy="5260133"/>
          </a:xfrm>
          <a:prstGeom prst="rect">
            <a:avLst/>
          </a:prstGeom>
        </p:spPr>
      </p:pic>
      <p:sp>
        <p:nvSpPr>
          <p:cNvPr id="3" name="Rectangle 2">
            <a:extLst>
              <a:ext uri="{FF2B5EF4-FFF2-40B4-BE49-F238E27FC236}">
                <a16:creationId xmlns:a16="http://schemas.microsoft.com/office/drawing/2014/main" id="{A807AD14-FAD5-BC4E-868F-68CE3A15479F}"/>
              </a:ext>
            </a:extLst>
          </p:cNvPr>
          <p:cNvSpPr/>
          <p:nvPr/>
        </p:nvSpPr>
        <p:spPr>
          <a:xfrm>
            <a:off x="89756" y="6237312"/>
            <a:ext cx="89644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Source: </a:t>
            </a:r>
            <a:r>
              <a:rPr kumimoji="0" lang="en-GB" sz="1000" b="0" i="0" u="none" strike="noStrike" kern="1200" cap="none" spc="0" normalizeH="0" baseline="0" noProof="0" dirty="0">
                <a:ln>
                  <a:noFill/>
                </a:ln>
                <a:solidFill>
                  <a:prstClr val="black"/>
                </a:solidFill>
                <a:effectLst/>
                <a:uLnTx/>
                <a:uFillTx/>
                <a:latin typeface="Helvetica" pitchFamily="2" charset="0"/>
                <a:ea typeface="+mn-ea"/>
                <a:cs typeface="+mn-cs"/>
                <a:hlinkClick r:id="rId4"/>
              </a:rPr>
              <a:t>http://en.ccchina.org.cn/Detail.aspx?newsId=52289&amp;TId=185</a:t>
            </a:r>
            <a:endParaRPr kumimoji="0" lang="en-GB" sz="10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4" name="Picture 5" descr="TAB_col_white_background.eps">
            <a:extLst>
              <a:ext uri="{FF2B5EF4-FFF2-40B4-BE49-F238E27FC236}">
                <a16:creationId xmlns:a16="http://schemas.microsoft.com/office/drawing/2014/main" id="{D21048D8-80A6-D244-BA38-3B82BA9D686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86156"/>
            <a:ext cx="1296144" cy="554077"/>
          </a:xfrm>
          <a:prstGeom prst="rect">
            <a:avLst/>
          </a:prstGeom>
          <a:noFill/>
          <a:ln w="9525">
            <a:noFill/>
            <a:miter lim="800000"/>
            <a:headEnd/>
            <a:tailEnd/>
          </a:ln>
        </p:spPr>
      </p:pic>
      <p:pic>
        <p:nvPicPr>
          <p:cNvPr id="5" name="Picture 4">
            <a:extLst>
              <a:ext uri="{FF2B5EF4-FFF2-40B4-BE49-F238E27FC236}">
                <a16:creationId xmlns:a16="http://schemas.microsoft.com/office/drawing/2014/main" id="{68B8A7C6-E228-9944-A3A5-6C557E70E0CE}"/>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77834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412022"/>
      </p:ext>
    </p:extLst>
  </p:cSld>
  <p:clrMapOvr>
    <a:masterClrMapping/>
  </p:clrMapOvr>
  <mc:AlternateContent xmlns:mc="http://schemas.openxmlformats.org/markup-compatibility/2006" xmlns:p14="http://schemas.microsoft.com/office/powerpoint/2010/main">
    <mc:Choice Requires="p14">
      <p:transition spd="slow" p14:dur="2000" advTm="191334"/>
    </mc:Choice>
    <mc:Fallback xmlns="">
      <p:transition spd="slow" advTm="19133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6967253-C647-9D4D-BF5A-F2D2E9C7C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465"/>
            <a:ext cx="9144000" cy="5386647"/>
          </a:xfrm>
          <a:prstGeom prst="rect">
            <a:avLst/>
          </a:prstGeom>
          <a:noFill/>
          <a:extLst>
            <a:ext uri="{909E8E84-426E-40DD-AFC4-6F175D3DCCD1}">
              <a14:hiddenFill xmlns:a14="http://schemas.microsoft.com/office/drawing/2010/main">
                <a:solidFill>
                  <a:srgbClr val="FFFFFF"/>
                </a:solidFill>
              </a14:hiddenFill>
            </a:ext>
          </a:extLst>
        </p:spPr>
      </p:pic>
      <p:sp>
        <p:nvSpPr>
          <p:cNvPr id="3" name="Shape 4044">
            <a:extLst>
              <a:ext uri="{FF2B5EF4-FFF2-40B4-BE49-F238E27FC236}">
                <a16:creationId xmlns:a16="http://schemas.microsoft.com/office/drawing/2014/main" id="{342A35C2-E896-0A4C-B441-210A211361CA}"/>
              </a:ext>
            </a:extLst>
          </p:cNvPr>
          <p:cNvSpPr txBox="1"/>
          <p:nvPr/>
        </p:nvSpPr>
        <p:spPr>
          <a:xfrm>
            <a:off x="33018" y="6514583"/>
            <a:ext cx="6142465" cy="246179"/>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lvl1pPr>
              <a:defRPr sz="1800">
                <a:latin typeface="Calibri"/>
                <a:ea typeface="Calibri"/>
                <a:cs typeface="Calibri"/>
                <a:sym typeface="Calibri"/>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cs typeface="Calibri"/>
                <a:sym typeface="Calibri"/>
              </a:rPr>
              <a:t>Source: </a:t>
            </a:r>
            <a:r>
              <a:rPr kumimoji="0" lang="en-GB" sz="1000" b="0" i="1" u="none" strike="noStrike" kern="1200" cap="none" spc="0" normalizeH="0" baseline="0" noProof="0" dirty="0">
                <a:ln>
                  <a:noFill/>
                </a:ln>
                <a:solidFill>
                  <a:prstClr val="black"/>
                </a:solidFill>
                <a:effectLst/>
                <a:uLnTx/>
                <a:uFillTx/>
                <a:latin typeface="Calibri"/>
                <a:cs typeface="Calibri"/>
                <a:sym typeface="Calibri"/>
                <a:hlinkClick r:id="rId4"/>
              </a:rPr>
              <a:t>W. Elder, NPS</a:t>
            </a:r>
            <a:r>
              <a:rPr kumimoji="0" lang="en-GB" sz="1000" b="0" i="1" u="none" strike="noStrike" kern="1200" cap="none" spc="0" normalizeH="0" baseline="0" noProof="0" dirty="0">
                <a:ln>
                  <a:noFill/>
                </a:ln>
                <a:solidFill>
                  <a:prstClr val="black"/>
                </a:solidFill>
                <a:effectLst/>
                <a:uLnTx/>
                <a:uFillTx/>
                <a:latin typeface="Calibri"/>
                <a:cs typeface="Calibri"/>
                <a:sym typeface="Calibri"/>
              </a:rPr>
              <a:t>.</a:t>
            </a:r>
            <a:endParaRPr kumimoji="0" lang="en-GB" sz="1000" b="0" i="0" u="none" strike="noStrike" kern="1200" cap="none" spc="0" normalizeH="0" baseline="0" noProof="0" dirty="0">
              <a:ln>
                <a:noFill/>
              </a:ln>
              <a:solidFill>
                <a:prstClr val="black"/>
              </a:solidFill>
              <a:effectLst/>
              <a:uLnTx/>
              <a:uFillTx/>
              <a:latin typeface="Calibri"/>
              <a:cs typeface="Calibri"/>
              <a:sym typeface="Calibri"/>
            </a:endParaRPr>
          </a:p>
        </p:txBody>
      </p:sp>
      <p:pic>
        <p:nvPicPr>
          <p:cNvPr id="5" name="Picture 5" descr="TAB_col_white_background.eps">
            <a:extLst>
              <a:ext uri="{FF2B5EF4-FFF2-40B4-BE49-F238E27FC236}">
                <a16:creationId xmlns:a16="http://schemas.microsoft.com/office/drawing/2014/main" id="{026611FA-CCE1-B442-8C16-98EE2B8CD6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138619"/>
            <a:ext cx="1296144" cy="554077"/>
          </a:xfrm>
          <a:prstGeom prst="rect">
            <a:avLst/>
          </a:prstGeom>
          <a:noFill/>
          <a:ln w="9525">
            <a:noFill/>
            <a:miter lim="800000"/>
            <a:headEnd/>
            <a:tailEnd/>
          </a:ln>
        </p:spPr>
      </p:pic>
      <p:pic>
        <p:nvPicPr>
          <p:cNvPr id="6" name="Picture 5">
            <a:extLst>
              <a:ext uri="{FF2B5EF4-FFF2-40B4-BE49-F238E27FC236}">
                <a16:creationId xmlns:a16="http://schemas.microsoft.com/office/drawing/2014/main" id="{BBA167AC-A9F4-274F-894B-DA6380D53156}"/>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313" t="2691" r="6077" b="83023"/>
          <a:stretch/>
        </p:blipFill>
        <p:spPr bwMode="auto">
          <a:xfrm>
            <a:off x="8073924" y="692696"/>
            <a:ext cx="962572" cy="4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789991"/>
      </p:ext>
    </p:extLst>
  </p:cSld>
  <p:clrMapOvr>
    <a:masterClrMapping/>
  </p:clrMapOvr>
  <mc:AlternateContent xmlns:mc="http://schemas.openxmlformats.org/markup-compatibility/2006" xmlns:p14="http://schemas.microsoft.com/office/powerpoint/2010/main">
    <mc:Choice Requires="p14">
      <p:transition spd="slow" p14:dur="2000" advTm="178225"/>
    </mc:Choice>
    <mc:Fallback xmlns="">
      <p:transition spd="slow" advTm="17822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5|9.5|1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19B3E3-941C-4DB5-9CBD-61EEE798AB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ff5ba4-f8ce-4e5a-8d12-16d349a7a5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1F423F-06B1-46F1-812F-DF29B7869F92}">
  <ds:schemaRefs>
    <ds:schemaRef ds:uri="http://schemas.microsoft.com/sharepoint/v3/contenttype/forms"/>
  </ds:schemaRefs>
</ds:datastoreItem>
</file>

<file path=customXml/itemProps3.xml><?xml version="1.0" encoding="utf-8"?>
<ds:datastoreItem xmlns:ds="http://schemas.openxmlformats.org/officeDocument/2006/customXml" ds:itemID="{F9F50D85-CB02-49CC-8C0D-BD069B576378}">
  <ds:schemaRefs>
    <ds:schemaRef ds:uri="http://schemas.openxmlformats.org/package/2006/metadata/core-properties"/>
    <ds:schemaRef ds:uri="http://purl.org/dc/terms/"/>
    <ds:schemaRef ds:uri="1bff5ba4-f8ce-4e5a-8d12-16d349a7a505"/>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3744</TotalTime>
  <Words>3243</Words>
  <Application>Microsoft Office PowerPoint</Application>
  <PresentationFormat>On-screen Show (4:3)</PresentationFormat>
  <Paragraphs>132</Paragraphs>
  <Slides>16</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Aharoni</vt:lpstr>
      <vt:lpstr>Arial</vt:lpstr>
      <vt:lpstr>Calibri</vt:lpstr>
      <vt:lpstr>Helvetica</vt:lpstr>
      <vt:lpstr>Hiragino Kaku Gothic StdN W8</vt:lpstr>
      <vt:lpstr>Krungthep</vt:lpstr>
      <vt:lpstr>Rockwell</vt:lpstr>
      <vt:lpstr>Segoe UI</vt:lpstr>
      <vt:lpstr>Wingdings</vt:lpstr>
      <vt:lpstr>1_Office Theme</vt:lpstr>
      <vt:lpstr>Climate Change, Food System and Planetary Health</vt:lpstr>
      <vt:lpstr>PowerPoint Presentation</vt:lpstr>
      <vt:lpstr>PowerPoint Presentation</vt:lpstr>
      <vt:lpstr>the history of Earth’s temperature through time, where the greenhouse gases coming from</vt:lpstr>
      <vt:lpstr>Warming of the climate system is unequivocal</vt:lpstr>
      <vt:lpstr>PowerPoint Presentation</vt:lpstr>
      <vt:lpstr>current climate vs future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Food System and Planetary Health</dc:title>
  <dc:creator>Alana Rodrigues galdino kluczkovski</dc:creator>
  <cp:lastModifiedBy>Rachel.Rogers</cp:lastModifiedBy>
  <cp:revision>12</cp:revision>
  <dcterms:created xsi:type="dcterms:W3CDTF">2021-04-12T14:36:10Z</dcterms:created>
  <dcterms:modified xsi:type="dcterms:W3CDTF">2021-05-21T13:50:02Z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