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12192000"/>
  <p:notesSz cx="6858000" cy="9144000"/>
  <p:embeddedFontLst>
    <p:embeddedFont>
      <p:font typeface="Helvetica Neue"/>
      <p:regular r:id="rId24"/>
      <p:bold r:id="rId25"/>
      <p:italic r:id="rId26"/>
      <p:boldItalic r:id="rId27"/>
    </p:embeddedFont>
    <p:embeddedFont>
      <p:font typeface="Open Sans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2" roundtripDataSignature="AMtx7mjEuW8xIzBzHsyYQoLtE2C3lzxs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BF4A559-E69A-4A66-B93D-9DDF10F7FAEB}">
  <a:tblStyle styleId="{ABF4A559-E69A-4A66-B93D-9DDF10F7FAE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HelveticaNeue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italic.fntdata"/><Relationship Id="rId25" Type="http://schemas.openxmlformats.org/officeDocument/2006/relationships/font" Target="fonts/HelveticaNeue-bold.fntdata"/><Relationship Id="rId28" Type="http://schemas.openxmlformats.org/officeDocument/2006/relationships/font" Target="fonts/OpenSans-regular.fntdata"/><Relationship Id="rId27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-boldItalic.fntdata"/><Relationship Id="rId30" Type="http://schemas.openxmlformats.org/officeDocument/2006/relationships/font" Target="fonts/Open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2" name="Google Shape;26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" name="Google Shape;404;p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05" name="Google Shape;405;p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2" name="Google Shape;43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33" name="Google Shape;43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43" name="Google Shape;443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76" name="Google Shape;476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6" name="Google Shape;486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87" name="Google Shape;487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5" name="Google Shape;49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96" name="Google Shape;496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18" name="Google Shape;118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34" name="Google Shape;13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6" name="Google Shape;14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9" name="Google Shape;15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7" name="Google Shape;167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6" name="Google Shape;21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5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5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5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5"/>
          <p:cNvSpPr txBox="1"/>
          <p:nvPr>
            <p:ph type="ctrTitle"/>
          </p:nvPr>
        </p:nvSpPr>
        <p:spPr>
          <a:xfrm>
            <a:off x="2979507" y="739739"/>
            <a:ext cx="4880223" cy="49829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elvetica Neue"/>
              <a:buNone/>
              <a:defRPr b="1" i="0" sz="3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4"/>
          <p:cNvSpPr txBox="1"/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b="1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4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5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1_Picture with Caption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6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63" name="Google Shape;63;p46"/>
          <p:cNvSpPr txBox="1"/>
          <p:nvPr>
            <p:ph type="title"/>
          </p:nvPr>
        </p:nvSpPr>
        <p:spPr>
          <a:xfrm>
            <a:off x="839788" y="0"/>
            <a:ext cx="1086453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6"/>
          <p:cNvSpPr txBox="1"/>
          <p:nvPr>
            <p:ph idx="1" type="body"/>
          </p:nvPr>
        </p:nvSpPr>
        <p:spPr>
          <a:xfrm>
            <a:off x="839788" y="1316038"/>
            <a:ext cx="4910771" cy="4296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200" u="none" cap="none" strike="noStrike">
                <a:solidFill>
                  <a:srgbClr val="EEF3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46"/>
          <p:cNvSpPr txBox="1"/>
          <p:nvPr>
            <p:ph idx="2" type="body"/>
          </p:nvPr>
        </p:nvSpPr>
        <p:spPr>
          <a:xfrm>
            <a:off x="839788" y="1829664"/>
            <a:ext cx="491077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46"/>
          <p:cNvSpPr/>
          <p:nvPr/>
        </p:nvSpPr>
        <p:spPr>
          <a:xfrm>
            <a:off x="5981252" y="1829664"/>
            <a:ext cx="5927463" cy="47362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6"/>
          <p:cNvSpPr/>
          <p:nvPr>
            <p:ph idx="3" type="pic"/>
          </p:nvPr>
        </p:nvSpPr>
        <p:spPr>
          <a:xfrm>
            <a:off x="6096000" y="1971040"/>
            <a:ext cx="5608320" cy="44196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68" name="Google Shape;68;p46"/>
          <p:cNvCxnSpPr/>
          <p:nvPr/>
        </p:nvCxnSpPr>
        <p:spPr>
          <a:xfrm>
            <a:off x="6169572" y="5370785"/>
            <a:ext cx="5517931" cy="0"/>
          </a:xfrm>
          <a:prstGeom prst="straightConnector1">
            <a:avLst/>
          </a:prstGeom>
          <a:noFill/>
          <a:ln cap="flat" cmpd="sng" w="19050">
            <a:solidFill>
              <a:srgbClr val="0851F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1_Picture with Caption 2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47"/>
          <p:cNvSpPr/>
          <p:nvPr/>
        </p:nvSpPr>
        <p:spPr>
          <a:xfrm>
            <a:off x="279699" y="1829664"/>
            <a:ext cx="11629017" cy="47362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7"/>
          <p:cNvSpPr/>
          <p:nvPr>
            <p:ph idx="2" type="pic"/>
          </p:nvPr>
        </p:nvSpPr>
        <p:spPr>
          <a:xfrm>
            <a:off x="6096000" y="1971040"/>
            <a:ext cx="5608320" cy="44196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47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74" name="Google Shape;74;p47"/>
          <p:cNvSpPr txBox="1"/>
          <p:nvPr>
            <p:ph idx="1" type="body"/>
          </p:nvPr>
        </p:nvSpPr>
        <p:spPr>
          <a:xfrm>
            <a:off x="839788" y="1756881"/>
            <a:ext cx="4910771" cy="482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47"/>
          <p:cNvSpPr txBox="1"/>
          <p:nvPr>
            <p:ph idx="3" type="body"/>
          </p:nvPr>
        </p:nvSpPr>
        <p:spPr>
          <a:xfrm>
            <a:off x="839788" y="2283087"/>
            <a:ext cx="491077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47"/>
          <p:cNvSpPr txBox="1"/>
          <p:nvPr>
            <p:ph type="title"/>
          </p:nvPr>
        </p:nvSpPr>
        <p:spPr>
          <a:xfrm>
            <a:off x="839788" y="55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8"/>
          <p:cNvSpPr txBox="1"/>
          <p:nvPr>
            <p:ph type="title"/>
          </p:nvPr>
        </p:nvSpPr>
        <p:spPr>
          <a:xfrm>
            <a:off x="838200" y="1580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8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1_Two Content 3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9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82" name="Google Shape;82;p49"/>
          <p:cNvSpPr txBox="1"/>
          <p:nvPr>
            <p:ph idx="1" type="body"/>
          </p:nvPr>
        </p:nvSpPr>
        <p:spPr>
          <a:xfrm>
            <a:off x="838200" y="1325562"/>
            <a:ext cx="5181600" cy="485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49"/>
          <p:cNvSpPr txBox="1"/>
          <p:nvPr>
            <p:ph idx="2" type="body"/>
          </p:nvPr>
        </p:nvSpPr>
        <p:spPr>
          <a:xfrm>
            <a:off x="6148754" y="1325562"/>
            <a:ext cx="5181600" cy="485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49"/>
          <p:cNvSpPr txBox="1"/>
          <p:nvPr>
            <p:ph type="title"/>
          </p:nvPr>
        </p:nvSpPr>
        <p:spPr>
          <a:xfrm>
            <a:off x="838200" y="-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1" i="0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6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8" name="Google Shape;18;p36"/>
          <p:cNvSpPr txBox="1"/>
          <p:nvPr>
            <p:ph idx="1" type="body"/>
          </p:nvPr>
        </p:nvSpPr>
        <p:spPr>
          <a:xfrm>
            <a:off x="838200" y="1325562"/>
            <a:ext cx="10515600" cy="485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6"/>
          <p:cNvSpPr txBox="1"/>
          <p:nvPr>
            <p:ph type="title"/>
          </p:nvPr>
        </p:nvSpPr>
        <p:spPr>
          <a:xfrm>
            <a:off x="838200" y="-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1" i="0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1_Two Conten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7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2" name="Google Shape;22;p37"/>
          <p:cNvSpPr txBox="1"/>
          <p:nvPr>
            <p:ph idx="1" type="body"/>
          </p:nvPr>
        </p:nvSpPr>
        <p:spPr>
          <a:xfrm>
            <a:off x="838200" y="1325562"/>
            <a:ext cx="5181600" cy="485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7"/>
          <p:cNvSpPr txBox="1"/>
          <p:nvPr>
            <p:ph type="title"/>
          </p:nvPr>
        </p:nvSpPr>
        <p:spPr>
          <a:xfrm>
            <a:off x="838200" y="-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1" i="0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1_Compariso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8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6" name="Google Shape;26;p38"/>
          <p:cNvSpPr txBox="1"/>
          <p:nvPr>
            <p:ph type="title"/>
          </p:nvPr>
        </p:nvSpPr>
        <p:spPr>
          <a:xfrm>
            <a:off x="839788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b="1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8"/>
          <p:cNvSpPr txBox="1"/>
          <p:nvPr>
            <p:ph idx="1" type="body"/>
          </p:nvPr>
        </p:nvSpPr>
        <p:spPr>
          <a:xfrm>
            <a:off x="839788" y="1346930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9"/>
          <p:cNvSpPr txBox="1"/>
          <p:nvPr>
            <p:ph type="title"/>
          </p:nvPr>
        </p:nvSpPr>
        <p:spPr>
          <a:xfrm>
            <a:off x="554736" y="182372"/>
            <a:ext cx="11082528" cy="731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9"/>
          <p:cNvSpPr/>
          <p:nvPr/>
        </p:nvSpPr>
        <p:spPr>
          <a:xfrm>
            <a:off x="11312525" y="6498754"/>
            <a:ext cx="325501" cy="1384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b="0" i="0" lang="sv-SE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9"/>
          <p:cNvSpPr txBox="1"/>
          <p:nvPr>
            <p:ph idx="1" type="body"/>
          </p:nvPr>
        </p:nvSpPr>
        <p:spPr>
          <a:xfrm>
            <a:off x="7159752" y="78768"/>
            <a:ext cx="4480560" cy="1231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39"/>
          <p:cNvSpPr txBox="1"/>
          <p:nvPr>
            <p:ph idx="2" type="subTitle"/>
          </p:nvPr>
        </p:nvSpPr>
        <p:spPr>
          <a:xfrm>
            <a:off x="554736" y="903861"/>
            <a:ext cx="110825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1_Title Slid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0"/>
          <p:cNvSpPr txBox="1"/>
          <p:nvPr>
            <p:ph type="ctrTitle"/>
          </p:nvPr>
        </p:nvSpPr>
        <p:spPr>
          <a:xfrm>
            <a:off x="2979507" y="739739"/>
            <a:ext cx="5368965" cy="1736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elvetica Neue"/>
              <a:buNone/>
              <a:defRPr b="1" i="0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0"/>
          <p:cNvSpPr txBox="1"/>
          <p:nvPr>
            <p:ph idx="1" type="subTitle"/>
          </p:nvPr>
        </p:nvSpPr>
        <p:spPr>
          <a:xfrm>
            <a:off x="2979507" y="2476073"/>
            <a:ext cx="5368965" cy="1047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1"/>
          <p:cNvSpPr txBox="1"/>
          <p:nvPr>
            <p:ph type="title"/>
          </p:nvPr>
        </p:nvSpPr>
        <p:spPr>
          <a:xfrm>
            <a:off x="838200" y="555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1" i="0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1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40" name="Google Shape;40;p41"/>
          <p:cNvSpPr txBox="1"/>
          <p:nvPr>
            <p:ph idx="1" type="body"/>
          </p:nvPr>
        </p:nvSpPr>
        <p:spPr>
          <a:xfrm>
            <a:off x="838200" y="1926431"/>
            <a:ext cx="5257800" cy="4639469"/>
          </a:xfrm>
          <a:prstGeom prst="rect">
            <a:avLst/>
          </a:prstGeom>
          <a:noFill/>
          <a:ln>
            <a:noFill/>
          </a:ln>
        </p:spPr>
        <p:txBody>
          <a:bodyPr anchorCtr="0" anchor="t" bIns="90000" lIns="90000" spcFirstLastPara="1" rIns="91425" wrap="square" tIns="360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41"/>
          <p:cNvSpPr txBox="1"/>
          <p:nvPr>
            <p:ph idx="2" type="body"/>
          </p:nvPr>
        </p:nvSpPr>
        <p:spPr>
          <a:xfrm>
            <a:off x="834081" y="1321595"/>
            <a:ext cx="5183188" cy="604836"/>
          </a:xfrm>
          <a:prstGeom prst="rect">
            <a:avLst/>
          </a:prstGeom>
          <a:noFill/>
          <a:ln>
            <a:noFill/>
          </a:ln>
        </p:spPr>
        <p:txBody>
          <a:bodyPr anchorCtr="0" anchor="t" bIns="90000" lIns="91425" spcFirstLastPara="1" rIns="91425" wrap="square" tIns="360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1_Two Content 2">
    <p:bg>
      <p:bgPr>
        <a:solidFill>
          <a:schemeClr val="lt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2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44" name="Google Shape;44;p42"/>
          <p:cNvSpPr txBox="1"/>
          <p:nvPr>
            <p:ph idx="1" type="body"/>
          </p:nvPr>
        </p:nvSpPr>
        <p:spPr>
          <a:xfrm>
            <a:off x="838200" y="1926431"/>
            <a:ext cx="5257800" cy="4639469"/>
          </a:xfrm>
          <a:prstGeom prst="rect">
            <a:avLst/>
          </a:prstGeom>
          <a:noFill/>
          <a:ln>
            <a:noFill/>
          </a:ln>
        </p:spPr>
        <p:txBody>
          <a:bodyPr anchorCtr="0" anchor="t" bIns="90000" lIns="90000" spcFirstLastPara="1" rIns="91425" wrap="square" tIns="360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42"/>
          <p:cNvSpPr txBox="1"/>
          <p:nvPr>
            <p:ph idx="2" type="body"/>
          </p:nvPr>
        </p:nvSpPr>
        <p:spPr>
          <a:xfrm>
            <a:off x="834081" y="1321595"/>
            <a:ext cx="5183188" cy="604836"/>
          </a:xfrm>
          <a:prstGeom prst="rect">
            <a:avLst/>
          </a:prstGeom>
          <a:noFill/>
          <a:ln>
            <a:noFill/>
          </a:ln>
        </p:spPr>
        <p:txBody>
          <a:bodyPr anchorCtr="0" anchor="t" bIns="90000" lIns="91425" spcFirstLastPara="1" rIns="91425" wrap="square" tIns="360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3"/>
          <p:cNvSpPr/>
          <p:nvPr/>
        </p:nvSpPr>
        <p:spPr>
          <a:xfrm>
            <a:off x="5997575" y="1316038"/>
            <a:ext cx="5540304" cy="4468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43"/>
          <p:cNvSpPr txBox="1"/>
          <p:nvPr>
            <p:ph type="title"/>
          </p:nvPr>
        </p:nvSpPr>
        <p:spPr>
          <a:xfrm>
            <a:off x="839788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43"/>
          <p:cNvSpPr txBox="1"/>
          <p:nvPr>
            <p:ph idx="1" type="body"/>
          </p:nvPr>
        </p:nvSpPr>
        <p:spPr>
          <a:xfrm>
            <a:off x="839788" y="1316038"/>
            <a:ext cx="5157787" cy="461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43"/>
          <p:cNvSpPr txBox="1"/>
          <p:nvPr>
            <p:ph idx="2" type="body"/>
          </p:nvPr>
        </p:nvSpPr>
        <p:spPr>
          <a:xfrm>
            <a:off x="839788" y="1816278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43"/>
          <p:cNvSpPr txBox="1"/>
          <p:nvPr>
            <p:ph idx="3" type="body"/>
          </p:nvPr>
        </p:nvSpPr>
        <p:spPr>
          <a:xfrm>
            <a:off x="6172200" y="1316038"/>
            <a:ext cx="5183188" cy="461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43"/>
          <p:cNvSpPr txBox="1"/>
          <p:nvPr>
            <p:ph idx="4" type="body"/>
          </p:nvPr>
        </p:nvSpPr>
        <p:spPr>
          <a:xfrm>
            <a:off x="6172200" y="1816278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43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0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4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2" name="Google Shape;12;p34"/>
          <p:cNvSpPr txBox="1"/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hyperlink" Target="https://www.open.edu/openlearncreate/course/view.php?id=18048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34.png"/><Relationship Id="rId10" Type="http://schemas.openxmlformats.org/officeDocument/2006/relationships/image" Target="../media/image33.png"/><Relationship Id="rId13" Type="http://schemas.openxmlformats.org/officeDocument/2006/relationships/image" Target="../media/image37.png"/><Relationship Id="rId1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32.png"/><Relationship Id="rId5" Type="http://schemas.openxmlformats.org/officeDocument/2006/relationships/image" Target="../media/image27.png"/><Relationship Id="rId6" Type="http://schemas.openxmlformats.org/officeDocument/2006/relationships/image" Target="../media/image23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jpg"/><Relationship Id="rId4" Type="http://schemas.openxmlformats.org/officeDocument/2006/relationships/image" Target="../media/image35.jpg"/><Relationship Id="rId5" Type="http://schemas.openxmlformats.org/officeDocument/2006/relationships/image" Target="../media/image36.png"/><Relationship Id="rId6" Type="http://schemas.openxmlformats.org/officeDocument/2006/relationships/image" Target="../media/image3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4.png"/><Relationship Id="rId4" Type="http://schemas.openxmlformats.org/officeDocument/2006/relationships/hyperlink" Target="https://zenodo.org/records/19046773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png"/><Relationship Id="rId4" Type="http://schemas.openxmlformats.org/officeDocument/2006/relationships/hyperlink" Target="https://drive.google.com/drive/folders/1YH9ofPavXQzZ55GNxz8wpxMVTuldUgKj?usp=drive_link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limatecompatiblegrowth.com/international-partnerships/capacity-building/openlearn-courses/" TargetMode="External"/><Relationship Id="rId4" Type="http://schemas.openxmlformats.org/officeDocument/2006/relationships/hyperlink" Target="https://forum.u4ria.org/c/clews/10" TargetMode="External"/><Relationship Id="rId5" Type="http://schemas.openxmlformats.org/officeDocument/2006/relationships/image" Target="../media/image9.png"/><Relationship Id="rId6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41.jpg"/><Relationship Id="rId6" Type="http://schemas.openxmlformats.org/officeDocument/2006/relationships/image" Target="../media/image18.png"/><Relationship Id="rId7" Type="http://schemas.openxmlformats.org/officeDocument/2006/relationships/hyperlink" Target="https://easy-peasy.ai/ai-image-generator/images/world-renewable-energy-eco-friendly-living" TargetMode="External"/><Relationship Id="rId8" Type="http://schemas.openxmlformats.org/officeDocument/2006/relationships/hyperlink" Target="https://creativecommons.org/licenses/by-nd/4.0/deed.en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46.png"/><Relationship Id="rId6" Type="http://schemas.openxmlformats.org/officeDocument/2006/relationships/image" Target="../media/image6.png"/><Relationship Id="rId7" Type="http://schemas.openxmlformats.org/officeDocument/2006/relationships/image" Target="../media/image5.png"/><Relationship Id="rId8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7.jpg"/><Relationship Id="rId5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7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4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31.png"/><Relationship Id="rId5" Type="http://schemas.openxmlformats.org/officeDocument/2006/relationships/image" Target="../media/image15.png"/><Relationship Id="rId6" Type="http://schemas.openxmlformats.org/officeDocument/2006/relationships/image" Target="../media/image19.png"/><Relationship Id="rId7" Type="http://schemas.openxmlformats.org/officeDocument/2006/relationships/image" Target="../media/image21.png"/><Relationship Id="rId8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everal logos on a white background&#10;&#10;AI-generated content may be incorrect."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55063" y="4627580"/>
            <a:ext cx="4175392" cy="183731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3149280" y="780978"/>
            <a:ext cx="5033481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CLEWs++ Modelling Course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0119225" y="1950425"/>
            <a:ext cx="1772100" cy="20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RECOMMENDED CITATION: Avgerinopoulos, G., </a:t>
            </a:r>
            <a:r>
              <a:rPr lang="sv-SE" sz="1000">
                <a:solidFill>
                  <a:schemeClr val="dk1"/>
                </a:solidFill>
              </a:rPr>
              <a:t>Gardumi, F., and </a:t>
            </a:r>
            <a:r>
              <a:rPr lang="sv-SE" sz="1000"/>
              <a:t>Alfstad, T. (2026). 'Lecture 1: Introduction to CLEWs++ Modelling Course'. Climate Compatible Growth programme OpenLearn Collection [Powerpoint Lecture].  [Online]. Available at: </a:t>
            </a:r>
            <a:r>
              <a:rPr lang="sv-SE" sz="1000" u="sng">
                <a:solidFill>
                  <a:schemeClr val="hlink"/>
                </a:solidFill>
                <a:hlinkClick r:id="rId4"/>
              </a:rPr>
              <a:t>https://www.open.edu/openlearncreate/course/view.php?id=18048</a:t>
            </a:r>
            <a:r>
              <a:rPr lang="sv-SE" sz="1000"/>
              <a:t> </a:t>
            </a:r>
            <a:endParaRPr sz="1000"/>
          </a:p>
        </p:txBody>
      </p:sp>
      <p:sp>
        <p:nvSpPr>
          <p:cNvPr id="92" name="Google Shape;92;p1"/>
          <p:cNvSpPr txBox="1"/>
          <p:nvPr/>
        </p:nvSpPr>
        <p:spPr>
          <a:xfrm>
            <a:off x="2719339" y="2390027"/>
            <a:ext cx="75876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sv-SE" sz="320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LECTURE </a:t>
            </a:r>
            <a:r>
              <a:rPr b="1" lang="sv-SE" sz="3200" u="sng">
                <a:solidFill>
                  <a:srgbClr val="FFFFFF"/>
                </a:solidFill>
              </a:rPr>
              <a:t>1</a:t>
            </a:r>
            <a:r>
              <a:rPr b="1" i="0" lang="sv-SE" sz="320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1" i="0" sz="3200" u="sng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sv-SE" sz="3200">
                <a:solidFill>
                  <a:schemeClr val="lt1"/>
                </a:solidFill>
              </a:rPr>
              <a:t>Introduction to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sv-SE" sz="3200">
                <a:solidFill>
                  <a:schemeClr val="lt1"/>
                </a:solidFill>
              </a:rPr>
              <a:t>CLEWs++ Modelling</a:t>
            </a:r>
            <a:endParaRPr b="1" sz="3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"/>
          <p:cNvSpPr txBox="1"/>
          <p:nvPr>
            <p:ph type="title"/>
          </p:nvPr>
        </p:nvSpPr>
        <p:spPr>
          <a:xfrm>
            <a:off x="540000" y="321528"/>
            <a:ext cx="105156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</a:pPr>
            <a:r>
              <a:rPr lang="sv-SE" sz="2400">
                <a:solidFill>
                  <a:srgbClr val="FF0000"/>
                </a:solidFill>
              </a:rPr>
              <a:t>CLEWS++ Represents all Major Conventional, Low-Carbon, and Zero Emission Technologies to meet demand in Future Energy Scenarios</a:t>
            </a:r>
            <a:endParaRPr sz="2400">
              <a:solidFill>
                <a:srgbClr val="FF0000"/>
              </a:solidFill>
            </a:endParaRPr>
          </a:p>
        </p:txBody>
      </p:sp>
      <p:grpSp>
        <p:nvGrpSpPr>
          <p:cNvPr id="242" name="Google Shape;242;p6"/>
          <p:cNvGrpSpPr/>
          <p:nvPr/>
        </p:nvGrpSpPr>
        <p:grpSpPr>
          <a:xfrm>
            <a:off x="6278171" y="1440817"/>
            <a:ext cx="5348360" cy="753308"/>
            <a:chOff x="554736" y="2438202"/>
            <a:chExt cx="5348360" cy="753308"/>
          </a:xfrm>
        </p:grpSpPr>
        <p:sp>
          <p:nvSpPr>
            <p:cNvPr id="243" name="Google Shape;243;p6"/>
            <p:cNvSpPr txBox="1"/>
            <p:nvPr/>
          </p:nvSpPr>
          <p:spPr>
            <a:xfrm>
              <a:off x="554736" y="2438202"/>
              <a:ext cx="534836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-1016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Quattrocento Sans"/>
                <a:buChar char="​"/>
              </a:pPr>
              <a:r>
                <a:rPr b="1" i="0" lang="sv-SE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Hydrogen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6"/>
            <p:cNvSpPr txBox="1"/>
            <p:nvPr/>
          </p:nvSpPr>
          <p:spPr>
            <a:xfrm>
              <a:off x="554736" y="2760623"/>
              <a:ext cx="5348360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25425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Coal gasification | Steam methane reformer | Coal gasification with CCS | Steam methane reformer with CCS | Electrolyser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45" name="Google Shape;245;p6"/>
            <p:cNvCxnSpPr/>
            <p:nvPr/>
          </p:nvCxnSpPr>
          <p:spPr>
            <a:xfrm>
              <a:off x="554736" y="2722523"/>
              <a:ext cx="5348360" cy="0"/>
            </a:xfrm>
            <a:prstGeom prst="straightConnector1">
              <a:avLst/>
            </a:prstGeom>
            <a:noFill/>
            <a:ln cap="flat" cmpd="sng" w="1270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46" name="Google Shape;246;p6"/>
          <p:cNvGrpSpPr/>
          <p:nvPr/>
        </p:nvGrpSpPr>
        <p:grpSpPr>
          <a:xfrm>
            <a:off x="540000" y="1440000"/>
            <a:ext cx="5373829" cy="2846189"/>
            <a:chOff x="6263435" y="1253262"/>
            <a:chExt cx="5373829" cy="2846189"/>
          </a:xfrm>
        </p:grpSpPr>
        <p:sp>
          <p:nvSpPr>
            <p:cNvPr id="247" name="Google Shape;247;p6"/>
            <p:cNvSpPr txBox="1"/>
            <p:nvPr/>
          </p:nvSpPr>
          <p:spPr>
            <a:xfrm>
              <a:off x="6288904" y="1253262"/>
              <a:ext cx="534836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-1016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Quattrocento Sans"/>
                <a:buChar char="​"/>
              </a:pPr>
              <a:r>
                <a:rPr b="1" i="0" lang="sv-SE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Industry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6"/>
            <p:cNvSpPr txBox="1"/>
            <p:nvPr/>
          </p:nvSpPr>
          <p:spPr>
            <a:xfrm>
              <a:off x="6263435" y="1575683"/>
              <a:ext cx="5348360" cy="25237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25425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Iron and steel: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Blast furnace-basic oxygen furnace (BF-BOF) | BF-BOF with CCS | Gas direct reduced iron with electric arc furnace (DRI-EAF) | Hydrogen DRI-EAF | Scrap steel with electric arc furnace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Cement kilns: 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Coal | Oil | Gas | Biomass | Coal with CCS | Gas with CCS | Biomass with CCS | Hydrogen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Low-temp process heat: 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Coal | Oil | Gas | Biomass | Hydrogen | Heat pump | District heat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High-temp process heat: 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Coal | Oil | Gas | Biomass | Coal with CCS | Gas with CCS | Biomass with CCS | Hydrogen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High value chemicals: 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Oil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49" name="Google Shape;249;p6"/>
            <p:cNvCxnSpPr/>
            <p:nvPr/>
          </p:nvCxnSpPr>
          <p:spPr>
            <a:xfrm>
              <a:off x="6288904" y="1537583"/>
              <a:ext cx="5348360" cy="0"/>
            </a:xfrm>
            <a:prstGeom prst="straightConnector1">
              <a:avLst/>
            </a:prstGeom>
            <a:noFill/>
            <a:ln cap="flat" cmpd="sng" w="1270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50" name="Google Shape;250;p6"/>
          <p:cNvGrpSpPr/>
          <p:nvPr/>
        </p:nvGrpSpPr>
        <p:grpSpPr>
          <a:xfrm>
            <a:off x="6278171" y="2886959"/>
            <a:ext cx="6145222" cy="1045696"/>
            <a:chOff x="6288904" y="4738831"/>
            <a:chExt cx="6145222" cy="1045696"/>
          </a:xfrm>
        </p:grpSpPr>
        <p:sp>
          <p:nvSpPr>
            <p:cNvPr id="251" name="Google Shape;251;p6"/>
            <p:cNvSpPr txBox="1"/>
            <p:nvPr/>
          </p:nvSpPr>
          <p:spPr>
            <a:xfrm>
              <a:off x="6288904" y="4738831"/>
              <a:ext cx="534836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-1016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Quattrocento Sans"/>
                <a:buChar char="​"/>
              </a:pPr>
              <a:r>
                <a:rPr b="1" i="0" lang="sv-SE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Other sectors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6"/>
            <p:cNvSpPr txBox="1"/>
            <p:nvPr/>
          </p:nvSpPr>
          <p:spPr>
            <a:xfrm>
              <a:off x="6288904" y="5061252"/>
              <a:ext cx="6145222" cy="723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25425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Agriculture: 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Soils | Enteric fermentation | Manure management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Land-use change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Waste: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Solid waste | Liquid waste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3" name="Google Shape;253;p6"/>
            <p:cNvCxnSpPr/>
            <p:nvPr/>
          </p:nvCxnSpPr>
          <p:spPr>
            <a:xfrm>
              <a:off x="6288904" y="5023152"/>
              <a:ext cx="5348360" cy="0"/>
            </a:xfrm>
            <a:prstGeom prst="straightConnector1">
              <a:avLst/>
            </a:prstGeom>
            <a:noFill/>
            <a:ln cap="flat" cmpd="sng" w="1270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54" name="Google Shape;254;p6"/>
          <p:cNvGrpSpPr/>
          <p:nvPr/>
        </p:nvGrpSpPr>
        <p:grpSpPr>
          <a:xfrm>
            <a:off x="6278171" y="2271610"/>
            <a:ext cx="5348360" cy="537865"/>
            <a:chOff x="6288904" y="5708327"/>
            <a:chExt cx="5348360" cy="537865"/>
          </a:xfrm>
        </p:grpSpPr>
        <p:sp>
          <p:nvSpPr>
            <p:cNvPr id="255" name="Google Shape;255;p6"/>
            <p:cNvSpPr txBox="1"/>
            <p:nvPr/>
          </p:nvSpPr>
          <p:spPr>
            <a:xfrm>
              <a:off x="6288904" y="5708327"/>
              <a:ext cx="534836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-1016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Quattrocento Sans"/>
                <a:buChar char="​"/>
              </a:pPr>
              <a:r>
                <a:rPr b="1" i="0" lang="sv-SE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GHG removal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6"/>
            <p:cNvSpPr txBox="1"/>
            <p:nvPr/>
          </p:nvSpPr>
          <p:spPr>
            <a:xfrm>
              <a:off x="6288904" y="6030748"/>
              <a:ext cx="5348360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25425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Direct air capture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7" name="Google Shape;257;p6"/>
            <p:cNvCxnSpPr/>
            <p:nvPr/>
          </p:nvCxnSpPr>
          <p:spPr>
            <a:xfrm>
              <a:off x="6288904" y="5992648"/>
              <a:ext cx="5348360" cy="0"/>
            </a:xfrm>
            <a:prstGeom prst="straightConnector1">
              <a:avLst/>
            </a:prstGeom>
            <a:noFill/>
            <a:ln cap="flat" cmpd="sng" w="1270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258" name="Google Shape;258;p6"/>
          <p:cNvCxnSpPr/>
          <p:nvPr/>
        </p:nvCxnSpPr>
        <p:spPr>
          <a:xfrm>
            <a:off x="6096000" y="1727703"/>
            <a:ext cx="0" cy="4826165"/>
          </a:xfrm>
          <a:prstGeom prst="straightConnector1">
            <a:avLst/>
          </a:prstGeom>
          <a:noFill/>
          <a:ln cap="flat" cmpd="sng" w="9525">
            <a:solidFill>
              <a:srgbClr val="B3B3B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9" name="Google Shape;259;p6"/>
          <p:cNvSpPr txBox="1"/>
          <p:nvPr/>
        </p:nvSpPr>
        <p:spPr>
          <a:xfrm>
            <a:off x="421426" y="6612501"/>
            <a:ext cx="460965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sv-S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Note: This list is indicative, not exhaustive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8"/>
          <p:cNvSpPr txBox="1"/>
          <p:nvPr>
            <p:ph type="title"/>
          </p:nvPr>
        </p:nvSpPr>
        <p:spPr>
          <a:xfrm>
            <a:off x="540000" y="0"/>
            <a:ext cx="105156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</a:pPr>
            <a:r>
              <a:rPr lang="sv-SE">
                <a:solidFill>
                  <a:srgbClr val="FF0000"/>
                </a:solidFill>
              </a:rPr>
              <a:t>Example structure: Energy System </a:t>
            </a:r>
            <a:endParaRPr>
              <a:solidFill>
                <a:srgbClr val="FF0000"/>
              </a:solidFill>
            </a:endParaRPr>
          </a:p>
        </p:txBody>
      </p:sp>
      <p:cxnSp>
        <p:nvCxnSpPr>
          <p:cNvPr id="265" name="Google Shape;265;p8"/>
          <p:cNvCxnSpPr/>
          <p:nvPr/>
        </p:nvCxnSpPr>
        <p:spPr>
          <a:xfrm>
            <a:off x="9390155" y="1310617"/>
            <a:ext cx="0" cy="4653773"/>
          </a:xfrm>
          <a:prstGeom prst="straightConnector1">
            <a:avLst/>
          </a:prstGeom>
          <a:noFill/>
          <a:ln cap="flat" cmpd="sng" w="9525">
            <a:solidFill>
              <a:srgbClr val="D0D0D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6" name="Google Shape;266;p8"/>
          <p:cNvCxnSpPr/>
          <p:nvPr/>
        </p:nvCxnSpPr>
        <p:spPr>
          <a:xfrm>
            <a:off x="3377296" y="1310617"/>
            <a:ext cx="0" cy="4653773"/>
          </a:xfrm>
          <a:prstGeom prst="straightConnector1">
            <a:avLst/>
          </a:prstGeom>
          <a:noFill/>
          <a:ln cap="flat" cmpd="sng" w="9525">
            <a:solidFill>
              <a:srgbClr val="D0D0D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7" name="Google Shape;267;p8"/>
          <p:cNvCxnSpPr/>
          <p:nvPr/>
        </p:nvCxnSpPr>
        <p:spPr>
          <a:xfrm>
            <a:off x="6393900" y="1310617"/>
            <a:ext cx="0" cy="4653773"/>
          </a:xfrm>
          <a:prstGeom prst="straightConnector1">
            <a:avLst/>
          </a:prstGeom>
          <a:noFill/>
          <a:ln cap="flat" cmpd="sng" w="9525">
            <a:solidFill>
              <a:srgbClr val="D0D0D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68" name="Google Shape;268;p8"/>
          <p:cNvSpPr/>
          <p:nvPr/>
        </p:nvSpPr>
        <p:spPr>
          <a:xfrm>
            <a:off x="9389144" y="4760497"/>
            <a:ext cx="2237232" cy="1483285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8"/>
          <p:cNvSpPr txBox="1"/>
          <p:nvPr/>
        </p:nvSpPr>
        <p:spPr>
          <a:xfrm>
            <a:off x="554736" y="1310617"/>
            <a:ext cx="282028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Quattrocento Sans"/>
              <a:buChar char="​"/>
            </a:pPr>
            <a: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Production and </a:t>
            </a:r>
            <a:b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Power Technologies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"/>
          <p:cNvSpPr txBox="1"/>
          <p:nvPr/>
        </p:nvSpPr>
        <p:spPr>
          <a:xfrm>
            <a:off x="3415396" y="1310617"/>
            <a:ext cx="29785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Quattrocento Sans"/>
              <a:buChar char="​"/>
            </a:pPr>
            <a: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Fuel Transformation and</a:t>
            </a:r>
            <a:b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Distribution Technologies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8"/>
          <p:cNvSpPr txBox="1"/>
          <p:nvPr/>
        </p:nvSpPr>
        <p:spPr>
          <a:xfrm>
            <a:off x="6393900" y="1310617"/>
            <a:ext cx="29962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Quattrocento Sans"/>
              <a:buChar char="​"/>
            </a:pPr>
            <a: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Transformation</a:t>
            </a:r>
            <a:b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Technologies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8"/>
          <p:cNvSpPr txBox="1"/>
          <p:nvPr/>
        </p:nvSpPr>
        <p:spPr>
          <a:xfrm>
            <a:off x="9498313" y="1310617"/>
            <a:ext cx="20241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Quattrocento Sans"/>
              <a:buChar char="​"/>
            </a:pPr>
            <a: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End Use </a:t>
            </a:r>
            <a:b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Technologies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8"/>
          <p:cNvSpPr/>
          <p:nvPr/>
        </p:nvSpPr>
        <p:spPr>
          <a:xfrm>
            <a:off x="3377516" y="2953920"/>
            <a:ext cx="1367484" cy="246221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Electrolyser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"/>
          <p:cNvSpPr/>
          <p:nvPr/>
        </p:nvSpPr>
        <p:spPr>
          <a:xfrm>
            <a:off x="3377516" y="4577919"/>
            <a:ext cx="1367484" cy="246221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Biofuel Production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8"/>
          <p:cNvSpPr/>
          <p:nvPr/>
        </p:nvSpPr>
        <p:spPr>
          <a:xfrm>
            <a:off x="6393901" y="4777309"/>
            <a:ext cx="2039065" cy="400110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Temp. Process Heat Techs. </a:t>
            </a: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(w/ or w/o CCS)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8"/>
          <p:cNvSpPr/>
          <p:nvPr/>
        </p:nvSpPr>
        <p:spPr>
          <a:xfrm>
            <a:off x="6393901" y="2573745"/>
            <a:ext cx="2039065" cy="400110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Heat Technologies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6393901" y="3476887"/>
            <a:ext cx="2039065" cy="400110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Direct Air Capture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8"/>
          <p:cNvSpPr/>
          <p:nvPr/>
        </p:nvSpPr>
        <p:spPr>
          <a:xfrm>
            <a:off x="6393901" y="3025316"/>
            <a:ext cx="2039065" cy="400110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Motive Energy Technologies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8"/>
          <p:cNvSpPr txBox="1"/>
          <p:nvPr/>
        </p:nvSpPr>
        <p:spPr>
          <a:xfrm>
            <a:off x="10153145" y="4792141"/>
            <a:ext cx="867339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8"/>
          <p:cNvSpPr txBox="1"/>
          <p:nvPr/>
        </p:nvSpPr>
        <p:spPr>
          <a:xfrm>
            <a:off x="9583352" y="5005863"/>
            <a:ext cx="945896" cy="11156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spAutoFit/>
          </a:bodyPr>
          <a:lstStyle/>
          <a:p>
            <a:pPr indent="-63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Passenger: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2–3 Wheelers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Aviation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"/>
          <p:cNvSpPr txBox="1"/>
          <p:nvPr/>
        </p:nvSpPr>
        <p:spPr>
          <a:xfrm>
            <a:off x="10695913" y="5005384"/>
            <a:ext cx="710962" cy="500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spAutoFit/>
          </a:bodyPr>
          <a:lstStyle/>
          <a:p>
            <a:pPr indent="-63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Freight: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Ships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Quattrocento Sans"/>
              <a:buChar char="​"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Trucks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8"/>
          <p:cNvSpPr/>
          <p:nvPr/>
        </p:nvSpPr>
        <p:spPr>
          <a:xfrm>
            <a:off x="9391794" y="3604497"/>
            <a:ext cx="2237232" cy="1054135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Factories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Chemicals (split into 3 sub-sectors)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Iron and Steel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Aluminum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8"/>
          <p:cNvSpPr/>
          <p:nvPr/>
        </p:nvSpPr>
        <p:spPr>
          <a:xfrm>
            <a:off x="9391794" y="2678525"/>
            <a:ext cx="2237232" cy="246221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Housing Sector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"/>
          <p:cNvSpPr/>
          <p:nvPr/>
        </p:nvSpPr>
        <p:spPr>
          <a:xfrm>
            <a:off x="9391794" y="2320745"/>
            <a:ext cx="2237232" cy="246221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Agricultural Units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8"/>
          <p:cNvSpPr/>
          <p:nvPr/>
        </p:nvSpPr>
        <p:spPr>
          <a:xfrm>
            <a:off x="9391794" y="3036305"/>
            <a:ext cx="2237232" cy="246221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Service Sector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8"/>
          <p:cNvSpPr/>
          <p:nvPr/>
        </p:nvSpPr>
        <p:spPr>
          <a:xfrm>
            <a:off x="1500688" y="1864277"/>
            <a:ext cx="1512961" cy="1015663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Heat &amp; Power Plants</a:t>
            </a:r>
            <a:b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(w/ or w/o CCS)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8"/>
          <p:cNvSpPr txBox="1"/>
          <p:nvPr/>
        </p:nvSpPr>
        <p:spPr>
          <a:xfrm>
            <a:off x="554736" y="1851802"/>
            <a:ext cx="690635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Uranium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8"/>
          <p:cNvSpPr txBox="1"/>
          <p:nvPr/>
        </p:nvSpPr>
        <p:spPr>
          <a:xfrm>
            <a:off x="554736" y="2062256"/>
            <a:ext cx="690635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Biomass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8"/>
          <p:cNvSpPr txBox="1"/>
          <p:nvPr/>
        </p:nvSpPr>
        <p:spPr>
          <a:xfrm>
            <a:off x="554736" y="2272710"/>
            <a:ext cx="690635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Natural Gas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8"/>
          <p:cNvSpPr txBox="1"/>
          <p:nvPr/>
        </p:nvSpPr>
        <p:spPr>
          <a:xfrm>
            <a:off x="554736" y="2483164"/>
            <a:ext cx="690635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"/>
          <p:cNvSpPr txBox="1"/>
          <p:nvPr/>
        </p:nvSpPr>
        <p:spPr>
          <a:xfrm>
            <a:off x="554736" y="2693617"/>
            <a:ext cx="690635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546C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E5546C"/>
                </a:solidFill>
                <a:latin typeface="Arial"/>
                <a:ea typeface="Arial"/>
                <a:cs typeface="Arial"/>
                <a:sym typeface="Arial"/>
              </a:rPr>
              <a:t>Oil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2" name="Google Shape;292;p8"/>
          <p:cNvCxnSpPr/>
          <p:nvPr/>
        </p:nvCxnSpPr>
        <p:spPr>
          <a:xfrm>
            <a:off x="554736" y="1997302"/>
            <a:ext cx="945952" cy="0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93" name="Google Shape;293;p8"/>
          <p:cNvCxnSpPr/>
          <p:nvPr/>
        </p:nvCxnSpPr>
        <p:spPr>
          <a:xfrm>
            <a:off x="554736" y="2211329"/>
            <a:ext cx="945952" cy="0"/>
          </a:xfrm>
          <a:prstGeom prst="straightConnector1">
            <a:avLst/>
          </a:prstGeom>
          <a:noFill/>
          <a:ln cap="flat" cmpd="sng" w="9525">
            <a:solidFill>
              <a:srgbClr val="92D05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94" name="Google Shape;294;p8"/>
          <p:cNvCxnSpPr/>
          <p:nvPr/>
        </p:nvCxnSpPr>
        <p:spPr>
          <a:xfrm>
            <a:off x="554736" y="2422181"/>
            <a:ext cx="94595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95" name="Google Shape;295;p8"/>
          <p:cNvCxnSpPr/>
          <p:nvPr/>
        </p:nvCxnSpPr>
        <p:spPr>
          <a:xfrm>
            <a:off x="554736" y="2629858"/>
            <a:ext cx="945952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96" name="Google Shape;296;p8"/>
          <p:cNvCxnSpPr/>
          <p:nvPr/>
        </p:nvCxnSpPr>
        <p:spPr>
          <a:xfrm>
            <a:off x="554736" y="2840714"/>
            <a:ext cx="945952" cy="0"/>
          </a:xfrm>
          <a:prstGeom prst="straightConnector1">
            <a:avLst/>
          </a:prstGeom>
          <a:noFill/>
          <a:ln cap="flat" cmpd="sng" w="9525">
            <a:solidFill>
              <a:srgbClr val="E5546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97" name="Google Shape;297;p8"/>
          <p:cNvSpPr/>
          <p:nvPr/>
        </p:nvSpPr>
        <p:spPr>
          <a:xfrm>
            <a:off x="2922209" y="1958547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"/>
          <p:cNvSpPr txBox="1"/>
          <p:nvPr/>
        </p:nvSpPr>
        <p:spPr>
          <a:xfrm>
            <a:off x="3065044" y="1851802"/>
            <a:ext cx="1512961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BDAD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E8BDAD"/>
                </a:solidFill>
                <a:latin typeface="Arial"/>
                <a:ea typeface="Arial"/>
                <a:cs typeface="Arial"/>
                <a:sym typeface="Arial"/>
              </a:rPr>
              <a:t>Low temp. process heat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8"/>
          <p:cNvSpPr txBox="1"/>
          <p:nvPr/>
        </p:nvSpPr>
        <p:spPr>
          <a:xfrm>
            <a:off x="3065044" y="2062654"/>
            <a:ext cx="1447277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Sectoral (district) heat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0" name="Google Shape;300;p8"/>
          <p:cNvCxnSpPr>
            <a:stCxn id="297" idx="3"/>
            <a:endCxn id="282" idx="1"/>
          </p:cNvCxnSpPr>
          <p:nvPr/>
        </p:nvCxnSpPr>
        <p:spPr>
          <a:xfrm>
            <a:off x="3013649" y="2004267"/>
            <a:ext cx="6378000" cy="21273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rgbClr val="E8BDAD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01" name="Google Shape;301;p8"/>
          <p:cNvCxnSpPr>
            <a:stCxn id="302" idx="3"/>
            <a:endCxn id="282" idx="1"/>
          </p:cNvCxnSpPr>
          <p:nvPr/>
        </p:nvCxnSpPr>
        <p:spPr>
          <a:xfrm>
            <a:off x="8432966" y="4131564"/>
            <a:ext cx="958800" cy="0"/>
          </a:xfrm>
          <a:prstGeom prst="straightConnector1">
            <a:avLst/>
          </a:prstGeom>
          <a:noFill/>
          <a:ln cap="flat" cmpd="sng" w="9525">
            <a:solidFill>
              <a:srgbClr val="E8BDAD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03" name="Google Shape;303;p8"/>
          <p:cNvSpPr/>
          <p:nvPr/>
        </p:nvSpPr>
        <p:spPr>
          <a:xfrm>
            <a:off x="2922209" y="2167509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4" name="Google Shape;304;p8"/>
          <p:cNvCxnSpPr>
            <a:stCxn id="303" idx="3"/>
            <a:endCxn id="284" idx="1"/>
          </p:cNvCxnSpPr>
          <p:nvPr/>
        </p:nvCxnSpPr>
        <p:spPr>
          <a:xfrm>
            <a:off x="3013649" y="2213229"/>
            <a:ext cx="6378000" cy="230700"/>
          </a:xfrm>
          <a:prstGeom prst="bentConnector3">
            <a:avLst>
              <a:gd fmla="val 93399" name="adj1"/>
            </a:avLst>
          </a:prstGeom>
          <a:noFill/>
          <a:ln cap="flat" cmpd="sng" w="9525">
            <a:solidFill>
              <a:srgbClr val="7030A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05" name="Google Shape;305;p8"/>
          <p:cNvCxnSpPr>
            <a:stCxn id="303" idx="3"/>
            <a:endCxn id="283" idx="1"/>
          </p:cNvCxnSpPr>
          <p:nvPr/>
        </p:nvCxnSpPr>
        <p:spPr>
          <a:xfrm>
            <a:off x="3013649" y="2213229"/>
            <a:ext cx="6378000" cy="588300"/>
          </a:xfrm>
          <a:prstGeom prst="bentConnector3">
            <a:avLst>
              <a:gd fmla="val 93399" name="adj1"/>
            </a:avLst>
          </a:prstGeom>
          <a:noFill/>
          <a:ln cap="flat" cmpd="sng" w="9525">
            <a:solidFill>
              <a:srgbClr val="7030A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06" name="Google Shape;306;p8"/>
          <p:cNvCxnSpPr>
            <a:stCxn id="303" idx="3"/>
            <a:endCxn id="285" idx="1"/>
          </p:cNvCxnSpPr>
          <p:nvPr/>
        </p:nvCxnSpPr>
        <p:spPr>
          <a:xfrm>
            <a:off x="3013649" y="2213229"/>
            <a:ext cx="6378000" cy="946200"/>
          </a:xfrm>
          <a:prstGeom prst="bentConnector3">
            <a:avLst>
              <a:gd fmla="val 93399" name="adj1"/>
            </a:avLst>
          </a:prstGeom>
          <a:noFill/>
          <a:ln cap="flat" cmpd="sng" w="9525">
            <a:solidFill>
              <a:srgbClr val="7030A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07" name="Google Shape;307;p8"/>
          <p:cNvCxnSpPr>
            <a:stCxn id="308" idx="3"/>
          </p:cNvCxnSpPr>
          <p:nvPr/>
        </p:nvCxnSpPr>
        <p:spPr>
          <a:xfrm>
            <a:off x="8432966" y="2807485"/>
            <a:ext cx="958800" cy="0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08" name="Google Shape;308;p8"/>
          <p:cNvSpPr/>
          <p:nvPr/>
        </p:nvSpPr>
        <p:spPr>
          <a:xfrm>
            <a:off x="8341526" y="2761765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8"/>
          <p:cNvSpPr/>
          <p:nvPr/>
        </p:nvSpPr>
        <p:spPr>
          <a:xfrm>
            <a:off x="2922209" y="2491359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8"/>
          <p:cNvSpPr/>
          <p:nvPr/>
        </p:nvSpPr>
        <p:spPr>
          <a:xfrm>
            <a:off x="2922209" y="2796159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8"/>
          <p:cNvSpPr/>
          <p:nvPr/>
        </p:nvSpPr>
        <p:spPr>
          <a:xfrm>
            <a:off x="9391794" y="2313559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"/>
          <p:cNvSpPr/>
          <p:nvPr/>
        </p:nvSpPr>
        <p:spPr>
          <a:xfrm>
            <a:off x="9391794" y="2489576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8"/>
          <p:cNvSpPr/>
          <p:nvPr/>
        </p:nvSpPr>
        <p:spPr>
          <a:xfrm>
            <a:off x="9391794" y="2664476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8"/>
          <p:cNvSpPr/>
          <p:nvPr/>
        </p:nvSpPr>
        <p:spPr>
          <a:xfrm>
            <a:off x="9391794" y="3022256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5" name="Google Shape;315;p8"/>
          <p:cNvCxnSpPr>
            <a:stCxn id="309" idx="3"/>
            <a:endCxn id="312" idx="1"/>
          </p:cNvCxnSpPr>
          <p:nvPr/>
        </p:nvCxnSpPr>
        <p:spPr>
          <a:xfrm flipH="1" rot="10800000">
            <a:off x="3013649" y="2535279"/>
            <a:ext cx="6378000" cy="180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16" name="Google Shape;316;p8"/>
          <p:cNvSpPr/>
          <p:nvPr/>
        </p:nvSpPr>
        <p:spPr>
          <a:xfrm>
            <a:off x="9030390" y="2444950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7" name="Google Shape;317;p8"/>
          <p:cNvCxnSpPr>
            <a:stCxn id="316" idx="2"/>
            <a:endCxn id="313" idx="1"/>
          </p:cNvCxnSpPr>
          <p:nvPr/>
        </p:nvCxnSpPr>
        <p:spPr>
          <a:xfrm flipH="1" rot="-5400000">
            <a:off x="9147060" y="2465440"/>
            <a:ext cx="173700" cy="315600"/>
          </a:xfrm>
          <a:prstGeom prst="bentConnector2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18" name="Google Shape;318;p8"/>
          <p:cNvCxnSpPr>
            <a:stCxn id="316" idx="2"/>
            <a:endCxn id="314" idx="1"/>
          </p:cNvCxnSpPr>
          <p:nvPr/>
        </p:nvCxnSpPr>
        <p:spPr>
          <a:xfrm flipH="1" rot="-5400000">
            <a:off x="8968110" y="2644390"/>
            <a:ext cx="531600" cy="315600"/>
          </a:xfrm>
          <a:prstGeom prst="bentConnector2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19" name="Google Shape;319;p8"/>
          <p:cNvSpPr/>
          <p:nvPr/>
        </p:nvSpPr>
        <p:spPr>
          <a:xfrm>
            <a:off x="6393901" y="2574540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8"/>
          <p:cNvSpPr/>
          <p:nvPr/>
        </p:nvSpPr>
        <p:spPr>
          <a:xfrm>
            <a:off x="6393901" y="2676635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8"/>
          <p:cNvSpPr/>
          <p:nvPr/>
        </p:nvSpPr>
        <p:spPr>
          <a:xfrm>
            <a:off x="6393901" y="2882415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8"/>
          <p:cNvSpPr/>
          <p:nvPr/>
        </p:nvSpPr>
        <p:spPr>
          <a:xfrm>
            <a:off x="6393901" y="2779525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3" name="Google Shape;323;p8"/>
          <p:cNvGrpSpPr/>
          <p:nvPr/>
        </p:nvGrpSpPr>
        <p:grpSpPr>
          <a:xfrm>
            <a:off x="6393901" y="3025316"/>
            <a:ext cx="91440" cy="400110"/>
            <a:chOff x="6393901" y="3277803"/>
            <a:chExt cx="91440" cy="400110"/>
          </a:xfrm>
        </p:grpSpPr>
        <p:sp>
          <p:nvSpPr>
            <p:cNvPr id="324" name="Google Shape;324;p8"/>
            <p:cNvSpPr/>
            <p:nvPr/>
          </p:nvSpPr>
          <p:spPr>
            <a:xfrm>
              <a:off x="6393901" y="3277803"/>
              <a:ext cx="91440" cy="91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6393901" y="3380693"/>
              <a:ext cx="91440" cy="91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6393901" y="3586473"/>
              <a:ext cx="91440" cy="91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6393901" y="3483583"/>
              <a:ext cx="91440" cy="91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8" name="Google Shape;328;p8"/>
          <p:cNvSpPr/>
          <p:nvPr/>
        </p:nvSpPr>
        <p:spPr>
          <a:xfrm>
            <a:off x="6393901" y="3682667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8"/>
          <p:cNvSpPr/>
          <p:nvPr/>
        </p:nvSpPr>
        <p:spPr>
          <a:xfrm>
            <a:off x="6393901" y="3579777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8"/>
          <p:cNvSpPr/>
          <p:nvPr/>
        </p:nvSpPr>
        <p:spPr>
          <a:xfrm>
            <a:off x="6393901" y="3931509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8"/>
          <p:cNvSpPr/>
          <p:nvPr/>
        </p:nvSpPr>
        <p:spPr>
          <a:xfrm>
            <a:off x="6393901" y="4008677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8"/>
          <p:cNvSpPr/>
          <p:nvPr/>
        </p:nvSpPr>
        <p:spPr>
          <a:xfrm>
            <a:off x="6393901" y="4240179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8"/>
          <p:cNvSpPr/>
          <p:nvPr/>
        </p:nvSpPr>
        <p:spPr>
          <a:xfrm>
            <a:off x="6393901" y="4163013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8"/>
          <p:cNvSpPr/>
          <p:nvPr/>
        </p:nvSpPr>
        <p:spPr>
          <a:xfrm>
            <a:off x="6393901" y="4085845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8"/>
          <p:cNvSpPr/>
          <p:nvPr/>
        </p:nvSpPr>
        <p:spPr>
          <a:xfrm>
            <a:off x="6393901" y="4777309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8"/>
          <p:cNvSpPr/>
          <p:nvPr/>
        </p:nvSpPr>
        <p:spPr>
          <a:xfrm>
            <a:off x="6393901" y="4854477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8"/>
          <p:cNvSpPr/>
          <p:nvPr/>
        </p:nvSpPr>
        <p:spPr>
          <a:xfrm>
            <a:off x="6393901" y="5085979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8"/>
          <p:cNvSpPr/>
          <p:nvPr/>
        </p:nvSpPr>
        <p:spPr>
          <a:xfrm>
            <a:off x="6393901" y="5008813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8"/>
          <p:cNvSpPr/>
          <p:nvPr/>
        </p:nvSpPr>
        <p:spPr>
          <a:xfrm>
            <a:off x="6393901" y="4931645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8"/>
          <p:cNvSpPr/>
          <p:nvPr/>
        </p:nvSpPr>
        <p:spPr>
          <a:xfrm>
            <a:off x="9400032" y="5389256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8"/>
          <p:cNvSpPr/>
          <p:nvPr/>
        </p:nvSpPr>
        <p:spPr>
          <a:xfrm>
            <a:off x="9400032" y="5688824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8"/>
          <p:cNvSpPr/>
          <p:nvPr/>
        </p:nvSpPr>
        <p:spPr>
          <a:xfrm>
            <a:off x="9400032" y="5239472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8"/>
          <p:cNvSpPr/>
          <p:nvPr/>
        </p:nvSpPr>
        <p:spPr>
          <a:xfrm>
            <a:off x="9400032" y="5539040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8"/>
          <p:cNvSpPr/>
          <p:nvPr/>
        </p:nvSpPr>
        <p:spPr>
          <a:xfrm>
            <a:off x="9400032" y="5838608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5" name="Google Shape;345;p8"/>
          <p:cNvCxnSpPr>
            <a:stCxn id="278" idx="3"/>
            <a:endCxn id="311" idx="1"/>
          </p:cNvCxnSpPr>
          <p:nvPr/>
        </p:nvCxnSpPr>
        <p:spPr>
          <a:xfrm flipH="1" rot="10800000">
            <a:off x="8432966" y="2359271"/>
            <a:ext cx="958800" cy="866100"/>
          </a:xfrm>
          <a:prstGeom prst="bentConnector3">
            <a:avLst>
              <a:gd fmla="val 44551" name="adj1"/>
            </a:avLst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46" name="Google Shape;346;p8"/>
          <p:cNvSpPr/>
          <p:nvPr/>
        </p:nvSpPr>
        <p:spPr>
          <a:xfrm>
            <a:off x="6015079" y="2444568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7" name="Google Shape;347;p8"/>
          <p:cNvCxnSpPr>
            <a:stCxn id="346" idx="2"/>
            <a:endCxn id="324" idx="1"/>
          </p:cNvCxnSpPr>
          <p:nvPr/>
        </p:nvCxnSpPr>
        <p:spPr>
          <a:xfrm flipH="1" rot="-5400000">
            <a:off x="5959849" y="2636958"/>
            <a:ext cx="534900" cy="333000"/>
          </a:xfrm>
          <a:prstGeom prst="bentConnector2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48" name="Google Shape;348;p8"/>
          <p:cNvCxnSpPr>
            <a:stCxn id="346" idx="2"/>
            <a:endCxn id="326" idx="1"/>
          </p:cNvCxnSpPr>
          <p:nvPr/>
        </p:nvCxnSpPr>
        <p:spPr>
          <a:xfrm flipH="1" rot="-5400000">
            <a:off x="5805499" y="2791308"/>
            <a:ext cx="843600" cy="333000"/>
          </a:xfrm>
          <a:prstGeom prst="bentConnector2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49" name="Google Shape;349;p8"/>
          <p:cNvCxnSpPr>
            <a:stCxn id="346" idx="2"/>
            <a:endCxn id="330" idx="1"/>
          </p:cNvCxnSpPr>
          <p:nvPr/>
        </p:nvCxnSpPr>
        <p:spPr>
          <a:xfrm flipH="1" rot="-5400000">
            <a:off x="5506699" y="3090108"/>
            <a:ext cx="1441200" cy="333000"/>
          </a:xfrm>
          <a:prstGeom prst="bentConnector2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50" name="Google Shape;350;p8"/>
          <p:cNvCxnSpPr>
            <a:stCxn id="346" idx="2"/>
            <a:endCxn id="342" idx="1"/>
          </p:cNvCxnSpPr>
          <p:nvPr/>
        </p:nvCxnSpPr>
        <p:spPr>
          <a:xfrm flipH="1" rot="-5400000">
            <a:off x="6355849" y="2240958"/>
            <a:ext cx="2749200" cy="3339300"/>
          </a:xfrm>
          <a:prstGeom prst="bentConnector2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51" name="Google Shape;351;p8"/>
          <p:cNvSpPr/>
          <p:nvPr/>
        </p:nvSpPr>
        <p:spPr>
          <a:xfrm>
            <a:off x="9147698" y="5293499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2" name="Google Shape;352;p8"/>
          <p:cNvCxnSpPr>
            <a:stCxn id="351" idx="0"/>
            <a:endCxn id="353" idx="1"/>
          </p:cNvCxnSpPr>
          <p:nvPr/>
        </p:nvCxnSpPr>
        <p:spPr>
          <a:xfrm rot="-5400000">
            <a:off x="8913818" y="4815599"/>
            <a:ext cx="757500" cy="198300"/>
          </a:xfrm>
          <a:prstGeom prst="bentConnector2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53" name="Google Shape;353;p8"/>
          <p:cNvSpPr/>
          <p:nvPr/>
        </p:nvSpPr>
        <p:spPr>
          <a:xfrm>
            <a:off x="9391794" y="4490247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4" name="Google Shape;354;p8"/>
          <p:cNvCxnSpPr>
            <a:stCxn id="273" idx="3"/>
            <a:endCxn id="340" idx="1"/>
          </p:cNvCxnSpPr>
          <p:nvPr/>
        </p:nvCxnSpPr>
        <p:spPr>
          <a:xfrm>
            <a:off x="4745000" y="3077031"/>
            <a:ext cx="4655100" cy="2358000"/>
          </a:xfrm>
          <a:prstGeom prst="bentConnector3">
            <a:avLst>
              <a:gd fmla="val 12214" name="adj1"/>
            </a:avLst>
          </a:prstGeom>
          <a:noFill/>
          <a:ln cap="flat" cmpd="sng" w="9525">
            <a:solidFill>
              <a:srgbClr val="00A9F4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55" name="Google Shape;355;p8"/>
          <p:cNvSpPr/>
          <p:nvPr/>
        </p:nvSpPr>
        <p:spPr>
          <a:xfrm>
            <a:off x="5176502" y="2979587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6" name="Google Shape;356;p8"/>
          <p:cNvCxnSpPr>
            <a:stCxn id="286" idx="2"/>
            <a:endCxn id="355" idx="2"/>
          </p:cNvCxnSpPr>
          <p:nvPr/>
        </p:nvCxnSpPr>
        <p:spPr>
          <a:xfrm flipH="1" rot="-5400000">
            <a:off x="3644218" y="1492890"/>
            <a:ext cx="191100" cy="2965200"/>
          </a:xfrm>
          <a:prstGeom prst="bentConnector3">
            <a:avLst>
              <a:gd fmla="val 219616" name="adj1"/>
            </a:avLst>
          </a:prstGeom>
          <a:noFill/>
          <a:ln cap="flat" cmpd="sng" w="9525">
            <a:solidFill>
              <a:srgbClr val="00A9F4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357" name="Google Shape;357;p8"/>
          <p:cNvCxnSpPr>
            <a:stCxn id="273" idx="3"/>
            <a:endCxn id="331" idx="1"/>
          </p:cNvCxnSpPr>
          <p:nvPr/>
        </p:nvCxnSpPr>
        <p:spPr>
          <a:xfrm>
            <a:off x="4745000" y="3077031"/>
            <a:ext cx="1648800" cy="977400"/>
          </a:xfrm>
          <a:prstGeom prst="bentConnector3">
            <a:avLst>
              <a:gd fmla="val 50003" name="adj1"/>
            </a:avLst>
          </a:prstGeom>
          <a:noFill/>
          <a:ln cap="flat" cmpd="sng" w="9525">
            <a:solidFill>
              <a:srgbClr val="00A9F4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58" name="Google Shape;358;p8"/>
          <p:cNvCxnSpPr>
            <a:stCxn id="273" idx="3"/>
            <a:endCxn id="335" idx="1"/>
          </p:cNvCxnSpPr>
          <p:nvPr/>
        </p:nvCxnSpPr>
        <p:spPr>
          <a:xfrm>
            <a:off x="4745000" y="3077031"/>
            <a:ext cx="1648800" cy="1746000"/>
          </a:xfrm>
          <a:prstGeom prst="bentConnector3">
            <a:avLst>
              <a:gd fmla="val 50003" name="adj1"/>
            </a:avLst>
          </a:prstGeom>
          <a:noFill/>
          <a:ln cap="flat" cmpd="sng" w="9525">
            <a:solidFill>
              <a:srgbClr val="00A9F4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59" name="Google Shape;359;p8"/>
          <p:cNvCxnSpPr>
            <a:stCxn id="310" idx="3"/>
            <a:endCxn id="329" idx="1"/>
          </p:cNvCxnSpPr>
          <p:nvPr/>
        </p:nvCxnSpPr>
        <p:spPr>
          <a:xfrm>
            <a:off x="3013649" y="2841879"/>
            <a:ext cx="3380400" cy="783600"/>
          </a:xfrm>
          <a:prstGeom prst="bentConnector3">
            <a:avLst>
              <a:gd fmla="val 73243" name="adj1"/>
            </a:avLst>
          </a:prstGeom>
          <a:noFill/>
          <a:ln cap="flat" cmpd="sng" w="9525">
            <a:solidFill>
              <a:srgbClr val="FAA08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60" name="Google Shape;360;p8"/>
          <p:cNvSpPr/>
          <p:nvPr/>
        </p:nvSpPr>
        <p:spPr>
          <a:xfrm>
            <a:off x="1329182" y="2121622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8"/>
          <p:cNvSpPr/>
          <p:nvPr/>
        </p:nvSpPr>
        <p:spPr>
          <a:xfrm>
            <a:off x="1189482" y="2331172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8"/>
          <p:cNvSpPr/>
          <p:nvPr/>
        </p:nvSpPr>
        <p:spPr>
          <a:xfrm>
            <a:off x="1049782" y="2540722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8"/>
          <p:cNvSpPr/>
          <p:nvPr/>
        </p:nvSpPr>
        <p:spPr>
          <a:xfrm>
            <a:off x="910082" y="2750272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4" name="Google Shape;364;p8"/>
          <p:cNvCxnSpPr>
            <a:stCxn id="360" idx="2"/>
            <a:endCxn id="274" idx="0"/>
          </p:cNvCxnSpPr>
          <p:nvPr/>
        </p:nvCxnSpPr>
        <p:spPr>
          <a:xfrm flipH="1" rot="-5400000">
            <a:off x="1535702" y="2052262"/>
            <a:ext cx="2364900" cy="2686500"/>
          </a:xfrm>
          <a:prstGeom prst="bentConnector3">
            <a:avLst>
              <a:gd fmla="val 91965" name="adj1"/>
            </a:avLst>
          </a:prstGeom>
          <a:noFill/>
          <a:ln cap="flat" cmpd="sng" w="9525">
            <a:solidFill>
              <a:srgbClr val="92D05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65" name="Google Shape;365;p8"/>
          <p:cNvSpPr/>
          <p:nvPr/>
        </p:nvSpPr>
        <p:spPr>
          <a:xfrm>
            <a:off x="5704332" y="4344122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6" name="Google Shape;366;p8"/>
          <p:cNvCxnSpPr>
            <a:stCxn id="367" idx="0"/>
            <a:endCxn id="321" idx="1"/>
          </p:cNvCxnSpPr>
          <p:nvPr/>
        </p:nvCxnSpPr>
        <p:spPr>
          <a:xfrm rot="-5400000">
            <a:off x="5319502" y="3314272"/>
            <a:ext cx="1460400" cy="688200"/>
          </a:xfrm>
          <a:prstGeom prst="bentConnector2">
            <a:avLst/>
          </a:prstGeom>
          <a:noFill/>
          <a:ln cap="flat" cmpd="sng" w="9525">
            <a:solidFill>
              <a:srgbClr val="92D05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68" name="Google Shape;368;p8"/>
          <p:cNvCxnSpPr>
            <a:stCxn id="274" idx="0"/>
            <a:endCxn id="365" idx="1"/>
          </p:cNvCxnSpPr>
          <p:nvPr/>
        </p:nvCxnSpPr>
        <p:spPr>
          <a:xfrm rot="-5400000">
            <a:off x="4788758" y="3662319"/>
            <a:ext cx="188100" cy="1643100"/>
          </a:xfrm>
          <a:prstGeom prst="bentConnector2">
            <a:avLst/>
          </a:prstGeom>
          <a:noFill/>
          <a:ln cap="flat" cmpd="sng" w="9525">
            <a:solidFill>
              <a:srgbClr val="92D05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67" name="Google Shape;367;p8"/>
          <p:cNvSpPr/>
          <p:nvPr/>
        </p:nvSpPr>
        <p:spPr>
          <a:xfrm>
            <a:off x="5659882" y="4388572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9" name="Google Shape;369;p8"/>
          <p:cNvCxnSpPr>
            <a:stCxn id="367" idx="0"/>
            <a:endCxn id="334" idx="1"/>
          </p:cNvCxnSpPr>
          <p:nvPr/>
        </p:nvCxnSpPr>
        <p:spPr>
          <a:xfrm rot="-5400000">
            <a:off x="5921152" y="3915922"/>
            <a:ext cx="257100" cy="688200"/>
          </a:xfrm>
          <a:prstGeom prst="bentConnector2">
            <a:avLst/>
          </a:prstGeom>
          <a:noFill/>
          <a:ln cap="flat" cmpd="sng" w="9525">
            <a:solidFill>
              <a:srgbClr val="92D05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70" name="Google Shape;370;p8"/>
          <p:cNvCxnSpPr>
            <a:stCxn id="367" idx="0"/>
            <a:endCxn id="337" idx="1"/>
          </p:cNvCxnSpPr>
          <p:nvPr/>
        </p:nvCxnSpPr>
        <p:spPr>
          <a:xfrm flipH="1" rot="-5400000">
            <a:off x="5678152" y="4416022"/>
            <a:ext cx="743100" cy="688200"/>
          </a:xfrm>
          <a:prstGeom prst="bentConnector4">
            <a:avLst>
              <a:gd fmla="val -30763" name="adj1"/>
              <a:gd fmla="val -188" name="adj2"/>
            </a:avLst>
          </a:prstGeom>
          <a:noFill/>
          <a:ln cap="flat" cmpd="sng" w="9525">
            <a:solidFill>
              <a:srgbClr val="92D05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71" name="Google Shape;371;p8"/>
          <p:cNvCxnSpPr>
            <a:stCxn id="274" idx="3"/>
            <a:endCxn id="343" idx="1"/>
          </p:cNvCxnSpPr>
          <p:nvPr/>
        </p:nvCxnSpPr>
        <p:spPr>
          <a:xfrm>
            <a:off x="4745000" y="4701030"/>
            <a:ext cx="4655100" cy="883800"/>
          </a:xfrm>
          <a:prstGeom prst="bentConnector3">
            <a:avLst>
              <a:gd fmla="val 16443" name="adj1"/>
            </a:avLst>
          </a:prstGeom>
          <a:noFill/>
          <a:ln cap="flat" cmpd="sng" w="9525">
            <a:solidFill>
              <a:srgbClr val="00B05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72" name="Google Shape;372;p8"/>
          <p:cNvCxnSpPr>
            <a:stCxn id="274" idx="3"/>
            <a:endCxn id="327" idx="1"/>
          </p:cNvCxnSpPr>
          <p:nvPr/>
        </p:nvCxnSpPr>
        <p:spPr>
          <a:xfrm flipH="1" rot="10800000">
            <a:off x="4745000" y="3276930"/>
            <a:ext cx="1648800" cy="1424100"/>
          </a:xfrm>
          <a:prstGeom prst="bentConnector3">
            <a:avLst>
              <a:gd fmla="val 46768" name="adj1"/>
            </a:avLst>
          </a:prstGeom>
          <a:noFill/>
          <a:ln cap="flat" cmpd="sng" w="9525">
            <a:solidFill>
              <a:srgbClr val="00B05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73" name="Google Shape;373;p8"/>
          <p:cNvCxnSpPr>
            <a:stCxn id="361" idx="2"/>
            <a:endCxn id="336" idx="1"/>
          </p:cNvCxnSpPr>
          <p:nvPr/>
        </p:nvCxnSpPr>
        <p:spPr>
          <a:xfrm flipH="1" rot="-5400000">
            <a:off x="2575752" y="1082062"/>
            <a:ext cx="2477700" cy="5158800"/>
          </a:xfrm>
          <a:prstGeom prst="bentConnector2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74" name="Google Shape;374;p8"/>
          <p:cNvSpPr/>
          <p:nvPr/>
        </p:nvSpPr>
        <p:spPr>
          <a:xfrm>
            <a:off x="5386832" y="4902922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5" name="Google Shape;375;p8"/>
          <p:cNvCxnSpPr>
            <a:stCxn id="374" idx="0"/>
            <a:endCxn id="320" idx="1"/>
          </p:cNvCxnSpPr>
          <p:nvPr/>
        </p:nvCxnSpPr>
        <p:spPr>
          <a:xfrm rot="-5400000">
            <a:off x="4822802" y="3331972"/>
            <a:ext cx="2180700" cy="961200"/>
          </a:xfrm>
          <a:prstGeom prst="bentConnector2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76" name="Google Shape;376;p8"/>
          <p:cNvCxnSpPr>
            <a:stCxn id="374" idx="0"/>
            <a:endCxn id="328" idx="1"/>
          </p:cNvCxnSpPr>
          <p:nvPr/>
        </p:nvCxnSpPr>
        <p:spPr>
          <a:xfrm rot="-5400000">
            <a:off x="5325902" y="3835072"/>
            <a:ext cx="1174500" cy="961200"/>
          </a:xfrm>
          <a:prstGeom prst="bentConnector2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77" name="Google Shape;377;p8"/>
          <p:cNvCxnSpPr>
            <a:stCxn id="374" idx="0"/>
            <a:endCxn id="302" idx="1"/>
          </p:cNvCxnSpPr>
          <p:nvPr/>
        </p:nvCxnSpPr>
        <p:spPr>
          <a:xfrm rot="-5400000">
            <a:off x="5527502" y="4036672"/>
            <a:ext cx="771300" cy="961200"/>
          </a:xfrm>
          <a:prstGeom prst="bentConnector2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78" name="Google Shape;378;p8"/>
          <p:cNvCxnSpPr>
            <a:stCxn id="362" idx="2"/>
            <a:endCxn id="339" idx="1"/>
          </p:cNvCxnSpPr>
          <p:nvPr/>
        </p:nvCxnSpPr>
        <p:spPr>
          <a:xfrm flipH="1" rot="-5400000">
            <a:off x="2572102" y="1155562"/>
            <a:ext cx="2345100" cy="5298300"/>
          </a:xfrm>
          <a:prstGeom prst="bentConnector2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79" name="Google Shape;379;p8"/>
          <p:cNvSpPr/>
          <p:nvPr/>
        </p:nvSpPr>
        <p:spPr>
          <a:xfrm>
            <a:off x="5332871" y="4985472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0" name="Google Shape;380;p8"/>
          <p:cNvCxnSpPr>
            <a:stCxn id="379" idx="0"/>
            <a:endCxn id="322" idx="1"/>
          </p:cNvCxnSpPr>
          <p:nvPr/>
        </p:nvCxnSpPr>
        <p:spPr>
          <a:xfrm rot="-5400000">
            <a:off x="4806041" y="3397722"/>
            <a:ext cx="2160300" cy="1015200"/>
          </a:xfrm>
          <a:prstGeom prst="bentConnector2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81" name="Google Shape;381;p8"/>
          <p:cNvCxnSpPr>
            <a:stCxn id="379" idx="0"/>
            <a:endCxn id="332" idx="1"/>
          </p:cNvCxnSpPr>
          <p:nvPr/>
        </p:nvCxnSpPr>
        <p:spPr>
          <a:xfrm rot="-5400000">
            <a:off x="5536391" y="4128072"/>
            <a:ext cx="699600" cy="1015200"/>
          </a:xfrm>
          <a:prstGeom prst="bentConnector2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82" name="Google Shape;382;p8"/>
          <p:cNvCxnSpPr>
            <a:stCxn id="363" idx="2"/>
            <a:endCxn id="338" idx="1"/>
          </p:cNvCxnSpPr>
          <p:nvPr/>
        </p:nvCxnSpPr>
        <p:spPr>
          <a:xfrm flipH="1" rot="-5400000">
            <a:off x="2568452" y="1229062"/>
            <a:ext cx="2212800" cy="5438100"/>
          </a:xfrm>
          <a:prstGeom prst="bentConnector2">
            <a:avLst/>
          </a:prstGeom>
          <a:noFill/>
          <a:ln cap="flat" cmpd="sng" w="9525">
            <a:solidFill>
              <a:srgbClr val="E5546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83" name="Google Shape;383;p8"/>
          <p:cNvSpPr/>
          <p:nvPr/>
        </p:nvSpPr>
        <p:spPr>
          <a:xfrm>
            <a:off x="5771601" y="5056595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4" name="Google Shape;384;p8"/>
          <p:cNvCxnSpPr>
            <a:stCxn id="383" idx="0"/>
            <a:endCxn id="319" idx="1"/>
          </p:cNvCxnSpPr>
          <p:nvPr/>
        </p:nvCxnSpPr>
        <p:spPr>
          <a:xfrm rot="-5400000">
            <a:off x="4887471" y="3550145"/>
            <a:ext cx="2436300" cy="576600"/>
          </a:xfrm>
          <a:prstGeom prst="bentConnector2">
            <a:avLst/>
          </a:prstGeom>
          <a:noFill/>
          <a:ln cap="flat" cmpd="sng" w="9525">
            <a:solidFill>
              <a:srgbClr val="E5546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85" name="Google Shape;385;p8"/>
          <p:cNvCxnSpPr>
            <a:stCxn id="383" idx="0"/>
            <a:endCxn id="332" idx="2"/>
          </p:cNvCxnSpPr>
          <p:nvPr/>
        </p:nvCxnSpPr>
        <p:spPr>
          <a:xfrm rot="-5400000">
            <a:off x="5765871" y="4382945"/>
            <a:ext cx="725100" cy="622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E5546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86" name="Google Shape;386;p8"/>
          <p:cNvCxnSpPr>
            <a:stCxn id="383" idx="0"/>
            <a:endCxn id="325" idx="1"/>
          </p:cNvCxnSpPr>
          <p:nvPr/>
        </p:nvCxnSpPr>
        <p:spPr>
          <a:xfrm rot="-5400000">
            <a:off x="5164221" y="3826895"/>
            <a:ext cx="1882800" cy="576600"/>
          </a:xfrm>
          <a:prstGeom prst="bentConnector2">
            <a:avLst/>
          </a:prstGeom>
          <a:noFill/>
          <a:ln cap="flat" cmpd="sng" w="9525">
            <a:solidFill>
              <a:srgbClr val="E5546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87" name="Google Shape;387;p8"/>
          <p:cNvSpPr txBox="1"/>
          <p:nvPr/>
        </p:nvSpPr>
        <p:spPr>
          <a:xfrm>
            <a:off x="3065044" y="2400849"/>
            <a:ext cx="2197184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Sectoral electricity (post transmission)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8"/>
          <p:cNvSpPr txBox="1"/>
          <p:nvPr/>
        </p:nvSpPr>
        <p:spPr>
          <a:xfrm>
            <a:off x="3065044" y="2693617"/>
            <a:ext cx="2197184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A082"/>
              </a:buClr>
              <a:buSzPts val="800"/>
              <a:buFont typeface="Quattrocento Sans"/>
              <a:buNone/>
            </a:pPr>
            <a:r>
              <a:rPr b="0" i="0" lang="sv-SE" sz="800" u="none" cap="none" strike="noStrike">
                <a:solidFill>
                  <a:srgbClr val="FAA082"/>
                </a:solidFill>
                <a:latin typeface="Arial"/>
                <a:ea typeface="Arial"/>
                <a:cs typeface="Arial"/>
                <a:sym typeface="Arial"/>
              </a:rPr>
              <a:t>Electricity (pre transmission)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8"/>
          <p:cNvSpPr txBox="1"/>
          <p:nvPr/>
        </p:nvSpPr>
        <p:spPr>
          <a:xfrm>
            <a:off x="8335792" y="2550776"/>
            <a:ext cx="50072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Sectoral</a:t>
            </a:r>
            <a:br>
              <a:rPr b="0" i="0" lang="sv-SE" sz="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sv-SE" sz="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heat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8"/>
          <p:cNvSpPr txBox="1"/>
          <p:nvPr/>
        </p:nvSpPr>
        <p:spPr>
          <a:xfrm>
            <a:off x="8433105" y="2971247"/>
            <a:ext cx="39083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Motive energy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8"/>
          <p:cNvSpPr txBox="1"/>
          <p:nvPr/>
        </p:nvSpPr>
        <p:spPr>
          <a:xfrm>
            <a:off x="8467579" y="3865609"/>
            <a:ext cx="63727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BDAD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E8BDAD"/>
                </a:solidFill>
                <a:latin typeface="Arial"/>
                <a:ea typeface="Arial"/>
                <a:cs typeface="Arial"/>
                <a:sym typeface="Arial"/>
              </a:rPr>
              <a:t>Low temp. process heat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8"/>
          <p:cNvSpPr txBox="1"/>
          <p:nvPr/>
        </p:nvSpPr>
        <p:spPr>
          <a:xfrm>
            <a:off x="8467579" y="4701029"/>
            <a:ext cx="63727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546C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E5546C"/>
                </a:solidFill>
                <a:latin typeface="Arial"/>
                <a:ea typeface="Arial"/>
                <a:cs typeface="Arial"/>
                <a:sym typeface="Arial"/>
              </a:rPr>
              <a:t>High temp. process heat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3" name="Google Shape;393;p8"/>
          <p:cNvCxnSpPr/>
          <p:nvPr/>
        </p:nvCxnSpPr>
        <p:spPr>
          <a:xfrm flipH="1" rot="10800000">
            <a:off x="8440237" y="4335722"/>
            <a:ext cx="956400" cy="641100"/>
          </a:xfrm>
          <a:prstGeom prst="bentConnector3">
            <a:avLst>
              <a:gd fmla="val 69946" name="adj1"/>
            </a:avLst>
          </a:prstGeom>
          <a:noFill/>
          <a:ln cap="flat" cmpd="sng" w="9525">
            <a:solidFill>
              <a:srgbClr val="E5546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94" name="Google Shape;394;p8"/>
          <p:cNvSpPr txBox="1"/>
          <p:nvPr/>
        </p:nvSpPr>
        <p:spPr>
          <a:xfrm>
            <a:off x="4790334" y="2924746"/>
            <a:ext cx="534585" cy="1236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9F4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00A9F4"/>
                </a:solidFill>
                <a:latin typeface="Arial"/>
                <a:ea typeface="Arial"/>
                <a:cs typeface="Arial"/>
                <a:sym typeface="Arial"/>
              </a:rPr>
              <a:t>Hydrogen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8"/>
          <p:cNvSpPr txBox="1"/>
          <p:nvPr/>
        </p:nvSpPr>
        <p:spPr>
          <a:xfrm>
            <a:off x="4823004" y="4577919"/>
            <a:ext cx="435872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800"/>
              <a:buFont typeface="Quattrocento Sans"/>
              <a:buChar char="​"/>
            </a:pPr>
            <a:r>
              <a:rPr b="0" i="0" lang="sv-SE" sz="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Biofuels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8"/>
          <p:cNvSpPr/>
          <p:nvPr/>
        </p:nvSpPr>
        <p:spPr>
          <a:xfrm>
            <a:off x="5769139" y="4950900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7" name="Google Shape;397;p8"/>
          <p:cNvCxnSpPr>
            <a:stCxn id="396" idx="2"/>
            <a:endCxn id="341" idx="1"/>
          </p:cNvCxnSpPr>
          <p:nvPr/>
        </p:nvCxnSpPr>
        <p:spPr>
          <a:xfrm flipH="1" rot="-5400000">
            <a:off x="7261459" y="3595740"/>
            <a:ext cx="692100" cy="3585300"/>
          </a:xfrm>
          <a:prstGeom prst="bentConnector2">
            <a:avLst/>
          </a:prstGeom>
          <a:noFill/>
          <a:ln cap="flat" cmpd="sng" w="9525">
            <a:solidFill>
              <a:srgbClr val="E5546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98" name="Google Shape;398;p8"/>
          <p:cNvCxnSpPr>
            <a:endCxn id="399" idx="1"/>
          </p:cNvCxnSpPr>
          <p:nvPr/>
        </p:nvCxnSpPr>
        <p:spPr>
          <a:xfrm rot="-5400000">
            <a:off x="8871882" y="5206567"/>
            <a:ext cx="928500" cy="127800"/>
          </a:xfrm>
          <a:prstGeom prst="bentConnector2">
            <a:avLst/>
          </a:prstGeom>
          <a:noFill/>
          <a:ln cap="flat" cmpd="sng" w="9525">
            <a:solidFill>
              <a:srgbClr val="E5546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99" name="Google Shape;399;p8"/>
          <p:cNvSpPr/>
          <p:nvPr/>
        </p:nvSpPr>
        <p:spPr>
          <a:xfrm>
            <a:off x="9400032" y="4760497"/>
            <a:ext cx="91440" cy="9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0" name="Google Shape;400;p8"/>
          <p:cNvCxnSpPr>
            <a:stCxn id="310" idx="3"/>
            <a:endCxn id="273" idx="0"/>
          </p:cNvCxnSpPr>
          <p:nvPr/>
        </p:nvCxnSpPr>
        <p:spPr>
          <a:xfrm>
            <a:off x="3013649" y="2841879"/>
            <a:ext cx="1047600" cy="111900"/>
          </a:xfrm>
          <a:prstGeom prst="bentConnector2">
            <a:avLst/>
          </a:prstGeom>
          <a:noFill/>
          <a:ln cap="flat" cmpd="sng" w="9525">
            <a:solidFill>
              <a:srgbClr val="FAA08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01" name="Google Shape;401;p8"/>
          <p:cNvSpPr txBox="1"/>
          <p:nvPr/>
        </p:nvSpPr>
        <p:spPr>
          <a:xfrm>
            <a:off x="421426" y="6612501"/>
            <a:ext cx="460965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sv-S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Note: This diagram is indicative, not complete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8"/>
          <p:cNvSpPr/>
          <p:nvPr/>
        </p:nvSpPr>
        <p:spPr>
          <a:xfrm>
            <a:off x="6393901" y="3931509"/>
            <a:ext cx="2039065" cy="400110"/>
          </a:xfrm>
          <a:prstGeom prst="rect">
            <a:avLst/>
          </a:prstGeom>
          <a:solidFill>
            <a:srgbClr val="FF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 Temp. Process Heat Techs.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0"/>
          <p:cNvSpPr txBox="1"/>
          <p:nvPr>
            <p:ph type="title"/>
          </p:nvPr>
        </p:nvSpPr>
        <p:spPr>
          <a:xfrm>
            <a:off x="540000" y="0"/>
            <a:ext cx="6730488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</a:pPr>
            <a:r>
              <a:rPr lang="sv-SE" sz="2800">
                <a:solidFill>
                  <a:srgbClr val="FF0000"/>
                </a:solidFill>
              </a:rPr>
              <a:t>CLEWs++ coverage and interactions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08" name="Google Shape;408;p10"/>
          <p:cNvSpPr/>
          <p:nvPr/>
        </p:nvSpPr>
        <p:spPr>
          <a:xfrm>
            <a:off x="8384103" y="2739025"/>
            <a:ext cx="1999200" cy="7431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Water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0"/>
          <p:cNvSpPr/>
          <p:nvPr/>
        </p:nvSpPr>
        <p:spPr>
          <a:xfrm>
            <a:off x="5297553" y="4255000"/>
            <a:ext cx="1999200" cy="7431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Waste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10"/>
          <p:cNvSpPr/>
          <p:nvPr/>
        </p:nvSpPr>
        <p:spPr>
          <a:xfrm>
            <a:off x="5297553" y="1223050"/>
            <a:ext cx="1999200" cy="7431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Climate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10"/>
          <p:cNvSpPr/>
          <p:nvPr/>
        </p:nvSpPr>
        <p:spPr>
          <a:xfrm>
            <a:off x="5297553" y="2739025"/>
            <a:ext cx="1999200" cy="7431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Energy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10"/>
          <p:cNvSpPr/>
          <p:nvPr/>
        </p:nvSpPr>
        <p:spPr>
          <a:xfrm>
            <a:off x="2211003" y="2739025"/>
            <a:ext cx="1999200" cy="743100"/>
          </a:xfrm>
          <a:prstGeom prst="roundRect">
            <a:avLst>
              <a:gd fmla="val 16667" name="adj"/>
            </a:avLst>
          </a:prstGeom>
          <a:solidFill>
            <a:srgbClr val="00B05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Land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3" name="Google Shape;413;p10"/>
          <p:cNvCxnSpPr/>
          <p:nvPr/>
        </p:nvCxnSpPr>
        <p:spPr>
          <a:xfrm flipH="1" rot="10800000">
            <a:off x="5976503" y="1976000"/>
            <a:ext cx="7800" cy="7713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14" name="Google Shape;414;p10"/>
          <p:cNvCxnSpPr/>
          <p:nvPr/>
        </p:nvCxnSpPr>
        <p:spPr>
          <a:xfrm>
            <a:off x="6732203" y="1975850"/>
            <a:ext cx="0" cy="779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15" name="Google Shape;415;p10"/>
          <p:cNvCxnSpPr/>
          <p:nvPr/>
        </p:nvCxnSpPr>
        <p:spPr>
          <a:xfrm>
            <a:off x="7298978" y="3282575"/>
            <a:ext cx="1062600" cy="78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16" name="Google Shape;416;p10"/>
          <p:cNvCxnSpPr/>
          <p:nvPr/>
        </p:nvCxnSpPr>
        <p:spPr>
          <a:xfrm rot="10800000">
            <a:off x="7298978" y="2912675"/>
            <a:ext cx="1086300" cy="78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17" name="Google Shape;417;p10"/>
          <p:cNvCxnSpPr/>
          <p:nvPr/>
        </p:nvCxnSpPr>
        <p:spPr>
          <a:xfrm>
            <a:off x="4211253" y="3291625"/>
            <a:ext cx="1062600" cy="78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18" name="Google Shape;418;p10"/>
          <p:cNvCxnSpPr/>
          <p:nvPr/>
        </p:nvCxnSpPr>
        <p:spPr>
          <a:xfrm rot="10800000">
            <a:off x="4211253" y="2921725"/>
            <a:ext cx="1086300" cy="78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19" name="Google Shape;419;p10"/>
          <p:cNvCxnSpPr/>
          <p:nvPr/>
        </p:nvCxnSpPr>
        <p:spPr>
          <a:xfrm flipH="1" rot="10800000">
            <a:off x="6293253" y="3482913"/>
            <a:ext cx="7800" cy="7713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20" name="Google Shape;420;p10"/>
          <p:cNvCxnSpPr/>
          <p:nvPr/>
        </p:nvCxnSpPr>
        <p:spPr>
          <a:xfrm flipH="1">
            <a:off x="1831878" y="4661833"/>
            <a:ext cx="3474900" cy="3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1" name="Google Shape;421;p10"/>
          <p:cNvCxnSpPr/>
          <p:nvPr/>
        </p:nvCxnSpPr>
        <p:spPr>
          <a:xfrm flipH="1">
            <a:off x="1831550" y="1478675"/>
            <a:ext cx="19200" cy="3189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2" name="Google Shape;422;p10"/>
          <p:cNvCxnSpPr/>
          <p:nvPr/>
        </p:nvCxnSpPr>
        <p:spPr>
          <a:xfrm>
            <a:off x="1844493" y="1469981"/>
            <a:ext cx="3462600" cy="6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23" name="Google Shape;423;p10"/>
          <p:cNvSpPr/>
          <p:nvPr/>
        </p:nvSpPr>
        <p:spPr>
          <a:xfrm>
            <a:off x="1039350" y="5102775"/>
            <a:ext cx="10515600" cy="1219200"/>
          </a:xfrm>
          <a:prstGeom prst="roundRect">
            <a:avLst>
              <a:gd fmla="val 16667" name="adj"/>
            </a:avLst>
          </a:prstGeom>
          <a:solidFill>
            <a:srgbClr val="344068"/>
          </a:solidFill>
          <a:ln cap="flat" cmpd="sng" w="15875">
            <a:solidFill>
              <a:srgbClr val="0B49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 theory, all 5 systems may somehow interact with each other. Nevertheless, not all those interactions are significant enough or relevant for CLEWs++ and thus, they are usually omitted. For instance, the energy requirements for treating waste are – in the grand scheme of things – very small and therefore, this interaction is typically not covered.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4" name="Google Shape;424;p10"/>
          <p:cNvCxnSpPr/>
          <p:nvPr/>
        </p:nvCxnSpPr>
        <p:spPr>
          <a:xfrm>
            <a:off x="2394525" y="1640861"/>
            <a:ext cx="2912400" cy="1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25" name="Google Shape;425;p10"/>
          <p:cNvCxnSpPr/>
          <p:nvPr/>
        </p:nvCxnSpPr>
        <p:spPr>
          <a:xfrm flipH="1">
            <a:off x="2397300" y="1640615"/>
            <a:ext cx="3600" cy="1116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6" name="Google Shape;426;p10"/>
          <p:cNvCxnSpPr/>
          <p:nvPr/>
        </p:nvCxnSpPr>
        <p:spPr>
          <a:xfrm flipH="1">
            <a:off x="3275025" y="1795134"/>
            <a:ext cx="3600" cy="9384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27" name="Google Shape;427;p10"/>
          <p:cNvCxnSpPr/>
          <p:nvPr/>
        </p:nvCxnSpPr>
        <p:spPr>
          <a:xfrm flipH="1">
            <a:off x="3272778" y="1806091"/>
            <a:ext cx="2034000" cy="3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8" name="Google Shape;428;p10"/>
          <p:cNvCxnSpPr/>
          <p:nvPr/>
        </p:nvCxnSpPr>
        <p:spPr>
          <a:xfrm flipH="1">
            <a:off x="9311499" y="1635877"/>
            <a:ext cx="3600" cy="10836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29" name="Google Shape;429;p10"/>
          <p:cNvCxnSpPr/>
          <p:nvPr/>
        </p:nvCxnSpPr>
        <p:spPr>
          <a:xfrm flipH="1">
            <a:off x="7289718" y="1621902"/>
            <a:ext cx="2034000" cy="3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2"/>
          <p:cNvSpPr txBox="1"/>
          <p:nvPr>
            <p:ph type="title"/>
          </p:nvPr>
        </p:nvSpPr>
        <p:spPr>
          <a:xfrm>
            <a:off x="540000" y="0"/>
            <a:ext cx="105156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</a:pPr>
            <a:r>
              <a:rPr lang="sv-SE" sz="2800">
                <a:solidFill>
                  <a:srgbClr val="FF0000"/>
                </a:solidFill>
              </a:rPr>
              <a:t>Disambiguation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36" name="Google Shape;436;p12"/>
          <p:cNvSpPr/>
          <p:nvPr/>
        </p:nvSpPr>
        <p:spPr>
          <a:xfrm>
            <a:off x="609375" y="1164865"/>
            <a:ext cx="4824000" cy="2232000"/>
          </a:xfrm>
          <a:prstGeom prst="roundRect">
            <a:avLst>
              <a:gd fmla="val 16667" name="adj"/>
            </a:avLst>
          </a:prstGeom>
          <a:solidFill>
            <a:srgbClr val="344068"/>
          </a:solidFill>
          <a:ln cap="flat" cmpd="sng" w="15875">
            <a:solidFill>
              <a:srgbClr val="0B49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Modelling scope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-SE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Refers to what aspects the model covers, e.g. Whole energy system, CLEWs etc. This is independent from where the model is built.</a:t>
            </a:r>
            <a:r>
              <a:rPr b="1" i="0" lang="sv-SE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sv-SE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CLEWs++</a:t>
            </a:r>
            <a:r>
              <a:rPr b="0" i="0" lang="sv-SE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sv-SE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will be the focus of this course</a:t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2"/>
          <p:cNvSpPr/>
          <p:nvPr/>
        </p:nvSpPr>
        <p:spPr>
          <a:xfrm>
            <a:off x="6293797" y="1145344"/>
            <a:ext cx="4824000" cy="2232000"/>
          </a:xfrm>
          <a:prstGeom prst="roundRect">
            <a:avLst>
              <a:gd fmla="val 16667" name="adj"/>
            </a:avLst>
          </a:prstGeom>
          <a:solidFill>
            <a:srgbClr val="2683C6"/>
          </a:solidFill>
          <a:ln cap="flat" cmpd="sng" w="15875">
            <a:solidFill>
              <a:srgbClr val="0B49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Modelling environment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sv-SE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Modelling environment or model generator refers to the platform/code used to build a model. Eg, Excel can be the environment for a simple model. Various software can be also used</a:t>
            </a:r>
            <a:r>
              <a:rPr b="0" i="0" lang="sv-SE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1" i="0" lang="sv-SE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OSeMOSYS</a:t>
            </a:r>
            <a:r>
              <a:rPr b="0" i="0" lang="sv-SE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sv-SE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will be the focus of this course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2"/>
          <p:cNvSpPr/>
          <p:nvPr/>
        </p:nvSpPr>
        <p:spPr>
          <a:xfrm>
            <a:off x="609375" y="3850914"/>
            <a:ext cx="4824000" cy="2232000"/>
          </a:xfrm>
          <a:prstGeom prst="roundRect">
            <a:avLst>
              <a:gd fmla="val 16667" name="adj"/>
            </a:avLst>
          </a:prstGeom>
          <a:solidFill>
            <a:srgbClr val="1CADE4"/>
          </a:solidFill>
          <a:ln cap="flat" cmpd="sng" w="15875">
            <a:solidFill>
              <a:srgbClr val="0B49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Interface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sv-SE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OSeMOSYS can run using simple txt files (i.e. no interface) but various interfaces have been developed over time. The Model User Interface for OSeMOSYS</a:t>
            </a:r>
            <a:r>
              <a:rPr b="1" i="0" lang="sv-SE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b="1" i="0" lang="sv-SE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MUIO</a:t>
            </a:r>
            <a:r>
              <a:rPr b="0" i="0" lang="sv-SE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 will be the focus of this course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2"/>
          <p:cNvSpPr/>
          <p:nvPr/>
        </p:nvSpPr>
        <p:spPr>
          <a:xfrm>
            <a:off x="6293797" y="3831394"/>
            <a:ext cx="4824000" cy="2232000"/>
          </a:xfrm>
          <a:prstGeom prst="roundRect">
            <a:avLst>
              <a:gd fmla="val 16667" name="adj"/>
            </a:avLst>
          </a:prstGeom>
          <a:solidFill>
            <a:srgbClr val="00B050"/>
          </a:solidFill>
          <a:ln cap="flat" cmpd="sng" w="15875">
            <a:solidFill>
              <a:srgbClr val="0B49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Templates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-SE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order to prepare the input data for any model, the user usually relies on certain templates, depending on the scope of the model. The Model Development Infrastructure </a:t>
            </a:r>
            <a:r>
              <a:rPr b="0" i="0" lang="sv-SE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1" i="0" lang="sv-SE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MDI</a:t>
            </a:r>
            <a:r>
              <a:rPr b="0" i="0" lang="sv-SE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b="0" i="0" lang="sv-SE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will be the focus of this course</a:t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4"/>
          <p:cNvSpPr txBox="1"/>
          <p:nvPr>
            <p:ph type="title"/>
          </p:nvPr>
        </p:nvSpPr>
        <p:spPr>
          <a:xfrm>
            <a:off x="540000" y="0"/>
            <a:ext cx="105156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v-SE" sz="2800">
                <a:solidFill>
                  <a:srgbClr val="FF0000"/>
                </a:solidFill>
              </a:rPr>
              <a:t>Modelling Scope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46" name="Google Shape;446;p14"/>
          <p:cNvSpPr txBox="1"/>
          <p:nvPr/>
        </p:nvSpPr>
        <p:spPr>
          <a:xfrm>
            <a:off x="246472" y="1261861"/>
            <a:ext cx="2820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Quattrocento Sans"/>
              <a:buChar char="​"/>
            </a:pPr>
            <a: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Power plants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4"/>
          <p:cNvSpPr txBox="1"/>
          <p:nvPr/>
        </p:nvSpPr>
        <p:spPr>
          <a:xfrm>
            <a:off x="137238" y="3191237"/>
            <a:ext cx="282028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Quattrocento Sans"/>
              <a:buChar char="​"/>
            </a:pPr>
            <a:r>
              <a:rPr b="1" i="0" lang="sv-SE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Industry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4"/>
          <p:cNvSpPr txBox="1"/>
          <p:nvPr/>
        </p:nvSpPr>
        <p:spPr>
          <a:xfrm>
            <a:off x="8967309" y="1114708"/>
            <a:ext cx="2820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Quattrocento Sans"/>
              <a:buChar char="​"/>
            </a:pPr>
            <a:r>
              <a:rPr b="1" i="0" lang="sv-S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Waste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9" name="Google Shape;449;p14"/>
          <p:cNvGrpSpPr/>
          <p:nvPr/>
        </p:nvGrpSpPr>
        <p:grpSpPr>
          <a:xfrm>
            <a:off x="630000" y="898198"/>
            <a:ext cx="10775340" cy="5216851"/>
            <a:chOff x="719136" y="898198"/>
            <a:chExt cx="10775340" cy="5216851"/>
          </a:xfrm>
        </p:grpSpPr>
        <p:sp>
          <p:nvSpPr>
            <p:cNvPr id="450" name="Google Shape;450;p14"/>
            <p:cNvSpPr/>
            <p:nvPr/>
          </p:nvSpPr>
          <p:spPr>
            <a:xfrm>
              <a:off x="719136" y="901696"/>
              <a:ext cx="10753728" cy="5213353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rgbClr val="000D2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sv-SE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CLEWs++ model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4"/>
            <p:cNvSpPr/>
            <p:nvPr/>
          </p:nvSpPr>
          <p:spPr>
            <a:xfrm>
              <a:off x="719136" y="901695"/>
              <a:ext cx="8352474" cy="4123694"/>
            </a:xfrm>
            <a:prstGeom prst="roundRect">
              <a:avLst>
                <a:gd fmla="val 16667" name="adj"/>
              </a:avLst>
            </a:prstGeom>
            <a:solidFill>
              <a:schemeClr val="accent5"/>
            </a:solidFill>
            <a:ln cap="flat" cmpd="sng" w="25400">
              <a:solidFill>
                <a:srgbClr val="062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sv-SE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Common CLEWs model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4"/>
            <p:cNvSpPr/>
            <p:nvPr/>
          </p:nvSpPr>
          <p:spPr>
            <a:xfrm>
              <a:off x="725337" y="898198"/>
              <a:ext cx="6820854" cy="3209295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 cap="flat" cmpd="sng" w="25400">
              <a:solidFill>
                <a:srgbClr val="283B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sv-SE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Whole energy system model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4"/>
            <p:cNvSpPr/>
            <p:nvPr/>
          </p:nvSpPr>
          <p:spPr>
            <a:xfrm>
              <a:off x="719136" y="902895"/>
              <a:ext cx="5072064" cy="2242193"/>
            </a:xfrm>
            <a:prstGeom prst="roundRect">
              <a:avLst>
                <a:gd fmla="val 16667" name="adj"/>
              </a:avLst>
            </a:prstGeom>
            <a:solidFill>
              <a:schemeClr val="accent3"/>
            </a:solidFill>
            <a:ln cap="flat" cmpd="sng" w="25400">
              <a:solidFill>
                <a:srgbClr val="49546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sv-SE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 sector model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A group of people and a graph&#10;&#10;AI-generated content may be incorrect." id="454" name="Google Shape;454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135764" y="1584051"/>
              <a:ext cx="992836" cy="9928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cartoon of a factory&#10;&#10;AI-generated content may be incorrect." id="455" name="Google Shape;455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04673" y="1535250"/>
              <a:ext cx="952195" cy="9521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6" name="Google Shape;456;p14"/>
            <p:cNvSpPr txBox="1"/>
            <p:nvPr/>
          </p:nvSpPr>
          <p:spPr>
            <a:xfrm>
              <a:off x="3033285" y="1288711"/>
              <a:ext cx="2820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762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Quattrocento Sans"/>
                <a:buChar char="​"/>
              </a:pPr>
              <a:r>
                <a:rPr b="1" i="0" lang="sv-SE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Simple electricity demand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A cartoon of a factory&#10;&#10;AI-generated content may be incorrect." id="457" name="Google Shape;457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243105" y="3456502"/>
              <a:ext cx="608556" cy="6085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cartoon of a car&#10;&#10;AI-generated content may be incorrect." id="458" name="Google Shape;458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100958" y="1130510"/>
              <a:ext cx="1055065" cy="10550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cartoon of a city&#10;&#10;AI-generated content may be incorrect." id="459" name="Google Shape;459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096000" y="2782834"/>
              <a:ext cx="977946" cy="9779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0" name="Google Shape;460;p14"/>
            <p:cNvSpPr txBox="1"/>
            <p:nvPr/>
          </p:nvSpPr>
          <p:spPr>
            <a:xfrm>
              <a:off x="5174828" y="2502846"/>
              <a:ext cx="28202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762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Quattrocento Sans"/>
                <a:buChar char="​"/>
              </a:pPr>
              <a:r>
                <a:rPr b="1" i="0" lang="sv-SE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Buildings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4"/>
            <p:cNvSpPr txBox="1"/>
            <p:nvPr/>
          </p:nvSpPr>
          <p:spPr>
            <a:xfrm>
              <a:off x="5213093" y="1104044"/>
              <a:ext cx="2820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762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Quattrocento Sans"/>
                <a:buChar char="​"/>
              </a:pPr>
              <a:r>
                <a:rPr b="1" i="0" lang="sv-SE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Transport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A diagram of a diagram&#10;&#10;AI-generated content may be incorrect." id="462" name="Google Shape;462;p1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791619" y="1857578"/>
              <a:ext cx="829934" cy="8299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3" name="Google Shape;463;p14"/>
            <p:cNvSpPr txBox="1"/>
            <p:nvPr/>
          </p:nvSpPr>
          <p:spPr>
            <a:xfrm>
              <a:off x="6796441" y="1581984"/>
              <a:ext cx="28202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762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Quattrocento Sans"/>
                <a:buChar char="​"/>
              </a:pPr>
              <a:r>
                <a:rPr b="1" i="0" lang="sv-SE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Water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A cartoon of trees and bushes&#10;&#10;AI-generated content may be incorrect." id="464" name="Google Shape;464;p1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115821" y="4234966"/>
              <a:ext cx="841706" cy="8417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5" name="Google Shape;465;p14"/>
            <p:cNvSpPr txBox="1"/>
            <p:nvPr/>
          </p:nvSpPr>
          <p:spPr>
            <a:xfrm>
              <a:off x="1126529" y="4137839"/>
              <a:ext cx="28202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762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Quattrocento Sans"/>
                <a:buChar char="​"/>
              </a:pPr>
              <a:r>
                <a:rPr b="1" i="0" lang="sv-SE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A colorful earth with a thermometer&#10;&#10;AI-generated content may be incorrect." id="466" name="Google Shape;466;p1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791619" y="3855163"/>
              <a:ext cx="841706" cy="8417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7" name="Google Shape;467;p14"/>
            <p:cNvSpPr txBox="1"/>
            <p:nvPr/>
          </p:nvSpPr>
          <p:spPr>
            <a:xfrm>
              <a:off x="6796441" y="3663982"/>
              <a:ext cx="28202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762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Quattrocento Sans"/>
                <a:buChar char="​"/>
              </a:pPr>
              <a:r>
                <a:rPr b="1" i="0" lang="sv-SE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Climate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A yellow truck with a black background&#10;&#10;AI-generated content may be incorrect." id="468" name="Google Shape;468;p1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9757147" y="1252640"/>
              <a:ext cx="1076465" cy="10764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magnifying glass and a piece of paper&#10;&#10;AI-generated content may be incorrect." id="469" name="Google Shape;469;p1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0084988" y="5176823"/>
              <a:ext cx="657684" cy="6576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0" name="Google Shape;470;p14"/>
            <p:cNvSpPr txBox="1"/>
            <p:nvPr/>
          </p:nvSpPr>
          <p:spPr>
            <a:xfrm>
              <a:off x="8885226" y="4798566"/>
              <a:ext cx="2492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762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Quattrocento Sans"/>
                <a:buChar char="​"/>
              </a:pPr>
              <a:r>
                <a:rPr b="1" i="0" lang="sv-SE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Increased detail and policy-making relevance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4"/>
            <p:cNvSpPr txBox="1"/>
            <p:nvPr/>
          </p:nvSpPr>
          <p:spPr>
            <a:xfrm>
              <a:off x="9096276" y="2832960"/>
              <a:ext cx="2398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762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Quattrocento Sans"/>
                <a:buChar char="​"/>
              </a:pPr>
              <a:r>
                <a:rPr b="1" i="0" lang="sv-SE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Following standardised development approach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72" name="Google Shape;472;p14" title="template.png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9962475" y="3316348"/>
              <a:ext cx="829925" cy="8299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0"/>
          <p:cNvSpPr txBox="1"/>
          <p:nvPr>
            <p:ph type="title"/>
          </p:nvPr>
        </p:nvSpPr>
        <p:spPr>
          <a:xfrm>
            <a:off x="540000" y="0"/>
            <a:ext cx="544392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v-SE" sz="2800">
                <a:solidFill>
                  <a:srgbClr val="FF0000"/>
                </a:solidFill>
              </a:rPr>
              <a:t>Modelling Environment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descr="A close-up of a word&#10;&#10;AI-generated content may be incorrect." id="479" name="Google Shape;47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9555" y="1703519"/>
            <a:ext cx="3171651" cy="19307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-up of a logo&#10;&#10;AI-generated content may be incorrect." id="480" name="Google Shape;480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9512" y="4161540"/>
            <a:ext cx="3862578" cy="18393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and white logo&#10;&#10;AI-generated content may be incorrect." id="481" name="Google Shape;48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09460" y="4258275"/>
            <a:ext cx="3291840" cy="164592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30"/>
          <p:cNvSpPr txBox="1"/>
          <p:nvPr/>
        </p:nvSpPr>
        <p:spPr>
          <a:xfrm>
            <a:off x="630000" y="981071"/>
            <a:ext cx="102807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sv-S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Any of the following can be used to build a CLEWs++ model. NB: the list is not exhaustive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3" name="Google Shape;483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8631" y="1296707"/>
            <a:ext cx="2744341" cy="2744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1"/>
          <p:cNvSpPr txBox="1"/>
          <p:nvPr>
            <p:ph type="title"/>
          </p:nvPr>
        </p:nvSpPr>
        <p:spPr>
          <a:xfrm>
            <a:off x="540000" y="0"/>
            <a:ext cx="105156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sv-SE" sz="2800">
                <a:solidFill>
                  <a:srgbClr val="FF0000"/>
                </a:solidFill>
              </a:rPr>
              <a:t>What you will need in this course: MDI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descr="A screenshot of a computer&#10;&#10;AI-generated content may be incorrect." id="490" name="Google Shape;49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6181" y="1738402"/>
            <a:ext cx="3018474" cy="4609123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31"/>
          <p:cNvSpPr txBox="1"/>
          <p:nvPr/>
        </p:nvSpPr>
        <p:spPr>
          <a:xfrm>
            <a:off x="540000" y="977233"/>
            <a:ext cx="9594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-1016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Quattrocento Sans"/>
              <a:buChar char="​"/>
            </a:pPr>
            <a:r>
              <a:rPr b="0" i="0" lang="sv-SE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 Development Infrastructure (</a:t>
            </a:r>
            <a:r>
              <a:rPr b="1" i="0" lang="sv-SE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MDI</a:t>
            </a:r>
            <a:r>
              <a:rPr b="0" i="0" lang="sv-SE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): 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pre-processing the data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6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Quattrocento Sans"/>
              <a:buChar char="​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here: </a:t>
            </a:r>
            <a:r>
              <a:rPr b="0" i="0" lang="sv-SE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https://zenodo.org/records/19046773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sv-SE" sz="1800" u="none" cap="none" strike="noStrike">
                <a:solidFill>
                  <a:srgbClr val="0242D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rgbClr val="0242D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31"/>
          <p:cNvSpPr/>
          <p:nvPr/>
        </p:nvSpPr>
        <p:spPr>
          <a:xfrm>
            <a:off x="5683254" y="2883711"/>
            <a:ext cx="5150202" cy="2318504"/>
          </a:xfrm>
          <a:prstGeom prst="roundRect">
            <a:avLst>
              <a:gd fmla="val 16667" name="adj"/>
            </a:avLst>
          </a:prstGeom>
          <a:solidFill>
            <a:srgbClr val="344068"/>
          </a:solidFill>
          <a:ln cap="flat" cmpd="sng" w="15875">
            <a:solidFill>
              <a:srgbClr val="0B49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Various </a:t>
            </a:r>
            <a:r>
              <a:rPr b="1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templates</a:t>
            </a:r>
            <a:r>
              <a:rPr b="0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for building OSeMOSYS models have been developed over the years.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Most notably, the Starter Data Kits (SDKs) and OSeMOSYS Global. Those templates differ both in terms of </a:t>
            </a:r>
            <a:r>
              <a:rPr b="1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scope</a:t>
            </a:r>
            <a:r>
              <a:rPr b="0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b="1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usability</a:t>
            </a:r>
            <a:r>
              <a:rPr b="0" i="0" lang="sv-S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2"/>
          <p:cNvSpPr txBox="1"/>
          <p:nvPr>
            <p:ph type="title"/>
          </p:nvPr>
        </p:nvSpPr>
        <p:spPr>
          <a:xfrm>
            <a:off x="540000" y="0"/>
            <a:ext cx="105156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v-SE" sz="2800">
                <a:solidFill>
                  <a:srgbClr val="FF0000"/>
                </a:solidFill>
              </a:rPr>
              <a:t>What you will need in this course: interface for OSeMOSYS</a:t>
            </a:r>
            <a:endParaRPr sz="2800">
              <a:solidFill>
                <a:srgbClr val="FF0000"/>
              </a:solidFill>
            </a:endParaRPr>
          </a:p>
        </p:txBody>
      </p:sp>
      <p:pic>
        <p:nvPicPr>
          <p:cNvPr id="499" name="Google Shape;49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0000" y="1840824"/>
            <a:ext cx="8973496" cy="2987208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32"/>
          <p:cNvSpPr txBox="1"/>
          <p:nvPr/>
        </p:nvSpPr>
        <p:spPr>
          <a:xfrm>
            <a:off x="630000" y="1005877"/>
            <a:ext cx="107337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MUIO (Model User Interface for OSeMOSYS): to run the models. 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is the most recently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developed and advanced interface for using OSeMOSYS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32"/>
          <p:cNvSpPr txBox="1"/>
          <p:nvPr/>
        </p:nvSpPr>
        <p:spPr>
          <a:xfrm>
            <a:off x="540000" y="5368422"/>
            <a:ext cx="82667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-1016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Quattrocento Sans"/>
              <a:buChar char="​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MUIO can be downloaded </a:t>
            </a:r>
            <a:r>
              <a:rPr b="1" i="0" lang="sv-SE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here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32"/>
          <p:cNvSpPr txBox="1"/>
          <p:nvPr/>
        </p:nvSpPr>
        <p:spPr>
          <a:xfrm>
            <a:off x="630000" y="5780379"/>
            <a:ext cx="10733724" cy="55399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the past, various </a:t>
            </a: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OSeMOSYS interfaces 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have been developed. Most notably: </a:t>
            </a: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MoManI, Otoole and Answer 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(not exclusive for OSeMOSYS use)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3"/>
          <p:cNvSpPr txBox="1"/>
          <p:nvPr>
            <p:ph type="ctrTitle"/>
          </p:nvPr>
        </p:nvSpPr>
        <p:spPr>
          <a:xfrm flipH="1">
            <a:off x="4185387" y="0"/>
            <a:ext cx="3647976" cy="6857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sv-SE"/>
              <a:t>Thank you</a:t>
            </a:r>
            <a:endParaRPr/>
          </a:p>
        </p:txBody>
      </p:sp>
      <p:sp>
        <p:nvSpPr>
          <p:cNvPr id="508" name="Google Shape;508;p33"/>
          <p:cNvSpPr txBox="1"/>
          <p:nvPr>
            <p:ph idx="1" type="subTitle"/>
          </p:nvPr>
        </p:nvSpPr>
        <p:spPr>
          <a:xfrm>
            <a:off x="6009375" y="5795916"/>
            <a:ext cx="6176211" cy="10620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sv-SE"/>
              <a:t>www.climatecompatiblegrowth.com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/>
          <p:nvPr/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1" i="0" lang="sv-S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3"/>
          <p:cNvSpPr txBox="1"/>
          <p:nvPr/>
        </p:nvSpPr>
        <p:spPr>
          <a:xfrm>
            <a:off x="835428" y="1786512"/>
            <a:ext cx="9737322" cy="4000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1872750" y="1564271"/>
            <a:ext cx="8446500" cy="2790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Course prerequisite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Before taking the current course, the participant should first take the ‘Introduction to CLEWs’ course which can be accessed from this page: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-SE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https://climatecompatiblegrowth.com/international-partnerships/capacity-building/openlearn-courses/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 top of that, the participant must have built at least one additional model (i.e. </a:t>
            </a:r>
            <a:r>
              <a:rPr b="0" i="1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as part of the first course) with minimal to zero help.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"/>
          <p:cNvSpPr txBox="1"/>
          <p:nvPr>
            <p:ph type="title"/>
          </p:nvPr>
        </p:nvSpPr>
        <p:spPr>
          <a:xfrm>
            <a:off x="540000" y="0"/>
            <a:ext cx="346152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</a:pPr>
            <a:r>
              <a:rPr lang="sv-SE" sz="2800">
                <a:solidFill>
                  <a:srgbClr val="FF0000"/>
                </a:solidFill>
              </a:rPr>
              <a:t>First things first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1869825" y="4551530"/>
            <a:ext cx="8446500" cy="923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Course forum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questions related to CLEWs++ modelling, please refer to the relevant forum </a:t>
            </a:r>
            <a:r>
              <a:rPr b="0" i="0" lang="sv-SE" sz="1800" u="sng" cap="none" strike="noStrike">
                <a:solidFill>
                  <a:srgbClr val="013CC7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https://forum.u4ria.org/c/clews/10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adge Tick with solid fill" id="103" name="Google Shape;10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0000" y="174544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eting with solid fill" id="104" name="Google Shape;104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0000" y="455153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"/>
          <p:cNvSpPr txBox="1"/>
          <p:nvPr/>
        </p:nvSpPr>
        <p:spPr>
          <a:xfrm>
            <a:off x="11798300" y="6565900"/>
            <a:ext cx="393600" cy="2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1" i="0" lang="sv-S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 txBox="1"/>
          <p:nvPr/>
        </p:nvSpPr>
        <p:spPr>
          <a:xfrm>
            <a:off x="770139" y="1768224"/>
            <a:ext cx="9737400" cy="40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" name="Google Shape;112;p5"/>
          <p:cNvSpPr txBox="1"/>
          <p:nvPr>
            <p:ph type="title"/>
          </p:nvPr>
        </p:nvSpPr>
        <p:spPr>
          <a:xfrm>
            <a:off x="540000" y="0"/>
            <a:ext cx="105156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</a:pPr>
            <a:r>
              <a:rPr lang="sv-SE">
                <a:solidFill>
                  <a:srgbClr val="FF0000"/>
                </a:solidFill>
              </a:rPr>
              <a:t>This course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13" name="Google Shape;113;p5"/>
          <p:cNvSpPr txBox="1"/>
          <p:nvPr/>
        </p:nvSpPr>
        <p:spPr>
          <a:xfrm>
            <a:off x="1733550" y="1571671"/>
            <a:ext cx="8446500" cy="4247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Course objective and expectations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course aims at helping the participant understand both the theoretical and practical principles around the </a:t>
            </a: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CLEWs++ concept…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sv-SE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CLEWs++ </a:t>
            </a:r>
            <a:r>
              <a:rPr b="0" i="0" lang="sv-SE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is a tool grounded on the Climate, Land, Energy, and Water systems (CLEWs) framework and encompassing all sectors of an economy and a wide array of emissions, fitting the scope of NDC updates.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sv-SE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To learn its principles, you'll be taken through </a:t>
            </a:r>
            <a:r>
              <a:rPr b="1" i="0" lang="sv-SE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14 lectures</a:t>
            </a:r>
            <a:r>
              <a:rPr b="0" i="0" lang="sv-SE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each focusing on a modelling feature or sector and including small exercises, and then </a:t>
            </a:r>
            <a:r>
              <a:rPr b="1" i="0" lang="sv-SE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 hands-on practice</a:t>
            </a:r>
            <a:r>
              <a:rPr b="0" i="0" lang="sv-SE" sz="18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where you build an entire model using the interface MUIO and a Model Development Interface (MDI).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Following the completion of the course, the participant will be able to build and analyse a full-scale CLEWs++ model, using OSeMOSYS and templates provided.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ullseye with solid fill" id="114" name="Google Shape;11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000" y="1483929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 txBox="1"/>
          <p:nvPr>
            <p:ph idx="1" type="body"/>
          </p:nvPr>
        </p:nvSpPr>
        <p:spPr>
          <a:xfrm>
            <a:off x="540000" y="878078"/>
            <a:ext cx="28812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b="1" lang="sv-SE" sz="1600"/>
              <a:t>Natural resources are finite</a:t>
            </a:r>
            <a:endParaRPr/>
          </a:p>
        </p:txBody>
      </p:sp>
      <p:sp>
        <p:nvSpPr>
          <p:cNvPr id="121" name="Google Shape;121;p28"/>
          <p:cNvSpPr txBox="1"/>
          <p:nvPr>
            <p:ph type="title"/>
          </p:nvPr>
        </p:nvSpPr>
        <p:spPr>
          <a:xfrm>
            <a:off x="540000" y="0"/>
            <a:ext cx="105156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</a:pPr>
            <a:r>
              <a:rPr lang="sv-SE" sz="2800">
                <a:solidFill>
                  <a:srgbClr val="FF0000"/>
                </a:solidFill>
              </a:rPr>
              <a:t>Energy and other resource/economic systems are complex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22" name="Google Shape;122;p28"/>
          <p:cNvSpPr txBox="1"/>
          <p:nvPr/>
        </p:nvSpPr>
        <p:spPr>
          <a:xfrm>
            <a:off x="7957176" y="901697"/>
            <a:ext cx="37593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Financial resources are constrained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8"/>
          <p:cNvSpPr txBox="1"/>
          <p:nvPr/>
        </p:nvSpPr>
        <p:spPr>
          <a:xfrm>
            <a:off x="8157025" y="3511818"/>
            <a:ext cx="30777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 situations are beyond our control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8"/>
          <p:cNvSpPr txBox="1"/>
          <p:nvPr/>
        </p:nvSpPr>
        <p:spPr>
          <a:xfrm>
            <a:off x="3950857" y="2903232"/>
            <a:ext cx="3311700" cy="1725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planning, encompassing a variety of sectors and actors under resource constraints, is typically 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WICKED PROBLEM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hand reaching for money on a tree&#10;&#10;AI-generated content may be incorrect." id="125" name="Google Shape;12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57025" y="1482119"/>
            <a:ext cx="3077700" cy="19628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-up of a virus&#10;&#10;AI-generated content may be incorrect." id="126" name="Google Shape;12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57025" y="4225476"/>
            <a:ext cx="3077700" cy="2051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hand holding a small green planet&#10;&#10;AI-generated content may be incorrect." id="127" name="Google Shape;127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0000" y="1444290"/>
            <a:ext cx="2426390" cy="1962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8" title="Capture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0000" y="4163502"/>
            <a:ext cx="2426390" cy="2113774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8"/>
          <p:cNvSpPr txBox="1"/>
          <p:nvPr>
            <p:ph idx="1" type="body"/>
          </p:nvPr>
        </p:nvSpPr>
        <p:spPr>
          <a:xfrm>
            <a:off x="540000" y="3442632"/>
            <a:ext cx="3016499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b="1" lang="sv-SE" sz="1600"/>
              <a:t>Resource systems are interconnected</a:t>
            </a:r>
            <a:endParaRPr/>
          </a:p>
        </p:txBody>
      </p:sp>
      <p:sp>
        <p:nvSpPr>
          <p:cNvPr id="130" name="Google Shape;130;p28"/>
          <p:cNvSpPr txBox="1"/>
          <p:nvPr>
            <p:ph idx="1" type="body"/>
          </p:nvPr>
        </p:nvSpPr>
        <p:spPr>
          <a:xfrm>
            <a:off x="3434243" y="6210281"/>
            <a:ext cx="30165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244897"/>
              <a:buNone/>
            </a:pPr>
            <a:r>
              <a:rPr lang="sv-SE" sz="1400" u="sng">
                <a:solidFill>
                  <a:schemeClr val="hlink"/>
                </a:solidFill>
                <a:hlinkClick r:id="rId7"/>
              </a:rPr>
              <a:t>Source</a:t>
            </a:r>
            <a:r>
              <a:rPr lang="sv-SE" sz="1400"/>
              <a:t>. License: </a:t>
            </a:r>
            <a:r>
              <a:rPr lang="sv-SE" sz="1400" u="sng">
                <a:solidFill>
                  <a:schemeClr val="hlink"/>
                </a:solidFill>
                <a:hlinkClick r:id="rId8"/>
              </a:rPr>
              <a:t>CC BY-ND 4.0</a:t>
            </a:r>
            <a:endParaRPr sz="2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"/>
          <p:cNvSpPr txBox="1"/>
          <p:nvPr>
            <p:ph type="title"/>
          </p:nvPr>
        </p:nvSpPr>
        <p:spPr>
          <a:xfrm>
            <a:off x="540000" y="0"/>
            <a:ext cx="6138864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</a:pPr>
            <a:r>
              <a:rPr lang="sv-SE" sz="2800">
                <a:solidFill>
                  <a:srgbClr val="FF0000"/>
                </a:solidFill>
              </a:rPr>
              <a:t>Quantifying the </a:t>
            </a:r>
            <a:r>
              <a:rPr lang="sv-SE">
                <a:solidFill>
                  <a:srgbClr val="FF0000"/>
                </a:solidFill>
              </a:rPr>
              <a:t>I</a:t>
            </a:r>
            <a:r>
              <a:rPr lang="sv-SE" sz="2800">
                <a:solidFill>
                  <a:srgbClr val="FF0000"/>
                </a:solidFill>
              </a:rPr>
              <a:t>mpossible 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descr="A person in a suit&#10;&#10;AI-generated content may be incorrect." id="137" name="Google Shape;13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2263" y="973813"/>
            <a:ext cx="2707229" cy="28095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white house shaped object on a yellow background&#10;&#10;AI-generated content may be incorrect." id="138" name="Google Shape;1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85059" y="973813"/>
            <a:ext cx="2598460" cy="24551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ower lines with text below&#10;&#10;AI-generated content may be incorrect." id="139" name="Google Shape;13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7640" y="973992"/>
            <a:ext cx="2304633" cy="24551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aph of the price of a graph&#10;&#10;AI-generated content may be incorrect." id="140" name="Google Shape;140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88236" y="841248"/>
            <a:ext cx="3108644" cy="342786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7"/>
          <p:cNvSpPr txBox="1"/>
          <p:nvPr>
            <p:ph idx="1" type="body"/>
          </p:nvPr>
        </p:nvSpPr>
        <p:spPr>
          <a:xfrm>
            <a:off x="6096000" y="4895339"/>
            <a:ext cx="5400880" cy="755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b="1" lang="sv-SE" sz="1600">
                <a:solidFill>
                  <a:schemeClr val="dk1"/>
                </a:solidFill>
              </a:rPr>
              <a:t>The use of </a:t>
            </a:r>
            <a:r>
              <a:rPr b="1" lang="sv-SE" sz="1600">
                <a:solidFill>
                  <a:schemeClr val="accent5"/>
                </a:solidFill>
              </a:rPr>
              <a:t>mathematical models </a:t>
            </a:r>
            <a:r>
              <a:rPr b="1" lang="sv-SE" sz="1600">
                <a:solidFill>
                  <a:schemeClr val="dk1"/>
                </a:solidFill>
              </a:rPr>
              <a:t>becomes</a:t>
            </a:r>
            <a:r>
              <a:rPr b="1" lang="sv-SE" sz="1600">
                <a:solidFill>
                  <a:schemeClr val="accent5"/>
                </a:solidFill>
              </a:rPr>
              <a:t> imperative…</a:t>
            </a:r>
            <a:endParaRPr/>
          </a:p>
        </p:txBody>
      </p:sp>
      <p:pic>
        <p:nvPicPr>
          <p:cNvPr id="142" name="Google Shape;142;p7" title="Screenshot 2026-01-05 085333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2997" y="3717171"/>
            <a:ext cx="2437399" cy="2356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7" title="Screenshot 2026-01-05 085543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911205" y="3717171"/>
            <a:ext cx="2437400" cy="2660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"/>
          <p:cNvSpPr txBox="1"/>
          <p:nvPr>
            <p:ph type="title"/>
          </p:nvPr>
        </p:nvSpPr>
        <p:spPr>
          <a:xfrm>
            <a:off x="540000" y="0"/>
            <a:ext cx="4846085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</a:pPr>
            <a:r>
              <a:rPr lang="sv-SE">
                <a:solidFill>
                  <a:srgbClr val="FF0000"/>
                </a:solidFill>
              </a:rPr>
              <a:t>From CLEWs to CLEWs++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descr="A diagram of a gas consumption&#10;&#10;AI-generated content may be incorrect." id="149" name="Google Shape;149;p2"/>
          <p:cNvPicPr preferRelativeResize="0"/>
          <p:nvPr/>
        </p:nvPicPr>
        <p:blipFill rotWithShape="1">
          <a:blip r:embed="rId3">
            <a:alphaModFix/>
          </a:blip>
          <a:srcRect b="0" l="21266" r="14134" t="0"/>
          <a:stretch/>
        </p:blipFill>
        <p:spPr>
          <a:xfrm>
            <a:off x="5088386" y="2148840"/>
            <a:ext cx="2501188" cy="23418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diagram of energy and water&#10;&#10;AI-generated content may be incorrect." id="150" name="Google Shape;15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8006" y="1567050"/>
            <a:ext cx="4676775" cy="28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"/>
          <p:cNvSpPr txBox="1"/>
          <p:nvPr/>
        </p:nvSpPr>
        <p:spPr>
          <a:xfrm>
            <a:off x="375263" y="4622650"/>
            <a:ext cx="4525913" cy="1569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❑"/>
            </a:pPr>
            <a:r>
              <a:rPr b="0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assessment methodology for </a:t>
            </a:r>
            <a:r>
              <a:rPr b="1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climate, land, energy, and water</a:t>
            </a:r>
            <a:r>
              <a:rPr b="0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security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❑"/>
            </a:pPr>
            <a:r>
              <a:rPr b="0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Primary objective is to assess the role of </a:t>
            </a:r>
            <a:r>
              <a:rPr b="1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technology choice</a:t>
            </a:r>
            <a:r>
              <a:rPr b="0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b="1" i="0" lang="sv-S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technology change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2" name="Google Shape;152;p2"/>
          <p:cNvCxnSpPr/>
          <p:nvPr/>
        </p:nvCxnSpPr>
        <p:spPr>
          <a:xfrm>
            <a:off x="4994781" y="1402266"/>
            <a:ext cx="0" cy="49200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A computer servers with arrows&#10;&#10;AI-generated content may be incorrect." id="153" name="Google Shape;153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04245" y="4523191"/>
            <a:ext cx="1869469" cy="1768537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"/>
          <p:cNvSpPr txBox="1"/>
          <p:nvPr/>
        </p:nvSpPr>
        <p:spPr>
          <a:xfrm>
            <a:off x="1423693" y="993157"/>
            <a:ext cx="2465400" cy="400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CLEWs</a:t>
            </a:r>
            <a:endParaRPr b="1" i="0" sz="20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"/>
          <p:cNvSpPr txBox="1"/>
          <p:nvPr/>
        </p:nvSpPr>
        <p:spPr>
          <a:xfrm>
            <a:off x="8399210" y="993156"/>
            <a:ext cx="2465400" cy="400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CLEWs ++</a:t>
            </a:r>
            <a:endParaRPr b="1" i="0" sz="20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" name="Google Shape;156;p2"/>
          <p:cNvGraphicFramePr/>
          <p:nvPr/>
        </p:nvGraphicFramePr>
        <p:xfrm>
          <a:off x="7588158" y="1567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{ABF4A559-E69A-4A66-B93D-9DDF10F7FAEB}</a:tableStyleId>
              </a:tblPr>
              <a:tblGrid>
                <a:gridCol w="396725"/>
                <a:gridCol w="396725"/>
                <a:gridCol w="3294025"/>
              </a:tblGrid>
              <a:tr h="405250">
                <a:tc gridSpan="3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CLEWs++</a:t>
                      </a:r>
                      <a:r>
                        <a:rPr b="0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is an </a:t>
                      </a:r>
                      <a:r>
                        <a:rPr b="1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application of the CLEWs </a:t>
                      </a:r>
                      <a:r>
                        <a:rPr b="0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framework which features the following aspects: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 hMerge="1"/>
                <a:tc hMerge="1"/>
              </a:tr>
              <a:tr h="6248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sv-SE" sz="1600" u="none" cap="none" strike="noStrike"/>
                        <a:t>❑</a:t>
                      </a:r>
                      <a:endParaRPr sz="1600" u="none" cap="none" strike="noStrike"/>
                    </a:p>
                  </a:txBody>
                  <a:tcPr marT="46800" marB="45725" marR="36000" marL="36000"/>
                </a:tc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The model is used to advise specific policy processes. This requires the following: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 hMerge="1"/>
              </a:tr>
              <a:tr h="964525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sv-SE" sz="1600" u="none" cap="none" strike="noStrike"/>
                        <a:t>1.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 hMerge="1"/>
                <a:tc>
                  <a:txBody>
                    <a:bodyPr/>
                    <a:lstStyle/>
                    <a:p>
                      <a:pPr indent="0" lvl="0" marL="45085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100% GHG emissions</a:t>
                      </a:r>
                      <a:r>
                        <a:rPr b="0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coverage</a:t>
                      </a:r>
                      <a:r>
                        <a:rPr b="0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 Therefore, </a:t>
                      </a:r>
                      <a:r>
                        <a:rPr b="1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waste sector</a:t>
                      </a:r>
                      <a:r>
                        <a:rPr b="0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and </a:t>
                      </a:r>
                      <a:r>
                        <a:rPr b="1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industrial process emissions</a:t>
                      </a:r>
                      <a:r>
                        <a:rPr b="0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(commonly omitted in other cases) must be included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537800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sv-SE" sz="1600" u="none" cap="none" strike="noStrike"/>
                        <a:t>2.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 hMerge="1"/>
                <a:tc>
                  <a:txBody>
                    <a:bodyPr/>
                    <a:lstStyle/>
                    <a:p>
                      <a:pPr indent="0" lvl="0" marL="45085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sv-SE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Level of detail, curation, and data quality is high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</a:tr>
              <a:tr h="96452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sv-SE" sz="1600" u="none" cap="none" strike="noStrike"/>
                        <a:t>❑</a:t>
                      </a:r>
                      <a:endParaRPr sz="1600" u="none" cap="none" strike="noStrike"/>
                    </a:p>
                  </a:txBody>
                  <a:tcPr marT="45725" marB="45725" marR="36000" marL="36000"/>
                </a:tc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sv-SE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Model development</a:t>
                      </a:r>
                      <a:r>
                        <a:rPr b="0" i="0" lang="sv-SE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has to follow a </a:t>
                      </a:r>
                      <a:r>
                        <a:rPr b="1" i="0" lang="sv-SE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standardised </a:t>
                      </a:r>
                      <a:r>
                        <a:rPr b="0" i="0" lang="sv-SE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and </a:t>
                      </a:r>
                      <a:r>
                        <a:rPr b="1" i="0" lang="sv-SE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replicable </a:t>
                      </a:r>
                      <a:r>
                        <a:rPr b="0" i="0" lang="sv-SE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method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"/>
          <p:cNvSpPr txBox="1"/>
          <p:nvPr>
            <p:ph type="title"/>
          </p:nvPr>
        </p:nvSpPr>
        <p:spPr>
          <a:xfrm>
            <a:off x="540000" y="387296"/>
            <a:ext cx="9401492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</a:pPr>
            <a:r>
              <a:rPr lang="sv-SE">
                <a:solidFill>
                  <a:srgbClr val="FF0000"/>
                </a:solidFill>
              </a:rPr>
              <a:t>The CLEWS++ Model develops integrated and coherent scenarios for Global GHG Emissions</a:t>
            </a:r>
            <a:endParaRPr>
              <a:solidFill>
                <a:srgbClr val="FF0000"/>
              </a:solidFill>
            </a:endParaRPr>
          </a:p>
        </p:txBody>
      </p:sp>
      <p:graphicFrame>
        <p:nvGraphicFramePr>
          <p:cNvPr id="162" name="Google Shape;162;p11"/>
          <p:cNvGraphicFramePr/>
          <p:nvPr/>
        </p:nvGraphicFramePr>
        <p:xfrm>
          <a:off x="540000" y="127712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{ABF4A559-E69A-4A66-B93D-9DDF10F7FAEB}</a:tableStyleId>
              </a:tblPr>
              <a:tblGrid>
                <a:gridCol w="7390375"/>
                <a:gridCol w="3789675"/>
              </a:tblGrid>
              <a:tr h="5075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sv-SE" sz="1600" u="none" cap="none" strike="noStrike">
                          <a:solidFill>
                            <a:schemeClr val="dk1"/>
                          </a:solidFill>
                        </a:rPr>
                        <a:t>CLEWs++ </a:t>
                      </a:r>
                      <a:r>
                        <a:rPr lang="sv-SE" sz="1600" u="none" cap="none" strike="noStrike">
                          <a:solidFill>
                            <a:schemeClr val="dk1"/>
                          </a:solidFill>
                        </a:rPr>
                        <a:t>models </a:t>
                      </a:r>
                      <a:r>
                        <a:rPr b="1" lang="sv-SE" sz="1600" u="none" cap="none" strike="noStrike">
                          <a:solidFill>
                            <a:schemeClr val="dk1"/>
                          </a:solidFill>
                        </a:rPr>
                        <a:t>the current and future energy–land–water–waste system through linear optimisation</a:t>
                      </a:r>
                      <a:endParaRPr sz="16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sz="1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CLEWs++</a:t>
                      </a:r>
                      <a:endParaRPr sz="1600" u="none" cap="none" strike="noStrike"/>
                    </a:p>
                    <a:p>
                      <a:pPr indent="-225425" lvl="1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Noto Sans Symbols"/>
                        <a:buChar char="•"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uses linear optimisation to analyse how policymakers and markets will drive economic outcomes related to energy, water, and food supply</a:t>
                      </a:r>
                      <a:endParaRPr sz="1600" u="none" cap="none" strike="noStrike"/>
                    </a:p>
                    <a:p>
                      <a:pPr indent="-225425" lvl="1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Noto Sans Symbols"/>
                        <a:buChar char="•"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embeds socio-political and techno-economic feasibility into the scenarios</a:t>
                      </a:r>
                      <a:endParaRPr b="0" sz="1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As opposed to system simulation where the user forces the behaviour of the model, in optimisation the model finds the </a:t>
                      </a:r>
                      <a:r>
                        <a:rPr lang="sv-SE" sz="1600" u="none" cap="none" strike="noStrike">
                          <a:solidFill>
                            <a:schemeClr val="dk1"/>
                          </a:solidFill>
                        </a:rPr>
                        <a:t>least-cost solution</a:t>
                      </a: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, considering given constraints</a:t>
                      </a:r>
                      <a:endParaRPr b="0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27000" marB="127000" marR="127000" marL="1270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1" marL="3175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Noto Sans Symbols"/>
                        <a:buNone/>
                      </a:pPr>
                      <a:r>
                        <a:t/>
                      </a:r>
                      <a:endParaRPr b="0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27000" marB="127000" marR="127000" marL="1270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63" name="Google Shape;163;p11" title="Screenshot 2026-01-05 090152.png"/>
          <p:cNvPicPr preferRelativeResize="0"/>
          <p:nvPr/>
        </p:nvPicPr>
        <p:blipFill rotWithShape="1">
          <a:blip r:embed="rId3">
            <a:alphaModFix/>
          </a:blip>
          <a:srcRect b="7407" l="0" r="0" t="0"/>
          <a:stretch/>
        </p:blipFill>
        <p:spPr>
          <a:xfrm>
            <a:off x="1184484" y="3861342"/>
            <a:ext cx="5353050" cy="2610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4" name="Google Shape;164;p11"/>
          <p:cNvGraphicFramePr/>
          <p:nvPr/>
        </p:nvGraphicFramePr>
        <p:xfrm>
          <a:off x="7942997" y="13846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{ABF4A559-E69A-4A66-B93D-9DDF10F7FAEB}</a:tableStyleId>
              </a:tblPr>
              <a:tblGrid>
                <a:gridCol w="339475"/>
                <a:gridCol w="3485550"/>
              </a:tblGrid>
              <a:tr h="1070575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sv-SE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CLEWs++ identifies least-cost strategies for meeting energy/food/water demand security goals </a:t>
                      </a:r>
                      <a:r>
                        <a:rPr lang="sv-SE" sz="1600" u="none" cap="none" strike="noStrike">
                          <a:solidFill>
                            <a:schemeClr val="dk1"/>
                          </a:solidFill>
                        </a:rPr>
                        <a:t>including:</a:t>
                      </a:r>
                      <a:endParaRPr sz="16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180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sv-SE" sz="1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sz="14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Capital investments</a:t>
                      </a:r>
                      <a:endParaRPr sz="16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6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sv-SE" sz="16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Economic activities and their costs</a:t>
                      </a:r>
                      <a:endParaRPr sz="16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69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sv-SE" sz="16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Emissions</a:t>
                      </a:r>
                      <a:endParaRPr sz="16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74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sv-SE" sz="16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Resource uses</a:t>
                      </a:r>
                      <a:endParaRPr sz="16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2475">
                <a:tc gridSpan="2"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sv-SE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While ensuring a high degree of feasibility and realism:</a:t>
                      </a:r>
                      <a:endParaRPr sz="16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9172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sv-SE" sz="16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Socio-political preferences</a:t>
                      </a:r>
                      <a:endParaRPr sz="16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sv-SE" sz="16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3175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Noto Sans Symbols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Public opinion on key technologies (e.g., carbon capture and storage)</a:t>
                      </a:r>
                      <a:endParaRPr sz="16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93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sv-SE" sz="16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Techno-economic feasibility</a:t>
                      </a:r>
                      <a:endParaRPr sz="16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sv-SE" sz="16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Market and supply chain scale-up (e.g., hydrogen)</a:t>
                      </a:r>
                      <a:endParaRPr sz="16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sv-SE" sz="16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sv-SE" sz="1600" u="none" cap="none" strike="noStrike">
                          <a:solidFill>
                            <a:schemeClr val="dk1"/>
                          </a:solidFill>
                        </a:rPr>
                        <a:t>Resource availability (e.g., biomass)</a:t>
                      </a:r>
                      <a:endParaRPr sz="1400" u="none" cap="none" strike="noStrike"/>
                    </a:p>
                  </a:txBody>
                  <a:tcPr marT="18000" marB="180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/>
          <p:nvPr>
            <p:ph type="title"/>
          </p:nvPr>
        </p:nvSpPr>
        <p:spPr>
          <a:xfrm>
            <a:off x="540000" y="0"/>
            <a:ext cx="505968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sv-S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Integrated system analysis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70" name="Google Shape;170;p29"/>
          <p:cNvSpPr txBox="1"/>
          <p:nvPr>
            <p:ph idx="2" type="subTitle"/>
          </p:nvPr>
        </p:nvSpPr>
        <p:spPr>
          <a:xfrm>
            <a:off x="554725" y="903825"/>
            <a:ext cx="11082600" cy="11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sv-SE" sz="1500"/>
              <a:t>The CLEWs++ whole-system approach not only incorporates all sectors and their underlying biophysical systems, but also crucially considers the interactions </a:t>
            </a:r>
            <a:r>
              <a:rPr b="1" i="1" lang="sv-SE" sz="1500"/>
              <a:t>between </a:t>
            </a:r>
            <a:r>
              <a:rPr lang="sv-SE" sz="1500"/>
              <a:t>systems. This is vital to ensuring </a:t>
            </a:r>
            <a:r>
              <a:rPr b="1" lang="sv-SE" sz="1500"/>
              <a:t>scenario outcomes are realistic and coherent</a:t>
            </a:r>
            <a:r>
              <a:rPr lang="sv-SE" sz="1500"/>
              <a:t>.</a:t>
            </a:r>
            <a:endParaRPr sz="15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sv-SE" sz="1500"/>
              <a:t>Let’s look at </a:t>
            </a:r>
            <a:r>
              <a:rPr b="1" lang="sv-SE" sz="1500"/>
              <a:t>the energy system </a:t>
            </a:r>
            <a:r>
              <a:rPr lang="sv-SE" sz="1500"/>
              <a:t>as an example.The energy system is comprised of numerous interacting systems, and the interactions within this system play a crucial role in determining the economics and outcomes of potential energy transitions.</a:t>
            </a:r>
            <a:endParaRPr sz="1500"/>
          </a:p>
        </p:txBody>
      </p:sp>
      <p:cxnSp>
        <p:nvCxnSpPr>
          <p:cNvPr id="171" name="Google Shape;171;p29"/>
          <p:cNvCxnSpPr/>
          <p:nvPr/>
        </p:nvCxnSpPr>
        <p:spPr>
          <a:xfrm rot="10800000">
            <a:off x="2015252" y="6025619"/>
            <a:ext cx="1310100" cy="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172" name="Google Shape;172;p29"/>
          <p:cNvSpPr txBox="1"/>
          <p:nvPr/>
        </p:nvSpPr>
        <p:spPr>
          <a:xfrm>
            <a:off x="1560574" y="6094108"/>
            <a:ext cx="2219700" cy="4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80"/>
              <a:buFont typeface="Arial"/>
              <a:buNone/>
            </a:pPr>
            <a:r>
              <a:rPr b="1" i="0" lang="sv-SE" sz="115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2-way impact: </a:t>
            </a:r>
            <a:r>
              <a:rPr b="0" i="0" lang="sv-SE" sz="115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demand affects supply and vice versa</a:t>
            </a:r>
            <a:endParaRPr b="0" i="0" sz="115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9"/>
          <p:cNvSpPr/>
          <p:nvPr/>
        </p:nvSpPr>
        <p:spPr>
          <a:xfrm>
            <a:off x="336225" y="3234959"/>
            <a:ext cx="1117800" cy="4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000" lIns="96025" spcFirstLastPara="1" rIns="96025" wrap="square" tIns="4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5"/>
              <a:buFont typeface="Arial"/>
              <a:buNone/>
            </a:pPr>
            <a:r>
              <a:rPr b="0" i="0" lang="sv-SE" sz="11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Power generation</a:t>
            </a:r>
            <a:endParaRPr b="0" i="0" sz="147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9"/>
          <p:cNvSpPr/>
          <p:nvPr/>
        </p:nvSpPr>
        <p:spPr>
          <a:xfrm>
            <a:off x="453748" y="5235342"/>
            <a:ext cx="882900" cy="2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000" lIns="96025" spcFirstLastPara="1" rIns="96025" wrap="square" tIns="4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5"/>
              <a:buFont typeface="Arial"/>
              <a:buNone/>
            </a:pPr>
            <a:r>
              <a:rPr b="0" i="0" lang="sv-SE" sz="11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Hydrogen production</a:t>
            </a:r>
            <a:endParaRPr b="0" i="0" sz="115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9"/>
          <p:cNvSpPr/>
          <p:nvPr/>
        </p:nvSpPr>
        <p:spPr>
          <a:xfrm>
            <a:off x="3052458" y="3792773"/>
            <a:ext cx="1310100" cy="1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000" lIns="96025" spcFirstLastPara="1" rIns="96025" wrap="square" tIns="4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5"/>
              <a:buFont typeface="Arial"/>
              <a:buNone/>
            </a:pPr>
            <a:r>
              <a:rPr b="0" i="0" lang="sv-SE" sz="11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Transport</a:t>
            </a:r>
            <a:endParaRPr b="0" i="0" sz="147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9"/>
          <p:cNvSpPr/>
          <p:nvPr/>
        </p:nvSpPr>
        <p:spPr>
          <a:xfrm>
            <a:off x="3276134" y="4749106"/>
            <a:ext cx="86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000" lIns="96025" spcFirstLastPara="1" rIns="96025" wrap="square" tIns="4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5"/>
              <a:buFont typeface="Arial"/>
              <a:buNone/>
            </a:pPr>
            <a:r>
              <a:rPr b="0" i="0" lang="sv-SE" sz="11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Buildings</a:t>
            </a:r>
            <a:endParaRPr b="0" i="0" sz="147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9"/>
          <p:cNvSpPr/>
          <p:nvPr/>
        </p:nvSpPr>
        <p:spPr>
          <a:xfrm>
            <a:off x="3052448" y="5678630"/>
            <a:ext cx="1310100" cy="1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000" lIns="96025" spcFirstLastPara="1" rIns="96025" wrap="square" tIns="4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5"/>
              <a:buFont typeface="Arial"/>
              <a:buNone/>
            </a:pPr>
            <a:r>
              <a:rPr b="0" i="0" lang="sv-SE" sz="11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Industry</a:t>
            </a:r>
            <a:endParaRPr b="0" i="0" sz="147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" name="Google Shape;178;p29"/>
          <p:cNvCxnSpPr>
            <a:stCxn id="179" idx="4"/>
            <a:endCxn id="180" idx="0"/>
          </p:cNvCxnSpPr>
          <p:nvPr/>
        </p:nvCxnSpPr>
        <p:spPr>
          <a:xfrm>
            <a:off x="1633358" y="3753795"/>
            <a:ext cx="0" cy="131340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181" name="Google Shape;181;p29"/>
          <p:cNvCxnSpPr>
            <a:stCxn id="179" idx="6"/>
            <a:endCxn id="182" idx="2"/>
          </p:cNvCxnSpPr>
          <p:nvPr/>
        </p:nvCxnSpPr>
        <p:spPr>
          <a:xfrm>
            <a:off x="1934895" y="3452257"/>
            <a:ext cx="1471200" cy="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183" name="Google Shape;183;p29"/>
          <p:cNvCxnSpPr>
            <a:stCxn id="179" idx="6"/>
            <a:endCxn id="184" idx="2"/>
          </p:cNvCxnSpPr>
          <p:nvPr/>
        </p:nvCxnSpPr>
        <p:spPr>
          <a:xfrm>
            <a:off x="1934895" y="3452257"/>
            <a:ext cx="1471200" cy="95820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185" name="Google Shape;185;p29"/>
          <p:cNvCxnSpPr>
            <a:stCxn id="179" idx="6"/>
            <a:endCxn id="186" idx="2"/>
          </p:cNvCxnSpPr>
          <p:nvPr/>
        </p:nvCxnSpPr>
        <p:spPr>
          <a:xfrm>
            <a:off x="1934895" y="3452257"/>
            <a:ext cx="1471200" cy="191670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187" name="Google Shape;187;p29"/>
          <p:cNvCxnSpPr>
            <a:stCxn id="182" idx="2"/>
            <a:endCxn id="180" idx="6"/>
          </p:cNvCxnSpPr>
          <p:nvPr/>
        </p:nvCxnSpPr>
        <p:spPr>
          <a:xfrm flipH="1">
            <a:off x="1934783" y="3452241"/>
            <a:ext cx="1471200" cy="191670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188" name="Google Shape;188;p29"/>
          <p:cNvCxnSpPr>
            <a:stCxn id="184" idx="2"/>
            <a:endCxn id="180" idx="6"/>
          </p:cNvCxnSpPr>
          <p:nvPr/>
        </p:nvCxnSpPr>
        <p:spPr>
          <a:xfrm flipH="1">
            <a:off x="1934780" y="4410557"/>
            <a:ext cx="1471200" cy="95820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189" name="Google Shape;189;p29"/>
          <p:cNvCxnSpPr>
            <a:stCxn id="186" idx="2"/>
            <a:endCxn id="180" idx="6"/>
          </p:cNvCxnSpPr>
          <p:nvPr/>
        </p:nvCxnSpPr>
        <p:spPr>
          <a:xfrm rot="10800000">
            <a:off x="1934781" y="5368872"/>
            <a:ext cx="1471200" cy="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190" name="Google Shape;190;p29"/>
          <p:cNvSpPr/>
          <p:nvPr/>
        </p:nvSpPr>
        <p:spPr>
          <a:xfrm>
            <a:off x="397329" y="2267657"/>
            <a:ext cx="995700" cy="45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000" lIns="96025" spcFirstLastPara="1" rIns="96025" wrap="square" tIns="4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5"/>
              <a:buFont typeface="Arial"/>
              <a:buNone/>
            </a:pPr>
            <a:r>
              <a:rPr b="0" i="0" lang="sv-SE" sz="11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Energy resources</a:t>
            </a:r>
            <a:endParaRPr b="0" i="0" sz="147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1" name="Google Shape;191;p29"/>
          <p:cNvCxnSpPr>
            <a:stCxn id="192" idx="4"/>
            <a:endCxn id="179" idx="0"/>
          </p:cNvCxnSpPr>
          <p:nvPr/>
        </p:nvCxnSpPr>
        <p:spPr>
          <a:xfrm>
            <a:off x="1633352" y="2795468"/>
            <a:ext cx="0" cy="35520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grpSp>
        <p:nvGrpSpPr>
          <p:cNvPr id="193" name="Google Shape;193;p29"/>
          <p:cNvGrpSpPr/>
          <p:nvPr/>
        </p:nvGrpSpPr>
        <p:grpSpPr>
          <a:xfrm>
            <a:off x="3405983" y="3150703"/>
            <a:ext cx="603075" cy="603075"/>
            <a:chOff x="2979687" y="2809752"/>
            <a:chExt cx="574248" cy="574248"/>
          </a:xfrm>
        </p:grpSpPr>
        <p:sp>
          <p:nvSpPr>
            <p:cNvPr id="182" name="Google Shape;182;p29"/>
            <p:cNvSpPr/>
            <p:nvPr/>
          </p:nvSpPr>
          <p:spPr>
            <a:xfrm>
              <a:off x="2979687" y="2809752"/>
              <a:ext cx="574248" cy="574248"/>
            </a:xfrm>
            <a:prstGeom prst="ellipse">
              <a:avLst/>
            </a:prstGeom>
            <a:noFill/>
            <a:ln cap="sq" cmpd="sng" w="133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8000" lIns="96025" spcFirstLastPara="1" rIns="96025" wrap="square" tIns="48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7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electric car Icon 2611532" id="194" name="Google Shape;194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22811" y="2952876"/>
              <a:ext cx="288000" cy="288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5" name="Google Shape;195;p29"/>
          <p:cNvGrpSpPr/>
          <p:nvPr/>
        </p:nvGrpSpPr>
        <p:grpSpPr>
          <a:xfrm>
            <a:off x="1331820" y="3150720"/>
            <a:ext cx="603075" cy="603075"/>
            <a:chOff x="979433" y="3684241"/>
            <a:chExt cx="574248" cy="574248"/>
          </a:xfrm>
        </p:grpSpPr>
        <p:sp>
          <p:nvSpPr>
            <p:cNvPr id="179" name="Google Shape;179;p29"/>
            <p:cNvSpPr/>
            <p:nvPr/>
          </p:nvSpPr>
          <p:spPr>
            <a:xfrm>
              <a:off x="979433" y="3684241"/>
              <a:ext cx="574248" cy="574248"/>
            </a:xfrm>
            <a:prstGeom prst="ellipse">
              <a:avLst/>
            </a:prstGeom>
            <a:noFill/>
            <a:ln cap="sq" cmpd="sng" w="133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8000" lIns="96025" spcFirstLastPara="1" rIns="96025" wrap="square" tIns="48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7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electricity Icon 4884279" id="196" name="Google Shape;196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86557" y="3791365"/>
              <a:ext cx="360000" cy="3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7" name="Google Shape;197;p29"/>
          <p:cNvGrpSpPr/>
          <p:nvPr/>
        </p:nvGrpSpPr>
        <p:grpSpPr>
          <a:xfrm>
            <a:off x="1331820" y="5067334"/>
            <a:ext cx="603075" cy="603075"/>
            <a:chOff x="979433" y="4898083"/>
            <a:chExt cx="574248" cy="574248"/>
          </a:xfrm>
        </p:grpSpPr>
        <p:sp>
          <p:nvSpPr>
            <p:cNvPr id="180" name="Google Shape;180;p29"/>
            <p:cNvSpPr/>
            <p:nvPr/>
          </p:nvSpPr>
          <p:spPr>
            <a:xfrm>
              <a:off x="979433" y="4898083"/>
              <a:ext cx="574248" cy="574248"/>
            </a:xfrm>
            <a:prstGeom prst="ellipse">
              <a:avLst/>
            </a:prstGeom>
            <a:noFill/>
            <a:ln cap="sq" cmpd="sng" w="133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8000" lIns="96025" spcFirstLastPara="1" rIns="96025" wrap="square" tIns="48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7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hydrogen Icon 11524" id="198" name="Google Shape;198;p2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86557" y="5005207"/>
              <a:ext cx="360000" cy="3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9" name="Google Shape;199;p29"/>
          <p:cNvGrpSpPr/>
          <p:nvPr/>
        </p:nvGrpSpPr>
        <p:grpSpPr>
          <a:xfrm>
            <a:off x="1331814" y="2192393"/>
            <a:ext cx="603075" cy="603075"/>
            <a:chOff x="691261" y="2130559"/>
            <a:chExt cx="574248" cy="574248"/>
          </a:xfrm>
        </p:grpSpPr>
        <p:sp>
          <p:nvSpPr>
            <p:cNvPr id="192" name="Google Shape;192;p29"/>
            <p:cNvSpPr/>
            <p:nvPr/>
          </p:nvSpPr>
          <p:spPr>
            <a:xfrm>
              <a:off x="691261" y="2130559"/>
              <a:ext cx="574248" cy="574248"/>
            </a:xfrm>
            <a:prstGeom prst="ellipse">
              <a:avLst/>
            </a:prstGeom>
            <a:noFill/>
            <a:ln cap="sq" cmpd="sng" w="133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8000" lIns="96025" spcFirstLastPara="1" rIns="96025" wrap="square" tIns="48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7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wind turbine Icon 4878129" id="200" name="Google Shape;200;p2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19056" y="2297078"/>
              <a:ext cx="204300" cy="20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olar energy Icon 3240726" id="201" name="Google Shape;201;p2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43176" y="2443076"/>
              <a:ext cx="204300" cy="204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2" name="Google Shape;202;p29"/>
          <p:cNvGrpSpPr/>
          <p:nvPr/>
        </p:nvGrpSpPr>
        <p:grpSpPr>
          <a:xfrm>
            <a:off x="3405981" y="5067334"/>
            <a:ext cx="603075" cy="603075"/>
            <a:chOff x="2931346" y="4868076"/>
            <a:chExt cx="574248" cy="574248"/>
          </a:xfrm>
        </p:grpSpPr>
        <p:sp>
          <p:nvSpPr>
            <p:cNvPr id="186" name="Google Shape;186;p29"/>
            <p:cNvSpPr/>
            <p:nvPr/>
          </p:nvSpPr>
          <p:spPr>
            <a:xfrm>
              <a:off x="2931346" y="4868076"/>
              <a:ext cx="574248" cy="574248"/>
            </a:xfrm>
            <a:prstGeom prst="ellipse">
              <a:avLst/>
            </a:prstGeom>
            <a:noFill/>
            <a:ln cap="sq" cmpd="sng" w="133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8000" lIns="96025" spcFirstLastPara="1" rIns="96025" wrap="square" tIns="48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7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factory Icon 4877524" id="203" name="Google Shape;203;p2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038470" y="4975200"/>
              <a:ext cx="360000" cy="3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4" name="Google Shape;204;p29"/>
          <p:cNvGrpSpPr/>
          <p:nvPr/>
        </p:nvGrpSpPr>
        <p:grpSpPr>
          <a:xfrm>
            <a:off x="3405980" y="4109019"/>
            <a:ext cx="603075" cy="603075"/>
            <a:chOff x="2856081" y="3848365"/>
            <a:chExt cx="574248" cy="574248"/>
          </a:xfrm>
        </p:grpSpPr>
        <p:sp>
          <p:nvSpPr>
            <p:cNvPr id="184" name="Google Shape;184;p29"/>
            <p:cNvSpPr/>
            <p:nvPr/>
          </p:nvSpPr>
          <p:spPr>
            <a:xfrm>
              <a:off x="2856081" y="3848365"/>
              <a:ext cx="574248" cy="574248"/>
            </a:xfrm>
            <a:prstGeom prst="ellipse">
              <a:avLst/>
            </a:prstGeom>
            <a:noFill/>
            <a:ln cap="sq" cmpd="sng" w="133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8000" lIns="96025" spcFirstLastPara="1" rIns="96025" wrap="square" tIns="48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7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home Icon 4879884" id="205" name="Google Shape;205;p2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963205" y="3955489"/>
              <a:ext cx="360000" cy="36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6" name="Google Shape;206;p29"/>
          <p:cNvSpPr txBox="1"/>
          <p:nvPr/>
        </p:nvSpPr>
        <p:spPr>
          <a:xfrm>
            <a:off x="4431925" y="2160688"/>
            <a:ext cx="44775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952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Quattrocento Sans"/>
              <a:buChar char="​"/>
            </a:pPr>
            <a:r>
              <a:rPr b="1" i="0" lang="sv-SE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Example Intra-System Interactions: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9"/>
          <p:cNvSpPr txBox="1"/>
          <p:nvPr/>
        </p:nvSpPr>
        <p:spPr>
          <a:xfrm>
            <a:off x="4431925" y="2531950"/>
            <a:ext cx="3810600" cy="38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Decarbonisation</a:t>
            </a: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the power system will </a:t>
            </a:r>
            <a:r>
              <a:rPr b="1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increase power prices</a:t>
            </a: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raising the cost of power for electrified heat and transport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turn, </a:t>
            </a:r>
            <a:r>
              <a:rPr b="1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electrifying end-uses </a:t>
            </a: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such as heat and transport will affect the economics of power generation and the resulting cost of power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Expansion of power and hydrogen demand</a:t>
            </a: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could exhaust the cheapest renewables, and could require the exploitation of more expensive low-carbon resources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Power and hydrogen supply can interact through </a:t>
            </a:r>
            <a:r>
              <a:rPr b="1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sector coupling </a:t>
            </a: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 </a:t>
            </a:r>
            <a:r>
              <a:rPr b="1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“Power-to-X”</a:t>
            </a: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reducing costs of both power and hydrogen and improving the economics of decarbonisation and electrification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9"/>
          <p:cNvSpPr txBox="1"/>
          <p:nvPr/>
        </p:nvSpPr>
        <p:spPr>
          <a:xfrm>
            <a:off x="8580542" y="2160678"/>
            <a:ext cx="3528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952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Quattrocento Sans"/>
              <a:buChar char="​"/>
            </a:pPr>
            <a:r>
              <a:rPr b="1" i="0" lang="sv-SE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Takeaways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9" name="Google Shape;209;p29"/>
          <p:cNvCxnSpPr/>
          <p:nvPr/>
        </p:nvCxnSpPr>
        <p:spPr>
          <a:xfrm>
            <a:off x="8410038" y="2160700"/>
            <a:ext cx="3000" cy="42396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0" name="Google Shape;210;p29"/>
          <p:cNvSpPr txBox="1"/>
          <p:nvPr/>
        </p:nvSpPr>
        <p:spPr>
          <a:xfrm>
            <a:off x="8580550" y="2531950"/>
            <a:ext cx="2891700" cy="37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5425" lvl="1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•"/>
            </a:pP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Interactions between systems will drive </a:t>
            </a:r>
            <a:r>
              <a:rPr b="1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trends that cannot be predicted</a:t>
            </a: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using exogenous cost assumptions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5425" lvl="1" marL="228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•"/>
            </a:pP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trends will accelerate or decelerate uptake of key technologies and have a </a:t>
            </a:r>
            <a:r>
              <a:rPr b="1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profound effect on scenario outcomes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5425" lvl="1" marL="228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•"/>
            </a:pP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Considering individual systems in </a:t>
            </a:r>
            <a:r>
              <a:rPr b="1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isolation will therefore give a distorted view</a:t>
            </a: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the future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5425" lvl="1" marL="228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•"/>
            </a:pPr>
            <a:r>
              <a:rPr b="1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CLEWs++ co-solves across all key system interactions</a:t>
            </a:r>
            <a:r>
              <a:rPr b="0" i="0" lang="sv-S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creating scenario outcomes that reflect the how these systems will co-evolve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" name="Google Shape;211;p2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12188" y="2258082"/>
            <a:ext cx="290900" cy="2908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urved black arrow pointing right | Premium AI-generated vector" id="212" name="Google Shape;212;p2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flipH="1" rot="-7613275">
            <a:off x="152272" y="1674674"/>
            <a:ext cx="633934" cy="6975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3" name="Google Shape;213;p29"/>
          <p:cNvCxnSpPr/>
          <p:nvPr/>
        </p:nvCxnSpPr>
        <p:spPr>
          <a:xfrm>
            <a:off x="4218975" y="2160700"/>
            <a:ext cx="3000" cy="42396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"/>
          <p:cNvSpPr txBox="1"/>
          <p:nvPr>
            <p:ph type="title"/>
          </p:nvPr>
        </p:nvSpPr>
        <p:spPr>
          <a:xfrm>
            <a:off x="540000" y="320400"/>
            <a:ext cx="105156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</a:pPr>
            <a:r>
              <a:rPr lang="sv-SE" sz="2400">
                <a:solidFill>
                  <a:srgbClr val="FF0000"/>
                </a:solidFill>
              </a:rPr>
              <a:t>CLEWS++ Represents all Major Conventional, Low-Carbon, and Zero Emission Technologies to meet demand in Future Energy Scenarios</a:t>
            </a:r>
            <a:endParaRPr sz="2400">
              <a:solidFill>
                <a:srgbClr val="FF0000"/>
              </a:solidFill>
            </a:endParaRPr>
          </a:p>
        </p:txBody>
      </p:sp>
      <p:grpSp>
        <p:nvGrpSpPr>
          <p:cNvPr id="219" name="Google Shape;219;p4"/>
          <p:cNvGrpSpPr/>
          <p:nvPr/>
        </p:nvGrpSpPr>
        <p:grpSpPr>
          <a:xfrm>
            <a:off x="540000" y="1440000"/>
            <a:ext cx="5348360" cy="1222667"/>
            <a:chOff x="554736" y="1164771"/>
            <a:chExt cx="5348360" cy="1222667"/>
          </a:xfrm>
        </p:grpSpPr>
        <p:sp>
          <p:nvSpPr>
            <p:cNvPr id="220" name="Google Shape;220;p4"/>
            <p:cNvSpPr txBox="1"/>
            <p:nvPr/>
          </p:nvSpPr>
          <p:spPr>
            <a:xfrm>
              <a:off x="554736" y="1164771"/>
              <a:ext cx="534836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-1016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Quattrocento Sans"/>
                <a:buChar char="​"/>
              </a:pPr>
              <a:r>
                <a:rPr b="1" i="0" lang="sv-SE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Power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"/>
            <p:cNvSpPr txBox="1"/>
            <p:nvPr/>
          </p:nvSpPr>
          <p:spPr>
            <a:xfrm>
              <a:off x="554736" y="1487192"/>
              <a:ext cx="5348360" cy="900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25425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Generation: 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Coal | Oil | Gas | Biomass | Coal with CCS | Gas with CCS | Biomass with CCS | Nuclear | Hydro | Onshore wind | Offshore wind | Solar | Hydrogen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Storage: 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Battery storage | Power to gas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22" name="Google Shape;222;p4"/>
            <p:cNvCxnSpPr/>
            <p:nvPr/>
          </p:nvCxnSpPr>
          <p:spPr>
            <a:xfrm>
              <a:off x="554736" y="1449092"/>
              <a:ext cx="5348360" cy="0"/>
            </a:xfrm>
            <a:prstGeom prst="straightConnector1">
              <a:avLst/>
            </a:prstGeom>
            <a:noFill/>
            <a:ln cap="flat" cmpd="sng" w="1270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23" name="Google Shape;223;p4"/>
          <p:cNvGrpSpPr/>
          <p:nvPr/>
        </p:nvGrpSpPr>
        <p:grpSpPr>
          <a:xfrm>
            <a:off x="6370320" y="3637171"/>
            <a:ext cx="5348360" cy="510825"/>
            <a:chOff x="554736" y="3320066"/>
            <a:chExt cx="5348360" cy="510825"/>
          </a:xfrm>
        </p:grpSpPr>
        <p:sp>
          <p:nvSpPr>
            <p:cNvPr id="224" name="Google Shape;224;p4"/>
            <p:cNvSpPr txBox="1"/>
            <p:nvPr/>
          </p:nvSpPr>
          <p:spPr>
            <a:xfrm>
              <a:off x="554736" y="3320066"/>
              <a:ext cx="534836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-1016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Quattrocento Sans"/>
                <a:buChar char="​"/>
              </a:pPr>
              <a:r>
                <a:rPr b="1" i="0" lang="sv-SE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 fuel production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4"/>
            <p:cNvSpPr txBox="1"/>
            <p:nvPr/>
          </p:nvSpPr>
          <p:spPr>
            <a:xfrm>
              <a:off x="554736" y="3615447"/>
              <a:ext cx="5348360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25425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Petroleum-derived fuel | Biofuel | Synthetic fuel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26" name="Google Shape;226;p4"/>
            <p:cNvCxnSpPr/>
            <p:nvPr/>
          </p:nvCxnSpPr>
          <p:spPr>
            <a:xfrm>
              <a:off x="554736" y="3595783"/>
              <a:ext cx="5348360" cy="0"/>
            </a:xfrm>
            <a:prstGeom prst="straightConnector1">
              <a:avLst/>
            </a:prstGeom>
            <a:noFill/>
            <a:ln cap="flat" cmpd="sng" w="1270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27" name="Google Shape;227;p4"/>
          <p:cNvGrpSpPr/>
          <p:nvPr/>
        </p:nvGrpSpPr>
        <p:grpSpPr>
          <a:xfrm>
            <a:off x="6370320" y="1440000"/>
            <a:ext cx="5348360" cy="1710032"/>
            <a:chOff x="6370320" y="1522361"/>
            <a:chExt cx="5348360" cy="1710032"/>
          </a:xfrm>
        </p:grpSpPr>
        <p:sp>
          <p:nvSpPr>
            <p:cNvPr id="228" name="Google Shape;228;p4"/>
            <p:cNvSpPr txBox="1"/>
            <p:nvPr/>
          </p:nvSpPr>
          <p:spPr>
            <a:xfrm>
              <a:off x="6370320" y="1522361"/>
              <a:ext cx="534836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-1016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Quattrocento Sans"/>
                <a:buChar char="​"/>
              </a:pPr>
              <a:r>
                <a:rPr b="1" i="0" lang="sv-SE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Transport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4"/>
            <p:cNvSpPr txBox="1"/>
            <p:nvPr/>
          </p:nvSpPr>
          <p:spPr>
            <a:xfrm>
              <a:off x="6370320" y="1824315"/>
              <a:ext cx="5348360" cy="1408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25425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2–3 wheelers | Cars | Buses | Light commercial vehicles | Heavy commercial vehicles: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Liquid fuel ICE | Plug-in hybrid | Battery electric | Hydrogen fuel cell | Natural gas ICE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Rail: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Liquid fuel | Electric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Aviation: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Liquid fuel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Shipping: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Liquid fuel | Ammonia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" name="Google Shape;230;p4"/>
          <p:cNvGrpSpPr/>
          <p:nvPr/>
        </p:nvGrpSpPr>
        <p:grpSpPr>
          <a:xfrm>
            <a:off x="540000" y="3628735"/>
            <a:ext cx="5363136" cy="1692221"/>
            <a:chOff x="6274168" y="3807807"/>
            <a:chExt cx="5363136" cy="1692221"/>
          </a:xfrm>
        </p:grpSpPr>
        <p:sp>
          <p:nvSpPr>
            <p:cNvPr id="231" name="Google Shape;231;p4"/>
            <p:cNvSpPr txBox="1"/>
            <p:nvPr/>
          </p:nvSpPr>
          <p:spPr>
            <a:xfrm>
              <a:off x="6274168" y="3807807"/>
              <a:ext cx="534836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-1016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Quattrocento Sans"/>
                <a:buChar char="​"/>
              </a:pPr>
              <a:r>
                <a:rPr b="1" i="0" lang="sv-SE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Buildings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4"/>
            <p:cNvSpPr txBox="1"/>
            <p:nvPr/>
          </p:nvSpPr>
          <p:spPr>
            <a:xfrm>
              <a:off x="6288904" y="4130228"/>
              <a:ext cx="5348400" cy="136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25425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Residential heat | Non-residential heat: 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Coal boiler | Oil boiler | Gas boiler | Biomass boiler | District heat | Resistive heater | Heat pump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Residential cooking:</a:t>
              </a:r>
              <a:r>
                <a:rPr b="0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Biomass stove | Coal stove | Gas stove | Oil stove | Electric stove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5425" lvl="1" marL="228600" marR="0" rtl="0" algn="l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Noto Sans Symbols"/>
                <a:buChar char="•"/>
              </a:pPr>
              <a:r>
                <a:rPr b="1" i="0" lang="sv-SE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Residential appliances | Non-residential appliances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33" name="Google Shape;233;p4"/>
            <p:cNvCxnSpPr/>
            <p:nvPr/>
          </p:nvCxnSpPr>
          <p:spPr>
            <a:xfrm>
              <a:off x="6288904" y="4092128"/>
              <a:ext cx="5348360" cy="0"/>
            </a:xfrm>
            <a:prstGeom prst="straightConnector1">
              <a:avLst/>
            </a:prstGeom>
            <a:noFill/>
            <a:ln cap="flat" cmpd="sng" w="1270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234" name="Google Shape;234;p4"/>
          <p:cNvCxnSpPr/>
          <p:nvPr/>
        </p:nvCxnSpPr>
        <p:spPr>
          <a:xfrm>
            <a:off x="6096000" y="1045868"/>
            <a:ext cx="0" cy="5508000"/>
          </a:xfrm>
          <a:prstGeom prst="straightConnector1">
            <a:avLst/>
          </a:prstGeom>
          <a:noFill/>
          <a:ln cap="flat" cmpd="sng" w="9525">
            <a:solidFill>
              <a:srgbClr val="B3B3B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5" name="Google Shape;235;p4"/>
          <p:cNvSpPr txBox="1"/>
          <p:nvPr/>
        </p:nvSpPr>
        <p:spPr>
          <a:xfrm>
            <a:off x="421426" y="6612501"/>
            <a:ext cx="460965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sv-S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Note: This list is indicative, not exhaustive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6" name="Google Shape;236;p4"/>
          <p:cNvCxnSpPr/>
          <p:nvPr/>
        </p:nvCxnSpPr>
        <p:spPr>
          <a:xfrm>
            <a:off x="6370320" y="1725925"/>
            <a:ext cx="5348360" cy="0"/>
          </a:xfrm>
          <a:prstGeom prst="straightConnector1">
            <a:avLst/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CG Lecture theme">
  <a:themeElements>
    <a:clrScheme name="CCG 202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AFC7FE"/>
      </a:accent3>
      <a:accent4>
        <a:srgbClr val="5F8EFD"/>
      </a:accent4>
      <a:accent5>
        <a:srgbClr val="0F56FD"/>
      </a:accent5>
      <a:accent6>
        <a:srgbClr val="910C22"/>
      </a:accent6>
      <a:hlink>
        <a:srgbClr val="4151C3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2019-06-09T10:25:43Z</dcterms:created>
  <dc:creator>Eunice Ramos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