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ExtraBold" panose="020B0906030804020204" pitchFamily="34" charset="0"/>
      <p:bold r:id="rId27"/>
      <p:boldItalic r:id="rId28"/>
    </p:embeddedFont>
    <p:embeddedFont>
      <p:font typeface="Quattrocento Sans" panose="020B0502050000020003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enGM9bltU4GwgJFaxaYa+yBjy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685E15-9EFE-46FB-8BC1-1AE644D1910A}">
  <a:tblStyle styleId="{71685E15-9EFE-46FB-8BC1-1AE644D1910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A"/>
          </a:solidFill>
        </a:fill>
      </a:tcStyle>
    </a:wholeTbl>
    <a:band1H>
      <a:tcTxStyle/>
      <a:tcStyle>
        <a:tcBdr/>
        <a:fill>
          <a:solidFill>
            <a:srgbClr val="CACBD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3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72" name="Google Shape;37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82" name="Google Shape;38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14" name="Google Shape;41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25" name="Google Shape;42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35" name="Google Shape;43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9" name="Google Shape;5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3" name="Google Shape;7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7" name="Google Shape;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231a44b24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9231a44b24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231a44b24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39231a44b24_1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08" name="Google Shape;208;g39231a44b24_1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8894617" cy="403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32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/>
          <p:nvPr/>
        </p:nvSpPr>
        <p:spPr>
          <a:xfrm>
            <a:off x="2285999" y="4370120"/>
            <a:ext cx="432261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9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body" idx="1"/>
          </p:nvPr>
        </p:nvSpPr>
        <p:spPr>
          <a:xfrm>
            <a:off x="838200" y="1239210"/>
            <a:ext cx="10515600" cy="493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2800"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0"/>
          <p:cNvPicPr preferRelativeResize="0"/>
          <p:nvPr/>
        </p:nvPicPr>
        <p:blipFill rotWithShape="1">
          <a:blip r:embed="rId2">
            <a:alphaModFix/>
          </a:blip>
          <a:srcRect l="53717" t="15855" r="8275" b="19640"/>
          <a:stretch/>
        </p:blipFill>
        <p:spPr>
          <a:xfrm>
            <a:off x="6549080" y="1087395"/>
            <a:ext cx="4633785" cy="442372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0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3200"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2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body" idx="1"/>
          </p:nvPr>
        </p:nvSpPr>
        <p:spPr>
          <a:xfrm>
            <a:off x="839788" y="1346930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>
            <a:spLocks noGrp="1"/>
          </p:cNvSpPr>
          <p:nvPr>
            <p:ph type="title"/>
          </p:nvPr>
        </p:nvSpPr>
        <p:spPr>
          <a:xfrm>
            <a:off x="554736" y="182372"/>
            <a:ext cx="11082528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2"/>
          <p:cNvSpPr txBox="1">
            <a:spLocks noGrp="1"/>
          </p:cNvSpPr>
          <p:nvPr>
            <p:ph type="body" idx="1"/>
          </p:nvPr>
        </p:nvSpPr>
        <p:spPr>
          <a:xfrm>
            <a:off x="7159752" y="78768"/>
            <a:ext cx="44805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subTitle" idx="2"/>
          </p:nvPr>
        </p:nvSpPr>
        <p:spPr>
          <a:xfrm>
            <a:off x="554736" y="903861"/>
            <a:ext cx="110825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7"/>
          <p:cNvSpPr txBox="1">
            <a:spLocks noGrp="1"/>
          </p:cNvSpPr>
          <p:nvPr>
            <p:ph type="ctrTitle"/>
          </p:nvPr>
        </p:nvSpPr>
        <p:spPr>
          <a:xfrm>
            <a:off x="1" y="1952105"/>
            <a:ext cx="960782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0" y="4339705"/>
            <a:ext cx="9607826" cy="195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 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body" idx="2"/>
          </p:nvPr>
        </p:nvSpPr>
        <p:spPr>
          <a:xfrm>
            <a:off x="6148754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3200"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48" name="Google Shape;4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zenodo.org/records/16875355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1715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forum.u4ria.org/c/clews/1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" descr="Several logos on a white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7611" y="4367478"/>
            <a:ext cx="4175392" cy="183731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"/>
          <p:cNvSpPr txBox="1"/>
          <p:nvPr/>
        </p:nvSpPr>
        <p:spPr>
          <a:xfrm>
            <a:off x="561355" y="772010"/>
            <a:ext cx="50334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CLEWs++ Modelling Course</a:t>
            </a:r>
            <a:endParaRPr/>
          </a:p>
        </p:txBody>
      </p:sp>
      <p:sp>
        <p:nvSpPr>
          <p:cNvPr id="55" name="Google Shape;55;p2"/>
          <p:cNvSpPr txBox="1"/>
          <p:nvPr/>
        </p:nvSpPr>
        <p:spPr>
          <a:xfrm>
            <a:off x="561355" y="1017338"/>
            <a:ext cx="758756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400" b="1" i="0" u="sng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LECTURE 1 </a:t>
            </a:r>
            <a:endParaRPr sz="4400" b="1" i="0" u="sng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Introduction to CLEWs++ Modelling Course</a:t>
            </a:r>
            <a:endParaRPr sz="44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835225" y="406095"/>
            <a:ext cx="10515600" cy="69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sv-SE" sz="3200"/>
              <a:t>Example Reference Energy System </a:t>
            </a:r>
            <a:endParaRPr/>
          </a:p>
        </p:txBody>
      </p:sp>
      <p:cxnSp>
        <p:nvCxnSpPr>
          <p:cNvPr id="232" name="Google Shape;232;p31"/>
          <p:cNvCxnSpPr/>
          <p:nvPr/>
        </p:nvCxnSpPr>
        <p:spPr>
          <a:xfrm>
            <a:off x="9390155" y="1563104"/>
            <a:ext cx="0" cy="4653773"/>
          </a:xfrm>
          <a:prstGeom prst="straightConnector1">
            <a:avLst/>
          </a:prstGeom>
          <a:noFill/>
          <a:ln w="9525" cap="flat" cmpd="sng">
            <a:solidFill>
              <a:srgbClr val="D0D0D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31"/>
          <p:cNvCxnSpPr/>
          <p:nvPr/>
        </p:nvCxnSpPr>
        <p:spPr>
          <a:xfrm>
            <a:off x="3377296" y="1563104"/>
            <a:ext cx="0" cy="4653773"/>
          </a:xfrm>
          <a:prstGeom prst="straightConnector1">
            <a:avLst/>
          </a:prstGeom>
          <a:noFill/>
          <a:ln w="9525" cap="flat" cmpd="sng">
            <a:solidFill>
              <a:srgbClr val="D0D0D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" name="Google Shape;234;p31"/>
          <p:cNvCxnSpPr/>
          <p:nvPr/>
        </p:nvCxnSpPr>
        <p:spPr>
          <a:xfrm>
            <a:off x="6393900" y="1563104"/>
            <a:ext cx="0" cy="4653773"/>
          </a:xfrm>
          <a:prstGeom prst="straightConnector1">
            <a:avLst/>
          </a:prstGeom>
          <a:noFill/>
          <a:ln w="9525" cap="flat" cmpd="sng">
            <a:solidFill>
              <a:srgbClr val="D0D0D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31"/>
          <p:cNvSpPr/>
          <p:nvPr/>
        </p:nvSpPr>
        <p:spPr>
          <a:xfrm>
            <a:off x="9389144" y="5012984"/>
            <a:ext cx="2237232" cy="1483285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554736" y="1563104"/>
            <a:ext cx="28202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Production and </a:t>
            </a:r>
            <a:b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Technologies</a:t>
            </a:r>
            <a:endParaRPr/>
          </a:p>
        </p:txBody>
      </p:sp>
      <p:sp>
        <p:nvSpPr>
          <p:cNvPr id="237" name="Google Shape;237;p31"/>
          <p:cNvSpPr txBox="1"/>
          <p:nvPr/>
        </p:nvSpPr>
        <p:spPr>
          <a:xfrm>
            <a:off x="3415396" y="1563104"/>
            <a:ext cx="29785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Fuel Transformation and</a:t>
            </a:r>
            <a:b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Distribution Technologies</a:t>
            </a:r>
            <a:endParaRPr/>
          </a:p>
        </p:txBody>
      </p:sp>
      <p:sp>
        <p:nvSpPr>
          <p:cNvPr id="238" name="Google Shape;238;p31"/>
          <p:cNvSpPr txBox="1"/>
          <p:nvPr/>
        </p:nvSpPr>
        <p:spPr>
          <a:xfrm>
            <a:off x="6393900" y="1563104"/>
            <a:ext cx="29962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Transformation</a:t>
            </a:r>
            <a:b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Technologies</a:t>
            </a:r>
            <a:endParaRPr/>
          </a:p>
        </p:txBody>
      </p:sp>
      <p:sp>
        <p:nvSpPr>
          <p:cNvPr id="239" name="Google Shape;239;p31"/>
          <p:cNvSpPr txBox="1"/>
          <p:nvPr/>
        </p:nvSpPr>
        <p:spPr>
          <a:xfrm>
            <a:off x="9498313" y="1563104"/>
            <a:ext cx="20241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Use </a:t>
            </a:r>
            <a:b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Technologies</a:t>
            </a:r>
            <a:endParaRPr/>
          </a:p>
        </p:txBody>
      </p:sp>
      <p:sp>
        <p:nvSpPr>
          <p:cNvPr id="240" name="Google Shape;240;p31"/>
          <p:cNvSpPr/>
          <p:nvPr/>
        </p:nvSpPr>
        <p:spPr>
          <a:xfrm>
            <a:off x="3377516" y="3206407"/>
            <a:ext cx="1367484" cy="246221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Electrolyser</a:t>
            </a:r>
            <a:endParaRPr/>
          </a:p>
        </p:txBody>
      </p:sp>
      <p:sp>
        <p:nvSpPr>
          <p:cNvPr id="241" name="Google Shape;241;p31"/>
          <p:cNvSpPr/>
          <p:nvPr/>
        </p:nvSpPr>
        <p:spPr>
          <a:xfrm>
            <a:off x="3377516" y="4830406"/>
            <a:ext cx="1367484" cy="246221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Biofuel Production </a:t>
            </a:r>
            <a:endParaRPr/>
          </a:p>
        </p:txBody>
      </p:sp>
      <p:sp>
        <p:nvSpPr>
          <p:cNvPr id="242" name="Google Shape;242;p31"/>
          <p:cNvSpPr/>
          <p:nvPr/>
        </p:nvSpPr>
        <p:spPr>
          <a:xfrm>
            <a:off x="6393901" y="5029796"/>
            <a:ext cx="2039065" cy="400110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Temp. Process Heat Techs. </a:t>
            </a: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(w/ or w/o CCS)</a:t>
            </a:r>
            <a:endParaRPr/>
          </a:p>
        </p:txBody>
      </p:sp>
      <p:sp>
        <p:nvSpPr>
          <p:cNvPr id="243" name="Google Shape;243;p31"/>
          <p:cNvSpPr/>
          <p:nvPr/>
        </p:nvSpPr>
        <p:spPr>
          <a:xfrm>
            <a:off x="6393901" y="4183996"/>
            <a:ext cx="2039065" cy="400110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Temp. Process Heat Techs. </a:t>
            </a:r>
            <a:endParaRPr/>
          </a:p>
        </p:txBody>
      </p:sp>
      <p:sp>
        <p:nvSpPr>
          <p:cNvPr id="244" name="Google Shape;244;p31"/>
          <p:cNvSpPr/>
          <p:nvPr/>
        </p:nvSpPr>
        <p:spPr>
          <a:xfrm>
            <a:off x="6393901" y="2826232"/>
            <a:ext cx="2039065" cy="400110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Technologies</a:t>
            </a:r>
            <a:endParaRPr/>
          </a:p>
        </p:txBody>
      </p:sp>
      <p:sp>
        <p:nvSpPr>
          <p:cNvPr id="245" name="Google Shape;245;p31"/>
          <p:cNvSpPr/>
          <p:nvPr/>
        </p:nvSpPr>
        <p:spPr>
          <a:xfrm>
            <a:off x="6393901" y="3729374"/>
            <a:ext cx="2039065" cy="400110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Air Capture</a:t>
            </a:r>
            <a:endParaRPr/>
          </a:p>
        </p:txBody>
      </p:sp>
      <p:sp>
        <p:nvSpPr>
          <p:cNvPr id="246" name="Google Shape;246;p31"/>
          <p:cNvSpPr/>
          <p:nvPr/>
        </p:nvSpPr>
        <p:spPr>
          <a:xfrm>
            <a:off x="6393901" y="3277803"/>
            <a:ext cx="2039065" cy="400110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Motive Energy Technologies</a:t>
            </a:r>
            <a:endParaRPr/>
          </a:p>
        </p:txBody>
      </p:sp>
      <p:sp>
        <p:nvSpPr>
          <p:cNvPr id="247" name="Google Shape;247;p31"/>
          <p:cNvSpPr txBox="1"/>
          <p:nvPr/>
        </p:nvSpPr>
        <p:spPr>
          <a:xfrm>
            <a:off x="10153146" y="5044516"/>
            <a:ext cx="70922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spAutoFit/>
          </a:bodyPr>
          <a:lstStyle/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Quattrocento Sans"/>
              <a:buChar char="​"/>
            </a:pPr>
            <a: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/>
          </a:p>
        </p:txBody>
      </p:sp>
      <p:sp>
        <p:nvSpPr>
          <p:cNvPr id="248" name="Google Shape;248;p31"/>
          <p:cNvSpPr txBox="1"/>
          <p:nvPr/>
        </p:nvSpPr>
        <p:spPr>
          <a:xfrm>
            <a:off x="9583352" y="5258350"/>
            <a:ext cx="867345" cy="111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spAutoFit/>
          </a:bodyPr>
          <a:lstStyle/>
          <a:p>
            <a:pPr marL="0" marR="0" lvl="0" indent="-63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Quattrocento Sans"/>
              <a:buChar char="​"/>
            </a:pPr>
            <a: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Passenger:</a:t>
            </a:r>
            <a:endParaRPr/>
          </a:p>
          <a:p>
            <a:pPr marL="0" marR="0" lvl="0" indent="-635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Quattrocento Sans"/>
              <a:buChar char="​"/>
            </a:pP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Cars</a:t>
            </a:r>
            <a:endParaRPr/>
          </a:p>
          <a:p>
            <a:pPr marL="0" marR="0" lvl="0" indent="-63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Quattrocento Sans"/>
              <a:buChar char="​"/>
            </a:pP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2/3 Wheelers</a:t>
            </a:r>
            <a:endParaRPr/>
          </a:p>
          <a:p>
            <a:pPr marL="0" marR="0" lvl="0" indent="-63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Quattrocento Sans"/>
              <a:buChar char="​"/>
            </a:pP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Buses</a:t>
            </a:r>
            <a:endParaRPr/>
          </a:p>
          <a:p>
            <a:pPr marL="0" marR="0" lvl="0" indent="-63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Quattrocento Sans"/>
              <a:buChar char="​"/>
            </a:pP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Vans</a:t>
            </a:r>
            <a:endParaRPr/>
          </a:p>
          <a:p>
            <a:pPr marL="0" marR="0" lvl="0" indent="-63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Quattrocento Sans"/>
              <a:buChar char="​"/>
            </a:pP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Aviation</a:t>
            </a:r>
            <a:endParaRPr/>
          </a:p>
          <a:p>
            <a:pPr marL="0" marR="0" lvl="0" indent="-63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Quattrocento Sans"/>
              <a:buChar char="​"/>
            </a:pP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Rail</a:t>
            </a:r>
            <a:endParaRPr/>
          </a:p>
        </p:txBody>
      </p:sp>
      <p:sp>
        <p:nvSpPr>
          <p:cNvPr id="249" name="Google Shape;249;p31"/>
          <p:cNvSpPr txBox="1"/>
          <p:nvPr/>
        </p:nvSpPr>
        <p:spPr>
          <a:xfrm>
            <a:off x="10695913" y="5257871"/>
            <a:ext cx="585698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spAutoFit/>
          </a:bodyPr>
          <a:lstStyle/>
          <a:p>
            <a:pPr marL="0" marR="0" lvl="0" indent="-63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Quattrocento Sans"/>
              <a:buChar char="​"/>
            </a:pPr>
            <a: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Freight:</a:t>
            </a:r>
            <a:endParaRPr/>
          </a:p>
          <a:p>
            <a:pPr marL="0" marR="0" lvl="0" indent="-635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Quattrocento Sans"/>
              <a:buChar char="​"/>
            </a:pP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Ships</a:t>
            </a:r>
            <a:endParaRPr/>
          </a:p>
          <a:p>
            <a:pPr marL="0" marR="0" lvl="0" indent="-63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Quattrocento Sans"/>
              <a:buChar char="​"/>
            </a:pP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Trucks</a:t>
            </a:r>
            <a:endParaRPr/>
          </a:p>
        </p:txBody>
      </p:sp>
      <p:sp>
        <p:nvSpPr>
          <p:cNvPr id="250" name="Google Shape;250;p31"/>
          <p:cNvSpPr/>
          <p:nvPr/>
        </p:nvSpPr>
        <p:spPr>
          <a:xfrm>
            <a:off x="9391794" y="3856984"/>
            <a:ext cx="2237232" cy="1054135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Factories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Cement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Chemicals (split into 3 sub-sectors)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Iron and Steel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Aluminum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</p:txBody>
      </p:sp>
      <p:sp>
        <p:nvSpPr>
          <p:cNvPr id="251" name="Google Shape;251;p31"/>
          <p:cNvSpPr/>
          <p:nvPr/>
        </p:nvSpPr>
        <p:spPr>
          <a:xfrm>
            <a:off x="9391794" y="2931012"/>
            <a:ext cx="2237232" cy="246221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Housing Sector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9391794" y="2573232"/>
            <a:ext cx="2237232" cy="246221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Agricultural Units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9391794" y="3288792"/>
            <a:ext cx="2237232" cy="246221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Sector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1500688" y="2116764"/>
            <a:ext cx="1512961" cy="1015663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&amp; Power Plants</a:t>
            </a:r>
            <a:br>
              <a:rPr lang="sv-SE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(w/ or w/o CCS)</a:t>
            </a:r>
            <a:endParaRPr/>
          </a:p>
        </p:txBody>
      </p:sp>
      <p:sp>
        <p:nvSpPr>
          <p:cNvPr id="255" name="Google Shape;255;p31"/>
          <p:cNvSpPr txBox="1"/>
          <p:nvPr/>
        </p:nvSpPr>
        <p:spPr>
          <a:xfrm>
            <a:off x="554736" y="2104289"/>
            <a:ext cx="690635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"/>
              <a:buFont typeface="Quattrocento Sans"/>
              <a:buChar char="​"/>
            </a:pPr>
            <a:r>
              <a:rPr lang="sv-SE" sz="8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Uranium</a:t>
            </a:r>
            <a:endParaRPr/>
          </a:p>
        </p:txBody>
      </p:sp>
      <p:sp>
        <p:nvSpPr>
          <p:cNvPr id="256" name="Google Shape;256;p31"/>
          <p:cNvSpPr txBox="1"/>
          <p:nvPr/>
        </p:nvSpPr>
        <p:spPr>
          <a:xfrm>
            <a:off x="554736" y="2314743"/>
            <a:ext cx="690635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800"/>
              <a:buFont typeface="Quattrocento Sans"/>
              <a:buChar char="​"/>
            </a:pPr>
            <a:r>
              <a:rPr lang="sv-SE" sz="8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Biomass</a:t>
            </a:r>
            <a:endParaRPr/>
          </a:p>
        </p:txBody>
      </p:sp>
      <p:sp>
        <p:nvSpPr>
          <p:cNvPr id="257" name="Google Shape;257;p31"/>
          <p:cNvSpPr txBox="1"/>
          <p:nvPr/>
        </p:nvSpPr>
        <p:spPr>
          <a:xfrm>
            <a:off x="554736" y="2525197"/>
            <a:ext cx="690635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Quattrocento Sans"/>
              <a:buChar char="​"/>
            </a:pPr>
            <a:r>
              <a:rPr lang="sv-SE"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Natural Gas</a:t>
            </a:r>
            <a:endParaRPr/>
          </a:p>
        </p:txBody>
      </p:sp>
      <p:sp>
        <p:nvSpPr>
          <p:cNvPr id="258" name="Google Shape;258;p31"/>
          <p:cNvSpPr txBox="1"/>
          <p:nvPr/>
        </p:nvSpPr>
        <p:spPr>
          <a:xfrm>
            <a:off x="554736" y="2735651"/>
            <a:ext cx="690635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Quattrocento Sans"/>
              <a:buChar char="​"/>
            </a:pPr>
            <a:r>
              <a:rPr lang="sv-SE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Coal</a:t>
            </a:r>
            <a:endParaRPr/>
          </a:p>
        </p:txBody>
      </p:sp>
      <p:sp>
        <p:nvSpPr>
          <p:cNvPr id="259" name="Google Shape;259;p31"/>
          <p:cNvSpPr txBox="1"/>
          <p:nvPr/>
        </p:nvSpPr>
        <p:spPr>
          <a:xfrm>
            <a:off x="554736" y="2946104"/>
            <a:ext cx="690635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546C"/>
              </a:buClr>
              <a:buSzPts val="800"/>
              <a:buFont typeface="Quattrocento Sans"/>
              <a:buChar char="​"/>
            </a:pPr>
            <a:r>
              <a:rPr lang="sv-SE" sz="800" b="0" i="0" u="none" strike="noStrike" cap="none">
                <a:solidFill>
                  <a:srgbClr val="E5546C"/>
                </a:solidFill>
                <a:latin typeface="Arial"/>
                <a:ea typeface="Arial"/>
                <a:cs typeface="Arial"/>
                <a:sym typeface="Arial"/>
              </a:rPr>
              <a:t>Oil</a:t>
            </a:r>
            <a:endParaRPr/>
          </a:p>
        </p:txBody>
      </p:sp>
      <p:cxnSp>
        <p:nvCxnSpPr>
          <p:cNvPr id="260" name="Google Shape;260;p31"/>
          <p:cNvCxnSpPr/>
          <p:nvPr/>
        </p:nvCxnSpPr>
        <p:spPr>
          <a:xfrm>
            <a:off x="554736" y="2249789"/>
            <a:ext cx="945952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1" name="Google Shape;261;p31"/>
          <p:cNvCxnSpPr/>
          <p:nvPr/>
        </p:nvCxnSpPr>
        <p:spPr>
          <a:xfrm>
            <a:off x="554736" y="2463816"/>
            <a:ext cx="945952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2" name="Google Shape;262;p31"/>
          <p:cNvCxnSpPr/>
          <p:nvPr/>
        </p:nvCxnSpPr>
        <p:spPr>
          <a:xfrm>
            <a:off x="554736" y="2674668"/>
            <a:ext cx="945952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3" name="Google Shape;263;p31"/>
          <p:cNvCxnSpPr/>
          <p:nvPr/>
        </p:nvCxnSpPr>
        <p:spPr>
          <a:xfrm>
            <a:off x="554736" y="2882345"/>
            <a:ext cx="945952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4" name="Google Shape;264;p31"/>
          <p:cNvCxnSpPr/>
          <p:nvPr/>
        </p:nvCxnSpPr>
        <p:spPr>
          <a:xfrm>
            <a:off x="554736" y="3093201"/>
            <a:ext cx="945952" cy="0"/>
          </a:xfrm>
          <a:prstGeom prst="straightConnector1">
            <a:avLst/>
          </a:prstGeom>
          <a:noFill/>
          <a:ln w="9525" cap="flat" cmpd="sng">
            <a:solidFill>
              <a:srgbClr val="E5546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5" name="Google Shape;265;p31"/>
          <p:cNvSpPr/>
          <p:nvPr/>
        </p:nvSpPr>
        <p:spPr>
          <a:xfrm>
            <a:off x="2922209" y="2211034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3065044" y="2104289"/>
            <a:ext cx="1512961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BDAD"/>
              </a:buClr>
              <a:buSzPts val="800"/>
              <a:buFont typeface="Quattrocento Sans"/>
              <a:buChar char="​"/>
            </a:pPr>
            <a:r>
              <a:rPr lang="sv-SE" sz="800" b="0" i="0" u="none" strike="noStrike" cap="none">
                <a:solidFill>
                  <a:srgbClr val="E8BDAD"/>
                </a:solidFill>
                <a:latin typeface="Arial"/>
                <a:ea typeface="Arial"/>
                <a:cs typeface="Arial"/>
                <a:sym typeface="Arial"/>
              </a:rPr>
              <a:t>Low temp. process heat</a:t>
            </a:r>
            <a:endParaRPr/>
          </a:p>
        </p:txBody>
      </p:sp>
      <p:sp>
        <p:nvSpPr>
          <p:cNvPr id="267" name="Google Shape;267;p31"/>
          <p:cNvSpPr txBox="1"/>
          <p:nvPr/>
        </p:nvSpPr>
        <p:spPr>
          <a:xfrm>
            <a:off x="3065044" y="2315141"/>
            <a:ext cx="144727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"/>
              <a:buFont typeface="Quattrocento Sans"/>
              <a:buChar char="​"/>
            </a:pPr>
            <a:r>
              <a:rPr lang="sv-SE" sz="8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Sectoral (district) heat</a:t>
            </a:r>
            <a:endParaRPr/>
          </a:p>
        </p:txBody>
      </p:sp>
      <p:cxnSp>
        <p:nvCxnSpPr>
          <p:cNvPr id="268" name="Google Shape;268;p31"/>
          <p:cNvCxnSpPr>
            <a:stCxn id="265" idx="3"/>
            <a:endCxn id="250" idx="1"/>
          </p:cNvCxnSpPr>
          <p:nvPr/>
        </p:nvCxnSpPr>
        <p:spPr>
          <a:xfrm>
            <a:off x="3013649" y="2256754"/>
            <a:ext cx="6378000" cy="21273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E8BDA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9" name="Google Shape;269;p31"/>
          <p:cNvCxnSpPr>
            <a:stCxn id="243" idx="3"/>
            <a:endCxn id="250" idx="1"/>
          </p:cNvCxnSpPr>
          <p:nvPr/>
        </p:nvCxnSpPr>
        <p:spPr>
          <a:xfrm>
            <a:off x="8432966" y="4384051"/>
            <a:ext cx="958800" cy="0"/>
          </a:xfrm>
          <a:prstGeom prst="straightConnector1">
            <a:avLst/>
          </a:prstGeom>
          <a:noFill/>
          <a:ln w="9525" cap="flat" cmpd="sng">
            <a:solidFill>
              <a:srgbClr val="E8BDA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0" name="Google Shape;270;p31"/>
          <p:cNvSpPr/>
          <p:nvPr/>
        </p:nvSpPr>
        <p:spPr>
          <a:xfrm>
            <a:off x="2922209" y="2419996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31"/>
          <p:cNvCxnSpPr>
            <a:stCxn id="270" idx="3"/>
            <a:endCxn id="252" idx="1"/>
          </p:cNvCxnSpPr>
          <p:nvPr/>
        </p:nvCxnSpPr>
        <p:spPr>
          <a:xfrm>
            <a:off x="3013649" y="2465716"/>
            <a:ext cx="6378000" cy="230700"/>
          </a:xfrm>
          <a:prstGeom prst="bentConnector3">
            <a:avLst>
              <a:gd name="adj1" fmla="val 93399"/>
            </a:avLst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2" name="Google Shape;272;p31"/>
          <p:cNvCxnSpPr>
            <a:stCxn id="270" idx="3"/>
            <a:endCxn id="251" idx="1"/>
          </p:cNvCxnSpPr>
          <p:nvPr/>
        </p:nvCxnSpPr>
        <p:spPr>
          <a:xfrm>
            <a:off x="3013649" y="2465716"/>
            <a:ext cx="6378000" cy="588300"/>
          </a:xfrm>
          <a:prstGeom prst="bentConnector3">
            <a:avLst>
              <a:gd name="adj1" fmla="val 93399"/>
            </a:avLst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3" name="Google Shape;273;p31"/>
          <p:cNvCxnSpPr>
            <a:stCxn id="270" idx="3"/>
            <a:endCxn id="253" idx="1"/>
          </p:cNvCxnSpPr>
          <p:nvPr/>
        </p:nvCxnSpPr>
        <p:spPr>
          <a:xfrm>
            <a:off x="3013649" y="2465716"/>
            <a:ext cx="6378000" cy="946200"/>
          </a:xfrm>
          <a:prstGeom prst="bentConnector3">
            <a:avLst>
              <a:gd name="adj1" fmla="val 93399"/>
            </a:avLst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4" name="Google Shape;274;p31"/>
          <p:cNvCxnSpPr>
            <a:stCxn id="275" idx="3"/>
          </p:cNvCxnSpPr>
          <p:nvPr/>
        </p:nvCxnSpPr>
        <p:spPr>
          <a:xfrm>
            <a:off x="8432966" y="3059972"/>
            <a:ext cx="958800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5" name="Google Shape;275;p31"/>
          <p:cNvSpPr/>
          <p:nvPr/>
        </p:nvSpPr>
        <p:spPr>
          <a:xfrm>
            <a:off x="8341526" y="3014252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1"/>
          <p:cNvSpPr/>
          <p:nvPr/>
        </p:nvSpPr>
        <p:spPr>
          <a:xfrm>
            <a:off x="2922209" y="2743846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2922209" y="3048646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1"/>
          <p:cNvSpPr/>
          <p:nvPr/>
        </p:nvSpPr>
        <p:spPr>
          <a:xfrm>
            <a:off x="9391794" y="2566046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9391794" y="2742063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9391794" y="2916963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9391794" y="3274743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p31"/>
          <p:cNvCxnSpPr>
            <a:stCxn id="276" idx="3"/>
            <a:endCxn id="279" idx="1"/>
          </p:cNvCxnSpPr>
          <p:nvPr/>
        </p:nvCxnSpPr>
        <p:spPr>
          <a:xfrm rot="10800000" flipH="1">
            <a:off x="3013649" y="2787766"/>
            <a:ext cx="6378000" cy="18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3" name="Google Shape;283;p31"/>
          <p:cNvSpPr/>
          <p:nvPr/>
        </p:nvSpPr>
        <p:spPr>
          <a:xfrm>
            <a:off x="9030390" y="2697437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31"/>
          <p:cNvCxnSpPr>
            <a:stCxn id="283" idx="2"/>
            <a:endCxn id="280" idx="1"/>
          </p:cNvCxnSpPr>
          <p:nvPr/>
        </p:nvCxnSpPr>
        <p:spPr>
          <a:xfrm rot="-5400000" flipH="1">
            <a:off x="9147060" y="2717927"/>
            <a:ext cx="173700" cy="315600"/>
          </a:xfrm>
          <a:prstGeom prst="bentConnector2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5" name="Google Shape;285;p31"/>
          <p:cNvCxnSpPr>
            <a:stCxn id="283" idx="2"/>
            <a:endCxn id="281" idx="1"/>
          </p:cNvCxnSpPr>
          <p:nvPr/>
        </p:nvCxnSpPr>
        <p:spPr>
          <a:xfrm rot="-5400000" flipH="1">
            <a:off x="8968110" y="2896877"/>
            <a:ext cx="531600" cy="315600"/>
          </a:xfrm>
          <a:prstGeom prst="bentConnector2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6" name="Google Shape;286;p31"/>
          <p:cNvSpPr/>
          <p:nvPr/>
        </p:nvSpPr>
        <p:spPr>
          <a:xfrm>
            <a:off x="6393901" y="2827027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6393901" y="2929122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6393901" y="3134902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6393901" y="3032012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" name="Google Shape;290;p31"/>
          <p:cNvGrpSpPr/>
          <p:nvPr/>
        </p:nvGrpSpPr>
        <p:grpSpPr>
          <a:xfrm>
            <a:off x="6393901" y="3277803"/>
            <a:ext cx="91440" cy="400110"/>
            <a:chOff x="6393901" y="3277803"/>
            <a:chExt cx="91440" cy="400110"/>
          </a:xfrm>
        </p:grpSpPr>
        <p:sp>
          <p:nvSpPr>
            <p:cNvPr id="291" name="Google Shape;291;p31"/>
            <p:cNvSpPr/>
            <p:nvPr/>
          </p:nvSpPr>
          <p:spPr>
            <a:xfrm>
              <a:off x="6393901" y="3277803"/>
              <a:ext cx="91440" cy="91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6393901" y="3380693"/>
              <a:ext cx="91440" cy="91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6393901" y="3586473"/>
              <a:ext cx="91440" cy="91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6393901" y="3483583"/>
              <a:ext cx="91440" cy="91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31"/>
          <p:cNvSpPr/>
          <p:nvPr/>
        </p:nvSpPr>
        <p:spPr>
          <a:xfrm>
            <a:off x="6393901" y="3935154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1"/>
          <p:cNvSpPr/>
          <p:nvPr/>
        </p:nvSpPr>
        <p:spPr>
          <a:xfrm>
            <a:off x="6393901" y="3832264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1"/>
          <p:cNvSpPr/>
          <p:nvPr/>
        </p:nvSpPr>
        <p:spPr>
          <a:xfrm>
            <a:off x="6393901" y="4183996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1"/>
          <p:cNvSpPr/>
          <p:nvPr/>
        </p:nvSpPr>
        <p:spPr>
          <a:xfrm>
            <a:off x="6393901" y="4261164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1"/>
          <p:cNvSpPr/>
          <p:nvPr/>
        </p:nvSpPr>
        <p:spPr>
          <a:xfrm>
            <a:off x="6393901" y="4492666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1"/>
          <p:cNvSpPr/>
          <p:nvPr/>
        </p:nvSpPr>
        <p:spPr>
          <a:xfrm>
            <a:off x="6393901" y="4415500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1"/>
          <p:cNvSpPr/>
          <p:nvPr/>
        </p:nvSpPr>
        <p:spPr>
          <a:xfrm>
            <a:off x="6393901" y="4338332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1"/>
          <p:cNvSpPr/>
          <p:nvPr/>
        </p:nvSpPr>
        <p:spPr>
          <a:xfrm>
            <a:off x="6393901" y="5029796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6393901" y="5106964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1"/>
          <p:cNvSpPr/>
          <p:nvPr/>
        </p:nvSpPr>
        <p:spPr>
          <a:xfrm>
            <a:off x="6393901" y="5338466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1"/>
          <p:cNvSpPr/>
          <p:nvPr/>
        </p:nvSpPr>
        <p:spPr>
          <a:xfrm>
            <a:off x="6393901" y="5261300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1"/>
          <p:cNvSpPr/>
          <p:nvPr/>
        </p:nvSpPr>
        <p:spPr>
          <a:xfrm>
            <a:off x="6393901" y="5184132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1"/>
          <p:cNvSpPr/>
          <p:nvPr/>
        </p:nvSpPr>
        <p:spPr>
          <a:xfrm>
            <a:off x="9400032" y="5641743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1"/>
          <p:cNvSpPr/>
          <p:nvPr/>
        </p:nvSpPr>
        <p:spPr>
          <a:xfrm>
            <a:off x="9400032" y="5941311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1"/>
          <p:cNvSpPr/>
          <p:nvPr/>
        </p:nvSpPr>
        <p:spPr>
          <a:xfrm>
            <a:off x="9400032" y="5491959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1"/>
          <p:cNvSpPr/>
          <p:nvPr/>
        </p:nvSpPr>
        <p:spPr>
          <a:xfrm>
            <a:off x="9400032" y="5791527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1"/>
          <p:cNvSpPr/>
          <p:nvPr/>
        </p:nvSpPr>
        <p:spPr>
          <a:xfrm>
            <a:off x="9400032" y="6091095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2" name="Google Shape;312;p31"/>
          <p:cNvCxnSpPr>
            <a:stCxn id="246" idx="3"/>
            <a:endCxn id="278" idx="1"/>
          </p:cNvCxnSpPr>
          <p:nvPr/>
        </p:nvCxnSpPr>
        <p:spPr>
          <a:xfrm rot="10800000" flipH="1">
            <a:off x="8432966" y="2611758"/>
            <a:ext cx="958800" cy="866100"/>
          </a:xfrm>
          <a:prstGeom prst="bentConnector3">
            <a:avLst>
              <a:gd name="adj1" fmla="val 44551"/>
            </a:avLst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3" name="Google Shape;313;p31"/>
          <p:cNvSpPr/>
          <p:nvPr/>
        </p:nvSpPr>
        <p:spPr>
          <a:xfrm>
            <a:off x="6015079" y="2697055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31"/>
          <p:cNvCxnSpPr>
            <a:stCxn id="313" idx="2"/>
            <a:endCxn id="291" idx="1"/>
          </p:cNvCxnSpPr>
          <p:nvPr/>
        </p:nvCxnSpPr>
        <p:spPr>
          <a:xfrm rot="-5400000" flipH="1">
            <a:off x="5959849" y="2889445"/>
            <a:ext cx="534900" cy="333000"/>
          </a:xfrm>
          <a:prstGeom prst="bentConnector2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5" name="Google Shape;315;p31"/>
          <p:cNvCxnSpPr>
            <a:stCxn id="313" idx="2"/>
            <a:endCxn id="293" idx="1"/>
          </p:cNvCxnSpPr>
          <p:nvPr/>
        </p:nvCxnSpPr>
        <p:spPr>
          <a:xfrm rot="-5400000" flipH="1">
            <a:off x="5805499" y="3043795"/>
            <a:ext cx="843600" cy="333000"/>
          </a:xfrm>
          <a:prstGeom prst="bentConnector2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6" name="Google Shape;316;p31"/>
          <p:cNvCxnSpPr>
            <a:stCxn id="313" idx="2"/>
            <a:endCxn id="297" idx="1"/>
          </p:cNvCxnSpPr>
          <p:nvPr/>
        </p:nvCxnSpPr>
        <p:spPr>
          <a:xfrm rot="-5400000" flipH="1">
            <a:off x="5506699" y="3342595"/>
            <a:ext cx="1441200" cy="333000"/>
          </a:xfrm>
          <a:prstGeom prst="bentConnector2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7" name="Google Shape;317;p31"/>
          <p:cNvCxnSpPr>
            <a:stCxn id="313" idx="2"/>
            <a:endCxn id="309" idx="1"/>
          </p:cNvCxnSpPr>
          <p:nvPr/>
        </p:nvCxnSpPr>
        <p:spPr>
          <a:xfrm rot="-5400000" flipH="1">
            <a:off x="6355849" y="2493445"/>
            <a:ext cx="2749200" cy="3339300"/>
          </a:xfrm>
          <a:prstGeom prst="bentConnector2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8" name="Google Shape;318;p31"/>
          <p:cNvSpPr/>
          <p:nvPr/>
        </p:nvSpPr>
        <p:spPr>
          <a:xfrm>
            <a:off x="9147698" y="5545986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31"/>
          <p:cNvCxnSpPr>
            <a:stCxn id="318" idx="0"/>
            <a:endCxn id="320" idx="1"/>
          </p:cNvCxnSpPr>
          <p:nvPr/>
        </p:nvCxnSpPr>
        <p:spPr>
          <a:xfrm rot="-5400000">
            <a:off x="8913818" y="5068086"/>
            <a:ext cx="757500" cy="198300"/>
          </a:xfrm>
          <a:prstGeom prst="bentConnector2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0" name="Google Shape;320;p31"/>
          <p:cNvSpPr/>
          <p:nvPr/>
        </p:nvSpPr>
        <p:spPr>
          <a:xfrm>
            <a:off x="9391794" y="4742734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31"/>
          <p:cNvCxnSpPr>
            <a:stCxn id="240" idx="3"/>
            <a:endCxn id="307" idx="1"/>
          </p:cNvCxnSpPr>
          <p:nvPr/>
        </p:nvCxnSpPr>
        <p:spPr>
          <a:xfrm>
            <a:off x="4745000" y="3329518"/>
            <a:ext cx="4655100" cy="2358000"/>
          </a:xfrm>
          <a:prstGeom prst="bentConnector3">
            <a:avLst>
              <a:gd name="adj1" fmla="val 12214"/>
            </a:avLst>
          </a:prstGeom>
          <a:noFill/>
          <a:ln w="9525" cap="flat" cmpd="sng">
            <a:solidFill>
              <a:srgbClr val="00A9F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2" name="Google Shape;322;p31"/>
          <p:cNvSpPr/>
          <p:nvPr/>
        </p:nvSpPr>
        <p:spPr>
          <a:xfrm>
            <a:off x="5176502" y="3232074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" name="Google Shape;323;p31"/>
          <p:cNvCxnSpPr>
            <a:stCxn id="254" idx="2"/>
            <a:endCxn id="322" idx="2"/>
          </p:cNvCxnSpPr>
          <p:nvPr/>
        </p:nvCxnSpPr>
        <p:spPr>
          <a:xfrm rot="-5400000" flipH="1">
            <a:off x="3644218" y="1745377"/>
            <a:ext cx="191100" cy="2965200"/>
          </a:xfrm>
          <a:prstGeom prst="bentConnector3">
            <a:avLst>
              <a:gd name="adj1" fmla="val 219616"/>
            </a:avLst>
          </a:prstGeom>
          <a:noFill/>
          <a:ln w="9525" cap="flat" cmpd="sng">
            <a:solidFill>
              <a:srgbClr val="00A9F4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324" name="Google Shape;324;p31"/>
          <p:cNvCxnSpPr>
            <a:stCxn id="240" idx="3"/>
            <a:endCxn id="298" idx="1"/>
          </p:cNvCxnSpPr>
          <p:nvPr/>
        </p:nvCxnSpPr>
        <p:spPr>
          <a:xfrm>
            <a:off x="4745000" y="3329518"/>
            <a:ext cx="1648800" cy="9774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rgbClr val="00A9F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5" name="Google Shape;325;p31"/>
          <p:cNvCxnSpPr>
            <a:stCxn id="240" idx="3"/>
            <a:endCxn id="302" idx="1"/>
          </p:cNvCxnSpPr>
          <p:nvPr/>
        </p:nvCxnSpPr>
        <p:spPr>
          <a:xfrm>
            <a:off x="4745000" y="3329518"/>
            <a:ext cx="1648800" cy="17460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rgbClr val="00A9F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6" name="Google Shape;326;p31"/>
          <p:cNvCxnSpPr>
            <a:stCxn id="277" idx="3"/>
            <a:endCxn id="296" idx="1"/>
          </p:cNvCxnSpPr>
          <p:nvPr/>
        </p:nvCxnSpPr>
        <p:spPr>
          <a:xfrm>
            <a:off x="3013649" y="3094366"/>
            <a:ext cx="3380400" cy="783600"/>
          </a:xfrm>
          <a:prstGeom prst="bentConnector3">
            <a:avLst>
              <a:gd name="adj1" fmla="val 73243"/>
            </a:avLst>
          </a:prstGeom>
          <a:noFill/>
          <a:ln w="9525" cap="flat" cmpd="sng">
            <a:solidFill>
              <a:srgbClr val="FAA08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7" name="Google Shape;327;p31"/>
          <p:cNvSpPr/>
          <p:nvPr/>
        </p:nvSpPr>
        <p:spPr>
          <a:xfrm>
            <a:off x="1329182" y="2374109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1"/>
          <p:cNvSpPr/>
          <p:nvPr/>
        </p:nvSpPr>
        <p:spPr>
          <a:xfrm>
            <a:off x="1189482" y="2583659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1"/>
          <p:cNvSpPr/>
          <p:nvPr/>
        </p:nvSpPr>
        <p:spPr>
          <a:xfrm>
            <a:off x="1049782" y="2793209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1"/>
          <p:cNvSpPr/>
          <p:nvPr/>
        </p:nvSpPr>
        <p:spPr>
          <a:xfrm>
            <a:off x="910082" y="3002759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31"/>
          <p:cNvCxnSpPr>
            <a:stCxn id="327" idx="2"/>
            <a:endCxn id="241" idx="0"/>
          </p:cNvCxnSpPr>
          <p:nvPr/>
        </p:nvCxnSpPr>
        <p:spPr>
          <a:xfrm rot="-5400000" flipH="1">
            <a:off x="1535702" y="2304749"/>
            <a:ext cx="2364900" cy="2686500"/>
          </a:xfrm>
          <a:prstGeom prst="bentConnector3">
            <a:avLst>
              <a:gd name="adj1" fmla="val 91965"/>
            </a:avLst>
          </a:prstGeom>
          <a:noFill/>
          <a:ln w="9525" cap="flat" cmpd="sng">
            <a:solidFill>
              <a:srgbClr val="92D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2" name="Google Shape;332;p31"/>
          <p:cNvSpPr/>
          <p:nvPr/>
        </p:nvSpPr>
        <p:spPr>
          <a:xfrm>
            <a:off x="5704332" y="4596609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3" name="Google Shape;333;p31"/>
          <p:cNvCxnSpPr>
            <a:stCxn id="334" idx="0"/>
            <a:endCxn id="288" idx="1"/>
          </p:cNvCxnSpPr>
          <p:nvPr/>
        </p:nvCxnSpPr>
        <p:spPr>
          <a:xfrm rot="-5400000">
            <a:off x="5319502" y="3566759"/>
            <a:ext cx="1460400" cy="688200"/>
          </a:xfrm>
          <a:prstGeom prst="bentConnector2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5" name="Google Shape;335;p31"/>
          <p:cNvCxnSpPr>
            <a:stCxn id="241" idx="0"/>
            <a:endCxn id="332" idx="1"/>
          </p:cNvCxnSpPr>
          <p:nvPr/>
        </p:nvCxnSpPr>
        <p:spPr>
          <a:xfrm rot="-5400000">
            <a:off x="4788758" y="3914806"/>
            <a:ext cx="188100" cy="1643100"/>
          </a:xfrm>
          <a:prstGeom prst="bentConnector2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4" name="Google Shape;334;p31"/>
          <p:cNvSpPr/>
          <p:nvPr/>
        </p:nvSpPr>
        <p:spPr>
          <a:xfrm>
            <a:off x="5659882" y="4641059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31"/>
          <p:cNvCxnSpPr>
            <a:stCxn id="334" idx="0"/>
            <a:endCxn id="301" idx="1"/>
          </p:cNvCxnSpPr>
          <p:nvPr/>
        </p:nvCxnSpPr>
        <p:spPr>
          <a:xfrm rot="-5400000">
            <a:off x="5921152" y="4168409"/>
            <a:ext cx="257100" cy="688200"/>
          </a:xfrm>
          <a:prstGeom prst="bentConnector2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7" name="Google Shape;337;p31"/>
          <p:cNvCxnSpPr>
            <a:stCxn id="334" idx="0"/>
            <a:endCxn id="304" idx="1"/>
          </p:cNvCxnSpPr>
          <p:nvPr/>
        </p:nvCxnSpPr>
        <p:spPr>
          <a:xfrm rot="-5400000" flipH="1">
            <a:off x="5678152" y="4668509"/>
            <a:ext cx="743100" cy="688200"/>
          </a:xfrm>
          <a:prstGeom prst="bentConnector4">
            <a:avLst>
              <a:gd name="adj1" fmla="val -30763"/>
              <a:gd name="adj2" fmla="val -188"/>
            </a:avLst>
          </a:prstGeom>
          <a:noFill/>
          <a:ln w="9525" cap="flat" cmpd="sng">
            <a:solidFill>
              <a:srgbClr val="92D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8" name="Google Shape;338;p31"/>
          <p:cNvCxnSpPr>
            <a:stCxn id="241" idx="3"/>
            <a:endCxn id="310" idx="1"/>
          </p:cNvCxnSpPr>
          <p:nvPr/>
        </p:nvCxnSpPr>
        <p:spPr>
          <a:xfrm>
            <a:off x="4745000" y="4953517"/>
            <a:ext cx="4655100" cy="883800"/>
          </a:xfrm>
          <a:prstGeom prst="bentConnector3">
            <a:avLst>
              <a:gd name="adj1" fmla="val 16443"/>
            </a:avLst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9" name="Google Shape;339;p31"/>
          <p:cNvCxnSpPr>
            <a:stCxn id="241" idx="3"/>
            <a:endCxn id="294" idx="1"/>
          </p:cNvCxnSpPr>
          <p:nvPr/>
        </p:nvCxnSpPr>
        <p:spPr>
          <a:xfrm rot="10800000" flipH="1">
            <a:off x="4745000" y="3529417"/>
            <a:ext cx="1648800" cy="1424100"/>
          </a:xfrm>
          <a:prstGeom prst="bentConnector3">
            <a:avLst>
              <a:gd name="adj1" fmla="val 46768"/>
            </a:avLst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0" name="Google Shape;340;p31"/>
          <p:cNvCxnSpPr>
            <a:stCxn id="328" idx="2"/>
            <a:endCxn id="303" idx="1"/>
          </p:cNvCxnSpPr>
          <p:nvPr/>
        </p:nvCxnSpPr>
        <p:spPr>
          <a:xfrm rot="-5400000" flipH="1">
            <a:off x="2575752" y="1334549"/>
            <a:ext cx="2477700" cy="5158800"/>
          </a:xfrm>
          <a:prstGeom prst="bentConnector2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1" name="Google Shape;341;p31"/>
          <p:cNvSpPr/>
          <p:nvPr/>
        </p:nvSpPr>
        <p:spPr>
          <a:xfrm>
            <a:off x="5386832" y="5155409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p31"/>
          <p:cNvCxnSpPr>
            <a:stCxn id="341" idx="0"/>
            <a:endCxn id="287" idx="1"/>
          </p:cNvCxnSpPr>
          <p:nvPr/>
        </p:nvCxnSpPr>
        <p:spPr>
          <a:xfrm rot="-5400000">
            <a:off x="4822802" y="3584459"/>
            <a:ext cx="2180700" cy="961200"/>
          </a:xfrm>
          <a:prstGeom prst="bentConnector2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p31"/>
          <p:cNvCxnSpPr>
            <a:stCxn id="341" idx="0"/>
            <a:endCxn id="295" idx="1"/>
          </p:cNvCxnSpPr>
          <p:nvPr/>
        </p:nvCxnSpPr>
        <p:spPr>
          <a:xfrm rot="-5400000">
            <a:off x="5325902" y="4087559"/>
            <a:ext cx="1174500" cy="961200"/>
          </a:xfrm>
          <a:prstGeom prst="bentConnector2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4" name="Google Shape;344;p31"/>
          <p:cNvCxnSpPr>
            <a:stCxn id="341" idx="0"/>
            <a:endCxn id="243" idx="1"/>
          </p:cNvCxnSpPr>
          <p:nvPr/>
        </p:nvCxnSpPr>
        <p:spPr>
          <a:xfrm rot="-5400000">
            <a:off x="5527502" y="4289159"/>
            <a:ext cx="771300" cy="961200"/>
          </a:xfrm>
          <a:prstGeom prst="bentConnector2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5" name="Google Shape;345;p31"/>
          <p:cNvCxnSpPr>
            <a:stCxn id="329" idx="2"/>
            <a:endCxn id="306" idx="1"/>
          </p:cNvCxnSpPr>
          <p:nvPr/>
        </p:nvCxnSpPr>
        <p:spPr>
          <a:xfrm rot="-5400000" flipH="1">
            <a:off x="2572102" y="1408049"/>
            <a:ext cx="2345100" cy="52983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6" name="Google Shape;346;p31"/>
          <p:cNvSpPr/>
          <p:nvPr/>
        </p:nvSpPr>
        <p:spPr>
          <a:xfrm>
            <a:off x="5332871" y="5237959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31"/>
          <p:cNvCxnSpPr>
            <a:stCxn id="346" idx="0"/>
            <a:endCxn id="289" idx="1"/>
          </p:cNvCxnSpPr>
          <p:nvPr/>
        </p:nvCxnSpPr>
        <p:spPr>
          <a:xfrm rot="-5400000">
            <a:off x="4806041" y="3650209"/>
            <a:ext cx="2160300" cy="10152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8" name="Google Shape;348;p31"/>
          <p:cNvCxnSpPr>
            <a:stCxn id="346" idx="0"/>
            <a:endCxn id="299" idx="1"/>
          </p:cNvCxnSpPr>
          <p:nvPr/>
        </p:nvCxnSpPr>
        <p:spPr>
          <a:xfrm rot="-5400000">
            <a:off x="5536391" y="4380559"/>
            <a:ext cx="699600" cy="10152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9" name="Google Shape;349;p31"/>
          <p:cNvCxnSpPr>
            <a:stCxn id="330" idx="2"/>
            <a:endCxn id="305" idx="1"/>
          </p:cNvCxnSpPr>
          <p:nvPr/>
        </p:nvCxnSpPr>
        <p:spPr>
          <a:xfrm rot="-5400000" flipH="1">
            <a:off x="2568452" y="1481549"/>
            <a:ext cx="2212800" cy="5438100"/>
          </a:xfrm>
          <a:prstGeom prst="bentConnector2">
            <a:avLst/>
          </a:prstGeom>
          <a:noFill/>
          <a:ln w="9525" cap="flat" cmpd="sng">
            <a:solidFill>
              <a:srgbClr val="E5546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0" name="Google Shape;350;p31"/>
          <p:cNvSpPr/>
          <p:nvPr/>
        </p:nvSpPr>
        <p:spPr>
          <a:xfrm>
            <a:off x="5771601" y="5309082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1" name="Google Shape;351;p31"/>
          <p:cNvCxnSpPr>
            <a:stCxn id="350" idx="0"/>
            <a:endCxn id="286" idx="1"/>
          </p:cNvCxnSpPr>
          <p:nvPr/>
        </p:nvCxnSpPr>
        <p:spPr>
          <a:xfrm rot="-5400000">
            <a:off x="4887471" y="3802632"/>
            <a:ext cx="2436300" cy="576600"/>
          </a:xfrm>
          <a:prstGeom prst="bentConnector2">
            <a:avLst/>
          </a:prstGeom>
          <a:noFill/>
          <a:ln w="9525" cap="flat" cmpd="sng">
            <a:solidFill>
              <a:srgbClr val="E5546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2" name="Google Shape;352;p31"/>
          <p:cNvCxnSpPr>
            <a:stCxn id="350" idx="0"/>
            <a:endCxn id="299" idx="2"/>
          </p:cNvCxnSpPr>
          <p:nvPr/>
        </p:nvCxnSpPr>
        <p:spPr>
          <a:xfrm rot="-5400000">
            <a:off x="5765871" y="4635432"/>
            <a:ext cx="725100" cy="622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E5546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3" name="Google Shape;353;p31"/>
          <p:cNvCxnSpPr>
            <a:stCxn id="350" idx="0"/>
            <a:endCxn id="292" idx="1"/>
          </p:cNvCxnSpPr>
          <p:nvPr/>
        </p:nvCxnSpPr>
        <p:spPr>
          <a:xfrm rot="-5400000">
            <a:off x="5164221" y="4079382"/>
            <a:ext cx="1882800" cy="576600"/>
          </a:xfrm>
          <a:prstGeom prst="bentConnector2">
            <a:avLst/>
          </a:prstGeom>
          <a:noFill/>
          <a:ln w="9525" cap="flat" cmpd="sng">
            <a:solidFill>
              <a:srgbClr val="E5546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4" name="Google Shape;354;p31"/>
          <p:cNvSpPr txBox="1"/>
          <p:nvPr/>
        </p:nvSpPr>
        <p:spPr>
          <a:xfrm>
            <a:off x="3065044" y="2653336"/>
            <a:ext cx="2197184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800"/>
              <a:buFont typeface="Quattrocento Sans"/>
              <a:buChar char="​"/>
            </a:pPr>
            <a:r>
              <a:rPr lang="sv-SE" sz="8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Sectoral electricity (post transmission)</a:t>
            </a:r>
            <a:endParaRPr/>
          </a:p>
        </p:txBody>
      </p:sp>
      <p:sp>
        <p:nvSpPr>
          <p:cNvPr id="355" name="Google Shape;355;p31"/>
          <p:cNvSpPr txBox="1"/>
          <p:nvPr/>
        </p:nvSpPr>
        <p:spPr>
          <a:xfrm>
            <a:off x="3065044" y="2946104"/>
            <a:ext cx="2197184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A082"/>
              </a:buClr>
              <a:buSzPts val="800"/>
              <a:buFont typeface="Quattrocento Sans"/>
              <a:buNone/>
            </a:pPr>
            <a:r>
              <a:rPr lang="sv-SE" sz="800" b="0" i="0" u="none" strike="noStrike" cap="none">
                <a:solidFill>
                  <a:srgbClr val="FAA082"/>
                </a:solidFill>
                <a:latin typeface="Arial"/>
                <a:ea typeface="Arial"/>
                <a:cs typeface="Arial"/>
                <a:sym typeface="Arial"/>
              </a:rPr>
              <a:t>Electricity (pre transmission)</a:t>
            </a:r>
            <a:endParaRPr/>
          </a:p>
        </p:txBody>
      </p:sp>
      <p:sp>
        <p:nvSpPr>
          <p:cNvPr id="356" name="Google Shape;356;p31"/>
          <p:cNvSpPr txBox="1"/>
          <p:nvPr/>
        </p:nvSpPr>
        <p:spPr>
          <a:xfrm>
            <a:off x="8467225" y="2801408"/>
            <a:ext cx="3908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"/>
              <a:buFont typeface="Quattrocento Sans"/>
              <a:buChar char="​"/>
            </a:pPr>
            <a:r>
              <a:rPr lang="sv-SE" sz="8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Sectoral</a:t>
            </a:r>
            <a:br>
              <a:rPr lang="sv-SE" sz="8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8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  <a:endParaRPr/>
          </a:p>
        </p:txBody>
      </p:sp>
      <p:sp>
        <p:nvSpPr>
          <p:cNvPr id="357" name="Google Shape;357;p31"/>
          <p:cNvSpPr txBox="1"/>
          <p:nvPr/>
        </p:nvSpPr>
        <p:spPr>
          <a:xfrm>
            <a:off x="8467225" y="3210086"/>
            <a:ext cx="3908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Quattrocento Sans"/>
              <a:buChar char="​"/>
            </a:pPr>
            <a:r>
              <a:rPr lang="sv-SE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Motive energy</a:t>
            </a:r>
            <a:endParaRPr/>
          </a:p>
        </p:txBody>
      </p:sp>
      <p:sp>
        <p:nvSpPr>
          <p:cNvPr id="358" name="Google Shape;358;p31"/>
          <p:cNvSpPr txBox="1"/>
          <p:nvPr/>
        </p:nvSpPr>
        <p:spPr>
          <a:xfrm>
            <a:off x="8467579" y="4118096"/>
            <a:ext cx="63727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BDAD"/>
              </a:buClr>
              <a:buSzPts val="800"/>
              <a:buFont typeface="Quattrocento Sans"/>
              <a:buChar char="​"/>
            </a:pPr>
            <a:r>
              <a:rPr lang="sv-SE" sz="800" b="0" i="0" u="none" strike="noStrike" cap="none">
                <a:solidFill>
                  <a:srgbClr val="E8BDAD"/>
                </a:solidFill>
                <a:latin typeface="Arial"/>
                <a:ea typeface="Arial"/>
                <a:cs typeface="Arial"/>
                <a:sym typeface="Arial"/>
              </a:rPr>
              <a:t>Low temp. process heat</a:t>
            </a:r>
            <a:endParaRPr/>
          </a:p>
        </p:txBody>
      </p:sp>
      <p:sp>
        <p:nvSpPr>
          <p:cNvPr id="359" name="Google Shape;359;p31"/>
          <p:cNvSpPr txBox="1"/>
          <p:nvPr/>
        </p:nvSpPr>
        <p:spPr>
          <a:xfrm>
            <a:off x="8467579" y="4953516"/>
            <a:ext cx="63727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546C"/>
              </a:buClr>
              <a:buSzPts val="800"/>
              <a:buFont typeface="Quattrocento Sans"/>
              <a:buChar char="​"/>
            </a:pPr>
            <a:r>
              <a:rPr lang="sv-SE" sz="800" b="0" i="0" u="none" strike="noStrike" cap="none">
                <a:solidFill>
                  <a:srgbClr val="E5546C"/>
                </a:solidFill>
                <a:latin typeface="Arial"/>
                <a:ea typeface="Arial"/>
                <a:cs typeface="Arial"/>
                <a:sym typeface="Arial"/>
              </a:rPr>
              <a:t>High temp. process heat</a:t>
            </a:r>
            <a:endParaRPr/>
          </a:p>
        </p:txBody>
      </p:sp>
      <p:cxnSp>
        <p:nvCxnSpPr>
          <p:cNvPr id="360" name="Google Shape;360;p31"/>
          <p:cNvCxnSpPr/>
          <p:nvPr/>
        </p:nvCxnSpPr>
        <p:spPr>
          <a:xfrm rot="10800000" flipH="1">
            <a:off x="8440237" y="4588209"/>
            <a:ext cx="956400" cy="641100"/>
          </a:xfrm>
          <a:prstGeom prst="bentConnector3">
            <a:avLst>
              <a:gd name="adj1" fmla="val 69946"/>
            </a:avLst>
          </a:prstGeom>
          <a:noFill/>
          <a:ln w="9525" cap="flat" cmpd="sng">
            <a:solidFill>
              <a:srgbClr val="E5546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1" name="Google Shape;361;p31"/>
          <p:cNvSpPr txBox="1"/>
          <p:nvPr/>
        </p:nvSpPr>
        <p:spPr>
          <a:xfrm>
            <a:off x="4790334" y="3177761"/>
            <a:ext cx="453741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F4"/>
              </a:buClr>
              <a:buSzPts val="800"/>
              <a:buFont typeface="Quattrocento Sans"/>
              <a:buChar char="​"/>
            </a:pPr>
            <a:r>
              <a:rPr lang="sv-SE" sz="800" b="0" i="0" u="none" strike="noStrike" cap="none">
                <a:solidFill>
                  <a:srgbClr val="00A9F4"/>
                </a:solidFill>
                <a:latin typeface="Arial"/>
                <a:ea typeface="Arial"/>
                <a:cs typeface="Arial"/>
                <a:sym typeface="Arial"/>
              </a:rPr>
              <a:t>Hydrogen</a:t>
            </a:r>
            <a:endParaRPr/>
          </a:p>
        </p:txBody>
      </p:sp>
      <p:sp>
        <p:nvSpPr>
          <p:cNvPr id="362" name="Google Shape;362;p31"/>
          <p:cNvSpPr txBox="1"/>
          <p:nvPr/>
        </p:nvSpPr>
        <p:spPr>
          <a:xfrm>
            <a:off x="4823004" y="4815319"/>
            <a:ext cx="36708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800"/>
              <a:buFont typeface="Quattrocento Sans"/>
              <a:buChar char="​"/>
            </a:pPr>
            <a:r>
              <a:rPr lang="sv-SE" sz="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Biofuels</a:t>
            </a:r>
            <a:endParaRPr/>
          </a:p>
        </p:txBody>
      </p:sp>
      <p:sp>
        <p:nvSpPr>
          <p:cNvPr id="363" name="Google Shape;363;p31"/>
          <p:cNvSpPr/>
          <p:nvPr/>
        </p:nvSpPr>
        <p:spPr>
          <a:xfrm>
            <a:off x="5769139" y="5203387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p31"/>
          <p:cNvCxnSpPr>
            <a:stCxn id="363" idx="2"/>
            <a:endCxn id="308" idx="1"/>
          </p:cNvCxnSpPr>
          <p:nvPr/>
        </p:nvCxnSpPr>
        <p:spPr>
          <a:xfrm rot="-5400000" flipH="1">
            <a:off x="7261459" y="3848227"/>
            <a:ext cx="692100" cy="3585300"/>
          </a:xfrm>
          <a:prstGeom prst="bentConnector2">
            <a:avLst/>
          </a:prstGeom>
          <a:noFill/>
          <a:ln w="9525" cap="flat" cmpd="sng">
            <a:solidFill>
              <a:srgbClr val="E5546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5" name="Google Shape;365;p31"/>
          <p:cNvCxnSpPr>
            <a:endCxn id="366" idx="1"/>
          </p:cNvCxnSpPr>
          <p:nvPr/>
        </p:nvCxnSpPr>
        <p:spPr>
          <a:xfrm rot="-5400000">
            <a:off x="8871882" y="5459054"/>
            <a:ext cx="928500" cy="127800"/>
          </a:xfrm>
          <a:prstGeom prst="bentConnector2">
            <a:avLst/>
          </a:prstGeom>
          <a:noFill/>
          <a:ln w="9525" cap="flat" cmpd="sng">
            <a:solidFill>
              <a:srgbClr val="E5546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6" name="Google Shape;366;p31"/>
          <p:cNvSpPr/>
          <p:nvPr/>
        </p:nvSpPr>
        <p:spPr>
          <a:xfrm>
            <a:off x="9400032" y="5012984"/>
            <a:ext cx="9144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7" name="Google Shape;367;p31"/>
          <p:cNvCxnSpPr>
            <a:stCxn id="277" idx="3"/>
            <a:endCxn id="240" idx="0"/>
          </p:cNvCxnSpPr>
          <p:nvPr/>
        </p:nvCxnSpPr>
        <p:spPr>
          <a:xfrm>
            <a:off x="3013649" y="3094366"/>
            <a:ext cx="1047600" cy="111900"/>
          </a:xfrm>
          <a:prstGeom prst="bentConnector2">
            <a:avLst/>
          </a:prstGeom>
          <a:noFill/>
          <a:ln w="9525" cap="flat" cmpd="sng">
            <a:solidFill>
              <a:srgbClr val="FAA08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8" name="Google Shape;368;p31"/>
          <p:cNvSpPr txBox="1"/>
          <p:nvPr/>
        </p:nvSpPr>
        <p:spPr>
          <a:xfrm>
            <a:off x="421426" y="6612501"/>
            <a:ext cx="460965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Note: This diagram is indicative, not complete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 sz="2800"/>
              <a:t>Disambiguation</a:t>
            </a:r>
            <a:endParaRPr/>
          </a:p>
        </p:txBody>
      </p:sp>
      <p:sp>
        <p:nvSpPr>
          <p:cNvPr id="375" name="Google Shape;375;p32"/>
          <p:cNvSpPr/>
          <p:nvPr/>
        </p:nvSpPr>
        <p:spPr>
          <a:xfrm>
            <a:off x="719136" y="1164865"/>
            <a:ext cx="4698684" cy="1966955"/>
          </a:xfrm>
          <a:prstGeom prst="roundRect">
            <a:avLst>
              <a:gd name="adj" fmla="val 16667"/>
            </a:avLst>
          </a:prstGeom>
          <a:solidFill>
            <a:srgbClr val="344068"/>
          </a:solidFill>
          <a:ln w="15875" cap="flat" cmpd="sng">
            <a:solidFill>
              <a:srgbClr val="0B49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Modelling scope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Refers to what aspects the model covers, e.g. whole energy system, CLEWs etc. This is independent from where the model is built.</a:t>
            </a:r>
            <a:r>
              <a:rPr lang="sv-SE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CLEWs++</a:t>
            </a:r>
            <a:r>
              <a:rPr lang="sv-SE"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will be the focus of this course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2"/>
          <p:cNvSpPr/>
          <p:nvPr/>
        </p:nvSpPr>
        <p:spPr>
          <a:xfrm>
            <a:off x="6651306" y="1145344"/>
            <a:ext cx="4698684" cy="1986475"/>
          </a:xfrm>
          <a:prstGeom prst="roundRect">
            <a:avLst>
              <a:gd name="adj" fmla="val 16667"/>
            </a:avLst>
          </a:prstGeom>
          <a:solidFill>
            <a:srgbClr val="2683C6"/>
          </a:solidFill>
          <a:ln w="15875" cap="flat" cmpd="sng">
            <a:solidFill>
              <a:srgbClr val="0B49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Modelling environment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Modelling environment or model generator refers to the platform/code used to build a model. For example, Excel can be the environment for a simple model. Various software can be also used. </a:t>
            </a:r>
            <a:r>
              <a:rPr lang="sv-SE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OSeMOSYS</a:t>
            </a:r>
            <a:r>
              <a:rPr lang="sv-SE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will be the focus of this course</a:t>
            </a:r>
            <a:endParaRPr/>
          </a:p>
        </p:txBody>
      </p:sp>
      <p:sp>
        <p:nvSpPr>
          <p:cNvPr id="377" name="Google Shape;377;p32"/>
          <p:cNvSpPr/>
          <p:nvPr/>
        </p:nvSpPr>
        <p:spPr>
          <a:xfrm>
            <a:off x="719136" y="3850915"/>
            <a:ext cx="4698684" cy="1966955"/>
          </a:xfrm>
          <a:prstGeom prst="roundRect">
            <a:avLst>
              <a:gd name="adj" fmla="val 16667"/>
            </a:avLst>
          </a:prstGeom>
          <a:solidFill>
            <a:srgbClr val="1CADE4"/>
          </a:solidFill>
          <a:ln w="15875" cap="flat" cmpd="sng">
            <a:solidFill>
              <a:srgbClr val="0B49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Interface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OSeMOSYS can run using simple txt files (i.e. no interface) but various interfaces have been developed over time. The Model User Interface for OSeMOSYS (</a:t>
            </a:r>
            <a:r>
              <a:rPr lang="sv-SE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MUIO</a:t>
            </a:r>
            <a:r>
              <a:rPr lang="sv-SE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will be the focus of this course</a:t>
            </a:r>
            <a:endParaRPr/>
          </a:p>
        </p:txBody>
      </p:sp>
      <p:sp>
        <p:nvSpPr>
          <p:cNvPr id="378" name="Google Shape;378;p32"/>
          <p:cNvSpPr/>
          <p:nvPr/>
        </p:nvSpPr>
        <p:spPr>
          <a:xfrm>
            <a:off x="6651306" y="3831395"/>
            <a:ext cx="4698684" cy="19864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5875" cap="flat" cmpd="sng">
            <a:solidFill>
              <a:srgbClr val="0B49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Templates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prepare the input data for any model, the user usually relies on certain templates, depending on the scope of the model. The Model Development Infrastructure (</a:t>
            </a:r>
            <a:r>
              <a:rPr lang="sv-SE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MDI</a:t>
            </a:r>
            <a:r>
              <a:rPr lang="sv-SE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will be the focus of this course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v-SE" sz="2800">
                <a:solidFill>
                  <a:srgbClr val="000000"/>
                </a:solidFill>
              </a:rPr>
              <a:t>Modelling scope</a:t>
            </a:r>
            <a:endParaRPr/>
          </a:p>
        </p:txBody>
      </p:sp>
      <p:sp>
        <p:nvSpPr>
          <p:cNvPr id="385" name="Google Shape;385;p33"/>
          <p:cNvSpPr/>
          <p:nvPr/>
        </p:nvSpPr>
        <p:spPr>
          <a:xfrm>
            <a:off x="719136" y="901696"/>
            <a:ext cx="10753728" cy="521335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CLEWs++ model</a:t>
            </a:r>
            <a:endParaRPr/>
          </a:p>
        </p:txBody>
      </p:sp>
      <p:sp>
        <p:nvSpPr>
          <p:cNvPr id="386" name="Google Shape;386;p33"/>
          <p:cNvSpPr/>
          <p:nvPr/>
        </p:nvSpPr>
        <p:spPr>
          <a:xfrm>
            <a:off x="719136" y="901695"/>
            <a:ext cx="8352474" cy="412369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062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CLEWs model</a:t>
            </a:r>
            <a:endParaRPr/>
          </a:p>
        </p:txBody>
      </p:sp>
      <p:sp>
        <p:nvSpPr>
          <p:cNvPr id="387" name="Google Shape;387;p33"/>
          <p:cNvSpPr/>
          <p:nvPr/>
        </p:nvSpPr>
        <p:spPr>
          <a:xfrm>
            <a:off x="719136" y="901694"/>
            <a:ext cx="6820854" cy="320929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283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Whole energy system model</a:t>
            </a:r>
            <a:endParaRPr/>
          </a:p>
        </p:txBody>
      </p:sp>
      <p:sp>
        <p:nvSpPr>
          <p:cNvPr id="388" name="Google Shape;388;p33"/>
          <p:cNvSpPr/>
          <p:nvPr/>
        </p:nvSpPr>
        <p:spPr>
          <a:xfrm>
            <a:off x="719136" y="902895"/>
            <a:ext cx="5072064" cy="2242193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4954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 sector model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89" name="Google Shape;389;p33" descr="A group of people and a graph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5764" y="1584051"/>
            <a:ext cx="992836" cy="992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3" descr="A cartoon of a factory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4673" y="1535250"/>
            <a:ext cx="952195" cy="95219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3"/>
          <p:cNvSpPr txBox="1"/>
          <p:nvPr/>
        </p:nvSpPr>
        <p:spPr>
          <a:xfrm>
            <a:off x="434879" y="1261861"/>
            <a:ext cx="28202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plants</a:t>
            </a:r>
            <a:endParaRPr/>
          </a:p>
        </p:txBody>
      </p:sp>
      <p:sp>
        <p:nvSpPr>
          <p:cNvPr id="392" name="Google Shape;392;p33"/>
          <p:cNvSpPr txBox="1"/>
          <p:nvPr/>
        </p:nvSpPr>
        <p:spPr>
          <a:xfrm>
            <a:off x="3222037" y="1288711"/>
            <a:ext cx="28202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electricity demand</a:t>
            </a:r>
            <a:endParaRPr/>
          </a:p>
        </p:txBody>
      </p:sp>
      <p:pic>
        <p:nvPicPr>
          <p:cNvPr id="393" name="Google Shape;393;p33" descr="A cartoon of a factory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105" y="3456502"/>
            <a:ext cx="608556" cy="60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3" descr="A cartoon of a car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00958" y="1130510"/>
            <a:ext cx="1055065" cy="105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3" descr="A cartoon of a city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0" y="2782834"/>
            <a:ext cx="977946" cy="977946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3"/>
          <p:cNvSpPr txBox="1"/>
          <p:nvPr/>
        </p:nvSpPr>
        <p:spPr>
          <a:xfrm>
            <a:off x="137238" y="3191237"/>
            <a:ext cx="28202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Industry</a:t>
            </a:r>
            <a:endParaRPr/>
          </a:p>
        </p:txBody>
      </p:sp>
      <p:sp>
        <p:nvSpPr>
          <p:cNvPr id="397" name="Google Shape;397;p33"/>
          <p:cNvSpPr txBox="1"/>
          <p:nvPr/>
        </p:nvSpPr>
        <p:spPr>
          <a:xfrm>
            <a:off x="5174828" y="2502846"/>
            <a:ext cx="28202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Buildings</a:t>
            </a:r>
            <a:endParaRPr/>
          </a:p>
        </p:txBody>
      </p:sp>
      <p:sp>
        <p:nvSpPr>
          <p:cNvPr id="398" name="Google Shape;398;p33"/>
          <p:cNvSpPr txBox="1"/>
          <p:nvPr/>
        </p:nvSpPr>
        <p:spPr>
          <a:xfrm>
            <a:off x="5213093" y="1104044"/>
            <a:ext cx="28202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/>
          </a:p>
        </p:txBody>
      </p:sp>
      <p:pic>
        <p:nvPicPr>
          <p:cNvPr id="399" name="Google Shape;399;p33" descr="A diagram of a diagram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91619" y="1857578"/>
            <a:ext cx="829934" cy="82993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3"/>
          <p:cNvSpPr txBox="1"/>
          <p:nvPr/>
        </p:nvSpPr>
        <p:spPr>
          <a:xfrm>
            <a:off x="6796441" y="1581984"/>
            <a:ext cx="28202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/>
          </a:p>
        </p:txBody>
      </p:sp>
      <p:pic>
        <p:nvPicPr>
          <p:cNvPr id="401" name="Google Shape;401;p33" descr="A cartoon of trees and bushes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15821" y="4234966"/>
            <a:ext cx="841706" cy="84170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3"/>
          <p:cNvSpPr txBox="1"/>
          <p:nvPr/>
        </p:nvSpPr>
        <p:spPr>
          <a:xfrm>
            <a:off x="1126529" y="4137839"/>
            <a:ext cx="28202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</a:t>
            </a:r>
            <a:endParaRPr/>
          </a:p>
        </p:txBody>
      </p:sp>
      <p:pic>
        <p:nvPicPr>
          <p:cNvPr id="403" name="Google Shape;403;p33" descr="A colorful earth with a thermometer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91619" y="3855163"/>
            <a:ext cx="841706" cy="8417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3"/>
          <p:cNvSpPr txBox="1"/>
          <p:nvPr/>
        </p:nvSpPr>
        <p:spPr>
          <a:xfrm>
            <a:off x="6796441" y="3663982"/>
            <a:ext cx="28202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Char char="​"/>
            </a:pP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</a:t>
            </a:r>
            <a:endParaRPr/>
          </a:p>
        </p:txBody>
      </p:sp>
      <p:pic>
        <p:nvPicPr>
          <p:cNvPr id="405" name="Google Shape;405;p33" descr="A yellow truck with a black background&#10;&#10;AI-generated content may be incorrec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57147" y="1252640"/>
            <a:ext cx="1076465" cy="10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3" descr="A magnifying glass and a piece of paper&#10;&#10;AI-generated content may be incorrect.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4988" y="5176823"/>
            <a:ext cx="657684" cy="657684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3"/>
          <p:cNvSpPr txBox="1"/>
          <p:nvPr/>
        </p:nvSpPr>
        <p:spPr>
          <a:xfrm>
            <a:off x="8967309" y="1114708"/>
            <a:ext cx="282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attrocento Sans"/>
              <a:buChar char="​"/>
            </a:pPr>
            <a:r>
              <a:rPr lang="sv-SE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Waste</a:t>
            </a:r>
            <a:endParaRPr/>
          </a:p>
        </p:txBody>
      </p:sp>
      <p:sp>
        <p:nvSpPr>
          <p:cNvPr id="408" name="Google Shape;408;p33"/>
          <p:cNvSpPr txBox="1"/>
          <p:nvPr/>
        </p:nvSpPr>
        <p:spPr>
          <a:xfrm>
            <a:off x="8885226" y="4798566"/>
            <a:ext cx="249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attrocento Sans"/>
              <a:buChar char="​"/>
            </a:pPr>
            <a:r>
              <a:rPr lang="sv-SE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Increased detail and policy-making relevance </a:t>
            </a:r>
            <a:endParaRPr/>
          </a:p>
        </p:txBody>
      </p:sp>
      <p:sp>
        <p:nvSpPr>
          <p:cNvPr id="409" name="Google Shape;409;p33"/>
          <p:cNvSpPr txBox="1"/>
          <p:nvPr/>
        </p:nvSpPr>
        <p:spPr>
          <a:xfrm>
            <a:off x="9096276" y="2832960"/>
            <a:ext cx="239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attrocento Sans"/>
              <a:buChar char="​"/>
            </a:pPr>
            <a:r>
              <a:rPr lang="sv-SE" sz="1200" b="1">
                <a:solidFill>
                  <a:schemeClr val="lt1"/>
                </a:solidFill>
              </a:rPr>
              <a:t>Following standardised development approach</a:t>
            </a:r>
            <a:endParaRPr/>
          </a:p>
        </p:txBody>
      </p:sp>
      <p:pic>
        <p:nvPicPr>
          <p:cNvPr id="410" name="Google Shape;410;p33" title="template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962475" y="3316348"/>
            <a:ext cx="829925" cy="8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4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v-SE" sz="2800">
                <a:solidFill>
                  <a:srgbClr val="000000"/>
                </a:solidFill>
              </a:rPr>
              <a:t>Modelling environment</a:t>
            </a:r>
            <a:endParaRPr/>
          </a:p>
        </p:txBody>
      </p:sp>
      <p:pic>
        <p:nvPicPr>
          <p:cNvPr id="417" name="Google Shape;417;p34" descr="A black and white rectangle with black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43" y="1369534"/>
            <a:ext cx="5367393" cy="193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4" descr="A close-up of a word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9554" y="1369535"/>
            <a:ext cx="3171651" cy="193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4" descr="A close-up of a logo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9512" y="4009075"/>
            <a:ext cx="3862578" cy="183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4" descr="A blue and white logo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9460" y="3768090"/>
            <a:ext cx="3291840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4"/>
          <p:cNvSpPr txBox="1"/>
          <p:nvPr/>
        </p:nvSpPr>
        <p:spPr>
          <a:xfrm>
            <a:off x="911544" y="1042552"/>
            <a:ext cx="82667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attrocento Sans"/>
              <a:buChar char="​"/>
            </a:pP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of the following can be used to build a CLEWs++ model. NB: the list is not exhaustive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5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v-SE" sz="2800">
                <a:solidFill>
                  <a:srgbClr val="000000"/>
                </a:solidFill>
              </a:rPr>
              <a:t>Interfaces for OSeMOSYS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428" name="Google Shape;42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015" y="1207904"/>
            <a:ext cx="11325969" cy="408419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5"/>
          <p:cNvSpPr txBox="1"/>
          <p:nvPr/>
        </p:nvSpPr>
        <p:spPr>
          <a:xfrm>
            <a:off x="810576" y="900651"/>
            <a:ext cx="82667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attrocento Sans"/>
              <a:buChar char="​"/>
            </a:pP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MUIO</a:t>
            </a: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the most recently developed and advanced interface for using OSeMOSYS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5"/>
          <p:cNvSpPr txBox="1"/>
          <p:nvPr/>
        </p:nvSpPr>
        <p:spPr>
          <a:xfrm>
            <a:off x="810576" y="5353131"/>
            <a:ext cx="82667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attrocento Sans"/>
              <a:buChar char="​"/>
            </a:pP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MUIO can be downloaded here </a:t>
            </a:r>
            <a:r>
              <a:rPr lang="sv-SE" sz="1600" b="0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link</a:t>
            </a:r>
            <a:endParaRPr/>
          </a:p>
        </p:txBody>
      </p:sp>
      <p:sp>
        <p:nvSpPr>
          <p:cNvPr id="431" name="Google Shape;431;p35"/>
          <p:cNvSpPr txBox="1"/>
          <p:nvPr/>
        </p:nvSpPr>
        <p:spPr>
          <a:xfrm>
            <a:off x="810576" y="5711127"/>
            <a:ext cx="1073372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attrocento Sans"/>
              <a:buChar char="​"/>
            </a:pP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past, various </a:t>
            </a: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OSeMOSYS interfaces </a:t>
            </a: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been developed. Most notably: </a:t>
            </a: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MoManI, Otoole and Answer </a:t>
            </a: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(not exclusive for OSeMOSYS use)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v-SE" sz="2800">
                <a:solidFill>
                  <a:srgbClr val="000000"/>
                </a:solidFill>
              </a:rPr>
              <a:t>Templates</a:t>
            </a:r>
            <a:endParaRPr/>
          </a:p>
        </p:txBody>
      </p:sp>
      <p:pic>
        <p:nvPicPr>
          <p:cNvPr id="438" name="Google Shape;438;p36" descr="A screenshot of a comput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136" y="1745226"/>
            <a:ext cx="3018474" cy="46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6"/>
          <p:cNvSpPr txBox="1"/>
          <p:nvPr/>
        </p:nvSpPr>
        <p:spPr>
          <a:xfrm>
            <a:off x="877254" y="1038768"/>
            <a:ext cx="6392226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attrocento Sans"/>
              <a:buChar char="​"/>
            </a:pPr>
            <a:r>
              <a:rPr lang="sv-SE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Development Infrastructure (</a:t>
            </a:r>
            <a:r>
              <a:rPr lang="sv-SE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MDI</a:t>
            </a:r>
            <a:r>
              <a:rPr lang="sv-SE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attrocento Sans"/>
              <a:buChar char="​"/>
            </a:pP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accessed here: </a:t>
            </a:r>
            <a:r>
              <a:rPr lang="sv-SE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https://zenodo.org/records/16875355</a:t>
            </a: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6"/>
          <p:cNvSpPr/>
          <p:nvPr/>
        </p:nvSpPr>
        <p:spPr>
          <a:xfrm>
            <a:off x="5703726" y="2445520"/>
            <a:ext cx="4698600" cy="1967100"/>
          </a:xfrm>
          <a:prstGeom prst="roundRect">
            <a:avLst>
              <a:gd name="adj" fmla="val 16667"/>
            </a:avLst>
          </a:prstGeom>
          <a:solidFill>
            <a:srgbClr val="344068"/>
          </a:solidFill>
          <a:ln w="15875" cap="flat" cmpd="sng">
            <a:solidFill>
              <a:srgbClr val="0B49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Various </a:t>
            </a:r>
            <a:r>
              <a:rPr lang="sv-SE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templates</a:t>
            </a:r>
            <a:r>
              <a:rPr lang="sv-SE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for building OSeMOSYS models have been developed over the years. Most notably, the Starter Data Kits (SDKs) and OSeMOSYS Global. Those templates differ both in terms of </a:t>
            </a:r>
            <a:r>
              <a:rPr lang="sv-SE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scope</a:t>
            </a:r>
            <a:r>
              <a:rPr lang="sv-SE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sv-SE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usability</a:t>
            </a:r>
            <a:r>
              <a:rPr lang="sv-SE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7"/>
          <p:cNvSpPr txBox="1">
            <a:spLocks noGrp="1"/>
          </p:cNvSpPr>
          <p:nvPr>
            <p:ph type="ctrTitle"/>
          </p:nvPr>
        </p:nvSpPr>
        <p:spPr>
          <a:xfrm>
            <a:off x="1" y="1952105"/>
            <a:ext cx="960782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lang="sv-SE"/>
              <a:t>Thank you</a:t>
            </a:r>
            <a:endParaRPr/>
          </a:p>
        </p:txBody>
      </p:sp>
      <p:sp>
        <p:nvSpPr>
          <p:cNvPr id="446" name="Google Shape;446;p37"/>
          <p:cNvSpPr txBox="1">
            <a:spLocks noGrp="1"/>
          </p:cNvSpPr>
          <p:nvPr>
            <p:ph type="subTitle" idx="1"/>
          </p:nvPr>
        </p:nvSpPr>
        <p:spPr>
          <a:xfrm>
            <a:off x="0" y="4339705"/>
            <a:ext cx="9607826" cy="195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sv-SE"/>
              <a:t>www.climatecompatiblegrowth.com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/>
          <p:nvPr/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835428" y="1786512"/>
            <a:ext cx="9737322" cy="400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1733550" y="1478735"/>
            <a:ext cx="84465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prerequisite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taking the current course, the </a:t>
            </a:r>
            <a:r>
              <a:rPr lang="sv-SE"/>
              <a:t>participant 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 first take the ‘Introduction to CLEWs’ course which can be accessed here: </a:t>
            </a:r>
            <a:r>
              <a:rPr lang="sv-SE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https://www.open.edu/openlearncreate/course/view.php?id=11715</a:t>
            </a:r>
            <a:r>
              <a:rPr lang="sv-SE"/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On top of that, the participant must have built at least one additional model (i.e. </a:t>
            </a:r>
            <a:r>
              <a:rPr lang="sv-SE" i="1"/>
              <a:t>not</a:t>
            </a:r>
            <a:r>
              <a:rPr lang="sv-SE"/>
              <a:t> as part of the first course)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sv-SE"/>
              <a:t>minimal to zero help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 sz="2800"/>
              <a:t>First things first</a:t>
            </a:r>
            <a:endParaRPr/>
          </a:p>
        </p:txBody>
      </p:sp>
      <p:sp>
        <p:nvSpPr>
          <p:cNvPr id="65" name="Google Shape;65;p4"/>
          <p:cNvSpPr txBox="1"/>
          <p:nvPr/>
        </p:nvSpPr>
        <p:spPr>
          <a:xfrm>
            <a:off x="1733550" y="2951946"/>
            <a:ext cx="84465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objective and </a:t>
            </a:r>
            <a:r>
              <a:rPr lang="sv-SE" b="1"/>
              <a:t>expectations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This course aims at helping the participant understand both the theoretical and practical principles around the CLEWs++ concept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Following the completion of the course, the </a:t>
            </a:r>
            <a:r>
              <a:rPr lang="sv-SE"/>
              <a:t>participant 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able to </a:t>
            </a:r>
            <a:r>
              <a:rPr lang="sv-SE"/>
              <a:t>build 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analyse a full scale CLEWs++ model</a:t>
            </a:r>
            <a:r>
              <a:rPr lang="sv-SE"/>
              <a:t>,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using OSeMOSYS and templates provided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1733550" y="4555558"/>
            <a:ext cx="844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forum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questions related to CLEWs++ modelling, please refer to the relevant forum </a:t>
            </a:r>
            <a:r>
              <a:rPr lang="sv-SE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https://forum.u4ria.org/c/clews/10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4" descr="Badge Tic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139" y="151844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" descr="Bullsey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139" y="300988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" descr="Meeting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0139" y="4380038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body" idx="1"/>
          </p:nvPr>
        </p:nvSpPr>
        <p:spPr>
          <a:xfrm>
            <a:off x="719136" y="833117"/>
            <a:ext cx="2881314" cy="64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sv-SE" sz="1600" b="1"/>
              <a:t>Natural resources are finite</a:t>
            </a:r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 sz="2800"/>
              <a:t>Energy and other resource/economic systems are complex</a:t>
            </a:r>
            <a:endParaRPr/>
          </a:p>
        </p:txBody>
      </p:sp>
      <p:sp>
        <p:nvSpPr>
          <p:cNvPr id="77" name="Google Shape;77;p6"/>
          <p:cNvSpPr txBox="1"/>
          <p:nvPr/>
        </p:nvSpPr>
        <p:spPr>
          <a:xfrm>
            <a:off x="6200331" y="937170"/>
            <a:ext cx="3300414" cy="64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Money doesn’t grow on trees</a:t>
            </a:r>
            <a:endParaRPr/>
          </a:p>
        </p:txBody>
      </p:sp>
      <p:sp>
        <p:nvSpPr>
          <p:cNvPr id="78" name="Google Shape;78;p6"/>
          <p:cNvSpPr txBox="1"/>
          <p:nvPr/>
        </p:nvSpPr>
        <p:spPr>
          <a:xfrm>
            <a:off x="7267608" y="3425666"/>
            <a:ext cx="4260534" cy="64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situations are beyond our control…</a:t>
            </a:r>
            <a:endParaRPr/>
          </a:p>
        </p:txBody>
      </p:sp>
      <p:sp>
        <p:nvSpPr>
          <p:cNvPr id="79" name="Google Shape;79;p6"/>
          <p:cNvSpPr txBox="1"/>
          <p:nvPr/>
        </p:nvSpPr>
        <p:spPr>
          <a:xfrm>
            <a:off x="3371850" y="3425667"/>
            <a:ext cx="3311840" cy="64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Policy-making is complicated</a:t>
            </a:r>
            <a:endParaRPr/>
          </a:p>
        </p:txBody>
      </p:sp>
      <p:pic>
        <p:nvPicPr>
          <p:cNvPr id="80" name="Google Shape;80;p6" descr="A hand reaching for money on a tre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2572" y="1380354"/>
            <a:ext cx="2731240" cy="181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 descr="A diagram of a diagram of a company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9955" y="3833580"/>
            <a:ext cx="295275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6" descr="A close-up of a virus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5219" y="3958358"/>
            <a:ext cx="3697605" cy="246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6" descr="A hand holding a small green planet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173" y="1335643"/>
            <a:ext cx="2731240" cy="2109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 sz="2800"/>
              <a:t>Quantifying the impossible</a:t>
            </a:r>
            <a:endParaRPr/>
          </a:p>
        </p:txBody>
      </p:sp>
      <p:pic>
        <p:nvPicPr>
          <p:cNvPr id="90" name="Google Shape;90;p8" descr="A person in a su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5635" y="973992"/>
            <a:ext cx="2707229" cy="280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8" descr="A white house shaped object on a yellow background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5059" y="973992"/>
            <a:ext cx="2598460" cy="245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8" descr="A power lines with text below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640" y="973992"/>
            <a:ext cx="2304633" cy="245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8" descr="A graph of the price of a graph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70255" y="973992"/>
            <a:ext cx="3108644" cy="342786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 txBox="1">
            <a:spLocks noGrp="1"/>
          </p:cNvSpPr>
          <p:nvPr>
            <p:ph type="body" idx="1"/>
          </p:nvPr>
        </p:nvSpPr>
        <p:spPr>
          <a:xfrm>
            <a:off x="3292552" y="5462267"/>
            <a:ext cx="7143038" cy="64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sv-SE" sz="1600" b="1">
                <a:solidFill>
                  <a:schemeClr val="dk1"/>
                </a:solidFill>
              </a:rPr>
              <a:t>The use of </a:t>
            </a:r>
            <a:r>
              <a:rPr lang="sv-SE" sz="1600" b="1">
                <a:solidFill>
                  <a:schemeClr val="accent5"/>
                </a:solidFill>
              </a:rPr>
              <a:t>mathematical models </a:t>
            </a:r>
            <a:r>
              <a:rPr lang="sv-SE" sz="1600" b="1">
                <a:solidFill>
                  <a:schemeClr val="dk1"/>
                </a:solidFill>
              </a:rPr>
              <a:t>becomes</a:t>
            </a:r>
            <a:r>
              <a:rPr lang="sv-SE" sz="1600" b="1">
                <a:solidFill>
                  <a:schemeClr val="accent5"/>
                </a:solidFill>
              </a:rPr>
              <a:t> imperative…</a:t>
            </a:r>
            <a:endParaRPr/>
          </a:p>
        </p:txBody>
      </p:sp>
      <p:pic>
        <p:nvPicPr>
          <p:cNvPr id="95" name="Google Shape;95;p8" title="Screenshot 2026-01-05 085333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7650" y="3832502"/>
            <a:ext cx="2437399" cy="235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8" title="Screenshot 2026-01-05 085543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65625" y="3783500"/>
            <a:ext cx="2437400" cy="266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231a44b24_1_19"/>
          <p:cNvSpPr txBox="1">
            <a:spLocks noGrp="1"/>
          </p:cNvSpPr>
          <p:nvPr>
            <p:ph type="title"/>
          </p:nvPr>
        </p:nvSpPr>
        <p:spPr>
          <a:xfrm>
            <a:off x="839788" y="135194"/>
            <a:ext cx="105402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sv-SE" sz="3200"/>
              <a:t>From CLEWs to CLEWs++</a:t>
            </a:r>
            <a:endParaRPr sz="3200"/>
          </a:p>
        </p:txBody>
      </p:sp>
      <p:pic>
        <p:nvPicPr>
          <p:cNvPr id="102" name="Google Shape;102;g39231a44b24_1_19" descr="A diagram of a gas consumpti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21266" r="14134"/>
          <a:stretch/>
        </p:blipFill>
        <p:spPr>
          <a:xfrm>
            <a:off x="5303323" y="2441440"/>
            <a:ext cx="2286250" cy="21234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9231a44b24_1_19"/>
          <p:cNvSpPr txBox="1"/>
          <p:nvPr/>
        </p:nvSpPr>
        <p:spPr>
          <a:xfrm>
            <a:off x="7589575" y="1827950"/>
            <a:ext cx="39870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/>
              <a:t>CLEWs++</a:t>
            </a:r>
            <a:r>
              <a:rPr lang="sv-SE"/>
              <a:t> is an </a:t>
            </a:r>
            <a:r>
              <a:rPr lang="sv-SE" b="1"/>
              <a:t>application of the CLEWs </a:t>
            </a:r>
            <a:r>
              <a:rPr lang="sv-SE"/>
              <a:t>framework which features the following aspects: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sv-SE"/>
              <a:t>The model is policy-relevant. This requires the following: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sv-SE" b="1"/>
              <a:t>100% GHG emissions</a:t>
            </a:r>
            <a:r>
              <a:rPr lang="sv-SE"/>
              <a:t> </a:t>
            </a:r>
            <a:r>
              <a:rPr lang="sv-SE" b="1"/>
              <a:t>coverage</a:t>
            </a:r>
            <a:r>
              <a:rPr lang="sv-SE"/>
              <a:t>. While this can definitely be the case with any CLEWs model, for CLEWs++ it’s a necessity. Therefore, </a:t>
            </a:r>
            <a:r>
              <a:rPr lang="sv-SE" b="1"/>
              <a:t>waste sector</a:t>
            </a:r>
            <a:r>
              <a:rPr lang="sv-SE"/>
              <a:t> and </a:t>
            </a:r>
            <a:r>
              <a:rPr lang="sv-SE" b="1"/>
              <a:t>industrial process emissions</a:t>
            </a:r>
            <a:r>
              <a:rPr lang="sv-SE"/>
              <a:t> (commonly omitted in other cases) must be included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sv-SE" b="1"/>
              <a:t>Level of detail and quality is quite high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sv-SE" b="1">
                <a:solidFill>
                  <a:schemeClr val="dk1"/>
                </a:solidFill>
              </a:rPr>
              <a:t>Model development</a:t>
            </a:r>
            <a:r>
              <a:rPr lang="sv-SE">
                <a:solidFill>
                  <a:schemeClr val="dk1"/>
                </a:solidFill>
              </a:rPr>
              <a:t> has to follow a </a:t>
            </a:r>
            <a:r>
              <a:rPr lang="sv-SE" b="1">
                <a:solidFill>
                  <a:schemeClr val="dk1"/>
                </a:solidFill>
              </a:rPr>
              <a:t>standardised </a:t>
            </a:r>
            <a:r>
              <a:rPr lang="sv-SE">
                <a:solidFill>
                  <a:schemeClr val="dk1"/>
                </a:solidFill>
              </a:rPr>
              <a:t>and </a:t>
            </a:r>
            <a:r>
              <a:rPr lang="sv-SE" b="1">
                <a:solidFill>
                  <a:schemeClr val="dk1"/>
                </a:solidFill>
              </a:rPr>
              <a:t>replicable </a:t>
            </a:r>
            <a:r>
              <a:rPr lang="sv-SE">
                <a:solidFill>
                  <a:schemeClr val="dk1"/>
                </a:solidFill>
              </a:rPr>
              <a:t>method</a:t>
            </a:r>
            <a:endParaRPr b="1"/>
          </a:p>
        </p:txBody>
      </p:sp>
      <p:pic>
        <p:nvPicPr>
          <p:cNvPr id="104" name="Google Shape;104;g39231a44b24_1_19" descr="A diagram of energy and water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616" y="1755620"/>
            <a:ext cx="4676775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39231a44b24_1_19"/>
          <p:cNvSpPr txBox="1"/>
          <p:nvPr/>
        </p:nvSpPr>
        <p:spPr>
          <a:xfrm>
            <a:off x="480361" y="4932182"/>
            <a:ext cx="4251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Integrated assessment methodology for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climate, land, energy and water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security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objective is to assess the role of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 choice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 change</a:t>
            </a:r>
            <a:endParaRPr/>
          </a:p>
        </p:txBody>
      </p:sp>
      <p:cxnSp>
        <p:nvCxnSpPr>
          <p:cNvPr id="106" name="Google Shape;106;g39231a44b24_1_19"/>
          <p:cNvCxnSpPr/>
          <p:nvPr/>
        </p:nvCxnSpPr>
        <p:spPr>
          <a:xfrm>
            <a:off x="4994781" y="1402266"/>
            <a:ext cx="0" cy="492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7" name="Google Shape;107;g39231a44b24_1_19" descr="A computer servers with arrows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5876" y="4622650"/>
            <a:ext cx="1359100" cy="15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9231a44b24_1_19"/>
          <p:cNvSpPr txBox="1"/>
          <p:nvPr/>
        </p:nvSpPr>
        <p:spPr>
          <a:xfrm>
            <a:off x="1143259" y="1402266"/>
            <a:ext cx="246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CLEWs</a:t>
            </a:r>
            <a:endParaRPr sz="14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39231a44b24_1_19"/>
          <p:cNvSpPr txBox="1"/>
          <p:nvPr/>
        </p:nvSpPr>
        <p:spPr>
          <a:xfrm>
            <a:off x="7506223" y="1447816"/>
            <a:ext cx="246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CLEWs ++</a:t>
            </a:r>
            <a:endParaRPr sz="14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sv-SE" sz="3200"/>
              <a:t>The CLEWS++ Model Develops Integrated and Coherent Scenarios for Global GHG Emissions</a:t>
            </a:r>
            <a:endParaRPr sz="3200"/>
          </a:p>
        </p:txBody>
      </p:sp>
      <p:graphicFrame>
        <p:nvGraphicFramePr>
          <p:cNvPr id="115" name="Google Shape;115;p12"/>
          <p:cNvGraphicFramePr/>
          <p:nvPr/>
        </p:nvGraphicFramePr>
        <p:xfrm>
          <a:off x="554736" y="1277129"/>
          <a:ext cx="11180050" cy="5176520"/>
        </p:xfrm>
        <a:graphic>
          <a:graphicData uri="http://schemas.openxmlformats.org/drawingml/2006/table">
            <a:tbl>
              <a:tblPr firstRow="1">
                <a:noFill/>
                <a:tableStyleId>{71685E15-9EFE-46FB-8BC1-1AE644D1910A}</a:tableStyleId>
              </a:tblPr>
              <a:tblGrid>
                <a:gridCol w="739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sv-SE" sz="1600" b="1" u="none" strike="noStrike" cap="none">
                          <a:solidFill>
                            <a:schemeClr val="dk1"/>
                          </a:solidFill>
                        </a:rPr>
                        <a:t>CLEWs++ </a:t>
                      </a:r>
                      <a:r>
                        <a:rPr lang="sv-SE" sz="1600">
                          <a:solidFill>
                            <a:schemeClr val="dk1"/>
                          </a:solidFill>
                        </a:rPr>
                        <a:t>models </a:t>
                      </a:r>
                      <a:r>
                        <a:rPr lang="sv-SE" sz="1600" b="1" u="none" strike="noStrike" cap="none">
                          <a:solidFill>
                            <a:schemeClr val="dk1"/>
                          </a:solidFill>
                        </a:rPr>
                        <a:t>the current and future energy-land-water-waste system through linear optimisation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sv-SE" sz="1600" b="0" u="none" strike="noStrike" cap="none">
                          <a:solidFill>
                            <a:schemeClr val="dk1"/>
                          </a:solidFill>
                        </a:rPr>
                        <a:t>CLEWs++</a:t>
                      </a:r>
                      <a:endParaRPr/>
                    </a:p>
                    <a:p>
                      <a:pPr marL="228600" marR="0" lvl="1" indent="-2254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•"/>
                      </a:pPr>
                      <a:r>
                        <a:rPr lang="sv-SE" sz="1600" b="0" u="none" strike="noStrike" cap="none">
                          <a:solidFill>
                            <a:schemeClr val="dk1"/>
                          </a:solidFill>
                        </a:rPr>
                        <a:t>uses linear optimisation to </a:t>
                      </a:r>
                      <a:r>
                        <a:rPr lang="sv-SE" sz="1600" b="0">
                          <a:solidFill>
                            <a:schemeClr val="dk1"/>
                          </a:solidFill>
                        </a:rPr>
                        <a:t>analyse </a:t>
                      </a:r>
                      <a:r>
                        <a:rPr lang="sv-SE" sz="1600" b="0" u="none" strike="noStrike" cap="none">
                          <a:solidFill>
                            <a:schemeClr val="dk1"/>
                          </a:solidFill>
                        </a:rPr>
                        <a:t>how policymakers and markets will drive economic energy outcomes</a:t>
                      </a:r>
                      <a:endParaRPr/>
                    </a:p>
                    <a:p>
                      <a:pPr marL="228600" marR="0" lvl="1" indent="-2254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•"/>
                      </a:pPr>
                      <a:r>
                        <a:rPr lang="sv-SE" sz="1600" b="0" u="none" strike="noStrike" cap="none">
                          <a:solidFill>
                            <a:schemeClr val="dk1"/>
                          </a:solidFill>
                        </a:rPr>
                        <a:t>embeds socio-political and techno-economic feasibility into the scenarios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600" b="0">
                          <a:solidFill>
                            <a:schemeClr val="dk1"/>
                          </a:solidFill>
                        </a:rPr>
                        <a:t>As opposed to system simulation where the user forces the behaviour of the model, in optimisation, the model finds the least-cost solution, considering given constraints</a:t>
                      </a:r>
                      <a:endParaRPr sz="1600" b="0">
                        <a:solidFill>
                          <a:schemeClr val="dk1"/>
                        </a:solidFill>
                      </a:endParaRPr>
                    </a:p>
                  </a:txBody>
                  <a:tcPr marL="127000" marR="127000" marT="127000" marB="1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sv-SE" sz="1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CLEWs++ identifies least cost strategies for meeting energy/food/water demand security goal</a:t>
                      </a:r>
                      <a:endParaRPr sz="16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1" indent="-225425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•"/>
                      </a:pPr>
                      <a:r>
                        <a:rPr lang="sv-SE" sz="1600" b="0" u="none" strike="noStrike" cap="none">
                          <a:solidFill>
                            <a:schemeClr val="dk1"/>
                          </a:solidFill>
                        </a:rPr>
                        <a:t>Capital costs</a:t>
                      </a:r>
                      <a:endParaRPr/>
                    </a:p>
                    <a:p>
                      <a:pPr marL="228600" marR="0" lvl="1" indent="-225425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•"/>
                      </a:pPr>
                      <a:r>
                        <a:rPr lang="sv-SE" sz="1600" b="0" u="none" strike="noStrike" cap="none">
                          <a:solidFill>
                            <a:schemeClr val="dk1"/>
                          </a:solidFill>
                        </a:rPr>
                        <a:t>Energy costs</a:t>
                      </a:r>
                      <a:endParaRPr/>
                    </a:p>
                    <a:p>
                      <a:pPr marL="228600" marR="0" lvl="1" indent="-225425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•"/>
                      </a:pPr>
                      <a:r>
                        <a:rPr lang="sv-SE" sz="1600" b="0" u="none" strike="noStrike" cap="none">
                          <a:solidFill>
                            <a:schemeClr val="dk1"/>
                          </a:solidFill>
                        </a:rPr>
                        <a:t>External costs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v-SE" sz="1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While ensuring a high degree of feasibility and realism</a:t>
                      </a:r>
                      <a:endParaRPr sz="16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sv-SE" sz="1600" b="0" u="none" strike="noStrike" cap="none">
                          <a:solidFill>
                            <a:schemeClr val="dk1"/>
                          </a:solidFill>
                        </a:rPr>
                        <a:t>Socio-political preferences</a:t>
                      </a:r>
                      <a:endParaRPr/>
                    </a:p>
                    <a:p>
                      <a:pPr marL="228600" marR="0" lvl="1" indent="-225425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•"/>
                      </a:pPr>
                      <a:r>
                        <a:rPr lang="sv-SE" sz="1600" b="0" u="none" strike="noStrike" cap="none">
                          <a:solidFill>
                            <a:schemeClr val="dk1"/>
                          </a:solidFill>
                        </a:rPr>
                        <a:t>Most likely climate policies</a:t>
                      </a:r>
                      <a:endParaRPr/>
                    </a:p>
                    <a:p>
                      <a:pPr marL="228600" marR="0" lvl="1" indent="-225425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•"/>
                      </a:pPr>
                      <a:r>
                        <a:rPr lang="sv-SE" sz="1600" b="0" u="none" strike="noStrike" cap="none">
                          <a:solidFill>
                            <a:schemeClr val="dk1"/>
                          </a:solidFill>
                        </a:rPr>
                        <a:t>Public opinion on key technologies (e.g., carbon capture and storage)</a:t>
                      </a:r>
                      <a:endParaRPr/>
                    </a:p>
                    <a:p>
                      <a:pPr marL="3175" marR="0" lvl="1" indent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sv-SE" sz="1600" b="0" u="none" strike="noStrike" cap="none">
                          <a:solidFill>
                            <a:schemeClr val="dk1"/>
                          </a:solidFill>
                        </a:rPr>
                        <a:t>Technoeconomic feasibility</a:t>
                      </a:r>
                      <a:endParaRPr/>
                    </a:p>
                    <a:p>
                      <a:pPr marL="228600" marR="0" lvl="1" indent="-225425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•"/>
                      </a:pPr>
                      <a:r>
                        <a:rPr lang="sv-SE" sz="1600" b="0" u="none" strike="noStrike" cap="none">
                          <a:solidFill>
                            <a:schemeClr val="dk1"/>
                          </a:solidFill>
                        </a:rPr>
                        <a:t>Market and supply chain scale up (e.g., hydrogen)</a:t>
                      </a:r>
                      <a:endParaRPr/>
                    </a:p>
                    <a:p>
                      <a:pPr marL="228600" marR="0" lvl="1" indent="-225425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•"/>
                      </a:pPr>
                      <a:r>
                        <a:rPr lang="sv-SE" sz="1600" b="0" u="none" strike="noStrike" cap="none">
                          <a:solidFill>
                            <a:schemeClr val="dk1"/>
                          </a:solidFill>
                        </a:rPr>
                        <a:t>Resource availability (e.g., biomass)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27000" marR="127000" marT="127000" marB="1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6" name="Google Shape;116;p12" title="Screenshot 2026-01-05 090152.png"/>
          <p:cNvPicPr preferRelativeResize="0"/>
          <p:nvPr/>
        </p:nvPicPr>
        <p:blipFill rotWithShape="1">
          <a:blip r:embed="rId3">
            <a:alphaModFix/>
          </a:blip>
          <a:srcRect b="7407"/>
          <a:stretch/>
        </p:blipFill>
        <p:spPr>
          <a:xfrm>
            <a:off x="1541100" y="3843125"/>
            <a:ext cx="5353050" cy="26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554736" y="182372"/>
            <a:ext cx="11082528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Arial"/>
                <a:ea typeface="Arial"/>
                <a:cs typeface="Arial"/>
                <a:sym typeface="Arial"/>
              </a:rPr>
              <a:t>Integrated system analysis</a:t>
            </a:r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2"/>
          </p:nvPr>
        </p:nvSpPr>
        <p:spPr>
          <a:xfrm>
            <a:off x="554725" y="903825"/>
            <a:ext cx="110826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500"/>
              <a:t>The CLEWs++ whole-system approach not only incorporates all sectors, but also crucially considers the interactions </a:t>
            </a:r>
            <a:r>
              <a:rPr lang="sv-SE" sz="1500" b="1" i="1"/>
              <a:t>between </a:t>
            </a:r>
            <a:r>
              <a:rPr lang="sv-SE" sz="1500"/>
              <a:t>sectors. This is vital to ensuring </a:t>
            </a:r>
            <a:r>
              <a:rPr lang="sv-SE" sz="1500" b="1"/>
              <a:t>scenario outcomes are realistic and coherent</a:t>
            </a:r>
            <a:r>
              <a:rPr lang="sv-SE" sz="1500"/>
              <a:t>.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500"/>
              <a:t>Let’s look at </a:t>
            </a:r>
            <a:r>
              <a:rPr lang="sv-SE" sz="1500" b="1"/>
              <a:t>the energy system </a:t>
            </a:r>
            <a:r>
              <a:rPr lang="sv-SE" sz="1500"/>
              <a:t>as an example.The energy system is comprised of numerous interacting systems, and the interactions within this system play a crucial role in determining the economics and outcomes of potential energy transitions.</a:t>
            </a:r>
            <a:endParaRPr sz="1500"/>
          </a:p>
        </p:txBody>
      </p:sp>
      <p:cxnSp>
        <p:nvCxnSpPr>
          <p:cNvPr id="123" name="Google Shape;123;p14"/>
          <p:cNvCxnSpPr/>
          <p:nvPr/>
        </p:nvCxnSpPr>
        <p:spPr>
          <a:xfrm rot="10800000">
            <a:off x="2015252" y="6025619"/>
            <a:ext cx="1310100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24" name="Google Shape;124;p14"/>
          <p:cNvSpPr txBox="1"/>
          <p:nvPr/>
        </p:nvSpPr>
        <p:spPr>
          <a:xfrm>
            <a:off x="1560574" y="6094108"/>
            <a:ext cx="22197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Arial"/>
              <a:buNone/>
            </a:pPr>
            <a:r>
              <a:rPr lang="sv-SE" sz="1155" b="1" i="0" u="none" strike="noStrike" cap="none">
                <a:solidFill>
                  <a:srgbClr val="000000"/>
                </a:solidFill>
              </a:rPr>
              <a:t>2-way impact: </a:t>
            </a:r>
            <a:r>
              <a:rPr lang="sv-SE" sz="1155"/>
              <a:t>demand affects supply and vice versa</a:t>
            </a:r>
            <a:endParaRPr sz="1155"/>
          </a:p>
        </p:txBody>
      </p:sp>
      <p:sp>
        <p:nvSpPr>
          <p:cNvPr id="125" name="Google Shape;125;p14"/>
          <p:cNvSpPr/>
          <p:nvPr/>
        </p:nvSpPr>
        <p:spPr>
          <a:xfrm>
            <a:off x="336225" y="3234959"/>
            <a:ext cx="11178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25" tIns="48000" rIns="96025" bIns="4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</a:t>
            </a:r>
            <a:r>
              <a:rPr lang="sv-SE" sz="1155">
                <a:solidFill>
                  <a:schemeClr val="dk1"/>
                </a:solidFill>
              </a:rPr>
              <a:t>generation</a:t>
            </a:r>
            <a:endParaRPr sz="1470"/>
          </a:p>
        </p:txBody>
      </p:sp>
      <p:sp>
        <p:nvSpPr>
          <p:cNvPr id="126" name="Google Shape;126;p14"/>
          <p:cNvSpPr/>
          <p:nvPr/>
        </p:nvSpPr>
        <p:spPr>
          <a:xfrm>
            <a:off x="453748" y="5235342"/>
            <a:ext cx="8829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25" tIns="48000" rIns="96025" bIns="4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production</a:t>
            </a:r>
            <a:endParaRPr sz="1155"/>
          </a:p>
        </p:txBody>
      </p:sp>
      <p:sp>
        <p:nvSpPr>
          <p:cNvPr id="127" name="Google Shape;127;p14"/>
          <p:cNvSpPr/>
          <p:nvPr/>
        </p:nvSpPr>
        <p:spPr>
          <a:xfrm>
            <a:off x="3052458" y="3792773"/>
            <a:ext cx="13101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25" tIns="48000" rIns="96025" bIns="4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 sz="1470"/>
          </a:p>
        </p:txBody>
      </p:sp>
      <p:sp>
        <p:nvSpPr>
          <p:cNvPr id="128" name="Google Shape;128;p14"/>
          <p:cNvSpPr/>
          <p:nvPr/>
        </p:nvSpPr>
        <p:spPr>
          <a:xfrm>
            <a:off x="3276134" y="4749106"/>
            <a:ext cx="8625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25" tIns="48000" rIns="96025" bIns="4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Buildings</a:t>
            </a:r>
            <a:endParaRPr sz="1470"/>
          </a:p>
        </p:txBody>
      </p:sp>
      <p:sp>
        <p:nvSpPr>
          <p:cNvPr id="129" name="Google Shape;129;p14"/>
          <p:cNvSpPr/>
          <p:nvPr/>
        </p:nvSpPr>
        <p:spPr>
          <a:xfrm>
            <a:off x="3052448" y="5678630"/>
            <a:ext cx="13101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25" tIns="48000" rIns="96025" bIns="4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Industry</a:t>
            </a:r>
            <a:endParaRPr sz="1470"/>
          </a:p>
        </p:txBody>
      </p:sp>
      <p:cxnSp>
        <p:nvCxnSpPr>
          <p:cNvPr id="130" name="Google Shape;130;p14"/>
          <p:cNvCxnSpPr>
            <a:stCxn id="131" idx="4"/>
            <a:endCxn id="132" idx="0"/>
          </p:cNvCxnSpPr>
          <p:nvPr/>
        </p:nvCxnSpPr>
        <p:spPr>
          <a:xfrm>
            <a:off x="1633358" y="3753796"/>
            <a:ext cx="0" cy="1313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33" name="Google Shape;133;p14"/>
          <p:cNvCxnSpPr>
            <a:stCxn id="131" idx="6"/>
            <a:endCxn id="134" idx="2"/>
          </p:cNvCxnSpPr>
          <p:nvPr/>
        </p:nvCxnSpPr>
        <p:spPr>
          <a:xfrm>
            <a:off x="1934895" y="3452258"/>
            <a:ext cx="1471200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35" name="Google Shape;135;p14"/>
          <p:cNvCxnSpPr>
            <a:stCxn id="131" idx="6"/>
            <a:endCxn id="136" idx="2"/>
          </p:cNvCxnSpPr>
          <p:nvPr/>
        </p:nvCxnSpPr>
        <p:spPr>
          <a:xfrm>
            <a:off x="1934895" y="3452258"/>
            <a:ext cx="1471200" cy="9582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37" name="Google Shape;137;p14"/>
          <p:cNvCxnSpPr>
            <a:stCxn id="131" idx="6"/>
            <a:endCxn id="138" idx="2"/>
          </p:cNvCxnSpPr>
          <p:nvPr/>
        </p:nvCxnSpPr>
        <p:spPr>
          <a:xfrm>
            <a:off x="1934895" y="3452258"/>
            <a:ext cx="1471200" cy="19167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39" name="Google Shape;139;p14"/>
          <p:cNvCxnSpPr>
            <a:stCxn id="134" idx="2"/>
            <a:endCxn id="132" idx="6"/>
          </p:cNvCxnSpPr>
          <p:nvPr/>
        </p:nvCxnSpPr>
        <p:spPr>
          <a:xfrm flipH="1">
            <a:off x="1934783" y="3452240"/>
            <a:ext cx="1471200" cy="19167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40" name="Google Shape;140;p14"/>
          <p:cNvCxnSpPr>
            <a:stCxn id="136" idx="2"/>
            <a:endCxn id="132" idx="6"/>
          </p:cNvCxnSpPr>
          <p:nvPr/>
        </p:nvCxnSpPr>
        <p:spPr>
          <a:xfrm flipH="1">
            <a:off x="1934780" y="4410557"/>
            <a:ext cx="1471200" cy="9582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41" name="Google Shape;141;p14"/>
          <p:cNvCxnSpPr>
            <a:stCxn id="138" idx="2"/>
            <a:endCxn id="132" idx="6"/>
          </p:cNvCxnSpPr>
          <p:nvPr/>
        </p:nvCxnSpPr>
        <p:spPr>
          <a:xfrm rot="10800000">
            <a:off x="1934781" y="5368871"/>
            <a:ext cx="1471200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42" name="Google Shape;142;p14"/>
          <p:cNvSpPr/>
          <p:nvPr/>
        </p:nvSpPr>
        <p:spPr>
          <a:xfrm>
            <a:off x="397329" y="2267657"/>
            <a:ext cx="9957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25" tIns="48000" rIns="96025" bIns="480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55">
                <a:solidFill>
                  <a:schemeClr val="dk1"/>
                </a:solidFill>
              </a:rPr>
              <a:t>Energy</a:t>
            </a:r>
            <a:r>
              <a:rPr lang="sv-SE" sz="11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resources</a:t>
            </a:r>
            <a:endParaRPr sz="1470"/>
          </a:p>
        </p:txBody>
      </p:sp>
      <p:cxnSp>
        <p:nvCxnSpPr>
          <p:cNvPr id="143" name="Google Shape;143;p14"/>
          <p:cNvCxnSpPr>
            <a:stCxn id="144" idx="4"/>
            <a:endCxn id="131" idx="0"/>
          </p:cNvCxnSpPr>
          <p:nvPr/>
        </p:nvCxnSpPr>
        <p:spPr>
          <a:xfrm>
            <a:off x="1633351" y="2795469"/>
            <a:ext cx="0" cy="3552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grpSp>
        <p:nvGrpSpPr>
          <p:cNvPr id="145" name="Google Shape;145;p14"/>
          <p:cNvGrpSpPr/>
          <p:nvPr/>
        </p:nvGrpSpPr>
        <p:grpSpPr>
          <a:xfrm>
            <a:off x="3405983" y="3150703"/>
            <a:ext cx="603075" cy="603075"/>
            <a:chOff x="2979687" y="2809752"/>
            <a:chExt cx="574248" cy="574248"/>
          </a:xfrm>
        </p:grpSpPr>
        <p:sp>
          <p:nvSpPr>
            <p:cNvPr id="134" name="Google Shape;134;p14"/>
            <p:cNvSpPr/>
            <p:nvPr/>
          </p:nvSpPr>
          <p:spPr>
            <a:xfrm>
              <a:off x="2979687" y="2809752"/>
              <a:ext cx="574248" cy="574248"/>
            </a:xfrm>
            <a:prstGeom prst="ellipse">
              <a:avLst/>
            </a:prstGeom>
            <a:noFill/>
            <a:ln w="13325" cap="sq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6025" tIns="48000" rIns="96025" bIns="4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6" name="Google Shape;146;p14" descr="electric car Icon 26115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22811" y="2952876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" name="Google Shape;147;p14"/>
          <p:cNvGrpSpPr/>
          <p:nvPr/>
        </p:nvGrpSpPr>
        <p:grpSpPr>
          <a:xfrm>
            <a:off x="1331820" y="3150720"/>
            <a:ext cx="603075" cy="603075"/>
            <a:chOff x="979433" y="3684241"/>
            <a:chExt cx="574248" cy="574248"/>
          </a:xfrm>
        </p:grpSpPr>
        <p:sp>
          <p:nvSpPr>
            <p:cNvPr id="131" name="Google Shape;131;p14"/>
            <p:cNvSpPr/>
            <p:nvPr/>
          </p:nvSpPr>
          <p:spPr>
            <a:xfrm>
              <a:off x="979433" y="3684241"/>
              <a:ext cx="574248" cy="574248"/>
            </a:xfrm>
            <a:prstGeom prst="ellipse">
              <a:avLst/>
            </a:prstGeom>
            <a:noFill/>
            <a:ln w="13325" cap="sq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6025" tIns="48000" rIns="96025" bIns="4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8" name="Google Shape;148;p14" descr="electricity Icon 488427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86557" y="3791365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" name="Google Shape;149;p14"/>
          <p:cNvGrpSpPr/>
          <p:nvPr/>
        </p:nvGrpSpPr>
        <p:grpSpPr>
          <a:xfrm>
            <a:off x="1331820" y="5067334"/>
            <a:ext cx="603075" cy="603075"/>
            <a:chOff x="979433" y="4898083"/>
            <a:chExt cx="574248" cy="574248"/>
          </a:xfrm>
        </p:grpSpPr>
        <p:sp>
          <p:nvSpPr>
            <p:cNvPr id="132" name="Google Shape;132;p14"/>
            <p:cNvSpPr/>
            <p:nvPr/>
          </p:nvSpPr>
          <p:spPr>
            <a:xfrm>
              <a:off x="979433" y="4898083"/>
              <a:ext cx="574248" cy="574248"/>
            </a:xfrm>
            <a:prstGeom prst="ellipse">
              <a:avLst/>
            </a:prstGeom>
            <a:noFill/>
            <a:ln w="13325" cap="sq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6025" tIns="48000" rIns="96025" bIns="4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0" name="Google Shape;150;p14" descr="hydrogen Icon 115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86557" y="5005207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14"/>
          <p:cNvGrpSpPr/>
          <p:nvPr/>
        </p:nvGrpSpPr>
        <p:grpSpPr>
          <a:xfrm>
            <a:off x="1331814" y="2192393"/>
            <a:ext cx="603075" cy="603075"/>
            <a:chOff x="691261" y="2130559"/>
            <a:chExt cx="574248" cy="574248"/>
          </a:xfrm>
        </p:grpSpPr>
        <p:sp>
          <p:nvSpPr>
            <p:cNvPr id="144" name="Google Shape;144;p14"/>
            <p:cNvSpPr/>
            <p:nvPr/>
          </p:nvSpPr>
          <p:spPr>
            <a:xfrm>
              <a:off x="691261" y="2130559"/>
              <a:ext cx="574248" cy="574248"/>
            </a:xfrm>
            <a:prstGeom prst="ellipse">
              <a:avLst/>
            </a:prstGeom>
            <a:noFill/>
            <a:ln w="13325" cap="sq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6025" tIns="48000" rIns="96025" bIns="4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2" name="Google Shape;152;p14" descr="wind turbine Icon 48781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9056" y="2297078"/>
              <a:ext cx="204300" cy="20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4" descr="solar energy Icon 32407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43176" y="2443076"/>
              <a:ext cx="204300" cy="204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14"/>
          <p:cNvGrpSpPr/>
          <p:nvPr/>
        </p:nvGrpSpPr>
        <p:grpSpPr>
          <a:xfrm>
            <a:off x="3405981" y="5067334"/>
            <a:ext cx="603075" cy="603075"/>
            <a:chOff x="2931346" y="4868076"/>
            <a:chExt cx="574248" cy="574248"/>
          </a:xfrm>
        </p:grpSpPr>
        <p:sp>
          <p:nvSpPr>
            <p:cNvPr id="138" name="Google Shape;138;p14"/>
            <p:cNvSpPr/>
            <p:nvPr/>
          </p:nvSpPr>
          <p:spPr>
            <a:xfrm>
              <a:off x="2931346" y="4868076"/>
              <a:ext cx="574248" cy="574248"/>
            </a:xfrm>
            <a:prstGeom prst="ellipse">
              <a:avLst/>
            </a:prstGeom>
            <a:noFill/>
            <a:ln w="13325" cap="sq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6025" tIns="48000" rIns="96025" bIns="4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5" name="Google Shape;155;p14" descr="factory Icon 48775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038470" y="49752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6" name="Google Shape;156;p14"/>
          <p:cNvGrpSpPr/>
          <p:nvPr/>
        </p:nvGrpSpPr>
        <p:grpSpPr>
          <a:xfrm>
            <a:off x="3405980" y="4109019"/>
            <a:ext cx="603075" cy="603075"/>
            <a:chOff x="2856081" y="3848365"/>
            <a:chExt cx="574248" cy="574248"/>
          </a:xfrm>
        </p:grpSpPr>
        <p:sp>
          <p:nvSpPr>
            <p:cNvPr id="136" name="Google Shape;136;p14"/>
            <p:cNvSpPr/>
            <p:nvPr/>
          </p:nvSpPr>
          <p:spPr>
            <a:xfrm>
              <a:off x="2856081" y="3848365"/>
              <a:ext cx="574248" cy="574248"/>
            </a:xfrm>
            <a:prstGeom prst="ellipse">
              <a:avLst/>
            </a:prstGeom>
            <a:noFill/>
            <a:ln w="13325" cap="sq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6025" tIns="48000" rIns="96025" bIns="4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7" name="Google Shape;157;p14" descr="home Icon 487988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963205" y="3955489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14"/>
          <p:cNvSpPr txBox="1"/>
          <p:nvPr/>
        </p:nvSpPr>
        <p:spPr>
          <a:xfrm>
            <a:off x="4431925" y="2160688"/>
            <a:ext cx="4477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Quattrocento Sans"/>
              <a:buChar char="​"/>
            </a:pPr>
            <a:r>
              <a:rPr lang="sv-SE" sz="1500" b="1"/>
              <a:t>Example Intra-System Interactions:</a:t>
            </a:r>
            <a:endParaRPr sz="1500"/>
          </a:p>
        </p:txBody>
      </p:sp>
      <p:sp>
        <p:nvSpPr>
          <p:cNvPr id="159" name="Google Shape;159;p14"/>
          <p:cNvSpPr txBox="1"/>
          <p:nvPr/>
        </p:nvSpPr>
        <p:spPr>
          <a:xfrm>
            <a:off x="4431925" y="2531950"/>
            <a:ext cx="38106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Decarbonisation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power sector will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power prices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raising the cost of power for electrified heat and transport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turn,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electrifying end-uses 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such as heat and transport will affect the economics of power generation and the resulting cost of power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Expansion of power and hydrogen demand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could exhaust the cheapest renewables, and could require the exploitation of more expensive low-carbon resources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and hydrogen supply can interact through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sector coupling 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“Power-to-X”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reducing costs of both power and hydrogen and improving the economics of decarbonization and electrification</a:t>
            </a:r>
            <a:endParaRPr/>
          </a:p>
        </p:txBody>
      </p:sp>
      <p:sp>
        <p:nvSpPr>
          <p:cNvPr id="160" name="Google Shape;160;p14"/>
          <p:cNvSpPr txBox="1"/>
          <p:nvPr/>
        </p:nvSpPr>
        <p:spPr>
          <a:xfrm>
            <a:off x="8580542" y="2160678"/>
            <a:ext cx="3528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Char char="​"/>
            </a:pPr>
            <a:r>
              <a:rPr lang="sv-SE" sz="1500" b="1"/>
              <a:t>Takeaways</a:t>
            </a:r>
            <a:endParaRPr sz="1500"/>
          </a:p>
        </p:txBody>
      </p:sp>
      <p:cxnSp>
        <p:nvCxnSpPr>
          <p:cNvPr id="161" name="Google Shape;161;p14"/>
          <p:cNvCxnSpPr/>
          <p:nvPr/>
        </p:nvCxnSpPr>
        <p:spPr>
          <a:xfrm>
            <a:off x="8410038" y="2160700"/>
            <a:ext cx="3000" cy="4239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14"/>
          <p:cNvSpPr txBox="1"/>
          <p:nvPr/>
        </p:nvSpPr>
        <p:spPr>
          <a:xfrm>
            <a:off x="8580550" y="2531950"/>
            <a:ext cx="2891700" cy="3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1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•"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Interactions between sectors will drive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trends that cannot be predicted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using exogenous cost assumptions</a:t>
            </a:r>
            <a:endParaRPr/>
          </a:p>
          <a:p>
            <a:pPr marL="228600" marR="0" lvl="1" indent="-2254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•"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trends will accelerate or decelerate uptake of key technologies and have a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profound effect on scenario outcomes</a:t>
            </a:r>
            <a:endParaRPr/>
          </a:p>
          <a:p>
            <a:pPr marL="228600" marR="0" lvl="1" indent="-2254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•"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Considering individual sectors in </a:t>
            </a:r>
            <a:r>
              <a:rPr lang="sv-SE" sz="1400" b="1" i="0" u="none" strike="noStrike" cap="none">
                <a:solidFill>
                  <a:srgbClr val="000000"/>
                </a:solidFill>
              </a:rPr>
              <a:t>isolation will therefore give a distorted view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future</a:t>
            </a:r>
            <a:endParaRPr/>
          </a:p>
          <a:p>
            <a:pPr marL="228600" marR="0" lvl="1" indent="-2254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•"/>
            </a:pP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CLEWs++ co-solves across all key sector interactions</a:t>
            </a:r>
            <a:r>
              <a:rPr lang="sv-SE" sz="1400" i="0" u="none" strike="noStrike" cap="none">
                <a:solidFill>
                  <a:srgbClr val="000000"/>
                </a:solidFill>
              </a:rPr>
              <a:t>, creating scenario outcomes that reflect the how these sectors will co-evolve</a:t>
            </a:r>
            <a:endParaRPr/>
          </a:p>
        </p:txBody>
      </p:sp>
      <p:pic>
        <p:nvPicPr>
          <p:cNvPr id="163" name="Google Shape;163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12188" y="2258082"/>
            <a:ext cx="290900" cy="29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4" descr="Curved black arrow pointing right | Premium AI-generated vecto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7613275" flipH="1">
            <a:off x="152272" y="1674674"/>
            <a:ext cx="633934" cy="6975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14"/>
          <p:cNvCxnSpPr/>
          <p:nvPr/>
        </p:nvCxnSpPr>
        <p:spPr>
          <a:xfrm>
            <a:off x="4218975" y="2160700"/>
            <a:ext cx="3000" cy="4239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839788" y="1"/>
            <a:ext cx="10515600" cy="100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sv-SE" sz="2400"/>
              <a:t>CLEWS++ Represents all Major Conventional, Low-Carbon and Zero Emissions Technologies to meet demand in Future Energy Scenarios</a:t>
            </a:r>
            <a:endParaRPr sz="2400"/>
          </a:p>
        </p:txBody>
      </p:sp>
      <p:grpSp>
        <p:nvGrpSpPr>
          <p:cNvPr id="171" name="Google Shape;171;p30"/>
          <p:cNvGrpSpPr/>
          <p:nvPr/>
        </p:nvGrpSpPr>
        <p:grpSpPr>
          <a:xfrm>
            <a:off x="554736" y="1076647"/>
            <a:ext cx="5348360" cy="1222667"/>
            <a:chOff x="554736" y="1164771"/>
            <a:chExt cx="5348360" cy="1222667"/>
          </a:xfrm>
        </p:grpSpPr>
        <p:sp>
          <p:nvSpPr>
            <p:cNvPr id="172" name="Google Shape;172;p30"/>
            <p:cNvSpPr txBox="1"/>
            <p:nvPr/>
          </p:nvSpPr>
          <p:spPr>
            <a:xfrm>
              <a:off x="554736" y="1164771"/>
              <a:ext cx="534836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Quattrocento Sans"/>
                <a:buChar char="​"/>
              </a:pPr>
              <a:r>
                <a:rPr lang="sv-SE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Power</a:t>
              </a:r>
              <a:endParaRPr/>
            </a:p>
          </p:txBody>
        </p:sp>
        <p:sp>
          <p:nvSpPr>
            <p:cNvPr id="173" name="Google Shape;173;p30"/>
            <p:cNvSpPr txBox="1"/>
            <p:nvPr/>
          </p:nvSpPr>
          <p:spPr>
            <a:xfrm>
              <a:off x="554736" y="1487192"/>
              <a:ext cx="5348360" cy="90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28600" marR="0" lvl="1" indent="-2254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Generation </a:t>
              </a: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Coal | Oil | Gas | Biomass | Coal with CCS | Gas with CCS | Biomass with CCS | Nuclear | Hydro | Onshore wind | Offshore wind | Solar | Hydrogen</a:t>
              </a:r>
              <a:endParaRPr/>
            </a:p>
            <a:p>
              <a:pPr marL="228600" marR="0" lvl="1" indent="-225425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Storage </a:t>
              </a: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Battery storage | Power to gas</a:t>
              </a:r>
              <a:endParaRPr/>
            </a:p>
          </p:txBody>
        </p:sp>
        <p:cxnSp>
          <p:nvCxnSpPr>
            <p:cNvPr id="174" name="Google Shape;174;p30"/>
            <p:cNvCxnSpPr/>
            <p:nvPr/>
          </p:nvCxnSpPr>
          <p:spPr>
            <a:xfrm>
              <a:off x="554736" y="1449092"/>
              <a:ext cx="5348360" cy="0"/>
            </a:xfrm>
            <a:prstGeom prst="straightConnector1">
              <a:avLst/>
            </a:pr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5" name="Google Shape;175;p30"/>
          <p:cNvGrpSpPr/>
          <p:nvPr/>
        </p:nvGrpSpPr>
        <p:grpSpPr>
          <a:xfrm>
            <a:off x="6288904" y="4000321"/>
            <a:ext cx="5348360" cy="753308"/>
            <a:chOff x="554736" y="2438202"/>
            <a:chExt cx="5348360" cy="753308"/>
          </a:xfrm>
        </p:grpSpPr>
        <p:sp>
          <p:nvSpPr>
            <p:cNvPr id="176" name="Google Shape;176;p30"/>
            <p:cNvSpPr txBox="1"/>
            <p:nvPr/>
          </p:nvSpPr>
          <p:spPr>
            <a:xfrm>
              <a:off x="554736" y="2438202"/>
              <a:ext cx="534836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Quattrocento Sans"/>
                <a:buChar char="​"/>
              </a:pPr>
              <a:r>
                <a:rPr lang="sv-SE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Hydrogen</a:t>
              </a:r>
              <a:endParaRPr/>
            </a:p>
          </p:txBody>
        </p:sp>
        <p:sp>
          <p:nvSpPr>
            <p:cNvPr id="177" name="Google Shape;177;p30"/>
            <p:cNvSpPr txBox="1"/>
            <p:nvPr/>
          </p:nvSpPr>
          <p:spPr>
            <a:xfrm>
              <a:off x="554736" y="2760623"/>
              <a:ext cx="53483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28600" marR="0" lvl="1" indent="-2254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Coal gasification | Steam methane reformer | Coal gasification with CCS | Steam methane reformer with CCS | Electrolyzer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8" name="Google Shape;178;p30"/>
            <p:cNvCxnSpPr/>
            <p:nvPr/>
          </p:nvCxnSpPr>
          <p:spPr>
            <a:xfrm>
              <a:off x="554736" y="2722523"/>
              <a:ext cx="5348360" cy="0"/>
            </a:xfrm>
            <a:prstGeom prst="straightConnector1">
              <a:avLst/>
            </a:pr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9" name="Google Shape;179;p30"/>
          <p:cNvGrpSpPr/>
          <p:nvPr/>
        </p:nvGrpSpPr>
        <p:grpSpPr>
          <a:xfrm>
            <a:off x="554736" y="5942862"/>
            <a:ext cx="5348360" cy="510825"/>
            <a:chOff x="554736" y="3320066"/>
            <a:chExt cx="5348360" cy="510825"/>
          </a:xfrm>
        </p:grpSpPr>
        <p:sp>
          <p:nvSpPr>
            <p:cNvPr id="180" name="Google Shape;180;p30"/>
            <p:cNvSpPr txBox="1"/>
            <p:nvPr/>
          </p:nvSpPr>
          <p:spPr>
            <a:xfrm>
              <a:off x="554736" y="3320066"/>
              <a:ext cx="534836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Quattrocento Sans"/>
                <a:buChar char="​"/>
              </a:pPr>
              <a:r>
                <a:rPr lang="sv-SE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Liquid fuel production</a:t>
              </a:r>
              <a:endParaRPr/>
            </a:p>
          </p:txBody>
        </p:sp>
        <p:sp>
          <p:nvSpPr>
            <p:cNvPr id="181" name="Google Shape;181;p30"/>
            <p:cNvSpPr txBox="1"/>
            <p:nvPr/>
          </p:nvSpPr>
          <p:spPr>
            <a:xfrm>
              <a:off x="554736" y="3615447"/>
              <a:ext cx="534836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28600" marR="0" lvl="1" indent="-2254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Petroleum-derived fuel | Biofuel | Synthetic fuel</a:t>
              </a:r>
              <a:endParaRPr/>
            </a:p>
          </p:txBody>
        </p:sp>
        <p:cxnSp>
          <p:nvCxnSpPr>
            <p:cNvPr id="182" name="Google Shape;182;p30"/>
            <p:cNvCxnSpPr/>
            <p:nvPr/>
          </p:nvCxnSpPr>
          <p:spPr>
            <a:xfrm>
              <a:off x="554736" y="3595783"/>
              <a:ext cx="5348360" cy="0"/>
            </a:xfrm>
            <a:prstGeom prst="straightConnector1">
              <a:avLst/>
            </a:pr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3" name="Google Shape;183;p30"/>
          <p:cNvGrpSpPr/>
          <p:nvPr/>
        </p:nvGrpSpPr>
        <p:grpSpPr>
          <a:xfrm>
            <a:off x="554736" y="4138689"/>
            <a:ext cx="5348360" cy="1730499"/>
            <a:chOff x="554736" y="4300250"/>
            <a:chExt cx="5348360" cy="1730499"/>
          </a:xfrm>
        </p:grpSpPr>
        <p:sp>
          <p:nvSpPr>
            <p:cNvPr id="184" name="Google Shape;184;p30"/>
            <p:cNvSpPr txBox="1"/>
            <p:nvPr/>
          </p:nvSpPr>
          <p:spPr>
            <a:xfrm>
              <a:off x="554736" y="4300250"/>
              <a:ext cx="534836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Quattrocento Sans"/>
                <a:buChar char="​"/>
              </a:pPr>
              <a:r>
                <a:rPr lang="sv-SE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Transport</a:t>
              </a:r>
              <a:endParaRPr/>
            </a:p>
          </p:txBody>
        </p:sp>
        <p:sp>
          <p:nvSpPr>
            <p:cNvPr id="185" name="Google Shape;185;p30"/>
            <p:cNvSpPr txBox="1"/>
            <p:nvPr/>
          </p:nvSpPr>
          <p:spPr>
            <a:xfrm>
              <a:off x="554736" y="4622671"/>
              <a:ext cx="5348360" cy="1408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28600" marR="0" lvl="1" indent="-2254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2-3 wheelers | Cars | Buses | Light commercial vehicles | Heavy commercial vehicles</a:t>
              </a: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Liquid fuel ICE | Plug-in hybrid | Battery electric | Hydrogen fuel cell | Natural gas ICE</a:t>
              </a:r>
              <a:endParaRPr/>
            </a:p>
            <a:p>
              <a:pPr marL="228600" marR="0" lvl="1" indent="-225425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Rail</a:t>
              </a: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Liquid fuel | Electric</a:t>
              </a:r>
              <a:endParaRPr/>
            </a:p>
            <a:p>
              <a:pPr marL="228600" marR="0" lvl="1" indent="-225425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Aviation</a:t>
              </a: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Liquid fuel</a:t>
              </a:r>
              <a:endParaRPr/>
            </a:p>
            <a:p>
              <a:pPr marL="228600" marR="0" lvl="1" indent="-225425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Shipping</a:t>
              </a: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Liquid fuel | Ammonia</a:t>
              </a:r>
              <a:endParaRPr/>
            </a:p>
          </p:txBody>
        </p:sp>
        <p:cxnSp>
          <p:nvCxnSpPr>
            <p:cNvPr id="186" name="Google Shape;186;p30"/>
            <p:cNvCxnSpPr/>
            <p:nvPr/>
          </p:nvCxnSpPr>
          <p:spPr>
            <a:xfrm>
              <a:off x="554736" y="4584571"/>
              <a:ext cx="5348360" cy="0"/>
            </a:xfrm>
            <a:prstGeom prst="straightConnector1">
              <a:avLst/>
            </a:pr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7" name="Google Shape;187;p30"/>
          <p:cNvGrpSpPr/>
          <p:nvPr/>
        </p:nvGrpSpPr>
        <p:grpSpPr>
          <a:xfrm>
            <a:off x="6288904" y="1076647"/>
            <a:ext cx="5348360" cy="2846189"/>
            <a:chOff x="6288904" y="1253262"/>
            <a:chExt cx="5348360" cy="2846189"/>
          </a:xfrm>
        </p:grpSpPr>
        <p:sp>
          <p:nvSpPr>
            <p:cNvPr id="188" name="Google Shape;188;p30"/>
            <p:cNvSpPr txBox="1"/>
            <p:nvPr/>
          </p:nvSpPr>
          <p:spPr>
            <a:xfrm>
              <a:off x="6288904" y="1253262"/>
              <a:ext cx="534836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Quattrocento Sans"/>
                <a:buChar char="​"/>
              </a:pPr>
              <a:r>
                <a:rPr lang="sv-SE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Industry</a:t>
              </a:r>
              <a:endParaRPr/>
            </a:p>
          </p:txBody>
        </p:sp>
        <p:sp>
          <p:nvSpPr>
            <p:cNvPr id="189" name="Google Shape;189;p30"/>
            <p:cNvSpPr txBox="1"/>
            <p:nvPr/>
          </p:nvSpPr>
          <p:spPr>
            <a:xfrm>
              <a:off x="6288904" y="1575683"/>
              <a:ext cx="5348360" cy="2523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28600" marR="0" lvl="1" indent="-2254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Iron and steel</a:t>
              </a: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Blast furnace-basic oxygen furnace (BF-BOF) | BF-BOF with CCS | Gas direct reduced iron with electric arc furnace (DRI-EAF) | Hydrogen DRI-EAF | Scrap steel with electric arc furnace</a:t>
              </a:r>
              <a:endParaRPr/>
            </a:p>
            <a:p>
              <a:pPr marL="228600" marR="0" lvl="1" indent="-225425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Cement kilns </a:t>
              </a: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Coal | Oil | Gas | Biomass | Coal with CCS | Gas with CCS | Biomass with CCS | Hydrogen</a:t>
              </a:r>
              <a:endParaRPr/>
            </a:p>
            <a:p>
              <a:pPr marL="228600" marR="0" lvl="1" indent="-225425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Low-temp process heat </a:t>
              </a: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Coal | Oil | Gas | Biomass | Hydrogen | Heat pump | District heat</a:t>
              </a:r>
              <a:endParaRPr/>
            </a:p>
            <a:p>
              <a:pPr marL="228600" marR="0" lvl="1" indent="-225425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High-temp process heat </a:t>
              </a: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Coal | Oil | Gas | Biomass | Coal with CCS | Gas with CCS | Biomass with CCS | Hydrogen</a:t>
              </a:r>
              <a:endParaRPr/>
            </a:p>
            <a:p>
              <a:pPr marL="228600" marR="0" lvl="1" indent="-225425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High value chemicals </a:t>
              </a: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Oil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0" name="Google Shape;190;p30"/>
            <p:cNvCxnSpPr/>
            <p:nvPr/>
          </p:nvCxnSpPr>
          <p:spPr>
            <a:xfrm>
              <a:off x="6288904" y="1537583"/>
              <a:ext cx="5348360" cy="0"/>
            </a:xfrm>
            <a:prstGeom prst="straightConnector1">
              <a:avLst/>
            </a:pr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91" name="Google Shape;191;p30"/>
          <p:cNvGrpSpPr/>
          <p:nvPr/>
        </p:nvGrpSpPr>
        <p:grpSpPr>
          <a:xfrm>
            <a:off x="554736" y="2372988"/>
            <a:ext cx="5348400" cy="1692221"/>
            <a:chOff x="6288904" y="3807807"/>
            <a:chExt cx="5348400" cy="1692221"/>
          </a:xfrm>
        </p:grpSpPr>
        <p:sp>
          <p:nvSpPr>
            <p:cNvPr id="192" name="Google Shape;192;p30"/>
            <p:cNvSpPr txBox="1"/>
            <p:nvPr/>
          </p:nvSpPr>
          <p:spPr>
            <a:xfrm>
              <a:off x="6288904" y="3807807"/>
              <a:ext cx="534836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Quattrocento Sans"/>
                <a:buChar char="​"/>
              </a:pPr>
              <a:r>
                <a:rPr lang="sv-SE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Buildings</a:t>
              </a:r>
              <a:endParaRPr/>
            </a:p>
          </p:txBody>
        </p:sp>
        <p:sp>
          <p:nvSpPr>
            <p:cNvPr id="193" name="Google Shape;193;p30"/>
            <p:cNvSpPr txBox="1"/>
            <p:nvPr/>
          </p:nvSpPr>
          <p:spPr>
            <a:xfrm>
              <a:off x="6288904" y="4130228"/>
              <a:ext cx="5348400" cy="136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28600" marR="0" lvl="1" indent="-2254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Residential heat | Non-residential heat </a:t>
              </a: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Coal boiler | Oil boiler | Gas boiler | Biomass boiler | District heat | Resistive heater | Heat pump </a:t>
              </a:r>
              <a:endParaRPr/>
            </a:p>
            <a:p>
              <a:pPr marL="228600" marR="0" lvl="1" indent="-225425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Residential cooking</a:t>
              </a: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Biomass stove | Coal stove | Gas stove | Oil stove | Electric stove</a:t>
              </a:r>
              <a:endParaRPr/>
            </a:p>
            <a:p>
              <a:pPr marL="228600" marR="0" lvl="1" indent="-225425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Residential appliances | Non-residential appliances</a:t>
              </a:r>
              <a:endParaRPr/>
            </a:p>
          </p:txBody>
        </p:sp>
        <p:cxnSp>
          <p:nvCxnSpPr>
            <p:cNvPr id="194" name="Google Shape;194;p30"/>
            <p:cNvCxnSpPr/>
            <p:nvPr/>
          </p:nvCxnSpPr>
          <p:spPr>
            <a:xfrm>
              <a:off x="6288904" y="4092128"/>
              <a:ext cx="5348360" cy="0"/>
            </a:xfrm>
            <a:prstGeom prst="straightConnector1">
              <a:avLst/>
            </a:pr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95" name="Google Shape;195;p30"/>
          <p:cNvGrpSpPr/>
          <p:nvPr/>
        </p:nvGrpSpPr>
        <p:grpSpPr>
          <a:xfrm>
            <a:off x="6288904" y="5446463"/>
            <a:ext cx="6145222" cy="1045696"/>
            <a:chOff x="6288904" y="4738831"/>
            <a:chExt cx="6145222" cy="1045696"/>
          </a:xfrm>
        </p:grpSpPr>
        <p:sp>
          <p:nvSpPr>
            <p:cNvPr id="196" name="Google Shape;196;p30"/>
            <p:cNvSpPr txBox="1"/>
            <p:nvPr/>
          </p:nvSpPr>
          <p:spPr>
            <a:xfrm>
              <a:off x="6288904" y="4738831"/>
              <a:ext cx="534836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Quattrocento Sans"/>
                <a:buChar char="​"/>
              </a:pPr>
              <a:r>
                <a:rPr lang="sv-SE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Other sectors</a:t>
              </a:r>
              <a:endParaRPr/>
            </a:p>
          </p:txBody>
        </p:sp>
        <p:sp>
          <p:nvSpPr>
            <p:cNvPr id="197" name="Google Shape;197;p30"/>
            <p:cNvSpPr txBox="1"/>
            <p:nvPr/>
          </p:nvSpPr>
          <p:spPr>
            <a:xfrm>
              <a:off x="6288904" y="5061252"/>
              <a:ext cx="6145222" cy="723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28600" marR="0" lvl="1" indent="-2254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Agriculture </a:t>
              </a: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Soils | Enteric fermentation | Manure management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5425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Land use change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5425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Waste</a:t>
              </a: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Solid waste | Liquid waste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8" name="Google Shape;198;p30"/>
            <p:cNvCxnSpPr/>
            <p:nvPr/>
          </p:nvCxnSpPr>
          <p:spPr>
            <a:xfrm>
              <a:off x="6288904" y="5023152"/>
              <a:ext cx="5348360" cy="0"/>
            </a:xfrm>
            <a:prstGeom prst="straightConnector1">
              <a:avLst/>
            </a:pr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99" name="Google Shape;199;p30"/>
          <p:cNvGrpSpPr/>
          <p:nvPr/>
        </p:nvGrpSpPr>
        <p:grpSpPr>
          <a:xfrm>
            <a:off x="6288904" y="4831114"/>
            <a:ext cx="5348360" cy="537865"/>
            <a:chOff x="6288904" y="5708327"/>
            <a:chExt cx="5348360" cy="537865"/>
          </a:xfrm>
        </p:grpSpPr>
        <p:sp>
          <p:nvSpPr>
            <p:cNvPr id="200" name="Google Shape;200;p30"/>
            <p:cNvSpPr txBox="1"/>
            <p:nvPr/>
          </p:nvSpPr>
          <p:spPr>
            <a:xfrm>
              <a:off x="6288904" y="5708327"/>
              <a:ext cx="534836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Quattrocento Sans"/>
                <a:buChar char="​"/>
              </a:pPr>
              <a:r>
                <a:rPr lang="sv-SE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GHG removal</a:t>
              </a:r>
              <a:endParaRPr/>
            </a:p>
          </p:txBody>
        </p:sp>
        <p:sp>
          <p:nvSpPr>
            <p:cNvPr id="201" name="Google Shape;201;p30"/>
            <p:cNvSpPr txBox="1"/>
            <p:nvPr/>
          </p:nvSpPr>
          <p:spPr>
            <a:xfrm>
              <a:off x="6288904" y="6030748"/>
              <a:ext cx="534836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28600" marR="0" lvl="1" indent="-2254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•"/>
              </a:pPr>
              <a:r>
                <a:rPr lang="sv-SE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Direct air capture</a:t>
              </a:r>
              <a:endParaRPr/>
            </a:p>
          </p:txBody>
        </p:sp>
        <p:cxnSp>
          <p:nvCxnSpPr>
            <p:cNvPr id="202" name="Google Shape;202;p30"/>
            <p:cNvCxnSpPr/>
            <p:nvPr/>
          </p:nvCxnSpPr>
          <p:spPr>
            <a:xfrm>
              <a:off x="6288904" y="5992648"/>
              <a:ext cx="5348360" cy="0"/>
            </a:xfrm>
            <a:prstGeom prst="straightConnector1">
              <a:avLst/>
            </a:pr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03" name="Google Shape;203;p30"/>
          <p:cNvCxnSpPr/>
          <p:nvPr/>
        </p:nvCxnSpPr>
        <p:spPr>
          <a:xfrm>
            <a:off x="6096000" y="1045868"/>
            <a:ext cx="0" cy="5508000"/>
          </a:xfrm>
          <a:prstGeom prst="straightConnector1">
            <a:avLst/>
          </a:prstGeom>
          <a:noFill/>
          <a:ln w="9525" cap="flat" cmpd="sng">
            <a:solidFill>
              <a:srgbClr val="B3B3B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4" name="Google Shape;204;p30"/>
          <p:cNvSpPr txBox="1"/>
          <p:nvPr/>
        </p:nvSpPr>
        <p:spPr>
          <a:xfrm>
            <a:off x="421426" y="6612501"/>
            <a:ext cx="460965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Note: This list is indicative, not exhaustive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9231a44b24_1_74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 sz="2800"/>
              <a:t>CLEWs++ coverage and interactions</a:t>
            </a:r>
            <a:endParaRPr/>
          </a:p>
        </p:txBody>
      </p:sp>
      <p:sp>
        <p:nvSpPr>
          <p:cNvPr id="211" name="Google Shape;211;g39231a44b24_1_74"/>
          <p:cNvSpPr/>
          <p:nvPr/>
        </p:nvSpPr>
        <p:spPr>
          <a:xfrm>
            <a:off x="8384103" y="2739025"/>
            <a:ext cx="1999200" cy="7431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>
                <a:solidFill>
                  <a:schemeClr val="lt1"/>
                </a:solidFill>
              </a:rPr>
              <a:t>Water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2" name="Google Shape;212;g39231a44b24_1_74"/>
          <p:cNvSpPr/>
          <p:nvPr/>
        </p:nvSpPr>
        <p:spPr>
          <a:xfrm>
            <a:off x="5297553" y="4255000"/>
            <a:ext cx="1999200" cy="7431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>
                <a:solidFill>
                  <a:schemeClr val="lt1"/>
                </a:solidFill>
              </a:rPr>
              <a:t>Waste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3" name="Google Shape;213;g39231a44b24_1_74"/>
          <p:cNvSpPr/>
          <p:nvPr/>
        </p:nvSpPr>
        <p:spPr>
          <a:xfrm>
            <a:off x="5297553" y="1223050"/>
            <a:ext cx="1999200" cy="7431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>
                <a:solidFill>
                  <a:schemeClr val="lt1"/>
                </a:solidFill>
              </a:rPr>
              <a:t>Climate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4" name="Google Shape;214;g39231a44b24_1_74"/>
          <p:cNvSpPr/>
          <p:nvPr/>
        </p:nvSpPr>
        <p:spPr>
          <a:xfrm>
            <a:off x="5297553" y="2739025"/>
            <a:ext cx="1999200" cy="743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>
                <a:solidFill>
                  <a:schemeClr val="lt1"/>
                </a:solidFill>
              </a:rPr>
              <a:t>Energy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5" name="Google Shape;215;g39231a44b24_1_74"/>
          <p:cNvSpPr/>
          <p:nvPr/>
        </p:nvSpPr>
        <p:spPr>
          <a:xfrm>
            <a:off x="2211003" y="2739025"/>
            <a:ext cx="1999200" cy="7431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>
                <a:solidFill>
                  <a:schemeClr val="lt1"/>
                </a:solidFill>
              </a:rPr>
              <a:t>Land</a:t>
            </a:r>
            <a:endParaRPr b="1">
              <a:solidFill>
                <a:schemeClr val="lt1"/>
              </a:solidFill>
            </a:endParaRPr>
          </a:p>
        </p:txBody>
      </p:sp>
      <p:cxnSp>
        <p:nvCxnSpPr>
          <p:cNvPr id="216" name="Google Shape;216;g39231a44b24_1_74"/>
          <p:cNvCxnSpPr/>
          <p:nvPr/>
        </p:nvCxnSpPr>
        <p:spPr>
          <a:xfrm rot="10800000" flipH="1">
            <a:off x="5976503" y="1976000"/>
            <a:ext cx="7800" cy="771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7" name="Google Shape;217;g39231a44b24_1_74"/>
          <p:cNvCxnSpPr/>
          <p:nvPr/>
        </p:nvCxnSpPr>
        <p:spPr>
          <a:xfrm>
            <a:off x="6732203" y="1975850"/>
            <a:ext cx="0" cy="779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8" name="Google Shape;218;g39231a44b24_1_74"/>
          <p:cNvCxnSpPr/>
          <p:nvPr/>
        </p:nvCxnSpPr>
        <p:spPr>
          <a:xfrm>
            <a:off x="7298978" y="3282575"/>
            <a:ext cx="1062600" cy="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g39231a44b24_1_74"/>
          <p:cNvCxnSpPr/>
          <p:nvPr/>
        </p:nvCxnSpPr>
        <p:spPr>
          <a:xfrm rot="10800000">
            <a:off x="7298978" y="2912675"/>
            <a:ext cx="1086300" cy="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0" name="Google Shape;220;g39231a44b24_1_74"/>
          <p:cNvCxnSpPr/>
          <p:nvPr/>
        </p:nvCxnSpPr>
        <p:spPr>
          <a:xfrm>
            <a:off x="4211253" y="3291625"/>
            <a:ext cx="1062600" cy="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1" name="Google Shape;221;g39231a44b24_1_74"/>
          <p:cNvCxnSpPr/>
          <p:nvPr/>
        </p:nvCxnSpPr>
        <p:spPr>
          <a:xfrm rot="10800000">
            <a:off x="4211253" y="2921725"/>
            <a:ext cx="1086300" cy="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" name="Google Shape;222;g39231a44b24_1_74"/>
          <p:cNvCxnSpPr/>
          <p:nvPr/>
        </p:nvCxnSpPr>
        <p:spPr>
          <a:xfrm rot="10800000" flipH="1">
            <a:off x="6293253" y="3482913"/>
            <a:ext cx="7800" cy="771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23;g39231a44b24_1_74"/>
          <p:cNvCxnSpPr/>
          <p:nvPr/>
        </p:nvCxnSpPr>
        <p:spPr>
          <a:xfrm flipH="1">
            <a:off x="1831878" y="4636900"/>
            <a:ext cx="3474900" cy="21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g39231a44b24_1_74"/>
          <p:cNvCxnSpPr/>
          <p:nvPr/>
        </p:nvCxnSpPr>
        <p:spPr>
          <a:xfrm flipH="1">
            <a:off x="1831628" y="1559600"/>
            <a:ext cx="31500" cy="3108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g39231a44b24_1_74"/>
          <p:cNvCxnSpPr>
            <a:endCxn id="213" idx="1"/>
          </p:cNvCxnSpPr>
          <p:nvPr/>
        </p:nvCxnSpPr>
        <p:spPr>
          <a:xfrm>
            <a:off x="1863153" y="1559500"/>
            <a:ext cx="3434400" cy="35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6" name="Google Shape;226;g39231a44b24_1_74"/>
          <p:cNvSpPr/>
          <p:nvPr/>
        </p:nvSpPr>
        <p:spPr>
          <a:xfrm>
            <a:off x="1039350" y="5102775"/>
            <a:ext cx="10515600" cy="1219200"/>
          </a:xfrm>
          <a:prstGeom prst="roundRect">
            <a:avLst>
              <a:gd name="adj" fmla="val 16667"/>
            </a:avLst>
          </a:prstGeom>
          <a:solidFill>
            <a:srgbClr val="344068"/>
          </a:solidFill>
          <a:ln w="15875" cap="flat" cmpd="sng">
            <a:solidFill>
              <a:srgbClr val="0B49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lt1"/>
                </a:solidFill>
              </a:rPr>
              <a:t>In theory, all 5 systems may somehow interact with each other. Nevertheless, not all those interactions are significant enough or relevant for CLEWs++ and thus, they are usually omitted. For instance, the energy requirements for treating waste are -in the grand scheme of things- very small and therefore, this interactions is typically not covered.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G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2069"/>
      </a:accent1>
      <a:accent2>
        <a:srgbClr val="C8102E"/>
      </a:accent2>
      <a:accent3>
        <a:srgbClr val="AFC7FE"/>
      </a:accent3>
      <a:accent4>
        <a:srgbClr val="5F8EFD"/>
      </a:accent4>
      <a:accent5>
        <a:srgbClr val="0F56FD"/>
      </a:accent5>
      <a:accent6>
        <a:srgbClr val="910C22"/>
      </a:accent6>
      <a:hlink>
        <a:srgbClr val="4151C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First things first</vt:lpstr>
      <vt:lpstr>Energy and other resource/economic systems are complex</vt:lpstr>
      <vt:lpstr>Quantifying the impossible</vt:lpstr>
      <vt:lpstr>From CLEWs to CLEWs++</vt:lpstr>
      <vt:lpstr>The CLEWS++ Model Develops Integrated and Coherent Scenarios for Global GHG Emissions</vt:lpstr>
      <vt:lpstr>Integrated system analysis</vt:lpstr>
      <vt:lpstr>CLEWS++ Represents all Major Conventional, Low-Carbon and Zero Emissions Technologies to meet demand in Future Energy Scenarios</vt:lpstr>
      <vt:lpstr>CLEWs++ coverage and interactions</vt:lpstr>
      <vt:lpstr>Example Reference Energy System </vt:lpstr>
      <vt:lpstr>Disambiguation</vt:lpstr>
      <vt:lpstr>Modelling scope</vt:lpstr>
      <vt:lpstr>Modelling environment</vt:lpstr>
      <vt:lpstr>Interfaces for OSeMOSYS</vt:lpstr>
      <vt:lpstr>Templates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Eunice Ramos</dc:creator>
  <cp:revision>1</cp:revision>
  <dcterms:created xsi:type="dcterms:W3CDTF">2019-06-09T10:25:43Z</dcterms:created>
  <dcterms:modified xsi:type="dcterms:W3CDTF">2026-02-20T20:44:16Z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