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Open Sans" panose="020B0606030504020204" pitchFamily="34" charset="0"/>
      <p:regular r:id="rId32"/>
      <p:bold r:id="rId33"/>
      <p:italic r:id="rId34"/>
      <p:boldItalic r:id="rId35"/>
    </p:embeddedFont>
    <p:embeddedFont>
      <p:font typeface="Open Sans ExtraBold" panose="020B0606030504020204" pitchFamily="34" charset="0"/>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NEOaYqAl34kdsI+jpYHcow==" hashData="7Q9fxlZPAli79ffPupPldx+GhAFbzm8v3uT9EODaCrs9rAAdEjS3Rd7B/V5yt6m7CzbB8X5tpk+fzkxe+mDkr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ApAWJcQwBYZMcvNNCNPzSAoR1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rgbClr val="000000"/>
                </a:solidFill>
                <a:latin typeface="Arial"/>
                <a:ea typeface="Arial"/>
                <a:cs typeface="Arial"/>
                <a:sym typeface="Arial"/>
              </a:rPr>
              <a:t>En Afrique subsaharienne, </a:t>
            </a:r>
            <a:r>
              <a:rPr lang="en-US" sz="1100" b="0" i="0" u="none" strike="noStrike" cap="none">
                <a:solidFill>
                  <a:srgbClr val="000000"/>
                </a:solidFill>
                <a:latin typeface="Arial"/>
                <a:ea typeface="Arial"/>
                <a:cs typeface="Arial"/>
                <a:sym typeface="Arial"/>
              </a:rPr>
              <a:t>le potentiel éolien est élevé en Afrique de l'Ouest et de l'Est. En ce qui concerne les ressources en </a:t>
            </a:r>
            <a:r>
              <a:rPr lang="en-US" sz="1100">
                <a:solidFill>
                  <a:srgbClr val="000000"/>
                </a:solidFill>
                <a:latin typeface="Arial"/>
                <a:ea typeface="Arial"/>
                <a:cs typeface="Arial"/>
                <a:sym typeface="Arial"/>
              </a:rPr>
              <a:t>énergie </a:t>
            </a:r>
            <a:r>
              <a:rPr lang="en-US" sz="1100" b="0" i="0" u="none" strike="noStrike" cap="none">
                <a:solidFill>
                  <a:srgbClr val="000000"/>
                </a:solidFill>
                <a:latin typeface="Arial"/>
                <a:ea typeface="Arial"/>
                <a:cs typeface="Arial"/>
                <a:sym typeface="Arial"/>
              </a:rPr>
              <a:t>solaire, ou l'irradiation horizontale globale, vous pouvez voir qu'il y a des variations à travers le continent avec certaines zones ayant un potentiel très élevé </a:t>
            </a:r>
            <a:r>
              <a:rPr lang="en-US" sz="1100">
                <a:solidFill>
                  <a:srgbClr val="000000"/>
                </a:solidFill>
                <a:latin typeface="Arial"/>
                <a:ea typeface="Arial"/>
                <a:cs typeface="Arial"/>
                <a:sym typeface="Arial"/>
              </a:rPr>
              <a:t>(en rouge plus foncé).</a:t>
            </a:r>
            <a:r>
              <a:rPr lang="en-US" sz="1100" b="0" i="0" u="none" strike="noStrike" cap="none">
                <a:solidFill>
                  <a:srgbClr val="000000"/>
                </a:solidFill>
                <a:latin typeface="Arial"/>
                <a:ea typeface="Arial"/>
                <a:cs typeface="Arial"/>
                <a:sym typeface="Arial"/>
              </a:rPr>
              <a:t> En général, le potentiel solaire de l'Afrique subsaharienne est assez élevé. Nous avons également inclus le potentiel hydroélectrique, comme le montre l'image bleue inférieure. En rouge et en bleu, vous pouvez voir les différents endroits où nous avons trouvé que nous pouvions connecter des mini et petites centrales hydroélectriques à travers l'Afrique sub-saharienne. En outre, nous disposons également d'informations sur le coût du diesel. Le coût varie d'un pays à l'autre </a:t>
            </a:r>
            <a:r>
              <a:rPr lang="en-US" sz="1100">
                <a:solidFill>
                  <a:srgbClr val="000000"/>
                </a:solidFill>
                <a:latin typeface="Arial"/>
                <a:ea typeface="Arial"/>
                <a:cs typeface="Arial"/>
                <a:sym typeface="Arial"/>
              </a:rPr>
              <a:t>(coût faible en rouge et coût élevé en vert), </a:t>
            </a:r>
            <a:r>
              <a:rPr lang="en-US" sz="1100" b="0" i="0" u="none" strike="noStrike" cap="none">
                <a:solidFill>
                  <a:srgbClr val="000000"/>
                </a:solidFill>
                <a:latin typeface="Arial"/>
                <a:ea typeface="Arial"/>
                <a:cs typeface="Arial"/>
                <a:sym typeface="Arial"/>
              </a:rPr>
              <a:t>mais aussi d'un pays à l'autre, comme vous pouvez le voir dans le </a:t>
            </a:r>
            <a:r>
              <a:rPr lang="en-US" sz="1100">
                <a:solidFill>
                  <a:srgbClr val="000000"/>
                </a:solidFill>
                <a:latin typeface="Arial"/>
                <a:ea typeface="Arial"/>
                <a:cs typeface="Arial"/>
                <a:sym typeface="Arial"/>
              </a:rPr>
              <a:t>coin supérieur droit, </a:t>
            </a:r>
            <a:r>
              <a:rPr lang="en-US" sz="1100" b="0" i="0" u="none" strike="noStrike" cap="none">
                <a:solidFill>
                  <a:srgbClr val="000000"/>
                </a:solidFill>
                <a:latin typeface="Arial"/>
                <a:ea typeface="Arial"/>
                <a:cs typeface="Arial"/>
                <a:sym typeface="Arial"/>
              </a:rPr>
              <a:t>illustrant un scénario de coût élevé et faible du diesel</a:t>
            </a:r>
            <a:r>
              <a:rPr lang="en-US" sz="1100">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La variation géospatiale dépend des fact</a:t>
            </a:r>
            <a:r>
              <a:rPr lang="en-US" sz="1100">
                <a:solidFill>
                  <a:srgbClr val="000000"/>
                </a:solidFill>
                <a:latin typeface="Arial"/>
                <a:ea typeface="Arial"/>
                <a:cs typeface="Arial"/>
                <a:sym typeface="Arial"/>
              </a:rPr>
              <a:t>eurs li</a:t>
            </a:r>
            <a:r>
              <a:rPr lang="en-US" sz="1100">
                <a:latin typeface="Arial"/>
                <a:ea typeface="Arial"/>
                <a:cs typeface="Arial"/>
                <a:sym typeface="Arial"/>
              </a:rPr>
              <a:t>és</a:t>
            </a:r>
            <a:r>
              <a:rPr lang="en-US" sz="1100">
                <a:solidFill>
                  <a:srgbClr val="000000"/>
                </a:solidFill>
                <a:latin typeface="Arial"/>
                <a:ea typeface="Arial"/>
                <a:cs typeface="Arial"/>
                <a:sym typeface="Arial"/>
              </a:rPr>
              <a:t> au </a:t>
            </a:r>
            <a:r>
              <a:rPr lang="en-US" sz="1100" b="0" i="0" u="none" strike="noStrike" cap="none">
                <a:solidFill>
                  <a:srgbClr val="000000"/>
                </a:solidFill>
                <a:latin typeface="Arial"/>
                <a:ea typeface="Arial"/>
                <a:cs typeface="Arial"/>
                <a:sym typeface="Arial"/>
              </a:rPr>
              <a:t>diesel</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Sa disponibilité ;</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Que </a:t>
            </a:r>
            <a:r>
              <a:rPr lang="en-US" sz="1100" b="0" i="0" u="none" strike="noStrike" cap="none">
                <a:solidFill>
                  <a:srgbClr val="000000"/>
                </a:solidFill>
                <a:latin typeface="Arial"/>
                <a:ea typeface="Arial"/>
                <a:cs typeface="Arial"/>
                <a:sym typeface="Arial"/>
              </a:rPr>
              <a:t>le pays soit </a:t>
            </a:r>
            <a:r>
              <a:rPr lang="en-US" sz="1100">
                <a:solidFill>
                  <a:srgbClr val="000000"/>
                </a:solidFill>
                <a:latin typeface="Arial"/>
                <a:ea typeface="Arial"/>
                <a:cs typeface="Arial"/>
                <a:sym typeface="Arial"/>
              </a:rPr>
              <a:t>importateur </a:t>
            </a:r>
            <a:r>
              <a:rPr lang="en-US" sz="1100" b="0" i="0" u="none" strike="noStrike" cap="none">
                <a:solidFill>
                  <a:srgbClr val="000000"/>
                </a:solidFill>
                <a:latin typeface="Arial"/>
                <a:ea typeface="Arial"/>
                <a:cs typeface="Arial"/>
                <a:sym typeface="Arial"/>
              </a:rPr>
              <a:t>ou exportateur </a:t>
            </a:r>
            <a:r>
              <a:rPr lang="en-US" sz="1100">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171450" lvl="0" indent="-171450" algn="l" rtl="0">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Et le </a:t>
            </a:r>
            <a:r>
              <a:rPr lang="en-US" sz="1100" b="0" i="0" u="none" strike="noStrike" cap="none">
                <a:solidFill>
                  <a:srgbClr val="000000"/>
                </a:solidFill>
                <a:latin typeface="Arial"/>
                <a:ea typeface="Arial"/>
                <a:cs typeface="Arial"/>
                <a:sym typeface="Arial"/>
              </a:rPr>
              <a:t>coût du transport du diesel vers les localités les plus éloignées.</a:t>
            </a:r>
            <a:endParaRPr sz="1100"/>
          </a:p>
          <a:p>
            <a:pPr marL="0" lvl="0" indent="0" algn="l" rtl="0">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85" name="Google Shape;28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Une fois les ensembles de données géospatiales collectés, nous devons également estimer la future demande d'électricité. Pour ce faire, nous utilisons le cadre multi-niveaux. Ce cadre comporte cinq niveaux d'accès</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et il ne s'agit pas seulement d'avoir de l'électricité ou de ne pas en avoir, mais aussi </a:t>
            </a:r>
            <a:r>
              <a:rPr lang="en-US">
                <a:solidFill>
                  <a:srgbClr val="000000"/>
                </a:solidFill>
                <a:latin typeface="Arial"/>
                <a:ea typeface="Arial"/>
                <a:cs typeface="Arial"/>
                <a:sym typeface="Arial"/>
              </a:rPr>
              <a:t>de savoir </a:t>
            </a:r>
            <a:r>
              <a:rPr lang="en-US" sz="1200" b="0" i="0" u="none" strike="noStrike" cap="none">
                <a:solidFill>
                  <a:srgbClr val="000000"/>
                </a:solidFill>
                <a:latin typeface="Arial"/>
                <a:ea typeface="Arial"/>
                <a:cs typeface="Arial"/>
                <a:sym typeface="Arial"/>
              </a:rPr>
              <a:t>de quelle quantité d'électricité on a besoin. Le niveau 1 est le niveau d'accès à l'électricité le plus bas. Il s'agit d'une quantité d'électricité juste suffisante pour alimenter quelques ampoules électriques ou pour recharger un téléphone ou une radio. Si nous passons au niveau 2, nous ajoutons d'autres appareils, par exemple une télévision, un ventilateur ou d'autres appareils à faible consommation. Enfin, lorsque nous passons aux </a:t>
            </a:r>
            <a:r>
              <a:rPr lang="en-US">
                <a:solidFill>
                  <a:srgbClr val="000000"/>
                </a:solidFill>
                <a:latin typeface="Arial"/>
                <a:ea typeface="Arial"/>
                <a:cs typeface="Arial"/>
                <a:sym typeface="Arial"/>
              </a:rPr>
              <a:t>niveaux 3</a:t>
            </a:r>
            <a:r>
              <a:rPr lang="en-US" sz="1200" b="0" i="0" u="none" strike="noStrike" cap="none">
                <a:solidFill>
                  <a:srgbClr val="000000"/>
                </a:solidFill>
                <a:latin typeface="Arial"/>
                <a:ea typeface="Arial"/>
                <a:cs typeface="Arial"/>
                <a:sym typeface="Arial"/>
              </a:rPr>
              <a:t>, 4 et 5, les services d'électricité sont plus nombreux et comprennent les réfrigérateurs, les climatiseurs et les cuisinières électriques. Bien entendu, les besoins en électricité varient en fonction du niveau visé. Pour alimenter quelques ampoules et recharger un téléphone, quelques kilowattheures par habitant et par an suffisent. En revanche, si vous souhaitez alimenter en électricité des cuisinières et des climatiseurs, vous aurez besoin de plusieurs centaines de </a:t>
            </a:r>
            <a:r>
              <a:rPr lang="en-US">
                <a:solidFill>
                  <a:srgbClr val="000000"/>
                </a:solidFill>
                <a:latin typeface="Arial"/>
                <a:ea typeface="Arial"/>
                <a:cs typeface="Arial"/>
                <a:sym typeface="Arial"/>
              </a:rPr>
              <a:t>kilowattheures </a:t>
            </a:r>
            <a:r>
              <a:rPr lang="en-US" sz="1200" b="0" i="0" u="none" strike="noStrike" cap="none">
                <a:solidFill>
                  <a:srgbClr val="000000"/>
                </a:solidFill>
                <a:latin typeface="Arial"/>
                <a:ea typeface="Arial"/>
                <a:cs typeface="Arial"/>
                <a:sym typeface="Arial"/>
              </a:rPr>
              <a:t>par personne et par an. Dans OnSSET, nous définissons la demande d'électricité pour chaque localité en fonction de sa population, puis nous la multiplions </a:t>
            </a:r>
            <a:r>
              <a:rPr lang="en-US">
                <a:solidFill>
                  <a:srgbClr val="000000"/>
                </a:solidFill>
                <a:latin typeface="Arial"/>
                <a:ea typeface="Arial"/>
                <a:cs typeface="Arial"/>
                <a:sym typeface="Arial"/>
              </a:rPr>
              <a:t>par le </a:t>
            </a:r>
            <a:r>
              <a:rPr lang="en-US" sz="1200" b="0" i="0" u="none" strike="noStrike" cap="none">
                <a:solidFill>
                  <a:srgbClr val="000000"/>
                </a:solidFill>
                <a:latin typeface="Arial"/>
                <a:ea typeface="Arial"/>
                <a:cs typeface="Arial"/>
                <a:sym typeface="Arial"/>
              </a:rPr>
              <a:t>niveau d'électrification. </a:t>
            </a:r>
            <a:endParaRPr/>
          </a:p>
        </p:txBody>
      </p:sp>
      <p:sp>
        <p:nvSpPr>
          <p:cNvPr id="300" name="Google Shape;3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Nous allons maintenant examiner les options d'électrification qui peuvent répondre à cette demande. Si nous examinons toutes les options hors réseau, nous avons quatre options de mini-réseau par défaut et deux options </a:t>
            </a:r>
            <a:r>
              <a:rPr lang="en-US">
                <a:solidFill>
                  <a:srgbClr val="000000"/>
                </a:solidFill>
                <a:latin typeface="Arial"/>
                <a:ea typeface="Arial"/>
                <a:cs typeface="Arial"/>
                <a:sym typeface="Arial"/>
              </a:rPr>
              <a:t>autonomes </a:t>
            </a:r>
            <a:r>
              <a:rPr lang="en-US" sz="1200" b="0" i="0" u="none" strike="noStrike" cap="none">
                <a:solidFill>
                  <a:srgbClr val="000000"/>
                </a:solidFill>
                <a:latin typeface="Arial"/>
                <a:ea typeface="Arial"/>
                <a:cs typeface="Arial"/>
                <a:sym typeface="Arial"/>
              </a:rPr>
              <a:t>dans OnSSET. Les options de mini-réseau peuvent être alimentées par du solaire photovoltaïque, du diesel, de l'éolien ou de l'hydraulique. Les options </a:t>
            </a:r>
            <a:r>
              <a:rPr lang="en-US">
                <a:solidFill>
                  <a:srgbClr val="000000"/>
                </a:solidFill>
                <a:latin typeface="Arial"/>
                <a:ea typeface="Arial"/>
                <a:cs typeface="Arial"/>
                <a:sym typeface="Arial"/>
              </a:rPr>
              <a:t>autonomes peuvent être alimentées par du solaire photovoltaïque </a:t>
            </a:r>
            <a:r>
              <a:rPr lang="en-US" sz="1200" b="0" i="0" u="none" strike="noStrike" cap="none">
                <a:solidFill>
                  <a:srgbClr val="000000"/>
                </a:solidFill>
                <a:latin typeface="Arial"/>
                <a:ea typeface="Arial"/>
                <a:cs typeface="Arial"/>
                <a:sym typeface="Arial"/>
              </a:rPr>
              <a:t>ou du diesel. Après avoir collecté tous ces ensembles de données, nous résumons ces ensembles de données géospatiales dans une base de données. En outre, nous incluons des paramètres </a:t>
            </a:r>
            <a:r>
              <a:rPr lang="en-US">
                <a:solidFill>
                  <a:srgbClr val="000000"/>
                </a:solidFill>
                <a:latin typeface="Arial"/>
                <a:ea typeface="Arial"/>
                <a:cs typeface="Arial"/>
                <a:sym typeface="Arial"/>
              </a:rPr>
              <a:t>économiques </a:t>
            </a:r>
            <a:r>
              <a:rPr lang="en-US" sz="1200" b="0" i="0" u="none" strike="noStrike" cap="none">
                <a:solidFill>
                  <a:srgbClr val="000000"/>
                </a:solidFill>
                <a:latin typeface="Arial"/>
                <a:ea typeface="Arial"/>
                <a:cs typeface="Arial"/>
                <a:sym typeface="Arial"/>
              </a:rPr>
              <a:t>pour choisir l'option de fourniture d'électricité </a:t>
            </a:r>
            <a:r>
              <a:rPr lang="en-US">
                <a:solidFill>
                  <a:srgbClr val="000000"/>
                </a:solidFill>
                <a:latin typeface="Arial"/>
                <a:ea typeface="Arial"/>
                <a:cs typeface="Arial"/>
                <a:sym typeface="Arial"/>
              </a:rPr>
              <a:t>la moins coûteuse </a:t>
            </a:r>
            <a:r>
              <a:rPr lang="en-US" sz="1200" b="0" i="0" u="none" strike="noStrike" cap="none">
                <a:solidFill>
                  <a:srgbClr val="000000"/>
                </a:solidFill>
                <a:latin typeface="Arial"/>
                <a:ea typeface="Arial"/>
                <a:cs typeface="Arial"/>
                <a:sym typeface="Arial"/>
              </a:rPr>
              <a:t>parmi les technologies hors réseau. </a:t>
            </a:r>
            <a:endParaRPr/>
          </a:p>
        </p:txBody>
      </p:sp>
      <p:sp>
        <p:nvSpPr>
          <p:cNvPr id="311" name="Google Shape;3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L'optimisation dans OnSSET pour identifier l'option </a:t>
            </a:r>
            <a:r>
              <a:rPr lang="en-US">
                <a:solidFill>
                  <a:srgbClr val="000000"/>
                </a:solidFill>
                <a:latin typeface="Arial"/>
                <a:ea typeface="Arial"/>
                <a:cs typeface="Arial"/>
                <a:sym typeface="Arial"/>
              </a:rPr>
              <a:t>la moins coûteuse </a:t>
            </a:r>
            <a:r>
              <a:rPr lang="en-US" sz="1200" b="0" i="0" u="none" strike="noStrike" cap="none">
                <a:solidFill>
                  <a:srgbClr val="000000"/>
                </a:solidFill>
                <a:latin typeface="Arial"/>
                <a:ea typeface="Arial"/>
                <a:cs typeface="Arial"/>
                <a:sym typeface="Arial"/>
              </a:rPr>
              <a:t>se fait par le biais du coût actualis</a:t>
            </a:r>
            <a:r>
              <a:rPr lang="en-US">
                <a:latin typeface="Arial"/>
                <a:ea typeface="Arial"/>
                <a:cs typeface="Arial"/>
                <a:sym typeface="Arial"/>
              </a:rPr>
              <a:t>é</a:t>
            </a:r>
            <a:r>
              <a:rPr lang="en-US" sz="1200" b="0" i="0" u="none" strike="noStrike" cap="none">
                <a:solidFill>
                  <a:srgbClr val="000000"/>
                </a:solidFill>
                <a:latin typeface="Arial"/>
                <a:ea typeface="Arial"/>
                <a:cs typeface="Arial"/>
                <a:sym typeface="Arial"/>
              </a:rPr>
              <a:t> de production d'électricité (levelised cost of electricity ou </a:t>
            </a:r>
            <a:r>
              <a:rPr lang="en-US">
                <a:solidFill>
                  <a:srgbClr val="000000"/>
                </a:solidFill>
                <a:latin typeface="Arial"/>
                <a:ea typeface="Arial"/>
                <a:cs typeface="Arial"/>
                <a:sym typeface="Arial"/>
              </a:rPr>
              <a:t>LCOE</a:t>
            </a:r>
            <a:r>
              <a:rPr lang="en-US" sz="1200" b="0" i="0" u="none" strike="noStrike" cap="none">
                <a:solidFill>
                  <a:srgbClr val="000000"/>
                </a:solidFill>
                <a:latin typeface="Arial"/>
                <a:ea typeface="Arial"/>
                <a:cs typeface="Arial"/>
                <a:sym typeface="Arial"/>
              </a:rPr>
              <a:t>). Le </a:t>
            </a:r>
            <a:r>
              <a:rPr lang="en-US">
                <a:solidFill>
                  <a:srgbClr val="000000"/>
                </a:solidFill>
                <a:latin typeface="Arial"/>
                <a:ea typeface="Arial"/>
                <a:cs typeface="Arial"/>
                <a:sym typeface="Arial"/>
              </a:rPr>
              <a:t>LCOE prend en compte </a:t>
            </a:r>
            <a:r>
              <a:rPr lang="en-US" sz="1200" b="0" i="0" u="none" strike="noStrike" cap="none">
                <a:solidFill>
                  <a:srgbClr val="000000"/>
                </a:solidFill>
                <a:latin typeface="Arial"/>
                <a:ea typeface="Arial"/>
                <a:cs typeface="Arial"/>
                <a:sym typeface="Arial"/>
              </a:rPr>
              <a:t>tous les coûts pendant la </a:t>
            </a:r>
            <a:r>
              <a:rPr lang="en-US">
                <a:solidFill>
                  <a:srgbClr val="000000"/>
                </a:solidFill>
                <a:latin typeface="Arial"/>
                <a:ea typeface="Arial"/>
                <a:cs typeface="Arial"/>
                <a:sym typeface="Arial"/>
              </a:rPr>
              <a:t>durée de vie du </a:t>
            </a:r>
            <a:r>
              <a:rPr lang="en-US" sz="1200" b="0" i="0" u="none" strike="noStrike" cap="none">
                <a:solidFill>
                  <a:srgbClr val="000000"/>
                </a:solidFill>
                <a:latin typeface="Arial"/>
                <a:ea typeface="Arial"/>
                <a:cs typeface="Arial"/>
                <a:sym typeface="Arial"/>
              </a:rPr>
              <a:t>projet : les coûts d'investissement, mais aussi les coûts d'exploitation </a:t>
            </a:r>
            <a:r>
              <a:rPr lang="en-US">
                <a:solidFill>
                  <a:srgbClr val="000000"/>
                </a:solidFill>
                <a:latin typeface="Arial"/>
                <a:ea typeface="Arial"/>
                <a:cs typeface="Arial"/>
                <a:sym typeface="Arial"/>
              </a:rPr>
              <a:t>et de maintenance </a:t>
            </a:r>
            <a:r>
              <a:rPr lang="en-US" sz="1200" b="0" i="0" u="none" strike="noStrike" cap="none">
                <a:solidFill>
                  <a:srgbClr val="000000"/>
                </a:solidFill>
                <a:latin typeface="Arial"/>
                <a:ea typeface="Arial"/>
                <a:cs typeface="Arial"/>
                <a:sym typeface="Arial"/>
              </a:rPr>
              <a:t>qui sont récurrents chaque année et les coûts de carburant (pour les </a:t>
            </a:r>
            <a:r>
              <a:rPr lang="en-US">
                <a:solidFill>
                  <a:srgbClr val="000000"/>
                </a:solidFill>
                <a:latin typeface="Arial"/>
                <a:ea typeface="Arial"/>
                <a:cs typeface="Arial"/>
                <a:sym typeface="Arial"/>
              </a:rPr>
              <a:t>générateurs </a:t>
            </a:r>
            <a:r>
              <a:rPr lang="en-US" sz="1200" b="0" i="0" u="none" strike="noStrike" cap="none">
                <a:solidFill>
                  <a:srgbClr val="000000"/>
                </a:solidFill>
                <a:latin typeface="Arial"/>
                <a:ea typeface="Arial"/>
                <a:cs typeface="Arial"/>
                <a:sym typeface="Arial"/>
              </a:rPr>
              <a:t>diesel). Les technologies qui dépendent de ressources renouvelables comme le solaire et l'éolien n'ont pas de coûts de carburant. Nous comparons ce coût à l'ensemble de l'électricité produite par le système au cours de sa durée de vie. Si nous prenons en compte tous ces coûts divisés par toute l'énergie produite, nous obtenons le coût de production d'électricité le plus bas, qui est mesuré en </a:t>
            </a:r>
            <a:r>
              <a:rPr lang="en-US">
                <a:solidFill>
                  <a:srgbClr val="000000"/>
                </a:solidFill>
                <a:latin typeface="Arial"/>
                <a:ea typeface="Arial"/>
                <a:cs typeface="Arial"/>
                <a:sym typeface="Arial"/>
              </a:rPr>
              <a:t>dollars américains </a:t>
            </a:r>
            <a:r>
              <a:rPr lang="en-US" sz="1200" b="0" i="0" u="none" strike="noStrike" cap="none">
                <a:solidFill>
                  <a:srgbClr val="000000"/>
                </a:solidFill>
                <a:latin typeface="Arial"/>
                <a:ea typeface="Arial"/>
                <a:cs typeface="Arial"/>
                <a:sym typeface="Arial"/>
              </a:rPr>
              <a:t>par </a:t>
            </a:r>
            <a:r>
              <a:rPr lang="en-US">
                <a:solidFill>
                  <a:srgbClr val="000000"/>
                </a:solidFill>
                <a:latin typeface="Arial"/>
                <a:ea typeface="Arial"/>
                <a:cs typeface="Arial"/>
                <a:sym typeface="Arial"/>
              </a:rPr>
              <a:t>kilowattheure. Tous ces éléments peuvent être représentés par la formule figurant sur la diapositive. Le </a:t>
            </a:r>
            <a:r>
              <a:rPr lang="en-US">
                <a:latin typeface="Arial"/>
                <a:ea typeface="Arial"/>
                <a:cs typeface="Arial"/>
                <a:sym typeface="Arial"/>
              </a:rPr>
              <a:t>LCOE </a:t>
            </a:r>
            <a:r>
              <a:rPr lang="en-US" sz="1200" b="0" i="0" u="none" strike="noStrike" cap="none">
                <a:solidFill>
                  <a:srgbClr val="000000"/>
                </a:solidFill>
                <a:latin typeface="Arial"/>
                <a:ea typeface="Arial"/>
                <a:cs typeface="Arial"/>
                <a:sym typeface="Arial"/>
              </a:rPr>
              <a:t>est une bonne mesure pour comparer différentes technologies qui ont des structures de coûts différentes. Prenons l'exemple d'un système solaire photovoltaïque dont le coût d'investissement est très élevé au départ, mais qui n'a pas de coût de combustible. Dans le cas d'un système diesel, les coûts d'investissement sont beaucoup plus faibles au départ, mais les coûts d'exploitation ou de carburant sont beaucoup plus élevés tout au long de l'année. Si nous prenons en compte tous ces coûts différents et que nous les comparons, nous obtiendrons une bonne mesure pour décider quelle est l'option d'approvisionnement </a:t>
            </a:r>
            <a:r>
              <a:rPr lang="en-US">
                <a:solidFill>
                  <a:srgbClr val="000000"/>
                </a:solidFill>
                <a:latin typeface="Arial"/>
                <a:ea typeface="Arial"/>
                <a:cs typeface="Arial"/>
                <a:sym typeface="Arial"/>
              </a:rPr>
              <a:t>la moins coûteuse </a:t>
            </a:r>
            <a:r>
              <a:rPr lang="en-US" sz="1200" b="0" i="0" u="none" strike="noStrike" cap="none">
                <a:solidFill>
                  <a:srgbClr val="000000"/>
                </a:solidFill>
                <a:latin typeface="Arial"/>
                <a:ea typeface="Arial"/>
                <a:cs typeface="Arial"/>
                <a:sym typeface="Arial"/>
              </a:rPr>
              <a:t>dans chaque localité. Dans la prochaine </a:t>
            </a:r>
            <a:r>
              <a:rPr lang="en-US">
                <a:solidFill>
                  <a:srgbClr val="000000"/>
                </a:solidFill>
                <a:latin typeface="Arial"/>
                <a:ea typeface="Arial"/>
                <a:cs typeface="Arial"/>
                <a:sym typeface="Arial"/>
              </a:rPr>
              <a:t>partie du cours</a:t>
            </a:r>
            <a:r>
              <a:rPr lang="en-US" sz="1200" b="0" i="0" u="none" strike="noStrike" cap="none">
                <a:solidFill>
                  <a:srgbClr val="000000"/>
                </a:solidFill>
                <a:latin typeface="Arial"/>
                <a:ea typeface="Arial"/>
                <a:cs typeface="Arial"/>
                <a:sym typeface="Arial"/>
              </a:rPr>
              <a:t>, nous examinerons certains résultats pour l'ensemble de l'Afrique subsaharienne. </a:t>
            </a:r>
            <a:endParaRPr/>
          </a:p>
        </p:txBody>
      </p:sp>
      <p:sp>
        <p:nvSpPr>
          <p:cNvPr id="326" name="Google Shape;32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Dans cette mini-conférence, nous examinerons quelques résultats pour l'Afrique subsaharienne. Dans la diapositive, vous pouvez voir que dans le premier scénario, toutes les populations sont électrifiées avec une demande de niveau 1. Nous pouvons voir que le réseau, en bleu, est l'option la plus appropriée à proximité du réseau existant et dans les zones à forte densité de population autour de l'Afrique de l'Ouest et de l'Afrique du Sud. On peut voir beaucoup de bleu autour d'Addis-Abeba en Éthiopie. Mais les technologies autonomes sont moins coûteuses dans les zones moins densément peuplées et plus éloignées des réseaux existants. En revanche, si tout le monde avait accès à un niveau 3 d'accès à l'électricité, nous verrions un mélange différent de technologies. Ce scénario est représenté sur la carte en haut à droite. Le réseau serait l'option la moins coûteuse pour environ 45 % de la population de l'Afrique subsaharienne. Les technologies autonomes sont réduites à environ la moitié de la population. Nous constatons également que les mini-réseaux joueraient un rôle plus important, atteignant 7 % de la population. Les mini-réseaux (en vert) sont souvent situés dans des zones plus éloignées des réseaux existants, mais avec une densité de population relativement élevée. C'est également ce que nous avons appelé "l'espace des mini-réseaux" dans le cours d'introduction.</a:t>
            </a:r>
            <a:endParaRPr/>
          </a:p>
          <a:p>
            <a:pPr marL="0" lvl="0" indent="0" algn="l" rtl="0">
              <a:spcBef>
                <a:spcPts val="0"/>
              </a:spcBef>
              <a:spcAft>
                <a:spcPts val="0"/>
              </a:spcAft>
              <a:buNone/>
            </a:pPr>
            <a:endParaRPr/>
          </a:p>
          <a:p>
            <a:pPr marL="0" lvl="0" indent="0" algn="l" rtl="0">
              <a:spcBef>
                <a:spcPts val="0"/>
              </a:spcBef>
              <a:spcAft>
                <a:spcPts val="0"/>
              </a:spcAft>
              <a:buNone/>
            </a:pPr>
            <a:r>
              <a:rPr lang="en-US"/>
              <a:t>Si le prix du pétrole est bas au niveau 5 (coin inférieur gauche) pour l'ensemble de la population de l'Afrique subsaharienne, le réseau devient la principale option d'approvisionnement, atteignant 7 personnes sur 10. Les mini-réseaux atteignent environ un quart de la population, tandis que les systèmes autonomes ne fournissent de l'électricité qu'à 7 % de la population dans les zones les plus reculées et les moins densément peuplées. La demande a un effet important et nous voyons différentes solutions, en fonction des différentes demandes. En réalité, nous aurons un mélange de niveaux de demande au sein d'un pays et d'un continent, de sorte que nous pourrons voir un niveau de demande plus élevé dans les zones urbaines, par exemple, et un niveau plus bas dans les zones rurales. </a:t>
            </a:r>
            <a:endParaRPr/>
          </a:p>
        </p:txBody>
      </p:sp>
      <p:sp>
        <p:nvSpPr>
          <p:cNvPr id="347" name="Google Shape;34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latin typeface="Arial"/>
                <a:ea typeface="Arial"/>
                <a:cs typeface="Arial"/>
                <a:sym typeface="Arial"/>
              </a:rPr>
              <a:t>Si l'on fournit le </a:t>
            </a:r>
            <a:r>
              <a:rPr lang="en-US" sz="1200" b="0" i="0" u="none" strike="noStrike" cap="none">
                <a:solidFill>
                  <a:srgbClr val="000000"/>
                </a:solidFill>
                <a:latin typeface="Arial"/>
                <a:ea typeface="Arial"/>
                <a:cs typeface="Arial"/>
                <a:sym typeface="Arial"/>
              </a:rPr>
              <a:t>niveau 1 de demande à l'ensemble de la population de l'Afrique subsaharienne</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le coût d'investissement est d'</a:t>
            </a:r>
            <a:r>
              <a:rPr lang="en-US">
                <a:solidFill>
                  <a:srgbClr val="000000"/>
                </a:solidFill>
                <a:latin typeface="Arial"/>
                <a:ea typeface="Arial"/>
                <a:cs typeface="Arial"/>
                <a:sym typeface="Arial"/>
              </a:rPr>
              <a:t>environ </a:t>
            </a:r>
            <a:r>
              <a:rPr lang="en-US" sz="1200" b="0" i="0" u="none" strike="noStrike" cap="none">
                <a:solidFill>
                  <a:srgbClr val="000000"/>
                </a:solidFill>
                <a:latin typeface="Arial"/>
                <a:ea typeface="Arial"/>
                <a:cs typeface="Arial"/>
                <a:sym typeface="Arial"/>
              </a:rPr>
              <a:t>50 milliards de dollars </a:t>
            </a:r>
            <a:r>
              <a:rPr lang="en-US">
                <a:solidFill>
                  <a:srgbClr val="000000"/>
                </a:solidFill>
                <a:latin typeface="Arial"/>
                <a:ea typeface="Arial"/>
                <a:cs typeface="Arial"/>
                <a:sym typeface="Arial"/>
              </a:rPr>
              <a:t>américains. Si l'on répond à </a:t>
            </a:r>
            <a:r>
              <a:rPr lang="en-US" sz="1200" b="0" i="0" u="none" strike="noStrike" cap="none">
                <a:solidFill>
                  <a:srgbClr val="000000"/>
                </a:solidFill>
                <a:latin typeface="Arial"/>
                <a:ea typeface="Arial"/>
                <a:cs typeface="Arial"/>
                <a:sym typeface="Arial"/>
              </a:rPr>
              <a:t>la demande d'électricité au niveau 5 pour l'ensemble de la population de l'Afrique subsaharienne</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le coût est d'</a:t>
            </a:r>
            <a:r>
              <a:rPr lang="en-US">
                <a:solidFill>
                  <a:srgbClr val="000000"/>
                </a:solidFill>
                <a:latin typeface="Arial"/>
                <a:ea typeface="Arial"/>
                <a:cs typeface="Arial"/>
                <a:sym typeface="Arial"/>
              </a:rPr>
              <a:t>environ </a:t>
            </a:r>
            <a:r>
              <a:rPr lang="en-US" sz="1200" b="0" i="0" u="none" strike="noStrike" cap="none">
                <a:solidFill>
                  <a:srgbClr val="000000"/>
                </a:solidFill>
                <a:latin typeface="Arial"/>
                <a:ea typeface="Arial"/>
                <a:cs typeface="Arial"/>
                <a:sym typeface="Arial"/>
              </a:rPr>
              <a:t>855 milliards de dollars. La différence entre ces deux scénarios est presque d'un facteur 20. Nous voyons la répartition des technologies avec les </a:t>
            </a:r>
            <a:r>
              <a:rPr lang="en-US">
                <a:latin typeface="Arial"/>
                <a:ea typeface="Arial"/>
                <a:cs typeface="Arial"/>
                <a:sym typeface="Arial"/>
              </a:rPr>
              <a:t>systèmes </a:t>
            </a:r>
            <a:r>
              <a:rPr lang="en-US">
                <a:solidFill>
                  <a:srgbClr val="000000"/>
                </a:solidFill>
                <a:latin typeface="Arial"/>
                <a:ea typeface="Arial"/>
                <a:cs typeface="Arial"/>
                <a:sym typeface="Arial"/>
              </a:rPr>
              <a:t>autonomes </a:t>
            </a:r>
            <a:r>
              <a:rPr lang="en-US" sz="1200" b="0" i="0" u="none" strike="noStrike" cap="none">
                <a:solidFill>
                  <a:srgbClr val="000000"/>
                </a:solidFill>
                <a:latin typeface="Arial"/>
                <a:ea typeface="Arial"/>
                <a:cs typeface="Arial"/>
                <a:sym typeface="Arial"/>
              </a:rPr>
              <a:t>en jaune, le réseau en bleu et les mini-réseaux en vert en tant que part de la population totale (</a:t>
            </a:r>
            <a:r>
              <a:rPr lang="en-US">
                <a:solidFill>
                  <a:srgbClr val="000000"/>
                </a:solidFill>
                <a:latin typeface="Arial"/>
                <a:ea typeface="Arial"/>
                <a:cs typeface="Arial"/>
                <a:sym typeface="Arial"/>
              </a:rPr>
              <a:t>pourcentage </a:t>
            </a:r>
            <a:r>
              <a:rPr lang="en-US" sz="1200" b="0" i="0" u="none" strike="noStrike" cap="none">
                <a:solidFill>
                  <a:srgbClr val="000000"/>
                </a:solidFill>
                <a:latin typeface="Arial"/>
                <a:ea typeface="Arial"/>
                <a:cs typeface="Arial"/>
                <a:sym typeface="Arial"/>
              </a:rPr>
              <a:t>global de répartition des technologies). Au niveau 1, nous voyons, comme nous l'avons décrit précédemment, des technologies de réseau et des </a:t>
            </a:r>
            <a:r>
              <a:rPr lang="en-US">
                <a:latin typeface="Arial"/>
                <a:ea typeface="Arial"/>
                <a:cs typeface="Arial"/>
                <a:sym typeface="Arial"/>
              </a:rPr>
              <a:t>systèmes </a:t>
            </a:r>
            <a:r>
              <a:rPr lang="en-US">
                <a:solidFill>
                  <a:srgbClr val="000000"/>
                </a:solidFill>
                <a:latin typeface="Arial"/>
                <a:ea typeface="Arial"/>
                <a:cs typeface="Arial"/>
                <a:sym typeface="Arial"/>
              </a:rPr>
              <a:t>autonomes. Au </a:t>
            </a:r>
            <a:r>
              <a:rPr lang="en-US" sz="1200" b="0" i="0" u="none" strike="noStrike" cap="none">
                <a:solidFill>
                  <a:srgbClr val="000000"/>
                </a:solidFill>
                <a:latin typeface="Arial"/>
                <a:ea typeface="Arial"/>
                <a:cs typeface="Arial"/>
                <a:sym typeface="Arial"/>
              </a:rPr>
              <a:t>fur et à mesure que l'on passe à des objectifs de consommation plus élevés, l'accent est mis sur le réseau et les mini-réseaux </a:t>
            </a:r>
            <a:r>
              <a:rPr lang="en-US">
                <a:solidFill>
                  <a:srgbClr val="000000"/>
                </a:solidFill>
                <a:latin typeface="Arial"/>
                <a:ea typeface="Arial"/>
                <a:cs typeface="Arial"/>
                <a:sym typeface="Arial"/>
              </a:rPr>
              <a:t>sont introduits </a:t>
            </a:r>
            <a:r>
              <a:rPr lang="en-US" sz="1200" b="0" i="0" u="none" strike="noStrike" cap="none">
                <a:solidFill>
                  <a:srgbClr val="000000"/>
                </a:solidFill>
                <a:latin typeface="Arial"/>
                <a:ea typeface="Arial"/>
                <a:cs typeface="Arial"/>
                <a:sym typeface="Arial"/>
              </a:rPr>
              <a:t>au niveau 3. Dans le même temps, nous constatons que les technologies </a:t>
            </a:r>
            <a:r>
              <a:rPr lang="en-US">
                <a:solidFill>
                  <a:srgbClr val="000000"/>
                </a:solidFill>
                <a:latin typeface="Arial"/>
                <a:ea typeface="Arial"/>
                <a:cs typeface="Arial"/>
                <a:sym typeface="Arial"/>
              </a:rPr>
              <a:t>autonomes </a:t>
            </a:r>
            <a:r>
              <a:rPr lang="en-US" sz="1200" b="0" i="0" u="none" strike="noStrike" cap="none">
                <a:solidFill>
                  <a:srgbClr val="000000"/>
                </a:solidFill>
                <a:latin typeface="Arial"/>
                <a:ea typeface="Arial"/>
                <a:cs typeface="Arial"/>
                <a:sym typeface="Arial"/>
              </a:rPr>
              <a:t>jouent un rôle de </a:t>
            </a:r>
            <a:r>
              <a:rPr lang="en-US">
                <a:solidFill>
                  <a:srgbClr val="000000"/>
                </a:solidFill>
                <a:latin typeface="Arial"/>
                <a:ea typeface="Arial"/>
                <a:cs typeface="Arial"/>
                <a:sym typeface="Arial"/>
              </a:rPr>
              <a:t>moins en moins important.</a:t>
            </a:r>
            <a:endParaRPr/>
          </a:p>
        </p:txBody>
      </p:sp>
      <p:sp>
        <p:nvSpPr>
          <p:cNvPr id="358" name="Google Shape;35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Nos résultats permettent de visualiser de nombreux aspects différents</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ce qui est très utile lorsque nous discutons des options d'électrification. Ce que nous avons montré précédemment, ce sont les </a:t>
            </a:r>
            <a:r>
              <a:rPr lang="en-US">
                <a:solidFill>
                  <a:srgbClr val="000000"/>
                </a:solidFill>
                <a:latin typeface="Arial"/>
                <a:ea typeface="Arial"/>
                <a:cs typeface="Arial"/>
                <a:sym typeface="Arial"/>
              </a:rPr>
              <a:t>scénarios dans lesquels le réseau</a:t>
            </a:r>
            <a:r>
              <a:rPr lang="en-US" sz="1200" b="0" i="0" u="none" strike="noStrike" cap="none">
                <a:solidFill>
                  <a:srgbClr val="000000"/>
                </a:solidFill>
                <a:latin typeface="Arial"/>
                <a:ea typeface="Arial"/>
                <a:cs typeface="Arial"/>
                <a:sym typeface="Arial"/>
              </a:rPr>
              <a:t>, le </a:t>
            </a:r>
            <a:r>
              <a:rPr lang="en-US">
                <a:solidFill>
                  <a:srgbClr val="000000"/>
                </a:solidFill>
                <a:latin typeface="Arial"/>
                <a:ea typeface="Arial"/>
                <a:cs typeface="Arial"/>
                <a:sym typeface="Arial"/>
              </a:rPr>
              <a:t>mini-réseau </a:t>
            </a:r>
            <a:r>
              <a:rPr lang="en-US" sz="1200" b="0" i="0" u="none" strike="noStrike" cap="none">
                <a:solidFill>
                  <a:srgbClr val="000000"/>
                </a:solidFill>
                <a:latin typeface="Arial"/>
                <a:ea typeface="Arial"/>
                <a:cs typeface="Arial"/>
                <a:sym typeface="Arial"/>
              </a:rPr>
              <a:t>et les technologies </a:t>
            </a:r>
            <a:r>
              <a:rPr lang="en-US">
                <a:solidFill>
                  <a:srgbClr val="000000"/>
                </a:solidFill>
                <a:latin typeface="Arial"/>
                <a:ea typeface="Arial"/>
                <a:cs typeface="Arial"/>
                <a:sym typeface="Arial"/>
              </a:rPr>
              <a:t>autonomes </a:t>
            </a:r>
            <a:r>
              <a:rPr lang="en-US" sz="1200" b="0" i="0" u="none" strike="noStrike" cap="none">
                <a:solidFill>
                  <a:srgbClr val="000000"/>
                </a:solidFill>
                <a:latin typeface="Arial"/>
                <a:ea typeface="Arial"/>
                <a:cs typeface="Arial"/>
                <a:sym typeface="Arial"/>
              </a:rPr>
              <a:t>constituent la solution </a:t>
            </a:r>
            <a:r>
              <a:rPr lang="en-US">
                <a:solidFill>
                  <a:srgbClr val="000000"/>
                </a:solidFill>
                <a:latin typeface="Arial"/>
                <a:ea typeface="Arial"/>
                <a:cs typeface="Arial"/>
                <a:sym typeface="Arial"/>
              </a:rPr>
              <a:t>la moins coûteuse. </a:t>
            </a:r>
            <a:r>
              <a:rPr lang="en-US" sz="1200" b="0" i="0" u="none" strike="noStrike" cap="none">
                <a:solidFill>
                  <a:srgbClr val="000000"/>
                </a:solidFill>
                <a:latin typeface="Arial"/>
                <a:ea typeface="Arial"/>
                <a:cs typeface="Arial"/>
                <a:sym typeface="Arial"/>
              </a:rPr>
              <a:t>Nous pouvons également décomposer ces scénarios en fonction du type de </a:t>
            </a:r>
            <a:r>
              <a:rPr lang="en-US">
                <a:solidFill>
                  <a:srgbClr val="000000"/>
                </a:solidFill>
                <a:latin typeface="Arial"/>
                <a:ea typeface="Arial"/>
                <a:cs typeface="Arial"/>
                <a:sym typeface="Arial"/>
              </a:rPr>
              <a:t>mini-réseau et des </a:t>
            </a:r>
            <a:r>
              <a:rPr lang="en-US" sz="1200" b="0" i="0" u="none" strike="noStrike" cap="none">
                <a:solidFill>
                  <a:srgbClr val="000000"/>
                </a:solidFill>
                <a:latin typeface="Arial"/>
                <a:ea typeface="Arial"/>
                <a:cs typeface="Arial"/>
                <a:sym typeface="Arial"/>
              </a:rPr>
              <a:t>ressources énergétiques qui l'alimenteront. Nous pouvons également visualiser </a:t>
            </a:r>
            <a:r>
              <a:rPr lang="en-US">
                <a:solidFill>
                  <a:srgbClr val="000000"/>
                </a:solidFill>
                <a:latin typeface="Arial"/>
                <a:ea typeface="Arial"/>
                <a:cs typeface="Arial"/>
                <a:sym typeface="Arial"/>
              </a:rPr>
              <a:t>le </a:t>
            </a:r>
            <a:r>
              <a:rPr lang="en-US" sz="1200" b="0" i="0" u="none" strike="noStrike" cap="none">
                <a:solidFill>
                  <a:srgbClr val="000000"/>
                </a:solidFill>
                <a:latin typeface="Arial"/>
                <a:ea typeface="Arial"/>
                <a:cs typeface="Arial"/>
                <a:sym typeface="Arial"/>
              </a:rPr>
              <a:t>coût de l'électricité. À gauche, nous voyons </a:t>
            </a:r>
            <a:r>
              <a:rPr lang="en-US">
                <a:solidFill>
                  <a:srgbClr val="000000"/>
                </a:solidFill>
                <a:latin typeface="Arial"/>
                <a:ea typeface="Arial"/>
                <a:cs typeface="Arial"/>
                <a:sym typeface="Arial"/>
              </a:rPr>
              <a:t>en </a:t>
            </a:r>
            <a:r>
              <a:rPr lang="en-US" sz="1200" b="0" i="0" u="none" strike="noStrike" cap="none">
                <a:solidFill>
                  <a:srgbClr val="000000"/>
                </a:solidFill>
                <a:latin typeface="Arial"/>
                <a:ea typeface="Arial"/>
                <a:cs typeface="Arial"/>
                <a:sym typeface="Arial"/>
              </a:rPr>
              <a:t>vert </a:t>
            </a:r>
            <a:r>
              <a:rPr lang="en-US">
                <a:solidFill>
                  <a:srgbClr val="000000"/>
                </a:solidFill>
                <a:latin typeface="Arial"/>
                <a:ea typeface="Arial"/>
                <a:cs typeface="Arial"/>
                <a:sym typeface="Arial"/>
              </a:rPr>
              <a:t>les zones où le </a:t>
            </a:r>
            <a:r>
              <a:rPr lang="en-US" sz="1200" b="0" i="0" u="none" strike="noStrike" cap="none">
                <a:solidFill>
                  <a:srgbClr val="000000"/>
                </a:solidFill>
                <a:latin typeface="Arial"/>
                <a:ea typeface="Arial"/>
                <a:cs typeface="Arial"/>
                <a:sym typeface="Arial"/>
              </a:rPr>
              <a:t>coût de l'électricité par kilowattheure est faible, tandis que dans les tons rouges plus foncés, le coût de l'électricité est beaucoup plus élevé. Ce que nous pouvons voir ici, par exemple, c'est que le coût est beaucoup plus bas dans les zones </a:t>
            </a:r>
            <a:r>
              <a:rPr lang="en-US">
                <a:solidFill>
                  <a:srgbClr val="000000"/>
                </a:solidFill>
                <a:latin typeface="Arial"/>
                <a:ea typeface="Arial"/>
                <a:cs typeface="Arial"/>
                <a:sym typeface="Arial"/>
              </a:rPr>
              <a:t>à </a:t>
            </a:r>
            <a:r>
              <a:rPr lang="en-US" sz="1200" b="0" i="0" u="none" strike="noStrike" cap="none">
                <a:solidFill>
                  <a:srgbClr val="000000"/>
                </a:solidFill>
                <a:latin typeface="Arial"/>
                <a:ea typeface="Arial"/>
                <a:cs typeface="Arial"/>
                <a:sym typeface="Arial"/>
              </a:rPr>
              <a:t>forte densité de population et proches du </a:t>
            </a:r>
            <a:r>
              <a:rPr lang="en-US">
                <a:solidFill>
                  <a:srgbClr val="000000"/>
                </a:solidFill>
                <a:latin typeface="Arial"/>
                <a:ea typeface="Arial"/>
                <a:cs typeface="Arial"/>
                <a:sym typeface="Arial"/>
              </a:rPr>
              <a:t>réseau</a:t>
            </a:r>
            <a:r>
              <a:rPr lang="en-US" sz="1200" b="0" i="0" u="none" strike="noStrike" cap="none">
                <a:solidFill>
                  <a:srgbClr val="000000"/>
                </a:solidFill>
                <a:latin typeface="Arial"/>
                <a:ea typeface="Arial"/>
                <a:cs typeface="Arial"/>
                <a:sym typeface="Arial"/>
              </a:rPr>
              <a:t> existant.</a:t>
            </a:r>
            <a:r>
              <a:rPr lang="en-US">
                <a:solidFill>
                  <a:srgbClr val="000000"/>
                </a:solidFill>
                <a:latin typeface="Arial"/>
                <a:ea typeface="Arial"/>
                <a:cs typeface="Arial"/>
                <a:sym typeface="Arial"/>
              </a:rPr>
              <a:t> À l'inverse, le coût de l'électricité est plus élevé dans les zones moins densément peuplées, en particulier dans les zones rurales. L'image de droite montre l'indice de besoin d'assistance au marché (MANI). Les pays en rouge, tels que le Liberia, la République démocratique du Congo, la Somalie et le Burundi, sont les mieux classés en termes de besoins d'assistance, tandis que d'autres pays comme l'Afrique du Sud, le Botswana et la Namibie obtiennent des résultats très faibles pour cet indice. La combinaison de ces deux indices peut donner un aperçu des pays où le besoin d'assistance est élevé et où le coût de l'électricité est élevé.</a:t>
            </a:r>
            <a:endParaRPr>
              <a:solidFill>
                <a:srgbClr val="000000"/>
              </a:solidFill>
              <a:latin typeface="Arial"/>
              <a:ea typeface="Arial"/>
              <a:cs typeface="Arial"/>
              <a:sym typeface="Arial"/>
            </a:endParaRPr>
          </a:p>
        </p:txBody>
      </p:sp>
      <p:sp>
        <p:nvSpPr>
          <p:cNvPr id="369" name="Google Shape;36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latin typeface="Arial"/>
                <a:ea typeface="Arial"/>
                <a:cs typeface="Arial"/>
                <a:sym typeface="Arial"/>
              </a:rPr>
              <a:t>Un autre aspect que </a:t>
            </a:r>
            <a:r>
              <a:rPr lang="en-US" sz="1200" b="0" i="0" u="none" strike="noStrike" cap="none">
                <a:solidFill>
                  <a:srgbClr val="000000"/>
                </a:solidFill>
                <a:latin typeface="Arial"/>
                <a:ea typeface="Arial"/>
                <a:cs typeface="Arial"/>
                <a:sym typeface="Arial"/>
              </a:rPr>
              <a:t>nous pouvons visualiser </a:t>
            </a:r>
            <a:r>
              <a:rPr lang="en-US">
                <a:solidFill>
                  <a:srgbClr val="000000"/>
                </a:solidFill>
                <a:latin typeface="Arial"/>
                <a:ea typeface="Arial"/>
                <a:cs typeface="Arial"/>
                <a:sym typeface="Arial"/>
              </a:rPr>
              <a:t>est celui </a:t>
            </a:r>
            <a:r>
              <a:rPr lang="en-US" sz="1200" b="0" i="0" u="none" strike="noStrike" cap="none">
                <a:solidFill>
                  <a:srgbClr val="000000"/>
                </a:solidFill>
                <a:latin typeface="Arial"/>
                <a:ea typeface="Arial"/>
                <a:cs typeface="Arial"/>
                <a:sym typeface="Arial"/>
              </a:rPr>
              <a:t>des coûts d'investissement par région. Vous voyez ici quelques valeurs régionales où la </a:t>
            </a:r>
            <a:r>
              <a:rPr lang="en-US">
                <a:solidFill>
                  <a:srgbClr val="000000"/>
                </a:solidFill>
                <a:latin typeface="Arial"/>
                <a:ea typeface="Arial"/>
                <a:cs typeface="Arial"/>
                <a:sym typeface="Arial"/>
              </a:rPr>
              <a:t>couleur </a:t>
            </a:r>
            <a:r>
              <a:rPr lang="en-US" sz="1200" b="0" i="0" u="none" strike="noStrike" cap="none">
                <a:solidFill>
                  <a:srgbClr val="000000"/>
                </a:solidFill>
                <a:latin typeface="Arial"/>
                <a:ea typeface="Arial"/>
                <a:cs typeface="Arial"/>
                <a:sym typeface="Arial"/>
              </a:rPr>
              <a:t>la plus foncée correspond à un coût plus élevé et la </a:t>
            </a:r>
            <a:r>
              <a:rPr lang="en-US">
                <a:solidFill>
                  <a:srgbClr val="000000"/>
                </a:solidFill>
                <a:latin typeface="Arial"/>
                <a:ea typeface="Arial"/>
                <a:cs typeface="Arial"/>
                <a:sym typeface="Arial"/>
              </a:rPr>
              <a:t>couleur </a:t>
            </a:r>
            <a:r>
              <a:rPr lang="en-US" sz="1200" b="0" i="0" u="none" strike="noStrike" cap="none">
                <a:solidFill>
                  <a:srgbClr val="000000"/>
                </a:solidFill>
                <a:latin typeface="Arial"/>
                <a:ea typeface="Arial"/>
                <a:cs typeface="Arial"/>
                <a:sym typeface="Arial"/>
              </a:rPr>
              <a:t>la plus claire à un coût plus faible. La même tendance que celle observée pour le coût inférieur de l'électricité dans les zones densément peuplées </a:t>
            </a:r>
            <a:r>
              <a:rPr lang="en-US">
                <a:solidFill>
                  <a:srgbClr val="000000"/>
                </a:solidFill>
                <a:latin typeface="Arial"/>
                <a:ea typeface="Arial"/>
                <a:cs typeface="Arial"/>
                <a:sym typeface="Arial"/>
              </a:rPr>
              <a:t>est apparente ici, puisque </a:t>
            </a:r>
            <a:r>
              <a:rPr lang="en-US" sz="1200" b="0" i="0" u="none" strike="noStrike" cap="none">
                <a:solidFill>
                  <a:srgbClr val="000000"/>
                </a:solidFill>
                <a:latin typeface="Arial"/>
                <a:ea typeface="Arial"/>
                <a:cs typeface="Arial"/>
                <a:sym typeface="Arial"/>
              </a:rPr>
              <a:t>nous pouvons voir que ces mêmes zones ont un coût d'investissement élevé. Les grandes villes peuvent réduire le coût </a:t>
            </a:r>
            <a:r>
              <a:rPr lang="en-US">
                <a:solidFill>
                  <a:srgbClr val="000000"/>
                </a:solidFill>
                <a:latin typeface="Arial"/>
                <a:ea typeface="Arial"/>
                <a:cs typeface="Arial"/>
                <a:sym typeface="Arial"/>
              </a:rPr>
              <a:t>global </a:t>
            </a:r>
            <a:r>
              <a:rPr lang="en-US" sz="1200" b="0" i="0" u="none" strike="noStrike" cap="none">
                <a:solidFill>
                  <a:srgbClr val="000000"/>
                </a:solidFill>
                <a:latin typeface="Arial"/>
                <a:ea typeface="Arial"/>
                <a:cs typeface="Arial"/>
                <a:sym typeface="Arial"/>
              </a:rPr>
              <a:t>de l'électricité grâce à l'économie d'échelle. Il existe de nombreux aspects différents que l'on peut visual</a:t>
            </a:r>
            <a:r>
              <a:rPr lang="en-US" sz="1200" i="0" u="none" strike="noStrike" cap="none">
                <a:solidFill>
                  <a:srgbClr val="000000"/>
                </a:solidFill>
                <a:latin typeface="Arial"/>
                <a:ea typeface="Arial"/>
                <a:cs typeface="Arial"/>
                <a:sym typeface="Arial"/>
              </a:rPr>
              <a:t>iser </a:t>
            </a:r>
            <a:r>
              <a:rPr lang="en-US">
                <a:latin typeface="Arial"/>
                <a:ea typeface="Arial"/>
                <a:cs typeface="Arial"/>
                <a:sym typeface="Arial"/>
              </a:rPr>
              <a:t>dans GIS, en </a:t>
            </a:r>
            <a:r>
              <a:rPr lang="en-US">
                <a:solidFill>
                  <a:srgbClr val="000000"/>
                </a:solidFill>
                <a:latin typeface="Arial"/>
                <a:ea typeface="Arial"/>
                <a:cs typeface="Arial"/>
                <a:sym typeface="Arial"/>
              </a:rPr>
              <a:t>dehors de </a:t>
            </a:r>
            <a:r>
              <a:rPr lang="en-US" sz="1200" b="0" i="0" u="none" strike="noStrike" cap="none">
                <a:solidFill>
                  <a:srgbClr val="000000"/>
                </a:solidFill>
                <a:latin typeface="Arial"/>
                <a:ea typeface="Arial"/>
                <a:cs typeface="Arial"/>
                <a:sym typeface="Arial"/>
              </a:rPr>
              <a:t>la technologie à utiliser.</a:t>
            </a:r>
            <a:endParaRPr sz="1200" b="0" i="0" u="none" strike="noStrike" cap="none">
              <a:solidFill>
                <a:srgbClr val="000000"/>
              </a:solidFill>
              <a:latin typeface="Arial"/>
              <a:ea typeface="Arial"/>
              <a:cs typeface="Arial"/>
              <a:sym typeface="Arial"/>
            </a:endParaRPr>
          </a:p>
        </p:txBody>
      </p:sp>
      <p:sp>
        <p:nvSpPr>
          <p:cNvPr id="380" name="Google Shape;3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Quelques messages clés à retenir </a:t>
            </a:r>
            <a:r>
              <a:rPr lang="en-US">
                <a:solidFill>
                  <a:srgbClr val="000000"/>
                </a:solidFill>
                <a:latin typeface="Arial"/>
                <a:ea typeface="Arial"/>
                <a:cs typeface="Arial"/>
                <a:sym typeface="Arial"/>
              </a:rPr>
              <a:t>de cette mini-conférence </a:t>
            </a:r>
            <a:r>
              <a:rPr lang="en-US" sz="1200" b="0" i="0" u="none" strike="noStrike" cap="none">
                <a:solidFill>
                  <a:srgbClr val="000000"/>
                </a:solidFill>
                <a:latin typeface="Arial"/>
                <a:ea typeface="Arial"/>
                <a:cs typeface="Arial"/>
                <a:sym typeface="Arial"/>
              </a:rPr>
              <a:t>:</a:t>
            </a:r>
            <a:endParaRPr/>
          </a:p>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Tout d'abord, l'extension du réseau est souvent </a:t>
            </a:r>
            <a:r>
              <a:rPr lang="en-US" sz="1200">
                <a:latin typeface="Open Sans"/>
                <a:ea typeface="Open Sans"/>
                <a:cs typeface="Open Sans"/>
                <a:sym typeface="Open Sans"/>
              </a:rPr>
              <a:t>favorable </a:t>
            </a:r>
            <a:r>
              <a:rPr lang="en-US" sz="1200" b="0" i="0" u="none" strike="noStrike" cap="none">
                <a:solidFill>
                  <a:srgbClr val="000000"/>
                </a:solidFill>
                <a:latin typeface="Arial"/>
                <a:ea typeface="Arial"/>
                <a:cs typeface="Arial"/>
                <a:sym typeface="Arial"/>
              </a:rPr>
              <a:t>dans les zones où la demande est élevée, ce qui correspond souvent à une forte densité de population, laquelle </a:t>
            </a:r>
            <a:r>
              <a:rPr lang="en-US">
                <a:solidFill>
                  <a:srgbClr val="000000"/>
                </a:solidFill>
                <a:latin typeface="Arial"/>
                <a:ea typeface="Arial"/>
                <a:cs typeface="Arial"/>
                <a:sym typeface="Arial"/>
              </a:rPr>
              <a:t>est souvent </a:t>
            </a:r>
            <a:r>
              <a:rPr lang="en-US" sz="1200" b="0" i="0" u="none" strike="noStrike" cap="none">
                <a:solidFill>
                  <a:srgbClr val="000000"/>
                </a:solidFill>
                <a:latin typeface="Arial"/>
                <a:ea typeface="Arial"/>
                <a:cs typeface="Arial"/>
                <a:sym typeface="Arial"/>
              </a:rPr>
              <a:t>proche du réseau actuel. </a:t>
            </a:r>
            <a:r>
              <a:rPr lang="en-US">
                <a:solidFill>
                  <a:srgbClr val="000000"/>
                </a:solidFill>
                <a:latin typeface="Arial"/>
                <a:ea typeface="Arial"/>
                <a:cs typeface="Arial"/>
                <a:sym typeface="Arial"/>
              </a:rPr>
              <a:t>Dans ces zones, le </a:t>
            </a:r>
            <a:r>
              <a:rPr lang="en-US" sz="1200" b="0" i="0" u="none" strike="noStrike" cap="none">
                <a:solidFill>
                  <a:srgbClr val="000000"/>
                </a:solidFill>
                <a:latin typeface="Arial"/>
                <a:ea typeface="Arial"/>
                <a:cs typeface="Arial"/>
                <a:sym typeface="Arial"/>
              </a:rPr>
              <a:t>coût de </a:t>
            </a:r>
            <a:r>
              <a:rPr lang="en-US">
                <a:solidFill>
                  <a:srgbClr val="000000"/>
                </a:solidFill>
                <a:latin typeface="Arial"/>
                <a:ea typeface="Arial"/>
                <a:cs typeface="Arial"/>
                <a:sym typeface="Arial"/>
              </a:rPr>
              <a:t>l'</a:t>
            </a:r>
            <a:r>
              <a:rPr lang="en-US" sz="1200" b="0" i="0" u="none" strike="noStrike" cap="none">
                <a:solidFill>
                  <a:srgbClr val="000000"/>
                </a:solidFill>
                <a:latin typeface="Arial"/>
                <a:ea typeface="Arial"/>
                <a:cs typeface="Arial"/>
                <a:sym typeface="Arial"/>
              </a:rPr>
              <a:t>extension du réseau n'est donc pas si élevé par personne. Les </a:t>
            </a:r>
            <a:r>
              <a:rPr lang="en-US">
                <a:solidFill>
                  <a:srgbClr val="000000"/>
                </a:solidFill>
                <a:latin typeface="Arial"/>
                <a:ea typeface="Arial"/>
                <a:cs typeface="Arial"/>
                <a:sym typeface="Arial"/>
              </a:rPr>
              <a:t>mini-réseaux </a:t>
            </a:r>
            <a:r>
              <a:rPr lang="en-US" sz="1200" b="0" i="0" u="none" strike="noStrike" cap="none">
                <a:solidFill>
                  <a:srgbClr val="000000"/>
                </a:solidFill>
                <a:latin typeface="Arial"/>
                <a:ea typeface="Arial"/>
                <a:cs typeface="Arial"/>
                <a:sym typeface="Arial"/>
              </a:rPr>
              <a:t>sont généralement l'option technologique pour les niveaux de demande élevés à moyens, typiquement dans les zones densément peuplées, mais assez loin du réseau existant où le coût de l'extension du réseau serait trop élevé. Les technologies </a:t>
            </a:r>
            <a:r>
              <a:rPr lang="en-US">
                <a:solidFill>
                  <a:srgbClr val="000000"/>
                </a:solidFill>
                <a:latin typeface="Arial"/>
                <a:ea typeface="Arial"/>
                <a:cs typeface="Arial"/>
                <a:sym typeface="Arial"/>
              </a:rPr>
              <a:t>autonomes </a:t>
            </a:r>
            <a:r>
              <a:rPr lang="en-US" sz="1200" b="0" i="0" u="none" strike="noStrike" cap="none">
                <a:solidFill>
                  <a:srgbClr val="000000"/>
                </a:solidFill>
                <a:latin typeface="Arial"/>
                <a:ea typeface="Arial"/>
                <a:cs typeface="Arial"/>
                <a:sym typeface="Arial"/>
              </a:rPr>
              <a:t>sont plus </a:t>
            </a:r>
            <a:r>
              <a:rPr lang="en-US" sz="1200">
                <a:latin typeface="Open Sans"/>
                <a:ea typeface="Open Sans"/>
                <a:cs typeface="Open Sans"/>
                <a:sym typeface="Open Sans"/>
              </a:rPr>
              <a:t>favorables </a:t>
            </a:r>
            <a:r>
              <a:rPr lang="en-US" sz="1200" b="0" i="0" u="none" strike="noStrike" cap="none">
                <a:solidFill>
                  <a:srgbClr val="000000"/>
                </a:solidFill>
                <a:latin typeface="Arial"/>
                <a:ea typeface="Arial"/>
                <a:cs typeface="Arial"/>
                <a:sym typeface="Arial"/>
              </a:rPr>
              <a:t>lorsque la demande est faible, généralement dans les zones rurales et les zones peu peuplées qui sont éloignées du réseau.</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Toutefois, nous constatons que cette combinaison de technologies change en fonction des niveaux de la demande. Pour la demande de niveau 1, la combinaison technologique optimale </a:t>
            </a:r>
            <a:r>
              <a:rPr lang="en-US">
                <a:solidFill>
                  <a:srgbClr val="000000"/>
                </a:solidFill>
                <a:latin typeface="Arial"/>
                <a:ea typeface="Arial"/>
                <a:cs typeface="Arial"/>
                <a:sym typeface="Arial"/>
              </a:rPr>
              <a:t>comporte une </a:t>
            </a:r>
            <a:r>
              <a:rPr lang="en-US" sz="1200" b="0" i="0" u="none" strike="noStrike" cap="none">
                <a:solidFill>
                  <a:srgbClr val="000000"/>
                </a:solidFill>
                <a:latin typeface="Arial"/>
                <a:ea typeface="Arial"/>
                <a:cs typeface="Arial"/>
                <a:sym typeface="Arial"/>
              </a:rPr>
              <a:t>part élevée de technologies </a:t>
            </a:r>
            <a:r>
              <a:rPr lang="en-US">
                <a:solidFill>
                  <a:srgbClr val="000000"/>
                </a:solidFill>
                <a:latin typeface="Arial"/>
                <a:ea typeface="Arial"/>
                <a:cs typeface="Arial"/>
                <a:sym typeface="Arial"/>
              </a:rPr>
              <a:t>autonomes</a:t>
            </a:r>
            <a:r>
              <a:rPr lang="en-US" sz="1200" b="0" i="0" u="none" strike="noStrike" cap="none">
                <a:solidFill>
                  <a:srgbClr val="000000"/>
                </a:solidFill>
                <a:latin typeface="Arial"/>
                <a:ea typeface="Arial"/>
                <a:cs typeface="Arial"/>
                <a:sym typeface="Arial"/>
              </a:rPr>
              <a:t>, mais au fur et à mesure que l'on se rapproche du niveau 5, on passe progressivement des options </a:t>
            </a:r>
            <a:r>
              <a:rPr lang="en-US">
                <a:solidFill>
                  <a:srgbClr val="000000"/>
                </a:solidFill>
                <a:latin typeface="Arial"/>
                <a:ea typeface="Arial"/>
                <a:cs typeface="Arial"/>
                <a:sym typeface="Arial"/>
              </a:rPr>
              <a:t>autonomes </a:t>
            </a:r>
            <a:r>
              <a:rPr lang="en-US" sz="1200" b="0" i="0" u="none" strike="noStrike" cap="none">
                <a:solidFill>
                  <a:srgbClr val="000000"/>
                </a:solidFill>
                <a:latin typeface="Arial"/>
                <a:ea typeface="Arial"/>
                <a:cs typeface="Arial"/>
                <a:sym typeface="Arial"/>
              </a:rPr>
              <a:t>aux mini-réseaux et au réseau.</a:t>
            </a:r>
            <a:endParaRPr sz="1200" b="0" i="0" u="none" strike="noStrike" cap="none">
              <a:solidFill>
                <a:srgbClr val="000000"/>
              </a:solidFill>
              <a:latin typeface="Arial"/>
              <a:ea typeface="Arial"/>
              <a:cs typeface="Arial"/>
              <a:sym typeface="Arial"/>
            </a:endParaRPr>
          </a:p>
        </p:txBody>
      </p:sp>
      <p:sp>
        <p:nvSpPr>
          <p:cNvPr id="390" name="Google Shape;39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Ce cours comporte quatre objectifs d'apprentissage. Après ce cours, vous serez en mesure de</a:t>
            </a:r>
            <a:endParaRPr/>
          </a:p>
          <a:p>
            <a:pPr marL="0" lvl="0" indent="0" algn="l" rtl="0">
              <a:spcBef>
                <a:spcPts val="0"/>
              </a:spcBef>
              <a:spcAft>
                <a:spcPts val="0"/>
              </a:spcAft>
              <a:buNone/>
            </a:pPr>
            <a:r>
              <a:rPr lang="en-US">
                <a:solidFill>
                  <a:srgbClr val="000000"/>
                </a:solidFill>
              </a:rPr>
              <a:t>Décrire les ensembles de données de base utilisés dans OnSSET</a:t>
            </a:r>
            <a:endParaRPr/>
          </a:p>
          <a:p>
            <a:pPr marL="0" lvl="0" indent="0" algn="l" rtl="0">
              <a:spcBef>
                <a:spcPts val="0"/>
              </a:spcBef>
              <a:spcAft>
                <a:spcPts val="0"/>
              </a:spcAft>
              <a:buNone/>
            </a:pPr>
            <a:r>
              <a:rPr lang="en-US">
                <a:solidFill>
                  <a:srgbClr val="000000"/>
                </a:solidFill>
              </a:rPr>
              <a:t>Expliquer comment les ressources énergétiques sont réparties en Afrique subsaharienne</a:t>
            </a:r>
            <a:endParaRPr/>
          </a:p>
          <a:p>
            <a:pPr marL="0" lvl="0" indent="0" algn="l" rtl="0">
              <a:spcBef>
                <a:spcPts val="0"/>
              </a:spcBef>
              <a:spcAft>
                <a:spcPts val="0"/>
              </a:spcAft>
              <a:buNone/>
            </a:pPr>
            <a:r>
              <a:rPr lang="en-US">
                <a:solidFill>
                  <a:srgbClr val="000000"/>
                </a:solidFill>
              </a:rPr>
              <a:t>Énumérer les principales caractéristiques des systèmes d'information géographique (SIG)</a:t>
            </a:r>
            <a:endParaRPr/>
          </a:p>
          <a:p>
            <a:pPr marL="0" lvl="0" indent="0" algn="l" rtl="0">
              <a:spcBef>
                <a:spcPts val="0"/>
              </a:spcBef>
              <a:spcAft>
                <a:spcPts val="0"/>
              </a:spcAft>
              <a:buNone/>
            </a:pPr>
            <a:r>
              <a:rPr lang="en-US">
                <a:solidFill>
                  <a:srgbClr val="000000"/>
                </a:solidFill>
              </a:rPr>
              <a:t>Décrire le rôle des données géospatiales et des objectifs de développement durable</a:t>
            </a:r>
            <a:endParaRPr/>
          </a:p>
          <a:p>
            <a:pPr marL="0" marR="0" lvl="0" indent="0" algn="l" rtl="0">
              <a:lnSpc>
                <a:spcPct val="100000"/>
              </a:lnSpc>
              <a:spcBef>
                <a:spcPts val="0"/>
              </a:spcBef>
              <a:spcAft>
                <a:spcPts val="0"/>
              </a:spcAft>
              <a:buClr>
                <a:schemeClr val="dk1"/>
              </a:buClr>
              <a:buSzPts val="1200"/>
              <a:buFont typeface="Calibri"/>
              <a:buNone/>
            </a:pPr>
            <a:endParaRPr>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a:t>Ces résultats d'apprentissage seront importants pour la compréhension de l'outil OnSSET.</a:t>
            </a:r>
            <a:endParaRPr/>
          </a:p>
          <a:p>
            <a:pPr marL="0" lvl="0" indent="0" algn="l" rtl="0">
              <a:spcBef>
                <a:spcPts val="0"/>
              </a:spcBef>
              <a:spcAft>
                <a:spcPts val="0"/>
              </a:spcAft>
              <a:buClr>
                <a:schemeClr val="dk1"/>
              </a:buClr>
              <a:buSzPts val="1200"/>
              <a:buFont typeface="Calibri"/>
              <a:buNone/>
            </a:pPr>
            <a:endParaRPr/>
          </a:p>
        </p:txBody>
      </p:sp>
      <p:sp>
        <p:nvSpPr>
          <p:cNvPr id="202" name="Google Shape;2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Le système d'information géographique (</a:t>
            </a:r>
            <a:r>
              <a:rPr lang="en-US">
                <a:solidFill>
                  <a:srgbClr val="000000"/>
                </a:solidFill>
                <a:latin typeface="Arial"/>
                <a:ea typeface="Arial"/>
                <a:cs typeface="Arial"/>
                <a:sym typeface="Arial"/>
              </a:rPr>
              <a:t>S</a:t>
            </a:r>
            <a:r>
              <a:rPr lang="en-US" sz="1200" b="0" i="0" u="none" strike="noStrike" cap="none">
                <a:solidFill>
                  <a:srgbClr val="000000"/>
                </a:solidFill>
                <a:latin typeface="Arial"/>
                <a:ea typeface="Arial"/>
                <a:cs typeface="Arial"/>
                <a:sym typeface="Arial"/>
              </a:rPr>
              <a:t>I</a:t>
            </a:r>
            <a:r>
              <a:rPr lang="en-US">
                <a:solidFill>
                  <a:srgbClr val="000000"/>
                </a:solidFill>
                <a:latin typeface="Arial"/>
                <a:ea typeface="Arial"/>
                <a:cs typeface="Arial"/>
                <a:sym typeface="Arial"/>
              </a:rPr>
              <a:t>G ou GIS en anglais) </a:t>
            </a:r>
            <a:r>
              <a:rPr lang="en-US" sz="1200" b="0" i="0" u="none" strike="noStrike" cap="none">
                <a:solidFill>
                  <a:srgbClr val="000000"/>
                </a:solidFill>
                <a:latin typeface="Arial"/>
                <a:ea typeface="Arial"/>
                <a:cs typeface="Arial"/>
                <a:sym typeface="Arial"/>
              </a:rPr>
              <a:t>permet de mettre en relation des informations provenant de différentes sources, en utilisant deux variables clés : l'espace (ou la localisation) et le temps. Le sigle SI</a:t>
            </a:r>
            <a:r>
              <a:rPr lang="en-US">
                <a:solidFill>
                  <a:srgbClr val="000000"/>
                </a:solidFill>
                <a:latin typeface="Arial"/>
                <a:ea typeface="Arial"/>
                <a:cs typeface="Arial"/>
                <a:sym typeface="Arial"/>
              </a:rPr>
              <a:t>G signifie système d'information géographique </a:t>
            </a:r>
            <a:r>
              <a:rPr lang="en-US" sz="1200" b="0" i="0" u="none" strike="noStrike" cap="none">
                <a:solidFill>
                  <a:srgbClr val="000000"/>
                </a:solidFill>
                <a:latin typeface="Arial"/>
                <a:ea typeface="Arial"/>
                <a:cs typeface="Arial"/>
                <a:sym typeface="Arial"/>
              </a:rPr>
              <a:t>et</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comme tout autre système d'information</a:t>
            </a:r>
            <a:r>
              <a:rPr lang="en-US">
                <a:solidFill>
                  <a:srgbClr val="000000"/>
                </a:solidFill>
                <a:latin typeface="Arial"/>
                <a:ea typeface="Arial"/>
                <a:cs typeface="Arial"/>
                <a:sym typeface="Arial"/>
              </a:rPr>
              <a:t>, il s'agit d'</a:t>
            </a:r>
            <a:r>
              <a:rPr lang="en-US" sz="1200" b="0" i="0" u="none" strike="noStrike" cap="none">
                <a:solidFill>
                  <a:srgbClr val="000000"/>
                </a:solidFill>
                <a:latin typeface="Arial"/>
                <a:ea typeface="Arial"/>
                <a:cs typeface="Arial"/>
                <a:sym typeface="Arial"/>
              </a:rPr>
              <a:t>un ensemble d'outils intégrés conçus pour capturer ou stocker, manipuler et </a:t>
            </a:r>
            <a:r>
              <a:rPr lang="en-US">
                <a:solidFill>
                  <a:srgbClr val="000000"/>
                </a:solidFill>
                <a:latin typeface="Arial"/>
                <a:ea typeface="Arial"/>
                <a:cs typeface="Arial"/>
                <a:sym typeface="Arial"/>
              </a:rPr>
              <a:t>analyser des </a:t>
            </a:r>
            <a:r>
              <a:rPr lang="en-US" sz="1200" b="0" i="0" u="none" strike="noStrike" cap="none">
                <a:solidFill>
                  <a:srgbClr val="000000"/>
                </a:solidFill>
                <a:latin typeface="Arial"/>
                <a:ea typeface="Arial"/>
                <a:cs typeface="Arial"/>
                <a:sym typeface="Arial"/>
              </a:rPr>
              <a:t>données. Ce qui différencie les SIG des autres systèmes d'information, c'est que les données ont une dimension spatiale et temporelle. La dimension spatiale décrit la manière dont les données changent en fonction de l'emplacement, tandis que la dimension temporelle décrit la manière dont elles changent en fonction du temps. L'irradiation solaire en est un exemple</a:t>
            </a:r>
            <a:r>
              <a:rPr lang="en-US">
                <a:solidFill>
                  <a:srgbClr val="000000"/>
                </a:solidFill>
                <a:latin typeface="Arial"/>
                <a:ea typeface="Arial"/>
                <a:cs typeface="Arial"/>
                <a:sym typeface="Arial"/>
              </a:rPr>
              <a:t>. L'irradiation solaire </a:t>
            </a:r>
            <a:r>
              <a:rPr lang="en-US" sz="1200" b="0" i="0" u="none" strike="noStrike" cap="none">
                <a:solidFill>
                  <a:srgbClr val="000000"/>
                </a:solidFill>
                <a:latin typeface="Arial"/>
                <a:ea typeface="Arial"/>
                <a:cs typeface="Arial"/>
                <a:sym typeface="Arial"/>
              </a:rPr>
              <a:t>change en fonction de l'endroit où l'on se trouve, c'est la dimension spatiale. Mais il change également en fonction de l'heure de la journée, ce qui constitue la dimension temporelle Les dimensions spatiales et temporelles rendent</a:t>
            </a:r>
            <a:r>
              <a:rPr lang="en-US">
                <a:solidFill>
                  <a:srgbClr val="000000"/>
                </a:solidFill>
                <a:latin typeface="Arial"/>
                <a:ea typeface="Arial"/>
                <a:cs typeface="Arial"/>
                <a:sym typeface="Arial"/>
              </a:rPr>
              <a:t> le SIG </a:t>
            </a:r>
            <a:r>
              <a:rPr lang="en-US" sz="1200" b="0" i="0" u="none" strike="noStrike" cap="none">
                <a:solidFill>
                  <a:srgbClr val="000000"/>
                </a:solidFill>
                <a:latin typeface="Arial"/>
                <a:ea typeface="Arial"/>
                <a:cs typeface="Arial"/>
                <a:sym typeface="Arial"/>
              </a:rPr>
              <a:t>très utile pour la modélisation énergétique.</a:t>
            </a:r>
            <a:endParaRPr/>
          </a:p>
        </p:txBody>
      </p:sp>
      <p:sp>
        <p:nvSpPr>
          <p:cNvPr id="406" name="Google Shape;40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Nous avons énuméré ici trois des principaux </a:t>
            </a:r>
            <a:r>
              <a:rPr lang="en-US">
                <a:solidFill>
                  <a:srgbClr val="000000"/>
                </a:solidFill>
                <a:latin typeface="Arial"/>
                <a:ea typeface="Arial"/>
                <a:cs typeface="Arial"/>
                <a:sym typeface="Arial"/>
              </a:rPr>
              <a:t>objectifs de </a:t>
            </a:r>
            <a:r>
              <a:rPr lang="en-US" sz="1200" b="0" i="0" u="none" strike="noStrike" cap="none">
                <a:solidFill>
                  <a:srgbClr val="000000"/>
                </a:solidFill>
                <a:latin typeface="Arial"/>
                <a:ea typeface="Arial"/>
                <a:cs typeface="Arial"/>
                <a:sym typeface="Arial"/>
              </a:rPr>
              <a:t>l'utilisation de </a:t>
            </a:r>
            <a:r>
              <a:rPr lang="en-US">
                <a:solidFill>
                  <a:srgbClr val="000000"/>
                </a:solidFill>
                <a:latin typeface="Arial"/>
                <a:ea typeface="Arial"/>
                <a:cs typeface="Arial"/>
                <a:sym typeface="Arial"/>
              </a:rPr>
              <a:t>SIG</a:t>
            </a:r>
            <a:endParaRPr/>
          </a:p>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Tout d'abord, la dimension spatiale nous permet d'effectuer des évaluations basées sur la localisation. Grâce aux </a:t>
            </a:r>
            <a:r>
              <a:rPr lang="en-US">
                <a:solidFill>
                  <a:srgbClr val="000000"/>
                </a:solidFill>
                <a:latin typeface="Arial"/>
                <a:ea typeface="Arial"/>
                <a:cs typeface="Arial"/>
                <a:sym typeface="Arial"/>
              </a:rPr>
              <a:t>SIG</a:t>
            </a:r>
            <a:r>
              <a:rPr lang="en-US" sz="1200" b="0" i="0" u="none" strike="noStrike" cap="none">
                <a:solidFill>
                  <a:srgbClr val="000000"/>
                </a:solidFill>
                <a:latin typeface="Arial"/>
                <a:ea typeface="Arial"/>
                <a:cs typeface="Arial"/>
                <a:sym typeface="Arial"/>
              </a:rPr>
              <a:t>, nous pouvons adapter les solutions aux différentes parties de la zone d'étude</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jusqu'au niveau de l'agglomération, et dire que la solution A fonctionne mieux dans l'agglomération B</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et que la solution X fonctionne mieux dans l'agglomération Y. Il est difficile de faire cela avec des outils qui n'</a:t>
            </a:r>
            <a:r>
              <a:rPr lang="en-US">
                <a:solidFill>
                  <a:srgbClr val="000000"/>
                </a:solidFill>
                <a:latin typeface="Arial"/>
                <a:ea typeface="Arial"/>
                <a:cs typeface="Arial"/>
                <a:sym typeface="Arial"/>
              </a:rPr>
              <a:t>intègrent </a:t>
            </a:r>
            <a:r>
              <a:rPr lang="en-US" sz="1200" b="0" i="0" u="none" strike="noStrike" cap="none">
                <a:solidFill>
                  <a:srgbClr val="000000"/>
                </a:solidFill>
                <a:latin typeface="Arial"/>
                <a:ea typeface="Arial"/>
                <a:cs typeface="Arial"/>
                <a:sym typeface="Arial"/>
              </a:rPr>
              <a:t>pas la dimension spatiale. Les dimensions spatiales et temporelles nous aident également à diversifier nos sources d'énergie grâce à la télédétection. En outre, nous pouvons estimer où nous disposons de ressources telles que l'énergie solaire, l'énergie éolienne et l'énergie hydraulique. Enfin, les </a:t>
            </a:r>
            <a:r>
              <a:rPr lang="en-US">
                <a:solidFill>
                  <a:srgbClr val="000000"/>
                </a:solidFill>
                <a:latin typeface="Arial"/>
                <a:ea typeface="Arial"/>
                <a:cs typeface="Arial"/>
                <a:sym typeface="Arial"/>
              </a:rPr>
              <a:t>SIG </a:t>
            </a:r>
            <a:r>
              <a:rPr lang="en-US" sz="1200" b="0" i="0" u="none" strike="noStrike" cap="none">
                <a:solidFill>
                  <a:srgbClr val="000000"/>
                </a:solidFill>
                <a:latin typeface="Arial"/>
                <a:ea typeface="Arial"/>
                <a:cs typeface="Arial"/>
                <a:sym typeface="Arial"/>
              </a:rPr>
              <a:t>sont très importants lorsqu'il s'agit d'</a:t>
            </a:r>
            <a:r>
              <a:rPr lang="en-US">
                <a:solidFill>
                  <a:srgbClr val="000000"/>
                </a:solidFill>
                <a:latin typeface="Arial"/>
                <a:ea typeface="Arial"/>
                <a:cs typeface="Arial"/>
                <a:sym typeface="Arial"/>
              </a:rPr>
              <a:t>illustrer les </a:t>
            </a:r>
            <a:r>
              <a:rPr lang="en-US" sz="1200" b="0" i="0" u="none" strike="noStrike" cap="none">
                <a:solidFill>
                  <a:srgbClr val="000000"/>
                </a:solidFill>
                <a:latin typeface="Arial"/>
                <a:ea typeface="Arial"/>
                <a:cs typeface="Arial"/>
                <a:sym typeface="Arial"/>
              </a:rPr>
              <a:t>résultats dans des cartes interactives. Ces cartes peuvent constituer une interface </a:t>
            </a:r>
            <a:r>
              <a:rPr lang="en-US">
                <a:solidFill>
                  <a:srgbClr val="000000"/>
                </a:solidFill>
                <a:latin typeface="Arial"/>
                <a:ea typeface="Arial"/>
                <a:cs typeface="Arial"/>
                <a:sym typeface="Arial"/>
              </a:rPr>
              <a:t>science-politique </a:t>
            </a:r>
            <a:r>
              <a:rPr lang="en-US" sz="1200" b="0" i="0" u="none" strike="noStrike" cap="none">
                <a:solidFill>
                  <a:srgbClr val="000000"/>
                </a:solidFill>
                <a:latin typeface="Arial"/>
                <a:ea typeface="Arial"/>
                <a:cs typeface="Arial"/>
                <a:sym typeface="Arial"/>
              </a:rPr>
              <a:t>efficace en communiquant des indicateurs clés pour la planification de l'électrification, en veillant à ce que les résultats soient facilement compréhensibles.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16" name="Google Shape;41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Sur cette diapositive, vous pouvez voir deux cartes qui montrent la puissance de la dimension spatiale de </a:t>
            </a:r>
            <a:r>
              <a:rPr lang="en-US">
                <a:solidFill>
                  <a:srgbClr val="000000"/>
                </a:solidFill>
                <a:latin typeface="Arial"/>
                <a:ea typeface="Arial"/>
                <a:cs typeface="Arial"/>
                <a:sym typeface="Arial"/>
              </a:rPr>
              <a:t>SIG. </a:t>
            </a:r>
            <a:r>
              <a:rPr lang="en-US" sz="1200" b="0" i="0" u="none" strike="noStrike" cap="none">
                <a:solidFill>
                  <a:srgbClr val="000000"/>
                </a:solidFill>
                <a:latin typeface="Arial"/>
                <a:ea typeface="Arial"/>
                <a:cs typeface="Arial"/>
                <a:sym typeface="Arial"/>
              </a:rPr>
              <a:t>Nous avons l'irradiation horizontale globale sur le côté </a:t>
            </a:r>
            <a:r>
              <a:rPr lang="en-US">
                <a:solidFill>
                  <a:srgbClr val="000000"/>
                </a:solidFill>
                <a:latin typeface="Arial"/>
                <a:ea typeface="Arial"/>
                <a:cs typeface="Arial"/>
                <a:sym typeface="Arial"/>
              </a:rPr>
              <a:t>gauche. Il s</a:t>
            </a:r>
            <a:r>
              <a:rPr lang="en-US" sz="1200" b="0" i="0" u="none" strike="noStrike" cap="none">
                <a:solidFill>
                  <a:srgbClr val="000000"/>
                </a:solidFill>
                <a:latin typeface="Arial"/>
                <a:ea typeface="Arial"/>
                <a:cs typeface="Arial"/>
                <a:sym typeface="Arial"/>
              </a:rPr>
              <a:t>'agit d'un bon ensemble de données </a:t>
            </a:r>
            <a:r>
              <a:rPr lang="en-US">
                <a:latin typeface="Arial"/>
                <a:ea typeface="Arial"/>
                <a:cs typeface="Arial"/>
                <a:sym typeface="Arial"/>
              </a:rPr>
              <a:t>SIG </a:t>
            </a:r>
            <a:r>
              <a:rPr lang="en-US" sz="1200" b="0" i="0" u="none" strike="noStrike" cap="none">
                <a:solidFill>
                  <a:srgbClr val="000000"/>
                </a:solidFill>
                <a:latin typeface="Arial"/>
                <a:ea typeface="Arial"/>
                <a:cs typeface="Arial"/>
                <a:sym typeface="Arial"/>
              </a:rPr>
              <a:t>si vous vous intéressez au potentiel photovoltaïque. Sur la </a:t>
            </a:r>
            <a:r>
              <a:rPr lang="en-US">
                <a:solidFill>
                  <a:srgbClr val="000000"/>
                </a:solidFill>
                <a:latin typeface="Arial"/>
                <a:ea typeface="Arial"/>
                <a:cs typeface="Arial"/>
                <a:sym typeface="Arial"/>
              </a:rPr>
              <a:t>droite, nous </a:t>
            </a:r>
            <a:r>
              <a:rPr lang="en-US" sz="1200" b="0" i="0" u="none" strike="noStrike" cap="none">
                <a:solidFill>
                  <a:srgbClr val="000000"/>
                </a:solidFill>
                <a:latin typeface="Arial"/>
                <a:ea typeface="Arial"/>
                <a:cs typeface="Arial"/>
                <a:sym typeface="Arial"/>
              </a:rPr>
              <a:t>avons la capacité éolienne. Ce jeu de données </a:t>
            </a:r>
            <a:r>
              <a:rPr lang="en-US">
                <a:latin typeface="Arial"/>
                <a:ea typeface="Arial"/>
                <a:cs typeface="Arial"/>
                <a:sym typeface="Arial"/>
              </a:rPr>
              <a:t>SIG</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est utile si vous souhaitez savoir où installer des éoliennes. En examinant ces cartes, vous pouvez identifier les zones présentant un potentiel plus élevé pour les panneaux photovoltaïques et les éoliennes</a:t>
            </a:r>
            <a:r>
              <a:rPr lang="en-US">
                <a:solidFill>
                  <a:srgbClr val="000000"/>
                </a:solidFill>
                <a:latin typeface="Arial"/>
                <a:ea typeface="Arial"/>
                <a:cs typeface="Arial"/>
                <a:sym typeface="Arial"/>
              </a:rPr>
              <a:t>. Ces informations </a:t>
            </a:r>
            <a:r>
              <a:rPr lang="en-US" sz="1200" b="0" i="0" u="none" strike="noStrike" cap="none">
                <a:solidFill>
                  <a:srgbClr val="000000"/>
                </a:solidFill>
                <a:latin typeface="Arial"/>
                <a:ea typeface="Arial"/>
                <a:cs typeface="Arial"/>
                <a:sym typeface="Arial"/>
              </a:rPr>
              <a:t>sont liées à la dimension spatiale.</a:t>
            </a:r>
            <a:endParaRPr/>
          </a:p>
        </p:txBody>
      </p:sp>
      <p:sp>
        <p:nvSpPr>
          <p:cNvPr id="426" name="Google Shape;42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Comme les données géospatiales décrivent les aspects spatiaux et temporels de notre Terre</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elles </a:t>
            </a:r>
            <a:r>
              <a:rPr lang="en-US">
                <a:solidFill>
                  <a:srgbClr val="000000"/>
                </a:solidFill>
                <a:latin typeface="Arial"/>
                <a:ea typeface="Arial"/>
                <a:cs typeface="Arial"/>
                <a:sym typeface="Arial"/>
              </a:rPr>
              <a:t>ont une </a:t>
            </a:r>
            <a:r>
              <a:rPr lang="en-US" sz="1200" b="0" i="0" u="none" strike="noStrike" cap="none">
                <a:solidFill>
                  <a:srgbClr val="000000"/>
                </a:solidFill>
                <a:latin typeface="Arial"/>
                <a:ea typeface="Arial"/>
                <a:cs typeface="Arial"/>
                <a:sym typeface="Arial"/>
              </a:rPr>
              <a:t>valeur importante pour aider à réaliser et à mettre en œuvre les 17 objectifs de développement durable (ODD) </a:t>
            </a:r>
            <a:r>
              <a:rPr lang="en-US">
                <a:solidFill>
                  <a:srgbClr val="000000"/>
                </a:solidFill>
                <a:latin typeface="Arial"/>
                <a:ea typeface="Arial"/>
                <a:cs typeface="Arial"/>
                <a:sym typeface="Arial"/>
              </a:rPr>
              <a:t>et l'Agenda 2030.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a:solidFill>
                  <a:srgbClr val="000000"/>
                </a:solidFill>
                <a:latin typeface="Arial"/>
                <a:ea typeface="Arial"/>
                <a:cs typeface="Arial"/>
                <a:sym typeface="Arial"/>
              </a:rPr>
              <a:t>"Il a été estimé qu'environ 20% des indicateurs des ODD peuvent être interprétés et mesurés soit par l'utilisation directe de données géospatiales, soit par leur intégration à des données statistiques."</a:t>
            </a:r>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a:solidFill>
                  <a:srgbClr val="000000"/>
                </a:solidFill>
                <a:latin typeface="Arial"/>
                <a:ea typeface="Arial"/>
                <a:cs typeface="Arial"/>
                <a:sym typeface="Arial"/>
              </a:rPr>
              <a:t>Trouver des données géospatiales fiables est une tâche importante pour les pays qui élaborent leurs plans nationaux pour les 17 ODD. L'</a:t>
            </a:r>
            <a:r>
              <a:rPr lang="en-US">
                <a:solidFill>
                  <a:srgbClr val="000000"/>
                </a:solidFill>
                <a:latin typeface="Arial"/>
                <a:ea typeface="Arial"/>
                <a:cs typeface="Arial"/>
                <a:sym typeface="Arial"/>
              </a:rPr>
              <a:t>accès à des </a:t>
            </a:r>
            <a:r>
              <a:rPr lang="en-US" sz="1200" b="0" i="0" u="none" strike="noStrike" cap="none">
                <a:solidFill>
                  <a:srgbClr val="000000"/>
                </a:solidFill>
                <a:latin typeface="Arial"/>
                <a:ea typeface="Arial"/>
                <a:cs typeface="Arial"/>
                <a:sym typeface="Arial"/>
              </a:rPr>
              <a:t>sources ouvertes et à des données de haute résolution est un élément important de cette tâche. La qualité des données géospatiales </a:t>
            </a:r>
            <a:r>
              <a:rPr lang="en-US">
                <a:solidFill>
                  <a:srgbClr val="000000"/>
                </a:solidFill>
                <a:latin typeface="Arial"/>
                <a:ea typeface="Arial"/>
                <a:cs typeface="Arial"/>
                <a:sym typeface="Arial"/>
              </a:rPr>
              <a:t>augmente </a:t>
            </a:r>
            <a:r>
              <a:rPr lang="en-US" sz="1200" b="0" i="0" u="none" strike="noStrike" cap="none">
                <a:solidFill>
                  <a:srgbClr val="000000"/>
                </a:solidFill>
                <a:latin typeface="Arial"/>
                <a:ea typeface="Arial"/>
                <a:cs typeface="Arial"/>
                <a:sym typeface="Arial"/>
              </a:rPr>
              <a:t>si elles sont développées avec des connaissances locales. Ces ensembles de données locales peuvent ensuite être agrégés, si nécessaire, aux niveaux régional et mondial et comparés à des sources de données internationales (mondiales) indépendantes. Certains types de données géospatiales fondamentales</a:t>
            </a:r>
            <a:r>
              <a:rPr lang="en-US">
                <a:solidFill>
                  <a:srgbClr val="000000"/>
                </a:solidFill>
                <a:latin typeface="Arial"/>
                <a:ea typeface="Arial"/>
                <a:cs typeface="Arial"/>
                <a:sym typeface="Arial"/>
              </a:rPr>
              <a:t>, par exemple l'</a:t>
            </a:r>
            <a:r>
              <a:rPr lang="en-US" sz="1200" b="0" i="0" u="none" strike="noStrike" cap="none">
                <a:solidFill>
                  <a:srgbClr val="000000"/>
                </a:solidFill>
                <a:latin typeface="Arial"/>
                <a:ea typeface="Arial"/>
                <a:cs typeface="Arial"/>
                <a:sym typeface="Arial"/>
              </a:rPr>
              <a:t>altitude, les réseaux de transport et les établissements humains, devraient être collectés et servir de base aux indicateurs des </a:t>
            </a:r>
            <a:r>
              <a:rPr lang="en-US">
                <a:solidFill>
                  <a:srgbClr val="000000"/>
                </a:solidFill>
                <a:latin typeface="Arial"/>
                <a:ea typeface="Arial"/>
                <a:cs typeface="Arial"/>
                <a:sym typeface="Arial"/>
              </a:rPr>
              <a:t>objectifs de développement durable.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a:solidFill>
                  <a:srgbClr val="000000"/>
                </a:solidFill>
                <a:latin typeface="Arial"/>
                <a:ea typeface="Arial"/>
                <a:cs typeface="Arial"/>
                <a:sym typeface="Arial"/>
              </a:rPr>
              <a:t>Toutefois, pour que la collecte de données soit solide</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les données géospatiales doivent être présentées dans certains formats en termes de résolution spatiale, de détail thématique et de périodicité temporelle. Dans de nombreux pays, cela peut constituer un défi, car les connaissances et les capacités ne sont pas suffisantes pour fournir des données cohérentes à long terme. La pénurie de capacités peut concerner les données géospatiales de base ainsi que le manque de capacités de saisie des données requises.</a:t>
            </a:r>
            <a:endParaRPr sz="1200" b="0" i="0" u="none" strike="noStrike" cap="none">
              <a:solidFill>
                <a:srgbClr val="000000"/>
              </a:solidFill>
              <a:latin typeface="Arial"/>
              <a:ea typeface="Arial"/>
              <a:cs typeface="Arial"/>
              <a:sym typeface="Arial"/>
            </a:endParaRPr>
          </a:p>
        </p:txBody>
      </p:sp>
      <p:sp>
        <p:nvSpPr>
          <p:cNvPr id="449" name="Google Shape;4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i="0" u="none" strike="noStrike" cap="none">
                <a:solidFill>
                  <a:srgbClr val="000000"/>
                </a:solidFill>
                <a:latin typeface="Arial"/>
                <a:ea typeface="Arial"/>
                <a:cs typeface="Arial"/>
                <a:sym typeface="Arial"/>
              </a:rPr>
              <a:t>Quelques messages clés à retenir :</a:t>
            </a:r>
            <a:endParaRPr/>
          </a:p>
          <a:p>
            <a:pPr marL="0" lvl="0" indent="0" algn="l" rtl="0">
              <a:spcBef>
                <a:spcPts val="0"/>
              </a:spcBef>
              <a:spcAft>
                <a:spcPts val="0"/>
              </a:spcAft>
              <a:buNone/>
            </a:pPr>
            <a:r>
              <a:rPr lang="en-US">
                <a:solidFill>
                  <a:srgbClr val="000000"/>
                </a:solidFill>
                <a:latin typeface="Arial"/>
                <a:ea typeface="Arial"/>
                <a:cs typeface="Arial"/>
                <a:sym typeface="Arial"/>
              </a:rPr>
              <a:t>Les </a:t>
            </a:r>
            <a:r>
              <a:rPr lang="en-US">
                <a:latin typeface="Arial"/>
                <a:ea typeface="Arial"/>
                <a:cs typeface="Arial"/>
                <a:sym typeface="Arial"/>
              </a:rPr>
              <a:t>SIG</a:t>
            </a:r>
            <a:r>
              <a:rPr lang="en-US">
                <a:solidFill>
                  <a:srgbClr val="000000"/>
                </a:solidFill>
                <a:latin typeface="Arial"/>
                <a:ea typeface="Arial"/>
                <a:cs typeface="Arial"/>
                <a:sym typeface="Arial"/>
              </a:rPr>
              <a:t> </a:t>
            </a:r>
            <a:r>
              <a:rPr lang="en-US" b="0" i="0" u="none" strike="noStrike" cap="none">
                <a:solidFill>
                  <a:srgbClr val="000000"/>
                </a:solidFill>
                <a:latin typeface="Arial"/>
                <a:ea typeface="Arial"/>
                <a:cs typeface="Arial"/>
                <a:sym typeface="Arial"/>
              </a:rPr>
              <a:t>sont de grands systèmes qui décrivent comment les données changent en fonction du temps et de l'emplacement. L'utilisation des </a:t>
            </a:r>
            <a:r>
              <a:rPr lang="en-US">
                <a:solidFill>
                  <a:srgbClr val="000000"/>
                </a:solidFill>
                <a:latin typeface="Arial"/>
                <a:ea typeface="Arial"/>
                <a:cs typeface="Arial"/>
                <a:sym typeface="Arial"/>
              </a:rPr>
              <a:t>SIG </a:t>
            </a:r>
            <a:r>
              <a:rPr lang="en-US" b="0" i="0" u="none" strike="noStrike" cap="none">
                <a:solidFill>
                  <a:srgbClr val="000000"/>
                </a:solidFill>
                <a:latin typeface="Arial"/>
                <a:ea typeface="Arial"/>
                <a:cs typeface="Arial"/>
                <a:sym typeface="Arial"/>
              </a:rPr>
              <a:t>et de la planification énergétique est importante car elle nous permet de mettre en place des systèmes basés sur la localisation. </a:t>
            </a:r>
            <a:r>
              <a:rPr lang="en-US">
                <a:solidFill>
                  <a:srgbClr val="000000"/>
                </a:solidFill>
                <a:latin typeface="Arial"/>
                <a:ea typeface="Arial"/>
                <a:cs typeface="Arial"/>
                <a:sym typeface="Arial"/>
              </a:rPr>
              <a:t>Les SIG </a:t>
            </a:r>
            <a:r>
              <a:rPr lang="en-US" b="0" i="0" u="none" strike="noStrike" cap="none">
                <a:solidFill>
                  <a:srgbClr val="000000"/>
                </a:solidFill>
                <a:latin typeface="Arial"/>
                <a:ea typeface="Arial"/>
                <a:cs typeface="Arial"/>
                <a:sym typeface="Arial"/>
              </a:rPr>
              <a:t>peuvent jouer </a:t>
            </a:r>
            <a:r>
              <a:rPr lang="en-US">
                <a:solidFill>
                  <a:srgbClr val="000000"/>
                </a:solidFill>
                <a:latin typeface="Arial"/>
                <a:ea typeface="Arial"/>
                <a:cs typeface="Arial"/>
                <a:sym typeface="Arial"/>
              </a:rPr>
              <a:t>un </a:t>
            </a:r>
            <a:r>
              <a:rPr lang="en-US" b="0" i="0" u="none" strike="noStrike" cap="none">
                <a:solidFill>
                  <a:srgbClr val="000000"/>
                </a:solidFill>
                <a:latin typeface="Arial"/>
                <a:ea typeface="Arial"/>
                <a:cs typeface="Arial"/>
                <a:sym typeface="Arial"/>
              </a:rPr>
              <a:t>rôle crucial lorsqu'il s'agit de </a:t>
            </a:r>
            <a:r>
              <a:rPr lang="en-US">
                <a:solidFill>
                  <a:srgbClr val="000000"/>
                </a:solidFill>
                <a:latin typeface="Arial"/>
                <a:ea typeface="Arial"/>
                <a:cs typeface="Arial"/>
                <a:sym typeface="Arial"/>
              </a:rPr>
              <a:t>combler </a:t>
            </a:r>
            <a:r>
              <a:rPr lang="en-US" b="0" i="0" u="none" strike="noStrike" cap="none">
                <a:solidFill>
                  <a:srgbClr val="000000"/>
                </a:solidFill>
                <a:latin typeface="Arial"/>
                <a:ea typeface="Arial"/>
                <a:cs typeface="Arial"/>
                <a:sym typeface="Arial"/>
              </a:rPr>
              <a:t>les lacunes et de communiquer nos résultats. En outre</a:t>
            </a:r>
            <a:r>
              <a:rPr lang="en-US">
                <a:solidFill>
                  <a:srgbClr val="000000"/>
                </a:solidFill>
                <a:latin typeface="Arial"/>
                <a:ea typeface="Arial"/>
                <a:cs typeface="Arial"/>
                <a:sym typeface="Arial"/>
              </a:rPr>
              <a:t>, les SIG </a:t>
            </a:r>
            <a:r>
              <a:rPr lang="en-US" b="0" i="0" u="none" strike="noStrike" cap="none">
                <a:solidFill>
                  <a:srgbClr val="000000"/>
                </a:solidFill>
                <a:latin typeface="Arial"/>
                <a:ea typeface="Arial"/>
                <a:cs typeface="Arial"/>
                <a:sym typeface="Arial"/>
              </a:rPr>
              <a:t>peuvent jouer un rôle important dans le suivi et le soutien à </a:t>
            </a:r>
            <a:r>
              <a:rPr lang="en-US">
                <a:solidFill>
                  <a:srgbClr val="000000"/>
                </a:solidFill>
                <a:latin typeface="Arial"/>
                <a:ea typeface="Arial"/>
                <a:cs typeface="Arial"/>
                <a:sym typeface="Arial"/>
              </a:rPr>
              <a:t>la </a:t>
            </a:r>
            <a:r>
              <a:rPr lang="en-US" b="0" i="0" u="none" strike="noStrike" cap="none">
                <a:solidFill>
                  <a:srgbClr val="000000"/>
                </a:solidFill>
                <a:latin typeface="Arial"/>
                <a:ea typeface="Arial"/>
                <a:cs typeface="Arial"/>
                <a:sym typeface="Arial"/>
              </a:rPr>
              <a:t>réalisation de l'Agenda 2030.</a:t>
            </a:r>
            <a:endParaRPr b="0" i="0" u="none" strike="noStrike" cap="none">
              <a:solidFill>
                <a:srgbClr val="000000"/>
              </a:solidFill>
              <a:latin typeface="Arial"/>
              <a:ea typeface="Arial"/>
              <a:cs typeface="Arial"/>
              <a:sym typeface="Arial"/>
            </a:endParaRPr>
          </a:p>
        </p:txBody>
      </p:sp>
      <p:sp>
        <p:nvSpPr>
          <p:cNvPr id="460" name="Google Shape;46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76" name="Google Shape;47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Le modèle développé par l'</a:t>
            </a:r>
            <a:r>
              <a:rPr lang="en-US">
                <a:solidFill>
                  <a:srgbClr val="000000"/>
                </a:solidFill>
                <a:latin typeface="Arial"/>
                <a:ea typeface="Arial"/>
                <a:cs typeface="Arial"/>
                <a:sym typeface="Arial"/>
              </a:rPr>
              <a:t>Institut royal de technologie </a:t>
            </a:r>
            <a:r>
              <a:rPr lang="en-US" sz="1200" i="0" u="none" strike="noStrike" cap="none">
                <a:solidFill>
                  <a:srgbClr val="000000"/>
                </a:solidFill>
                <a:latin typeface="Arial"/>
                <a:ea typeface="Arial"/>
                <a:cs typeface="Arial"/>
                <a:sym typeface="Arial"/>
              </a:rPr>
              <a:t>KTH, </a:t>
            </a:r>
            <a:r>
              <a:rPr lang="en-US" sz="1200" b="0" i="0" u="none" strike="noStrike" cap="none">
                <a:solidFill>
                  <a:srgbClr val="000000"/>
                </a:solidFill>
                <a:latin typeface="Arial"/>
                <a:ea typeface="Arial"/>
                <a:cs typeface="Arial"/>
                <a:sym typeface="Arial"/>
              </a:rPr>
              <a:t>et que nous utiliserons dans ce cours, est l'</a:t>
            </a:r>
            <a:r>
              <a:rPr lang="en-US">
                <a:solidFill>
                  <a:srgbClr val="000000"/>
                </a:solidFill>
                <a:latin typeface="Arial"/>
                <a:ea typeface="Arial"/>
                <a:cs typeface="Arial"/>
                <a:sym typeface="Arial"/>
              </a:rPr>
              <a:t>Open-Source </a:t>
            </a:r>
            <a:r>
              <a:rPr lang="en-US" sz="1200" b="0" i="0" u="none" strike="noStrike" cap="none">
                <a:solidFill>
                  <a:srgbClr val="000000"/>
                </a:solidFill>
                <a:latin typeface="Arial"/>
                <a:ea typeface="Arial"/>
                <a:cs typeface="Arial"/>
                <a:sym typeface="Arial"/>
              </a:rPr>
              <a:t>Spatial Electrification Tool (OnSSET). OnSSET s'appuie sur la dimension géospatiale pour </a:t>
            </a:r>
            <a:r>
              <a:rPr lang="en-US" sz="1200" i="0" u="none" strike="noStrike" cap="none">
                <a:solidFill>
                  <a:srgbClr val="000000"/>
                </a:solidFill>
                <a:latin typeface="Arial"/>
                <a:ea typeface="Arial"/>
                <a:cs typeface="Arial"/>
                <a:sym typeface="Arial"/>
              </a:rPr>
              <a:t>développer des scénarios d'</a:t>
            </a:r>
            <a:r>
              <a:rPr lang="en-US">
                <a:solidFill>
                  <a:srgbClr val="000000"/>
                </a:solidFill>
                <a:latin typeface="Arial"/>
                <a:ea typeface="Arial"/>
                <a:cs typeface="Arial"/>
                <a:sym typeface="Arial"/>
              </a:rPr>
              <a:t>investissement d’</a:t>
            </a:r>
            <a:r>
              <a:rPr lang="en-US" i="0" u="none" strike="noStrike" cap="none">
                <a:solidFill>
                  <a:srgbClr val="000000"/>
                </a:solidFill>
                <a:latin typeface="Arial"/>
                <a:ea typeface="Arial"/>
                <a:cs typeface="Arial"/>
                <a:sym typeface="Arial"/>
              </a:rPr>
              <a:t>électrification pour chaque localité d'un pays ou d'une région. Il calcule le scénario le moins coûteux pour l'accès universel à l'électricité. OnSSET prend en compte l'extension du réseau, les </a:t>
            </a:r>
            <a:r>
              <a:rPr lang="en-US">
                <a:solidFill>
                  <a:srgbClr val="000000"/>
                </a:solidFill>
                <a:latin typeface="Arial"/>
                <a:ea typeface="Arial"/>
                <a:cs typeface="Arial"/>
                <a:sym typeface="Arial"/>
              </a:rPr>
              <a:t>mini-réseaux </a:t>
            </a:r>
            <a:r>
              <a:rPr lang="en-US" i="0" u="none" strike="noStrike" cap="none">
                <a:solidFill>
                  <a:srgbClr val="000000"/>
                </a:solidFill>
                <a:latin typeface="Arial"/>
                <a:ea typeface="Arial"/>
                <a:cs typeface="Arial"/>
                <a:sym typeface="Arial"/>
              </a:rPr>
              <a:t>et les </a:t>
            </a:r>
            <a:r>
              <a:rPr lang="en-US">
                <a:latin typeface="Arial"/>
                <a:ea typeface="Arial"/>
                <a:cs typeface="Arial"/>
                <a:sym typeface="Arial"/>
              </a:rPr>
              <a:t>systèmes </a:t>
            </a:r>
            <a:r>
              <a:rPr lang="en-US">
                <a:solidFill>
                  <a:srgbClr val="000000"/>
                </a:solidFill>
                <a:latin typeface="Arial"/>
                <a:ea typeface="Arial"/>
                <a:cs typeface="Arial"/>
                <a:sym typeface="Arial"/>
              </a:rPr>
              <a:t>autonomes. Il a </a:t>
            </a:r>
            <a:r>
              <a:rPr lang="en-US" sz="1200" b="0" i="0" u="none" strike="noStrike" cap="none">
                <a:solidFill>
                  <a:srgbClr val="000000"/>
                </a:solidFill>
                <a:latin typeface="Arial"/>
                <a:ea typeface="Arial"/>
                <a:cs typeface="Arial"/>
                <a:sym typeface="Arial"/>
              </a:rPr>
              <a:t>d'abord été développé </a:t>
            </a:r>
            <a:r>
              <a:rPr lang="en-US">
                <a:solidFill>
                  <a:srgbClr val="000000"/>
                </a:solidFill>
                <a:latin typeface="Arial"/>
                <a:ea typeface="Arial"/>
                <a:cs typeface="Arial"/>
                <a:sym typeface="Arial"/>
              </a:rPr>
              <a:t>en se concentrant sur </a:t>
            </a:r>
            <a:r>
              <a:rPr lang="en-US" sz="1200" b="0" i="0" u="none" strike="noStrike" cap="none">
                <a:solidFill>
                  <a:srgbClr val="000000"/>
                </a:solidFill>
                <a:latin typeface="Arial"/>
                <a:ea typeface="Arial"/>
                <a:cs typeface="Arial"/>
                <a:sym typeface="Arial"/>
              </a:rPr>
              <a:t>l'ODD 7</a:t>
            </a:r>
            <a:r>
              <a:rPr lang="en-US">
                <a:solidFill>
                  <a:srgbClr val="000000"/>
                </a:solidFill>
                <a:latin typeface="Arial"/>
                <a:ea typeface="Arial"/>
                <a:cs typeface="Arial"/>
                <a:sym typeface="Arial"/>
              </a:rPr>
              <a:t>, à savoir créer un </a:t>
            </a:r>
            <a:r>
              <a:rPr lang="en-US" sz="1200" b="0" i="0" u="none" strike="noStrike" cap="none">
                <a:solidFill>
                  <a:srgbClr val="000000"/>
                </a:solidFill>
                <a:latin typeface="Arial"/>
                <a:ea typeface="Arial"/>
                <a:cs typeface="Arial"/>
                <a:sym typeface="Arial"/>
              </a:rPr>
              <a:t>accès universel à l'</a:t>
            </a:r>
            <a:r>
              <a:rPr lang="en-US">
                <a:solidFill>
                  <a:srgbClr val="000000"/>
                </a:solidFill>
                <a:latin typeface="Arial"/>
                <a:ea typeface="Arial"/>
                <a:cs typeface="Arial"/>
                <a:sym typeface="Arial"/>
              </a:rPr>
              <a:t>énergie d'</a:t>
            </a:r>
            <a:r>
              <a:rPr lang="en-US" sz="1200" b="0" i="0" u="none" strike="noStrike" cap="none">
                <a:solidFill>
                  <a:srgbClr val="000000"/>
                </a:solidFill>
                <a:latin typeface="Arial"/>
                <a:ea typeface="Arial"/>
                <a:cs typeface="Arial"/>
                <a:sym typeface="Arial"/>
              </a:rPr>
              <a:t>ici 2030. Aujourd'hui, il peut également être personnalisé pour tenir compte de différents </a:t>
            </a:r>
            <a:r>
              <a:rPr lang="en-US">
                <a:solidFill>
                  <a:srgbClr val="000000"/>
                </a:solidFill>
                <a:latin typeface="Arial"/>
                <a:ea typeface="Arial"/>
                <a:cs typeface="Arial"/>
                <a:sym typeface="Arial"/>
              </a:rPr>
              <a:t>objectifs temporels</a:t>
            </a:r>
            <a:r>
              <a:rPr lang="en-US" sz="1200" b="0" i="0" u="none" strike="noStrike" cap="none">
                <a:solidFill>
                  <a:srgbClr val="000000"/>
                </a:solidFill>
                <a:latin typeface="Arial"/>
                <a:ea typeface="Arial"/>
                <a:cs typeface="Arial"/>
                <a:sym typeface="Arial"/>
              </a:rPr>
              <a:t> et de différents </a:t>
            </a:r>
            <a:r>
              <a:rPr lang="en-US" sz="1200" b="0" i="0" strike="noStrike" cap="none">
                <a:solidFill>
                  <a:srgbClr val="000000"/>
                </a:solidFill>
                <a:latin typeface="Arial"/>
                <a:ea typeface="Arial"/>
                <a:cs typeface="Arial"/>
                <a:sym typeface="Arial"/>
              </a:rPr>
              <a:t>objectifs en matière de </a:t>
            </a:r>
            <a:r>
              <a:rPr lang="en-US" sz="1200" b="0" i="0" u="none" strike="noStrike" cap="none">
                <a:solidFill>
                  <a:srgbClr val="000000"/>
                </a:solidFill>
                <a:latin typeface="Arial"/>
                <a:ea typeface="Arial"/>
                <a:cs typeface="Arial"/>
                <a:sym typeface="Arial"/>
              </a:rPr>
              <a:t>taux d'accès. </a:t>
            </a:r>
            <a:endParaRPr/>
          </a:p>
        </p:txBody>
      </p:sp>
      <p:sp>
        <p:nvSpPr>
          <p:cNvPr id="212" name="Google Shape;2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Comme son nom l'indique, OnSSET est un modèle </a:t>
            </a:r>
            <a:r>
              <a:rPr lang="en-US">
                <a:solidFill>
                  <a:srgbClr val="000000"/>
                </a:solidFill>
                <a:latin typeface="Arial"/>
                <a:ea typeface="Arial"/>
                <a:cs typeface="Arial"/>
                <a:sym typeface="Arial"/>
              </a:rPr>
              <a:t>open source</a:t>
            </a:r>
            <a:r>
              <a:rPr lang="en-US" sz="1200" b="0" i="0" u="none" strike="noStrike" cap="none">
                <a:solidFill>
                  <a:srgbClr val="000000"/>
                </a:solidFill>
                <a:latin typeface="Arial"/>
                <a:ea typeface="Arial"/>
                <a:cs typeface="Arial"/>
                <a:sym typeface="Arial"/>
              </a:rPr>
              <a:t>, ce qui signifie que tout le monde peut y accéder via notre dépôt GitHub (où le dépôt est un répertoire ou un espace de stockage en ligne où vos projets peuvent vivre). Pour effectuer une analyse à l'aide d'OnSSET, vous avez également besoin de deux autres outils </a:t>
            </a:r>
            <a:r>
              <a:rPr lang="en-US">
                <a:solidFill>
                  <a:srgbClr val="000000"/>
                </a:solidFill>
                <a:latin typeface="Arial"/>
                <a:ea typeface="Arial"/>
                <a:cs typeface="Arial"/>
                <a:sym typeface="Arial"/>
              </a:rPr>
              <a:t>open source.</a:t>
            </a:r>
            <a:r>
              <a:rPr lang="en-US" sz="1200" b="0" i="0" u="none" strike="noStrike" cap="none">
                <a:solidFill>
                  <a:srgbClr val="000000"/>
                </a:solidFill>
                <a:latin typeface="Arial"/>
                <a:ea typeface="Arial"/>
                <a:cs typeface="Arial"/>
                <a:sym typeface="Arial"/>
              </a:rPr>
              <a:t> Le premier outil est Python, qui est un langage de programmation nécessaire pour exécuter le code OnSSET lui-même. Le se</a:t>
            </a:r>
            <a:r>
              <a:rPr lang="en-US" sz="1200" i="0" u="none" strike="noStrike" cap="none">
                <a:solidFill>
                  <a:srgbClr val="000000"/>
                </a:solidFill>
                <a:latin typeface="Arial"/>
                <a:ea typeface="Arial"/>
                <a:cs typeface="Arial"/>
                <a:sym typeface="Arial"/>
              </a:rPr>
              <a:t>cond est </a:t>
            </a:r>
            <a:r>
              <a:rPr lang="en-US">
                <a:latin typeface="Arial"/>
                <a:ea typeface="Arial"/>
                <a:cs typeface="Arial"/>
                <a:sym typeface="Arial"/>
              </a:rPr>
              <a:t>Q.G.I.S, qui est </a:t>
            </a:r>
            <a:r>
              <a:rPr lang="en-US" sz="1200" i="0" u="none" strike="noStrike" cap="none">
                <a:solidFill>
                  <a:srgbClr val="000000"/>
                </a:solidFill>
                <a:latin typeface="Arial"/>
                <a:ea typeface="Arial"/>
                <a:cs typeface="Arial"/>
                <a:sym typeface="Arial"/>
              </a:rPr>
              <a:t>un système d'information géospatiale</a:t>
            </a:r>
            <a:r>
              <a:rPr lang="en-US">
                <a:solidFill>
                  <a:srgbClr val="000000"/>
                </a:solidFill>
                <a:latin typeface="Arial"/>
                <a:ea typeface="Arial"/>
                <a:cs typeface="Arial"/>
                <a:sym typeface="Arial"/>
              </a:rPr>
              <a:t>. Il s'agit d'un </a:t>
            </a:r>
            <a:r>
              <a:rPr lang="en-US" sz="1200" i="0" u="none" strike="noStrike" cap="none">
                <a:solidFill>
                  <a:srgbClr val="000000"/>
                </a:solidFill>
                <a:latin typeface="Arial"/>
                <a:ea typeface="Arial"/>
                <a:cs typeface="Arial"/>
                <a:sym typeface="Arial"/>
              </a:rPr>
              <a:t>logiciel utilisé pour collecter et traiter les données géospatiales nécessaires au code OnSSET. Il convient de noter qu'il n'est pas nécessaire d'être un programmeur pour utilis</a:t>
            </a:r>
            <a:r>
              <a:rPr lang="en-US" sz="1200" b="0" i="0" u="none" strike="noStrike" cap="none">
                <a:solidFill>
                  <a:srgbClr val="000000"/>
                </a:solidFill>
                <a:latin typeface="Arial"/>
                <a:ea typeface="Arial"/>
                <a:cs typeface="Arial"/>
                <a:sym typeface="Arial"/>
              </a:rPr>
              <a:t>er l'outil OnSSET - il suffit d'avoir Python sur son ordinateur. En outre, le </a:t>
            </a:r>
            <a:r>
              <a:rPr lang="en-US">
                <a:solidFill>
                  <a:srgbClr val="000000"/>
                </a:solidFill>
                <a:latin typeface="Arial"/>
                <a:ea typeface="Arial"/>
                <a:cs typeface="Arial"/>
                <a:sym typeface="Arial"/>
              </a:rPr>
              <a:t>processus </a:t>
            </a:r>
            <a:r>
              <a:rPr lang="en-US"/>
              <a:t>Q.G.I.S </a:t>
            </a:r>
            <a:r>
              <a:rPr lang="en-US" sz="1200" b="0" i="0" u="none" strike="noStrike" cap="none">
                <a:solidFill>
                  <a:srgbClr val="000000"/>
                </a:solidFill>
                <a:latin typeface="Arial"/>
                <a:ea typeface="Arial"/>
                <a:cs typeface="Arial"/>
                <a:sym typeface="Arial"/>
              </a:rPr>
              <a:t>peut être remplacé par d'autres logiciels </a:t>
            </a:r>
            <a:r>
              <a:rPr lang="en-US">
                <a:solidFill>
                  <a:srgbClr val="000000"/>
                </a:solidFill>
                <a:latin typeface="Arial"/>
                <a:ea typeface="Arial"/>
                <a:cs typeface="Arial"/>
                <a:sym typeface="Arial"/>
              </a:rPr>
              <a:t>GIS, </a:t>
            </a:r>
            <a:r>
              <a:rPr lang="en-US" sz="1200" b="0" i="0" u="none" strike="noStrike" cap="none">
                <a:solidFill>
                  <a:srgbClr val="000000"/>
                </a:solidFill>
                <a:latin typeface="Arial"/>
                <a:ea typeface="Arial"/>
                <a:cs typeface="Arial"/>
                <a:sym typeface="Arial"/>
              </a:rPr>
              <a:t>tels que </a:t>
            </a:r>
            <a:r>
              <a:rPr lang="en-US">
                <a:solidFill>
                  <a:srgbClr val="000000"/>
                </a:solidFill>
                <a:latin typeface="Arial"/>
                <a:ea typeface="Arial"/>
                <a:cs typeface="Arial"/>
                <a:sym typeface="Arial"/>
              </a:rPr>
              <a:t>Arc G.I.S </a:t>
            </a:r>
            <a:r>
              <a:rPr lang="en-US" sz="1200" b="0" i="0" u="none" strike="noStrike" cap="none">
                <a:solidFill>
                  <a:srgbClr val="000000"/>
                </a:solidFill>
                <a:latin typeface="Arial"/>
                <a:ea typeface="Arial"/>
                <a:cs typeface="Arial"/>
                <a:sym typeface="Arial"/>
              </a:rPr>
              <a:t>ou GeoPandas</a:t>
            </a:r>
            <a:r>
              <a:rPr lang="en-US">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15875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Cet outil est adapté à l'analyse nationale, où chaque localité est modélisée individuellement. Cependant, cet outil ne fournit pas de solution pour chaque </a:t>
            </a:r>
            <a:r>
              <a:rPr lang="en-US">
                <a:solidFill>
                  <a:srgbClr val="000000"/>
                </a:solidFill>
                <a:latin typeface="Arial"/>
                <a:ea typeface="Arial"/>
                <a:cs typeface="Arial"/>
                <a:sym typeface="Arial"/>
              </a:rPr>
              <a:t>ménage. </a:t>
            </a:r>
            <a:r>
              <a:rPr lang="en-US" sz="1200" b="0" i="0" u="none" strike="noStrike" cap="none">
                <a:solidFill>
                  <a:srgbClr val="000000"/>
                </a:solidFill>
                <a:latin typeface="Arial"/>
                <a:ea typeface="Arial"/>
                <a:cs typeface="Arial"/>
                <a:sym typeface="Arial"/>
              </a:rPr>
              <a:t>Il fournit </a:t>
            </a:r>
            <a:r>
              <a:rPr lang="en-US">
                <a:solidFill>
                  <a:srgbClr val="000000"/>
                </a:solidFill>
                <a:latin typeface="Arial"/>
                <a:ea typeface="Arial"/>
                <a:cs typeface="Arial"/>
                <a:sym typeface="Arial"/>
              </a:rPr>
              <a:t>plutôt une </a:t>
            </a:r>
            <a:r>
              <a:rPr lang="en-US" sz="1200" b="0" i="0" u="none" strike="noStrike" cap="none">
                <a:solidFill>
                  <a:srgbClr val="000000"/>
                </a:solidFill>
                <a:latin typeface="Arial"/>
                <a:ea typeface="Arial"/>
                <a:cs typeface="Arial"/>
                <a:sym typeface="Arial"/>
              </a:rPr>
              <a:t>solution globale pour chaque localité. Enfin, le modèle peut être personnalisé pour refléter les différents contextes qui peuvent s'appliquer à différents pays. Il existe environ 15 ensembles de données géospatiales et 150 autres variables d'entrée qui peuvent facilement être mises à jour pour </a:t>
            </a:r>
            <a:r>
              <a:rPr lang="en-US">
                <a:solidFill>
                  <a:srgbClr val="000000"/>
                </a:solidFill>
                <a:latin typeface="Arial"/>
                <a:ea typeface="Arial"/>
                <a:cs typeface="Arial"/>
                <a:sym typeface="Arial"/>
              </a:rPr>
              <a:t>le </a:t>
            </a:r>
            <a:r>
              <a:rPr lang="en-US" sz="1200" b="0" i="0" u="none" strike="noStrike" cap="none">
                <a:solidFill>
                  <a:srgbClr val="000000"/>
                </a:solidFill>
                <a:latin typeface="Arial"/>
                <a:ea typeface="Arial"/>
                <a:cs typeface="Arial"/>
                <a:sym typeface="Arial"/>
              </a:rPr>
              <a:t>pays ou la région spécifique que vous étudiez. Il s'agit notamment de la population et de sa croissance, d'informations sur les tendances de l'urbanisation, de la demande prévue d'électricité et des taux d'accès visés, des coûts des différentes options technologiques et d'autres facteurs techniques tels que la perte des </a:t>
            </a:r>
            <a:r>
              <a:rPr lang="en-US">
                <a:solidFill>
                  <a:srgbClr val="000000"/>
                </a:solidFill>
                <a:latin typeface="Arial"/>
                <a:ea typeface="Arial"/>
                <a:cs typeface="Arial"/>
                <a:sym typeface="Arial"/>
              </a:rPr>
              <a:t>réseaux de </a:t>
            </a:r>
            <a:r>
              <a:rPr lang="en-US" sz="1200" b="0" i="0" u="none" strike="noStrike" cap="none">
                <a:solidFill>
                  <a:srgbClr val="000000"/>
                </a:solidFill>
                <a:latin typeface="Arial"/>
                <a:ea typeface="Arial"/>
                <a:cs typeface="Arial"/>
                <a:sym typeface="Arial"/>
              </a:rPr>
              <a:t>transmission et de distribution </a:t>
            </a:r>
            <a:r>
              <a:rPr lang="en-US">
                <a:solidFill>
                  <a:srgbClr val="000000"/>
                </a:solidFill>
                <a:latin typeface="Arial"/>
                <a:ea typeface="Arial"/>
                <a:cs typeface="Arial"/>
                <a:sym typeface="Arial"/>
              </a:rPr>
              <a:t>(ou T&amp;D)</a:t>
            </a:r>
            <a:r>
              <a:rPr lang="en-US" sz="1200" b="0" i="0" u="none" strike="noStrike" cap="none">
                <a:solidFill>
                  <a:srgbClr val="000000"/>
                </a:solidFill>
                <a:latin typeface="Arial"/>
                <a:ea typeface="Arial"/>
                <a:cs typeface="Arial"/>
                <a:sym typeface="Arial"/>
              </a:rPr>
              <a:t>. Nous couvrirons tous ces aspects au cours de cette formation.</a:t>
            </a:r>
            <a:endParaRPr sz="1200" b="0" i="0" u="none" strike="noStrike" cap="none">
              <a:solidFill>
                <a:srgbClr val="000000"/>
              </a:solidFill>
              <a:latin typeface="Arial"/>
              <a:ea typeface="Arial"/>
              <a:cs typeface="Arial"/>
              <a:sym typeface="Arial"/>
            </a:endParaRPr>
          </a:p>
        </p:txBody>
      </p:sp>
      <p:sp>
        <p:nvSpPr>
          <p:cNvPr id="222" name="Google Shape;2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Depuis son développement en 2015</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OnSSET a ét</a:t>
            </a:r>
            <a:r>
              <a:rPr lang="en-US">
                <a:latin typeface="Arial"/>
                <a:ea typeface="Arial"/>
                <a:cs typeface="Arial"/>
                <a:sym typeface="Arial"/>
              </a:rPr>
              <a:t>é utilisé</a:t>
            </a:r>
            <a:r>
              <a:rPr lang="en-US" sz="1200" b="0" i="0" u="none" strike="noStrike" cap="none">
                <a:solidFill>
                  <a:srgbClr val="000000"/>
                </a:solidFill>
                <a:latin typeface="Arial"/>
                <a:ea typeface="Arial"/>
                <a:cs typeface="Arial"/>
                <a:sym typeface="Arial"/>
              </a:rPr>
              <a:t> </a:t>
            </a:r>
            <a:r>
              <a:rPr lang="en-US">
                <a:solidFill>
                  <a:srgbClr val="000000"/>
                </a:solidFill>
                <a:latin typeface="Arial"/>
                <a:ea typeface="Arial"/>
                <a:cs typeface="Arial"/>
                <a:sym typeface="Arial"/>
              </a:rPr>
              <a:t>dans</a:t>
            </a:r>
            <a:r>
              <a:rPr lang="en-US" sz="1200" b="0" i="0" u="none" strike="noStrike" cap="none">
                <a:solidFill>
                  <a:srgbClr val="000000"/>
                </a:solidFill>
                <a:latin typeface="Arial"/>
                <a:ea typeface="Arial"/>
                <a:cs typeface="Arial"/>
                <a:sym typeface="Arial"/>
              </a:rPr>
              <a:t> des études de recherche, des plateformes en ligne et des événements de renforcement des capacités en mod</a:t>
            </a:r>
            <a:r>
              <a:rPr lang="en-US">
                <a:latin typeface="Arial"/>
                <a:ea typeface="Arial"/>
                <a:cs typeface="Arial"/>
                <a:sym typeface="Arial"/>
              </a:rPr>
              <a:t>élisation</a:t>
            </a:r>
            <a:r>
              <a:rPr lang="en-US" sz="1200" b="0" i="0" u="none" strike="noStrike" cap="none">
                <a:solidFill>
                  <a:srgbClr val="000000"/>
                </a:solidFill>
                <a:latin typeface="Arial"/>
                <a:ea typeface="Arial"/>
                <a:cs typeface="Arial"/>
                <a:sym typeface="Arial"/>
              </a:rPr>
              <a:t>. La méthodologie et les nouveaux ajouts à l'outil </a:t>
            </a:r>
            <a:r>
              <a:rPr lang="en-US">
                <a:solidFill>
                  <a:srgbClr val="000000"/>
                </a:solidFill>
                <a:latin typeface="Arial"/>
                <a:ea typeface="Arial"/>
                <a:cs typeface="Arial"/>
                <a:sym typeface="Arial"/>
              </a:rPr>
              <a:t>sont </a:t>
            </a:r>
            <a:r>
              <a:rPr lang="en-US" sz="1200" b="0" i="0" u="none" strike="noStrike" cap="none">
                <a:solidFill>
                  <a:srgbClr val="000000"/>
                </a:solidFill>
                <a:latin typeface="Arial"/>
                <a:ea typeface="Arial"/>
                <a:cs typeface="Arial"/>
                <a:sym typeface="Arial"/>
              </a:rPr>
              <a:t>examinés par des pairs et publiés dans des revues scientifiques. OnSSET est un logiciel libre et gratuit à utiliser et à modifier en fonction de vos besoins. L'outil est également utilisé par des chercheurs d'autres universités, du Canada à l'Afghanistan en passant par l'Afrique du Sud. Les résultats de l'outil OnSSET peuvent également être consultés dans des rapports internationaux</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tels que les Perspectives </a:t>
            </a:r>
            <a:r>
              <a:rPr lang="en-US">
                <a:latin typeface="Arial"/>
                <a:ea typeface="Arial"/>
                <a:cs typeface="Arial"/>
                <a:sym typeface="Arial"/>
              </a:rPr>
              <a:t>é</a:t>
            </a:r>
            <a:r>
              <a:rPr lang="en-US" sz="1200" b="0" i="0" u="none" strike="noStrike" cap="none">
                <a:solidFill>
                  <a:srgbClr val="000000"/>
                </a:solidFill>
                <a:latin typeface="Arial"/>
                <a:ea typeface="Arial"/>
                <a:cs typeface="Arial"/>
                <a:sym typeface="Arial"/>
              </a:rPr>
              <a:t>nerg</a:t>
            </a:r>
            <a:r>
              <a:rPr lang="en-US">
                <a:latin typeface="Arial"/>
                <a:ea typeface="Arial"/>
                <a:cs typeface="Arial"/>
                <a:sym typeface="Arial"/>
              </a:rPr>
              <a:t>é</a:t>
            </a:r>
            <a:r>
              <a:rPr lang="en-US" sz="1200" b="0" i="0" u="none" strike="noStrike" cap="none">
                <a:solidFill>
                  <a:srgbClr val="000000"/>
                </a:solidFill>
                <a:latin typeface="Arial"/>
                <a:ea typeface="Arial"/>
                <a:cs typeface="Arial"/>
                <a:sym typeface="Arial"/>
              </a:rPr>
              <a:t>tiques mo</a:t>
            </a:r>
            <a:r>
              <a:rPr lang="en-US">
                <a:solidFill>
                  <a:srgbClr val="000000"/>
                </a:solidFill>
                <a:latin typeface="Arial"/>
                <a:ea typeface="Arial"/>
                <a:cs typeface="Arial"/>
                <a:sym typeface="Arial"/>
              </a:rPr>
              <a:t>ndiales</a:t>
            </a:r>
            <a:r>
              <a:rPr lang="en-US" sz="1200" b="0" i="0" u="none" strike="noStrike" cap="none">
                <a:solidFill>
                  <a:srgbClr val="000000"/>
                </a:solidFill>
                <a:latin typeface="Arial"/>
                <a:ea typeface="Arial"/>
                <a:cs typeface="Arial"/>
                <a:sym typeface="Arial"/>
              </a:rPr>
              <a:t> (World Energy Outlook) de l'Agence internationale de l'énergie. Nous tenons également à mentionner que notre travail est axé sur les activités de renforcement des capacités. En collaboration avec des partenaires internationaux, nous avons organisé des formations en Italie, au Bénin, en Éthiopie, en Afrique du Sud et dans d'autres pays afin de nous assurer que les modèles peuvent être utilisés par les professionnels de l'énergie dans les régions où l'accès à l'électricité doit être amélioré. Enfin, il existe également des plateformes où chacun peut explorer des scénarios d'électrification pour des pays du monde entier sans avoir à effectuer un travail de modélisation propre, comme les outils de modélisation pour le développement durable de l'UNDESA </a:t>
            </a:r>
            <a:r>
              <a:rPr lang="en-US">
                <a:solidFill>
                  <a:srgbClr val="000000"/>
                </a:solidFill>
                <a:latin typeface="Arial"/>
                <a:ea typeface="Arial"/>
                <a:cs typeface="Arial"/>
                <a:sym typeface="Arial"/>
              </a:rPr>
              <a:t>(Département des affaires économiques et sociales des Nations unies), </a:t>
            </a:r>
            <a:r>
              <a:rPr lang="en-US" sz="1200" b="0" i="0" u="none" strike="noStrike" cap="none">
                <a:solidFill>
                  <a:srgbClr val="000000"/>
                </a:solidFill>
                <a:latin typeface="Arial"/>
                <a:ea typeface="Arial"/>
                <a:cs typeface="Arial"/>
                <a:sym typeface="Arial"/>
              </a:rPr>
              <a:t>ou la plateforme </a:t>
            </a:r>
            <a:r>
              <a:rPr lang="en-US">
                <a:solidFill>
                  <a:srgbClr val="000000"/>
                </a:solidFill>
                <a:latin typeface="Arial"/>
                <a:ea typeface="Arial"/>
                <a:cs typeface="Arial"/>
                <a:sym typeface="Arial"/>
              </a:rPr>
              <a:t>mondiale </a:t>
            </a:r>
            <a:r>
              <a:rPr lang="en-US" sz="1200" b="0" i="0" u="none" strike="noStrike" cap="none">
                <a:solidFill>
                  <a:srgbClr val="000000"/>
                </a:solidFill>
                <a:latin typeface="Arial"/>
                <a:ea typeface="Arial"/>
                <a:cs typeface="Arial"/>
                <a:sym typeface="Arial"/>
              </a:rPr>
              <a:t>d'électrification de la Banque mondiale et de l'ESMAP </a:t>
            </a:r>
            <a:r>
              <a:rPr lang="en-US">
                <a:solidFill>
                  <a:srgbClr val="000000"/>
                </a:solidFill>
                <a:latin typeface="Arial"/>
                <a:ea typeface="Arial"/>
                <a:cs typeface="Arial"/>
                <a:sym typeface="Arial"/>
              </a:rPr>
              <a:t>(Programme d'assistance à la gestion du secteur de l'énergie).</a:t>
            </a:r>
            <a:endParaRPr sz="1200" b="0" i="0" u="none" strike="noStrike" cap="none">
              <a:solidFill>
                <a:srgbClr val="000000"/>
              </a:solidFill>
              <a:latin typeface="Arial"/>
              <a:ea typeface="Arial"/>
              <a:cs typeface="Arial"/>
              <a:sym typeface="Arial"/>
            </a:endParaRPr>
          </a:p>
        </p:txBody>
      </p:sp>
      <p:sp>
        <p:nvSpPr>
          <p:cNvPr id="232" name="Google Shape;2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modèles qui prennent en compte les informations géospatiales sur la façon dont les choses varient dans la région pour étudier comment accroître l'accès à l'électricité sont ce que nous appelons des modèles d'électrification géospatiale. </a:t>
            </a:r>
            <a:endParaRPr/>
          </a:p>
          <a:p>
            <a:pPr marL="0" lvl="0" indent="0" algn="l" rtl="0">
              <a:spcBef>
                <a:spcPts val="0"/>
              </a:spcBef>
              <a:spcAft>
                <a:spcPts val="0"/>
              </a:spcAft>
              <a:buNone/>
            </a:pPr>
            <a:r>
              <a:rPr lang="en-US"/>
              <a:t>Ces dernières années, de nombreux modèles et initiatives ont été développés pour prendre en compte la dimension géospatiale afin d'améliorer la planification de l'électrification, comme le montre la figure. Les différents outils ont différents degrés d'intégration des ODD, OnSSET se concentrant fortement sur l'ODD 7. Comme mentionné, de nombreux aspects doivent être pris en compte dans la planification : économiques, technologiques, environnementaux et politiques. Les différents modèles et initiatives ont des objectifs différents et des avantages et faiblesses différentes. Il est important de sélectionner un modèle ou un outil adapté pour répondre aux questions spécifiques que vous souhaitez étudier ou auxquelles vous devez répondre. Nous mentionnerons quelques différences notables entre les modèles. Tout d'abord, les modèles peuvent avoir des objectifs différents, par exemple se concentrer sur l'électrification rurale ou nationale. Deuxièmement, un modèle peut être open source ou sous licence. Troisièmement, les niveaux de détail et les temps de calcul varient. Enfin, il existe différents niveaux de richesse des choix technologiques.</a:t>
            </a:r>
            <a:endParaRPr/>
          </a:p>
        </p:txBody>
      </p:sp>
      <p:sp>
        <p:nvSpPr>
          <p:cNvPr id="241" name="Google Shape;2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Résumons </a:t>
            </a:r>
            <a:r>
              <a:rPr lang="en-US">
                <a:solidFill>
                  <a:srgbClr val="000000"/>
                </a:solidFill>
                <a:latin typeface="Arial"/>
                <a:ea typeface="Arial"/>
                <a:cs typeface="Arial"/>
                <a:sym typeface="Arial"/>
              </a:rPr>
              <a:t>maintenant les trois </a:t>
            </a:r>
            <a:r>
              <a:rPr lang="en-US" sz="1200" b="0" i="0" u="none" strike="noStrike" cap="none">
                <a:solidFill>
                  <a:srgbClr val="000000"/>
                </a:solidFill>
                <a:latin typeface="Arial"/>
                <a:ea typeface="Arial"/>
                <a:cs typeface="Arial"/>
                <a:sym typeface="Arial"/>
              </a:rPr>
              <a:t>messages clés de cette partie d</a:t>
            </a:r>
            <a:r>
              <a:rPr lang="en-US">
                <a:solidFill>
                  <a:srgbClr val="000000"/>
                </a:solidFill>
                <a:latin typeface="Arial"/>
                <a:ea typeface="Arial"/>
                <a:cs typeface="Arial"/>
                <a:sym typeface="Arial"/>
              </a:rPr>
              <a:t>u cours</a:t>
            </a:r>
            <a:r>
              <a:rPr lang="en-US" sz="1200" b="0" i="0" u="none" strike="noStrike" cap="none">
                <a:solidFill>
                  <a:srgbClr val="000000"/>
                </a:solidFill>
                <a:latin typeface="Arial"/>
                <a:ea typeface="Arial"/>
                <a:cs typeface="Arial"/>
                <a:sym typeface="Arial"/>
              </a:rPr>
              <a:t>. Tout d'abord, nous devons inclure la dimension géospatiale dans la planification de l'accès à l'énergie pour savoir où déployer les différentes technologies</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en fonction de la population, de la disponibilité des ressources </a:t>
            </a:r>
            <a:r>
              <a:rPr lang="en-US">
                <a:solidFill>
                  <a:srgbClr val="000000"/>
                </a:solidFill>
                <a:latin typeface="Arial"/>
                <a:ea typeface="Arial"/>
                <a:cs typeface="Arial"/>
                <a:sym typeface="Arial"/>
              </a:rPr>
              <a:t>et de la distance </a:t>
            </a:r>
            <a:r>
              <a:rPr lang="en-US" sz="1200" b="0" i="0" u="none" strike="noStrike" cap="none">
                <a:solidFill>
                  <a:srgbClr val="000000"/>
                </a:solidFill>
                <a:latin typeface="Arial"/>
                <a:ea typeface="Arial"/>
                <a:cs typeface="Arial"/>
                <a:sym typeface="Arial"/>
              </a:rPr>
              <a:t>par rapport aux infrastructures. Ensuite, pour couvrir cette dimension spatiale, plusieurs modèles, outils et initiatives différents ont été développés ces dernières années, que nous appelons modèles d'électrification géospatiale. Enfin, il faut noter que chaque modèle a ses propres forces et faiblesses. Ils sont adaptés pour répondre à différentes questions ou pour </a:t>
            </a:r>
            <a:r>
              <a:rPr lang="en-US">
                <a:solidFill>
                  <a:srgbClr val="000000"/>
                </a:solidFill>
                <a:latin typeface="Arial"/>
                <a:ea typeface="Arial"/>
                <a:cs typeface="Arial"/>
                <a:sym typeface="Arial"/>
              </a:rPr>
              <a:t>informer différents </a:t>
            </a:r>
            <a:r>
              <a:rPr lang="en-US" sz="1200" b="0" i="0" u="none" strike="noStrike" cap="none">
                <a:solidFill>
                  <a:srgbClr val="000000"/>
                </a:solidFill>
                <a:latin typeface="Arial"/>
                <a:ea typeface="Arial"/>
                <a:cs typeface="Arial"/>
                <a:sym typeface="Arial"/>
              </a:rPr>
              <a:t>types de projets. L'outil OnSSET est un modèle </a:t>
            </a:r>
            <a:r>
              <a:rPr lang="en-US">
                <a:solidFill>
                  <a:srgbClr val="000000"/>
                </a:solidFill>
                <a:latin typeface="Arial"/>
                <a:ea typeface="Arial"/>
                <a:cs typeface="Arial"/>
                <a:sym typeface="Arial"/>
              </a:rPr>
              <a:t>open source </a:t>
            </a:r>
            <a:r>
              <a:rPr lang="en-US" sz="1200" b="0" i="0" u="none" strike="noStrike" cap="none">
                <a:solidFill>
                  <a:srgbClr val="000000"/>
                </a:solidFill>
                <a:latin typeface="Arial"/>
                <a:ea typeface="Arial"/>
                <a:cs typeface="Arial"/>
                <a:sym typeface="Arial"/>
              </a:rPr>
              <a:t>avec des temps d'exécution réduits </a:t>
            </a:r>
            <a:r>
              <a:rPr lang="en-US">
                <a:solidFill>
                  <a:srgbClr val="000000"/>
                </a:solidFill>
                <a:latin typeface="Arial"/>
                <a:ea typeface="Arial"/>
                <a:cs typeface="Arial"/>
                <a:sym typeface="Arial"/>
              </a:rPr>
              <a:t>et </a:t>
            </a:r>
            <a:r>
              <a:rPr lang="en-US" sz="1200" b="0" i="0" u="none" strike="noStrike" cap="none">
                <a:solidFill>
                  <a:srgbClr val="000000"/>
                </a:solidFill>
                <a:latin typeface="Arial"/>
                <a:ea typeface="Arial"/>
                <a:cs typeface="Arial"/>
                <a:sym typeface="Arial"/>
              </a:rPr>
              <a:t>un </a:t>
            </a:r>
            <a:r>
              <a:rPr lang="en-US">
                <a:solidFill>
                  <a:srgbClr val="000000"/>
                </a:solidFill>
                <a:latin typeface="Arial"/>
                <a:ea typeface="Arial"/>
                <a:cs typeface="Arial"/>
                <a:sym typeface="Arial"/>
              </a:rPr>
              <a:t>niveau de </a:t>
            </a:r>
            <a:r>
              <a:rPr lang="en-US" sz="1200" b="0" i="0" u="none" strike="noStrike" cap="none">
                <a:solidFill>
                  <a:srgbClr val="000000"/>
                </a:solidFill>
                <a:latin typeface="Arial"/>
                <a:ea typeface="Arial"/>
                <a:cs typeface="Arial"/>
                <a:sym typeface="Arial"/>
              </a:rPr>
              <a:t>détail </a:t>
            </a:r>
            <a:r>
              <a:rPr lang="en-US">
                <a:solidFill>
                  <a:srgbClr val="000000"/>
                </a:solidFill>
                <a:latin typeface="Arial"/>
                <a:ea typeface="Arial"/>
                <a:cs typeface="Arial"/>
                <a:sym typeface="Arial"/>
              </a:rPr>
              <a:t>plus faible </a:t>
            </a:r>
            <a:r>
              <a:rPr lang="en-US" sz="1200" b="0" i="0" u="none" strike="noStrike" cap="none">
                <a:solidFill>
                  <a:srgbClr val="000000"/>
                </a:solidFill>
                <a:latin typeface="Arial"/>
                <a:ea typeface="Arial"/>
                <a:cs typeface="Arial"/>
                <a:sym typeface="Arial"/>
              </a:rPr>
              <a:t>que certains autres, qui a été utilisé dans de nombreuses applications et formations différentes.</a:t>
            </a:r>
            <a:endParaRPr sz="1200" b="0" i="0" u="none" strike="noStrike" cap="none">
              <a:solidFill>
                <a:srgbClr val="000000"/>
              </a:solidFill>
              <a:latin typeface="Arial"/>
              <a:ea typeface="Arial"/>
              <a:cs typeface="Arial"/>
              <a:sym typeface="Arial"/>
            </a:endParaRPr>
          </a:p>
        </p:txBody>
      </p:sp>
      <p:sp>
        <p:nvSpPr>
          <p:cNvPr id="255" name="Google Shape;2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Dans cette </a:t>
            </a:r>
            <a:r>
              <a:rPr lang="en-US">
                <a:solidFill>
                  <a:srgbClr val="000000"/>
                </a:solidFill>
                <a:latin typeface="Arial"/>
                <a:ea typeface="Arial"/>
                <a:cs typeface="Arial"/>
                <a:sym typeface="Arial"/>
              </a:rPr>
              <a:t>partie</a:t>
            </a:r>
            <a:r>
              <a:rPr lang="en-US" sz="1200" b="0" i="0" u="none" strike="noStrike" cap="none">
                <a:solidFill>
                  <a:srgbClr val="000000"/>
                </a:solidFill>
                <a:latin typeface="Arial"/>
                <a:ea typeface="Arial"/>
                <a:cs typeface="Arial"/>
                <a:sym typeface="Arial"/>
              </a:rPr>
              <a:t>, nous examinerons un exemple d'analyse de l'électrification, à l'aide de l'outil OnSSET, pour l'ensemble de l'Afrique subsaharienne. Pour commencer, nous devons rassembler tous les </a:t>
            </a:r>
            <a:r>
              <a:rPr lang="en-US">
                <a:solidFill>
                  <a:srgbClr val="000000"/>
                </a:solidFill>
                <a:latin typeface="Arial"/>
                <a:ea typeface="Arial"/>
                <a:cs typeface="Arial"/>
                <a:sym typeface="Arial"/>
              </a:rPr>
              <a:t>ensembles de données </a:t>
            </a:r>
            <a:r>
              <a:rPr lang="en-US" sz="1200" b="0" i="0" u="none" strike="noStrike" cap="none">
                <a:solidFill>
                  <a:srgbClr val="000000"/>
                </a:solidFill>
                <a:latin typeface="Arial"/>
                <a:ea typeface="Arial"/>
                <a:cs typeface="Arial"/>
                <a:sym typeface="Arial"/>
              </a:rPr>
              <a:t>géospatiales. Tout d'abord, nous devons examiner les frontières administratives qui délimitent la zone ou le pays que nous étudions. Dans le cas présent, nous étudions tous les pays d'Afrique subsaharienne. Un autre </a:t>
            </a:r>
            <a:r>
              <a:rPr lang="en-US">
                <a:solidFill>
                  <a:srgbClr val="000000"/>
                </a:solidFill>
                <a:latin typeface="Arial"/>
                <a:ea typeface="Arial"/>
                <a:cs typeface="Arial"/>
                <a:sym typeface="Arial"/>
              </a:rPr>
              <a:t>ensemble de données </a:t>
            </a:r>
            <a:r>
              <a:rPr lang="en-US" sz="1200" b="0" i="0" u="none" strike="noStrike" cap="none">
                <a:solidFill>
                  <a:srgbClr val="000000"/>
                </a:solidFill>
                <a:latin typeface="Arial"/>
                <a:ea typeface="Arial"/>
                <a:cs typeface="Arial"/>
                <a:sym typeface="Arial"/>
              </a:rPr>
              <a:t>important est le réseau routier, qui indique dans quelle mesure chaque localité est connectée. Les lumières nocturnes montrent la lumière détectable par un satellite qui passe au-dessus du globe pendant la </a:t>
            </a:r>
            <a:r>
              <a:rPr lang="en-US">
                <a:solidFill>
                  <a:srgbClr val="000000"/>
                </a:solidFill>
                <a:latin typeface="Arial"/>
                <a:ea typeface="Arial"/>
                <a:cs typeface="Arial"/>
                <a:sym typeface="Arial"/>
              </a:rPr>
              <a:t>nuit</a:t>
            </a:r>
            <a:r>
              <a:rPr lang="en-US" sz="1200" b="0" i="0" u="none" strike="noStrike" cap="none">
                <a:solidFill>
                  <a:srgbClr val="000000"/>
                </a:solidFill>
                <a:latin typeface="Arial"/>
                <a:ea typeface="Arial"/>
                <a:cs typeface="Arial"/>
                <a:sym typeface="Arial"/>
              </a:rPr>
              <a:t>. Nous pouvons en déduire qu'il y a probablement un accès à l'électricité ou à quelque chose qui émet cette lumière. Nous pouvons également examiner les centrales électriques et les mines, les premières étant des producteurs d'électricité, les </a:t>
            </a:r>
            <a:r>
              <a:rPr lang="en-US">
                <a:solidFill>
                  <a:srgbClr val="000000"/>
                </a:solidFill>
                <a:latin typeface="Arial"/>
                <a:ea typeface="Arial"/>
                <a:cs typeface="Arial"/>
                <a:sym typeface="Arial"/>
              </a:rPr>
              <a:t>secondes </a:t>
            </a:r>
            <a:r>
              <a:rPr lang="en-US" sz="1200" b="0" i="0" u="none" strike="noStrike" cap="none">
                <a:solidFill>
                  <a:srgbClr val="000000"/>
                </a:solidFill>
                <a:latin typeface="Arial"/>
                <a:ea typeface="Arial"/>
                <a:cs typeface="Arial"/>
                <a:sym typeface="Arial"/>
              </a:rPr>
              <a:t>des consommateurs d'électricité. Un </a:t>
            </a:r>
            <a:r>
              <a:rPr lang="en-US">
                <a:solidFill>
                  <a:srgbClr val="000000"/>
                </a:solidFill>
                <a:latin typeface="Arial"/>
                <a:ea typeface="Arial"/>
                <a:cs typeface="Arial"/>
                <a:sym typeface="Arial"/>
              </a:rPr>
              <a:t>autre ensemble de données </a:t>
            </a:r>
            <a:r>
              <a:rPr lang="en-US" sz="1200" b="0" i="0" u="none" strike="noStrike" cap="none">
                <a:solidFill>
                  <a:srgbClr val="000000"/>
                </a:solidFill>
                <a:latin typeface="Arial"/>
                <a:ea typeface="Arial"/>
                <a:cs typeface="Arial"/>
                <a:sym typeface="Arial"/>
              </a:rPr>
              <a:t>clé est l'information sur l'emplacement du réseau existant, qui influe sur le coût de l'extension à de nouvelles localités (comme on peut le voir sur l'image). Cet </a:t>
            </a:r>
            <a:r>
              <a:rPr lang="en-US">
                <a:solidFill>
                  <a:srgbClr val="000000"/>
                </a:solidFill>
                <a:latin typeface="Arial"/>
                <a:ea typeface="Arial"/>
                <a:cs typeface="Arial"/>
                <a:sym typeface="Arial"/>
              </a:rPr>
              <a:t>ensemble de données </a:t>
            </a:r>
            <a:r>
              <a:rPr lang="en-US" sz="1200" b="0" i="0" u="none" strike="noStrike" cap="none">
                <a:solidFill>
                  <a:srgbClr val="000000"/>
                </a:solidFill>
                <a:latin typeface="Arial"/>
                <a:ea typeface="Arial"/>
                <a:cs typeface="Arial"/>
                <a:sym typeface="Arial"/>
              </a:rPr>
              <a:t>est également utilisé pour identifier </a:t>
            </a:r>
            <a:r>
              <a:rPr lang="en-US">
                <a:solidFill>
                  <a:srgbClr val="000000"/>
                </a:solidFill>
                <a:latin typeface="Arial"/>
                <a:ea typeface="Arial"/>
                <a:cs typeface="Arial"/>
                <a:sym typeface="Arial"/>
              </a:rPr>
              <a:t>les </a:t>
            </a:r>
            <a:r>
              <a:rPr lang="en-US" sz="1200" b="0" i="0" u="none" strike="noStrike" cap="none">
                <a:solidFill>
                  <a:srgbClr val="000000"/>
                </a:solidFill>
                <a:latin typeface="Arial"/>
                <a:ea typeface="Arial"/>
                <a:cs typeface="Arial"/>
                <a:sym typeface="Arial"/>
              </a:rPr>
              <a:t>localités actuellement électrifiées. Bien entendu, nous devons également tenir compte de la répartition de la population</a:t>
            </a:r>
            <a:r>
              <a:rPr lang="en-US">
                <a:solidFill>
                  <a:srgbClr val="000000"/>
                </a:solidFill>
                <a:latin typeface="Arial"/>
                <a:ea typeface="Arial"/>
                <a:cs typeface="Arial"/>
                <a:sym typeface="Arial"/>
              </a:rPr>
              <a:t>.</a:t>
            </a:r>
            <a:r>
              <a:rPr lang="en-US" sz="1200" b="0" i="0" u="none" strike="noStrike" cap="none">
                <a:solidFill>
                  <a:srgbClr val="000000"/>
                </a:solidFill>
                <a:latin typeface="Arial"/>
                <a:ea typeface="Arial"/>
                <a:cs typeface="Arial"/>
                <a:sym typeface="Arial"/>
              </a:rPr>
              <a:t> Nous nous penchons également sur les projections de celle-ci. Comment prévoyons-nous la croissance de la population dans les différentes régions et y a-t-il des extensions du réseau déjà engagées que nous devrions inclure dans notre analyse ?</a:t>
            </a:r>
            <a:r>
              <a:rPr lang="en-US">
                <a:solidFill>
                  <a:srgbClr val="000000"/>
                </a:solidFill>
                <a:latin typeface="Arial"/>
                <a:ea typeface="Arial"/>
                <a:cs typeface="Arial"/>
                <a:sym typeface="Arial"/>
              </a:rPr>
              <a:t> Dans la diapositive suivante, nous aborderons les couches de ressources énergétiques.</a:t>
            </a:r>
            <a:endParaRPr/>
          </a:p>
        </p:txBody>
      </p:sp>
      <p:sp>
        <p:nvSpPr>
          <p:cNvPr id="272" name="Google Shape;2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pic>
        <p:nvPicPr>
          <p:cNvPr id="18" name="Google Shape;18;p30"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30"/>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0" name="Google Shape;20;p30"/>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0" descr="A picture containing text&#10;&#10;Description automatically generated"/>
          <p:cNvPicPr preferRelativeResize="0"/>
          <p:nvPr/>
        </p:nvPicPr>
        <p:blipFill rotWithShape="1">
          <a:blip r:embed="rId2">
            <a:alphaModFix/>
          </a:blip>
          <a:srcRect/>
          <a:stretch/>
        </p:blipFill>
        <p:spPr>
          <a:xfrm>
            <a:off x="-37071" y="0"/>
            <a:ext cx="12192000" cy="6858000"/>
          </a:xfrm>
          <a:prstGeom prst="rect">
            <a:avLst/>
          </a:prstGeom>
          <a:noFill/>
          <a:ln>
            <a:noFill/>
          </a:ln>
        </p:spPr>
      </p:pic>
      <p:sp>
        <p:nvSpPr>
          <p:cNvPr id="23" name="Google Shape;23;p30"/>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3"/>
          <p:cNvSpPr>
            <a:spLocks noGrp="1"/>
          </p:cNvSpPr>
          <p:nvPr>
            <p:ph type="pic" idx="2"/>
          </p:nvPr>
        </p:nvSpPr>
        <p:spPr>
          <a:xfrm>
            <a:off x="5183188" y="987425"/>
            <a:ext cx="6172200" cy="4873625"/>
          </a:xfrm>
          <a:prstGeom prst="rect">
            <a:avLst/>
          </a:prstGeom>
          <a:noFill/>
          <a:ln>
            <a:noFill/>
          </a:ln>
        </p:spPr>
      </p:sp>
      <p:sp>
        <p:nvSpPr>
          <p:cNvPr id="86" name="Google Shape;86;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2"/>
        <p:cNvGrpSpPr/>
        <p:nvPr/>
      </p:nvGrpSpPr>
      <p:grpSpPr>
        <a:xfrm>
          <a:off x="0" y="0"/>
          <a:ext cx="0" cy="0"/>
          <a:chOff x="0" y="0"/>
          <a:chExt cx="0" cy="0"/>
        </a:xfrm>
      </p:grpSpPr>
      <p:pic>
        <p:nvPicPr>
          <p:cNvPr id="103" name="Google Shape;103;p46"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4" name="Google Shape;104;p46"/>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05" name="Google Shape;105;p46"/>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6"/>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4"/>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9"/>
        <p:cNvGrpSpPr/>
        <p:nvPr/>
      </p:nvGrpSpPr>
      <p:grpSpPr>
        <a:xfrm>
          <a:off x="0" y="0"/>
          <a:ext cx="0" cy="0"/>
          <a:chOff x="0" y="0"/>
          <a:chExt cx="0" cy="0"/>
        </a:xfrm>
      </p:grpSpPr>
      <p:pic>
        <p:nvPicPr>
          <p:cNvPr id="120" name="Google Shape;120;p35"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1" name="Google Shape;121;p35"/>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22" name="Google Shape;122;p35"/>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5"/>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 name="Google Shape;124;p35" descr="A picture containing text&#10;&#10;Description automatically generated"/>
          <p:cNvPicPr preferRelativeResize="0"/>
          <p:nvPr/>
        </p:nvPicPr>
        <p:blipFill rotWithShape="1">
          <a:blip r:embed="rId2">
            <a:alphaModFix/>
          </a:blip>
          <a:srcRect/>
          <a:stretch/>
        </p:blipFill>
        <p:spPr>
          <a:xfrm>
            <a:off x="-37071" y="0"/>
            <a:ext cx="12192000" cy="6858000"/>
          </a:xfrm>
          <a:prstGeom prst="rect">
            <a:avLst/>
          </a:prstGeom>
          <a:noFill/>
          <a:ln>
            <a:noFill/>
          </a:ln>
        </p:spPr>
      </p:pic>
      <p:sp>
        <p:nvSpPr>
          <p:cNvPr id="125" name="Google Shape;125;p35"/>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6"/>
        <p:cNvGrpSpPr/>
        <p:nvPr/>
      </p:nvGrpSpPr>
      <p:grpSpPr>
        <a:xfrm>
          <a:off x="0" y="0"/>
          <a:ext cx="0" cy="0"/>
          <a:chOff x="0" y="0"/>
          <a:chExt cx="0" cy="0"/>
        </a:xfrm>
      </p:grpSpPr>
      <p:sp>
        <p:nvSpPr>
          <p:cNvPr id="127" name="Google Shape;127;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9" name="Google Shape;12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7"/>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32" name="Google Shape;132;p47"/>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6" name="Google Shape;13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9"/>
        <p:cNvGrpSpPr/>
        <p:nvPr/>
      </p:nvGrpSpPr>
      <p:grpSpPr>
        <a:xfrm>
          <a:off x="0" y="0"/>
          <a:ext cx="0" cy="0"/>
          <a:chOff x="0" y="0"/>
          <a:chExt cx="0" cy="0"/>
        </a:xfrm>
      </p:grpSpPr>
      <p:sp>
        <p:nvSpPr>
          <p:cNvPr id="140" name="Google Shape;14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31"/>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6" name="Google Shape;2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pic>
        <p:nvPicPr>
          <p:cNvPr id="29" name="Google Shape;29;p31"/>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30" name="Google Shape;30;p3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6"/>
        <p:cNvGrpSpPr/>
        <p:nvPr/>
      </p:nvGrpSpPr>
      <p:grpSpPr>
        <a:xfrm>
          <a:off x="0" y="0"/>
          <a:ext cx="0" cy="0"/>
          <a:chOff x="0" y="0"/>
          <a:chExt cx="0" cy="0"/>
        </a:xfrm>
      </p:grpSpPr>
      <p:sp>
        <p:nvSpPr>
          <p:cNvPr id="147" name="Google Shape;147;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
        <p:cNvGrpSpPr/>
        <p:nvPr/>
      </p:nvGrpSpPr>
      <p:grpSpPr>
        <a:xfrm>
          <a:off x="0" y="0"/>
          <a:ext cx="0" cy="0"/>
          <a:chOff x="0" y="0"/>
          <a:chExt cx="0" cy="0"/>
        </a:xfrm>
      </p:grpSpPr>
      <p:sp>
        <p:nvSpPr>
          <p:cNvPr id="156" name="Google Shape;156;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
        <p:nvSpPr>
          <p:cNvPr id="161" name="Google Shape;16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4"/>
        <p:cNvGrpSpPr/>
        <p:nvPr/>
      </p:nvGrpSpPr>
      <p:grpSpPr>
        <a:xfrm>
          <a:off x="0" y="0"/>
          <a:ext cx="0" cy="0"/>
          <a:chOff x="0" y="0"/>
          <a:chExt cx="0" cy="0"/>
        </a:xfrm>
      </p:grpSpPr>
      <p:sp>
        <p:nvSpPr>
          <p:cNvPr id="165" name="Google Shape;165;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7" name="Google Shape;167;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8" name="Google Shape;16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1"/>
        <p:cNvGrpSpPr/>
        <p:nvPr/>
      </p:nvGrpSpPr>
      <p:grpSpPr>
        <a:xfrm>
          <a:off x="0" y="0"/>
          <a:ext cx="0" cy="0"/>
          <a:chOff x="0" y="0"/>
          <a:chExt cx="0" cy="0"/>
        </a:xfrm>
      </p:grpSpPr>
      <p:sp>
        <p:nvSpPr>
          <p:cNvPr id="172" name="Google Shape;172;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4"/>
          <p:cNvSpPr>
            <a:spLocks noGrp="1"/>
          </p:cNvSpPr>
          <p:nvPr>
            <p:ph type="pic" idx="2"/>
          </p:nvPr>
        </p:nvSpPr>
        <p:spPr>
          <a:xfrm>
            <a:off x="5183188" y="987425"/>
            <a:ext cx="6172200" cy="4873625"/>
          </a:xfrm>
          <a:prstGeom prst="rect">
            <a:avLst/>
          </a:prstGeom>
          <a:noFill/>
          <a:ln>
            <a:noFill/>
          </a:ln>
        </p:spPr>
      </p:sp>
      <p:sp>
        <p:nvSpPr>
          <p:cNvPr id="174" name="Google Shape;174;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5" name="Google Shape;17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8"/>
        <p:cNvGrpSpPr/>
        <p:nvPr/>
      </p:nvGrpSpPr>
      <p:grpSpPr>
        <a:xfrm>
          <a:off x="0" y="0"/>
          <a:ext cx="0" cy="0"/>
          <a:chOff x="0" y="0"/>
          <a:chExt cx="0" cy="0"/>
        </a:xfrm>
      </p:grpSpPr>
      <p:sp>
        <p:nvSpPr>
          <p:cNvPr id="179" name="Google Shape;179;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1"/>
        <p:cNvGrpSpPr/>
        <p:nvPr/>
      </p:nvGrpSpPr>
      <p:grpSpPr>
        <a:xfrm>
          <a:off x="0" y="0"/>
          <a:ext cx="0" cy="0"/>
          <a:chOff x="0" y="0"/>
          <a:chExt cx="0" cy="0"/>
        </a:xfrm>
      </p:grpSpPr>
      <p:pic>
        <p:nvPicPr>
          <p:cNvPr id="32" name="Google Shape;32;p32"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33" name="Google Shape;3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pic>
        <p:nvPicPr>
          <p:cNvPr id="36" name="Google Shape;36;p32"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37" name="Google Shape;37;p3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
        <p:cNvGrpSpPr/>
        <p:nvPr/>
      </p:nvGrpSpPr>
      <p:grpSpPr>
        <a:xfrm>
          <a:off x="0" y="0"/>
          <a:ext cx="0" cy="0"/>
          <a:chOff x="0" y="0"/>
          <a:chExt cx="0" cy="0"/>
        </a:xfrm>
      </p:grpSpPr>
      <p:pic>
        <p:nvPicPr>
          <p:cNvPr id="39" name="Google Shape;39;p36"/>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40" name="Google Shape;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6"/>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pic>
        <p:nvPicPr>
          <p:cNvPr id="43" name="Google Shape;43;p36"/>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44" name="Google Shape;44;p36"/>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9" descr="A picture containing text&#10;&#10;Description automatically generated"/>
          <p:cNvPicPr preferRelativeResize="0"/>
          <p:nvPr/>
        </p:nvPicPr>
        <p:blipFill rotWithShape="1">
          <a:blip r:embed="rId16">
            <a:alphaModFix/>
          </a:blip>
          <a:srcRect/>
          <a:stretch/>
        </p:blipFill>
        <p:spPr>
          <a:xfrm>
            <a:off x="0" y="0"/>
            <a:ext cx="12192000" cy="6858000"/>
          </a:xfrm>
          <a:prstGeom prst="rect">
            <a:avLst/>
          </a:prstGeom>
          <a:noFill/>
          <a:ln>
            <a:noFill/>
          </a:ln>
        </p:spPr>
      </p:pic>
      <p:pic>
        <p:nvPicPr>
          <p:cNvPr id="16" name="Google Shape;16;p29" descr="A picture containing text&#10;&#10;Description automatically generated"/>
          <p:cNvPicPr preferRelativeResize="0"/>
          <p:nvPr/>
        </p:nvPicPr>
        <p:blipFill rotWithShape="1">
          <a:blip r:embed="rId16">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3390/en11113100" TargetMode="External"/><Relationship Id="rId3" Type="http://schemas.openxmlformats.org/officeDocument/2006/relationships/image" Target="../media/image7.jpg"/><Relationship Id="rId7" Type="http://schemas.openxmlformats.org/officeDocument/2006/relationships/hyperlink" Target="http://creativecommons.org/licenses/by/3.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oi.org/10.1088/1748-9326/aa7b29" TargetMode="External"/><Relationship Id="rId5" Type="http://schemas.openxmlformats.org/officeDocument/2006/relationships/image" Target="../media/image9.jpg"/><Relationship Id="rId4" Type="http://schemas.openxmlformats.org/officeDocument/2006/relationships/image" Target="../media/image8.png"/><Relationship Id="rId9" Type="http://schemas.openxmlformats.org/officeDocument/2006/relationships/hyperlink" Target="https://creativecommons.org/licenses/by/4.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567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creativecommons.org/licenses/by-nc-nd/2.0/"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88/1748-9326/aa7b29"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90/en12071395" TargetMode="External"/><Relationship Id="rId7" Type="http://schemas.openxmlformats.org/officeDocument/2006/relationships/hyperlink" Target="https://doi.org/10.1016/j.energy.2015.11.06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teaching_kit/courses/module_1/Lecture_1/" TargetMode="External"/><Relationship Id="rId5" Type="http://schemas.openxmlformats.org/officeDocument/2006/relationships/hyperlink" Target="https://doi.org/10.1088/1748-9326/aa7b29" TargetMode="External"/><Relationship Id="rId4" Type="http://schemas.openxmlformats.org/officeDocument/2006/relationships/hyperlink" Target="https://doi.org/10.3390/en1111310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88/1748-9326/aa7b2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hyperlink" Target="http://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s://doi.org/10.1088/1748-9326/aa7b2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s://doi.org/10.1088/1748-9326/aa7b2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5676"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88/1748-9326/aa7b2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onsset.github.io/teaching_kit/courses/module_1/Lecture_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onsset.github.io/teaching_kit/courses/module_2/Lecture%20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nc/4.0/" TargetMode="External"/><Relationship Id="rId5" Type="http://schemas.openxmlformats.org/officeDocument/2006/relationships/hyperlink" Target="https://onlinelibrary.wiley.com/doi/full/10.1002/wene.305"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3390/en1207139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doi.org/10.1002/wene.305" TargetMode="External"/><Relationship Id="rId5" Type="http://schemas.openxmlformats.org/officeDocument/2006/relationships/hyperlink" Target="https://github.com/OnSSET/teaching_kit/courses/module_1/Lecture_1/" TargetMode="External"/><Relationship Id="rId4" Type="http://schemas.openxmlformats.org/officeDocument/2006/relationships/hyperlink" Target="https://doi.org/10.1088/1748-9326/aa7b2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 descr="A picture containing calenda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6" name="Google Shape;196;p1"/>
          <p:cNvSpPr txBox="1"/>
          <p:nvPr/>
        </p:nvSpPr>
        <p:spPr>
          <a:xfrm>
            <a:off x="668734" y="3822131"/>
            <a:ext cx="35715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i="0" u="none" strike="noStrike" cap="none">
                <a:solidFill>
                  <a:schemeClr val="dk1"/>
                </a:solidFill>
                <a:latin typeface="Open Sans ExtraBold"/>
                <a:ea typeface="Open Sans ExtraBold"/>
                <a:cs typeface="Open Sans ExtraBold"/>
                <a:sym typeface="Open Sans ExtraBold"/>
              </a:rPr>
              <a:t>OnSSET/</a:t>
            </a:r>
            <a:r>
              <a:rPr lang="en-US" sz="1800" b="1">
                <a:solidFill>
                  <a:schemeClr val="dk1"/>
                </a:solidFill>
                <a:latin typeface="Open Sans ExtraBold"/>
                <a:ea typeface="Open Sans ExtraBold"/>
                <a:cs typeface="Open Sans ExtraBold"/>
                <a:sym typeface="Open Sans ExtraBold"/>
              </a:rPr>
              <a:t>Plateforme mondiale d'électrification</a:t>
            </a:r>
            <a:endParaRPr sz="1800" b="1">
              <a:solidFill>
                <a:schemeClr val="dk1"/>
              </a:solidFill>
              <a:latin typeface="Open Sans ExtraBold"/>
              <a:ea typeface="Open Sans ExtraBold"/>
              <a:cs typeface="Open Sans ExtraBold"/>
              <a:sym typeface="Open Sans ExtraBold"/>
            </a:endParaRPr>
          </a:p>
        </p:txBody>
      </p:sp>
      <p:sp>
        <p:nvSpPr>
          <p:cNvPr id="197" name="Google Shape;197;p1"/>
          <p:cNvSpPr txBox="1">
            <a:spLocks noGrp="1"/>
          </p:cNvSpPr>
          <p:nvPr>
            <p:ph type="title"/>
          </p:nvPr>
        </p:nvSpPr>
        <p:spPr>
          <a:xfrm>
            <a:off x="645407" y="4533531"/>
            <a:ext cx="4584625" cy="160594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Open Sans ExtraBold"/>
              <a:buNone/>
            </a:pPr>
            <a:r>
              <a:rPr lang="en-US">
                <a:solidFill>
                  <a:schemeClr val="lt1"/>
                </a:solidFill>
              </a:rPr>
              <a:t>LECTURE 3</a:t>
            </a:r>
            <a:br>
              <a:rPr lang="en-US"/>
            </a:br>
            <a:r>
              <a:rPr lang="en-US"/>
              <a:t>INTRODUCTION </a:t>
            </a:r>
            <a:br>
              <a:rPr lang="en-US"/>
            </a:br>
            <a:r>
              <a:rPr lang="en-US"/>
              <a:t>A OnSSET</a:t>
            </a:r>
            <a:endParaRPr/>
          </a:p>
        </p:txBody>
      </p:sp>
      <p:sp>
        <p:nvSpPr>
          <p:cNvPr id="198" name="Google Shape;198;p1"/>
          <p:cNvSpPr txBox="1"/>
          <p:nvPr/>
        </p:nvSpPr>
        <p:spPr>
          <a:xfrm>
            <a:off x="8461829" y="6085113"/>
            <a:ext cx="374105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Version 1.0</a:t>
            </a:r>
            <a:endParaRPr sz="1800" b="1">
              <a:solidFill>
                <a:schemeClr val="lt1"/>
              </a:solidFill>
              <a:latin typeface="Open Sans"/>
              <a:ea typeface="Open Sans"/>
              <a:cs typeface="Open Sans"/>
              <a:sym typeface="Open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0"/>
          <p:cNvPicPr preferRelativeResize="0"/>
          <p:nvPr/>
        </p:nvPicPr>
        <p:blipFill rotWithShape="1">
          <a:blip r:embed="rId3">
            <a:alphaModFix/>
          </a:blip>
          <a:srcRect/>
          <a:stretch/>
        </p:blipFill>
        <p:spPr>
          <a:xfrm>
            <a:off x="489448" y="1822730"/>
            <a:ext cx="3706123" cy="2690747"/>
          </a:xfrm>
          <a:prstGeom prst="rect">
            <a:avLst/>
          </a:prstGeom>
          <a:noFill/>
          <a:ln>
            <a:noFill/>
          </a:ln>
        </p:spPr>
      </p:pic>
      <p:sp>
        <p:nvSpPr>
          <p:cNvPr id="288" name="Google Shape;288;p10"/>
          <p:cNvSpPr/>
          <p:nvPr/>
        </p:nvSpPr>
        <p:spPr>
          <a:xfrm>
            <a:off x="887215" y="1389619"/>
            <a:ext cx="94719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Ressources énergétiques en Afrique subsaharienne</a:t>
            </a:r>
            <a:endParaRPr/>
          </a:p>
        </p:txBody>
      </p:sp>
      <p:sp>
        <p:nvSpPr>
          <p:cNvPr id="289" name="Google Shape;289;p10"/>
          <p:cNvSpPr txBox="1"/>
          <p:nvPr/>
        </p:nvSpPr>
        <p:spPr>
          <a:xfrm>
            <a:off x="887215" y="4640"/>
            <a:ext cx="829264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Principaux ensembles de données utilisés dans OnSSET</a:t>
            </a:r>
            <a:endParaRPr sz="4400">
              <a:solidFill>
                <a:schemeClr val="dk1"/>
              </a:solidFill>
              <a:latin typeface="Open Sans"/>
              <a:ea typeface="Open Sans"/>
              <a:cs typeface="Open Sans"/>
              <a:sym typeface="Open Sans"/>
            </a:endParaRPr>
          </a:p>
        </p:txBody>
      </p:sp>
      <p:pic>
        <p:nvPicPr>
          <p:cNvPr id="290" name="Google Shape;290;p10"/>
          <p:cNvPicPr preferRelativeResize="0"/>
          <p:nvPr/>
        </p:nvPicPr>
        <p:blipFill rotWithShape="1">
          <a:blip r:embed="rId4">
            <a:alphaModFix/>
          </a:blip>
          <a:srcRect/>
          <a:stretch/>
        </p:blipFill>
        <p:spPr>
          <a:xfrm>
            <a:off x="3921043" y="3898887"/>
            <a:ext cx="2516708" cy="2177027"/>
          </a:xfrm>
          <a:prstGeom prst="rect">
            <a:avLst/>
          </a:prstGeom>
          <a:noFill/>
          <a:ln>
            <a:noFill/>
          </a:ln>
        </p:spPr>
      </p:pic>
      <p:sp>
        <p:nvSpPr>
          <p:cNvPr id="291" name="Google Shape;291;p10"/>
          <p:cNvSpPr/>
          <p:nvPr/>
        </p:nvSpPr>
        <p:spPr>
          <a:xfrm>
            <a:off x="8296872" y="6082141"/>
            <a:ext cx="34419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Korkovelos et al. 2018, Mentis et al. 2017</a:t>
            </a:r>
            <a:endParaRPr/>
          </a:p>
        </p:txBody>
      </p:sp>
      <p:pic>
        <p:nvPicPr>
          <p:cNvPr id="292" name="Google Shape;292;p10"/>
          <p:cNvPicPr preferRelativeResize="0"/>
          <p:nvPr/>
        </p:nvPicPr>
        <p:blipFill rotWithShape="1">
          <a:blip r:embed="rId5">
            <a:alphaModFix/>
          </a:blip>
          <a:srcRect/>
          <a:stretch/>
        </p:blipFill>
        <p:spPr>
          <a:xfrm>
            <a:off x="5841507" y="1774301"/>
            <a:ext cx="5773041" cy="2169852"/>
          </a:xfrm>
          <a:prstGeom prst="rect">
            <a:avLst/>
          </a:prstGeom>
          <a:noFill/>
          <a:ln>
            <a:noFill/>
          </a:ln>
        </p:spPr>
      </p:pic>
      <p:sp>
        <p:nvSpPr>
          <p:cNvPr id="293" name="Google Shape;293;p10"/>
          <p:cNvSpPr/>
          <p:nvPr/>
        </p:nvSpPr>
        <p:spPr>
          <a:xfrm>
            <a:off x="887215" y="6143697"/>
            <a:ext cx="270432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Adapté de Mentis et al. 2021</a:t>
            </a:r>
            <a:endParaRPr sz="1000">
              <a:solidFill>
                <a:schemeClr val="dk1"/>
              </a:solidFill>
              <a:latin typeface="Open Sans"/>
              <a:ea typeface="Open Sans"/>
              <a:cs typeface="Open Sans"/>
              <a:sym typeface="Open Sans"/>
            </a:endParaRPr>
          </a:p>
        </p:txBody>
      </p:sp>
      <p:sp>
        <p:nvSpPr>
          <p:cNvPr id="294" name="Google Shape;294;p10"/>
          <p:cNvSpPr/>
          <p:nvPr/>
        </p:nvSpPr>
        <p:spPr>
          <a:xfrm>
            <a:off x="7558325" y="3926400"/>
            <a:ext cx="4316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image </a:t>
            </a:r>
            <a:r>
              <a:rPr lang="en-US" sz="1000">
                <a:solidFill>
                  <a:schemeClr val="dk1"/>
                </a:solidFill>
                <a:latin typeface="Open Sans"/>
                <a:ea typeface="Open Sans"/>
                <a:cs typeface="Open Sans"/>
                <a:sym typeface="Open Sans"/>
              </a:rPr>
              <a:t>sous licence </a:t>
            </a:r>
            <a:r>
              <a:rPr lang="en-US"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
        <p:nvSpPr>
          <p:cNvPr id="295" name="Google Shape;295;p10"/>
          <p:cNvSpPr/>
          <p:nvPr/>
        </p:nvSpPr>
        <p:spPr>
          <a:xfrm>
            <a:off x="887215" y="4577209"/>
            <a:ext cx="226305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image </a:t>
            </a:r>
            <a:r>
              <a:rPr lang="en-US" sz="1000">
                <a:solidFill>
                  <a:schemeClr val="dk1"/>
                </a:solidFill>
                <a:latin typeface="Open Sans"/>
                <a:ea typeface="Open Sans"/>
                <a:cs typeface="Open Sans"/>
                <a:sym typeface="Open Sans"/>
              </a:rPr>
              <a:t>sous licence </a:t>
            </a:r>
            <a:r>
              <a:rPr lang="en-US"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
        <p:nvSpPr>
          <p:cNvPr id="296" name="Google Shape;296;p10"/>
          <p:cNvSpPr/>
          <p:nvPr/>
        </p:nvSpPr>
        <p:spPr>
          <a:xfrm>
            <a:off x="3591550" y="6148425"/>
            <a:ext cx="45825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Korkovelos et al. 2018, </a:t>
            </a:r>
            <a:r>
              <a:rPr lang="en-US" sz="1000" u="sng">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image </a:t>
            </a:r>
            <a:r>
              <a:rPr lang="en-US" sz="1000">
                <a:solidFill>
                  <a:schemeClr val="dk1"/>
                </a:solidFill>
                <a:latin typeface="Open Sans"/>
                <a:ea typeface="Open Sans"/>
                <a:cs typeface="Open Sans"/>
                <a:sym typeface="Open Sans"/>
              </a:rPr>
              <a:t>sous licence </a:t>
            </a:r>
            <a:r>
              <a:rPr lang="en-US" sz="1000" u="sng">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Cadre multi-niveaux</a:t>
            </a:r>
            <a:endParaRPr/>
          </a:p>
        </p:txBody>
      </p:sp>
      <p:sp>
        <p:nvSpPr>
          <p:cNvPr id="303" name="Google Shape;303;p11"/>
          <p:cNvSpPr txBox="1"/>
          <p:nvPr/>
        </p:nvSpPr>
        <p:spPr>
          <a:xfrm>
            <a:off x="887215" y="4640"/>
            <a:ext cx="9229551"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Principaux ensembles de données utilisés dans OnSSET  </a:t>
            </a:r>
            <a:endParaRPr/>
          </a:p>
        </p:txBody>
      </p:sp>
      <p:sp>
        <p:nvSpPr>
          <p:cNvPr id="304" name="Google Shape;304;p11"/>
          <p:cNvSpPr/>
          <p:nvPr/>
        </p:nvSpPr>
        <p:spPr>
          <a:xfrm>
            <a:off x="8635400" y="6070975"/>
            <a:ext cx="3239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rgbClr val="000000"/>
                </a:solidFill>
                <a:latin typeface="Open Sans"/>
                <a:ea typeface="Open Sans"/>
                <a:cs typeface="Open Sans"/>
                <a:sym typeface="Open Sans"/>
              </a:rPr>
              <a:t>ESMAP, 2015 ; Fuso Nerini et al, 2016</a:t>
            </a:r>
            <a:endParaRPr sz="1400" i="1">
              <a:solidFill>
                <a:schemeClr val="dk1"/>
              </a:solidFill>
              <a:latin typeface="Open Sans"/>
              <a:ea typeface="Open Sans"/>
              <a:cs typeface="Open Sans"/>
              <a:sym typeface="Open Sans"/>
            </a:endParaRPr>
          </a:p>
        </p:txBody>
      </p:sp>
      <p:sp>
        <p:nvSpPr>
          <p:cNvPr id="305" name="Google Shape;305;p11"/>
          <p:cNvSpPr/>
          <p:nvPr/>
        </p:nvSpPr>
        <p:spPr>
          <a:xfrm>
            <a:off x="999376" y="6128400"/>
            <a:ext cx="18795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pic>
        <p:nvPicPr>
          <p:cNvPr id="306" name="Google Shape;306;p11"/>
          <p:cNvPicPr preferRelativeResize="0"/>
          <p:nvPr/>
        </p:nvPicPr>
        <p:blipFill rotWithShape="1">
          <a:blip r:embed="rId3">
            <a:alphaModFix/>
          </a:blip>
          <a:srcRect/>
          <a:stretch/>
        </p:blipFill>
        <p:spPr>
          <a:xfrm>
            <a:off x="2415209" y="1685452"/>
            <a:ext cx="7168963" cy="4343347"/>
          </a:xfrm>
          <a:prstGeom prst="rect">
            <a:avLst/>
          </a:prstGeom>
          <a:noFill/>
          <a:ln>
            <a:noFill/>
          </a:ln>
        </p:spPr>
      </p:pic>
      <p:sp>
        <p:nvSpPr>
          <p:cNvPr id="307" name="Google Shape;307;p11"/>
          <p:cNvSpPr txBox="1"/>
          <p:nvPr/>
        </p:nvSpPr>
        <p:spPr>
          <a:xfrm>
            <a:off x="3640430" y="6146149"/>
            <a:ext cx="452320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2"/>
          <p:cNvSpPr/>
          <p:nvPr/>
        </p:nvSpPr>
        <p:spPr>
          <a:xfrm>
            <a:off x="887215" y="1389619"/>
            <a:ext cx="714783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Quelles sont les options en matière d'électrification? </a:t>
            </a:r>
            <a:endParaRPr/>
          </a:p>
        </p:txBody>
      </p:sp>
      <p:sp>
        <p:nvSpPr>
          <p:cNvPr id="314" name="Google Shape;314;p12"/>
          <p:cNvSpPr txBox="1"/>
          <p:nvPr/>
        </p:nvSpPr>
        <p:spPr>
          <a:xfrm>
            <a:off x="887215" y="4640"/>
            <a:ext cx="8461066"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Principaux ensembles de données utilisés dans OnSSET</a:t>
            </a:r>
            <a:endParaRPr sz="4400">
              <a:solidFill>
                <a:schemeClr val="dk1"/>
              </a:solidFill>
              <a:latin typeface="Open Sans"/>
              <a:ea typeface="Open Sans"/>
              <a:cs typeface="Open Sans"/>
              <a:sym typeface="Open Sans"/>
            </a:endParaRPr>
          </a:p>
        </p:txBody>
      </p:sp>
      <p:sp>
        <p:nvSpPr>
          <p:cNvPr id="315" name="Google Shape;315;p12"/>
          <p:cNvSpPr/>
          <p:nvPr/>
        </p:nvSpPr>
        <p:spPr>
          <a:xfrm>
            <a:off x="887228" y="6138100"/>
            <a:ext cx="2145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pic>
        <p:nvPicPr>
          <p:cNvPr id="316" name="Google Shape;316;p12"/>
          <p:cNvPicPr preferRelativeResize="0"/>
          <p:nvPr/>
        </p:nvPicPr>
        <p:blipFill rotWithShape="1">
          <a:blip r:embed="rId3">
            <a:alphaModFix/>
          </a:blip>
          <a:srcRect/>
          <a:stretch/>
        </p:blipFill>
        <p:spPr>
          <a:xfrm>
            <a:off x="966686" y="2483024"/>
            <a:ext cx="3587416" cy="2391611"/>
          </a:xfrm>
          <a:prstGeom prst="rect">
            <a:avLst/>
          </a:prstGeom>
          <a:noFill/>
          <a:ln>
            <a:noFill/>
          </a:ln>
        </p:spPr>
      </p:pic>
      <p:sp>
        <p:nvSpPr>
          <p:cNvPr id="317" name="Google Shape;317;p12"/>
          <p:cNvSpPr txBox="1"/>
          <p:nvPr/>
        </p:nvSpPr>
        <p:spPr>
          <a:xfrm>
            <a:off x="1586179" y="2105041"/>
            <a:ext cx="2262900" cy="4617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RÉSEAU</a:t>
            </a:r>
            <a:endParaRPr sz="2400"/>
          </a:p>
        </p:txBody>
      </p:sp>
      <p:pic>
        <p:nvPicPr>
          <p:cNvPr id="318" name="Google Shape;318;p12"/>
          <p:cNvPicPr preferRelativeResize="0"/>
          <p:nvPr/>
        </p:nvPicPr>
        <p:blipFill rotWithShape="1">
          <a:blip r:embed="rId4">
            <a:alphaModFix/>
          </a:blip>
          <a:srcRect/>
          <a:stretch/>
        </p:blipFill>
        <p:spPr>
          <a:xfrm>
            <a:off x="8472629" y="3548581"/>
            <a:ext cx="2919663" cy="2189747"/>
          </a:xfrm>
          <a:prstGeom prst="rect">
            <a:avLst/>
          </a:prstGeom>
          <a:noFill/>
          <a:ln>
            <a:noFill/>
          </a:ln>
        </p:spPr>
      </p:pic>
      <p:sp>
        <p:nvSpPr>
          <p:cNvPr id="319" name="Google Shape;319;p12"/>
          <p:cNvSpPr/>
          <p:nvPr/>
        </p:nvSpPr>
        <p:spPr>
          <a:xfrm>
            <a:off x="8472625" y="2721425"/>
            <a:ext cx="29196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SYSTÈMES AUTONOMES</a:t>
            </a:r>
            <a:endParaRPr sz="2400">
              <a:solidFill>
                <a:schemeClr val="dk1"/>
              </a:solidFill>
              <a:latin typeface="Open Sans"/>
              <a:ea typeface="Open Sans"/>
              <a:cs typeface="Open Sans"/>
              <a:sym typeface="Open Sans"/>
            </a:endParaRPr>
          </a:p>
        </p:txBody>
      </p:sp>
      <p:pic>
        <p:nvPicPr>
          <p:cNvPr id="320" name="Google Shape;320;p12"/>
          <p:cNvPicPr preferRelativeResize="0"/>
          <p:nvPr/>
        </p:nvPicPr>
        <p:blipFill rotWithShape="1">
          <a:blip r:embed="rId5">
            <a:alphaModFix/>
          </a:blip>
          <a:srcRect/>
          <a:stretch/>
        </p:blipFill>
        <p:spPr>
          <a:xfrm>
            <a:off x="4801825" y="2963232"/>
            <a:ext cx="3421145" cy="2281877"/>
          </a:xfrm>
          <a:prstGeom prst="rect">
            <a:avLst/>
          </a:prstGeom>
          <a:noFill/>
          <a:ln>
            <a:noFill/>
          </a:ln>
        </p:spPr>
      </p:pic>
      <p:sp>
        <p:nvSpPr>
          <p:cNvPr id="321" name="Google Shape;321;p12"/>
          <p:cNvSpPr/>
          <p:nvPr/>
        </p:nvSpPr>
        <p:spPr>
          <a:xfrm>
            <a:off x="4772872" y="2495495"/>
            <a:ext cx="3421146"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MINI-RÉSEAUX</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Open Sans"/>
              <a:ea typeface="Open Sans"/>
              <a:cs typeface="Open Sans"/>
              <a:sym typeface="Open Sans"/>
            </a:endParaRPr>
          </a:p>
        </p:txBody>
      </p:sp>
      <p:sp>
        <p:nvSpPr>
          <p:cNvPr id="322" name="Google Shape;322;p12"/>
          <p:cNvSpPr/>
          <p:nvPr/>
        </p:nvSpPr>
        <p:spPr>
          <a:xfrm>
            <a:off x="4743919" y="5232192"/>
            <a:ext cx="347905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Source de l'image : </a:t>
            </a:r>
            <a:r>
              <a:rPr lang="en-US" sz="1000">
                <a:solidFill>
                  <a:schemeClr val="dk1"/>
                </a:solidFill>
                <a:latin typeface="Calibri"/>
                <a:ea typeface="Calibri"/>
                <a:cs typeface="Calibri"/>
                <a:sym typeface="Calibri"/>
              </a:rPr>
              <a:t>Agence internationale pour les énergies renouvelables (IRENA) </a:t>
            </a:r>
            <a:r>
              <a:rPr lang="en-US" sz="10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CC BY-NC-ND 2.0</a:t>
            </a:r>
            <a:endParaRPr sz="10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3"/>
          <p:cNvSpPr txBox="1">
            <a:spLocks noGrp="1"/>
          </p:cNvSpPr>
          <p:nvPr>
            <p:ph type="title"/>
          </p:nvPr>
        </p:nvSpPr>
        <p:spPr>
          <a:xfrm>
            <a:off x="878305" y="30914"/>
            <a:ext cx="84116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3.2 Principaux ensembles de données utilisés dans OnSSET</a:t>
            </a:r>
            <a:endParaRPr/>
          </a:p>
        </p:txBody>
      </p:sp>
      <p:sp>
        <p:nvSpPr>
          <p:cNvPr id="329" name="Google Shape;329;p13"/>
          <p:cNvSpPr/>
          <p:nvPr/>
        </p:nvSpPr>
        <p:spPr>
          <a:xfrm>
            <a:off x="898358" y="1356232"/>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Coût actualisé de l'électricité (LCOE) </a:t>
            </a:r>
            <a:endParaRPr/>
          </a:p>
        </p:txBody>
      </p:sp>
      <p:sp>
        <p:nvSpPr>
          <p:cNvPr id="330" name="Google Shape;330;p13"/>
          <p:cNvSpPr/>
          <p:nvPr/>
        </p:nvSpPr>
        <p:spPr>
          <a:xfrm>
            <a:off x="10143929" y="6072120"/>
            <a:ext cx="15808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Mentis et al. 2017</a:t>
            </a:r>
            <a:endParaRPr/>
          </a:p>
        </p:txBody>
      </p:sp>
      <p:sp>
        <p:nvSpPr>
          <p:cNvPr id="331" name="Google Shape;331;p13"/>
          <p:cNvSpPr/>
          <p:nvPr/>
        </p:nvSpPr>
        <p:spPr>
          <a:xfrm>
            <a:off x="968777" y="6149750"/>
            <a:ext cx="2303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332" name="Google Shape;332;p13"/>
          <p:cNvSpPr/>
          <p:nvPr/>
        </p:nvSpPr>
        <p:spPr>
          <a:xfrm>
            <a:off x="7581034" y="4254082"/>
            <a:ext cx="27980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adaptée de </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 </a:t>
            </a:r>
            <a:r>
              <a:rPr lang="en-US" sz="1000">
                <a:solidFill>
                  <a:schemeClr val="dk1"/>
                </a:solidFill>
                <a:latin typeface="Open Sans"/>
                <a:ea typeface="Open Sans"/>
                <a:cs typeface="Open Sans"/>
                <a:sym typeface="Open Sans"/>
              </a:rPr>
              <a:t>sous licence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pic>
        <p:nvPicPr>
          <p:cNvPr id="333" name="Google Shape;333;p13" descr="Graphical user interface, text&#10;&#10;Description automatically generated"/>
          <p:cNvPicPr preferRelativeResize="0"/>
          <p:nvPr/>
        </p:nvPicPr>
        <p:blipFill rotWithShape="1">
          <a:blip r:embed="rId5">
            <a:alphaModFix/>
          </a:blip>
          <a:srcRect/>
          <a:stretch/>
        </p:blipFill>
        <p:spPr>
          <a:xfrm>
            <a:off x="928778" y="1920205"/>
            <a:ext cx="5072332" cy="4038383"/>
          </a:xfrm>
          <a:prstGeom prst="rect">
            <a:avLst/>
          </a:prstGeom>
          <a:noFill/>
          <a:ln>
            <a:noFill/>
          </a:ln>
        </p:spPr>
      </p:pic>
      <p:pic>
        <p:nvPicPr>
          <p:cNvPr id="334" name="Google Shape;334;p13" descr="Shape, rectangle&#10;&#10;Description automatically generated"/>
          <p:cNvPicPr preferRelativeResize="0"/>
          <p:nvPr/>
        </p:nvPicPr>
        <p:blipFill rotWithShape="1">
          <a:blip r:embed="rId6">
            <a:alphaModFix/>
          </a:blip>
          <a:srcRect/>
          <a:stretch/>
        </p:blipFill>
        <p:spPr>
          <a:xfrm>
            <a:off x="7643004" y="2759285"/>
            <a:ext cx="2743200" cy="1339430"/>
          </a:xfrm>
          <a:prstGeom prst="rect">
            <a:avLst/>
          </a:prstGeom>
          <a:noFill/>
          <a:ln>
            <a:noFill/>
          </a:ln>
        </p:spPr>
      </p:pic>
      <p:pic>
        <p:nvPicPr>
          <p:cNvPr id="335" name="Google Shape;335;p13"/>
          <p:cNvPicPr preferRelativeResize="0"/>
          <p:nvPr/>
        </p:nvPicPr>
        <p:blipFill rotWithShape="1">
          <a:blip r:embed="rId7">
            <a:alphaModFix/>
          </a:blip>
          <a:srcRect/>
          <a:stretch/>
        </p:blipFill>
        <p:spPr>
          <a:xfrm>
            <a:off x="7635922" y="2919896"/>
            <a:ext cx="2743200" cy="927225"/>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4"/>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conférence Objectif d'apprentissage</a:t>
            </a:r>
            <a:endParaRPr sz="2800" b="1" i="1">
              <a:solidFill>
                <a:schemeClr val="lt1"/>
              </a:solidFill>
              <a:latin typeface="Open Sans"/>
              <a:ea typeface="Open Sans"/>
              <a:cs typeface="Open Sans"/>
              <a:sym typeface="Open Sans"/>
            </a:endParaRPr>
          </a:p>
        </p:txBody>
      </p:sp>
      <p:sp>
        <p:nvSpPr>
          <p:cNvPr id="341" name="Google Shape;341;p14"/>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42" name="Google Shape;342;p14"/>
          <p:cNvSpPr txBox="1"/>
          <p:nvPr/>
        </p:nvSpPr>
        <p:spPr>
          <a:xfrm>
            <a:off x="887215" y="-5576"/>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3.2 Références</a:t>
            </a:r>
            <a:endParaRPr/>
          </a:p>
        </p:txBody>
      </p:sp>
      <p:sp>
        <p:nvSpPr>
          <p:cNvPr id="343" name="Google Shape;343;p14"/>
          <p:cNvSpPr/>
          <p:nvPr/>
        </p:nvSpPr>
        <p:spPr>
          <a:xfrm>
            <a:off x="887215" y="1370344"/>
            <a:ext cx="10417500" cy="375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Open Sans"/>
                <a:ea typeface="Open Sans"/>
                <a:cs typeface="Open Sans"/>
                <a:sym typeface="Open Sans"/>
              </a:rPr>
              <a:t>Bhatia, Mikul, Angelou, Niki, 2015. Beyond Connections : Energy Access Redefined (TECHNICAL REPORT No. 008/15), Working paper.</a:t>
            </a:r>
            <a:endParaRPr/>
          </a:p>
          <a:p>
            <a:pPr marL="0" marR="0" lvl="0" indent="0" algn="l" rtl="0">
              <a:spcBef>
                <a:spcPts val="0"/>
              </a:spcBef>
              <a:spcAft>
                <a:spcPts val="0"/>
              </a:spcAft>
              <a:buNone/>
            </a:pPr>
            <a:endParaRPr sz="14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400">
                <a:solidFill>
                  <a:srgbClr val="000000"/>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US" sz="14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https://doi.org/10.3390/en12071395</a:t>
            </a:r>
            <a:endParaRPr sz="14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4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400">
                <a:solidFill>
                  <a:srgbClr val="000000"/>
                </a:solidFill>
                <a:latin typeface="Open Sans"/>
                <a:ea typeface="Open Sans"/>
                <a:cs typeface="Open Sans"/>
                <a:sym typeface="Open Sans"/>
              </a:rPr>
              <a:t>Korkovelos, A., Mentis, D., Siyal, S.H., Arderne, C., Rogner, H., Bazilian, M., Howells, M., Beck, H., De Roo, A., 2018. A Geospatial Assessment of Small-Scale Hydropower Potential in Sub-Saharan Africa. Energies 11, 3100. </a:t>
            </a:r>
            <a:r>
              <a:rPr lang="en-US" sz="14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https://doi.org/10.3390/en11113100</a:t>
            </a:r>
            <a:endParaRPr sz="14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4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400">
                <a:solidFill>
                  <a:srgbClr val="000000"/>
                </a:solidFill>
                <a:latin typeface="Open Sans"/>
                <a:ea typeface="Open Sans"/>
                <a:cs typeface="Open Sans"/>
                <a:sym typeface="Open Sans"/>
              </a:rPr>
              <a:t>Mentis, D., Howells, M., Rogner, H., Korkovelos, A., Arderne, C., Zepeda, E., Siyal, S., Taliotis, C., Bazilian, M., de Roo, A., Tanvez, Y., Oudalov, A., Scholtz, E., 2017. Lighting the World: the first application of an open source, spatial electrification tool (OnSSET) on Sub-Saharan Africa. Environmental Research Letters 12, 085003. </a:t>
            </a:r>
            <a:r>
              <a:rPr lang="en-US" sz="14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https://doi.org/10.1088/1748-9326/aa7b29</a:t>
            </a:r>
            <a:endParaRPr sz="14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4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400">
                <a:solidFill>
                  <a:srgbClr val="000000"/>
                </a:solidFill>
                <a:latin typeface="Open Sans"/>
                <a:ea typeface="Open Sans"/>
                <a:cs typeface="Open Sans"/>
                <a:sym typeface="Open Sans"/>
              </a:rPr>
              <a:t>Mentis, D., Korkovelos, A., Sahlberg, A., Khavari, B., n.d. Lecture 1: Introduction to geospatial electrification modelling</a:t>
            </a:r>
            <a:endParaRPr/>
          </a:p>
          <a:p>
            <a:pPr marL="0" marR="0" lvl="0" indent="0" algn="l" rtl="0">
              <a:spcBef>
                <a:spcPts val="0"/>
              </a:spcBef>
              <a:spcAft>
                <a:spcPts val="0"/>
              </a:spcAft>
              <a:buNone/>
            </a:pPr>
            <a:r>
              <a:rPr lang="en-US" sz="1400">
                <a:solidFill>
                  <a:srgbClr val="000000"/>
                </a:solidFill>
                <a:latin typeface="Open Sans"/>
                <a:ea typeface="Open Sans"/>
                <a:cs typeface="Open Sans"/>
                <a:sym typeface="Open Sans"/>
              </a:rPr>
              <a:t>[WWW Document]. OnSSET Teaching Kit. URL </a:t>
            </a:r>
            <a:r>
              <a:rPr lang="en-US" sz="140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https://onsset.github.io/teaching_kit/courses/module_1/Lecture_1/</a:t>
            </a:r>
            <a:r>
              <a:rPr lang="en-US" sz="14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4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400">
                <a:solidFill>
                  <a:srgbClr val="000000"/>
                </a:solidFill>
                <a:latin typeface="Open Sans"/>
                <a:ea typeface="Open Sans"/>
                <a:cs typeface="Open Sans"/>
                <a:sym typeface="Open Sans"/>
              </a:rPr>
              <a:t>Nerini, F.F., Broad, O., Mentis, D., Welsch, M., Bazilian, M., Howells, M., 2016. A cost comparison of technology approaches for improving access to electricity services. Energy 95, 255–265. </a:t>
            </a:r>
            <a:r>
              <a:rPr lang="en-US" sz="1400" u="sng">
                <a:solidFill>
                  <a:srgbClr val="00000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https://doi.org/10.1016/j.energy.2015.11.068</a:t>
            </a:r>
            <a:endParaRPr sz="14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5"/>
          <p:cNvSpPr/>
          <p:nvPr/>
        </p:nvSpPr>
        <p:spPr>
          <a:xfrm>
            <a:off x="887215" y="125824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Résultats de l'électrification</a:t>
            </a:r>
            <a:endParaRPr/>
          </a:p>
        </p:txBody>
      </p:sp>
      <p:sp>
        <p:nvSpPr>
          <p:cNvPr id="350" name="Google Shape;350;p15"/>
          <p:cNvSpPr txBox="1"/>
          <p:nvPr/>
        </p:nvSpPr>
        <p:spPr>
          <a:xfrm>
            <a:off x="887215" y="-2044"/>
            <a:ext cx="8461065" cy="137575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Accès à l'électricité en Afrique subsaharienne  </a:t>
            </a:r>
            <a:endParaRPr/>
          </a:p>
        </p:txBody>
      </p:sp>
      <p:sp>
        <p:nvSpPr>
          <p:cNvPr id="351" name="Google Shape;351;p15"/>
          <p:cNvSpPr/>
          <p:nvPr/>
        </p:nvSpPr>
        <p:spPr>
          <a:xfrm>
            <a:off x="10152916" y="6072516"/>
            <a:ext cx="15808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Mentis et al. 2017</a:t>
            </a:r>
            <a:endParaRPr/>
          </a:p>
        </p:txBody>
      </p:sp>
      <p:sp>
        <p:nvSpPr>
          <p:cNvPr id="352" name="Google Shape;352;p15"/>
          <p:cNvSpPr/>
          <p:nvPr/>
        </p:nvSpPr>
        <p:spPr>
          <a:xfrm>
            <a:off x="1003175" y="6145225"/>
            <a:ext cx="20808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353" name="Google Shape;353;p15"/>
          <p:cNvSpPr/>
          <p:nvPr/>
        </p:nvSpPr>
        <p:spPr>
          <a:xfrm>
            <a:off x="4336913" y="6145463"/>
            <a:ext cx="446661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 </a:t>
            </a:r>
            <a:r>
              <a:rPr lang="en-US" sz="1000">
                <a:solidFill>
                  <a:schemeClr val="dk1"/>
                </a:solidFill>
                <a:latin typeface="Open Sans"/>
                <a:ea typeface="Open Sans"/>
                <a:cs typeface="Open Sans"/>
                <a:sym typeface="Open Sans"/>
              </a:rPr>
              <a:t>sous licence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pic>
        <p:nvPicPr>
          <p:cNvPr id="354" name="Google Shape;354;p15"/>
          <p:cNvPicPr preferRelativeResize="0"/>
          <p:nvPr/>
        </p:nvPicPr>
        <p:blipFill rotWithShape="1">
          <a:blip r:embed="rId5">
            <a:alphaModFix/>
          </a:blip>
          <a:srcRect/>
          <a:stretch/>
        </p:blipFill>
        <p:spPr>
          <a:xfrm>
            <a:off x="3257914" y="1589674"/>
            <a:ext cx="5967404" cy="4473964"/>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6"/>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Coût de l'investissement </a:t>
            </a:r>
            <a:endParaRPr/>
          </a:p>
        </p:txBody>
      </p:sp>
      <p:sp>
        <p:nvSpPr>
          <p:cNvPr id="361" name="Google Shape;361;p16"/>
          <p:cNvSpPr txBox="1"/>
          <p:nvPr/>
        </p:nvSpPr>
        <p:spPr>
          <a:xfrm>
            <a:off x="887213" y="7684"/>
            <a:ext cx="9842395" cy="137575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Accès à l'électricité en Afrique subsaharienne  </a:t>
            </a:r>
            <a:endParaRPr/>
          </a:p>
        </p:txBody>
      </p:sp>
      <p:pic>
        <p:nvPicPr>
          <p:cNvPr id="362" name="Google Shape;362;p16"/>
          <p:cNvPicPr preferRelativeResize="0"/>
          <p:nvPr/>
        </p:nvPicPr>
        <p:blipFill rotWithShape="1">
          <a:blip r:embed="rId3">
            <a:alphaModFix/>
          </a:blip>
          <a:srcRect/>
          <a:stretch/>
        </p:blipFill>
        <p:spPr>
          <a:xfrm>
            <a:off x="3113439" y="1774856"/>
            <a:ext cx="5405147" cy="4469533"/>
          </a:xfrm>
          <a:prstGeom prst="rect">
            <a:avLst/>
          </a:prstGeom>
          <a:noFill/>
          <a:ln>
            <a:noFill/>
          </a:ln>
        </p:spPr>
      </p:pic>
      <p:sp>
        <p:nvSpPr>
          <p:cNvPr id="363" name="Google Shape;363;p16"/>
          <p:cNvSpPr/>
          <p:nvPr/>
        </p:nvSpPr>
        <p:spPr>
          <a:xfrm>
            <a:off x="10159493" y="6081622"/>
            <a:ext cx="15808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Mentis et al. 2017</a:t>
            </a:r>
            <a:endParaRPr/>
          </a:p>
        </p:txBody>
      </p:sp>
      <p:sp>
        <p:nvSpPr>
          <p:cNvPr id="364" name="Google Shape;364;p16"/>
          <p:cNvSpPr/>
          <p:nvPr/>
        </p:nvSpPr>
        <p:spPr>
          <a:xfrm>
            <a:off x="971849" y="6139025"/>
            <a:ext cx="19242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365" name="Google Shape;365;p16"/>
          <p:cNvSpPr/>
          <p:nvPr/>
        </p:nvSpPr>
        <p:spPr>
          <a:xfrm>
            <a:off x="3686059" y="6134300"/>
            <a:ext cx="4216219"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US" sz="1000">
                <a:solidFill>
                  <a:schemeClr val="dk1"/>
                </a:solidFill>
                <a:latin typeface="Open Sans"/>
                <a:ea typeface="Open Sans"/>
                <a:cs typeface="Open Sans"/>
                <a:sym typeface="Open Sans"/>
              </a:rPr>
              <a:t>sous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7"/>
          <p:cNvSpPr/>
          <p:nvPr/>
        </p:nvSpPr>
        <p:spPr>
          <a:xfrm>
            <a:off x="907267" y="1389619"/>
            <a:ext cx="1034675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Exemples de résultats de l'analyse de l'électrification en Afrique subsaharienne </a:t>
            </a:r>
            <a:endParaRPr/>
          </a:p>
        </p:txBody>
      </p:sp>
      <p:sp>
        <p:nvSpPr>
          <p:cNvPr id="372" name="Google Shape;372;p17"/>
          <p:cNvSpPr txBox="1"/>
          <p:nvPr/>
        </p:nvSpPr>
        <p:spPr>
          <a:xfrm>
            <a:off x="887216" y="-2044"/>
            <a:ext cx="9122546" cy="137575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Accès à l'électricité en Afrique subsaharienne </a:t>
            </a:r>
            <a:endParaRPr/>
          </a:p>
        </p:txBody>
      </p:sp>
      <p:pic>
        <p:nvPicPr>
          <p:cNvPr id="373" name="Google Shape;373;p17"/>
          <p:cNvPicPr preferRelativeResize="0"/>
          <p:nvPr/>
        </p:nvPicPr>
        <p:blipFill rotWithShape="1">
          <a:blip r:embed="rId3">
            <a:alphaModFix/>
          </a:blip>
          <a:srcRect/>
          <a:stretch/>
        </p:blipFill>
        <p:spPr>
          <a:xfrm>
            <a:off x="1011285" y="2104001"/>
            <a:ext cx="10242740" cy="3821484"/>
          </a:xfrm>
          <a:prstGeom prst="rect">
            <a:avLst/>
          </a:prstGeom>
          <a:noFill/>
          <a:ln>
            <a:noFill/>
          </a:ln>
        </p:spPr>
      </p:pic>
      <p:sp>
        <p:nvSpPr>
          <p:cNvPr id="374" name="Google Shape;374;p17"/>
          <p:cNvSpPr/>
          <p:nvPr/>
        </p:nvSpPr>
        <p:spPr>
          <a:xfrm>
            <a:off x="10157299" y="6076991"/>
            <a:ext cx="15808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Mentis et al. 2017</a:t>
            </a:r>
            <a:endParaRPr/>
          </a:p>
        </p:txBody>
      </p:sp>
      <p:sp>
        <p:nvSpPr>
          <p:cNvPr id="375" name="Google Shape;375;p17"/>
          <p:cNvSpPr/>
          <p:nvPr/>
        </p:nvSpPr>
        <p:spPr>
          <a:xfrm>
            <a:off x="925024" y="6149356"/>
            <a:ext cx="268818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Adapté de Mentis et al. 2021</a:t>
            </a:r>
            <a:endParaRPr sz="1000">
              <a:solidFill>
                <a:schemeClr val="dk1"/>
              </a:solidFill>
              <a:latin typeface="Open Sans"/>
              <a:ea typeface="Open Sans"/>
              <a:cs typeface="Open Sans"/>
              <a:sym typeface="Open Sans"/>
            </a:endParaRPr>
          </a:p>
        </p:txBody>
      </p:sp>
      <p:sp>
        <p:nvSpPr>
          <p:cNvPr id="376" name="Google Shape;376;p17"/>
          <p:cNvSpPr/>
          <p:nvPr/>
        </p:nvSpPr>
        <p:spPr>
          <a:xfrm>
            <a:off x="4685630" y="6133382"/>
            <a:ext cx="4216219"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US" sz="1000">
                <a:solidFill>
                  <a:schemeClr val="dk1"/>
                </a:solidFill>
                <a:latin typeface="Open Sans"/>
                <a:ea typeface="Open Sans"/>
                <a:cs typeface="Open Sans"/>
                <a:sym typeface="Open Sans"/>
              </a:rPr>
              <a:t>sous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
          <p:cNvSpPr/>
          <p:nvPr/>
        </p:nvSpPr>
        <p:spPr>
          <a:xfrm>
            <a:off x="887215" y="1389619"/>
            <a:ext cx="83929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Besoins d'investissement en </a:t>
            </a:r>
            <a:r>
              <a:rPr lang="en-US" sz="1800" b="1">
                <a:solidFill>
                  <a:srgbClr val="9CC2E5"/>
                </a:solidFill>
                <a:latin typeface="Open Sans"/>
                <a:ea typeface="Open Sans"/>
                <a:cs typeface="Open Sans"/>
                <a:sym typeface="Open Sans"/>
              </a:rPr>
              <a:t>Afrique</a:t>
            </a:r>
            <a:r>
              <a:rPr lang="en-US" sz="2000" b="1">
                <a:solidFill>
                  <a:srgbClr val="9CC2E5"/>
                </a:solidFill>
                <a:latin typeface="Open Sans"/>
                <a:ea typeface="Open Sans"/>
                <a:cs typeface="Open Sans"/>
                <a:sym typeface="Open Sans"/>
              </a:rPr>
              <a:t> subsaharienne </a:t>
            </a:r>
            <a:endParaRPr/>
          </a:p>
        </p:txBody>
      </p:sp>
      <p:pic>
        <p:nvPicPr>
          <p:cNvPr id="383" name="Google Shape;383;p18"/>
          <p:cNvPicPr preferRelativeResize="0"/>
          <p:nvPr/>
        </p:nvPicPr>
        <p:blipFill rotWithShape="1">
          <a:blip r:embed="rId3">
            <a:alphaModFix/>
          </a:blip>
          <a:srcRect/>
          <a:stretch/>
        </p:blipFill>
        <p:spPr>
          <a:xfrm>
            <a:off x="2355067" y="1863940"/>
            <a:ext cx="5609838" cy="4221116"/>
          </a:xfrm>
          <a:prstGeom prst="rect">
            <a:avLst/>
          </a:prstGeom>
          <a:noFill/>
          <a:ln>
            <a:noFill/>
          </a:ln>
        </p:spPr>
      </p:pic>
      <p:sp>
        <p:nvSpPr>
          <p:cNvPr id="384" name="Google Shape;384;p18"/>
          <p:cNvSpPr/>
          <p:nvPr/>
        </p:nvSpPr>
        <p:spPr>
          <a:xfrm>
            <a:off x="936550" y="6141500"/>
            <a:ext cx="18909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385" name="Google Shape;385;p18"/>
          <p:cNvSpPr txBox="1"/>
          <p:nvPr/>
        </p:nvSpPr>
        <p:spPr>
          <a:xfrm>
            <a:off x="887214" y="-2044"/>
            <a:ext cx="8879355" cy="137575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Accès à l'électricité en Afrique subsaharienne </a:t>
            </a:r>
            <a:endParaRPr/>
          </a:p>
        </p:txBody>
      </p:sp>
      <p:sp>
        <p:nvSpPr>
          <p:cNvPr id="386" name="Google Shape;386;p18"/>
          <p:cNvSpPr txBox="1"/>
          <p:nvPr/>
        </p:nvSpPr>
        <p:spPr>
          <a:xfrm>
            <a:off x="3724447" y="6142692"/>
            <a:ext cx="436285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9"/>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Messages clés</a:t>
            </a:r>
            <a:endParaRPr/>
          </a:p>
        </p:txBody>
      </p:sp>
      <p:sp>
        <p:nvSpPr>
          <p:cNvPr id="393" name="Google Shape;393;p19"/>
          <p:cNvSpPr txBox="1">
            <a:spLocks noGrp="1"/>
          </p:cNvSpPr>
          <p:nvPr>
            <p:ph type="body" idx="1"/>
          </p:nvPr>
        </p:nvSpPr>
        <p:spPr>
          <a:xfrm>
            <a:off x="802105" y="1937179"/>
            <a:ext cx="9258969" cy="390299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4000"/>
              </a:lnSpc>
              <a:spcBef>
                <a:spcPts val="0"/>
              </a:spcBef>
              <a:spcAft>
                <a:spcPts val="0"/>
              </a:spcAft>
              <a:buClr>
                <a:schemeClr val="dk1"/>
              </a:buClr>
              <a:buSzPts val="1800"/>
              <a:buChar char="•"/>
            </a:pPr>
            <a:r>
              <a:rPr lang="en-US" b="1">
                <a:latin typeface="Open Sans"/>
                <a:ea typeface="Open Sans"/>
                <a:cs typeface="Open Sans"/>
                <a:sym typeface="Open Sans"/>
              </a:rPr>
              <a:t>L'extension du réseau </a:t>
            </a:r>
            <a:r>
              <a:rPr lang="en-US">
                <a:latin typeface="Open Sans"/>
                <a:ea typeface="Open Sans"/>
                <a:cs typeface="Open Sans"/>
                <a:sym typeface="Open Sans"/>
              </a:rPr>
              <a:t>est favorable dans les zones où la </a:t>
            </a:r>
            <a:r>
              <a:rPr lang="en-US" b="1">
                <a:latin typeface="Open Sans"/>
                <a:ea typeface="Open Sans"/>
                <a:cs typeface="Open Sans"/>
                <a:sym typeface="Open Sans"/>
              </a:rPr>
              <a:t>demande est élevée</a:t>
            </a:r>
            <a:r>
              <a:rPr lang="en-US">
                <a:latin typeface="Open Sans"/>
                <a:ea typeface="Open Sans"/>
                <a:cs typeface="Open Sans"/>
                <a:sym typeface="Open Sans"/>
              </a:rPr>
              <a:t>, ce qui correspond souvent à une forte densité de population et à une </a:t>
            </a:r>
            <a:r>
              <a:rPr lang="en-US" b="1">
                <a:latin typeface="Open Sans"/>
                <a:ea typeface="Open Sans"/>
                <a:cs typeface="Open Sans"/>
                <a:sym typeface="Open Sans"/>
              </a:rPr>
              <a:t>faible distance (&lt;50 km) par rapport au réseau.</a:t>
            </a:r>
            <a:endParaRPr>
              <a:latin typeface="Open Sans"/>
              <a:ea typeface="Open Sans"/>
              <a:cs typeface="Open Sans"/>
              <a:sym typeface="Open Sans"/>
            </a:endParaRPr>
          </a:p>
          <a:p>
            <a:pPr marL="228600" lvl="0" indent="-228600" algn="l" rtl="0">
              <a:lnSpc>
                <a:spcPct val="114000"/>
              </a:lnSpc>
              <a:spcBef>
                <a:spcPts val="600"/>
              </a:spcBef>
              <a:spcAft>
                <a:spcPts val="0"/>
              </a:spcAft>
              <a:buClr>
                <a:schemeClr val="dk1"/>
              </a:buClr>
              <a:buSzPts val="1800"/>
              <a:buChar char="•"/>
            </a:pPr>
            <a:r>
              <a:rPr lang="en-US" b="1">
                <a:latin typeface="Open Sans"/>
                <a:ea typeface="Open Sans"/>
                <a:cs typeface="Open Sans"/>
                <a:sym typeface="Open Sans"/>
              </a:rPr>
              <a:t>Les mini-réseaux </a:t>
            </a:r>
            <a:r>
              <a:rPr lang="en-US">
                <a:latin typeface="Open Sans"/>
                <a:ea typeface="Open Sans"/>
                <a:cs typeface="Open Sans"/>
                <a:sym typeface="Open Sans"/>
              </a:rPr>
              <a:t>sont favorables à des niveaux de </a:t>
            </a:r>
            <a:r>
              <a:rPr lang="en-US" b="1">
                <a:latin typeface="Open Sans"/>
                <a:ea typeface="Open Sans"/>
                <a:cs typeface="Open Sans"/>
                <a:sym typeface="Open Sans"/>
              </a:rPr>
              <a:t>demande moyens à élevés</a:t>
            </a:r>
            <a:r>
              <a:rPr lang="en-US">
                <a:latin typeface="Open Sans"/>
                <a:ea typeface="Open Sans"/>
                <a:cs typeface="Open Sans"/>
                <a:sym typeface="Open Sans"/>
              </a:rPr>
              <a:t>, ce qui correspond normalement à la densité de la population dans les zones </a:t>
            </a:r>
            <a:r>
              <a:rPr lang="en-US" b="1">
                <a:latin typeface="Open Sans"/>
                <a:ea typeface="Open Sans"/>
                <a:cs typeface="Open Sans"/>
                <a:sym typeface="Open Sans"/>
              </a:rPr>
              <a:t>situées plus loin des lignes de réseau existantes.</a:t>
            </a:r>
            <a:endParaRPr/>
          </a:p>
          <a:p>
            <a:pPr marL="228600" lvl="0" indent="-228600" algn="l" rtl="0">
              <a:lnSpc>
                <a:spcPct val="114000"/>
              </a:lnSpc>
              <a:spcBef>
                <a:spcPts val="600"/>
              </a:spcBef>
              <a:spcAft>
                <a:spcPts val="0"/>
              </a:spcAft>
              <a:buClr>
                <a:schemeClr val="dk1"/>
              </a:buClr>
              <a:buSzPts val="1800"/>
              <a:buChar char="•"/>
            </a:pPr>
            <a:r>
              <a:rPr lang="en-US">
                <a:latin typeface="Open Sans"/>
                <a:ea typeface="Open Sans"/>
                <a:cs typeface="Open Sans"/>
                <a:sym typeface="Open Sans"/>
              </a:rPr>
              <a:t>Les systèmes </a:t>
            </a:r>
            <a:r>
              <a:rPr lang="en-US" b="1">
                <a:latin typeface="Open Sans"/>
                <a:ea typeface="Open Sans"/>
                <a:cs typeface="Open Sans"/>
                <a:sym typeface="Open Sans"/>
              </a:rPr>
              <a:t>autonomes </a:t>
            </a:r>
            <a:r>
              <a:rPr lang="en-US">
                <a:latin typeface="Open Sans"/>
                <a:ea typeface="Open Sans"/>
                <a:cs typeface="Open Sans"/>
                <a:sym typeface="Open Sans"/>
              </a:rPr>
              <a:t>sont avantageux dans les zones où la demande est faible, généralement dans les </a:t>
            </a:r>
            <a:r>
              <a:rPr lang="en-US" b="1">
                <a:latin typeface="Open Sans"/>
                <a:ea typeface="Open Sans"/>
                <a:cs typeface="Open Sans"/>
                <a:sym typeface="Open Sans"/>
              </a:rPr>
              <a:t>petites localités rurales </a:t>
            </a:r>
            <a:r>
              <a:rPr lang="en-US">
                <a:latin typeface="Open Sans"/>
                <a:ea typeface="Open Sans"/>
                <a:cs typeface="Open Sans"/>
                <a:sym typeface="Open Sans"/>
              </a:rPr>
              <a:t>et/ou les zones faiblement peuplées.</a:t>
            </a:r>
            <a:endParaRPr/>
          </a:p>
          <a:p>
            <a:pPr marL="228600" lvl="0" indent="-228600" algn="l" rtl="0">
              <a:lnSpc>
                <a:spcPct val="114000"/>
              </a:lnSpc>
              <a:spcBef>
                <a:spcPts val="600"/>
              </a:spcBef>
              <a:spcAft>
                <a:spcPts val="0"/>
              </a:spcAft>
              <a:buClr>
                <a:schemeClr val="dk1"/>
              </a:buClr>
              <a:buSzPts val="1800"/>
              <a:buChar char="•"/>
            </a:pPr>
            <a:r>
              <a:rPr lang="en-US">
                <a:latin typeface="Open Sans"/>
                <a:ea typeface="Open Sans"/>
                <a:cs typeface="Open Sans"/>
                <a:sym typeface="Open Sans"/>
              </a:rPr>
              <a:t>L'augmentation de la demande d'électricité (niveau 1 → niveau 5) fait passer progressivement l'option la moins coûteuse de l'option autonome à l'option mini-réseau, puis au réseau.</a:t>
            </a:r>
            <a:endParaRPr/>
          </a:p>
          <a:p>
            <a:pPr marL="228600" lvl="0" indent="-101600" algn="l" rtl="0">
              <a:lnSpc>
                <a:spcPct val="90000"/>
              </a:lnSpc>
              <a:spcBef>
                <a:spcPts val="1600"/>
              </a:spcBef>
              <a:spcAft>
                <a:spcPts val="0"/>
              </a:spcAft>
              <a:buClr>
                <a:schemeClr val="dk1"/>
              </a:buClr>
              <a:buSzPts val="2000"/>
              <a:buNone/>
            </a:pPr>
            <a:endParaRPr sz="2000">
              <a:latin typeface="Open Sans"/>
              <a:ea typeface="Open Sans"/>
              <a:cs typeface="Open Sans"/>
              <a:sym typeface="Open Sans"/>
            </a:endParaRPr>
          </a:p>
        </p:txBody>
      </p:sp>
      <p:sp>
        <p:nvSpPr>
          <p:cNvPr id="394" name="Google Shape;394;p19"/>
          <p:cNvSpPr/>
          <p:nvPr/>
        </p:nvSpPr>
        <p:spPr>
          <a:xfrm>
            <a:off x="842825" y="6135200"/>
            <a:ext cx="20532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395" name="Google Shape;395;p19"/>
          <p:cNvSpPr txBox="1"/>
          <p:nvPr/>
        </p:nvSpPr>
        <p:spPr>
          <a:xfrm>
            <a:off x="887214" y="-2044"/>
            <a:ext cx="8782079" cy="137575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Accès à l'électricité en Afrique subsaharienne </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205" name="Google Shape;205;p2"/>
          <p:cNvSpPr/>
          <p:nvPr/>
        </p:nvSpPr>
        <p:spPr>
          <a:xfrm>
            <a:off x="1044005" y="1818917"/>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06" name="Google Shape;206;p2"/>
          <p:cNvSpPr txBox="1"/>
          <p:nvPr/>
        </p:nvSpPr>
        <p:spPr>
          <a:xfrm>
            <a:off x="887215" y="-5576"/>
            <a:ext cx="7651304" cy="136907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Objectifs du cours</a:t>
            </a:r>
            <a:endParaRPr sz="4400">
              <a:solidFill>
                <a:schemeClr val="dk1"/>
              </a:solidFill>
              <a:latin typeface="Open Sans"/>
              <a:ea typeface="Open Sans"/>
              <a:cs typeface="Open Sans"/>
              <a:sym typeface="Open Sans"/>
            </a:endParaRPr>
          </a:p>
        </p:txBody>
      </p:sp>
      <p:sp>
        <p:nvSpPr>
          <p:cNvPr id="207" name="Google Shape;207;p2"/>
          <p:cNvSpPr txBox="1"/>
          <p:nvPr/>
        </p:nvSpPr>
        <p:spPr>
          <a:xfrm>
            <a:off x="887215" y="2190402"/>
            <a:ext cx="5211600" cy="3147000"/>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33375" algn="l" rtl="0">
              <a:lnSpc>
                <a:spcPct val="100000"/>
              </a:lnSpc>
              <a:spcBef>
                <a:spcPts val="0"/>
              </a:spcBef>
              <a:spcAft>
                <a:spcPts val="0"/>
              </a:spcAft>
              <a:buClr>
                <a:schemeClr val="dk1"/>
              </a:buClr>
              <a:buSzPct val="100000"/>
              <a:buFont typeface="Arial"/>
              <a:buAutoNum type="arabicPeriod"/>
            </a:pPr>
            <a:r>
              <a:rPr lang="en-US" sz="2000">
                <a:solidFill>
                  <a:schemeClr val="dk1"/>
                </a:solidFill>
                <a:latin typeface="Open Sans"/>
                <a:ea typeface="Open Sans"/>
                <a:cs typeface="Open Sans"/>
                <a:sym typeface="Open Sans"/>
              </a:rPr>
              <a:t>OA 1: décrire les ensembles de données de base utilisés dans OnSSET</a:t>
            </a:r>
            <a:endParaRPr/>
          </a:p>
          <a:p>
            <a:pPr marL="342900" marR="0" lvl="0" indent="-333375" algn="l" rtl="0">
              <a:lnSpc>
                <a:spcPct val="100000"/>
              </a:lnSpc>
              <a:spcBef>
                <a:spcPts val="1000"/>
              </a:spcBef>
              <a:spcAft>
                <a:spcPts val="0"/>
              </a:spcAft>
              <a:buClr>
                <a:schemeClr val="dk1"/>
              </a:buClr>
              <a:buSzPct val="100000"/>
              <a:buFont typeface="Arial"/>
              <a:buAutoNum type="arabicPeriod"/>
            </a:pPr>
            <a:r>
              <a:rPr lang="en-US" sz="2000">
                <a:solidFill>
                  <a:schemeClr val="dk1"/>
                </a:solidFill>
                <a:latin typeface="Open Sans"/>
                <a:ea typeface="Open Sans"/>
                <a:cs typeface="Open Sans"/>
                <a:sym typeface="Open Sans"/>
              </a:rPr>
              <a:t>OA 2: expliquer comment les ressources énergétiques sont distribuées en Afrique subsaharienne </a:t>
            </a:r>
            <a:endParaRPr/>
          </a:p>
          <a:p>
            <a:pPr marL="342900" marR="0" lvl="0" indent="-333375" algn="l" rtl="0">
              <a:lnSpc>
                <a:spcPct val="100000"/>
              </a:lnSpc>
              <a:spcBef>
                <a:spcPts val="1000"/>
              </a:spcBef>
              <a:spcAft>
                <a:spcPts val="0"/>
              </a:spcAft>
              <a:buClr>
                <a:schemeClr val="dk1"/>
              </a:buClr>
              <a:buSzPct val="100000"/>
              <a:buFont typeface="Arial"/>
              <a:buAutoNum type="arabicPeriod"/>
            </a:pPr>
            <a:r>
              <a:rPr lang="en-US" sz="2000">
                <a:solidFill>
                  <a:schemeClr val="dk1"/>
                </a:solidFill>
                <a:latin typeface="Open Sans"/>
                <a:ea typeface="Open Sans"/>
                <a:cs typeface="Open Sans"/>
                <a:sym typeface="Open Sans"/>
              </a:rPr>
              <a:t>OA 3: énumérer les principales caractéristiques des systèmes d'information géographique (SIG) </a:t>
            </a:r>
            <a:endParaRPr/>
          </a:p>
          <a:p>
            <a:pPr marL="342900" marR="0" lvl="0" indent="-333375" algn="l" rtl="0">
              <a:lnSpc>
                <a:spcPct val="100000"/>
              </a:lnSpc>
              <a:spcBef>
                <a:spcPts val="1000"/>
              </a:spcBef>
              <a:spcAft>
                <a:spcPts val="0"/>
              </a:spcAft>
              <a:buClr>
                <a:schemeClr val="dk1"/>
              </a:buClr>
              <a:buSzPct val="100000"/>
              <a:buFont typeface="Arial"/>
              <a:buAutoNum type="arabicPeriod"/>
            </a:pPr>
            <a:r>
              <a:rPr lang="en-US" sz="2000">
                <a:solidFill>
                  <a:schemeClr val="dk1"/>
                </a:solidFill>
                <a:latin typeface="Open Sans"/>
                <a:ea typeface="Open Sans"/>
                <a:cs typeface="Open Sans"/>
                <a:sym typeface="Open Sans"/>
              </a:rPr>
              <a:t>OA 4: décrire le rôle des données géospatiales et des objectifs de développement durable</a:t>
            </a:r>
            <a:endParaRPr/>
          </a:p>
          <a:p>
            <a:pPr marL="0" marR="0" lvl="0" indent="0" algn="l" rtl="0">
              <a:lnSpc>
                <a:spcPct val="100000"/>
              </a:lnSpc>
              <a:spcBef>
                <a:spcPts val="1000"/>
              </a:spcBef>
              <a:spcAft>
                <a:spcPts val="0"/>
              </a:spcAft>
              <a:buClr>
                <a:schemeClr val="dk1"/>
              </a:buClr>
              <a:buSzPct val="100000"/>
              <a:buFont typeface="Arial"/>
              <a:buNone/>
            </a:pPr>
            <a:endParaRPr sz="2000">
              <a:solidFill>
                <a:schemeClr val="dk1"/>
              </a:solidFill>
              <a:latin typeface="Open Sans"/>
              <a:ea typeface="Open Sans"/>
              <a:cs typeface="Open Sans"/>
              <a:sym typeface="Open Sans"/>
            </a:endParaRPr>
          </a:p>
        </p:txBody>
      </p:sp>
      <p:sp>
        <p:nvSpPr>
          <p:cNvPr id="208" name="Google Shape;208;p2"/>
          <p:cNvSpPr/>
          <p:nvPr/>
        </p:nvSpPr>
        <p:spPr>
          <a:xfrm>
            <a:off x="887214" y="1379679"/>
            <a:ext cx="4340355" cy="4001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rgbClr val="9CC2E5"/>
                </a:solidFill>
                <a:latin typeface="Open Sans"/>
                <a:ea typeface="Open Sans"/>
                <a:cs typeface="Open Sans"/>
                <a:sym typeface="Open Sans"/>
              </a:rPr>
              <a:t>À la fin de cette séance, vous serez en mesure de:</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0"/>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01" name="Google Shape;401;p20"/>
          <p:cNvSpPr txBox="1"/>
          <p:nvPr/>
        </p:nvSpPr>
        <p:spPr>
          <a:xfrm>
            <a:off x="867162" y="7792"/>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3.3 Références</a:t>
            </a:r>
            <a:endParaRPr/>
          </a:p>
        </p:txBody>
      </p:sp>
      <p:sp>
        <p:nvSpPr>
          <p:cNvPr id="402" name="Google Shape;402;p20"/>
          <p:cNvSpPr/>
          <p:nvPr/>
        </p:nvSpPr>
        <p:spPr>
          <a:xfrm>
            <a:off x="887215" y="1630124"/>
            <a:ext cx="5227200" cy="32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Mentis, D., Howells, M., Rogner, H., Korkovelos, A., Arderne, C., Zepeda, E., Siyal, S., Taliotis, C., Bazilian, M., de Roo, A., Tanvez, Y., Oudalov, A., Scholtz, E., 2017. Lighting the World: the first application of an open source, spatial electrification tool (OnSSET) on Sub-Saharan Africa. Environmental Research Letters 12, 085003. </a:t>
            </a:r>
            <a:r>
              <a:rPr lang="en-US" sz="16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https://doi.org/10.1088/1748-9326/aa7b29</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Mentis, D., Korkovelos, A., Sahlberg, A., Khavari, B., n.d. Lecture 1: Introduction to geospatial electrification modelling </a:t>
            </a:r>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[WWW Document]. OnSSET Teaching Kit. URL </a:t>
            </a:r>
            <a:r>
              <a:rPr lang="en-US" sz="16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https://onsset.github.io/teaching_kit/courses/module_1/Lecture_1/</a:t>
            </a:r>
            <a:r>
              <a:rPr lang="en-US" sz="16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1"/>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Qu'est-ce qu'un SIG et pourquoi est-il utile? </a:t>
            </a:r>
            <a:endParaRPr/>
          </a:p>
        </p:txBody>
      </p:sp>
      <p:sp>
        <p:nvSpPr>
          <p:cNvPr id="409" name="Google Shape;409;p21"/>
          <p:cNvSpPr txBox="1"/>
          <p:nvPr/>
        </p:nvSpPr>
        <p:spPr>
          <a:xfrm>
            <a:off x="887214" y="4640"/>
            <a:ext cx="7984412"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Les données géospatiales et les ODD </a:t>
            </a:r>
            <a:endParaRPr/>
          </a:p>
        </p:txBody>
      </p:sp>
      <p:sp>
        <p:nvSpPr>
          <p:cNvPr id="410" name="Google Shape;410;p21"/>
          <p:cNvSpPr/>
          <p:nvPr/>
        </p:nvSpPr>
        <p:spPr>
          <a:xfrm>
            <a:off x="887214" y="4000286"/>
            <a:ext cx="973667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Les SIG permettent de mettre en relation des informations provenant de différentes sources, en utilisant deux variables d'indexation clés: l'espace (ou la localisation) et le temps.</a:t>
            </a:r>
            <a:endParaRPr/>
          </a:p>
        </p:txBody>
      </p:sp>
      <p:sp>
        <p:nvSpPr>
          <p:cNvPr id="411" name="Google Shape;411;p21"/>
          <p:cNvSpPr/>
          <p:nvPr/>
        </p:nvSpPr>
        <p:spPr>
          <a:xfrm>
            <a:off x="887214" y="1967965"/>
            <a:ext cx="10398407" cy="125072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a:solidFill>
                  <a:schemeClr val="dk1"/>
                </a:solidFill>
                <a:latin typeface="Open Sans"/>
                <a:ea typeface="Open Sans"/>
                <a:cs typeface="Open Sans"/>
                <a:sym typeface="Open Sans"/>
              </a:rPr>
              <a:t>Un système d'information géographique (</a:t>
            </a:r>
            <a:r>
              <a:rPr lang="en-US" sz="2000" b="1">
                <a:solidFill>
                  <a:schemeClr val="dk1"/>
                </a:solidFill>
                <a:latin typeface="Open Sans"/>
                <a:ea typeface="Open Sans"/>
                <a:cs typeface="Open Sans"/>
                <a:sym typeface="Open Sans"/>
              </a:rPr>
              <a:t>SIG</a:t>
            </a:r>
            <a:r>
              <a:rPr lang="en-US" sz="2000">
                <a:solidFill>
                  <a:schemeClr val="dk1"/>
                </a:solidFill>
                <a:latin typeface="Open Sans"/>
                <a:ea typeface="Open Sans"/>
                <a:cs typeface="Open Sans"/>
                <a:sym typeface="Open Sans"/>
              </a:rPr>
              <a:t>) est un ensemble intégré d'outils matériels et logiciels conçus pour capturer, stocker, manipuler, analyser, gérer et présenter numériquement des données spatiales (ou géographiques) et des informations d'attributs connexes.</a:t>
            </a:r>
            <a:endParaRPr sz="2000">
              <a:solidFill>
                <a:schemeClr val="dk1"/>
              </a:solidFill>
              <a:latin typeface="Open Sans"/>
              <a:ea typeface="Open Sans"/>
              <a:cs typeface="Open Sans"/>
              <a:sym typeface="Open Sans"/>
            </a:endParaRPr>
          </a:p>
        </p:txBody>
      </p:sp>
      <p:sp>
        <p:nvSpPr>
          <p:cNvPr id="412" name="Google Shape;412;p21"/>
          <p:cNvSpPr/>
          <p:nvPr/>
        </p:nvSpPr>
        <p:spPr>
          <a:xfrm>
            <a:off x="353476" y="6139625"/>
            <a:ext cx="2046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2"/>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Open Sans"/>
                <a:ea typeface="Open Sans"/>
                <a:cs typeface="Open Sans"/>
                <a:sym typeface="Open Sans"/>
              </a:rPr>
              <a:t> </a:t>
            </a:r>
            <a:endParaRPr/>
          </a:p>
        </p:txBody>
      </p:sp>
      <p:sp>
        <p:nvSpPr>
          <p:cNvPr id="419" name="Google Shape;419;p22"/>
          <p:cNvSpPr txBox="1"/>
          <p:nvPr/>
        </p:nvSpPr>
        <p:spPr>
          <a:xfrm>
            <a:off x="887215" y="72736"/>
            <a:ext cx="8354062"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Les données géospatiales et les ODD</a:t>
            </a:r>
            <a:endParaRPr sz="4400">
              <a:solidFill>
                <a:schemeClr val="dk1"/>
              </a:solidFill>
              <a:latin typeface="Open Sans"/>
              <a:ea typeface="Open Sans"/>
              <a:cs typeface="Open Sans"/>
              <a:sym typeface="Open Sans"/>
            </a:endParaRPr>
          </a:p>
        </p:txBody>
      </p:sp>
      <p:sp>
        <p:nvSpPr>
          <p:cNvPr id="420" name="Google Shape;420;p22"/>
          <p:cNvSpPr/>
          <p:nvPr/>
        </p:nvSpPr>
        <p:spPr>
          <a:xfrm>
            <a:off x="838200" y="1456293"/>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Système d'information géographique (SIG)</a:t>
            </a:r>
            <a:endParaRPr/>
          </a:p>
        </p:txBody>
      </p:sp>
      <p:sp>
        <p:nvSpPr>
          <p:cNvPr id="421" name="Google Shape;421;p22"/>
          <p:cNvSpPr txBox="1">
            <a:spLocks noGrp="1"/>
          </p:cNvSpPr>
          <p:nvPr>
            <p:ph type="body" idx="1"/>
          </p:nvPr>
        </p:nvSpPr>
        <p:spPr>
          <a:xfrm>
            <a:off x="838200" y="2154425"/>
            <a:ext cx="10515600" cy="3190846"/>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4000"/>
              </a:lnSpc>
              <a:spcBef>
                <a:spcPts val="0"/>
              </a:spcBef>
              <a:spcAft>
                <a:spcPts val="0"/>
              </a:spcAft>
              <a:buClr>
                <a:schemeClr val="dk1"/>
              </a:buClr>
              <a:buSzPts val="2000"/>
              <a:buNone/>
            </a:pPr>
            <a:r>
              <a:rPr lang="en-US" sz="2000">
                <a:latin typeface="Open Sans"/>
                <a:ea typeface="Open Sans"/>
                <a:cs typeface="Open Sans"/>
                <a:sym typeface="Open Sans"/>
              </a:rPr>
              <a:t>L'utilisation des SIG répond à de multiples objectifs: </a:t>
            </a:r>
            <a:endParaRPr/>
          </a:p>
          <a:p>
            <a:pPr marL="228600" lvl="0" indent="-228600" algn="l" rtl="0">
              <a:lnSpc>
                <a:spcPct val="114000"/>
              </a:lnSpc>
              <a:spcBef>
                <a:spcPts val="600"/>
              </a:spcBef>
              <a:spcAft>
                <a:spcPts val="0"/>
              </a:spcAft>
              <a:buClr>
                <a:schemeClr val="dk1"/>
              </a:buClr>
              <a:buSzPts val="2000"/>
              <a:buChar char="•"/>
            </a:pPr>
            <a:r>
              <a:rPr lang="en-US" sz="2000" b="1">
                <a:latin typeface="Open Sans"/>
                <a:ea typeface="Open Sans"/>
                <a:cs typeface="Open Sans"/>
                <a:sym typeface="Open Sans"/>
              </a:rPr>
              <a:t>Évaluations basées sur la localisation</a:t>
            </a:r>
            <a:r>
              <a:rPr lang="en-US" sz="2000">
                <a:latin typeface="Open Sans"/>
                <a:ea typeface="Open Sans"/>
                <a:cs typeface="Open Sans"/>
                <a:sym typeface="Open Sans"/>
              </a:rPr>
              <a:t>: Les outils SIG permettent d'analyser les informations géospatiales liées à l'énergie. </a:t>
            </a:r>
            <a:endParaRPr/>
          </a:p>
          <a:p>
            <a:pPr marL="228600" lvl="0" indent="-228600" algn="l" rtl="0">
              <a:lnSpc>
                <a:spcPct val="114000"/>
              </a:lnSpc>
              <a:spcBef>
                <a:spcPts val="600"/>
              </a:spcBef>
              <a:spcAft>
                <a:spcPts val="0"/>
              </a:spcAft>
              <a:buClr>
                <a:schemeClr val="dk1"/>
              </a:buClr>
              <a:buSzPts val="2000"/>
              <a:buChar char="•"/>
            </a:pPr>
            <a:r>
              <a:rPr lang="en-US" sz="2000" b="1">
                <a:latin typeface="Open Sans"/>
                <a:ea typeface="Open Sans"/>
                <a:cs typeface="Open Sans"/>
                <a:sym typeface="Open Sans"/>
              </a:rPr>
              <a:t>Télédétection</a:t>
            </a:r>
            <a:r>
              <a:rPr lang="en-US" sz="2000">
                <a:latin typeface="Open Sans"/>
                <a:ea typeface="Open Sans"/>
                <a:cs typeface="Open Sans"/>
                <a:sym typeface="Open Sans"/>
              </a:rPr>
              <a:t>: L'utilisation d'outils SIG facilite l'intégration des techniques de télédétection pour déterminer la disponibilité des ressources et le potentiel énergétique dans les cas où ces données ne sont pas disponibles (publiquement).</a:t>
            </a:r>
            <a:endParaRPr/>
          </a:p>
          <a:p>
            <a:pPr marL="228600" lvl="0" indent="-228600" algn="l" rtl="0">
              <a:lnSpc>
                <a:spcPct val="114000"/>
              </a:lnSpc>
              <a:spcBef>
                <a:spcPts val="600"/>
              </a:spcBef>
              <a:spcAft>
                <a:spcPts val="0"/>
              </a:spcAft>
              <a:buClr>
                <a:schemeClr val="dk1"/>
              </a:buClr>
              <a:buSzPts val="2000"/>
              <a:buChar char="•"/>
            </a:pPr>
            <a:r>
              <a:rPr lang="en-US" sz="2000" b="1">
                <a:latin typeface="Open Sans"/>
                <a:ea typeface="Open Sans"/>
                <a:cs typeface="Open Sans"/>
                <a:sym typeface="Open Sans"/>
              </a:rPr>
              <a:t>Illustration des résultats</a:t>
            </a:r>
            <a:r>
              <a:rPr lang="en-US" sz="2000">
                <a:latin typeface="Open Sans"/>
                <a:ea typeface="Open Sans"/>
                <a:cs typeface="Open Sans"/>
                <a:sym typeface="Open Sans"/>
              </a:rPr>
              <a:t>: Le SIG est utilisé pour illustrer les résultats sur des cartes interactives, ce qui constitue une interface efficace entre la science et la politique.</a:t>
            </a:r>
            <a:endParaRPr/>
          </a:p>
          <a:p>
            <a:pPr marL="0" lvl="0" indent="0" algn="l" rtl="0">
              <a:lnSpc>
                <a:spcPct val="90000"/>
              </a:lnSpc>
              <a:spcBef>
                <a:spcPts val="1600"/>
              </a:spcBef>
              <a:spcAft>
                <a:spcPts val="0"/>
              </a:spcAft>
              <a:buClr>
                <a:schemeClr val="dk1"/>
              </a:buClr>
              <a:buSzPts val="1600"/>
              <a:buNone/>
            </a:pPr>
            <a:endParaRPr sz="1600">
              <a:latin typeface="Open Sans"/>
              <a:ea typeface="Open Sans"/>
              <a:cs typeface="Open Sans"/>
              <a:sym typeface="Open Sans"/>
            </a:endParaRPr>
          </a:p>
        </p:txBody>
      </p:sp>
      <p:sp>
        <p:nvSpPr>
          <p:cNvPr id="422" name="Google Shape;422;p22"/>
          <p:cNvSpPr/>
          <p:nvPr/>
        </p:nvSpPr>
        <p:spPr>
          <a:xfrm>
            <a:off x="124876" y="6139625"/>
            <a:ext cx="20529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3"/>
          <p:cNvSpPr/>
          <p:nvPr/>
        </p:nvSpPr>
        <p:spPr>
          <a:xfrm>
            <a:off x="887214" y="1389619"/>
            <a:ext cx="70019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Disponibilité spatiale de l'énergie solaire et éolienne </a:t>
            </a:r>
            <a:endParaRPr/>
          </a:p>
        </p:txBody>
      </p:sp>
      <p:sp>
        <p:nvSpPr>
          <p:cNvPr id="429" name="Google Shape;429;p23"/>
          <p:cNvSpPr txBox="1"/>
          <p:nvPr/>
        </p:nvSpPr>
        <p:spPr>
          <a:xfrm>
            <a:off x="887215" y="4640"/>
            <a:ext cx="814684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Les données géospatiales et les ODD</a:t>
            </a:r>
            <a:endParaRPr sz="4400">
              <a:solidFill>
                <a:schemeClr val="dk1"/>
              </a:solidFill>
              <a:latin typeface="Open Sans"/>
              <a:ea typeface="Open Sans"/>
              <a:cs typeface="Open Sans"/>
              <a:sym typeface="Open Sans"/>
            </a:endParaRPr>
          </a:p>
        </p:txBody>
      </p:sp>
      <p:pic>
        <p:nvPicPr>
          <p:cNvPr id="430" name="Google Shape;430;p23"/>
          <p:cNvPicPr preferRelativeResize="0"/>
          <p:nvPr/>
        </p:nvPicPr>
        <p:blipFill rotWithShape="1">
          <a:blip r:embed="rId3">
            <a:alphaModFix/>
          </a:blip>
          <a:srcRect l="3235" t="3541" r="3002" b="15048"/>
          <a:stretch/>
        </p:blipFill>
        <p:spPr>
          <a:xfrm>
            <a:off x="4722061" y="1792993"/>
            <a:ext cx="5891986" cy="3970133"/>
          </a:xfrm>
          <a:prstGeom prst="rect">
            <a:avLst/>
          </a:prstGeom>
          <a:noFill/>
          <a:ln>
            <a:noFill/>
          </a:ln>
        </p:spPr>
      </p:pic>
      <p:sp>
        <p:nvSpPr>
          <p:cNvPr id="431" name="Google Shape;431;p23"/>
          <p:cNvSpPr/>
          <p:nvPr/>
        </p:nvSpPr>
        <p:spPr>
          <a:xfrm>
            <a:off x="6422633" y="5697206"/>
            <a:ext cx="384913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Carte du facteur de capacité de l'énergie éolienne sur le continent africain</a:t>
            </a:r>
            <a:endParaRPr/>
          </a:p>
        </p:txBody>
      </p:sp>
      <p:sp>
        <p:nvSpPr>
          <p:cNvPr id="432" name="Google Shape;432;p23"/>
          <p:cNvSpPr/>
          <p:nvPr/>
        </p:nvSpPr>
        <p:spPr>
          <a:xfrm>
            <a:off x="6020836" y="2781112"/>
            <a:ext cx="401797" cy="441398"/>
          </a:xfrm>
          <a:prstGeom prst="roundRect">
            <a:avLst>
              <a:gd name="adj" fmla="val 16667"/>
            </a:avLst>
          </a:prstGeom>
          <a:noFill/>
          <a:ln w="12700" cap="flat" cmpd="sng">
            <a:solidFill>
              <a:srgbClr val="26262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33" name="Google Shape;433;p23"/>
          <p:cNvCxnSpPr/>
          <p:nvPr/>
        </p:nvCxnSpPr>
        <p:spPr>
          <a:xfrm rot="10800000" flipH="1">
            <a:off x="6232358" y="1997415"/>
            <a:ext cx="1395528" cy="830007"/>
          </a:xfrm>
          <a:prstGeom prst="straightConnector1">
            <a:avLst/>
          </a:prstGeom>
          <a:noFill/>
          <a:ln w="9525" cap="flat" cmpd="sng">
            <a:solidFill>
              <a:srgbClr val="0C0C0C"/>
            </a:solidFill>
            <a:prstDash val="solid"/>
            <a:miter lim="800000"/>
            <a:headEnd type="none" w="sm" len="sm"/>
            <a:tailEnd type="triangle" w="med" len="med"/>
          </a:ln>
        </p:spPr>
      </p:cxnSp>
      <p:sp>
        <p:nvSpPr>
          <p:cNvPr id="434" name="Google Shape;434;p23"/>
          <p:cNvSpPr/>
          <p:nvPr/>
        </p:nvSpPr>
        <p:spPr>
          <a:xfrm>
            <a:off x="7592120" y="1688917"/>
            <a:ext cx="2267336"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Open Sans"/>
                <a:ea typeface="Open Sans"/>
                <a:cs typeface="Open Sans"/>
                <a:sym typeface="Open Sans"/>
              </a:rPr>
              <a:t>Zones à fort potentiel pour le déploiement de projets d'énergie éolienne</a:t>
            </a:r>
            <a:endParaRPr/>
          </a:p>
        </p:txBody>
      </p:sp>
      <p:sp>
        <p:nvSpPr>
          <p:cNvPr id="435" name="Google Shape;435;p23"/>
          <p:cNvSpPr/>
          <p:nvPr/>
        </p:nvSpPr>
        <p:spPr>
          <a:xfrm>
            <a:off x="8538519" y="3340855"/>
            <a:ext cx="495545" cy="595831"/>
          </a:xfrm>
          <a:prstGeom prst="roundRect">
            <a:avLst>
              <a:gd name="adj" fmla="val 16667"/>
            </a:avLst>
          </a:prstGeom>
          <a:noFill/>
          <a:ln w="12700" cap="flat" cmpd="sng">
            <a:solidFill>
              <a:srgbClr val="26262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36" name="Google Shape;436;p23"/>
          <p:cNvCxnSpPr/>
          <p:nvPr/>
        </p:nvCxnSpPr>
        <p:spPr>
          <a:xfrm rot="10800000">
            <a:off x="9232152" y="2409374"/>
            <a:ext cx="0" cy="917217"/>
          </a:xfrm>
          <a:prstGeom prst="straightConnector1">
            <a:avLst/>
          </a:prstGeom>
          <a:noFill/>
          <a:ln w="9525" cap="flat" cmpd="sng">
            <a:solidFill>
              <a:srgbClr val="0C0C0C"/>
            </a:solidFill>
            <a:prstDash val="solid"/>
            <a:miter lim="800000"/>
            <a:headEnd type="none" w="sm" len="sm"/>
            <a:tailEnd type="triangle" w="med" len="med"/>
          </a:ln>
        </p:spPr>
      </p:cxnSp>
      <p:cxnSp>
        <p:nvCxnSpPr>
          <p:cNvPr id="437" name="Google Shape;437;p23"/>
          <p:cNvCxnSpPr/>
          <p:nvPr/>
        </p:nvCxnSpPr>
        <p:spPr>
          <a:xfrm flipH="1">
            <a:off x="9034064" y="3377930"/>
            <a:ext cx="198088" cy="19919"/>
          </a:xfrm>
          <a:prstGeom prst="straightConnector1">
            <a:avLst/>
          </a:prstGeom>
          <a:noFill/>
          <a:ln w="9525" cap="flat" cmpd="sng">
            <a:solidFill>
              <a:srgbClr val="0C0C0C"/>
            </a:solidFill>
            <a:prstDash val="solid"/>
            <a:miter lim="800000"/>
            <a:headEnd type="none" w="sm" len="sm"/>
            <a:tailEnd type="none" w="sm" len="sm"/>
          </a:ln>
        </p:spPr>
      </p:cxnSp>
      <p:pic>
        <p:nvPicPr>
          <p:cNvPr id="438" name="Google Shape;438;p23"/>
          <p:cNvPicPr preferRelativeResize="0"/>
          <p:nvPr/>
        </p:nvPicPr>
        <p:blipFill rotWithShape="1">
          <a:blip r:embed="rId4">
            <a:alphaModFix/>
          </a:blip>
          <a:srcRect/>
          <a:stretch/>
        </p:blipFill>
        <p:spPr>
          <a:xfrm>
            <a:off x="1040834" y="2613627"/>
            <a:ext cx="3349752" cy="3035284"/>
          </a:xfrm>
          <a:prstGeom prst="rect">
            <a:avLst/>
          </a:prstGeom>
          <a:noFill/>
          <a:ln>
            <a:noFill/>
          </a:ln>
        </p:spPr>
      </p:pic>
      <p:sp>
        <p:nvSpPr>
          <p:cNvPr id="439" name="Google Shape;439;p23"/>
          <p:cNvSpPr/>
          <p:nvPr/>
        </p:nvSpPr>
        <p:spPr>
          <a:xfrm>
            <a:off x="2058037" y="2801164"/>
            <a:ext cx="2255957" cy="956824"/>
          </a:xfrm>
          <a:prstGeom prst="roundRect">
            <a:avLst>
              <a:gd name="adj" fmla="val 16667"/>
            </a:avLst>
          </a:prstGeom>
          <a:noFill/>
          <a:ln w="12700" cap="flat" cmpd="sng">
            <a:solidFill>
              <a:srgbClr val="26262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40" name="Google Shape;440;p23"/>
          <p:cNvCxnSpPr>
            <a:stCxn id="439" idx="3"/>
          </p:cNvCxnSpPr>
          <p:nvPr/>
        </p:nvCxnSpPr>
        <p:spPr>
          <a:xfrm>
            <a:off x="4313994" y="3279576"/>
            <a:ext cx="318300" cy="61200"/>
          </a:xfrm>
          <a:prstGeom prst="straightConnector1">
            <a:avLst/>
          </a:prstGeom>
          <a:noFill/>
          <a:ln w="9525" cap="flat" cmpd="sng">
            <a:solidFill>
              <a:srgbClr val="0C0C0C"/>
            </a:solidFill>
            <a:prstDash val="solid"/>
            <a:miter lim="800000"/>
            <a:headEnd type="none" w="sm" len="sm"/>
            <a:tailEnd type="triangle" w="med" len="med"/>
          </a:ln>
        </p:spPr>
      </p:cxnSp>
      <p:sp>
        <p:nvSpPr>
          <p:cNvPr id="441" name="Google Shape;441;p23"/>
          <p:cNvSpPr/>
          <p:nvPr/>
        </p:nvSpPr>
        <p:spPr>
          <a:xfrm>
            <a:off x="4523362" y="3071973"/>
            <a:ext cx="1260474" cy="938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Zone à fort potentiel pour le déploiement de systèmes photovoltaïques  </a:t>
            </a:r>
            <a:endParaRPr/>
          </a:p>
        </p:txBody>
      </p:sp>
      <p:sp>
        <p:nvSpPr>
          <p:cNvPr id="442" name="Google Shape;442;p23"/>
          <p:cNvSpPr/>
          <p:nvPr/>
        </p:nvSpPr>
        <p:spPr>
          <a:xfrm>
            <a:off x="960625" y="1943141"/>
            <a:ext cx="343815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Open Sans"/>
                <a:ea typeface="Open Sans"/>
                <a:cs typeface="Open Sans"/>
                <a:sym typeface="Open Sans"/>
              </a:rPr>
              <a:t>Carte de l'irradiation horizontale globale (GHI) de l'Afrique subsaharienne</a:t>
            </a:r>
            <a:endParaRPr/>
          </a:p>
        </p:txBody>
      </p:sp>
      <p:sp>
        <p:nvSpPr>
          <p:cNvPr id="443" name="Google Shape;443;p23"/>
          <p:cNvSpPr/>
          <p:nvPr/>
        </p:nvSpPr>
        <p:spPr>
          <a:xfrm>
            <a:off x="933645" y="6154350"/>
            <a:ext cx="27489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444" name="Google Shape;444;p23"/>
          <p:cNvSpPr/>
          <p:nvPr/>
        </p:nvSpPr>
        <p:spPr>
          <a:xfrm>
            <a:off x="941391" y="5764453"/>
            <a:ext cx="3352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4B5B75"/>
                </a:solidFill>
                <a:latin typeface="Open Sans"/>
                <a:ea typeface="Open Sans"/>
                <a:cs typeface="Open Sans"/>
                <a:sym typeface="Open Sans"/>
              </a:rPr>
              <a:t>Source de l'image </a:t>
            </a:r>
            <a:r>
              <a:rPr lang="en-US" sz="1000">
                <a:solidFill>
                  <a:srgbClr val="4B5B75"/>
                </a:solidFill>
                <a:latin typeface="Open Sans"/>
                <a:ea typeface="Open Sans"/>
                <a:cs typeface="Open Sans"/>
                <a:sym typeface="Open Sans"/>
              </a:rPr>
              <a:t>: Atlas solaire mondial 2.0, https://globalsolaratlas.info</a:t>
            </a:r>
            <a:endParaRPr sz="1000">
              <a:solidFill>
                <a:schemeClr val="dk1"/>
              </a:solidFill>
              <a:latin typeface="Open Sans"/>
              <a:ea typeface="Open Sans"/>
              <a:cs typeface="Open Sans"/>
              <a:sym typeface="Open Sans"/>
            </a:endParaRPr>
          </a:p>
        </p:txBody>
      </p:sp>
      <p:sp>
        <p:nvSpPr>
          <p:cNvPr id="445" name="Google Shape;445;p23"/>
          <p:cNvSpPr/>
          <p:nvPr/>
        </p:nvSpPr>
        <p:spPr>
          <a:xfrm>
            <a:off x="6493800" y="6136400"/>
            <a:ext cx="5175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4B5B75"/>
                </a:solidFill>
                <a:latin typeface="Open Sans"/>
                <a:ea typeface="Open Sans"/>
                <a:cs typeface="Open Sans"/>
                <a:sym typeface="Open Sans"/>
              </a:rPr>
              <a:t>Source de l'image : </a:t>
            </a:r>
            <a:r>
              <a:rPr lang="en-US" sz="1000">
                <a:solidFill>
                  <a:srgbClr val="4B5B75"/>
                </a:solidFill>
                <a:latin typeface="Open Sans"/>
                <a:ea typeface="Open Sans"/>
                <a:cs typeface="Open Sans"/>
                <a:sym typeface="Open Sans"/>
              </a:rPr>
              <a:t>Atlas éolien mondial version 3.0, https://globalwindatlas.info/</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4"/>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Les données géospatiales et les ODD </a:t>
            </a:r>
            <a:endParaRPr sz="2000" b="1">
              <a:solidFill>
                <a:srgbClr val="9CC2E5"/>
              </a:solidFill>
              <a:latin typeface="Open Sans"/>
              <a:ea typeface="Open Sans"/>
              <a:cs typeface="Open Sans"/>
              <a:sym typeface="Open Sans"/>
            </a:endParaRPr>
          </a:p>
        </p:txBody>
      </p:sp>
      <p:sp>
        <p:nvSpPr>
          <p:cNvPr id="452" name="Google Shape;452;p24"/>
          <p:cNvSpPr txBox="1"/>
          <p:nvPr/>
        </p:nvSpPr>
        <p:spPr>
          <a:xfrm>
            <a:off x="887214" y="4640"/>
            <a:ext cx="790658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Les données géospatiales et les ODD</a:t>
            </a:r>
            <a:endParaRPr sz="4400">
              <a:solidFill>
                <a:schemeClr val="dk1"/>
              </a:solidFill>
              <a:latin typeface="Open Sans"/>
              <a:ea typeface="Open Sans"/>
              <a:cs typeface="Open Sans"/>
              <a:sym typeface="Open Sans"/>
            </a:endParaRPr>
          </a:p>
        </p:txBody>
      </p:sp>
      <p:sp>
        <p:nvSpPr>
          <p:cNvPr id="453" name="Google Shape;453;p24"/>
          <p:cNvSpPr/>
          <p:nvPr/>
        </p:nvSpPr>
        <p:spPr>
          <a:xfrm>
            <a:off x="7654309" y="1997683"/>
            <a:ext cx="3398663"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"On estime qu'environ 20% des indicateurs des ODD peuvent être interprétés et mesurés soit par l'utilisation directe de données géospatiales, soit par leur intégration à des données statistiques."</a:t>
            </a:r>
            <a:endParaRPr sz="2000">
              <a:solidFill>
                <a:schemeClr val="dk1"/>
              </a:solidFill>
              <a:latin typeface="Open Sans"/>
              <a:ea typeface="Open Sans"/>
              <a:cs typeface="Open Sans"/>
              <a:sym typeface="Open Sans"/>
            </a:endParaRPr>
          </a:p>
        </p:txBody>
      </p:sp>
      <p:pic>
        <p:nvPicPr>
          <p:cNvPr id="454" name="Google Shape;454;p24"/>
          <p:cNvPicPr preferRelativeResize="0"/>
          <p:nvPr/>
        </p:nvPicPr>
        <p:blipFill rotWithShape="1">
          <a:blip r:embed="rId3">
            <a:alphaModFix/>
          </a:blip>
          <a:srcRect/>
          <a:stretch/>
        </p:blipFill>
        <p:spPr>
          <a:xfrm>
            <a:off x="1009316" y="1997683"/>
            <a:ext cx="6401726" cy="4399106"/>
          </a:xfrm>
          <a:prstGeom prst="rect">
            <a:avLst/>
          </a:prstGeom>
          <a:noFill/>
          <a:ln>
            <a:noFill/>
          </a:ln>
        </p:spPr>
      </p:pic>
      <p:pic>
        <p:nvPicPr>
          <p:cNvPr id="455" name="Google Shape;455;p24"/>
          <p:cNvPicPr preferRelativeResize="0"/>
          <p:nvPr/>
        </p:nvPicPr>
        <p:blipFill rotWithShape="1">
          <a:blip r:embed="rId4">
            <a:alphaModFix/>
          </a:blip>
          <a:srcRect/>
          <a:stretch/>
        </p:blipFill>
        <p:spPr>
          <a:xfrm>
            <a:off x="1252583" y="2198210"/>
            <a:ext cx="3569337" cy="652467"/>
          </a:xfrm>
          <a:prstGeom prst="rect">
            <a:avLst/>
          </a:prstGeom>
          <a:noFill/>
          <a:ln>
            <a:noFill/>
          </a:ln>
        </p:spPr>
      </p:pic>
      <p:sp>
        <p:nvSpPr>
          <p:cNvPr id="456" name="Google Shape;456;p24"/>
          <p:cNvSpPr/>
          <p:nvPr/>
        </p:nvSpPr>
        <p:spPr>
          <a:xfrm>
            <a:off x="10123849" y="6062969"/>
            <a:ext cx="162576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Arnold et al, 2019</a:t>
            </a:r>
            <a:endParaRPr sz="1400" i="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5"/>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Messages clés</a:t>
            </a:r>
            <a:endParaRPr/>
          </a:p>
        </p:txBody>
      </p:sp>
      <p:sp>
        <p:nvSpPr>
          <p:cNvPr id="463" name="Google Shape;463;p25"/>
          <p:cNvSpPr txBox="1"/>
          <p:nvPr/>
        </p:nvSpPr>
        <p:spPr>
          <a:xfrm>
            <a:off x="887215" y="4640"/>
            <a:ext cx="8169236"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Les données géospatiales et les ODD</a:t>
            </a:r>
            <a:endParaRPr sz="4400">
              <a:solidFill>
                <a:schemeClr val="dk1"/>
              </a:solidFill>
              <a:latin typeface="Open Sans"/>
              <a:ea typeface="Open Sans"/>
              <a:cs typeface="Open Sans"/>
              <a:sym typeface="Open Sans"/>
            </a:endParaRPr>
          </a:p>
        </p:txBody>
      </p:sp>
      <p:sp>
        <p:nvSpPr>
          <p:cNvPr id="464" name="Google Shape;464;p25"/>
          <p:cNvSpPr txBox="1">
            <a:spLocks noGrp="1"/>
          </p:cNvSpPr>
          <p:nvPr>
            <p:ph type="body" idx="1"/>
          </p:nvPr>
        </p:nvSpPr>
        <p:spPr>
          <a:xfrm>
            <a:off x="838200" y="1825625"/>
            <a:ext cx="8690811" cy="324264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4000"/>
              </a:lnSpc>
              <a:spcBef>
                <a:spcPts val="0"/>
              </a:spcBef>
              <a:spcAft>
                <a:spcPts val="0"/>
              </a:spcAft>
              <a:buClr>
                <a:schemeClr val="dk1"/>
              </a:buClr>
              <a:buSzPct val="100000"/>
              <a:buChar char="•"/>
            </a:pPr>
            <a:r>
              <a:rPr lang="en-US" sz="2000">
                <a:latin typeface="Open Sans"/>
                <a:ea typeface="Open Sans"/>
                <a:cs typeface="Open Sans"/>
                <a:sym typeface="Open Sans"/>
              </a:rPr>
              <a:t>Les SIG sont de grands systèmes décrivant l'évolution des données dans le temps et l'espace.</a:t>
            </a:r>
            <a:endParaRPr/>
          </a:p>
          <a:p>
            <a:pPr marL="228600" lvl="0" indent="-228600" algn="l" rtl="0">
              <a:lnSpc>
                <a:spcPct val="114000"/>
              </a:lnSpc>
              <a:spcBef>
                <a:spcPts val="600"/>
              </a:spcBef>
              <a:spcAft>
                <a:spcPts val="0"/>
              </a:spcAft>
              <a:buClr>
                <a:schemeClr val="dk1"/>
              </a:buClr>
              <a:buSzPct val="100000"/>
              <a:buChar char="•"/>
            </a:pPr>
            <a:r>
              <a:rPr lang="en-US" sz="2000">
                <a:latin typeface="Open Sans"/>
                <a:ea typeface="Open Sans"/>
                <a:cs typeface="Open Sans"/>
                <a:sym typeface="Open Sans"/>
              </a:rPr>
              <a:t>L'utilisation des SIG dans la planification énergétique est importante car elle nous permet d'adapter les solutions en fonction d'attributs spécifiques au lieu. </a:t>
            </a:r>
            <a:endParaRPr/>
          </a:p>
          <a:p>
            <a:pPr marL="228600" lvl="0" indent="-228600" algn="l" rtl="0">
              <a:lnSpc>
                <a:spcPct val="114000"/>
              </a:lnSpc>
              <a:spcBef>
                <a:spcPts val="600"/>
              </a:spcBef>
              <a:spcAft>
                <a:spcPts val="0"/>
              </a:spcAft>
              <a:buClr>
                <a:schemeClr val="dk1"/>
              </a:buClr>
              <a:buSzPct val="100000"/>
              <a:buChar char="•"/>
            </a:pPr>
            <a:r>
              <a:rPr lang="en-US" sz="2000">
                <a:latin typeface="Open Sans"/>
                <a:ea typeface="Open Sans"/>
                <a:cs typeface="Open Sans"/>
                <a:sym typeface="Open Sans"/>
              </a:rPr>
              <a:t>Les SIG peuvent jouer un rôle crucial en comblant les lacunes des données et en communiquant les résultats.</a:t>
            </a:r>
            <a:endParaRPr/>
          </a:p>
          <a:p>
            <a:pPr marL="228600" lvl="0" indent="-228600" algn="l" rtl="0">
              <a:lnSpc>
                <a:spcPct val="114000"/>
              </a:lnSpc>
              <a:spcBef>
                <a:spcPts val="600"/>
              </a:spcBef>
              <a:spcAft>
                <a:spcPts val="0"/>
              </a:spcAft>
              <a:buClr>
                <a:schemeClr val="dk1"/>
              </a:buClr>
              <a:buSzPct val="100000"/>
              <a:buChar char="•"/>
            </a:pPr>
            <a:r>
              <a:rPr lang="en-US" sz="2000">
                <a:latin typeface="Open Sans"/>
                <a:ea typeface="Open Sans"/>
                <a:cs typeface="Open Sans"/>
                <a:sym typeface="Open Sans"/>
              </a:rPr>
              <a:t>Le SIG est important pour la planification et le suivi des objectifs de développement durable.</a:t>
            </a:r>
            <a:endParaRPr/>
          </a:p>
          <a:p>
            <a:pPr marL="228600" lvl="0" indent="-111125" algn="l" rtl="0">
              <a:lnSpc>
                <a:spcPct val="90000"/>
              </a:lnSpc>
              <a:spcBef>
                <a:spcPts val="1600"/>
              </a:spcBef>
              <a:spcAft>
                <a:spcPts val="0"/>
              </a:spcAft>
              <a:buClr>
                <a:schemeClr val="dk1"/>
              </a:buClr>
              <a:buSzPct val="100000"/>
              <a:buNone/>
            </a:pPr>
            <a:endParaRPr sz="2000">
              <a:latin typeface="Open Sans"/>
              <a:ea typeface="Open Sans"/>
              <a:cs typeface="Open Sans"/>
              <a:sym typeface="Open Sans"/>
            </a:endParaRPr>
          </a:p>
        </p:txBody>
      </p:sp>
      <p:sp>
        <p:nvSpPr>
          <p:cNvPr id="465" name="Google Shape;465;p25"/>
          <p:cNvSpPr/>
          <p:nvPr/>
        </p:nvSpPr>
        <p:spPr>
          <a:xfrm>
            <a:off x="1060647" y="6154350"/>
            <a:ext cx="23142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6"/>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71" name="Google Shape;471;p26"/>
          <p:cNvSpPr txBox="1"/>
          <p:nvPr/>
        </p:nvSpPr>
        <p:spPr>
          <a:xfrm>
            <a:off x="887215" y="110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3.4 Références</a:t>
            </a:r>
            <a:endParaRPr/>
          </a:p>
        </p:txBody>
      </p:sp>
      <p:sp>
        <p:nvSpPr>
          <p:cNvPr id="472" name="Google Shape;472;p26"/>
          <p:cNvSpPr/>
          <p:nvPr/>
        </p:nvSpPr>
        <p:spPr>
          <a:xfrm>
            <a:off x="920636" y="1485466"/>
            <a:ext cx="5606700" cy="286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Arnold, S., Chen, J., Eggers, O., 2019. Global and Complementary (Non-authoritative) Geospatial Data for SDGs: Role and Utilisation.</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US"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https://onsset.github.io/teaching_kit/courses/module_2/Lecture%203/</a:t>
            </a:r>
            <a:r>
              <a:rPr lang="en-US" sz="18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27" descr="Graphical user interface, sunburst chart&#10;&#10;Description automatically generated"/>
          <p:cNvPicPr preferRelativeResize="0"/>
          <p:nvPr/>
        </p:nvPicPr>
        <p:blipFill rotWithShape="1">
          <a:blip r:embed="rId3">
            <a:alphaModFix/>
          </a:blip>
          <a:srcRect/>
          <a:stretch/>
        </p:blipFill>
        <p:spPr>
          <a:xfrm>
            <a:off x="1373" y="1374"/>
            <a:ext cx="12189254" cy="6855250"/>
          </a:xfrm>
          <a:prstGeom prst="rect">
            <a:avLst/>
          </a:prstGeom>
          <a:noFill/>
          <a:ln>
            <a:noFill/>
          </a:ln>
        </p:spPr>
      </p:pic>
      <p:sp>
        <p:nvSpPr>
          <p:cNvPr id="479" name="Google Shape;479;p2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480" name="Google Shape;480;p27"/>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9CC2E5"/>
              </a:solidFill>
              <a:latin typeface="Open Sans"/>
              <a:ea typeface="Open Sans"/>
              <a:cs typeface="Open Sans"/>
              <a:sym typeface="Open Sans"/>
            </a:endParaRPr>
          </a:p>
        </p:txBody>
      </p:sp>
      <p:sp>
        <p:nvSpPr>
          <p:cNvPr id="481" name="Google Shape;481;p27"/>
          <p:cNvSpPr txBox="1"/>
          <p:nvPr/>
        </p:nvSpPr>
        <p:spPr>
          <a:xfrm>
            <a:off x="718081" y="2211605"/>
            <a:ext cx="5293587" cy="19327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Open Sans"/>
              <a:buNone/>
            </a:pPr>
            <a:r>
              <a:rPr lang="en-US" sz="4400" b="1">
                <a:solidFill>
                  <a:schemeClr val="dk1"/>
                </a:solidFill>
                <a:latin typeface="Open Sans"/>
                <a:ea typeface="Open Sans"/>
                <a:cs typeface="Open Sans"/>
                <a:sym typeface="Open Sans"/>
              </a:rPr>
              <a:t>Nous vous remercions de l'attention que vous avez portée à ce cours !</a:t>
            </a:r>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28"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88" name="Google Shape;488;p28"/>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489" name="Google Shape;489;p28"/>
          <p:cNvSpPr txBox="1"/>
          <p:nvPr/>
        </p:nvSpPr>
        <p:spPr>
          <a:xfrm>
            <a:off x="9108490" y="4846074"/>
            <a:ext cx="2372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FFFFFF"/>
                </a:solidFill>
                <a:latin typeface="Open Sans"/>
                <a:ea typeface="Open Sans"/>
                <a:cs typeface="Open Sans"/>
                <a:sym typeface="Open Sans"/>
              </a:rPr>
              <a:t>Moksnes N., Sahlberg A., Khavari B. 2021.</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Lecture 3: OnSSET/Global Electrification</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Platform. Release Version 1.0. [online</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presentation]. Climate Compatible Growth</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Programme, Energy Sector Management Assistance Program and World Bank Group</a:t>
            </a:r>
            <a:endParaRPr sz="800">
              <a:solidFill>
                <a:srgbClr val="FFFFFF"/>
              </a:solidFill>
              <a:latin typeface="Open Sans"/>
              <a:ea typeface="Open Sans"/>
              <a:cs typeface="Open Sans"/>
              <a:sym typeface="Open Sans"/>
            </a:endParaRPr>
          </a:p>
        </p:txBody>
      </p:sp>
      <p:sp>
        <p:nvSpPr>
          <p:cNvPr id="490" name="Google Shape;490;p28"/>
          <p:cNvSpPr txBox="1"/>
          <p:nvPr/>
        </p:nvSpPr>
        <p:spPr>
          <a:xfrm>
            <a:off x="443400" y="4628475"/>
            <a:ext cx="51927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solidFill>
                  <a:srgbClr val="000000"/>
                </a:solidFill>
                <a:latin typeface="Open Sans"/>
                <a:ea typeface="Open Sans"/>
                <a:cs typeface="Open Sans"/>
                <a:sym typeface="Open Sans"/>
              </a:rPr>
              <a:t>The translation of this material to French was assisted by Ariane Millot.</a:t>
            </a:r>
            <a:endParaRPr sz="1100" b="1">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
          <p:cNvSpPr txBox="1"/>
          <p:nvPr/>
        </p:nvSpPr>
        <p:spPr>
          <a:xfrm>
            <a:off x="887214" y="4640"/>
            <a:ext cx="8990711"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à OnSSET</a:t>
            </a:r>
            <a:endParaRPr sz="4400">
              <a:solidFill>
                <a:schemeClr val="dk1"/>
              </a:solidFill>
              <a:latin typeface="Open Sans"/>
              <a:ea typeface="Open Sans"/>
              <a:cs typeface="Open Sans"/>
              <a:sym typeface="Open Sans"/>
            </a:endParaRPr>
          </a:p>
        </p:txBody>
      </p:sp>
      <p:sp>
        <p:nvSpPr>
          <p:cNvPr id="215" name="Google Shape;215;p3"/>
          <p:cNvSpPr txBox="1">
            <a:spLocks noGrp="1"/>
          </p:cNvSpPr>
          <p:nvPr>
            <p:ph type="body" idx="1"/>
          </p:nvPr>
        </p:nvSpPr>
        <p:spPr>
          <a:xfrm>
            <a:off x="838200" y="2098794"/>
            <a:ext cx="10692768" cy="407816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800"/>
              <a:buChar char="•"/>
            </a:pPr>
            <a:r>
              <a:rPr lang="en-US">
                <a:latin typeface="Open Sans"/>
                <a:ea typeface="Open Sans"/>
                <a:cs typeface="Open Sans"/>
                <a:sym typeface="Open Sans"/>
              </a:rPr>
              <a:t>Un nouveau modèle d'optimisation à moyen terme </a:t>
            </a:r>
            <a:br>
              <a:rPr lang="en-US">
                <a:latin typeface="Open Sans"/>
                <a:ea typeface="Open Sans"/>
                <a:cs typeface="Open Sans"/>
                <a:sym typeface="Open Sans"/>
              </a:rPr>
            </a:br>
            <a:r>
              <a:rPr lang="en-US">
                <a:latin typeface="Open Sans"/>
                <a:ea typeface="Open Sans"/>
                <a:cs typeface="Open Sans"/>
                <a:sym typeface="Open Sans"/>
              </a:rPr>
              <a:t>d'optimisation du système électrique</a:t>
            </a:r>
            <a:endParaRPr/>
          </a:p>
          <a:p>
            <a:pPr marL="228600" lvl="0" indent="-228600" algn="l" rtl="0">
              <a:lnSpc>
                <a:spcPct val="100000"/>
              </a:lnSpc>
              <a:spcBef>
                <a:spcPts val="1000"/>
              </a:spcBef>
              <a:spcAft>
                <a:spcPts val="0"/>
              </a:spcAft>
              <a:buClr>
                <a:schemeClr val="dk1"/>
              </a:buClr>
              <a:buSzPts val="1800"/>
              <a:buChar char="•"/>
            </a:pPr>
            <a:r>
              <a:rPr lang="en-US">
                <a:latin typeface="Open Sans"/>
                <a:ea typeface="Open Sans"/>
                <a:cs typeface="Open Sans"/>
                <a:sym typeface="Open Sans"/>
              </a:rPr>
              <a:t>Identifie un plan à moindre coût pour l'électrification </a:t>
            </a:r>
            <a:br>
              <a:rPr lang="en-US">
                <a:latin typeface="Open Sans"/>
                <a:ea typeface="Open Sans"/>
                <a:cs typeface="Open Sans"/>
                <a:sym typeface="Open Sans"/>
              </a:rPr>
            </a:br>
            <a:r>
              <a:rPr lang="en-US">
                <a:latin typeface="Open Sans"/>
                <a:ea typeface="Open Sans"/>
                <a:cs typeface="Open Sans"/>
                <a:sym typeface="Open Sans"/>
              </a:rPr>
              <a:t>universelle par le biais d'une combinaison de  </a:t>
            </a:r>
            <a:endParaRPr/>
          </a:p>
          <a:p>
            <a:pPr marL="685800" lvl="1" indent="-228600" algn="l" rtl="0">
              <a:lnSpc>
                <a:spcPct val="100000"/>
              </a:lnSpc>
              <a:spcBef>
                <a:spcPts val="500"/>
              </a:spcBef>
              <a:spcAft>
                <a:spcPts val="0"/>
              </a:spcAft>
              <a:buClr>
                <a:schemeClr val="dk1"/>
              </a:buClr>
              <a:buSzPts val="1800"/>
              <a:buFont typeface="Noto Sans Symbols"/>
              <a:buChar char="▪"/>
            </a:pPr>
            <a:r>
              <a:rPr lang="en-US" sz="1800">
                <a:latin typeface="Open Sans"/>
                <a:ea typeface="Open Sans"/>
                <a:cs typeface="Open Sans"/>
                <a:sym typeface="Open Sans"/>
              </a:rPr>
              <a:t>Extension du réseau</a:t>
            </a:r>
            <a:endParaRPr sz="1800">
              <a:latin typeface="Calibri"/>
              <a:ea typeface="Calibri"/>
              <a:cs typeface="Calibri"/>
              <a:sym typeface="Calibri"/>
            </a:endParaRPr>
          </a:p>
          <a:p>
            <a:pPr marL="685800" lvl="1" indent="-228600" algn="l" rtl="0">
              <a:lnSpc>
                <a:spcPct val="100000"/>
              </a:lnSpc>
              <a:spcBef>
                <a:spcPts val="500"/>
              </a:spcBef>
              <a:spcAft>
                <a:spcPts val="0"/>
              </a:spcAft>
              <a:buClr>
                <a:schemeClr val="dk1"/>
              </a:buClr>
              <a:buSzPts val="1800"/>
              <a:buFont typeface="Noto Sans Symbols"/>
              <a:buChar char="▪"/>
            </a:pPr>
            <a:r>
              <a:rPr lang="en-US" sz="1800">
                <a:latin typeface="Open Sans"/>
                <a:ea typeface="Open Sans"/>
                <a:cs typeface="Open Sans"/>
                <a:sym typeface="Open Sans"/>
              </a:rPr>
              <a:t>Systèmes mini-réseau</a:t>
            </a:r>
            <a:endParaRPr sz="1800">
              <a:latin typeface="Calibri"/>
              <a:ea typeface="Calibri"/>
              <a:cs typeface="Calibri"/>
              <a:sym typeface="Calibri"/>
            </a:endParaRPr>
          </a:p>
          <a:p>
            <a:pPr marL="685800" lvl="1" indent="-228600" algn="l" rtl="0">
              <a:lnSpc>
                <a:spcPct val="100000"/>
              </a:lnSpc>
              <a:spcBef>
                <a:spcPts val="500"/>
              </a:spcBef>
              <a:spcAft>
                <a:spcPts val="0"/>
              </a:spcAft>
              <a:buClr>
                <a:schemeClr val="dk1"/>
              </a:buClr>
              <a:buSzPts val="1800"/>
              <a:buFont typeface="Noto Sans Symbols"/>
              <a:buChar char="▪"/>
            </a:pPr>
            <a:r>
              <a:rPr lang="en-US" sz="1800">
                <a:latin typeface="Open Sans"/>
                <a:ea typeface="Open Sans"/>
                <a:cs typeface="Open Sans"/>
                <a:sym typeface="Open Sans"/>
              </a:rPr>
              <a:t>Systèmes autonomes</a:t>
            </a:r>
            <a:endParaRPr sz="1800">
              <a:latin typeface="Calibri"/>
              <a:ea typeface="Calibri"/>
              <a:cs typeface="Calibri"/>
              <a:sym typeface="Calibri"/>
            </a:endParaRPr>
          </a:p>
          <a:p>
            <a:pPr marL="228600" lvl="0" indent="-228600" algn="l" rtl="0">
              <a:lnSpc>
                <a:spcPct val="100000"/>
              </a:lnSpc>
              <a:spcBef>
                <a:spcPts val="1000"/>
              </a:spcBef>
              <a:spcAft>
                <a:spcPts val="0"/>
              </a:spcAft>
              <a:buClr>
                <a:schemeClr val="dk1"/>
              </a:buClr>
              <a:buSzPts val="1800"/>
              <a:buChar char="•"/>
            </a:pPr>
            <a:r>
              <a:rPr lang="en-US">
                <a:latin typeface="Open Sans"/>
                <a:ea typeface="Open Sans"/>
                <a:cs typeface="Open Sans"/>
                <a:sym typeface="Open Sans"/>
              </a:rPr>
              <a:t>Incorpore de manière spatialement explicite les ressources, les infrastructures, les technologies et la demande</a:t>
            </a:r>
            <a:endParaRPr/>
          </a:p>
          <a:p>
            <a:pPr marL="228600" lvl="0" indent="-228600" algn="l" rtl="0">
              <a:lnSpc>
                <a:spcPct val="100000"/>
              </a:lnSpc>
              <a:spcBef>
                <a:spcPts val="1000"/>
              </a:spcBef>
              <a:spcAft>
                <a:spcPts val="0"/>
              </a:spcAft>
              <a:buClr>
                <a:schemeClr val="dk1"/>
              </a:buClr>
              <a:buSzPts val="1800"/>
              <a:buChar char="•"/>
            </a:pPr>
            <a:r>
              <a:rPr lang="en-US">
                <a:latin typeface="Open Sans"/>
                <a:ea typeface="Open Sans"/>
                <a:cs typeface="Open Sans"/>
                <a:sym typeface="Open Sans"/>
              </a:rPr>
              <a:t>L'objectif est d'assurer un accès total à une électricité abordable, fiable, durable et moderne pour tous d'ici à 2030.</a:t>
            </a:r>
            <a:endParaRPr/>
          </a:p>
          <a:p>
            <a:pPr marL="228600" lvl="0" indent="-114300" algn="l" rtl="0">
              <a:lnSpc>
                <a:spcPct val="100000"/>
              </a:lnSpc>
              <a:spcBef>
                <a:spcPts val="1000"/>
              </a:spcBef>
              <a:spcAft>
                <a:spcPts val="0"/>
              </a:spcAft>
              <a:buClr>
                <a:schemeClr val="dk1"/>
              </a:buClr>
              <a:buSzPts val="1800"/>
              <a:buNone/>
            </a:pPr>
            <a:endParaRPr>
              <a:latin typeface="Open Sans"/>
              <a:ea typeface="Open Sans"/>
              <a:cs typeface="Open Sans"/>
              <a:sym typeface="Open Sans"/>
            </a:endParaRPr>
          </a:p>
        </p:txBody>
      </p:sp>
      <p:sp>
        <p:nvSpPr>
          <p:cNvPr id="216" name="Google Shape;216;p3"/>
          <p:cNvSpPr/>
          <p:nvPr/>
        </p:nvSpPr>
        <p:spPr>
          <a:xfrm>
            <a:off x="8316740" y="6078216"/>
            <a:ext cx="34419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Korkovelos et al. 2019, Mentis et al. 2017</a:t>
            </a:r>
            <a:endParaRPr/>
          </a:p>
        </p:txBody>
      </p:sp>
      <p:sp>
        <p:nvSpPr>
          <p:cNvPr id="217" name="Google Shape;217;p3"/>
          <p:cNvSpPr/>
          <p:nvPr/>
        </p:nvSpPr>
        <p:spPr>
          <a:xfrm>
            <a:off x="838199" y="1339306"/>
            <a:ext cx="804110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Outil d'électrification spatiale à source ouverte (Open-Source Spatial Electrification Tool OnSSET)</a:t>
            </a:r>
            <a:endParaRPr sz="2000" b="1">
              <a:solidFill>
                <a:srgbClr val="9CC2E5"/>
              </a:solidFill>
              <a:latin typeface="Open Sans"/>
              <a:ea typeface="Open Sans"/>
              <a:cs typeface="Open Sans"/>
              <a:sym typeface="Open Sans"/>
            </a:endParaRPr>
          </a:p>
        </p:txBody>
      </p:sp>
      <p:sp>
        <p:nvSpPr>
          <p:cNvPr id="218" name="Google Shape;218;p3"/>
          <p:cNvSpPr/>
          <p:nvPr/>
        </p:nvSpPr>
        <p:spPr>
          <a:xfrm>
            <a:off x="887228" y="6149500"/>
            <a:ext cx="21969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
          <p:cNvSpPr/>
          <p:nvPr/>
        </p:nvSpPr>
        <p:spPr>
          <a:xfrm>
            <a:off x="887214" y="1301994"/>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Aspects clés de OnSSET </a:t>
            </a:r>
            <a:endParaRPr/>
          </a:p>
        </p:txBody>
      </p:sp>
      <p:sp>
        <p:nvSpPr>
          <p:cNvPr id="225" name="Google Shape;225;p4"/>
          <p:cNvSpPr txBox="1"/>
          <p:nvPr/>
        </p:nvSpPr>
        <p:spPr>
          <a:xfrm>
            <a:off x="887214" y="-67080"/>
            <a:ext cx="8461393"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à OnSSET </a:t>
            </a:r>
            <a:endParaRPr/>
          </a:p>
        </p:txBody>
      </p:sp>
      <p:sp>
        <p:nvSpPr>
          <p:cNvPr id="226" name="Google Shape;226;p4"/>
          <p:cNvSpPr/>
          <p:nvPr/>
        </p:nvSpPr>
        <p:spPr>
          <a:xfrm>
            <a:off x="9801369" y="6078216"/>
            <a:ext cx="195598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Korkovelos et al, 2019</a:t>
            </a:r>
            <a:endParaRPr/>
          </a:p>
        </p:txBody>
      </p:sp>
      <p:sp>
        <p:nvSpPr>
          <p:cNvPr id="227" name="Google Shape;227;p4"/>
          <p:cNvSpPr/>
          <p:nvPr/>
        </p:nvSpPr>
        <p:spPr>
          <a:xfrm>
            <a:off x="1074773" y="6151600"/>
            <a:ext cx="2351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28" name="Google Shape;228;p4"/>
          <p:cNvSpPr txBox="1"/>
          <p:nvPr/>
        </p:nvSpPr>
        <p:spPr>
          <a:xfrm>
            <a:off x="975425" y="1715794"/>
            <a:ext cx="10638600" cy="4448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4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Mise en œuvre en </a:t>
            </a:r>
            <a:r>
              <a:rPr lang="en-US" sz="2000" b="1">
                <a:solidFill>
                  <a:schemeClr val="dk1"/>
                </a:solidFill>
                <a:latin typeface="Open Sans"/>
                <a:ea typeface="Open Sans"/>
                <a:cs typeface="Open Sans"/>
                <a:sym typeface="Open Sans"/>
              </a:rPr>
              <a:t>Python </a:t>
            </a:r>
            <a:r>
              <a:rPr lang="en-US" sz="2000">
                <a:solidFill>
                  <a:schemeClr val="dk1"/>
                </a:solidFill>
                <a:latin typeface="Open Sans"/>
                <a:ea typeface="Open Sans"/>
                <a:cs typeface="Open Sans"/>
                <a:sym typeface="Open Sans"/>
              </a:rPr>
              <a:t>et </a:t>
            </a:r>
            <a:r>
              <a:rPr lang="en-US" sz="2000" b="1">
                <a:solidFill>
                  <a:schemeClr val="dk1"/>
                </a:solidFill>
                <a:latin typeface="Open Sans"/>
                <a:ea typeface="Open Sans"/>
                <a:cs typeface="Open Sans"/>
                <a:sym typeface="Open Sans"/>
              </a:rPr>
              <a:t>QGIS</a:t>
            </a:r>
            <a:endParaRPr/>
          </a:p>
          <a:p>
            <a:pPr marL="285750" marR="0" lvl="0" indent="-285750" algn="l" rtl="0">
              <a:lnSpc>
                <a:spcPct val="114000"/>
              </a:lnSpc>
              <a:spcBef>
                <a:spcPts val="6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Analyse de l'électrification spécifique au pays (niveau </a:t>
            </a:r>
            <a:r>
              <a:rPr lang="en-US" sz="2000" b="1">
                <a:solidFill>
                  <a:schemeClr val="dk1"/>
                </a:solidFill>
                <a:latin typeface="Open Sans"/>
                <a:ea typeface="Open Sans"/>
                <a:cs typeface="Open Sans"/>
                <a:sym typeface="Open Sans"/>
              </a:rPr>
              <a:t>national et sous-national)</a:t>
            </a:r>
            <a:endParaRPr/>
          </a:p>
          <a:p>
            <a:pPr marL="285750" marR="0" lvl="0" indent="-285750" algn="l" rtl="0">
              <a:lnSpc>
                <a:spcPct val="114000"/>
              </a:lnSpc>
              <a:spcBef>
                <a:spcPts val="6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Résolution spatiale pouvant varier en fonction des données d'entrée et des besoins </a:t>
            </a:r>
            <a:endParaRPr/>
          </a:p>
          <a:p>
            <a:pPr marL="285750" marR="0" lvl="0" indent="-285750" algn="l" rtl="0">
              <a:lnSpc>
                <a:spcPct val="114000"/>
              </a:lnSpc>
              <a:spcBef>
                <a:spcPts val="6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Intrants </a:t>
            </a:r>
            <a:r>
              <a:rPr lang="en-US" sz="2000" b="1">
                <a:solidFill>
                  <a:schemeClr val="dk1"/>
                </a:solidFill>
                <a:latin typeface="Open Sans"/>
                <a:ea typeface="Open Sans"/>
                <a:cs typeface="Open Sans"/>
                <a:sym typeface="Open Sans"/>
              </a:rPr>
              <a:t>personnalisés en fonction </a:t>
            </a:r>
            <a:r>
              <a:rPr lang="en-US" sz="2000">
                <a:solidFill>
                  <a:schemeClr val="dk1"/>
                </a:solidFill>
                <a:latin typeface="Open Sans"/>
                <a:ea typeface="Open Sans"/>
                <a:cs typeface="Open Sans"/>
                <a:sym typeface="Open Sans"/>
              </a:rPr>
              <a:t>des caractéristiques propres à chaque pays</a:t>
            </a:r>
            <a:endParaRPr/>
          </a:p>
          <a:p>
            <a:pPr marL="742950" marR="0" lvl="1" indent="-285750" algn="l" rtl="0">
              <a:lnSpc>
                <a:spcPct val="114000"/>
              </a:lnSpc>
              <a:spcBef>
                <a:spcPts val="60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Indicateurs sociaux (</a:t>
            </a:r>
            <a:r>
              <a:rPr lang="en-US" sz="1600" b="0" i="0" u="none" strike="noStrike" cap="none">
                <a:solidFill>
                  <a:schemeClr val="dk1"/>
                </a:solidFill>
                <a:latin typeface="Open Sans"/>
                <a:ea typeface="Open Sans"/>
                <a:cs typeface="Open Sans"/>
                <a:sym typeface="Open Sans"/>
              </a:rPr>
              <a:t>par exemple</a:t>
            </a:r>
            <a:r>
              <a:rPr lang="en-US" sz="1600">
                <a:solidFill>
                  <a:schemeClr val="dk1"/>
                </a:solidFill>
                <a:latin typeface="Open Sans"/>
                <a:ea typeface="Open Sans"/>
                <a:cs typeface="Open Sans"/>
                <a:sym typeface="Open Sans"/>
              </a:rPr>
              <a:t> :</a:t>
            </a:r>
            <a:r>
              <a:rPr lang="en-US" sz="1600" b="0" i="0" u="none" strike="noStrike" cap="none">
                <a:solidFill>
                  <a:schemeClr val="dk1"/>
                </a:solidFill>
                <a:latin typeface="Open Sans"/>
                <a:ea typeface="Open Sans"/>
                <a:cs typeface="Open Sans"/>
                <a:sym typeface="Open Sans"/>
              </a:rPr>
              <a:t> croissance de la population, niveau d'urbanisation, différents modèles de demande</a:t>
            </a:r>
            <a:r>
              <a:rPr lang="en-US" sz="2000" b="0" i="0" u="none" strike="noStrike" cap="none">
                <a:solidFill>
                  <a:schemeClr val="dk1"/>
                </a:solidFill>
                <a:latin typeface="Open Sans"/>
                <a:ea typeface="Open Sans"/>
                <a:cs typeface="Open Sans"/>
                <a:sym typeface="Open Sans"/>
              </a:rPr>
              <a:t>)</a:t>
            </a:r>
            <a:endParaRPr/>
          </a:p>
          <a:p>
            <a:pPr marL="742950" marR="0" lvl="1" indent="-285750" algn="l" rtl="0">
              <a:lnSpc>
                <a:spcPct val="114000"/>
              </a:lnSpc>
              <a:spcBef>
                <a:spcPts val="60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Facteurs techniques (</a:t>
            </a:r>
            <a:r>
              <a:rPr lang="en-US" sz="1600" b="0" i="0" u="none" strike="noStrike" cap="none">
                <a:solidFill>
                  <a:schemeClr val="dk1"/>
                </a:solidFill>
                <a:latin typeface="Open Sans"/>
                <a:ea typeface="Open Sans"/>
                <a:cs typeface="Open Sans"/>
                <a:sym typeface="Open Sans"/>
              </a:rPr>
              <a:t>par exemple</a:t>
            </a:r>
            <a:r>
              <a:rPr lang="en-US" sz="1600">
                <a:solidFill>
                  <a:schemeClr val="dk1"/>
                </a:solidFill>
                <a:latin typeface="Open Sans"/>
                <a:ea typeface="Open Sans"/>
                <a:cs typeface="Open Sans"/>
                <a:sym typeface="Open Sans"/>
              </a:rPr>
              <a:t> :</a:t>
            </a:r>
            <a:r>
              <a:rPr lang="en-US" sz="1600" b="0" i="0" u="none" strike="noStrike" cap="none">
                <a:solidFill>
                  <a:schemeClr val="dk1"/>
                </a:solidFill>
                <a:latin typeface="Open Sans"/>
                <a:ea typeface="Open Sans"/>
                <a:cs typeface="Open Sans"/>
                <a:sym typeface="Open Sans"/>
              </a:rPr>
              <a:t> pertes de T&amp;D pour le réseau national, technologies alternatives disponibles</a:t>
            </a:r>
            <a:r>
              <a:rPr lang="en-US" sz="2000" b="0" i="0" u="none" strike="noStrike" cap="none">
                <a:solidFill>
                  <a:schemeClr val="dk1"/>
                </a:solidFill>
                <a:latin typeface="Open Sans"/>
                <a:ea typeface="Open Sans"/>
                <a:cs typeface="Open Sans"/>
                <a:sym typeface="Open Sans"/>
              </a:rPr>
              <a:t>)</a:t>
            </a:r>
            <a:endParaRPr/>
          </a:p>
          <a:p>
            <a:pPr marL="742950" marR="0" lvl="1" indent="-285750" algn="l" rtl="0">
              <a:lnSpc>
                <a:spcPct val="114000"/>
              </a:lnSpc>
              <a:spcBef>
                <a:spcPts val="60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Éléments de coût (</a:t>
            </a:r>
            <a:r>
              <a:rPr lang="en-US" sz="1600">
                <a:solidFill>
                  <a:schemeClr val="dk1"/>
                </a:solidFill>
                <a:latin typeface="Open Sans"/>
                <a:ea typeface="Open Sans"/>
                <a:cs typeface="Open Sans"/>
                <a:sym typeface="Open Sans"/>
              </a:rPr>
              <a:t>par</a:t>
            </a:r>
            <a:r>
              <a:rPr lang="en-US" sz="2000" b="0" i="0" u="none" strike="noStrike" cap="none">
                <a:solidFill>
                  <a:schemeClr val="dk1"/>
                </a:solidFill>
                <a:latin typeface="Open Sans"/>
                <a:ea typeface="Open Sans"/>
                <a:cs typeface="Open Sans"/>
                <a:sym typeface="Open Sans"/>
              </a:rPr>
              <a:t> </a:t>
            </a:r>
            <a:r>
              <a:rPr lang="en-US" sz="1600" b="0" i="0" u="none" strike="noStrike" cap="none">
                <a:solidFill>
                  <a:schemeClr val="dk1"/>
                </a:solidFill>
                <a:latin typeface="Open Sans"/>
                <a:ea typeface="Open Sans"/>
                <a:cs typeface="Open Sans"/>
                <a:sym typeface="Open Sans"/>
              </a:rPr>
              <a:t>exemple </a:t>
            </a:r>
            <a:r>
              <a:rPr lang="en-US" sz="1600">
                <a:solidFill>
                  <a:schemeClr val="dk1"/>
                </a:solidFill>
                <a:latin typeface="Open Sans"/>
                <a:ea typeface="Open Sans"/>
                <a:cs typeface="Open Sans"/>
                <a:sym typeface="Open Sans"/>
              </a:rPr>
              <a:t>: </a:t>
            </a:r>
            <a:r>
              <a:rPr lang="en-US" sz="1600" b="0" i="0" u="none" strike="noStrike" cap="none">
                <a:solidFill>
                  <a:schemeClr val="dk1"/>
                </a:solidFill>
                <a:latin typeface="Open Sans"/>
                <a:ea typeface="Open Sans"/>
                <a:cs typeface="Open Sans"/>
                <a:sym typeface="Open Sans"/>
              </a:rPr>
              <a:t>coût d'investissement, frais de fonctionnement et d'entretien, coût du combustible</a:t>
            </a:r>
            <a:r>
              <a:rPr lang="en-US" sz="2000" b="0" i="0" u="none" strike="noStrike" cap="none">
                <a:solidFill>
                  <a:schemeClr val="dk1"/>
                </a:solidFill>
                <a:latin typeface="Open Sans"/>
                <a:ea typeface="Open Sans"/>
                <a:cs typeface="Open Sans"/>
                <a:sym typeface="Open Sans"/>
              </a:rPr>
              <a:t>)</a:t>
            </a:r>
            <a:endParaRPr/>
          </a:p>
          <a:p>
            <a:pPr marL="742950" marR="0" lvl="1" indent="-285750" algn="l" rtl="0">
              <a:lnSpc>
                <a:spcPct val="114000"/>
              </a:lnSpc>
              <a:spcBef>
                <a:spcPts val="60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Objectifs en matière d'accès à l'énergie</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Contribution de OnSSET</a:t>
            </a:r>
            <a:endParaRPr/>
          </a:p>
        </p:txBody>
      </p:sp>
      <p:sp>
        <p:nvSpPr>
          <p:cNvPr id="235" name="Google Shape;235;p5"/>
          <p:cNvSpPr txBox="1"/>
          <p:nvPr/>
        </p:nvSpPr>
        <p:spPr>
          <a:xfrm>
            <a:off x="887214" y="4640"/>
            <a:ext cx="8726017"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à OnSSET</a:t>
            </a:r>
            <a:endParaRPr sz="4400">
              <a:solidFill>
                <a:schemeClr val="dk1"/>
              </a:solidFill>
              <a:latin typeface="Open Sans"/>
              <a:ea typeface="Open Sans"/>
              <a:cs typeface="Open Sans"/>
              <a:sym typeface="Open Sans"/>
            </a:endParaRPr>
          </a:p>
        </p:txBody>
      </p:sp>
      <p:sp>
        <p:nvSpPr>
          <p:cNvPr id="236" name="Google Shape;236;p5"/>
          <p:cNvSpPr/>
          <p:nvPr/>
        </p:nvSpPr>
        <p:spPr>
          <a:xfrm>
            <a:off x="990600" y="6374223"/>
            <a:ext cx="2711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Adapté de Mentis et al. 2021</a:t>
            </a:r>
            <a:endParaRPr sz="1000">
              <a:solidFill>
                <a:schemeClr val="dk1"/>
              </a:solidFill>
              <a:latin typeface="Open Sans"/>
              <a:ea typeface="Open Sans"/>
              <a:cs typeface="Open Sans"/>
              <a:sym typeface="Open Sans"/>
            </a:endParaRPr>
          </a:p>
        </p:txBody>
      </p:sp>
      <p:sp>
        <p:nvSpPr>
          <p:cNvPr id="237" name="Google Shape;237;p5"/>
          <p:cNvSpPr txBox="1"/>
          <p:nvPr/>
        </p:nvSpPr>
        <p:spPr>
          <a:xfrm>
            <a:off x="990600" y="1814100"/>
            <a:ext cx="10627500" cy="4382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4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Source ouverte</a:t>
            </a:r>
            <a:endParaRPr/>
          </a:p>
          <a:p>
            <a:pPr marL="285750" marR="0" lvl="0" indent="-285750" algn="l" rtl="0">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Méthodologies/algorithmes sous-jacents publiés dans des revues à comité de lecture</a:t>
            </a:r>
            <a:endParaRPr/>
          </a:p>
          <a:p>
            <a:pPr marL="285750" marR="0" lvl="0" indent="-285750" algn="l" rtl="0">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Utilisé par des équipes de différentes universités (par exemple, l'</a:t>
            </a:r>
            <a:r>
              <a:rPr lang="en-US" sz="1600">
                <a:solidFill>
                  <a:schemeClr val="dk1"/>
                </a:solidFill>
                <a:latin typeface="Open Sans"/>
                <a:ea typeface="Open Sans"/>
                <a:cs typeface="Open Sans"/>
                <a:sym typeface="Open Sans"/>
              </a:rPr>
              <a:t>Université de Colombie britannique, l'Université polytechnique de Kaboul, l'Université du Cap, l'Imperial College de Londres</a:t>
            </a:r>
            <a:r>
              <a:rPr lang="en-US" sz="1800">
                <a:solidFill>
                  <a:schemeClr val="dk1"/>
                </a:solidFill>
                <a:latin typeface="Open Sans"/>
                <a:ea typeface="Open Sans"/>
                <a:cs typeface="Open Sans"/>
                <a:sym typeface="Open Sans"/>
              </a:rPr>
              <a:t>).</a:t>
            </a:r>
            <a:endParaRPr/>
          </a:p>
          <a:p>
            <a:pPr marL="285750" marR="0" lvl="0" indent="-285750" algn="l" rtl="0">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Utilisé pour informer les rapports internationaux tels que les </a:t>
            </a:r>
            <a:r>
              <a:rPr lang="en-US" sz="1600">
                <a:solidFill>
                  <a:schemeClr val="dk1"/>
                </a:solidFill>
                <a:latin typeface="Open Sans"/>
                <a:ea typeface="Open Sans"/>
                <a:cs typeface="Open Sans"/>
                <a:sym typeface="Open Sans"/>
              </a:rPr>
              <a:t>Perspectives énergétiques mondiales de l'AIE (2017, 2019</a:t>
            </a:r>
            <a:r>
              <a:rPr lang="en-US" sz="1800">
                <a:solidFill>
                  <a:schemeClr val="dk1"/>
                </a:solidFill>
                <a:latin typeface="Open Sans"/>
                <a:ea typeface="Open Sans"/>
                <a:cs typeface="Open Sans"/>
                <a:sym typeface="Open Sans"/>
              </a:rPr>
              <a:t>).</a:t>
            </a:r>
            <a:endParaRPr/>
          </a:p>
          <a:p>
            <a:pPr marL="285750" marR="0" lvl="0" indent="-285750" algn="l" rtl="0">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Utilisé pour renforcer les capacités en matière de planification géospatiale de l'électrification dans différentes institutions et différents pays.</a:t>
            </a:r>
            <a:endParaRPr/>
          </a:p>
          <a:p>
            <a:pPr marL="285750" marR="0" lvl="0" indent="-285750" algn="l" rtl="0">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Adopté par les organisations internationales</a:t>
            </a:r>
            <a:endParaRPr/>
          </a:p>
          <a:p>
            <a:pPr marL="742950" marR="0" lvl="1" indent="-285750" algn="l" rtl="0">
              <a:lnSpc>
                <a:spcPct val="114000"/>
              </a:lnSpc>
              <a:spcBef>
                <a:spcPts val="60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La plateforme mondiale d'électrification (</a:t>
            </a:r>
            <a:r>
              <a:rPr lang="en-US" sz="1800">
                <a:solidFill>
                  <a:schemeClr val="dk1"/>
                </a:solidFill>
                <a:latin typeface="Open Sans"/>
                <a:ea typeface="Open Sans"/>
                <a:cs typeface="Open Sans"/>
                <a:sym typeface="Open Sans"/>
              </a:rPr>
              <a:t>Global Electrification Platform, </a:t>
            </a:r>
            <a:r>
              <a:rPr lang="en-US" sz="1800" b="0" i="0" u="none" strike="noStrike" cap="none">
                <a:solidFill>
                  <a:schemeClr val="dk1"/>
                </a:solidFill>
                <a:latin typeface="Open Sans"/>
                <a:ea typeface="Open Sans"/>
                <a:cs typeface="Open Sans"/>
                <a:sym typeface="Open Sans"/>
              </a:rPr>
              <a:t>GEP) -- Banque mondiale</a:t>
            </a:r>
            <a:endParaRPr/>
          </a:p>
          <a:p>
            <a:pPr marL="742950" marR="0" lvl="1" indent="-285750" algn="l" rtl="0">
              <a:lnSpc>
                <a:spcPct val="114000"/>
              </a:lnSpc>
              <a:spcBef>
                <a:spcPts val="60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Outils de modélisation pour le développement durable -- UNDESA </a:t>
            </a:r>
            <a:endParaRPr sz="180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4" name="Google Shape;244;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245" name="Google Shape;245;p6"/>
          <p:cNvSpPr/>
          <p:nvPr/>
        </p:nvSpPr>
        <p:spPr>
          <a:xfrm>
            <a:off x="887215" y="1201354"/>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Modèles géospatiaux d'électrification </a:t>
            </a:r>
            <a:endParaRPr/>
          </a:p>
        </p:txBody>
      </p:sp>
      <p:sp>
        <p:nvSpPr>
          <p:cNvPr id="246" name="Google Shape;246;p6"/>
          <p:cNvSpPr txBox="1"/>
          <p:nvPr/>
        </p:nvSpPr>
        <p:spPr>
          <a:xfrm>
            <a:off x="887215" y="-183625"/>
            <a:ext cx="9195248"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à OnSSET</a:t>
            </a:r>
            <a:endParaRPr sz="4400">
              <a:solidFill>
                <a:schemeClr val="dk1"/>
              </a:solidFill>
              <a:latin typeface="Open Sans"/>
              <a:ea typeface="Open Sans"/>
              <a:cs typeface="Open Sans"/>
              <a:sym typeface="Open Sans"/>
            </a:endParaRPr>
          </a:p>
        </p:txBody>
      </p:sp>
      <p:sp>
        <p:nvSpPr>
          <p:cNvPr id="247" name="Google Shape;247;p6"/>
          <p:cNvSpPr/>
          <p:nvPr/>
        </p:nvSpPr>
        <p:spPr>
          <a:xfrm>
            <a:off x="905931" y="1747946"/>
            <a:ext cx="4279255" cy="389779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800"/>
              <a:buFont typeface="Arial"/>
              <a:buNone/>
            </a:pPr>
            <a:r>
              <a:rPr lang="en-US" sz="1800">
                <a:solidFill>
                  <a:srgbClr val="000000"/>
                </a:solidFill>
                <a:latin typeface="Open Sans"/>
                <a:ea typeface="Open Sans"/>
                <a:cs typeface="Open Sans"/>
                <a:sym typeface="Open Sans"/>
              </a:rPr>
              <a:t>Les différents outils ont des objectifs, des </a:t>
            </a:r>
            <a:r>
              <a:rPr lang="en-US" sz="1800">
                <a:latin typeface="Open Sans"/>
                <a:ea typeface="Open Sans"/>
                <a:cs typeface="Open Sans"/>
                <a:sym typeface="Open Sans"/>
              </a:rPr>
              <a:t>avantages </a:t>
            </a:r>
            <a:r>
              <a:rPr lang="en-US" sz="1800">
                <a:solidFill>
                  <a:srgbClr val="000000"/>
                </a:solidFill>
                <a:latin typeface="Open Sans"/>
                <a:ea typeface="Open Sans"/>
                <a:cs typeface="Open Sans"/>
                <a:sym typeface="Open Sans"/>
              </a:rPr>
              <a:t>et des faiblesses différents:</a:t>
            </a:r>
            <a:endParaRPr sz="1800">
              <a:solidFill>
                <a:schemeClr val="dk1"/>
              </a:solidFill>
              <a:latin typeface="Open Sans"/>
              <a:ea typeface="Open Sans"/>
              <a:cs typeface="Open Sans"/>
              <a:sym typeface="Open Sans"/>
            </a:endParaRPr>
          </a:p>
          <a:p>
            <a:pPr marL="285750" marR="0" lvl="0" indent="-285750" algn="l" rtl="0">
              <a:lnSpc>
                <a:spcPct val="114000"/>
              </a:lnSpc>
              <a:spcBef>
                <a:spcPts val="10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Planification de l'électrification rurale et nationale</a:t>
            </a:r>
            <a:endParaRPr/>
          </a:p>
          <a:p>
            <a:pPr marL="285750" marR="0" lvl="0" indent="-285750" algn="l" rtl="0">
              <a:lnSpc>
                <a:spcPct val="114000"/>
              </a:lnSpc>
              <a:spcBef>
                <a:spcPts val="14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Logiciel libre ou logiciel sous licence</a:t>
            </a:r>
            <a:endParaRPr/>
          </a:p>
          <a:p>
            <a:pPr marL="285750" marR="0" lvl="0" indent="-285750" algn="l" rtl="0">
              <a:lnSpc>
                <a:spcPct val="114000"/>
              </a:lnSpc>
              <a:spcBef>
                <a:spcPts val="14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Différents niveaux de détail et de temps de calcul</a:t>
            </a:r>
            <a:endParaRPr/>
          </a:p>
          <a:p>
            <a:pPr marL="285750" marR="0" lvl="0" indent="-285750" algn="l" rtl="0">
              <a:lnSpc>
                <a:spcPct val="114000"/>
              </a:lnSpc>
              <a:spcBef>
                <a:spcPts val="14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Nombre variable d'options technologiques de production d'électricité</a:t>
            </a:r>
            <a:endParaRPr sz="1800">
              <a:solidFill>
                <a:srgbClr val="000000"/>
              </a:solidFill>
              <a:latin typeface="Open Sans"/>
              <a:ea typeface="Open Sans"/>
              <a:cs typeface="Open Sans"/>
              <a:sym typeface="Open Sans"/>
            </a:endParaRPr>
          </a:p>
        </p:txBody>
      </p:sp>
      <p:sp>
        <p:nvSpPr>
          <p:cNvPr id="248" name="Google Shape;248;p6"/>
          <p:cNvSpPr/>
          <p:nvPr/>
        </p:nvSpPr>
        <p:spPr>
          <a:xfrm>
            <a:off x="8258673" y="6090825"/>
            <a:ext cx="3517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Moner-Girona et al, 2018, Morissey, 2018</a:t>
            </a:r>
            <a:endParaRPr/>
          </a:p>
        </p:txBody>
      </p:sp>
      <p:pic>
        <p:nvPicPr>
          <p:cNvPr id="249" name="Google Shape;249;p6" descr="C:\Users\nandi\Box Sync\PhD\CCG\Lecture\Lecture 2\Picture_2_3_2.jpg"/>
          <p:cNvPicPr preferRelativeResize="0"/>
          <p:nvPr/>
        </p:nvPicPr>
        <p:blipFill rotWithShape="1">
          <a:blip r:embed="rId4">
            <a:alphaModFix/>
          </a:blip>
          <a:srcRect/>
          <a:stretch/>
        </p:blipFill>
        <p:spPr>
          <a:xfrm>
            <a:off x="5385003" y="1574285"/>
            <a:ext cx="5760720" cy="4469765"/>
          </a:xfrm>
          <a:prstGeom prst="rect">
            <a:avLst/>
          </a:prstGeom>
          <a:noFill/>
          <a:ln>
            <a:noFill/>
          </a:ln>
        </p:spPr>
      </p:pic>
      <p:sp>
        <p:nvSpPr>
          <p:cNvPr id="250" name="Google Shape;250;p6"/>
          <p:cNvSpPr/>
          <p:nvPr/>
        </p:nvSpPr>
        <p:spPr>
          <a:xfrm>
            <a:off x="905923" y="6156200"/>
            <a:ext cx="21441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51" name="Google Shape;251;p6"/>
          <p:cNvSpPr/>
          <p:nvPr/>
        </p:nvSpPr>
        <p:spPr>
          <a:xfrm>
            <a:off x="3176025" y="6147325"/>
            <a:ext cx="45540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Moner-Girona et al., 2018,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Messages</a:t>
            </a:r>
            <a:r>
              <a:rPr lang="en-US" sz="2000" b="1">
                <a:solidFill>
                  <a:srgbClr val="9CC2E5"/>
                </a:solidFill>
                <a:latin typeface="Open Sans"/>
                <a:ea typeface="Open Sans"/>
                <a:cs typeface="Open Sans"/>
                <a:sym typeface="Open Sans"/>
              </a:rPr>
              <a:t> clés </a:t>
            </a:r>
            <a:endParaRPr/>
          </a:p>
        </p:txBody>
      </p:sp>
      <p:sp>
        <p:nvSpPr>
          <p:cNvPr id="258" name="Google Shape;258;p7"/>
          <p:cNvSpPr txBox="1"/>
          <p:nvPr/>
        </p:nvSpPr>
        <p:spPr>
          <a:xfrm>
            <a:off x="887215" y="4640"/>
            <a:ext cx="931556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à OnSSET</a:t>
            </a:r>
            <a:endParaRPr sz="4400">
              <a:solidFill>
                <a:schemeClr val="dk1"/>
              </a:solidFill>
              <a:latin typeface="Open Sans"/>
              <a:ea typeface="Open Sans"/>
              <a:cs typeface="Open Sans"/>
              <a:sym typeface="Open Sans"/>
            </a:endParaRPr>
          </a:p>
        </p:txBody>
      </p:sp>
      <p:sp>
        <p:nvSpPr>
          <p:cNvPr id="259" name="Google Shape;259;p7"/>
          <p:cNvSpPr/>
          <p:nvPr/>
        </p:nvSpPr>
        <p:spPr>
          <a:xfrm>
            <a:off x="948175" y="2101340"/>
            <a:ext cx="8733707" cy="290714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4000"/>
              </a:lnSpc>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La pertinence des différentes options technologiques (extension du réseau, mini-réseaux, systèmes autonomes) pour fournir de l'électricité dépend de nombreux facteurs qui varient géographiquement à l'intérieur d'un pays.</a:t>
            </a:r>
            <a:endParaRPr/>
          </a:p>
          <a:p>
            <a:pPr marL="285750" marR="0" lvl="0" indent="-285750" algn="l" rtl="0">
              <a:lnSpc>
                <a:spcPct val="114000"/>
              </a:lnSpc>
              <a:spcBef>
                <a:spcPts val="12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Ces dernières années, plusieurs modèles ont été développés qui prennent en compte la dimension géographique pour examiner les options technologiques permettant d'améliorer l'accès à l'électricité : il s'agit des modèles d'électrification géospatiale.</a:t>
            </a:r>
            <a:endParaRPr/>
          </a:p>
          <a:p>
            <a:pPr marL="285750" marR="0" lvl="0" indent="-285750" algn="l" rtl="0">
              <a:lnSpc>
                <a:spcPct val="114000"/>
              </a:lnSpc>
              <a:spcBef>
                <a:spcPts val="12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Plusieurs modèles d'électrification géo-spatiale sont utilisés à des fins différentes, chacun ayant ses propres forces et faiblesses.</a:t>
            </a:r>
            <a:endParaRPr/>
          </a:p>
        </p:txBody>
      </p:sp>
      <p:sp>
        <p:nvSpPr>
          <p:cNvPr id="260" name="Google Shape;260;p7"/>
          <p:cNvSpPr/>
          <p:nvPr/>
        </p:nvSpPr>
        <p:spPr>
          <a:xfrm>
            <a:off x="948175" y="6152125"/>
            <a:ext cx="2409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267" name="Google Shape;267;p8"/>
          <p:cNvSpPr txBox="1"/>
          <p:nvPr/>
        </p:nvSpPr>
        <p:spPr>
          <a:xfrm>
            <a:off x="887215" y="-29472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3.1 Références</a:t>
            </a:r>
            <a:endParaRPr/>
          </a:p>
        </p:txBody>
      </p:sp>
      <p:sp>
        <p:nvSpPr>
          <p:cNvPr id="268" name="Google Shape;268;p8"/>
          <p:cNvSpPr/>
          <p:nvPr/>
        </p:nvSpPr>
        <p:spPr>
          <a:xfrm>
            <a:off x="908274" y="1350129"/>
            <a:ext cx="92478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US" sz="16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https://doi.org/10.3390/en12071395</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Mentis, D., Howells, M., Rogner, H., Korkovelos, A., Arderne, C., Zepeda, E., Siyal, S., Taliotis, C., Bazilian, M., de Roo, A., Tanvez, Y., Oudalov, A., Scholtz, E., 2017. Lighting the World: the first application of an open source, spatial electrification tool (OnSSET) on Sub-Saharan Africa. Environmental Research Letters 12, 085003. </a:t>
            </a:r>
            <a:r>
              <a:rPr lang="en-US" sz="16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https://doi.org/10.1088/1748-9326/aa7b29</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Mentis, D., Korkovelos, A., Sahlberg, A., Khavari, B., n.d. Lecture 1: Introduction to geospatial electrification modelling [WWW Document]. OnSSET Teaching Kit. URL </a:t>
            </a:r>
            <a:r>
              <a:rPr lang="en-US" sz="16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https://onsset.github.io/teaching_kit/courses/module_1/Lecture_1/</a:t>
            </a:r>
            <a:r>
              <a:rPr lang="en-US" sz="16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Moner‐Girona, M., Puig, D., Mulugetta, Y., Kougias, I., AbdulRahman, J., Szabó, S., 2018. Next generation interactive tool as a backbone for universal access to electricity. WIREs Energy and Environment 7, e305. </a:t>
            </a:r>
            <a:r>
              <a:rPr lang="en-US" sz="160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https://doi.org/10.1002/wene.305</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Morrissey, J., 2018. Achieving Universal Electricity Access at the Lowest Cost. Oxfam, OXFAM’S RESEARCH BACKGROUNDERS 113.</a:t>
            </a:r>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9"/>
          <p:cNvPicPr preferRelativeResize="0"/>
          <p:nvPr/>
        </p:nvPicPr>
        <p:blipFill rotWithShape="1">
          <a:blip r:embed="rId3">
            <a:alphaModFix/>
          </a:blip>
          <a:srcRect l="20893" t="11404" r="26762" b="16490"/>
          <a:stretch/>
        </p:blipFill>
        <p:spPr>
          <a:xfrm>
            <a:off x="6176685" y="1275529"/>
            <a:ext cx="5077327" cy="4944980"/>
          </a:xfrm>
          <a:prstGeom prst="rect">
            <a:avLst/>
          </a:prstGeom>
          <a:noFill/>
          <a:ln>
            <a:noFill/>
          </a:ln>
        </p:spPr>
      </p:pic>
      <p:sp>
        <p:nvSpPr>
          <p:cNvPr id="275" name="Google Shape;275;p9"/>
          <p:cNvSpPr/>
          <p:nvPr/>
        </p:nvSpPr>
        <p:spPr>
          <a:xfrm>
            <a:off x="887215" y="1389619"/>
            <a:ext cx="67023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Identifier les données géospatiales relatives à l'énergie</a:t>
            </a:r>
            <a:endParaRPr sz="1800" b="1">
              <a:solidFill>
                <a:srgbClr val="9CC2E5"/>
              </a:solidFill>
              <a:latin typeface="Open Sans"/>
              <a:ea typeface="Open Sans"/>
              <a:cs typeface="Open Sans"/>
              <a:sym typeface="Open Sans"/>
            </a:endParaRPr>
          </a:p>
        </p:txBody>
      </p:sp>
      <p:sp>
        <p:nvSpPr>
          <p:cNvPr id="276" name="Google Shape;276;p9"/>
          <p:cNvSpPr txBox="1"/>
          <p:nvPr/>
        </p:nvSpPr>
        <p:spPr>
          <a:xfrm>
            <a:off x="873847" y="-2044"/>
            <a:ext cx="8458411" cy="137575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Principaux ensembles de données utilisés dans OnSSET </a:t>
            </a:r>
            <a:endParaRPr/>
          </a:p>
        </p:txBody>
      </p:sp>
      <p:sp>
        <p:nvSpPr>
          <p:cNvPr id="277" name="Google Shape;27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50"/>
              <a:buChar char="•"/>
            </a:pPr>
            <a:r>
              <a:rPr lang="en-US" sz="1650">
                <a:latin typeface="Open Sans"/>
                <a:ea typeface="Open Sans"/>
                <a:cs typeface="Open Sans"/>
                <a:sym typeface="Open Sans"/>
              </a:rPr>
              <a:t>Limites administratives</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Réseau routier </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Lumière nocturne </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Centrales électriques</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Les mines</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Réseau existant</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Population actuelle </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Population projetée et réseau de distribution</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Facteur de capacité de l'énergie éolienne</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Irradiation horizontale globale </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Potentiel des petites et mini centrales hydroélectriques</a:t>
            </a:r>
            <a:endParaRPr/>
          </a:p>
          <a:p>
            <a:pPr marL="228600" lvl="0" indent="-228600" algn="l" rtl="0">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Coût spatial des groupes électrogènes diesel</a:t>
            </a:r>
            <a:endParaRPr/>
          </a:p>
        </p:txBody>
      </p:sp>
      <p:sp>
        <p:nvSpPr>
          <p:cNvPr id="278" name="Google Shape;278;p9"/>
          <p:cNvSpPr/>
          <p:nvPr/>
        </p:nvSpPr>
        <p:spPr>
          <a:xfrm>
            <a:off x="860121" y="6136575"/>
            <a:ext cx="22752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79" name="Google Shape;279;p9"/>
          <p:cNvSpPr/>
          <p:nvPr/>
        </p:nvSpPr>
        <p:spPr>
          <a:xfrm>
            <a:off x="8329895" y="6075882"/>
            <a:ext cx="34419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Korkovelos et al. 2019, Mentis et al. 2017</a:t>
            </a:r>
            <a:endParaRPr/>
          </a:p>
        </p:txBody>
      </p:sp>
      <p:sp>
        <p:nvSpPr>
          <p:cNvPr id="280" name="Google Shape;280;p9"/>
          <p:cNvSpPr/>
          <p:nvPr/>
        </p:nvSpPr>
        <p:spPr>
          <a:xfrm>
            <a:off x="7480052" y="1441086"/>
            <a:ext cx="24032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Réseau existant</a:t>
            </a:r>
            <a:endParaRPr/>
          </a:p>
        </p:txBody>
      </p:sp>
      <p:sp>
        <p:nvSpPr>
          <p:cNvPr id="281" name="Google Shape;281;p9"/>
          <p:cNvSpPr txBox="1"/>
          <p:nvPr/>
        </p:nvSpPr>
        <p:spPr>
          <a:xfrm>
            <a:off x="7589601" y="5820527"/>
            <a:ext cx="413787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CC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6989</Words>
  <Application>Microsoft Macintosh PowerPoint</Application>
  <PresentationFormat>Widescreen</PresentationFormat>
  <Paragraphs>278</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Noto Sans Symbols</vt:lpstr>
      <vt:lpstr>Open Sans ExtraBold</vt:lpstr>
      <vt:lpstr>Calibri</vt:lpstr>
      <vt:lpstr>Open Sans</vt:lpstr>
      <vt:lpstr>CCG</vt:lpstr>
      <vt:lpstr>Office Theme</vt:lpstr>
      <vt:lpstr>LECTURE 3 INTRODUCTION  A OnSSET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 Principaux ensembles de données utilisés dans OnSSET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lastModifiedBy>Yeganyan, Rudolf</cp:lastModifiedBy>
  <cp:revision>1</cp:revision>
  <dcterms:created xsi:type="dcterms:W3CDTF">2021-02-10T16:48:02Z</dcterms:created>
  <dcterms:modified xsi:type="dcterms:W3CDTF">2024-06-20T13:31:42Z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