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57" r:id="rId6"/>
    <p:sldId id="263" r:id="rId7"/>
    <p:sldId id="264" r:id="rId8"/>
    <p:sldId id="265" r:id="rId9"/>
    <p:sldId id="266" r:id="rId10"/>
    <p:sldId id="267" r:id="rId11"/>
    <p:sldId id="283" r:id="rId12"/>
    <p:sldId id="272" r:id="rId13"/>
    <p:sldId id="271" r:id="rId14"/>
    <p:sldId id="270" r:id="rId15"/>
    <p:sldId id="269" r:id="rId16"/>
    <p:sldId id="268" r:id="rId17"/>
    <p:sldId id="284" r:id="rId18"/>
    <p:sldId id="289" r:id="rId19"/>
    <p:sldId id="290" r:id="rId20"/>
    <p:sldId id="291" r:id="rId21"/>
    <p:sldId id="292" r:id="rId22"/>
    <p:sldId id="293" r:id="rId23"/>
    <p:sldId id="282" r:id="rId24"/>
    <p:sldId id="281" r:id="rId25"/>
    <p:sldId id="280" r:id="rId26"/>
    <p:sldId id="279" r:id="rId27"/>
    <p:sldId id="278" r:id="rId28"/>
    <p:sldId id="286" r:id="rId29"/>
    <p:sldId id="288" r:id="rId30"/>
    <p:sldId id="30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3LL93qkeUxeHaLYh2XdgIQ==" hashData="LkOI5ED+KrHVjvZAoaiwgEWlPGGUOW3RUli289UWVbNBctxX9brGMFwTTvpNJ+2Nrpc5netS4g6UQeiV2dQBj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55" autoAdjust="0"/>
    <p:restoredTop sz="85509" autoAdjust="0"/>
  </p:normalViewPr>
  <p:slideViewPr>
    <p:cSldViewPr snapToGrid="0">
      <p:cViewPr varScale="1">
        <p:scale>
          <a:sx n="97" d="100"/>
          <a:sy n="97" d="100"/>
        </p:scale>
        <p:origin x="1500"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B001DA51-B748-4578-B5DB-9517535067F5}"/>
    <pc:docChg chg="custSel modSld">
      <pc:chgData name="Allington, Lucy" userId="0c3dcd08-4988-403f-8eba-f42e59c87b71" providerId="ADAL" clId="{B001DA51-B748-4578-B5DB-9517535067F5}" dt="2021-03-24T11:58:08.965" v="39" actId="20577"/>
      <pc:docMkLst>
        <pc:docMk/>
      </pc:docMkLst>
      <pc:sldChg chg="modSp mod">
        <pc:chgData name="Allington, Lucy" userId="0c3dcd08-4988-403f-8eba-f42e59c87b71" providerId="ADAL" clId="{B001DA51-B748-4578-B5DB-9517535067F5}" dt="2021-03-24T11:58:08.965" v="39" actId="20577"/>
        <pc:sldMkLst>
          <pc:docMk/>
          <pc:sldMk cId="2559802330" sldId="256"/>
        </pc:sldMkLst>
        <pc:spChg chg="mod">
          <ac:chgData name="Allington, Lucy" userId="0c3dcd08-4988-403f-8eba-f42e59c87b71" providerId="ADAL" clId="{B001DA51-B748-4578-B5DB-9517535067F5}" dt="2021-03-24T11:58:08.965" v="39" actId="20577"/>
          <ac:spMkLst>
            <pc:docMk/>
            <pc:sldMk cId="2559802330" sldId="256"/>
            <ac:spMk id="6" creationId="{99DEA05E-3DE2-714D-9D7C-D14D82DB9D79}"/>
          </ac:spMkLst>
        </pc:spChg>
      </pc:sldChg>
      <pc:sldChg chg="modSp mod">
        <pc:chgData name="Allington, Lucy" userId="0c3dcd08-4988-403f-8eba-f42e59c87b71" providerId="ADAL" clId="{B001DA51-B748-4578-B5DB-9517535067F5}" dt="2021-03-24T11:47:45.038" v="3" actId="20577"/>
        <pc:sldMkLst>
          <pc:docMk/>
          <pc:sldMk cId="348628638" sldId="263"/>
        </pc:sldMkLst>
        <pc:spChg chg="mod">
          <ac:chgData name="Allington, Lucy" userId="0c3dcd08-4988-403f-8eba-f42e59c87b71" providerId="ADAL" clId="{B001DA51-B748-4578-B5DB-9517535067F5}" dt="2021-03-24T11:47:45.038" v="3" actId="20577"/>
          <ac:spMkLst>
            <pc:docMk/>
            <pc:sldMk cId="348628638" sldId="263"/>
            <ac:spMk id="12" creationId="{6E3B38D3-F381-6241-BDAC-66BC8B5F698F}"/>
          </ac:spMkLst>
        </pc:spChg>
      </pc:sldChg>
      <pc:sldChg chg="addSp delSp modSp mod">
        <pc:chgData name="Allington, Lucy" userId="0c3dcd08-4988-403f-8eba-f42e59c87b71" providerId="ADAL" clId="{B001DA51-B748-4578-B5DB-9517535067F5}" dt="2021-03-24T11:47:57.099" v="5"/>
        <pc:sldMkLst>
          <pc:docMk/>
          <pc:sldMk cId="2708744156" sldId="264"/>
        </pc:sldMkLst>
        <pc:spChg chg="del">
          <ac:chgData name="Allington, Lucy" userId="0c3dcd08-4988-403f-8eba-f42e59c87b71" providerId="ADAL" clId="{B001DA51-B748-4578-B5DB-9517535067F5}" dt="2021-03-24T11:47:56.163" v="4" actId="478"/>
          <ac:spMkLst>
            <pc:docMk/>
            <pc:sldMk cId="2708744156" sldId="264"/>
            <ac:spMk id="12" creationId="{F655321F-A391-1141-B0F4-0E727D938566}"/>
          </ac:spMkLst>
        </pc:spChg>
        <pc:spChg chg="add mod">
          <ac:chgData name="Allington, Lucy" userId="0c3dcd08-4988-403f-8eba-f42e59c87b71" providerId="ADAL" clId="{B001DA51-B748-4578-B5DB-9517535067F5}" dt="2021-03-24T11:47:57.099" v="5"/>
          <ac:spMkLst>
            <pc:docMk/>
            <pc:sldMk cId="2708744156" sldId="264"/>
            <ac:spMk id="13" creationId="{9006C9FA-5A52-4BA5-9B29-D14A7B9ADD2C}"/>
          </ac:spMkLst>
        </pc:spChg>
      </pc:sldChg>
      <pc:sldChg chg="addSp delSp modSp mod">
        <pc:chgData name="Allington, Lucy" userId="0c3dcd08-4988-403f-8eba-f42e59c87b71" providerId="ADAL" clId="{B001DA51-B748-4578-B5DB-9517535067F5}" dt="2021-03-24T11:48:04.158" v="7"/>
        <pc:sldMkLst>
          <pc:docMk/>
          <pc:sldMk cId="3278782939" sldId="265"/>
        </pc:sldMkLst>
        <pc:spChg chg="del">
          <ac:chgData name="Allington, Lucy" userId="0c3dcd08-4988-403f-8eba-f42e59c87b71" providerId="ADAL" clId="{B001DA51-B748-4578-B5DB-9517535067F5}" dt="2021-03-24T11:48:03.376" v="6" actId="478"/>
          <ac:spMkLst>
            <pc:docMk/>
            <pc:sldMk cId="3278782939" sldId="265"/>
            <ac:spMk id="12" creationId="{B1FB2874-7C5A-EF48-89FA-2DE41EDB12D3}"/>
          </ac:spMkLst>
        </pc:spChg>
        <pc:spChg chg="add mod">
          <ac:chgData name="Allington, Lucy" userId="0c3dcd08-4988-403f-8eba-f42e59c87b71" providerId="ADAL" clId="{B001DA51-B748-4578-B5DB-9517535067F5}" dt="2021-03-24T11:48:04.158" v="7"/>
          <ac:spMkLst>
            <pc:docMk/>
            <pc:sldMk cId="3278782939" sldId="265"/>
            <ac:spMk id="13" creationId="{D8AAB52A-6BAA-47AC-AE67-1830DEA90161}"/>
          </ac:spMkLst>
        </pc:spChg>
      </pc:sldChg>
      <pc:sldChg chg="addSp delSp modSp mod">
        <pc:chgData name="Allington, Lucy" userId="0c3dcd08-4988-403f-8eba-f42e59c87b71" providerId="ADAL" clId="{B001DA51-B748-4578-B5DB-9517535067F5}" dt="2021-03-24T11:48:13.534" v="9"/>
        <pc:sldMkLst>
          <pc:docMk/>
          <pc:sldMk cId="986106943" sldId="266"/>
        </pc:sldMkLst>
        <pc:spChg chg="del">
          <ac:chgData name="Allington, Lucy" userId="0c3dcd08-4988-403f-8eba-f42e59c87b71" providerId="ADAL" clId="{B001DA51-B748-4578-B5DB-9517535067F5}" dt="2021-03-24T11:48:12.739" v="8" actId="478"/>
          <ac:spMkLst>
            <pc:docMk/>
            <pc:sldMk cId="986106943" sldId="266"/>
            <ac:spMk id="4" creationId="{E795793A-BA3E-4D80-B825-B86B9562A549}"/>
          </ac:spMkLst>
        </pc:spChg>
        <pc:spChg chg="add mod">
          <ac:chgData name="Allington, Lucy" userId="0c3dcd08-4988-403f-8eba-f42e59c87b71" providerId="ADAL" clId="{B001DA51-B748-4578-B5DB-9517535067F5}" dt="2021-03-24T11:48:13.534" v="9"/>
          <ac:spMkLst>
            <pc:docMk/>
            <pc:sldMk cId="986106943" sldId="266"/>
            <ac:spMk id="12" creationId="{D5ED12A9-CE73-4F83-A9CB-BBBEC4396A06}"/>
          </ac:spMkLst>
        </pc:spChg>
      </pc:sldChg>
      <pc:sldChg chg="addSp delSp modSp mod">
        <pc:chgData name="Allington, Lucy" userId="0c3dcd08-4988-403f-8eba-f42e59c87b71" providerId="ADAL" clId="{B001DA51-B748-4578-B5DB-9517535067F5}" dt="2021-03-24T11:48:22.236" v="11"/>
        <pc:sldMkLst>
          <pc:docMk/>
          <pc:sldMk cId="174070660" sldId="267"/>
        </pc:sldMkLst>
        <pc:spChg chg="del">
          <ac:chgData name="Allington, Lucy" userId="0c3dcd08-4988-403f-8eba-f42e59c87b71" providerId="ADAL" clId="{B001DA51-B748-4578-B5DB-9517535067F5}" dt="2021-03-24T11:48:21.422" v="10" actId="478"/>
          <ac:spMkLst>
            <pc:docMk/>
            <pc:sldMk cId="174070660" sldId="267"/>
            <ac:spMk id="4" creationId="{B9F677D9-FFE2-47AB-A984-D8F1386A1DDA}"/>
          </ac:spMkLst>
        </pc:spChg>
        <pc:spChg chg="add mod">
          <ac:chgData name="Allington, Lucy" userId="0c3dcd08-4988-403f-8eba-f42e59c87b71" providerId="ADAL" clId="{B001DA51-B748-4578-B5DB-9517535067F5}" dt="2021-03-24T11:48:22.236" v="11"/>
          <ac:spMkLst>
            <pc:docMk/>
            <pc:sldMk cId="174070660" sldId="267"/>
            <ac:spMk id="12" creationId="{585E16E9-A037-4EEF-864E-B16550F0A1B8}"/>
          </ac:spMkLst>
        </pc:spChg>
      </pc:sldChg>
      <pc:sldChg chg="modSp mod">
        <pc:chgData name="Allington, Lucy" userId="0c3dcd08-4988-403f-8eba-f42e59c87b71" providerId="ADAL" clId="{B001DA51-B748-4578-B5DB-9517535067F5}" dt="2021-03-24T11:55:26.348" v="37" actId="113"/>
        <pc:sldMkLst>
          <pc:docMk/>
          <pc:sldMk cId="1732966013" sldId="268"/>
        </pc:sldMkLst>
        <pc:spChg chg="mod">
          <ac:chgData name="Allington, Lucy" userId="0c3dcd08-4988-403f-8eba-f42e59c87b71" providerId="ADAL" clId="{B001DA51-B748-4578-B5DB-9517535067F5}" dt="2021-03-24T11:55:26.348" v="37" actId="113"/>
          <ac:spMkLst>
            <pc:docMk/>
            <pc:sldMk cId="1732966013" sldId="268"/>
            <ac:spMk id="13" creationId="{AFE85073-4313-4FBF-AE8D-9AA112953D43}"/>
          </ac:spMkLst>
        </pc:spChg>
      </pc:sldChg>
      <pc:sldChg chg="addSp delSp modSp mod">
        <pc:chgData name="Allington, Lucy" userId="0c3dcd08-4988-403f-8eba-f42e59c87b71" providerId="ADAL" clId="{B001DA51-B748-4578-B5DB-9517535067F5}" dt="2021-03-24T11:54:57.091" v="27"/>
        <pc:sldMkLst>
          <pc:docMk/>
          <pc:sldMk cId="114964038" sldId="270"/>
        </pc:sldMkLst>
        <pc:spChg chg="del">
          <ac:chgData name="Allington, Lucy" userId="0c3dcd08-4988-403f-8eba-f42e59c87b71" providerId="ADAL" clId="{B001DA51-B748-4578-B5DB-9517535067F5}" dt="2021-03-24T11:54:56.413" v="26" actId="478"/>
          <ac:spMkLst>
            <pc:docMk/>
            <pc:sldMk cId="114964038" sldId="270"/>
            <ac:spMk id="4" creationId="{061FDCAD-7BFD-437E-8FA0-2669724FCFDA}"/>
          </ac:spMkLst>
        </pc:spChg>
        <pc:spChg chg="add mod">
          <ac:chgData name="Allington, Lucy" userId="0c3dcd08-4988-403f-8eba-f42e59c87b71" providerId="ADAL" clId="{B001DA51-B748-4578-B5DB-9517535067F5}" dt="2021-03-24T11:54:57.091" v="27"/>
          <ac:spMkLst>
            <pc:docMk/>
            <pc:sldMk cId="114964038" sldId="270"/>
            <ac:spMk id="14" creationId="{00281E9C-F00A-4DC1-82B1-13C33E87395B}"/>
          </ac:spMkLst>
        </pc:spChg>
      </pc:sldChg>
      <pc:sldChg chg="modSp mod">
        <pc:chgData name="Allington, Lucy" userId="0c3dcd08-4988-403f-8eba-f42e59c87b71" providerId="ADAL" clId="{B001DA51-B748-4578-B5DB-9517535067F5}" dt="2021-03-24T11:54:48.274" v="25" actId="113"/>
        <pc:sldMkLst>
          <pc:docMk/>
          <pc:sldMk cId="587726888" sldId="271"/>
        </pc:sldMkLst>
        <pc:spChg chg="mod">
          <ac:chgData name="Allington, Lucy" userId="0c3dcd08-4988-403f-8eba-f42e59c87b71" providerId="ADAL" clId="{B001DA51-B748-4578-B5DB-9517535067F5}" dt="2021-03-24T11:54:48.274" v="25" actId="113"/>
          <ac:spMkLst>
            <pc:docMk/>
            <pc:sldMk cId="587726888" sldId="271"/>
            <ac:spMk id="3" creationId="{58A31644-2218-4856-B677-769BF84B24A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D741B4-7C23-4B53-A6E8-69796673A561}" type="doc">
      <dgm:prSet loTypeId="urn:microsoft.com/office/officeart/2005/8/layout/vList6" loCatId="process" qsTypeId="urn:microsoft.com/office/officeart/2005/8/quickstyle/simple2" qsCatId="simple" csTypeId="urn:microsoft.com/office/officeart/2005/8/colors/accent0_3" csCatId="mainScheme" phldr="1"/>
      <dgm:spPr/>
      <dgm:t>
        <a:bodyPr/>
        <a:lstStyle/>
        <a:p>
          <a:endParaRPr lang="en-GB"/>
        </a:p>
      </dgm:t>
    </dgm:pt>
    <dgm:pt modelId="{26781080-3D9D-4AF6-898F-5CD835632BF0}">
      <dgm:prSet phldrT="[Text]" phldr="0"/>
      <dgm:spPr/>
      <dgm:t>
        <a:bodyPr/>
        <a:lstStyle/>
        <a:p>
          <a:r>
            <a:rPr lang="en-GB" dirty="0">
              <a:latin typeface="Calibri Light" panose="020F0302020204030204"/>
            </a:rPr>
            <a:t>OSeMOSYS</a:t>
          </a:r>
          <a:endParaRPr lang="en-GB" dirty="0"/>
        </a:p>
      </dgm:t>
    </dgm:pt>
    <dgm:pt modelId="{EAC124D7-35F5-4F5A-AD43-A91ABAC0FADE}" type="parTrans" cxnId="{426868C6-4E1B-4606-BB0C-949178532F27}">
      <dgm:prSet/>
      <dgm:spPr/>
      <dgm:t>
        <a:bodyPr/>
        <a:lstStyle/>
        <a:p>
          <a:endParaRPr lang="en-GB"/>
        </a:p>
      </dgm:t>
    </dgm:pt>
    <dgm:pt modelId="{96C22E2B-3DB5-4250-BCDC-ED7C3B90C0C0}" type="sibTrans" cxnId="{426868C6-4E1B-4606-BB0C-949178532F27}">
      <dgm:prSet/>
      <dgm:spPr/>
      <dgm:t>
        <a:bodyPr/>
        <a:lstStyle/>
        <a:p>
          <a:endParaRPr lang="en-GB"/>
        </a:p>
      </dgm:t>
    </dgm:pt>
    <dgm:pt modelId="{1C42BBBA-BD3A-477A-8925-C18F49A4531F}">
      <dgm:prSet phldrT="[Text]" phldr="0"/>
      <dgm:spPr/>
      <dgm:t>
        <a:bodyPr/>
        <a:lstStyle/>
        <a:p>
          <a:pPr rtl="0"/>
          <a:r>
            <a:rPr lang="en-GB">
              <a:latin typeface="Calibri Light" panose="020F0302020204030204"/>
            </a:rPr>
            <a:t>Open Source energy Modelling System</a:t>
          </a:r>
          <a:endParaRPr lang="en-GB"/>
        </a:p>
      </dgm:t>
    </dgm:pt>
    <dgm:pt modelId="{83597B38-BE97-48D4-8D33-3156673705CE}" type="parTrans" cxnId="{A5BDDBAB-4A64-49F7-A340-587A669EE95F}">
      <dgm:prSet/>
      <dgm:spPr/>
      <dgm:t>
        <a:bodyPr/>
        <a:lstStyle/>
        <a:p>
          <a:endParaRPr lang="en-GB"/>
        </a:p>
      </dgm:t>
    </dgm:pt>
    <dgm:pt modelId="{8E3CD7E9-229C-4064-BBBA-8FC01B7DDC58}" type="sibTrans" cxnId="{A5BDDBAB-4A64-49F7-A340-587A669EE95F}">
      <dgm:prSet/>
      <dgm:spPr/>
      <dgm:t>
        <a:bodyPr/>
        <a:lstStyle/>
        <a:p>
          <a:endParaRPr lang="en-GB"/>
        </a:p>
      </dgm:t>
    </dgm:pt>
    <dgm:pt modelId="{7DD5214F-EC5F-4AAF-9DDF-CB276F86A674}">
      <dgm:prSet phldrT="[Text]" phldr="0"/>
      <dgm:spPr/>
      <dgm:t>
        <a:bodyPr/>
        <a:lstStyle/>
        <a:p>
          <a:pPr rtl="0"/>
          <a:r>
            <a:rPr lang="en-GB">
              <a:latin typeface="Calibri Light" panose="020F0302020204030204"/>
            </a:rPr>
            <a:t>Capacity expansion planning</a:t>
          </a:r>
          <a:endParaRPr lang="en-GB"/>
        </a:p>
      </dgm:t>
    </dgm:pt>
    <dgm:pt modelId="{40F6BC29-AC8B-4E24-8B9D-BF8E0421CCB7}" type="parTrans" cxnId="{8F213E04-F2CA-4656-8AF8-EEF077BA584C}">
      <dgm:prSet/>
      <dgm:spPr/>
      <dgm:t>
        <a:bodyPr/>
        <a:lstStyle/>
        <a:p>
          <a:endParaRPr lang="en-GB"/>
        </a:p>
      </dgm:t>
    </dgm:pt>
    <dgm:pt modelId="{0A21F158-2AB7-491A-A4AC-95B5A9D0B21A}" type="sibTrans" cxnId="{8F213E04-F2CA-4656-8AF8-EEF077BA584C}">
      <dgm:prSet/>
      <dgm:spPr/>
      <dgm:t>
        <a:bodyPr/>
        <a:lstStyle/>
        <a:p>
          <a:endParaRPr lang="en-GB"/>
        </a:p>
      </dgm:t>
    </dgm:pt>
    <dgm:pt modelId="{91BCEA05-8719-4993-AE23-3E406B67C42F}">
      <dgm:prSet phldrT="[Text]" phldr="0"/>
      <dgm:spPr/>
      <dgm:t>
        <a:bodyPr/>
        <a:lstStyle/>
        <a:p>
          <a:r>
            <a:rPr lang="en-GB" dirty="0">
              <a:latin typeface="Calibri Light" panose="020F0302020204030204"/>
            </a:rPr>
            <a:t>FlexTool</a:t>
          </a:r>
          <a:endParaRPr lang="en-GB" dirty="0"/>
        </a:p>
      </dgm:t>
    </dgm:pt>
    <dgm:pt modelId="{F8AFDC5D-3633-47E9-9027-6A552071ED2A}" type="parTrans" cxnId="{D75E3EE7-8154-4F0F-B628-E0E490A8A13F}">
      <dgm:prSet/>
      <dgm:spPr/>
      <dgm:t>
        <a:bodyPr/>
        <a:lstStyle/>
        <a:p>
          <a:endParaRPr lang="en-GB"/>
        </a:p>
      </dgm:t>
    </dgm:pt>
    <dgm:pt modelId="{450D79E5-1261-41C0-986C-37C5B8A42F0E}" type="sibTrans" cxnId="{D75E3EE7-8154-4F0F-B628-E0E490A8A13F}">
      <dgm:prSet/>
      <dgm:spPr/>
      <dgm:t>
        <a:bodyPr/>
        <a:lstStyle/>
        <a:p>
          <a:endParaRPr lang="en-GB"/>
        </a:p>
      </dgm:t>
    </dgm:pt>
    <dgm:pt modelId="{934656C4-4386-4E3A-AFA8-733C52DF4DEF}">
      <dgm:prSet phldrT="[Text]" phldr="0"/>
      <dgm:spPr/>
      <dgm:t>
        <a:bodyPr/>
        <a:lstStyle/>
        <a:p>
          <a:pPr rtl="0"/>
          <a:r>
            <a:rPr lang="en-GB">
              <a:latin typeface="Calibri Light" panose="020F0302020204030204"/>
            </a:rPr>
            <a:t>Freely accessible tool from IRENA</a:t>
          </a:r>
          <a:endParaRPr lang="en-GB"/>
        </a:p>
      </dgm:t>
    </dgm:pt>
    <dgm:pt modelId="{95F7908F-EA58-4F42-A447-008B9EAC88EC}" type="parTrans" cxnId="{EB2583A5-48B5-41E7-B415-2EAD682F9D45}">
      <dgm:prSet/>
      <dgm:spPr/>
      <dgm:t>
        <a:bodyPr/>
        <a:lstStyle/>
        <a:p>
          <a:endParaRPr lang="en-GB"/>
        </a:p>
      </dgm:t>
    </dgm:pt>
    <dgm:pt modelId="{D4C8A0A2-C81A-456E-A364-0A0DB3901F9F}" type="sibTrans" cxnId="{EB2583A5-48B5-41E7-B415-2EAD682F9D45}">
      <dgm:prSet/>
      <dgm:spPr/>
      <dgm:t>
        <a:bodyPr/>
        <a:lstStyle/>
        <a:p>
          <a:endParaRPr lang="en-GB"/>
        </a:p>
      </dgm:t>
    </dgm:pt>
    <dgm:pt modelId="{C12AAC64-BB27-4C5F-927B-7AF6FFA84934}">
      <dgm:prSet phldrT="[Text]" phldr="0"/>
      <dgm:spPr/>
      <dgm:t>
        <a:bodyPr/>
        <a:lstStyle/>
        <a:p>
          <a:pPr rtl="0"/>
          <a:r>
            <a:rPr lang="en-GB">
              <a:latin typeface="Calibri Light" panose="020F0302020204030204"/>
            </a:rPr>
            <a:t>System flexibility assessments</a:t>
          </a:r>
          <a:endParaRPr lang="en-GB"/>
        </a:p>
      </dgm:t>
    </dgm:pt>
    <dgm:pt modelId="{47E29AF0-1780-4BC5-B4DB-D88AD07B1F4D}" type="parTrans" cxnId="{75439920-8F96-4E73-BB4A-EE1D22F73A2A}">
      <dgm:prSet/>
      <dgm:spPr/>
      <dgm:t>
        <a:bodyPr/>
        <a:lstStyle/>
        <a:p>
          <a:endParaRPr lang="en-GB"/>
        </a:p>
      </dgm:t>
    </dgm:pt>
    <dgm:pt modelId="{A6A318D6-5407-4A58-BE79-E49579E8F27E}" type="sibTrans" cxnId="{75439920-8F96-4E73-BB4A-EE1D22F73A2A}">
      <dgm:prSet/>
      <dgm:spPr/>
      <dgm:t>
        <a:bodyPr/>
        <a:lstStyle/>
        <a:p>
          <a:endParaRPr lang="en-GB"/>
        </a:p>
      </dgm:t>
    </dgm:pt>
    <dgm:pt modelId="{63FA3D40-7ACF-4A3B-80EE-05E3D477F38A}" type="pres">
      <dgm:prSet presAssocID="{5FD741B4-7C23-4B53-A6E8-69796673A561}" presName="Name0" presStyleCnt="0">
        <dgm:presLayoutVars>
          <dgm:dir/>
          <dgm:animLvl val="lvl"/>
          <dgm:resizeHandles/>
        </dgm:presLayoutVars>
      </dgm:prSet>
      <dgm:spPr/>
    </dgm:pt>
    <dgm:pt modelId="{DAED1D13-A00F-414C-9D7E-CBA0FC7837A9}" type="pres">
      <dgm:prSet presAssocID="{26781080-3D9D-4AF6-898F-5CD835632BF0}" presName="linNode" presStyleCnt="0"/>
      <dgm:spPr/>
    </dgm:pt>
    <dgm:pt modelId="{19FA7A5A-1B3E-4EC4-8BF7-062AA4160233}" type="pres">
      <dgm:prSet presAssocID="{26781080-3D9D-4AF6-898F-5CD835632BF0}" presName="parentShp" presStyleLbl="node1" presStyleIdx="0" presStyleCnt="2">
        <dgm:presLayoutVars>
          <dgm:bulletEnabled val="1"/>
        </dgm:presLayoutVars>
      </dgm:prSet>
      <dgm:spPr/>
    </dgm:pt>
    <dgm:pt modelId="{FF323B80-9818-4B42-92D6-B4CA9A939ED2}" type="pres">
      <dgm:prSet presAssocID="{26781080-3D9D-4AF6-898F-5CD835632BF0}" presName="childShp" presStyleLbl="bgAccFollowNode1" presStyleIdx="0" presStyleCnt="2">
        <dgm:presLayoutVars>
          <dgm:bulletEnabled val="1"/>
        </dgm:presLayoutVars>
      </dgm:prSet>
      <dgm:spPr/>
    </dgm:pt>
    <dgm:pt modelId="{61A9C6C5-7C57-46A6-A083-323B79285417}" type="pres">
      <dgm:prSet presAssocID="{96C22E2B-3DB5-4250-BCDC-ED7C3B90C0C0}" presName="spacing" presStyleCnt="0"/>
      <dgm:spPr/>
    </dgm:pt>
    <dgm:pt modelId="{FAC9C0B1-698A-46DD-9339-645989C86604}" type="pres">
      <dgm:prSet presAssocID="{91BCEA05-8719-4993-AE23-3E406B67C42F}" presName="linNode" presStyleCnt="0"/>
      <dgm:spPr/>
    </dgm:pt>
    <dgm:pt modelId="{244FB5B9-9DA9-41C6-AD53-4C2CEDF92437}" type="pres">
      <dgm:prSet presAssocID="{91BCEA05-8719-4993-AE23-3E406B67C42F}" presName="parentShp" presStyleLbl="node1" presStyleIdx="1" presStyleCnt="2">
        <dgm:presLayoutVars>
          <dgm:bulletEnabled val="1"/>
        </dgm:presLayoutVars>
      </dgm:prSet>
      <dgm:spPr/>
    </dgm:pt>
    <dgm:pt modelId="{7685E3B1-BF72-455D-AD46-8456B0FAB69E}" type="pres">
      <dgm:prSet presAssocID="{91BCEA05-8719-4993-AE23-3E406B67C42F}" presName="childShp" presStyleLbl="bgAccFollowNode1" presStyleIdx="1" presStyleCnt="2">
        <dgm:presLayoutVars>
          <dgm:bulletEnabled val="1"/>
        </dgm:presLayoutVars>
      </dgm:prSet>
      <dgm:spPr/>
    </dgm:pt>
  </dgm:ptLst>
  <dgm:cxnLst>
    <dgm:cxn modelId="{8F213E04-F2CA-4656-8AF8-EEF077BA584C}" srcId="{26781080-3D9D-4AF6-898F-5CD835632BF0}" destId="{7DD5214F-EC5F-4AAF-9DDF-CB276F86A674}" srcOrd="1" destOrd="0" parTransId="{40F6BC29-AC8B-4E24-8B9D-BF8E0421CCB7}" sibTransId="{0A21F158-2AB7-491A-A4AC-95B5A9D0B21A}"/>
    <dgm:cxn modelId="{75439920-8F96-4E73-BB4A-EE1D22F73A2A}" srcId="{91BCEA05-8719-4993-AE23-3E406B67C42F}" destId="{C12AAC64-BB27-4C5F-927B-7AF6FFA84934}" srcOrd="1" destOrd="0" parTransId="{47E29AF0-1780-4BC5-B4DB-D88AD07B1F4D}" sibTransId="{A6A318D6-5407-4A58-BE79-E49579E8F27E}"/>
    <dgm:cxn modelId="{C1B4702C-A1B6-48B5-9099-2BE26646F543}" type="presOf" srcId="{C12AAC64-BB27-4C5F-927B-7AF6FFA84934}" destId="{7685E3B1-BF72-455D-AD46-8456B0FAB69E}" srcOrd="0" destOrd="1" presId="urn:microsoft.com/office/officeart/2005/8/layout/vList6"/>
    <dgm:cxn modelId="{9D0B116E-8D20-4BDC-9126-959534D9A61A}" type="presOf" srcId="{7DD5214F-EC5F-4AAF-9DDF-CB276F86A674}" destId="{FF323B80-9818-4B42-92D6-B4CA9A939ED2}" srcOrd="0" destOrd="1" presId="urn:microsoft.com/office/officeart/2005/8/layout/vList6"/>
    <dgm:cxn modelId="{AE390680-30DF-4C42-B69B-72B6502538EC}" type="presOf" srcId="{934656C4-4386-4E3A-AFA8-733C52DF4DEF}" destId="{7685E3B1-BF72-455D-AD46-8456B0FAB69E}" srcOrd="0" destOrd="0" presId="urn:microsoft.com/office/officeart/2005/8/layout/vList6"/>
    <dgm:cxn modelId="{8AA4958D-6414-4D71-B3EE-076521068DF5}" type="presOf" srcId="{5FD741B4-7C23-4B53-A6E8-69796673A561}" destId="{63FA3D40-7ACF-4A3B-80EE-05E3D477F38A}" srcOrd="0" destOrd="0" presId="urn:microsoft.com/office/officeart/2005/8/layout/vList6"/>
    <dgm:cxn modelId="{EB2583A5-48B5-41E7-B415-2EAD682F9D45}" srcId="{91BCEA05-8719-4993-AE23-3E406B67C42F}" destId="{934656C4-4386-4E3A-AFA8-733C52DF4DEF}" srcOrd="0" destOrd="0" parTransId="{95F7908F-EA58-4F42-A447-008B9EAC88EC}" sibTransId="{D4C8A0A2-C81A-456E-A364-0A0DB3901F9F}"/>
    <dgm:cxn modelId="{A5BDDBAB-4A64-49F7-A340-587A669EE95F}" srcId="{26781080-3D9D-4AF6-898F-5CD835632BF0}" destId="{1C42BBBA-BD3A-477A-8925-C18F49A4531F}" srcOrd="0" destOrd="0" parTransId="{83597B38-BE97-48D4-8D33-3156673705CE}" sibTransId="{8E3CD7E9-229C-4064-BBBA-8FC01B7DDC58}"/>
    <dgm:cxn modelId="{426868C6-4E1B-4606-BB0C-949178532F27}" srcId="{5FD741B4-7C23-4B53-A6E8-69796673A561}" destId="{26781080-3D9D-4AF6-898F-5CD835632BF0}" srcOrd="0" destOrd="0" parTransId="{EAC124D7-35F5-4F5A-AD43-A91ABAC0FADE}" sibTransId="{96C22E2B-3DB5-4250-BCDC-ED7C3B90C0C0}"/>
    <dgm:cxn modelId="{32E9E4D1-C8FC-4C27-86B0-F4E7C33B805D}" type="presOf" srcId="{1C42BBBA-BD3A-477A-8925-C18F49A4531F}" destId="{FF323B80-9818-4B42-92D6-B4CA9A939ED2}" srcOrd="0" destOrd="0" presId="urn:microsoft.com/office/officeart/2005/8/layout/vList6"/>
    <dgm:cxn modelId="{ABBC93D5-FAF9-43F0-B803-FF397B500867}" type="presOf" srcId="{91BCEA05-8719-4993-AE23-3E406B67C42F}" destId="{244FB5B9-9DA9-41C6-AD53-4C2CEDF92437}" srcOrd="0" destOrd="0" presId="urn:microsoft.com/office/officeart/2005/8/layout/vList6"/>
    <dgm:cxn modelId="{D75E3EE7-8154-4F0F-B628-E0E490A8A13F}" srcId="{5FD741B4-7C23-4B53-A6E8-69796673A561}" destId="{91BCEA05-8719-4993-AE23-3E406B67C42F}" srcOrd="1" destOrd="0" parTransId="{F8AFDC5D-3633-47E9-9027-6A552071ED2A}" sibTransId="{450D79E5-1261-41C0-986C-37C5B8A42F0E}"/>
    <dgm:cxn modelId="{C66B54FF-9048-4D82-9510-9FEB2C051430}" type="presOf" srcId="{26781080-3D9D-4AF6-898F-5CD835632BF0}" destId="{19FA7A5A-1B3E-4EC4-8BF7-062AA4160233}" srcOrd="0" destOrd="0" presId="urn:microsoft.com/office/officeart/2005/8/layout/vList6"/>
    <dgm:cxn modelId="{CC24638C-BE0B-4906-A4E8-92ED805CECAA}" type="presParOf" srcId="{63FA3D40-7ACF-4A3B-80EE-05E3D477F38A}" destId="{DAED1D13-A00F-414C-9D7E-CBA0FC7837A9}" srcOrd="0" destOrd="0" presId="urn:microsoft.com/office/officeart/2005/8/layout/vList6"/>
    <dgm:cxn modelId="{B905257F-72ED-4494-B1EB-50F2639870D3}" type="presParOf" srcId="{DAED1D13-A00F-414C-9D7E-CBA0FC7837A9}" destId="{19FA7A5A-1B3E-4EC4-8BF7-062AA4160233}" srcOrd="0" destOrd="0" presId="urn:microsoft.com/office/officeart/2005/8/layout/vList6"/>
    <dgm:cxn modelId="{66C9C98D-071A-4F23-AD1A-1F5751A1241A}" type="presParOf" srcId="{DAED1D13-A00F-414C-9D7E-CBA0FC7837A9}" destId="{FF323B80-9818-4B42-92D6-B4CA9A939ED2}" srcOrd="1" destOrd="0" presId="urn:microsoft.com/office/officeart/2005/8/layout/vList6"/>
    <dgm:cxn modelId="{6815BC28-3EF3-4DBC-90A0-9352CFED03FC}" type="presParOf" srcId="{63FA3D40-7ACF-4A3B-80EE-05E3D477F38A}" destId="{61A9C6C5-7C57-46A6-A083-323B79285417}" srcOrd="1" destOrd="0" presId="urn:microsoft.com/office/officeart/2005/8/layout/vList6"/>
    <dgm:cxn modelId="{2ADA4638-AA9C-45FD-B20C-F09F3EEC51C7}" type="presParOf" srcId="{63FA3D40-7ACF-4A3B-80EE-05E3D477F38A}" destId="{FAC9C0B1-698A-46DD-9339-645989C86604}" srcOrd="2" destOrd="0" presId="urn:microsoft.com/office/officeart/2005/8/layout/vList6"/>
    <dgm:cxn modelId="{60ACC95C-2F05-47B0-8780-98D82B4C8D2A}" type="presParOf" srcId="{FAC9C0B1-698A-46DD-9339-645989C86604}" destId="{244FB5B9-9DA9-41C6-AD53-4C2CEDF92437}" srcOrd="0" destOrd="0" presId="urn:microsoft.com/office/officeart/2005/8/layout/vList6"/>
    <dgm:cxn modelId="{A5401133-3A56-4DB9-A866-4C239E3BA01C}" type="presParOf" srcId="{FAC9C0B1-698A-46DD-9339-645989C86604}" destId="{7685E3B1-BF72-455D-AD46-8456B0FAB69E}" srcOrd="1" destOrd="0" presId="urn:microsoft.com/office/officeart/2005/8/layout/vList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23B80-9818-4B42-92D6-B4CA9A939ED2}">
      <dsp:nvSpPr>
        <dsp:cNvPr id="0" name=""/>
        <dsp:cNvSpPr/>
      </dsp:nvSpPr>
      <dsp:spPr>
        <a:xfrm>
          <a:off x="2923779" y="353"/>
          <a:ext cx="4385670" cy="1380247"/>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rtl="0">
            <a:lnSpc>
              <a:spcPct val="90000"/>
            </a:lnSpc>
            <a:spcBef>
              <a:spcPct val="0"/>
            </a:spcBef>
            <a:spcAft>
              <a:spcPct val="15000"/>
            </a:spcAft>
            <a:buChar char="•"/>
          </a:pPr>
          <a:r>
            <a:rPr lang="en-GB" sz="2200" kern="1200">
              <a:latin typeface="Calibri Light" panose="020F0302020204030204"/>
            </a:rPr>
            <a:t>Open Source energy Modelling System</a:t>
          </a:r>
          <a:endParaRPr lang="en-GB" sz="2200" kern="1200"/>
        </a:p>
        <a:p>
          <a:pPr marL="228600" lvl="1" indent="-228600" algn="l" defTabSz="977900" rtl="0">
            <a:lnSpc>
              <a:spcPct val="90000"/>
            </a:lnSpc>
            <a:spcBef>
              <a:spcPct val="0"/>
            </a:spcBef>
            <a:spcAft>
              <a:spcPct val="15000"/>
            </a:spcAft>
            <a:buChar char="•"/>
          </a:pPr>
          <a:r>
            <a:rPr lang="en-GB" sz="2200" kern="1200">
              <a:latin typeface="Calibri Light" panose="020F0302020204030204"/>
            </a:rPr>
            <a:t>Capacity expansion planning</a:t>
          </a:r>
          <a:endParaRPr lang="en-GB" sz="2200" kern="1200"/>
        </a:p>
      </dsp:txBody>
      <dsp:txXfrm>
        <a:off x="2923779" y="172884"/>
        <a:ext cx="3868077" cy="1035185"/>
      </dsp:txXfrm>
    </dsp:sp>
    <dsp:sp modelId="{19FA7A5A-1B3E-4EC4-8BF7-062AA4160233}">
      <dsp:nvSpPr>
        <dsp:cNvPr id="0" name=""/>
        <dsp:cNvSpPr/>
      </dsp:nvSpPr>
      <dsp:spPr>
        <a:xfrm>
          <a:off x="0" y="353"/>
          <a:ext cx="2923780" cy="1380247"/>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GB" sz="4100" kern="1200" dirty="0">
              <a:latin typeface="Calibri Light" panose="020F0302020204030204"/>
            </a:rPr>
            <a:t>OSeMOSYS</a:t>
          </a:r>
          <a:endParaRPr lang="en-GB" sz="4100" kern="1200" dirty="0"/>
        </a:p>
      </dsp:txBody>
      <dsp:txXfrm>
        <a:off x="67378" y="67731"/>
        <a:ext cx="2789024" cy="1245491"/>
      </dsp:txXfrm>
    </dsp:sp>
    <dsp:sp modelId="{7685E3B1-BF72-455D-AD46-8456B0FAB69E}">
      <dsp:nvSpPr>
        <dsp:cNvPr id="0" name=""/>
        <dsp:cNvSpPr/>
      </dsp:nvSpPr>
      <dsp:spPr>
        <a:xfrm>
          <a:off x="2923779" y="1518625"/>
          <a:ext cx="4385670" cy="1380247"/>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rtl="0">
            <a:lnSpc>
              <a:spcPct val="90000"/>
            </a:lnSpc>
            <a:spcBef>
              <a:spcPct val="0"/>
            </a:spcBef>
            <a:spcAft>
              <a:spcPct val="15000"/>
            </a:spcAft>
            <a:buChar char="•"/>
          </a:pPr>
          <a:r>
            <a:rPr lang="en-GB" sz="2200" kern="1200">
              <a:latin typeface="Calibri Light" panose="020F0302020204030204"/>
            </a:rPr>
            <a:t>Freely accessible tool from IRENA</a:t>
          </a:r>
          <a:endParaRPr lang="en-GB" sz="2200" kern="1200"/>
        </a:p>
        <a:p>
          <a:pPr marL="228600" lvl="1" indent="-228600" algn="l" defTabSz="977900" rtl="0">
            <a:lnSpc>
              <a:spcPct val="90000"/>
            </a:lnSpc>
            <a:spcBef>
              <a:spcPct val="0"/>
            </a:spcBef>
            <a:spcAft>
              <a:spcPct val="15000"/>
            </a:spcAft>
            <a:buChar char="•"/>
          </a:pPr>
          <a:r>
            <a:rPr lang="en-GB" sz="2200" kern="1200">
              <a:latin typeface="Calibri Light" panose="020F0302020204030204"/>
            </a:rPr>
            <a:t>System flexibility assessments</a:t>
          </a:r>
          <a:endParaRPr lang="en-GB" sz="2200" kern="1200"/>
        </a:p>
      </dsp:txBody>
      <dsp:txXfrm>
        <a:off x="2923779" y="1691156"/>
        <a:ext cx="3868077" cy="1035185"/>
      </dsp:txXfrm>
    </dsp:sp>
    <dsp:sp modelId="{244FB5B9-9DA9-41C6-AD53-4C2CEDF92437}">
      <dsp:nvSpPr>
        <dsp:cNvPr id="0" name=""/>
        <dsp:cNvSpPr/>
      </dsp:nvSpPr>
      <dsp:spPr>
        <a:xfrm>
          <a:off x="0" y="1518625"/>
          <a:ext cx="2923780" cy="1380247"/>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GB" sz="4100" kern="1200" dirty="0">
              <a:latin typeface="Calibri Light" panose="020F0302020204030204"/>
            </a:rPr>
            <a:t>FlexTool</a:t>
          </a:r>
          <a:endParaRPr lang="en-GB" sz="4100" kern="1200" dirty="0"/>
        </a:p>
      </dsp:txBody>
      <dsp:txXfrm>
        <a:off x="67378" y="1586003"/>
        <a:ext cx="2789024" cy="1245491"/>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According to the Tracking S.D.G. 7 report, there has been progress in improving access to both electricity and clean cooking in recent years. This report states that electricity access increased from 83% in 2010 to 90% in 2018, while clean cooking access increased from 56% to 63%. However, the report's analysis also finds that current rates of progress are insufficient to meet the targets set by S.D.G. 7 by 2030. There are also key regions where progress has been slower. For example, the population without access to electricity is concentrated in Sub-Saharan Africa, which has an overall access rate of 47%. Energy modelling tools can be used to support policymaking to increase access to both electricity and clean cooking in several ways. This includes the use of geospatial electrification modelling to assess which access solutions are most economical for different regions. It also includes capacity expansion planning to assess how supply can be increased with minimized economic and environmental impacts.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This graph shows the share of electricity, heat, and transport demands met by renewables globally. We can see that there has been some progress in increasing the share of renewables in the electricity and transport sectors, and also in the heat sector when traditional biomass use is excluded. Overall, according to the SDG 7 Tracking Report, the share of renewable energy in Total Final Energy Consumption reached 17.3 percent in 2017, up from 16.3 percent in 2010. The most progress has been made in the power sector, which is largely attributed to the growth in solar PV and wind energy. However, to achieve SDG 7, more progress is needed, with most scenarios requiring the decarbonization of end use sectors. This includes the electrification of transport and heat, where there has been relatively slow progress.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On energy efficiency, global reductions in primary energy intensity have unfortunately slowed in recent years, despite progress still being greater than in the period before 2010. The SDG 7 Tracking Report analysis shows that the transport sector has seen an increase in energy intensity improvement since 2010, while other sectors have seen a decrease. There are also differences by region, with Sub-Saharan Africa having the highest energy intensity, while Latin America and the Caribbean have the lowest. If the SDG 7 target of doubling the rate of global improvement in energy efficiency by 2030 is to be met, energy efficiency measures must be prioritized in policymaking and investment planning.</a:t>
            </a:r>
            <a:r>
              <a:rPr lang="en-US" sz="1200" b="0" i="0" kern="1200" dirty="0">
                <a:solidFill>
                  <a:schemeClr val="tx1"/>
                </a:solidFill>
                <a:effectLst/>
                <a:latin typeface="+mn-lt"/>
                <a:ea typeface="+mn-ea"/>
                <a:cs typeface="+mn-cs"/>
              </a:rPr>
              <a:t>​</a:t>
            </a: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sustainable development goals are designed to be viewed as a group and many studies have found a large number of synergies and trade-offs between different targets. It is important that these interactions are understood so that policymakers can make plans to maximize synergies and minimize trade-offs. Modelling tools have a key role in understanding these interactions, as they can be used to develop cross-sectoral scenarios and explore their impacts. There are many, often complex, links between systems and Sustainable Development Goals. </a:t>
            </a:r>
            <a:endParaRPr lang="en-US"/>
          </a:p>
          <a:p>
            <a:endParaRPr lang="en-US" dirty="0">
              <a:cs typeface="Calibri"/>
            </a:endParaRPr>
          </a:p>
          <a:p>
            <a:r>
              <a:rPr lang="en-US" dirty="0">
                <a:cs typeface="Calibri"/>
              </a:rPr>
              <a:t>As an example, let's think about the links between the energy system and S.D.G. targets. </a:t>
            </a:r>
            <a:r>
              <a:rPr lang="en-US" err="1">
                <a:cs typeface="Calibri"/>
              </a:rPr>
              <a:t>Nerini</a:t>
            </a:r>
            <a:r>
              <a:rPr lang="en-US">
                <a:cs typeface="Calibri"/>
              </a:rPr>
              <a:t> et al. (2018) found that at least 113 of the 169 S.D.G. targets require changes in energy systems. Examples include targets in S.D.G. 13, which focus on climate change action, requiring decarbonization of the energy system, and targets in S.D.G. 1, which focus on ending poverty, requiring improved energy infrastructure to increase modern energy access. There are many more synergies and trade-offs that we do not have time to explore in more detail; however, it is clear that policymakers need to understand these interactions in order to support progress towards the S.D.Gs. </a:t>
            </a:r>
            <a:r>
              <a:rPr lang="en-US" err="1">
                <a:cs typeface="Calibri"/>
              </a:rPr>
              <a:t>Nerini</a:t>
            </a:r>
            <a:r>
              <a:rPr lang="en-US">
                <a:cs typeface="Calibri"/>
              </a:rPr>
              <a:t> et al. highlight that we cannot think in silos and must use integrated planning approaches with a long-term perspective. Energy modelling tools are a key enabler of such approaches.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energy system is very much interlinked with many other sectors. Therefore, the trajectory that the energy system undertakes will have many different implications outside of the energy system. It is important for socio-economic progress and the well-being of people that there is wide access to a modern energy supply. </a:t>
            </a:r>
          </a:p>
          <a:p>
            <a:endParaRPr lang="en-US" dirty="0"/>
          </a:p>
          <a:p>
            <a:r>
              <a:rPr lang="en-US" dirty="0"/>
              <a:t>To aid policymaking in the energy domain, energy modelling can provide insight and motivate different pathways. However, often, energy modelling is undertaken by just</a:t>
            </a:r>
            <a:r>
              <a:rPr lang="en-US" b="1" dirty="0"/>
              <a:t> </a:t>
            </a:r>
            <a:r>
              <a:rPr lang="en-US" dirty="0"/>
              <a:t>a few analysts. In addition, they can work with closed-source energy tools. This can make the energy modelling process opaque.</a:t>
            </a:r>
            <a:endParaRPr lang="en-US" dirty="0">
              <a:cs typeface="Calibri"/>
            </a:endParaRPr>
          </a:p>
          <a:p>
            <a:endParaRPr lang="en-US" dirty="0"/>
          </a:p>
          <a:p>
            <a:r>
              <a:rPr lang="en-US" dirty="0"/>
              <a:t>However, it is true that modelling can have a large impact on energy policy, and so it is important that energy modelling is founded on deep and rigorous analysis guided by good governance principles.</a:t>
            </a:r>
            <a:endParaRPr lang="en-US" dirty="0">
              <a:cs typeface="Calibri"/>
            </a:endParaRPr>
          </a:p>
          <a:p>
            <a:endParaRPr lang="en-US" dirty="0"/>
          </a:p>
          <a:p>
            <a:r>
              <a:rPr lang="en-US" dirty="0"/>
              <a:t>In this mini-lecture, we will introduce the concept of U4RIA, which is designed to help with these issues.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644600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Four critical observations were identified for energy modelling for energy policy. </a:t>
            </a:r>
          </a:p>
          <a:p>
            <a:endParaRPr lang="en-US"/>
          </a:p>
          <a:p>
            <a:r>
              <a:rPr lang="en-US"/>
              <a:t>Firstly, as previously mentioned, the analysis is often opaque. For instance, the modelling process is a black box. This means that the functioning of the model is not completely understood. This makes it difficult to properly scrutinize the results of the models. </a:t>
            </a:r>
          </a:p>
          <a:p>
            <a:endParaRPr lang="en-US"/>
          </a:p>
          <a:p>
            <a:r>
              <a:rPr lang="en-US"/>
              <a:t>In addition to this, the opacity leads to low knowledge management from the national energy modelling community, as universities and institutions cannot increase national competence and capacity.</a:t>
            </a:r>
          </a:p>
          <a:p>
            <a:endParaRPr lang="en-US"/>
          </a:p>
          <a:p>
            <a:r>
              <a:rPr lang="en-US"/>
              <a:t>Secondly, the lack of community co-operation with socio-economic actors decreases the accountability of the modelling. In addition, there can be a lack of interfaces and organization to enable co-operation.</a:t>
            </a:r>
          </a:p>
          <a:p>
            <a:endParaRPr lang="en-US"/>
          </a:p>
          <a:p>
            <a:r>
              <a:rPr lang="en-US"/>
              <a:t>Thirdly, downstream matters are important. This means that energy policy can have a great impact on other sectors.</a:t>
            </a:r>
          </a:p>
          <a:p>
            <a:endParaRPr lang="en-US"/>
          </a:p>
          <a:p>
            <a:r>
              <a:rPr lang="en-US"/>
              <a:t>Lastly, there is a need for appropriate answerability, as the financial impact from energy modelling can lead to inefficient uses of the public finances.</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444821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mitigate the four critical observations mentioned previously, the following governance principles are proposed:</a:t>
            </a:r>
          </a:p>
          <a:p>
            <a:endParaRPr lang="en-US"/>
          </a:p>
          <a:p>
            <a:r>
              <a:rPr lang="en-US" dirty="0"/>
              <a:t>Ubuntu. </a:t>
            </a:r>
            <a:r>
              <a:rPr lang="en-US"/>
              <a:t>This is a concept borrowed from African philosophy regarding our shared humanity. Here this refers to the fact that communities should be involved with energy modelling.</a:t>
            </a:r>
          </a:p>
          <a:p>
            <a:endParaRPr lang="en-US"/>
          </a:p>
          <a:p>
            <a:r>
              <a:rPr lang="en-US"/>
              <a:t>Retrievability. It is often the case that it is difficult to find data. However, it should be the case that data are easily accessed and found.</a:t>
            </a:r>
          </a:p>
          <a:p>
            <a:endParaRPr lang="en-US"/>
          </a:p>
          <a:p>
            <a:r>
              <a:rPr lang="en-US"/>
              <a:t>Reusability. The model should be re-usable, no matter the amount of times the model is licensed.</a:t>
            </a:r>
          </a:p>
          <a:p>
            <a:endParaRPr lang="en-US"/>
          </a:p>
          <a:p>
            <a:r>
              <a:rPr lang="en-US"/>
              <a:t>Repeatability. The model should be repeatable and user friendly in a digital workflow.</a:t>
            </a:r>
          </a:p>
          <a:p>
            <a:endParaRPr lang="en-US"/>
          </a:p>
          <a:p>
            <a:r>
              <a:rPr lang="en-US" err="1"/>
              <a:t>Reconstructability</a:t>
            </a:r>
            <a:r>
              <a:rPr lang="en-US"/>
              <a:t>. This extends the concept of repeatability to include the instructions for how to rebuild the energy modelling elements. For example, input data, model relations, and resulting scenarios.</a:t>
            </a:r>
          </a:p>
          <a:p>
            <a:endParaRPr lang="en-US"/>
          </a:p>
          <a:p>
            <a:r>
              <a:rPr lang="en-US"/>
              <a:t>Interoperability. This allows for scenarios to be tested by other models or approaches and integrate with other sub-sectors and more broadly in general</a:t>
            </a:r>
            <a:r>
              <a:rPr lang="en-US" dirty="0"/>
              <a:t>.</a:t>
            </a:r>
            <a:endParaRPr lang="en-US" dirty="0">
              <a:cs typeface="Calibri"/>
            </a:endParaRPr>
          </a:p>
          <a:p>
            <a:endParaRPr lang="en-US"/>
          </a:p>
          <a:p>
            <a:r>
              <a:rPr lang="en-US"/>
              <a:t>Auditability. This means that there should be direct accountability to the internal or external funders of the energy modelling for policy support, as well as to society more broadly.</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1720357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will now look at a brief example of how the U4RIA principles can be applied.</a:t>
            </a:r>
          </a:p>
          <a:p>
            <a:r>
              <a:rPr lang="en-US"/>
              <a:t>Costa Rica have a Nationally Determined Contribution or N. D. C. target compatible with a two degree pathway.</a:t>
            </a:r>
          </a:p>
          <a:p>
            <a:endParaRPr lang="en-US"/>
          </a:p>
          <a:p>
            <a:r>
              <a:rPr lang="en-US" dirty="0"/>
              <a:t>To aid in the development of the</a:t>
            </a:r>
            <a:r>
              <a:rPr lang="en-US" b="1" dirty="0"/>
              <a:t> </a:t>
            </a:r>
            <a:r>
              <a:rPr lang="en-US"/>
              <a:t>national decarbonisation plan or N. D. P., t</a:t>
            </a:r>
            <a:r>
              <a:rPr lang="en-US" dirty="0"/>
              <a:t>he Costa Rican government acknowledged that a framework required both qualitative and quantitative methods. </a:t>
            </a:r>
            <a:br>
              <a:rPr lang="en-US" dirty="0">
                <a:cs typeface="+mn-lt"/>
              </a:rPr>
            </a:br>
            <a:br>
              <a:rPr lang="en-US" dirty="0">
                <a:cs typeface="+mn-lt"/>
              </a:rPr>
            </a:br>
            <a:r>
              <a:rPr lang="en-US" dirty="0"/>
              <a:t>The first step undertaken was to engage stakeholders with high-level government actors, such as the president and ministers, and with the private sector, academia, and wider society. </a:t>
            </a:r>
            <a:br>
              <a:rPr lang="en-US" dirty="0">
                <a:cs typeface="+mn-lt"/>
              </a:rPr>
            </a:br>
            <a:br>
              <a:rPr lang="en-US" dirty="0">
                <a:cs typeface="+mn-lt"/>
              </a:rPr>
            </a:br>
            <a:r>
              <a:rPr lang="en-US" dirty="0"/>
              <a:t>The second step was a series of workshops, where two scenarios emerged: a business-as-usual and a deep-decarbonization scenario. These scenarios where then built with the </a:t>
            </a:r>
            <a:r>
              <a:rPr lang="en-US" dirty="0" err="1"/>
              <a:t>OSeMOSYS</a:t>
            </a:r>
            <a:r>
              <a:rPr lang="en-US" dirty="0"/>
              <a:t> model. The results were reviewed by the stakeholders in a back-casting participatory process, which led to a final N. D. P. </a:t>
            </a:r>
            <a:endParaRPr lang="en-US" dirty="0">
              <a:cs typeface="Calibri"/>
            </a:endParaRPr>
          </a:p>
          <a:p>
            <a:endParaRPr lang="en-US"/>
          </a:p>
          <a:p>
            <a:r>
              <a:rPr lang="en-US"/>
              <a:t>The work introduced a framework that can guide national energy policy in line with the U4RIA</a:t>
            </a:r>
            <a:r>
              <a:rPr lang="en-US" b="1"/>
              <a:t> </a:t>
            </a:r>
            <a:r>
              <a:rPr lang="en-US"/>
              <a:t>governing principles.</a:t>
            </a:r>
            <a:endParaRPr lang="en-US">
              <a:cs typeface="Calibri"/>
            </a:endParaRPr>
          </a:p>
          <a:p>
            <a:endParaRPr lang="en-US"/>
          </a:p>
          <a:p>
            <a:r>
              <a:rPr lang="en-US"/>
              <a:t>Specifically, the stakeholder engagement involved the community (i.e. ubuntu) and the </a:t>
            </a:r>
            <a:r>
              <a:rPr lang="en-US" err="1"/>
              <a:t>OSeMOSYS</a:t>
            </a:r>
            <a:r>
              <a:rPr lang="en-US"/>
              <a:t> data and model code are published openly on GitHub for retrievability, reusability, and repeatability. </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6677326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key messages from this mini-lecture are that energy systems have many interlinkages, and they are important for the well-being of citizens. </a:t>
            </a:r>
          </a:p>
          <a:p>
            <a:endParaRPr lang="en-US"/>
          </a:p>
          <a:p>
            <a:r>
              <a:rPr lang="en-US"/>
              <a:t>Energy modelling for policy support can be an opaque process and can lack community involvement. </a:t>
            </a:r>
          </a:p>
          <a:p>
            <a:endParaRPr lang="en-US"/>
          </a:p>
          <a:p>
            <a:r>
              <a:rPr lang="en-US"/>
              <a:t>Energy policy also has a great impact downstream on other sectors, and therefore a high level of accountability is required.</a:t>
            </a:r>
          </a:p>
          <a:p>
            <a:endParaRPr lang="en-US"/>
          </a:p>
          <a:p>
            <a:pPr>
              <a:buClr>
                <a:schemeClr val="dk1"/>
              </a:buClr>
              <a:buSzPts val="1100"/>
              <a:defRPr/>
            </a:pPr>
            <a:r>
              <a:rPr lang="en-US" sz="1200" b="0" i="0" u="none" strike="noStrike" cap="none">
                <a:solidFill>
                  <a:srgbClr val="000000"/>
                </a:solidFill>
                <a:effectLst/>
                <a:latin typeface="Arial"/>
                <a:ea typeface="Arial"/>
                <a:cs typeface="Arial"/>
                <a:sym typeface="Arial"/>
              </a:rPr>
              <a:t>The governing </a:t>
            </a:r>
            <a:r>
              <a:rPr lang="en-US">
                <a:solidFill>
                  <a:srgbClr val="000000"/>
                </a:solidFill>
                <a:latin typeface="Arial"/>
                <a:ea typeface="Arial"/>
                <a:cs typeface="Arial"/>
                <a:sym typeface="Arial"/>
              </a:rPr>
              <a:t>principle</a:t>
            </a:r>
            <a:r>
              <a:rPr lang="en-US" sz="1200" b="0" i="0" u="none" strike="noStrike" cap="none">
                <a:solidFill>
                  <a:srgbClr val="000000"/>
                </a:solidFill>
                <a:effectLst/>
                <a:latin typeface="Arial"/>
                <a:ea typeface="Arial"/>
                <a:cs typeface="Arial"/>
                <a:sym typeface="Arial"/>
              </a:rPr>
              <a:t> to support</a:t>
            </a:r>
            <a:r>
              <a:rPr lang="en-US" sz="1200" b="0" i="0" u="none" strike="noStrike" cap="none" baseline="0">
                <a:solidFill>
                  <a:srgbClr val="000000"/>
                </a:solidFill>
                <a:effectLst/>
                <a:latin typeface="Arial"/>
                <a:ea typeface="Arial"/>
                <a:cs typeface="Arial"/>
                <a:sym typeface="Arial"/>
              </a:rPr>
              <a:t> the energy modelling for policy support </a:t>
            </a:r>
            <a:r>
              <a:rPr lang="en-US">
                <a:solidFill>
                  <a:srgbClr val="000000"/>
                </a:solidFill>
                <a:latin typeface="Arial"/>
                <a:ea typeface="Arial"/>
                <a:cs typeface="Arial"/>
                <a:sym typeface="Arial"/>
              </a:rPr>
              <a:t>is therefore</a:t>
            </a:r>
            <a:r>
              <a:rPr lang="en-US" sz="1200" b="0" i="0" u="none" strike="noStrike" cap="none" baseline="0">
                <a:solidFill>
                  <a:srgbClr val="000000"/>
                </a:solidFill>
                <a:effectLst/>
                <a:latin typeface="Arial"/>
                <a:ea typeface="Arial"/>
                <a:cs typeface="Arial"/>
                <a:sym typeface="Arial"/>
              </a:rPr>
              <a:t> to follow </a:t>
            </a:r>
            <a:r>
              <a:rPr lang="en-US">
                <a:solidFill>
                  <a:srgbClr val="000000"/>
                </a:solidFill>
                <a:latin typeface="Arial"/>
                <a:ea typeface="Arial"/>
                <a:cs typeface="Arial"/>
                <a:sym typeface="Arial"/>
              </a:rPr>
              <a:t>U4RIA, that is Ubuntu</a:t>
            </a:r>
            <a:r>
              <a:rPr lang="en-US" sz="1200" b="0" i="0" u="none" strike="noStrike" cap="none">
                <a:solidFill>
                  <a:srgbClr val="000000"/>
                </a:solidFill>
                <a:effectLst/>
                <a:latin typeface="Arial"/>
                <a:ea typeface="Arial"/>
                <a:cs typeface="Arial"/>
                <a:sym typeface="Arial"/>
              </a:rPr>
              <a:t>, Retrievability, Reusability, Repeatability, </a:t>
            </a:r>
            <a:r>
              <a:rPr lang="en-US" sz="1200" b="0" i="0" u="none" strike="noStrike" cap="none" dirty="0" err="1">
                <a:solidFill>
                  <a:srgbClr val="000000"/>
                </a:solidFill>
                <a:effectLst/>
                <a:latin typeface="Arial"/>
                <a:ea typeface="Arial"/>
                <a:cs typeface="Arial"/>
                <a:sym typeface="Arial"/>
              </a:rPr>
              <a:t>Reconstructability</a:t>
            </a:r>
            <a:r>
              <a:rPr lang="en-US" sz="1200" b="0" i="0" u="none" strike="noStrike" cap="none" dirty="0">
                <a:solidFill>
                  <a:srgbClr val="000000"/>
                </a:solidFill>
                <a:effectLst/>
                <a:latin typeface="Arial"/>
                <a:ea typeface="Arial"/>
                <a:cs typeface="Arial"/>
                <a:sym typeface="Arial"/>
              </a:rPr>
              <a:t>, Interoperability and Auditability.</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223166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So far in this lecture we have seen the importance of energy planning for sustainable development, and the role that energy modelling can play in supporting policymaking. This course focuses on the concepts of energy and flexibility modelling, and how they can be used in the policy process. The course will first introduce energy modelling tools and their applications. For the rest of the course, the focus will be on two energy modelling tools: OSeMOSYS and FlexTool. Lectures 3 to 12 will look at how OSeMOSYS models are developed and cover key theoretical concepts in capacity expansion planning. Lectures 13 to 16 will look at how FlexTool can be used to assess the flexibility of energy systems and explore why this is increasingly important. The course also contains hands-on exercises, where you will learn to develop models and analyses of your own and explore how the skills gained can be applied to future country-specific analyses to support policymaking. </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 the </a:t>
            </a:r>
            <a:r>
              <a:rPr lang="en-US" dirty="0" err="1">
                <a:cs typeface="Calibri"/>
              </a:rPr>
              <a:t>OSeMOSYS</a:t>
            </a:r>
            <a:r>
              <a:rPr lang="en-US">
                <a:cs typeface="Calibri"/>
              </a:rPr>
              <a:t> part of this course, you will gain an understanding of the key processes in energy systems. We will analyse these processes with respect to their performance, costs, resource needs, and environmental impacts, viewing them as part of the whole energy system. This knowledge will be applied to explore how different configurations of the energy system impact climate change mitigation and the Sustainable Development Goals. In both the lectures and hands-on exercises, you will learn how to develop your own model using </a:t>
            </a:r>
            <a:r>
              <a:rPr lang="en-US" dirty="0" err="1">
                <a:cs typeface="Calibri"/>
              </a:rPr>
              <a:t>OSeMOSYS</a:t>
            </a:r>
            <a:r>
              <a:rPr lang="en-US" dirty="0">
                <a:cs typeface="Calibri"/>
              </a:rPr>
              <a:t>. This can act as a foundation for doing your own country-level analysis, and there will be a focus on how the knowledge gained in this course can be applied in future work and policymaking. </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00"/>
              </a:spcBef>
            </a:pPr>
            <a:r>
              <a:rPr lang="en-GB" b="1" dirty="0"/>
              <a:t>By the end of this lecture, you will be able to:</a:t>
            </a:r>
            <a:endParaRPr lang="en-US" dirty="0"/>
          </a:p>
          <a:p>
            <a:pPr>
              <a:spcBef>
                <a:spcPts val="1000"/>
              </a:spcBef>
            </a:pPr>
            <a:r>
              <a:rPr lang="en-GB" dirty="0"/>
              <a:t>1) Learn why energy modelling is needed and the principles of energy planning</a:t>
            </a:r>
            <a:endParaRPr lang="en-US" dirty="0"/>
          </a:p>
          <a:p>
            <a:pPr>
              <a:spcBef>
                <a:spcPts val="1000"/>
              </a:spcBef>
            </a:pPr>
            <a:r>
              <a:rPr lang="en-US" dirty="0"/>
              <a:t>2) Learn about the concept of SDGs, the strong interlinkages between them, and the global climate agendas</a:t>
            </a:r>
            <a:endParaRPr lang="en-US" dirty="0">
              <a:cs typeface="Calibri"/>
            </a:endParaRPr>
          </a:p>
          <a:p>
            <a:pPr>
              <a:spcBef>
                <a:spcPts val="1000"/>
              </a:spcBef>
            </a:pPr>
            <a:r>
              <a:rPr lang="en-US" dirty="0"/>
              <a:t>3) Learn how to best use U4RIA guidelines on modelling processes, tools and data</a:t>
            </a:r>
            <a:r>
              <a:rPr lang="en-US" b="1" dirty="0"/>
              <a:t> </a:t>
            </a:r>
            <a:endParaRPr lang="en-US" dirty="0"/>
          </a:p>
          <a:p>
            <a:pPr>
              <a:spcBef>
                <a:spcPts val="1000"/>
              </a:spcBef>
            </a:pPr>
            <a:r>
              <a:rPr lang="en-US" dirty="0"/>
              <a:t>4) Get an overview of this course in Energy and Flexibility Modelling</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8066287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cs typeface="Calibri"/>
              </a:rPr>
              <a:t>OSeMOSYS</a:t>
            </a:r>
            <a:r>
              <a:rPr lang="en-US" dirty="0">
                <a:cs typeface="Calibri"/>
              </a:rPr>
              <a:t> stands for the Open Source energy Modelling System. </a:t>
            </a:r>
            <a:r>
              <a:rPr lang="en-US" err="1">
                <a:cs typeface="Calibri"/>
              </a:rPr>
              <a:t>OSeMOSYS</a:t>
            </a:r>
            <a:r>
              <a:rPr lang="en-US" dirty="0">
                <a:cs typeface="Calibri"/>
              </a:rPr>
              <a:t> stands out from many other modelling tools as it is completely open source, freely accessible, and transparent. This means that </a:t>
            </a:r>
            <a:r>
              <a:rPr lang="en-US" err="1">
                <a:cs typeface="Calibri"/>
              </a:rPr>
              <a:t>OSeMOSYS</a:t>
            </a:r>
            <a:r>
              <a:rPr lang="en-US" dirty="0">
                <a:cs typeface="Calibri"/>
              </a:rPr>
              <a:t> is widely used for training and capacity building. Additionally, it is possible to learn how to use </a:t>
            </a:r>
            <a:r>
              <a:rPr lang="en-US" err="1">
                <a:cs typeface="Calibri"/>
              </a:rPr>
              <a:t>OSeMOSYS</a:t>
            </a:r>
            <a:r>
              <a:rPr lang="en-US">
                <a:cs typeface="Calibri"/>
              </a:rPr>
              <a:t> in a relatively short timeframe, especially compared to less accessible modelling tools. Overall, these key features mean </a:t>
            </a:r>
            <a:r>
              <a:rPr lang="en-US" err="1">
                <a:cs typeface="Calibri"/>
              </a:rPr>
              <a:t>OSeMOSYS</a:t>
            </a:r>
            <a:r>
              <a:rPr lang="en-US">
                <a:cs typeface="Calibri"/>
              </a:rPr>
              <a:t> is well placed to be used in a range of settings, from developers to academics to policymakers. Since the system requires no upfront financial investment, it can be used by resource limited governments and institutions. </a:t>
            </a:r>
            <a:r>
              <a:rPr lang="en-US" err="1">
                <a:cs typeface="Calibri"/>
              </a:rPr>
              <a:t>OSeMOSYS</a:t>
            </a:r>
            <a:r>
              <a:rPr lang="en-US">
                <a:cs typeface="Calibri"/>
              </a:rPr>
              <a:t> is used to develop long-term analyses of the energy sector at a range of scales, including continent-, country- and regional-level studies. </a:t>
            </a:r>
            <a:r>
              <a:rPr lang="en-US" err="1">
                <a:cs typeface="Calibri"/>
              </a:rPr>
              <a:t>OSeMOSYS</a:t>
            </a:r>
            <a:r>
              <a:rPr lang="en-US">
                <a:cs typeface="Calibri"/>
              </a:rPr>
              <a:t> has been used for a wealth of applications, from assessing electrification pathways to understanding the environmental and economic implications of decarbonization</a:t>
            </a:r>
            <a:r>
              <a:rPr lang="en-US" dirty="0">
                <a:cs typeface="Calibri"/>
              </a:rPr>
              <a:t> scenarios. You will learn more about </a:t>
            </a:r>
            <a:r>
              <a:rPr lang="en-US" err="1">
                <a:cs typeface="Calibri"/>
              </a:rPr>
              <a:t>OSeMOSYS</a:t>
            </a:r>
            <a:r>
              <a:rPr lang="en-US" dirty="0">
                <a:cs typeface="Calibri"/>
              </a:rPr>
              <a:t> and its applications as you progress through this course.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a:t>
            </a:r>
            <a:r>
              <a:rPr lang="en-US" dirty="0" err="1"/>
              <a:t>FlexTool</a:t>
            </a:r>
            <a:r>
              <a:rPr lang="en-US"/>
              <a:t> part of the course you will learn a number of things. You will start by understanding the challenge of integrating renewables into the power system and the value of adding flexibility into this system.</a:t>
            </a:r>
          </a:p>
          <a:p>
            <a:endParaRPr lang="en-US"/>
          </a:p>
          <a:p>
            <a:r>
              <a:rPr lang="en-US"/>
              <a:t>Next, you will learn to understand the methodological underpinnings of the </a:t>
            </a:r>
            <a:r>
              <a:rPr lang="en-US" err="1"/>
              <a:t>FlexTool</a:t>
            </a:r>
            <a:r>
              <a:rPr lang="en-US"/>
              <a:t> model, which can help you improve the flexibility of a power system.</a:t>
            </a:r>
            <a:endParaRPr lang="en-US">
              <a:cs typeface="Calibri"/>
            </a:endParaRPr>
          </a:p>
          <a:p>
            <a:endParaRPr lang="en-US"/>
          </a:p>
          <a:p>
            <a:r>
              <a:rPr lang="en-US"/>
              <a:t>You will also learn how to design a </a:t>
            </a:r>
            <a:r>
              <a:rPr lang="en-US" err="1"/>
              <a:t>FlexTool</a:t>
            </a:r>
            <a:r>
              <a:rPr lang="en-US"/>
              <a:t> flexibility assessment. With this, you will be able to increase the flexibility within a system.</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the </a:t>
            </a:r>
            <a:r>
              <a:rPr lang="en-US" err="1"/>
              <a:t>FlexTool</a:t>
            </a:r>
            <a:r>
              <a:rPr lang="en-US"/>
              <a:t> course you will go through a streamlined set of lectures which builds up your knowledge and experience.</a:t>
            </a:r>
          </a:p>
          <a:p>
            <a:endParaRPr lang="en-US"/>
          </a:p>
          <a:p>
            <a:r>
              <a:rPr lang="en-US" dirty="0"/>
              <a:t>First, you will learn about the power of flexibility, then you will learn to understand the assumptions </a:t>
            </a:r>
            <a:r>
              <a:rPr lang="en-US" dirty="0" err="1"/>
              <a:t>FlexTool</a:t>
            </a:r>
            <a:r>
              <a:rPr lang="en-US"/>
              <a:t> makes, as well as how it calculates cost-optimal solutions. Then you will learn how to investigate the flexibility of a particular system, how to modify input data to make different case studies, and finally, how to increase the flexibility of a system – be it through power to electric vehicles, hydrogen, or the heat network.</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Why is energy planning important? </a:t>
            </a:r>
          </a:p>
          <a:p>
            <a:endParaRPr lang="en-US">
              <a:cs typeface="Calibri"/>
            </a:endParaRPr>
          </a:p>
          <a:p>
            <a:r>
              <a:rPr lang="en-US" dirty="0">
                <a:cs typeface="Calibri"/>
              </a:rPr>
              <a:t>A sustainable energy system can lift people out of poverty around the world. But, how can we provide access for all while avoiding past pitfalls and not creating new ones?</a:t>
            </a:r>
          </a:p>
          <a:p>
            <a:endParaRPr lang="en-US">
              <a:cs typeface="Calibri"/>
            </a:endParaRPr>
          </a:p>
          <a:p>
            <a:r>
              <a:rPr lang="en-US" dirty="0">
                <a:cs typeface="Calibri"/>
              </a:rPr>
              <a:t>The truth is that, to achieve this goal, a fundamental transformation of the energy system is required. This is a difficult task, especially given that modern energy systems are highly complex and capital intensive. In addition, these systems constantly interact with many other systems such as the environment, natural resource systems, and infrastructure.</a:t>
            </a:r>
          </a:p>
          <a:p>
            <a:endParaRPr lang="en-US">
              <a:cs typeface="Calibri"/>
            </a:endParaRPr>
          </a:p>
          <a:p>
            <a:r>
              <a:rPr lang="en-US" dirty="0">
                <a:cs typeface="Calibri"/>
              </a:rPr>
              <a:t>Therefore, to achieve this, countries will have to undertake comprehensive, systematic analyses and planning to identify and avoid expensive stop-gap measures and long-term ”lock-in” into inadequate and unsustainable infrastructures. This can be challenging as, in many instances, short-term pressures for immediate actions take precedence over long-term consideration for sustainability.</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Differing economies and geographies require different solutions to the challenge of providing affordable energy. There is no 'one size fits all' energy system. </a:t>
            </a:r>
          </a:p>
          <a:p>
            <a:endParaRPr lang="en-US"/>
          </a:p>
          <a:p>
            <a:r>
              <a:rPr lang="en-US" dirty="0"/>
              <a:t>For instance, in developing countries, access to affordable energy services is important to combat energy poverty. This is especially true for rural areas, but it is also increasingly true for large metropolitan areas as urbanization accelerates. These countries have 2 billion people without electricity, and nearly 3 billion people relying on dirty fuels for cooking and heating.</a:t>
            </a:r>
            <a:endParaRPr lang="en-US" dirty="0">
              <a:cs typeface="Calibri"/>
            </a:endParaRPr>
          </a:p>
          <a:p>
            <a:endParaRPr lang="en-US"/>
          </a:p>
          <a:p>
            <a:r>
              <a:rPr lang="en-US" dirty="0"/>
              <a:t>In contrast, the developed countries of Europe, North America, and Asia struggle with the replacement of ageing plants and equipment, with some 40 percent of existing capacity stock scheduled for retirement by 2040.</a:t>
            </a:r>
            <a:endParaRPr lang="en-US" dirty="0">
              <a:cs typeface="Calibri"/>
            </a:endParaRPr>
          </a:p>
          <a:p>
            <a:endParaRPr lang="en-US"/>
          </a:p>
          <a:p>
            <a:r>
              <a:rPr lang="en-US" dirty="0"/>
              <a:t>However, investment decisions are clouded by demand uncertainty due to factors such as efficiency improvements, the emergence of smart-grids, and potential developments of new electricity markets such as electric vehicles.</a:t>
            </a:r>
            <a:endParaRPr lang="en-US" dirty="0">
              <a:cs typeface="Calibri"/>
            </a:endParaRPr>
          </a:p>
          <a:p>
            <a:endParaRPr lang="en-US"/>
          </a:p>
          <a:p>
            <a:r>
              <a:rPr lang="en-US" dirty="0"/>
              <a:t>Competitive and private sector dominated energy markets rely on clear and consistent government energy–environment policies to align their investment decisions with sustainable development objectives.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Energy planning is the act of assessing the ability of a regional system to provide dependable energy services under constantly changing conditions. For example, variables such as the cost of materials and fuels, investment costs in technologies, demand levels, and distribution may all change.</a:t>
            </a:r>
          </a:p>
          <a:p>
            <a:endParaRPr lang="en-US"/>
          </a:p>
          <a:p>
            <a:r>
              <a:rPr lang="en-US"/>
              <a:t>Drawing on the field of operations research, electricity planning applies advanced analytical methods and tools to make better decisions when faced with complex decisions. This process must be done iteratively due to the fast transformations that can take place over a very limited period.</a:t>
            </a:r>
            <a:endParaRPr lang="en-US">
              <a:cs typeface="Calibri"/>
            </a:endParaRPr>
          </a:p>
          <a:p>
            <a:endParaRPr lang="en-US"/>
          </a:p>
          <a:p>
            <a:r>
              <a:rPr lang="en-US"/>
              <a:t>Energy planning models allow for the most cost-effective way of delivering energy to the final consumer. Of course, the most cost-effective way of providing energy changes in different parts of the world. However, quantitative energy modelling offers a promising tool to better make decisions under uncertainty.</a:t>
            </a:r>
            <a:endParaRPr lang="en-US">
              <a:cs typeface="Calibri"/>
            </a:endParaRPr>
          </a:p>
          <a:p>
            <a:endParaRPr lang="en-US"/>
          </a:p>
          <a:p>
            <a:pPr>
              <a:defRPr/>
            </a:pPr>
            <a:r>
              <a:rPr lang="en-US"/>
              <a:t>The main barriers for developing countries are the lack of adequate data and a shortage of skilled human resources to perform the analysis. Therefore, investment decisions are often based on ill-informed policy targets and the need for ad-hoc stop-gap measures. These measures, therefore, tend to focus on cheap and quick-to-build technologies, which can result in higher environmental and operating costs. </a:t>
            </a:r>
            <a:r>
              <a:rPr lang="en-GB" sz="1200" kern="1200">
                <a:solidFill>
                  <a:schemeClr val="tx1"/>
                </a:solidFill>
                <a:effectLst/>
                <a:latin typeface="+mn-lt"/>
                <a:ea typeface="+mn-ea"/>
                <a:cs typeface="+mn-cs"/>
              </a:rPr>
              <a:t>Given that such actions serve the supply shortfalls of </a:t>
            </a:r>
            <a:r>
              <a:rPr lang="en-GB"/>
              <a:t>already-connected</a:t>
            </a:r>
            <a:r>
              <a:rPr lang="en-GB" sz="1200" kern="1200">
                <a:solidFill>
                  <a:schemeClr val="tx1"/>
                </a:solidFill>
                <a:effectLst/>
                <a:latin typeface="+mn-lt"/>
                <a:ea typeface="+mn-ea"/>
                <a:cs typeface="+mn-cs"/>
              </a:rPr>
              <a:t> consumers, increasing access is rarely part of the strategy.</a:t>
            </a:r>
            <a:r>
              <a:rPr lang="en-GB"/>
              <a:t> </a:t>
            </a:r>
            <a:endParaRPr lang="en-GB">
              <a:cs typeface="Calibri"/>
            </a:endParaRPr>
          </a:p>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Energy planning, however, is not an end in itself. Energy planning requires more than solely the mastering of energy modelling tools. Simply planning without subsequent implementation is an ineffective use of resources. Implementation requires a functional institutional framework to ensure the availability of funding, the timely readiness of</a:t>
            </a:r>
            <a:r>
              <a:rPr lang="en-US" b="1" dirty="0"/>
              <a:t> </a:t>
            </a:r>
            <a:r>
              <a:rPr lang="en-US" dirty="0"/>
              <a:t>energy infrastructure investments, and a mechanism to oversee progress and quality control.</a:t>
            </a:r>
          </a:p>
          <a:p>
            <a:endParaRPr lang="en-US"/>
          </a:p>
          <a:p>
            <a:r>
              <a:rPr lang="en-US" dirty="0"/>
              <a:t>It is true that sound project economics mobilizes the necessary finance, which is particularly the case for large infrastructure investments. </a:t>
            </a:r>
            <a:endParaRPr lang="en-US" dirty="0">
              <a:cs typeface="Calibri"/>
            </a:endParaRPr>
          </a:p>
          <a:p>
            <a:endParaRPr lang="en-US"/>
          </a:p>
          <a:p>
            <a:r>
              <a:rPr lang="en-US" dirty="0"/>
              <a:t>Finally, the physical deployment of infrastructure needs to match schedule logistics. For example, the introduction of a large hydropower plant may exceed current electricity demand. This may make it difficult to pay dividends and service debt. However, shortages may also result when electricity demand grows faster than supply – which leads to stop-gap measures and delayed economic development.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Quantified models of complex systems can help decision makers in multiple ways. From a technical perspective, they allow analysts to compare different system configurations without incurring the upfront costs of building them. This enables the mitigation of uncertainty. </a:t>
            </a:r>
          </a:p>
          <a:p>
            <a:endParaRPr lang="en-US"/>
          </a:p>
          <a:p>
            <a:r>
              <a:rPr lang="en-US"/>
              <a:t>From a practical perspective, they facilitate the design of systems in a way that accounts for local resources, demands, and constraints that are placed upon real life electricity systems. This enables minimization of consumer electricity bills by allowing governmental institutions to structure tariffs optimally.</a:t>
            </a:r>
            <a:endParaRPr lang="en-US">
              <a:cs typeface="Calibri"/>
            </a:endParaRPr>
          </a:p>
          <a:p>
            <a:endParaRPr lang="en-US"/>
          </a:p>
          <a:p>
            <a:r>
              <a:rPr lang="en-US"/>
              <a:t>The development of scenarios can serve as an effective communication tool for non-partisan political commitment, which will help both to garner and mobilize private sector support, and to solicit agreement from society at large. </a:t>
            </a:r>
            <a:endParaRPr lang="en-US">
              <a:cs typeface="Calibri"/>
            </a:endParaRPr>
          </a:p>
          <a:p>
            <a:endParaRPr lang="en-US"/>
          </a:p>
          <a:p>
            <a:r>
              <a:rPr lang="en-US"/>
              <a:t>For developing countries, the impact of even minor system improvements often can have disproportionally high positive economic and environmental returns.</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sustainable development goals (or S.D.Gs for short) are a set of universal goals for all countries focused on ending poverty, improving quality of life, and protecting the environment. These goals were agreed upon in 2015, with 2030 as the target year for achieving them. The sustainable development goals aim to tackle multiple issues, with goals based around poverty, health gender equality, environmental protection, climate action, justice, and more. The goals are designed to be thought of together, rather than in isolation, and there are many links between different goals, which we will discuss in later slides. We will also look at global progress and see that factoring these goals into national planning and modelling is essential. </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Sustainable Development Goal 7 (or S.D.G. 7 for short) specifically focuses on the energy sector. The first target set in S.D.G. 7 is universal access to affordable, reliable, and modern energy services. This includes access to electricity and access to clean cooking. Secondly, S.D.G. 7 calls for a substantial increase in the share of renewables in order to reduce greenhouse gas emissions and increase the sustainability of energy supply. Another important element of improving the sustainability of the energy sector is energy efficiency, so S.D.G. 7 targets a doubling of the rate of global improvement in energy efficiency. Additionally, this S.D.G. targets improved cooperation to increase access to clean energy research and technology and to promote investment, as well as expanded and improved modern energy infrastructure in developing countries. All of these targets are set in pursuit of reduced poverty and greater sustainability. Although S.D.G. 7 explicitly focuses on the energy sector, we will see later that all of the goals are strongly interlinked and energy is important for multiple other goals.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creativecommons.org/licenses/by-nc/2.0/" TargetMode="External"/><Relationship Id="rId3" Type="http://schemas.openxmlformats.org/officeDocument/2006/relationships/slideLayout" Target="../slideLayouts/slideLayout2.xml"/><Relationship Id="rId7" Type="http://schemas.openxmlformats.org/officeDocument/2006/relationships/hyperlink" Target="https://www.flickr.com/photos/86859554@N06/32918355820"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1.jpeg"/><Relationship Id="rId5" Type="http://schemas.openxmlformats.org/officeDocument/2006/relationships/image" Target="../media/image4.jpeg"/><Relationship Id="rId4" Type="http://schemas.openxmlformats.org/officeDocument/2006/relationships/notesSlide" Target="../notesSlides/notesSlide9.xml"/><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hyperlink" Target="https://creativecommons.org/licenses/by-nc/3.0/igo/" TargetMode="External"/><Relationship Id="rId3" Type="http://schemas.openxmlformats.org/officeDocument/2006/relationships/slideLayout" Target="../slideLayouts/slideLayout2.xml"/><Relationship Id="rId7" Type="http://schemas.openxmlformats.org/officeDocument/2006/relationships/hyperlink" Target="https://www.irena.org/-/media/Files/IRENA/Agency/Publication/2020/May/SDG7Tracking_Energy_Progress_2020.pdf"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10.xml"/><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hyperlink" Target="https://creativecommons.org/licenses/by-nc/3.0/igo/" TargetMode="External"/><Relationship Id="rId3" Type="http://schemas.openxmlformats.org/officeDocument/2006/relationships/slideLayout" Target="../slideLayouts/slideLayout2.xml"/><Relationship Id="rId7" Type="http://schemas.openxmlformats.org/officeDocument/2006/relationships/hyperlink" Target="https://www.irena.org/-/media/Files/IRENA/Agency/Publication/2020/May/SDG7Tracking_Energy_Progress_2020.pdf"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notesSlide" Target="../notesSlides/notesSlide11.xml"/><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3390/su10114128"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pixabay.com/photos/wind-farm-wind-energy-1747331/"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4.jpe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www.flickr.com/photos/nodstrum/28491519927"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5.jpe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2.xml"/><Relationship Id="rId7" Type="http://schemas.openxmlformats.org/officeDocument/2006/relationships/diagramLayout" Target="../diagrams/layout1.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diagramData" Target="../diagrams/data1.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1.xml"/><Relationship Id="rId4" Type="http://schemas.openxmlformats.org/officeDocument/2006/relationships/notesSlide" Target="../notesSlides/notesSlide18.xml"/><Relationship Id="rId9" Type="http://schemas.openxmlformats.org/officeDocument/2006/relationships/diagramColors" Target="../diagrams/colors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creativecommons.org/licenses/by/4.0/" TargetMode="Externa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hyperlink" Target="https://www.mdpi.com/1996-1073/10/10/1468/htm#B20-energies-10-01468" TargetMode="External"/><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6.jpe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3390/en10101468"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hyperlink" Target="https://www.open.edu/openlearncreate/mod/quiz/view.php?id=174723"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pixabay.com/illustrations/energy-solar-panel-renewable-energy-3191780/"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earthjustice.org/sites/default/files/styles/image_800x600/public/office/coal-plant-ohio-river_robert-s-donovan-800.jpg?itok=aUD-JAxY"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jpe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pixabay.com/vectors/graph-chart-finance-statistics-5000784/" TargetMode="Externa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www.flickr.com/photos/pictures-of-money/17096832777"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8.jpe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pixabay.com/illustrations/environment-environmental-protection-4403467/"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9.jpe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2071-1050/10/11/4128"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8.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A picture containing website&#10;&#10;Description automatically generated">
            <a:extLst>
              <a:ext uri="{FF2B5EF4-FFF2-40B4-BE49-F238E27FC236}">
                <a16:creationId xmlns:a16="http://schemas.microsoft.com/office/drawing/2014/main" id="{DA37A2FA-8C18-4A3B-B0FF-9BCA86F92A4A}"/>
              </a:ext>
            </a:extLst>
          </p:cNvPr>
          <p:cNvPicPr>
            <a:picLocks noChangeAspect="1"/>
          </p:cNvPicPr>
          <p:nvPr/>
        </p:nvPicPr>
        <p:blipFill>
          <a:blip r:embed="rId5"/>
          <a:stretch>
            <a:fillRect/>
          </a:stretch>
        </p:blipFill>
        <p:spPr>
          <a:xfrm>
            <a:off x="0" y="-4445"/>
            <a:ext cx="12192000" cy="686689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521158" y="2946739"/>
            <a:ext cx="8050696" cy="646331"/>
          </a:xfrm>
          <a:prstGeom prst="rect">
            <a:avLst/>
          </a:prstGeom>
          <a:noFill/>
        </p:spPr>
        <p:txBody>
          <a:bodyPr wrap="square" lIns="91440" tIns="45720" rIns="91440" bIns="45720" rtlCol="0" anchor="b">
            <a:spAutoFit/>
          </a:bodyPr>
          <a:lstStyle/>
          <a:p>
            <a:r>
              <a:rPr lang="en-ZA" b="1">
                <a:latin typeface="Open Sans ExtraBold"/>
                <a:ea typeface="Open Sans ExtraBold" panose="020B0606030504020204" pitchFamily="34" charset="0"/>
                <a:cs typeface="Open Sans ExtraBold" panose="020B0606030504020204" pitchFamily="34" charset="0"/>
              </a:rPr>
              <a:t>Energy and </a:t>
            </a:r>
            <a:br>
              <a:rPr lang="en-ZA" b="1">
                <a:latin typeface="Open Sans ExtraBold"/>
                <a:ea typeface="Open Sans ExtraBold" panose="020B0606030504020204" pitchFamily="34" charset="0"/>
                <a:cs typeface="Open Sans ExtraBold" panose="020B0606030504020204" pitchFamily="34" charset="0"/>
              </a:rPr>
            </a:br>
            <a:r>
              <a:rPr lang="en-ZA" b="1">
                <a:latin typeface="Open Sans ExtraBold"/>
                <a:ea typeface="Open Sans ExtraBold" panose="020B0606030504020204" pitchFamily="34" charset="0"/>
                <a:cs typeface="Open Sans ExtraBold" panose="020B0606030504020204" pitchFamily="34" charset="0"/>
              </a:rPr>
              <a:t>Flexibility Modelling</a:t>
            </a:r>
            <a:endParaRPr lang="en-US" b="1">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493117" y="3563679"/>
            <a:ext cx="7587564"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LECTURE 1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ENERGY MODELLING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FOR SUSTAINABLE DEVELOPMENT</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
        <p:nvSpPr>
          <p:cNvPr id="7" name="TextBox 1">
            <a:extLst>
              <a:ext uri="{FF2B5EF4-FFF2-40B4-BE49-F238E27FC236}">
                <a16:creationId xmlns:a16="http://schemas.microsoft.com/office/drawing/2014/main" id="{85FAB40C-A5AA-9F41-BCD8-7AF3D182B85D}"/>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Version 1.0</a:t>
            </a:r>
            <a:endParaRPr lang="en-US" sz="1050">
              <a:solidFill>
                <a:schemeClr val="bg1"/>
              </a:solidFill>
              <a:latin typeface="Open Sans"/>
              <a:ea typeface="+mn-lt"/>
              <a:cs typeface="+mn-lt"/>
            </a:endParaRPr>
          </a:p>
        </p:txBody>
      </p:sp>
      <p:sp>
        <p:nvSpPr>
          <p:cNvPr id="8" name="Oval 7">
            <a:extLst>
              <a:ext uri="{FF2B5EF4-FFF2-40B4-BE49-F238E27FC236}">
                <a16:creationId xmlns:a16="http://schemas.microsoft.com/office/drawing/2014/main" id="{63D18003-D208-5C42-83F5-AD89244D111A}"/>
              </a:ext>
            </a:extLst>
          </p:cNvPr>
          <p:cNvSpPr/>
          <p:nvPr/>
        </p:nvSpPr>
        <p:spPr>
          <a:xfrm>
            <a:off x="6763334" y="448629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1.mp3" descr="Track2_Lecture1_Slide1.mp3">
            <a:hlinkClick r:id="" action="ppaction://media"/>
            <a:extLst>
              <a:ext uri="{FF2B5EF4-FFF2-40B4-BE49-F238E27FC236}">
                <a16:creationId xmlns:a16="http://schemas.microsoft.com/office/drawing/2014/main" id="{6F84C658-B8CB-3F46-AFE7-56CF4F05CD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34699" y="4557662"/>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613BA12B-0FEF-4ABB-890B-4DBB09D7E12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 SDG7 </a:t>
            </a:r>
          </a:p>
        </p:txBody>
      </p:sp>
      <p:sp>
        <p:nvSpPr>
          <p:cNvPr id="11" name="Title 10">
            <a:extLst>
              <a:ext uri="{FF2B5EF4-FFF2-40B4-BE49-F238E27FC236}">
                <a16:creationId xmlns:a16="http://schemas.microsoft.com/office/drawing/2014/main" id="{F7ED550B-C024-4550-BBD7-0C3D1E941F05}"/>
              </a:ext>
            </a:extLst>
          </p:cNvPr>
          <p:cNvSpPr txBox="1">
            <a:spLocks/>
          </p:cNvSpPr>
          <p:nvPr/>
        </p:nvSpPr>
        <p:spPr>
          <a:xfrm>
            <a:off x="896741" y="2372"/>
            <a:ext cx="5965978"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and Climate Action Agenda</a:t>
            </a:r>
          </a:p>
        </p:txBody>
      </p:sp>
      <p:pic>
        <p:nvPicPr>
          <p:cNvPr id="8" name="Picture 9">
            <a:extLst>
              <a:ext uri="{FF2B5EF4-FFF2-40B4-BE49-F238E27FC236}">
                <a16:creationId xmlns:a16="http://schemas.microsoft.com/office/drawing/2014/main" id="{8C78832C-EC0F-47FE-AC7C-9C12628E4370}"/>
              </a:ext>
            </a:extLst>
          </p:cNvPr>
          <p:cNvPicPr>
            <a:picLocks noChangeAspect="1"/>
          </p:cNvPicPr>
          <p:nvPr/>
        </p:nvPicPr>
        <p:blipFill>
          <a:blip r:embed="rId6"/>
          <a:stretch>
            <a:fillRect/>
          </a:stretch>
        </p:blipFill>
        <p:spPr>
          <a:xfrm>
            <a:off x="6419467" y="2550933"/>
            <a:ext cx="4887132" cy="2456481"/>
          </a:xfrm>
          <a:prstGeom prst="rect">
            <a:avLst/>
          </a:prstGeom>
        </p:spPr>
      </p:pic>
      <p:sp>
        <p:nvSpPr>
          <p:cNvPr id="10" name="TextBox 9">
            <a:extLst>
              <a:ext uri="{FF2B5EF4-FFF2-40B4-BE49-F238E27FC236}">
                <a16:creationId xmlns:a16="http://schemas.microsoft.com/office/drawing/2014/main" id="{B26EBBE1-9E38-4AE3-A142-4964CBA76BA1}"/>
              </a:ext>
            </a:extLst>
          </p:cNvPr>
          <p:cNvSpPr txBox="1"/>
          <p:nvPr/>
        </p:nvSpPr>
        <p:spPr>
          <a:xfrm>
            <a:off x="6862718" y="5011171"/>
            <a:ext cx="4642636"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Open Sans"/>
                <a:cs typeface="Calibri"/>
              </a:rPr>
              <a:t>(UN Women Europe and Central Asia, </a:t>
            </a:r>
            <a:r>
              <a:rPr lang="en-GB" sz="1000">
                <a:latin typeface="Open Sans"/>
                <a:cs typeface="Calibri"/>
                <a:hlinkClick r:id="rId7"/>
              </a:rPr>
              <a:t>image</a:t>
            </a:r>
            <a:r>
              <a:rPr lang="en-GB" sz="1000">
                <a:latin typeface="Open Sans"/>
                <a:cs typeface="Calibri"/>
              </a:rPr>
              <a:t>, licensed under </a:t>
            </a:r>
            <a:r>
              <a:rPr lang="en-GB" sz="1000">
                <a:latin typeface="Open Sans"/>
                <a:cs typeface="Calibri"/>
                <a:hlinkClick r:id="rId8"/>
              </a:rPr>
              <a:t>CC BY NC 2.0</a:t>
            </a:r>
            <a:r>
              <a:rPr lang="en-GB" sz="1000">
                <a:latin typeface="Open Sans"/>
                <a:cs typeface="Calibri"/>
              </a:rPr>
              <a:t>)</a:t>
            </a:r>
          </a:p>
        </p:txBody>
      </p:sp>
      <p:sp>
        <p:nvSpPr>
          <p:cNvPr id="9" name="Rectangle 8">
            <a:extLst>
              <a:ext uri="{FF2B5EF4-FFF2-40B4-BE49-F238E27FC236}">
                <a16:creationId xmlns:a16="http://schemas.microsoft.com/office/drawing/2014/main" id="{04F130A4-9605-4D6A-A98F-A9F55892A0EE}"/>
              </a:ext>
            </a:extLst>
          </p:cNvPr>
          <p:cNvSpPr/>
          <p:nvPr/>
        </p:nvSpPr>
        <p:spPr>
          <a:xfrm>
            <a:off x="901591" y="1813955"/>
            <a:ext cx="5527807" cy="4247317"/>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SDG7 Targets for 2030:</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Universal access to affordable, reliable,</a:t>
            </a:r>
            <a:br>
              <a:rPr lang="en-ZA" sz="2000" dirty="0">
                <a:latin typeface="Open Sans"/>
                <a:ea typeface="Open Sans" panose="020B0606030504020204" pitchFamily="34" charset="0"/>
                <a:cs typeface="Open Sans" panose="020B0606030504020204" pitchFamily="34" charset="0"/>
              </a:rPr>
            </a:br>
            <a:r>
              <a:rPr lang="en-ZA" sz="2000" dirty="0">
                <a:solidFill>
                  <a:srgbClr val="000000"/>
                </a:solidFill>
                <a:latin typeface="Open Sans"/>
                <a:ea typeface="Open Sans" panose="020B0606030504020204" pitchFamily="34" charset="0"/>
                <a:cs typeface="Open Sans" panose="020B0606030504020204" pitchFamily="34" charset="0"/>
              </a:rPr>
              <a:t>and modern energy services.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Substantial increase in the share of renewables.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Doubled global rate of improvement in energy efficiency.</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Improved access to clean energy research and technology to promote investment.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Expanded and improved modern energy infrastructure in developing countries.</a:t>
            </a:r>
          </a:p>
        </p:txBody>
      </p:sp>
      <p:sp>
        <p:nvSpPr>
          <p:cNvPr id="3" name="TextBox 2">
            <a:extLst>
              <a:ext uri="{FF2B5EF4-FFF2-40B4-BE49-F238E27FC236}">
                <a16:creationId xmlns:a16="http://schemas.microsoft.com/office/drawing/2014/main" id="{58A31644-2218-4856-B677-769BF84B24A8}"/>
              </a:ext>
            </a:extLst>
          </p:cNvPr>
          <p:cNvSpPr txBox="1"/>
          <p:nvPr/>
        </p:nvSpPr>
        <p:spPr>
          <a:xfrm>
            <a:off x="859816" y="6132688"/>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ea typeface="+mn-lt"/>
                <a:cs typeface="Calibri"/>
              </a:rPr>
              <a:t>Source: </a:t>
            </a:r>
            <a:r>
              <a:rPr lang="en-GB" sz="1000" dirty="0">
                <a:latin typeface="Open Sans"/>
                <a:ea typeface="+mn-lt"/>
                <a:cs typeface="Calibri"/>
              </a:rPr>
              <a:t>(</a:t>
            </a:r>
            <a:r>
              <a:rPr lang="en-GB" sz="1000" dirty="0">
                <a:latin typeface="Open Sans"/>
                <a:ea typeface="+mn-lt"/>
                <a:cs typeface="+mn-lt"/>
              </a:rPr>
              <a:t>IEA, IRENA, UNSD, World Bank, WHO</a:t>
            </a:r>
            <a:r>
              <a:rPr lang="en-GB" sz="1000" dirty="0">
                <a:latin typeface="Open Sans"/>
                <a:cs typeface="Calibri"/>
              </a:rPr>
              <a:t> (2020))</a:t>
            </a:r>
          </a:p>
        </p:txBody>
      </p:sp>
      <p:sp>
        <p:nvSpPr>
          <p:cNvPr id="12" name="Oval 11">
            <a:extLst>
              <a:ext uri="{FF2B5EF4-FFF2-40B4-BE49-F238E27FC236}">
                <a16:creationId xmlns:a16="http://schemas.microsoft.com/office/drawing/2014/main" id="{25D4AD59-4B9D-DB47-BA53-391064C14F29}"/>
              </a:ext>
            </a:extLst>
          </p:cNvPr>
          <p:cNvSpPr/>
          <p:nvPr/>
        </p:nvSpPr>
        <p:spPr>
          <a:xfrm>
            <a:off x="6814978" y="2498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2_Lecture1_Slide10.mp3" descr="Track2_Lecture1_Slide10.mp3">
            <a:hlinkClick r:id="" action="ppaction://media"/>
            <a:extLst>
              <a:ext uri="{FF2B5EF4-FFF2-40B4-BE49-F238E27FC236}">
                <a16:creationId xmlns:a16="http://schemas.microsoft.com/office/drawing/2014/main" id="{D1E03A39-3B70-7445-98A9-4B72E4C0069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886343" y="321212"/>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30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5F3B2F5C-3EEC-46B5-82C9-37BD0B5A8ABA}"/>
              </a:ext>
            </a:extLst>
          </p:cNvPr>
          <p:cNvSpPr/>
          <p:nvPr/>
        </p:nvSpPr>
        <p:spPr>
          <a:xfrm>
            <a:off x="887215" y="1397013"/>
            <a:ext cx="820199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 Progress on SDG7: Access to Electricity &amp; Clean Cooking </a:t>
            </a:r>
          </a:p>
        </p:txBody>
      </p:sp>
      <p:sp>
        <p:nvSpPr>
          <p:cNvPr id="11" name="Title 10">
            <a:extLst>
              <a:ext uri="{FF2B5EF4-FFF2-40B4-BE49-F238E27FC236}">
                <a16:creationId xmlns:a16="http://schemas.microsoft.com/office/drawing/2014/main" id="{D20C791A-20EB-413B-B737-3495ADD3B3D6}"/>
              </a:ext>
            </a:extLst>
          </p:cNvPr>
          <p:cNvSpPr txBox="1">
            <a:spLocks/>
          </p:cNvSpPr>
          <p:nvPr/>
        </p:nvSpPr>
        <p:spPr>
          <a:xfrm>
            <a:off x="896741" y="2372"/>
            <a:ext cx="593498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and Climate Action Agenda</a:t>
            </a:r>
          </a:p>
        </p:txBody>
      </p:sp>
      <p:pic>
        <p:nvPicPr>
          <p:cNvPr id="8" name="Picture 9" descr="A picture containing text&#10;&#10;Description automatically generated">
            <a:extLst>
              <a:ext uri="{FF2B5EF4-FFF2-40B4-BE49-F238E27FC236}">
                <a16:creationId xmlns:a16="http://schemas.microsoft.com/office/drawing/2014/main" id="{2F68907D-04D0-4523-9382-59E93D30DB00}"/>
              </a:ext>
            </a:extLst>
          </p:cNvPr>
          <p:cNvPicPr>
            <a:picLocks noChangeAspect="1"/>
          </p:cNvPicPr>
          <p:nvPr/>
        </p:nvPicPr>
        <p:blipFill rotWithShape="1">
          <a:blip r:embed="rId6"/>
          <a:srcRect l="4922" r="5178" b="578"/>
          <a:stretch/>
        </p:blipFill>
        <p:spPr>
          <a:xfrm>
            <a:off x="5933956" y="2382423"/>
            <a:ext cx="5775037" cy="2995891"/>
          </a:xfrm>
          <a:prstGeom prst="rect">
            <a:avLst/>
          </a:prstGeom>
        </p:spPr>
      </p:pic>
      <p:sp>
        <p:nvSpPr>
          <p:cNvPr id="10" name="TextBox 9">
            <a:extLst>
              <a:ext uri="{FF2B5EF4-FFF2-40B4-BE49-F238E27FC236}">
                <a16:creationId xmlns:a16="http://schemas.microsoft.com/office/drawing/2014/main" id="{AD9E9948-DC84-4970-8160-40DDD1E62227}"/>
              </a:ext>
            </a:extLst>
          </p:cNvPr>
          <p:cNvSpPr txBox="1"/>
          <p:nvPr/>
        </p:nvSpPr>
        <p:spPr>
          <a:xfrm>
            <a:off x="6316578" y="5220006"/>
            <a:ext cx="5425096"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Open Sans"/>
                <a:cs typeface="Calibri"/>
              </a:rPr>
              <a:t>(</a:t>
            </a:r>
            <a:r>
              <a:rPr lang="en-GB" sz="1000">
                <a:latin typeface="Open Sans"/>
                <a:ea typeface="+mn-lt"/>
                <a:cs typeface="+mn-lt"/>
              </a:rPr>
              <a:t>IEA, IRENA, UNSD, World Bank, WHO</a:t>
            </a:r>
            <a:r>
              <a:rPr lang="en-GB" sz="1000">
                <a:latin typeface="Open Sans"/>
                <a:cs typeface="Calibri"/>
              </a:rPr>
              <a:t> (2020), </a:t>
            </a:r>
            <a:r>
              <a:rPr lang="en-GB" sz="1000">
                <a:latin typeface="Open Sans"/>
                <a:cs typeface="Calibri"/>
                <a:hlinkClick r:id="rId7"/>
              </a:rPr>
              <a:t>image</a:t>
            </a:r>
            <a:r>
              <a:rPr lang="en-GB" sz="1000">
                <a:latin typeface="Open Sans"/>
                <a:cs typeface="Calibri"/>
              </a:rPr>
              <a:t>, licensed under </a:t>
            </a:r>
            <a:r>
              <a:rPr lang="en-GB" sz="1000">
                <a:latin typeface="Open Sans"/>
                <a:cs typeface="Calibri"/>
                <a:hlinkClick r:id="rId8"/>
              </a:rPr>
              <a:t>CC BY NC 3.0 IGO</a:t>
            </a:r>
            <a:r>
              <a:rPr lang="en-GB" sz="1000">
                <a:latin typeface="Open Sans"/>
                <a:cs typeface="Calibri"/>
              </a:rPr>
              <a:t>)</a:t>
            </a:r>
          </a:p>
        </p:txBody>
      </p:sp>
      <p:sp>
        <p:nvSpPr>
          <p:cNvPr id="3" name="Rectangle 2">
            <a:extLst>
              <a:ext uri="{FF2B5EF4-FFF2-40B4-BE49-F238E27FC236}">
                <a16:creationId xmlns:a16="http://schemas.microsoft.com/office/drawing/2014/main" id="{13E31C5E-48D6-4E41-964A-AFE3A8C8EF67}"/>
              </a:ext>
            </a:extLst>
          </p:cNvPr>
          <p:cNvSpPr/>
          <p:nvPr/>
        </p:nvSpPr>
        <p:spPr>
          <a:xfrm>
            <a:off x="901590" y="2000861"/>
            <a:ext cx="4882917" cy="4247317"/>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90% of the population had electricity access in 2018, up from 83% in 2010.</a:t>
            </a:r>
            <a:endParaRPr lang="en-US"/>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However, the annual electrification rate is not high enough to achieve universal access by 2030.</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63% of the population had access to clean cooking in 2018, up from 56% in 2010.</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Annual progress is currently less than 1/3 of what is needed to achieve universal clean cooking access by 2030.</a:t>
            </a:r>
          </a:p>
        </p:txBody>
      </p:sp>
      <p:sp>
        <p:nvSpPr>
          <p:cNvPr id="12" name="Rectangle 11">
            <a:extLst>
              <a:ext uri="{FF2B5EF4-FFF2-40B4-BE49-F238E27FC236}">
                <a16:creationId xmlns:a16="http://schemas.microsoft.com/office/drawing/2014/main" id="{7C1B95B3-9F8F-4916-B9FF-233A1689C6FE}"/>
              </a:ext>
            </a:extLst>
          </p:cNvPr>
          <p:cNvSpPr/>
          <p:nvPr/>
        </p:nvSpPr>
        <p:spPr>
          <a:xfrm>
            <a:off x="7515175" y="2432181"/>
            <a:ext cx="4794562" cy="338554"/>
          </a:xfrm>
          <a:prstGeom prst="rect">
            <a:avLst/>
          </a:prstGeom>
        </p:spPr>
        <p:txBody>
          <a:bodyPr wrap="square" lIns="91440" tIns="45720" rIns="91440" bIns="45720" anchor="t">
            <a:spAutoFit/>
          </a:bodyPr>
          <a:lstStyle/>
          <a:p>
            <a:pPr>
              <a:spcAft>
                <a:spcPts val="1200"/>
              </a:spcAft>
            </a:pPr>
            <a:r>
              <a:rPr lang="en-ZA" sz="1600">
                <a:solidFill>
                  <a:srgbClr val="000000"/>
                </a:solidFill>
                <a:latin typeface="Open Sans"/>
              </a:rPr>
              <a:t>Global electricity access</a:t>
            </a:r>
            <a:endParaRPr lang="en-US" sz="1600"/>
          </a:p>
        </p:txBody>
      </p:sp>
      <p:sp>
        <p:nvSpPr>
          <p:cNvPr id="13" name="Oval 12">
            <a:extLst>
              <a:ext uri="{FF2B5EF4-FFF2-40B4-BE49-F238E27FC236}">
                <a16:creationId xmlns:a16="http://schemas.microsoft.com/office/drawing/2014/main" id="{C9F7979F-AB65-3545-BD4F-3B1C9F5D6BC0}"/>
              </a:ext>
            </a:extLst>
          </p:cNvPr>
          <p:cNvSpPr/>
          <p:nvPr/>
        </p:nvSpPr>
        <p:spPr>
          <a:xfrm>
            <a:off x="6814978" y="2498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2_Lecture1_Slide11.mp3" descr="Track2_Lecture1_Slide11.mp3">
            <a:hlinkClick r:id="" action="ppaction://media"/>
            <a:extLst>
              <a:ext uri="{FF2B5EF4-FFF2-40B4-BE49-F238E27FC236}">
                <a16:creationId xmlns:a16="http://schemas.microsoft.com/office/drawing/2014/main" id="{BEE7D271-9651-F642-9AB6-3659B57024E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886343" y="316234"/>
            <a:ext cx="812800" cy="812800"/>
          </a:xfrm>
          <a:prstGeom prst="rect">
            <a:avLst/>
          </a:prstGeom>
        </p:spPr>
      </p:pic>
      <p:sp>
        <p:nvSpPr>
          <p:cNvPr id="14" name="TextBox 13">
            <a:extLst>
              <a:ext uri="{FF2B5EF4-FFF2-40B4-BE49-F238E27FC236}">
                <a16:creationId xmlns:a16="http://schemas.microsoft.com/office/drawing/2014/main" id="{00281E9C-F00A-4DC1-82B1-13C33E87395B}"/>
              </a:ext>
            </a:extLst>
          </p:cNvPr>
          <p:cNvSpPr txBox="1"/>
          <p:nvPr/>
        </p:nvSpPr>
        <p:spPr>
          <a:xfrm>
            <a:off x="859816" y="6132688"/>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ea typeface="+mn-lt"/>
                <a:cs typeface="Calibri"/>
              </a:rPr>
              <a:t>Source: </a:t>
            </a:r>
            <a:r>
              <a:rPr lang="en-GB" sz="1000" dirty="0">
                <a:latin typeface="Open Sans"/>
                <a:ea typeface="+mn-lt"/>
                <a:cs typeface="Calibri"/>
              </a:rPr>
              <a:t>(</a:t>
            </a:r>
            <a:r>
              <a:rPr lang="en-GB" sz="1000" dirty="0">
                <a:latin typeface="Open Sans"/>
                <a:ea typeface="+mn-lt"/>
                <a:cs typeface="+mn-lt"/>
              </a:rPr>
              <a:t>IEA, IRENA, UNSD, World Bank, WHO</a:t>
            </a:r>
            <a:r>
              <a:rPr lang="en-GB" sz="1000" dirty="0">
                <a:latin typeface="Open Sans"/>
                <a:cs typeface="Calibri"/>
              </a:rPr>
              <a:t> (2020))</a:t>
            </a:r>
          </a:p>
        </p:txBody>
      </p:sp>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56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12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9640623-8B58-4DD6-8CCD-D161D15E0210}"/>
              </a:ext>
            </a:extLst>
          </p:cNvPr>
          <p:cNvSpPr/>
          <p:nvPr/>
        </p:nvSpPr>
        <p:spPr>
          <a:xfrm>
            <a:off x="887215" y="1397013"/>
            <a:ext cx="854705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 Progress on SDG7: Renewable Energy &amp; Energy Efficiency </a:t>
            </a:r>
          </a:p>
        </p:txBody>
      </p:sp>
      <p:sp>
        <p:nvSpPr>
          <p:cNvPr id="11" name="Title 10">
            <a:extLst>
              <a:ext uri="{FF2B5EF4-FFF2-40B4-BE49-F238E27FC236}">
                <a16:creationId xmlns:a16="http://schemas.microsoft.com/office/drawing/2014/main" id="{B3A291FD-1B77-47B8-8C4F-E6696A8201C3}"/>
              </a:ext>
            </a:extLst>
          </p:cNvPr>
          <p:cNvSpPr txBox="1">
            <a:spLocks/>
          </p:cNvSpPr>
          <p:nvPr/>
        </p:nvSpPr>
        <p:spPr>
          <a:xfrm>
            <a:off x="896740" y="2372"/>
            <a:ext cx="5829881"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and Climate Action Agenda</a:t>
            </a:r>
          </a:p>
        </p:txBody>
      </p:sp>
      <p:pic>
        <p:nvPicPr>
          <p:cNvPr id="8" name="Picture 9" descr="Chart, line chart&#10;&#10;Description automatically generated">
            <a:extLst>
              <a:ext uri="{FF2B5EF4-FFF2-40B4-BE49-F238E27FC236}">
                <a16:creationId xmlns:a16="http://schemas.microsoft.com/office/drawing/2014/main" id="{D58A280A-1F94-4371-826A-9A89CB6BBA32}"/>
              </a:ext>
            </a:extLst>
          </p:cNvPr>
          <p:cNvPicPr>
            <a:picLocks noChangeAspect="1"/>
          </p:cNvPicPr>
          <p:nvPr/>
        </p:nvPicPr>
        <p:blipFill>
          <a:blip r:embed="rId6"/>
          <a:stretch>
            <a:fillRect/>
          </a:stretch>
        </p:blipFill>
        <p:spPr>
          <a:xfrm>
            <a:off x="2840967" y="1796004"/>
            <a:ext cx="6510067" cy="4344294"/>
          </a:xfrm>
          <a:prstGeom prst="rect">
            <a:avLst/>
          </a:prstGeom>
        </p:spPr>
      </p:pic>
      <p:sp>
        <p:nvSpPr>
          <p:cNvPr id="10" name="TextBox 9">
            <a:extLst>
              <a:ext uri="{FF2B5EF4-FFF2-40B4-BE49-F238E27FC236}">
                <a16:creationId xmlns:a16="http://schemas.microsoft.com/office/drawing/2014/main" id="{67CB7DF0-CE2B-45D6-A515-CF83FEF11894}"/>
              </a:ext>
            </a:extLst>
          </p:cNvPr>
          <p:cNvSpPr txBox="1"/>
          <p:nvPr/>
        </p:nvSpPr>
        <p:spPr>
          <a:xfrm>
            <a:off x="3140626" y="6144855"/>
            <a:ext cx="703166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Open Sans"/>
                <a:cs typeface="Calibri"/>
              </a:rPr>
              <a:t>(</a:t>
            </a:r>
            <a:r>
              <a:rPr lang="en-GB" sz="1000">
                <a:latin typeface="Open Sans"/>
                <a:ea typeface="+mn-lt"/>
                <a:cs typeface="+mn-lt"/>
              </a:rPr>
              <a:t>IEA, IRENA, UNSD, World Bank, WHO</a:t>
            </a:r>
            <a:r>
              <a:rPr lang="en-GB" sz="1000">
                <a:latin typeface="Open Sans"/>
                <a:cs typeface="Calibri"/>
              </a:rPr>
              <a:t> (2020), </a:t>
            </a:r>
            <a:r>
              <a:rPr lang="en-GB" sz="1000">
                <a:latin typeface="Open Sans"/>
                <a:cs typeface="Calibri"/>
                <a:hlinkClick r:id="rId7"/>
              </a:rPr>
              <a:t>image</a:t>
            </a:r>
            <a:r>
              <a:rPr lang="en-GB" sz="1000">
                <a:latin typeface="Open Sans"/>
                <a:cs typeface="Calibri"/>
              </a:rPr>
              <a:t>, licensed under </a:t>
            </a:r>
            <a:r>
              <a:rPr lang="en-GB" sz="1000">
                <a:latin typeface="Open Sans"/>
                <a:cs typeface="Calibri"/>
                <a:hlinkClick r:id="rId8"/>
              </a:rPr>
              <a:t>CC BY NC 3.0 IGO</a:t>
            </a:r>
            <a:r>
              <a:rPr lang="en-GB" sz="1000">
                <a:latin typeface="Open Sans"/>
                <a:cs typeface="Calibri"/>
              </a:rPr>
              <a:t>)</a:t>
            </a:r>
          </a:p>
        </p:txBody>
      </p:sp>
      <p:sp>
        <p:nvSpPr>
          <p:cNvPr id="9" name="Oval 8">
            <a:extLst>
              <a:ext uri="{FF2B5EF4-FFF2-40B4-BE49-F238E27FC236}">
                <a16:creationId xmlns:a16="http://schemas.microsoft.com/office/drawing/2014/main" id="{456BB9F9-A689-A548-AF46-591F84A8741D}"/>
              </a:ext>
            </a:extLst>
          </p:cNvPr>
          <p:cNvSpPr/>
          <p:nvPr/>
        </p:nvSpPr>
        <p:spPr>
          <a:xfrm>
            <a:off x="6814978" y="2498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2_Lecture1_Slide12.mp3" descr="Track2_Lecture1_Slide12.mp3">
            <a:hlinkClick r:id="" action="ppaction://media"/>
            <a:extLst>
              <a:ext uri="{FF2B5EF4-FFF2-40B4-BE49-F238E27FC236}">
                <a16:creationId xmlns:a16="http://schemas.microsoft.com/office/drawing/2014/main" id="{40FDDC66-B729-DA47-A290-804C92DC2E7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888214" y="321212"/>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98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8CDE5CA-C3C5-43BA-974E-1857E9FDEFE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1.2.5 Links between SDGs? </a:t>
            </a:r>
          </a:p>
        </p:txBody>
      </p:sp>
      <p:sp>
        <p:nvSpPr>
          <p:cNvPr id="11" name="Title 10">
            <a:extLst>
              <a:ext uri="{FF2B5EF4-FFF2-40B4-BE49-F238E27FC236}">
                <a16:creationId xmlns:a16="http://schemas.microsoft.com/office/drawing/2014/main" id="{894943DC-837E-4733-BBBD-06BEE14C0EB7}"/>
              </a:ext>
            </a:extLst>
          </p:cNvPr>
          <p:cNvSpPr txBox="1">
            <a:spLocks/>
          </p:cNvSpPr>
          <p:nvPr/>
        </p:nvSpPr>
        <p:spPr>
          <a:xfrm>
            <a:off x="896740" y="2372"/>
            <a:ext cx="620839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and Climate Action Agenda</a:t>
            </a:r>
          </a:p>
        </p:txBody>
      </p:sp>
      <p:sp>
        <p:nvSpPr>
          <p:cNvPr id="8" name="Rectangle 7">
            <a:extLst>
              <a:ext uri="{FF2B5EF4-FFF2-40B4-BE49-F238E27FC236}">
                <a16:creationId xmlns:a16="http://schemas.microsoft.com/office/drawing/2014/main" id="{E789B0DE-BCA0-4DE4-878C-DE86A6A6A45F}"/>
              </a:ext>
            </a:extLst>
          </p:cNvPr>
          <p:cNvSpPr/>
          <p:nvPr/>
        </p:nvSpPr>
        <p:spPr>
          <a:xfrm>
            <a:off x="901591" y="2000861"/>
            <a:ext cx="9136524" cy="301621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The SDGs are highly interlinked, with synergies and trade-offs between </a:t>
            </a:r>
            <a:r>
              <a:rPr lang="en-ZA" sz="2000">
                <a:solidFill>
                  <a:srgbClr val="000000"/>
                </a:solidFill>
                <a:latin typeface="Open Sans"/>
                <a:ea typeface="Open Sans" panose="020B0606030504020204" pitchFamily="34" charset="0"/>
                <a:cs typeface="Open Sans" panose="020B0606030504020204" pitchFamily="34" charset="0"/>
              </a:rPr>
              <a:t>different targets.</a:t>
            </a:r>
            <a:endParaRPr lang="en-ZA" sz="2000" dirty="0">
              <a:solidFill>
                <a:srgbClr val="000000"/>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Out of 169 targets in total, at least 113 are identified as requiring actions to </a:t>
            </a:r>
            <a:r>
              <a:rPr lang="en-ZA" sz="2000">
                <a:solidFill>
                  <a:srgbClr val="000000"/>
                </a:solidFill>
                <a:latin typeface="Open Sans"/>
                <a:ea typeface="Open Sans" panose="020B0606030504020204" pitchFamily="34" charset="0"/>
                <a:cs typeface="Open Sans" panose="020B0606030504020204" pitchFamily="34" charset="0"/>
              </a:rPr>
              <a:t>change energy systems.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Energy planning must therefore go beyond SDG7 and consider linkages with </a:t>
            </a:r>
            <a:r>
              <a:rPr lang="en-ZA" sz="2000">
                <a:solidFill>
                  <a:srgbClr val="000000"/>
                </a:solidFill>
                <a:latin typeface="Open Sans"/>
                <a:ea typeface="Open Sans" panose="020B0606030504020204" pitchFamily="34" charset="0"/>
                <a:cs typeface="Open Sans" panose="020B0606030504020204" pitchFamily="34" charset="0"/>
              </a:rPr>
              <a:t>other systems, goals, and policy areas.</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Integrated assessments and policymaking will be essential to maximizing synergies between targets and realizing </a:t>
            </a:r>
            <a:r>
              <a:rPr lang="en-ZA" sz="2000" dirty="0">
                <a:solidFill>
                  <a:srgbClr val="000000"/>
                </a:solidFill>
                <a:latin typeface="Open Sans"/>
                <a:ea typeface="Open Sans" panose="020B0606030504020204" pitchFamily="34" charset="0"/>
                <a:cs typeface="Open Sans" panose="020B0606030504020204" pitchFamily="34" charset="0"/>
              </a:rPr>
              <a:t>all of</a:t>
            </a:r>
            <a:r>
              <a:rPr lang="en-ZA" sz="2000">
                <a:solidFill>
                  <a:srgbClr val="000000"/>
                </a:solidFill>
                <a:latin typeface="Open Sans"/>
                <a:ea typeface="Open Sans" panose="020B0606030504020204" pitchFamily="34" charset="0"/>
                <a:cs typeface="Open Sans" panose="020B0606030504020204" pitchFamily="34" charset="0"/>
              </a:rPr>
              <a:t> the SDGs.</a:t>
            </a:r>
          </a:p>
        </p:txBody>
      </p:sp>
      <p:sp>
        <p:nvSpPr>
          <p:cNvPr id="13" name="TextBox 12">
            <a:extLst>
              <a:ext uri="{FF2B5EF4-FFF2-40B4-BE49-F238E27FC236}">
                <a16:creationId xmlns:a16="http://schemas.microsoft.com/office/drawing/2014/main" id="{AFE85073-4313-4FBF-AE8D-9AA112953D43}"/>
              </a:ext>
            </a:extLst>
          </p:cNvPr>
          <p:cNvSpPr txBox="1"/>
          <p:nvPr/>
        </p:nvSpPr>
        <p:spPr>
          <a:xfrm>
            <a:off x="1084068" y="6157115"/>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cs typeface="Calibri"/>
              </a:rPr>
              <a:t>Source: </a:t>
            </a:r>
            <a:r>
              <a:rPr lang="en-GB" sz="1000" dirty="0">
                <a:latin typeface="Open Sans"/>
                <a:cs typeface="Calibri"/>
              </a:rPr>
              <a:t>(</a:t>
            </a:r>
            <a:r>
              <a:rPr lang="en-GB" sz="1000" dirty="0" err="1">
                <a:latin typeface="Open Sans"/>
                <a:ea typeface="+mn-lt"/>
                <a:cs typeface="+mn-lt"/>
              </a:rPr>
              <a:t>Nerini</a:t>
            </a:r>
            <a:r>
              <a:rPr lang="en-GB" sz="1000" dirty="0">
                <a:latin typeface="Open Sans"/>
                <a:cs typeface="Calibri"/>
              </a:rPr>
              <a:t>, Tomei and To et al. (2018))</a:t>
            </a:r>
          </a:p>
        </p:txBody>
      </p:sp>
      <p:sp>
        <p:nvSpPr>
          <p:cNvPr id="9" name="Oval 8">
            <a:extLst>
              <a:ext uri="{FF2B5EF4-FFF2-40B4-BE49-F238E27FC236}">
                <a16:creationId xmlns:a16="http://schemas.microsoft.com/office/drawing/2014/main" id="{2CAE3869-08CA-EA4B-A019-1F0B022A9936}"/>
              </a:ext>
            </a:extLst>
          </p:cNvPr>
          <p:cNvSpPr/>
          <p:nvPr/>
        </p:nvSpPr>
        <p:spPr>
          <a:xfrm>
            <a:off x="6814978" y="2498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13.mp3" descr="Track2_Lecture1_Slide13.mp3">
            <a:hlinkClick r:id="" action="ppaction://media"/>
            <a:extLst>
              <a:ext uri="{FF2B5EF4-FFF2-40B4-BE49-F238E27FC236}">
                <a16:creationId xmlns:a16="http://schemas.microsoft.com/office/drawing/2014/main" id="{A69028A1-D374-124D-9D5D-645E04319D0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86343" y="321212"/>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56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1.2 References</a:t>
            </a: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191416"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a:latin typeface="Open Sans"/>
                <a:ea typeface="+mn-lt"/>
                <a:cs typeface="+mn-lt"/>
              </a:rPr>
              <a:t>Kim, R.C. Can Creating Shared Value (CSV) and the United Nations Sustainable Development Goals (UN SDGs) Collaborate for a Better World? Insights from East Asia. Sustainability 2018, 10, 4128. </a:t>
            </a:r>
            <a:r>
              <a:rPr lang="en-GB" sz="1600">
                <a:latin typeface="Open Sans"/>
                <a:ea typeface="+mn-lt"/>
                <a:cs typeface="+mn-lt"/>
                <a:hlinkClick r:id="rId3"/>
              </a:rPr>
              <a:t>https://doi.org/10.3390/su10114128</a:t>
            </a:r>
            <a:endParaRPr lang="en-GB" sz="1600">
              <a:latin typeface="Open Sans"/>
              <a:ea typeface="+mn-lt"/>
              <a:cs typeface="+mn-lt"/>
            </a:endParaRPr>
          </a:p>
          <a:p>
            <a:pPr marL="342900" indent="-342900">
              <a:buAutoNum type="arabicPeriod"/>
            </a:pPr>
            <a:r>
              <a:rPr lang="en-GB" sz="1600">
                <a:latin typeface="Open Sans"/>
                <a:ea typeface="+mn-lt"/>
                <a:cs typeface="+mn-lt"/>
              </a:rPr>
              <a:t>IEA, IRENA, UNSD, World Bank, WHO. 2020. Tracking SDG 7: The Energy Progress Report. World Bank, Washington DC. © World Bank. License: Creative Commons Attribution—</a:t>
            </a:r>
            <a:r>
              <a:rPr lang="en-GB" sz="1600" err="1">
                <a:latin typeface="Open Sans"/>
                <a:ea typeface="+mn-lt"/>
                <a:cs typeface="+mn-lt"/>
              </a:rPr>
              <a:t>NonCommercial</a:t>
            </a:r>
            <a:r>
              <a:rPr lang="en-GB" sz="1600">
                <a:latin typeface="Open Sans"/>
                <a:ea typeface="+mn-lt"/>
                <a:cs typeface="+mn-lt"/>
              </a:rPr>
              <a:t> 3.0 IGO (CC BY-NC 3.0 IGO).</a:t>
            </a:r>
          </a:p>
          <a:p>
            <a:pPr marL="342900" indent="-342900">
              <a:buAutoNum type="arabicPeriod"/>
            </a:pPr>
            <a:r>
              <a:rPr lang="en-GB" sz="1600">
                <a:latin typeface="Open Sans"/>
                <a:ea typeface="+mn-lt"/>
                <a:cs typeface="+mn-lt"/>
              </a:rPr>
              <a:t>Fuso </a:t>
            </a:r>
            <a:r>
              <a:rPr lang="en-GB" sz="1600" err="1">
                <a:latin typeface="Open Sans"/>
                <a:ea typeface="+mn-lt"/>
                <a:cs typeface="+mn-lt"/>
              </a:rPr>
              <a:t>Nerini</a:t>
            </a:r>
            <a:r>
              <a:rPr lang="en-GB" sz="1600">
                <a:latin typeface="Open Sans"/>
                <a:ea typeface="+mn-lt"/>
                <a:cs typeface="+mn-lt"/>
              </a:rPr>
              <a:t>, F., Tomei, J., To, L.S. </a:t>
            </a:r>
            <a:r>
              <a:rPr lang="en-GB" sz="1600" i="1">
                <a:latin typeface="Open Sans"/>
                <a:ea typeface="+mn-lt"/>
                <a:cs typeface="+mn-lt"/>
              </a:rPr>
              <a:t>et al.</a:t>
            </a:r>
            <a:r>
              <a:rPr lang="en-GB" sz="1600">
                <a:latin typeface="Open Sans"/>
                <a:ea typeface="+mn-lt"/>
                <a:cs typeface="+mn-lt"/>
              </a:rPr>
              <a:t> Mapping synergies and trade-offs between energy and the Sustainable Development Goals. </a:t>
            </a:r>
            <a:r>
              <a:rPr lang="en-GB" sz="1600" i="1">
                <a:latin typeface="Open Sans"/>
                <a:ea typeface="+mn-lt"/>
                <a:cs typeface="+mn-lt"/>
              </a:rPr>
              <a:t>Nat Energy</a:t>
            </a:r>
            <a:r>
              <a:rPr lang="en-GB" sz="1600">
                <a:latin typeface="Open Sans"/>
                <a:ea typeface="+mn-lt"/>
                <a:cs typeface="+mn-lt"/>
              </a:rPr>
              <a:t> </a:t>
            </a:r>
            <a:r>
              <a:rPr lang="en-GB" sz="1600" b="1">
                <a:latin typeface="Open Sans"/>
                <a:ea typeface="+mn-lt"/>
                <a:cs typeface="+mn-lt"/>
              </a:rPr>
              <a:t>3, </a:t>
            </a:r>
            <a:r>
              <a:rPr lang="en-GB" sz="1600">
                <a:latin typeface="Open Sans"/>
                <a:ea typeface="+mn-lt"/>
                <a:cs typeface="+mn-lt"/>
              </a:rPr>
              <a:t>10–15 (2018). https://doi.org/10.1038/s41560-017-0036-5</a:t>
            </a:r>
          </a:p>
          <a:p>
            <a:pPr marL="342900" indent="-342900">
              <a:buAutoNum type="arabicPeriod"/>
            </a:pPr>
            <a:endParaRPr lang="en-GB" sz="1600">
              <a:latin typeface="Open Sans"/>
              <a:ea typeface="+mn-lt"/>
              <a:cs typeface="+mn-lt"/>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1.3.1 Energy Modelling for Policy Support</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2372"/>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U4RIA Goals</a:t>
            </a:r>
            <a:endParaRPr lang="en-GB" sz="4400" dirty="0">
              <a:latin typeface="Open Sans"/>
              <a:ea typeface="Open Sans" panose="020B0606030504020204" pitchFamily="34" charset="0"/>
              <a:cs typeface="Open Sans" panose="020B0606030504020204" pitchFamily="34" charset="0"/>
            </a:endParaRPr>
          </a:p>
        </p:txBody>
      </p:sp>
      <p:sp>
        <p:nvSpPr>
          <p:cNvPr id="9" name="Content Placeholder 8">
            <a:extLst>
              <a:ext uri="{FF2B5EF4-FFF2-40B4-BE49-F238E27FC236}">
                <a16:creationId xmlns:a16="http://schemas.microsoft.com/office/drawing/2014/main" id="{A0E6C372-0383-49C7-9EB8-3B13F3482F4C}"/>
              </a:ext>
            </a:extLst>
          </p:cNvPr>
          <p:cNvSpPr>
            <a:spLocks noGrp="1"/>
          </p:cNvSpPr>
          <p:nvPr>
            <p:ph idx="1"/>
          </p:nvPr>
        </p:nvSpPr>
        <p:spPr>
          <a:xfrm>
            <a:off x="823823" y="1894145"/>
            <a:ext cx="7019960" cy="4254412"/>
          </a:xfrm>
        </p:spPr>
        <p:txBody>
          <a:bodyPr vert="horz" lIns="91440" tIns="45720" rIns="91440" bIns="45720" rtlCol="0" anchor="t">
            <a:noAutofit/>
          </a:bodyPr>
          <a:lstStyle/>
          <a:p>
            <a:pPr>
              <a:lnSpc>
                <a:spcPct val="100000"/>
              </a:lnSpc>
              <a:spcBef>
                <a:spcPts val="400"/>
              </a:spcBef>
            </a:pPr>
            <a:r>
              <a:rPr lang="en-GB" sz="2000" dirty="0">
                <a:latin typeface="Open Sans"/>
                <a:ea typeface="Open Sans" panose="020B0606030504020204" pitchFamily="34" charset="0"/>
                <a:cs typeface="Calibri"/>
              </a:rPr>
              <a:t>The energy system is interlinked with many other sectors.</a:t>
            </a:r>
            <a:endParaRPr lang="en-US" sz="2000" dirty="0">
              <a:cs typeface="Calibri" panose="020F0502020204030204"/>
            </a:endParaRPr>
          </a:p>
          <a:p>
            <a:pPr>
              <a:lnSpc>
                <a:spcPct val="100000"/>
              </a:lnSpc>
              <a:spcBef>
                <a:spcPts val="400"/>
              </a:spcBef>
            </a:pPr>
            <a:r>
              <a:rPr lang="en-GB" sz="2000" dirty="0">
                <a:latin typeface="Open Sans"/>
                <a:ea typeface="Open Sans" panose="020B0606030504020204" pitchFamily="34" charset="0"/>
                <a:cs typeface="Calibri"/>
              </a:rPr>
              <a:t>The evolution of the energy system will have many </a:t>
            </a:r>
            <a:r>
              <a:rPr lang="en-GB" sz="2000" b="1" dirty="0">
                <a:latin typeface="Open Sans"/>
                <a:ea typeface="Open Sans" panose="020B0606030504020204" pitchFamily="34" charset="0"/>
                <a:cs typeface="Calibri"/>
              </a:rPr>
              <a:t>different implications outside of the energy system.</a:t>
            </a:r>
          </a:p>
          <a:p>
            <a:pPr>
              <a:lnSpc>
                <a:spcPct val="100000"/>
              </a:lnSpc>
              <a:spcBef>
                <a:spcPts val="400"/>
              </a:spcBef>
            </a:pPr>
            <a:r>
              <a:rPr lang="en-GB" sz="2000">
                <a:latin typeface="Open Sans"/>
                <a:ea typeface="Open Sans" panose="020B0606030504020204" pitchFamily="34" charset="0"/>
                <a:cs typeface="Calibri"/>
              </a:rPr>
              <a:t>It is important that energy policy is developed to ensure the </a:t>
            </a:r>
            <a:r>
              <a:rPr lang="en-GB" sz="2000" dirty="0">
                <a:latin typeface="Open Sans"/>
                <a:ea typeface="Open Sans" panose="020B0606030504020204" pitchFamily="34" charset="0"/>
                <a:cs typeface="Calibri"/>
              </a:rPr>
              <a:t>well-being of people.</a:t>
            </a:r>
          </a:p>
          <a:p>
            <a:pPr>
              <a:lnSpc>
                <a:spcPct val="100000"/>
              </a:lnSpc>
              <a:spcBef>
                <a:spcPts val="400"/>
              </a:spcBef>
            </a:pPr>
            <a:r>
              <a:rPr lang="en-GB" sz="2000" dirty="0">
                <a:latin typeface="Open Sans"/>
                <a:ea typeface="Open Sans" panose="020B0606030504020204" pitchFamily="34" charset="0"/>
                <a:cs typeface="Calibri"/>
              </a:rPr>
              <a:t>However, energy modelling can be </a:t>
            </a:r>
            <a:r>
              <a:rPr lang="en-GB" sz="2000" b="1" dirty="0">
                <a:latin typeface="Open Sans"/>
                <a:ea typeface="Open Sans" panose="020B0606030504020204" pitchFamily="34" charset="0"/>
                <a:cs typeface="Calibri"/>
              </a:rPr>
              <a:t>opaque</a:t>
            </a:r>
            <a:r>
              <a:rPr lang="en-GB" sz="2000" dirty="0">
                <a:latin typeface="Open Sans"/>
                <a:ea typeface="Open Sans" panose="020B0606030504020204" pitchFamily="34" charset="0"/>
                <a:cs typeface="Calibri"/>
              </a:rPr>
              <a:t>.</a:t>
            </a:r>
          </a:p>
          <a:p>
            <a:pPr>
              <a:lnSpc>
                <a:spcPct val="100000"/>
              </a:lnSpc>
              <a:spcBef>
                <a:spcPts val="400"/>
              </a:spcBef>
            </a:pPr>
            <a:r>
              <a:rPr lang="en-GB" sz="2000" b="1">
                <a:latin typeface="Open Sans"/>
                <a:ea typeface="Open Sans" panose="020B0606030504020204" pitchFamily="34" charset="0"/>
                <a:cs typeface="Calibri"/>
              </a:rPr>
              <a:t>Closed modelling tools </a:t>
            </a:r>
            <a:r>
              <a:rPr lang="en-GB" sz="2000">
                <a:latin typeface="Open Sans"/>
                <a:ea typeface="Open Sans" panose="020B0606030504020204" pitchFamily="34" charset="0"/>
                <a:cs typeface="Calibri"/>
              </a:rPr>
              <a:t>are </a:t>
            </a:r>
            <a:r>
              <a:rPr lang="en-GB" sz="2000" dirty="0">
                <a:latin typeface="Open Sans"/>
                <a:ea typeface="Open Sans" panose="020B0606030504020204" pitchFamily="34" charset="0"/>
                <a:cs typeface="Calibri"/>
              </a:rPr>
              <a:t>analysed by few analysts. </a:t>
            </a:r>
          </a:p>
          <a:p>
            <a:pPr>
              <a:lnSpc>
                <a:spcPct val="100000"/>
              </a:lnSpc>
              <a:spcBef>
                <a:spcPts val="400"/>
              </a:spcBef>
            </a:pPr>
            <a:r>
              <a:rPr lang="en-GB" sz="2000">
                <a:latin typeface="Open Sans"/>
                <a:ea typeface="Open Sans" panose="020B0606030504020204" pitchFamily="34" charset="0"/>
                <a:cs typeface="Calibri"/>
              </a:rPr>
              <a:t>Modelling applied to energy policy can have a large impact.</a:t>
            </a:r>
            <a:endParaRPr lang="en-GB" sz="2000">
              <a:latin typeface="Open Sans" panose="020B0606030504020204" pitchFamily="34" charset="0"/>
              <a:ea typeface="Open Sans" panose="020B0606030504020204" pitchFamily="34" charset="0"/>
              <a:cs typeface="Calibri"/>
            </a:endParaRPr>
          </a:p>
          <a:p>
            <a:pPr>
              <a:lnSpc>
                <a:spcPct val="100000"/>
              </a:lnSpc>
              <a:spcBef>
                <a:spcPts val="400"/>
              </a:spcBef>
            </a:pPr>
            <a:r>
              <a:rPr lang="en-GB" sz="2000" dirty="0">
                <a:latin typeface="Open Sans"/>
                <a:ea typeface="Open Sans" panose="020B0606030504020204" pitchFamily="34" charset="0"/>
                <a:cs typeface="Calibri"/>
              </a:rPr>
              <a:t>Thus, energy modelling should be founded on deep and rigorous modelling analysis, guided by governance principles.</a:t>
            </a:r>
          </a:p>
        </p:txBody>
      </p:sp>
      <p:pic>
        <p:nvPicPr>
          <p:cNvPr id="10" name="Picture 9" descr="A wind turbine in a field&#10;&#10;Description automatically generated with low confidence">
            <a:extLst>
              <a:ext uri="{FF2B5EF4-FFF2-40B4-BE49-F238E27FC236}">
                <a16:creationId xmlns:a16="http://schemas.microsoft.com/office/drawing/2014/main" id="{B1229CB2-9CAC-1346-857D-FDE8329EA044}"/>
              </a:ext>
            </a:extLst>
          </p:cNvPr>
          <p:cNvPicPr>
            <a:picLocks noChangeAspect="1"/>
          </p:cNvPicPr>
          <p:nvPr/>
        </p:nvPicPr>
        <p:blipFill>
          <a:blip r:embed="rId6"/>
          <a:stretch>
            <a:fillRect/>
          </a:stretch>
        </p:blipFill>
        <p:spPr>
          <a:xfrm>
            <a:off x="7860093" y="2048114"/>
            <a:ext cx="3697012" cy="2460824"/>
          </a:xfrm>
          <a:prstGeom prst="rect">
            <a:avLst/>
          </a:prstGeom>
        </p:spPr>
      </p:pic>
      <p:sp>
        <p:nvSpPr>
          <p:cNvPr id="4" name="TextBox 3">
            <a:extLst>
              <a:ext uri="{FF2B5EF4-FFF2-40B4-BE49-F238E27FC236}">
                <a16:creationId xmlns:a16="http://schemas.microsoft.com/office/drawing/2014/main" id="{4DADAF3F-1300-4976-8AB5-282ABD722138}"/>
              </a:ext>
            </a:extLst>
          </p:cNvPr>
          <p:cNvSpPr txBox="1"/>
          <p:nvPr/>
        </p:nvSpPr>
        <p:spPr>
          <a:xfrm>
            <a:off x="10554486" y="4525017"/>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Pixabay</a:t>
            </a:r>
            <a:r>
              <a:rPr lang="en-US" sz="1000">
                <a:solidFill>
                  <a:srgbClr val="1D1C1D"/>
                </a:solidFill>
                <a:latin typeface="Open Sans"/>
              </a:rPr>
              <a:t>, </a:t>
            </a:r>
            <a:r>
              <a:rPr lang="en-US" sz="1000">
                <a:solidFill>
                  <a:srgbClr val="1D1C1D"/>
                </a:solidFill>
                <a:latin typeface="Open Sans"/>
                <a:hlinkClick r:id="rId7"/>
              </a:rPr>
              <a:t>image</a:t>
            </a:r>
            <a:r>
              <a:rPr lang="en-US" sz="1000">
                <a:solidFill>
                  <a:srgbClr val="1D1C1D"/>
                </a:solidFill>
                <a:latin typeface="Open Sans"/>
              </a:rPr>
              <a:t>)</a:t>
            </a:r>
            <a:endParaRPr lang="en-US" sz="1000">
              <a:latin typeface="Open Sans"/>
            </a:endParaRPr>
          </a:p>
        </p:txBody>
      </p:sp>
      <p:sp>
        <p:nvSpPr>
          <p:cNvPr id="11" name="Oval 10">
            <a:extLst>
              <a:ext uri="{FF2B5EF4-FFF2-40B4-BE49-F238E27FC236}">
                <a16:creationId xmlns:a16="http://schemas.microsoft.com/office/drawing/2014/main" id="{94591A6D-BBA3-AC47-A0CB-098BB8BBE6E9}"/>
              </a:ext>
            </a:extLst>
          </p:cNvPr>
          <p:cNvSpPr/>
          <p:nvPr/>
        </p:nvSpPr>
        <p:spPr>
          <a:xfrm>
            <a:off x="6363033" y="7733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2_Lecture1_Slide15.mp3" descr="Track2_Lecture1_Slide15.mp3">
            <a:hlinkClick r:id="" action="ppaction://media"/>
            <a:extLst>
              <a:ext uri="{FF2B5EF4-FFF2-40B4-BE49-F238E27FC236}">
                <a16:creationId xmlns:a16="http://schemas.microsoft.com/office/drawing/2014/main" id="{DEF118ED-63A1-2C46-A7FF-2A615FCC594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434398" y="839046"/>
            <a:ext cx="812800" cy="812800"/>
          </a:xfrm>
          <a:prstGeom prst="rect">
            <a:avLst/>
          </a:prstGeom>
        </p:spPr>
      </p:pic>
    </p:spTree>
    <p:extLst>
      <p:ext uri="{BB962C8B-B14F-4D97-AF65-F5344CB8AC3E}">
        <p14:creationId xmlns:p14="http://schemas.microsoft.com/office/powerpoint/2010/main" val="344655183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843"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204DB0F-0438-4977-BCCA-7331495AFA49}"/>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1.3.2 Four critical observations</a:t>
            </a:r>
          </a:p>
        </p:txBody>
      </p:sp>
      <p:sp>
        <p:nvSpPr>
          <p:cNvPr id="9" name="Content Placeholder 8">
            <a:extLst>
              <a:ext uri="{FF2B5EF4-FFF2-40B4-BE49-F238E27FC236}">
                <a16:creationId xmlns:a16="http://schemas.microsoft.com/office/drawing/2014/main" id="{62B71CF2-5CCC-48E4-BBA5-7026B69815AD}"/>
              </a:ext>
            </a:extLst>
          </p:cNvPr>
          <p:cNvSpPr>
            <a:spLocks noGrp="1"/>
          </p:cNvSpPr>
          <p:nvPr>
            <p:ph idx="1"/>
          </p:nvPr>
        </p:nvSpPr>
        <p:spPr>
          <a:xfrm>
            <a:off x="838200" y="1926267"/>
            <a:ext cx="10515600" cy="4535418"/>
          </a:xfrm>
        </p:spPr>
        <p:txBody>
          <a:bodyPr vert="horz" lIns="91440" tIns="45720" rIns="91440" bIns="45720" rtlCol="0" anchor="t">
            <a:normAutofit/>
          </a:bodyPr>
          <a:lstStyle/>
          <a:p>
            <a:r>
              <a:rPr lang="en-GB" sz="2000" b="1" dirty="0">
                <a:latin typeface="Open Sans"/>
                <a:ea typeface="Open Sans" panose="020B0606030504020204" pitchFamily="34" charset="0"/>
                <a:cs typeface="Open Sans" panose="020B0606030504020204" pitchFamily="34" charset="0"/>
              </a:rPr>
              <a:t>Opaque analysis</a:t>
            </a:r>
          </a:p>
          <a:p>
            <a:pPr lvl="1"/>
            <a:r>
              <a:rPr lang="en-GB" sz="2000">
                <a:latin typeface="Open Sans"/>
                <a:ea typeface="Open Sans" panose="020B0606030504020204" pitchFamily="34" charset="0"/>
                <a:cs typeface="Open Sans" panose="020B0606030504020204" pitchFamily="34" charset="0"/>
              </a:rPr>
              <a:t>Modelling process is often a “black box”.</a:t>
            </a:r>
          </a:p>
          <a:p>
            <a:pPr lvl="1"/>
            <a:r>
              <a:rPr lang="en-GB" sz="2000">
                <a:latin typeface="Open Sans"/>
                <a:ea typeface="Open Sans" panose="020B0606030504020204" pitchFamily="34" charset="0"/>
                <a:cs typeface="Open Sans" panose="020B0606030504020204" pitchFamily="34" charset="0"/>
              </a:rPr>
              <a:t>This leads to low knowledge management from national energy modelling.</a:t>
            </a:r>
          </a:p>
          <a:p>
            <a:r>
              <a:rPr lang="en-GB" sz="2000" b="1" dirty="0">
                <a:latin typeface="Open Sans"/>
                <a:ea typeface="Open Sans" panose="020B0606030504020204" pitchFamily="34" charset="0"/>
                <a:cs typeface="Open Sans" panose="020B0606030504020204" pitchFamily="34" charset="0"/>
              </a:rPr>
              <a:t>Community co-operation</a:t>
            </a:r>
          </a:p>
          <a:p>
            <a:pPr lvl="1"/>
            <a:r>
              <a:rPr lang="en-GB" sz="2000">
                <a:latin typeface="Open Sans"/>
                <a:ea typeface="Open Sans" panose="020B0606030504020204" pitchFamily="34" charset="0"/>
                <a:cs typeface="Open Sans" panose="020B0606030504020204" pitchFamily="34" charset="0"/>
              </a:rPr>
              <a:t>The involvement of socio-economic actors can increase the accountability for </a:t>
            </a:r>
            <a:r>
              <a:rPr lang="en-GB" sz="2000" dirty="0">
                <a:latin typeface="Open Sans"/>
                <a:ea typeface="Open Sans" panose="020B0606030504020204" pitchFamily="34" charset="0"/>
                <a:cs typeface="Open Sans" panose="020B0606030504020204" pitchFamily="34" charset="0"/>
              </a:rPr>
              <a:t>modelling.</a:t>
            </a:r>
          </a:p>
          <a:p>
            <a:pPr lvl="1"/>
            <a:r>
              <a:rPr lang="en-GB" sz="2000">
                <a:latin typeface="Open Sans"/>
                <a:ea typeface="Open Sans" panose="020B0606030504020204" pitchFamily="34" charset="0"/>
                <a:cs typeface="Open Sans" panose="020B0606030504020204" pitchFamily="34" charset="0"/>
              </a:rPr>
              <a:t>There is a lack of interfaces and organization to enable community involvement.</a:t>
            </a:r>
          </a:p>
          <a:p>
            <a:r>
              <a:rPr lang="en-GB" sz="2000" b="1" dirty="0">
                <a:latin typeface="Open Sans"/>
                <a:ea typeface="Open Sans" panose="020B0606030504020204" pitchFamily="34" charset="0"/>
                <a:cs typeface="Open Sans" panose="020B0606030504020204" pitchFamily="34" charset="0"/>
              </a:rPr>
              <a:t>Downstream matters</a:t>
            </a:r>
          </a:p>
          <a:p>
            <a:pPr lvl="1"/>
            <a:r>
              <a:rPr lang="en-GB" sz="2000" dirty="0">
                <a:latin typeface="Open Sans"/>
                <a:ea typeface="Open Sans" panose="020B0606030504020204" pitchFamily="34" charset="0"/>
                <a:cs typeface="Open Sans" panose="020B0606030504020204" pitchFamily="34" charset="0"/>
              </a:rPr>
              <a:t>Energy policy has a great impact on other sectors.</a:t>
            </a:r>
          </a:p>
          <a:p>
            <a:r>
              <a:rPr lang="en-GB" sz="2000" b="1" dirty="0">
                <a:latin typeface="Open Sans"/>
                <a:ea typeface="Open Sans" panose="020B0606030504020204" pitchFamily="34" charset="0"/>
                <a:cs typeface="Open Sans" panose="020B0606030504020204" pitchFamily="34" charset="0"/>
              </a:rPr>
              <a:t>Appropriate answerability</a:t>
            </a:r>
          </a:p>
          <a:p>
            <a:pPr lvl="1"/>
            <a:r>
              <a:rPr lang="en-GB" sz="2000" dirty="0">
                <a:latin typeface="Open Sans"/>
                <a:ea typeface="Open Sans" panose="020B0606030504020204" pitchFamily="34" charset="0"/>
                <a:cs typeface="Open Sans" panose="020B0606030504020204" pitchFamily="34" charset="0"/>
              </a:rPr>
              <a:t>The financial impact caused by energy modelling can lead to inefficient uses of money.</a:t>
            </a:r>
          </a:p>
        </p:txBody>
      </p:sp>
      <p:sp>
        <p:nvSpPr>
          <p:cNvPr id="11" name="Title 10">
            <a:extLst>
              <a:ext uri="{FF2B5EF4-FFF2-40B4-BE49-F238E27FC236}">
                <a16:creationId xmlns:a16="http://schemas.microsoft.com/office/drawing/2014/main" id="{CEB3138C-D2FE-4830-AF32-4BB7A9B948DD}"/>
              </a:ext>
            </a:extLst>
          </p:cNvPr>
          <p:cNvSpPr txBox="1">
            <a:spLocks/>
          </p:cNvSpPr>
          <p:nvPr/>
        </p:nvSpPr>
        <p:spPr>
          <a:xfrm>
            <a:off x="887215" y="2372"/>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U4RIA Goals</a:t>
            </a:r>
            <a:endParaRPr lang="en-GB" sz="4400" dirty="0">
              <a:latin typeface="Open Sans"/>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836C3763-410F-5543-902D-5426129BD327}"/>
              </a:ext>
            </a:extLst>
          </p:cNvPr>
          <p:cNvSpPr/>
          <p:nvPr/>
        </p:nvSpPr>
        <p:spPr>
          <a:xfrm>
            <a:off x="5396081" y="7733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16.mp3" descr="Track2_Lecture1_Slide16.mp3">
            <a:hlinkClick r:id="" action="ppaction://media"/>
            <a:extLst>
              <a:ext uri="{FF2B5EF4-FFF2-40B4-BE49-F238E27FC236}">
                <a16:creationId xmlns:a16="http://schemas.microsoft.com/office/drawing/2014/main" id="{B94A697B-DE11-6C4D-BE71-CB7B704EF6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467446" y="844665"/>
            <a:ext cx="812800" cy="812800"/>
          </a:xfrm>
          <a:prstGeom prst="rect">
            <a:avLst/>
          </a:prstGeom>
        </p:spPr>
      </p:pic>
    </p:spTree>
    <p:extLst>
      <p:ext uri="{BB962C8B-B14F-4D97-AF65-F5344CB8AC3E}">
        <p14:creationId xmlns:p14="http://schemas.microsoft.com/office/powerpoint/2010/main" val="249365400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48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5B4051D8-337D-4286-834F-0ECA129E5358}"/>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1.3.4 Analytic and governance principles</a:t>
            </a:r>
          </a:p>
        </p:txBody>
      </p:sp>
      <p:sp>
        <p:nvSpPr>
          <p:cNvPr id="9" name="Content Placeholder 8">
            <a:extLst>
              <a:ext uri="{FF2B5EF4-FFF2-40B4-BE49-F238E27FC236}">
                <a16:creationId xmlns:a16="http://schemas.microsoft.com/office/drawing/2014/main" id="{8960FCE3-646C-4572-BC67-EF18D0061F08}"/>
              </a:ext>
            </a:extLst>
          </p:cNvPr>
          <p:cNvSpPr>
            <a:spLocks noGrp="1"/>
          </p:cNvSpPr>
          <p:nvPr>
            <p:ph idx="1"/>
          </p:nvPr>
        </p:nvSpPr>
        <p:spPr>
          <a:xfrm>
            <a:off x="838200" y="1983776"/>
            <a:ext cx="10515600" cy="4469158"/>
          </a:xfrm>
        </p:spPr>
        <p:txBody>
          <a:bodyPr vert="horz" lIns="91440" tIns="45720" rIns="91440" bIns="45720" rtlCol="0" anchor="t">
            <a:normAutofit/>
          </a:bodyPr>
          <a:lstStyle/>
          <a:p>
            <a:r>
              <a:rPr lang="en-GB" sz="2000" dirty="0">
                <a:latin typeface="Open Sans"/>
                <a:ea typeface="Open Sans" panose="020B0606030504020204" pitchFamily="34" charset="0"/>
                <a:cs typeface="Open Sans" panose="020B0606030504020204" pitchFamily="34" charset="0"/>
              </a:rPr>
              <a:t>U4RIA extends best practice and advances in transparency through a set of guidelines:</a:t>
            </a:r>
          </a:p>
          <a:p>
            <a:pPr lvl="1"/>
            <a:r>
              <a:rPr lang="en-GB" sz="2000" b="1" dirty="0">
                <a:latin typeface="Open Sans"/>
                <a:ea typeface="Open Sans" panose="020B0606030504020204" pitchFamily="34" charset="0"/>
                <a:cs typeface="Open Sans" panose="020B0606030504020204" pitchFamily="34" charset="0"/>
              </a:rPr>
              <a:t>Ubuntu </a:t>
            </a:r>
            <a:r>
              <a:rPr lang="en-GB" sz="2000" dirty="0">
                <a:latin typeface="Open Sans"/>
                <a:ea typeface="Open Sans" panose="020B0606030504020204" pitchFamily="34" charset="0"/>
                <a:cs typeface="Open Sans" panose="020B0606030504020204" pitchFamily="34" charset="0"/>
              </a:rPr>
              <a:t>– modelling should engage communities.</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Retrievability </a:t>
            </a:r>
            <a:r>
              <a:rPr lang="en-GB" sz="2000" dirty="0">
                <a:latin typeface="Open Sans"/>
                <a:ea typeface="Open Sans" panose="020B0606030504020204" pitchFamily="34" charset="0"/>
                <a:cs typeface="Open Sans" panose="020B0606030504020204" pitchFamily="34" charset="0"/>
              </a:rPr>
              <a:t>– should be easy to find and access data.</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Reusability </a:t>
            </a:r>
            <a:r>
              <a:rPr lang="en-GB" sz="2000">
                <a:latin typeface="Open Sans"/>
                <a:ea typeface="Open Sans" panose="020B0606030504020204" pitchFamily="34" charset="0"/>
                <a:cs typeface="Open Sans" panose="020B0606030504020204" pitchFamily="34" charset="0"/>
              </a:rPr>
              <a:t>– should be re-usable.</a:t>
            </a:r>
          </a:p>
          <a:p>
            <a:pPr lvl="1"/>
            <a:r>
              <a:rPr lang="en-GB" sz="2000" b="1" dirty="0">
                <a:latin typeface="Open Sans"/>
                <a:ea typeface="Open Sans" panose="020B0606030504020204" pitchFamily="34" charset="0"/>
                <a:cs typeface="Open Sans" panose="020B0606030504020204" pitchFamily="34" charset="0"/>
              </a:rPr>
              <a:t>Repeatability </a:t>
            </a:r>
            <a:r>
              <a:rPr lang="en-GB" sz="2000">
                <a:latin typeface="Open Sans"/>
                <a:ea typeface="Open Sans" panose="020B0606030504020204" pitchFamily="34" charset="0"/>
                <a:cs typeface="Open Sans" panose="020B0606030504020204" pitchFamily="34" charset="0"/>
              </a:rPr>
              <a:t>- should be repeatable and user friendly.</a:t>
            </a:r>
            <a:endParaRPr lang="en-GB" sz="2000" b="1">
              <a:latin typeface="Open Sans"/>
              <a:ea typeface="Open Sans" panose="020B0606030504020204" pitchFamily="34" charset="0"/>
              <a:cs typeface="Open Sans" panose="020B0606030504020204" pitchFamily="34" charset="0"/>
            </a:endParaRPr>
          </a:p>
          <a:p>
            <a:pPr lvl="1"/>
            <a:r>
              <a:rPr lang="en-GB" sz="2000" b="1" err="1">
                <a:latin typeface="Open Sans"/>
                <a:ea typeface="Open Sans" panose="020B0606030504020204" pitchFamily="34" charset="0"/>
                <a:cs typeface="Open Sans" panose="020B0606030504020204" pitchFamily="34" charset="0"/>
              </a:rPr>
              <a:t>Reconstructability</a:t>
            </a:r>
            <a:r>
              <a:rPr lang="en-GB" sz="2000" b="1" dirty="0">
                <a:latin typeface="Open Sans"/>
                <a:ea typeface="Open Sans" panose="020B0606030504020204" pitchFamily="34" charset="0"/>
                <a:cs typeface="Open Sans" panose="020B0606030504020204" pitchFamily="34" charset="0"/>
              </a:rPr>
              <a:t> </a:t>
            </a:r>
            <a:r>
              <a:rPr lang="en-GB" sz="2000">
                <a:latin typeface="Open Sans"/>
                <a:ea typeface="Open Sans" panose="020B0606030504020204" pitchFamily="34" charset="0"/>
                <a:cs typeface="Open Sans" panose="020B0606030504020204" pitchFamily="34" charset="0"/>
              </a:rPr>
              <a:t>– should include instructions for how to rebuilt the energy modelling </a:t>
            </a:r>
            <a:r>
              <a:rPr lang="en-GB" sz="2000" dirty="0">
                <a:latin typeface="Open Sans"/>
                <a:ea typeface="Open Sans" panose="020B0606030504020204" pitchFamily="34" charset="0"/>
                <a:cs typeface="Open Sans" panose="020B0606030504020204" pitchFamily="34" charset="0"/>
              </a:rPr>
              <a:t>elements.</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Interoperability </a:t>
            </a:r>
            <a:r>
              <a:rPr lang="en-GB" sz="2000">
                <a:latin typeface="Open Sans"/>
                <a:ea typeface="Open Sans" panose="020B0606030504020204" pitchFamily="34" charset="0"/>
                <a:cs typeface="Open Sans" panose="020B0606030504020204" pitchFamily="34" charset="0"/>
              </a:rPr>
              <a:t>– should allow for scenarios to be tested by other models or approaches </a:t>
            </a:r>
            <a:r>
              <a:rPr lang="en-GB" sz="2000" dirty="0">
                <a:latin typeface="Open Sans"/>
                <a:ea typeface="Open Sans" panose="020B0606030504020204" pitchFamily="34" charset="0"/>
                <a:cs typeface="Open Sans" panose="020B0606030504020204" pitchFamily="34" charset="0"/>
              </a:rPr>
              <a:t>and their compatibility to sub-sector or broader integration.</a:t>
            </a:r>
            <a:endParaRPr lang="en-GB" sz="2000" b="1" dirty="0">
              <a:latin typeface="Open Sans"/>
              <a:ea typeface="Open Sans" panose="020B0606030504020204" pitchFamily="34" charset="0"/>
              <a:cs typeface="Open Sans" panose="020B0606030504020204" pitchFamily="34" charset="0"/>
            </a:endParaRPr>
          </a:p>
          <a:p>
            <a:pPr lvl="1"/>
            <a:r>
              <a:rPr lang="en-GB" sz="2000" b="1" dirty="0">
                <a:latin typeface="Open Sans"/>
                <a:ea typeface="Open Sans" panose="020B0606030504020204" pitchFamily="34" charset="0"/>
                <a:cs typeface="Open Sans" panose="020B0606030504020204" pitchFamily="34" charset="0"/>
              </a:rPr>
              <a:t>Auditability </a:t>
            </a:r>
            <a:r>
              <a:rPr lang="en-GB" sz="2000">
                <a:latin typeface="Open Sans"/>
                <a:ea typeface="Open Sans" panose="020B0606030504020204" pitchFamily="34" charset="0"/>
                <a:cs typeface="Open Sans" panose="020B0606030504020204" pitchFamily="34" charset="0"/>
              </a:rPr>
              <a:t>– should provide direct accountability to the funder of the energy modelling for policy </a:t>
            </a:r>
            <a:r>
              <a:rPr lang="en-GB" sz="2000" dirty="0">
                <a:latin typeface="Open Sans"/>
                <a:ea typeface="Open Sans" panose="020B0606030504020204" pitchFamily="34" charset="0"/>
                <a:cs typeface="Open Sans" panose="020B0606030504020204" pitchFamily="34" charset="0"/>
              </a:rPr>
              <a:t>support, as well as to society more broadly. </a:t>
            </a:r>
            <a:endParaRPr lang="en-GB" sz="2000" b="1">
              <a:latin typeface="Open Sans"/>
              <a:ea typeface="Open Sans" panose="020B0606030504020204" pitchFamily="34" charset="0"/>
              <a:cs typeface="Open Sans" panose="020B0606030504020204" pitchFamily="34" charset="0"/>
            </a:endParaRPr>
          </a:p>
          <a:p>
            <a:endParaRPr lang="en-GB" sz="2000">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10">
            <a:extLst>
              <a:ext uri="{FF2B5EF4-FFF2-40B4-BE49-F238E27FC236}">
                <a16:creationId xmlns:a16="http://schemas.microsoft.com/office/drawing/2014/main" id="{14EBE8F9-1AE8-4208-9ADF-0C9933988FCF}"/>
              </a:ext>
            </a:extLst>
          </p:cNvPr>
          <p:cNvSpPr txBox="1">
            <a:spLocks/>
          </p:cNvSpPr>
          <p:nvPr/>
        </p:nvSpPr>
        <p:spPr>
          <a:xfrm>
            <a:off x="887215" y="2372"/>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U4RIA Goals</a:t>
            </a:r>
            <a:endParaRPr lang="en-GB" sz="4400" dirty="0">
              <a:latin typeface="Open Sans"/>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F10C1D59-D518-3240-A65F-38BE85225382}"/>
              </a:ext>
            </a:extLst>
          </p:cNvPr>
          <p:cNvSpPr/>
          <p:nvPr/>
        </p:nvSpPr>
        <p:spPr>
          <a:xfrm>
            <a:off x="6363033" y="7733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17.mp3" descr="Track2_Lecture1_Slide17.mp3">
            <a:hlinkClick r:id="" action="ppaction://media"/>
            <a:extLst>
              <a:ext uri="{FF2B5EF4-FFF2-40B4-BE49-F238E27FC236}">
                <a16:creationId xmlns:a16="http://schemas.microsoft.com/office/drawing/2014/main" id="{A620FB35-C231-B446-824E-F7574FBFA77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34398" y="844665"/>
            <a:ext cx="812800" cy="812800"/>
          </a:xfrm>
          <a:prstGeom prst="rect">
            <a:avLst/>
          </a:prstGeom>
        </p:spPr>
      </p:pic>
    </p:spTree>
    <p:extLst>
      <p:ext uri="{BB962C8B-B14F-4D97-AF65-F5344CB8AC3E}">
        <p14:creationId xmlns:p14="http://schemas.microsoft.com/office/powerpoint/2010/main" val="38466745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52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49229B8C-5752-4C60-83BF-591678EEB8F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1.3.5 State of the art example – Costa Rica</a:t>
            </a:r>
          </a:p>
        </p:txBody>
      </p:sp>
      <p:sp>
        <p:nvSpPr>
          <p:cNvPr id="9" name="Content Placeholder 8">
            <a:extLst>
              <a:ext uri="{FF2B5EF4-FFF2-40B4-BE49-F238E27FC236}">
                <a16:creationId xmlns:a16="http://schemas.microsoft.com/office/drawing/2014/main" id="{F5CD71D0-C99B-4119-9110-FD95496BC1EA}"/>
              </a:ext>
            </a:extLst>
          </p:cNvPr>
          <p:cNvSpPr>
            <a:spLocks noGrp="1"/>
          </p:cNvSpPr>
          <p:nvPr>
            <p:ph idx="1"/>
          </p:nvPr>
        </p:nvSpPr>
        <p:spPr>
          <a:xfrm>
            <a:off x="838200" y="1955021"/>
            <a:ext cx="9976625" cy="4351338"/>
          </a:xfrm>
        </p:spPr>
        <p:txBody>
          <a:bodyPr vert="horz" lIns="91440" tIns="45720" rIns="91440" bIns="45720" rtlCol="0" anchor="t">
            <a:normAutofit fontScale="92500" lnSpcReduction="20000"/>
          </a:bodyPr>
          <a:lstStyle/>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Costa Rica have a </a:t>
            </a:r>
            <a:r>
              <a:rPr lang="en-GB" sz="2000" b="1" dirty="0">
                <a:latin typeface="Open Sans"/>
                <a:ea typeface="Open Sans" panose="020B0606030504020204" pitchFamily="34" charset="0"/>
                <a:cs typeface="Open Sans" panose="020B0606030504020204" pitchFamily="34" charset="0"/>
              </a:rPr>
              <a:t>Nationally Determined Contribution (NDC) </a:t>
            </a:r>
            <a:r>
              <a:rPr lang="en-GB" sz="2000" dirty="0">
                <a:latin typeface="Open Sans"/>
                <a:ea typeface="Open Sans" panose="020B0606030504020204" pitchFamily="34" charset="0"/>
                <a:cs typeface="Open Sans" panose="020B0606030504020204" pitchFamily="34" charset="0"/>
              </a:rPr>
              <a:t>target compatible with a 2°C pathway.</a:t>
            </a:r>
            <a:endParaRPr lang="en-US" dirty="0">
              <a:latin typeface="Open Sans"/>
              <a:cs typeface="Calibri" panose="020F0502020204030204"/>
            </a:endParaRPr>
          </a:p>
          <a:p>
            <a:pPr>
              <a:lnSpc>
                <a:spcPct val="110000"/>
              </a:lnSpc>
              <a:spcBef>
                <a:spcPts val="500"/>
              </a:spcBef>
            </a:pPr>
            <a:r>
              <a:rPr lang="en-GB" sz="2000">
                <a:latin typeface="Open Sans"/>
                <a:ea typeface="Open Sans" panose="020B0606030504020204" pitchFamily="34" charset="0"/>
                <a:cs typeface="Open Sans" panose="020B0606030504020204" pitchFamily="34" charset="0"/>
              </a:rPr>
              <a:t>To develop a National Decarbonisation Plan (NDP) the Costa Rican government acknowledged </a:t>
            </a:r>
            <a:r>
              <a:rPr lang="en-GB" sz="2000" dirty="0">
                <a:latin typeface="Open Sans"/>
                <a:ea typeface="Open Sans" panose="020B0606030504020204" pitchFamily="34" charset="0"/>
                <a:cs typeface="Open Sans" panose="020B0606030504020204" pitchFamily="34" charset="0"/>
              </a:rPr>
              <a:t>that a framework requires </a:t>
            </a:r>
            <a:r>
              <a:rPr lang="en-GB" sz="2000" b="1" dirty="0">
                <a:latin typeface="Open Sans"/>
                <a:ea typeface="Open Sans" panose="020B0606030504020204" pitchFamily="34" charset="0"/>
                <a:cs typeface="Open Sans" panose="020B0606030504020204" pitchFamily="34" charset="0"/>
              </a:rPr>
              <a:t>both qualitative and quantitative methods</a:t>
            </a:r>
            <a:r>
              <a:rPr lang="en-GB" sz="2000" dirty="0">
                <a:latin typeface="Open Sans"/>
                <a:ea typeface="Open Sans" panose="020B0606030504020204" pitchFamily="34" charset="0"/>
                <a:cs typeface="Open Sans" panose="020B0606030504020204" pitchFamily="34" charset="0"/>
              </a:rPr>
              <a:t>.</a:t>
            </a:r>
          </a:p>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Steps taken:</a:t>
            </a:r>
          </a:p>
          <a:p>
            <a:pPr marL="800100" lvl="1" indent="-342900">
              <a:lnSpc>
                <a:spcPct val="110000"/>
              </a:lnSpc>
              <a:buFont typeface="+mj-lt"/>
              <a:buAutoNum type="arabicPeriod"/>
            </a:pPr>
            <a:r>
              <a:rPr lang="en-GB" sz="2000" b="1" dirty="0">
                <a:latin typeface="Open Sans"/>
                <a:ea typeface="Open Sans" panose="020B0606030504020204" pitchFamily="34" charset="0"/>
                <a:cs typeface="Open Sans" panose="020B0606030504020204" pitchFamily="34" charset="0"/>
              </a:rPr>
              <a:t>Engage stakeholders </a:t>
            </a:r>
            <a:r>
              <a:rPr lang="en-GB" sz="2000">
                <a:latin typeface="Open Sans"/>
                <a:ea typeface="Open Sans" panose="020B0606030504020204" pitchFamily="34" charset="0"/>
                <a:cs typeface="Open Sans" panose="020B0606030504020204" pitchFamily="34" charset="0"/>
              </a:rPr>
              <a:t>with government, private sector, academia, and society.</a:t>
            </a:r>
          </a:p>
          <a:p>
            <a:pPr marL="800100" lvl="1" indent="-342900">
              <a:lnSpc>
                <a:spcPct val="110000"/>
              </a:lnSpc>
              <a:buFont typeface="+mj-lt"/>
              <a:buAutoNum type="arabicPeriod"/>
            </a:pPr>
            <a:r>
              <a:rPr lang="en-GB" sz="2000">
                <a:latin typeface="Open Sans"/>
                <a:ea typeface="Open Sans" panose="020B0606030504020204" pitchFamily="34" charset="0"/>
                <a:cs typeface="Open Sans" panose="020B0606030504020204" pitchFamily="34" charset="0"/>
              </a:rPr>
              <a:t>Workshops: business-as-usual (BAU) and deep-decarbonization scenario.</a:t>
            </a:r>
          </a:p>
          <a:p>
            <a:pPr marL="800100" lvl="1" indent="-342900">
              <a:lnSpc>
                <a:spcPct val="110000"/>
              </a:lnSpc>
              <a:buFont typeface="+mj-lt"/>
              <a:buAutoNum type="arabicPeriod"/>
            </a:pPr>
            <a:r>
              <a:rPr lang="en-GB" sz="2000" dirty="0">
                <a:latin typeface="Open Sans"/>
                <a:ea typeface="Open Sans" panose="020B0606030504020204" pitchFamily="34" charset="0"/>
                <a:cs typeface="Open Sans" panose="020B0606030504020204" pitchFamily="34" charset="0"/>
              </a:rPr>
              <a:t>Scenarios built with the </a:t>
            </a:r>
            <a:r>
              <a:rPr lang="en-GB" sz="2000" b="1" err="1">
                <a:latin typeface="Open Sans"/>
                <a:ea typeface="Open Sans" panose="020B0606030504020204" pitchFamily="34" charset="0"/>
                <a:cs typeface="Open Sans" panose="020B0606030504020204" pitchFamily="34" charset="0"/>
              </a:rPr>
              <a:t>OSeMOSYS</a:t>
            </a:r>
            <a:r>
              <a:rPr lang="en-GB" sz="2000" b="1" dirty="0">
                <a:latin typeface="Open Sans"/>
                <a:ea typeface="Open Sans" panose="020B0606030504020204" pitchFamily="34" charset="0"/>
                <a:cs typeface="Open Sans" panose="020B0606030504020204" pitchFamily="34" charset="0"/>
              </a:rPr>
              <a:t> model</a:t>
            </a:r>
            <a:r>
              <a:rPr lang="en-GB" sz="2000" dirty="0">
                <a:latin typeface="Open Sans"/>
                <a:ea typeface="Open Sans" panose="020B0606030504020204" pitchFamily="34" charset="0"/>
                <a:cs typeface="Open Sans" panose="020B0606030504020204" pitchFamily="34" charset="0"/>
              </a:rPr>
              <a:t>.</a:t>
            </a:r>
          </a:p>
          <a:p>
            <a:pPr marL="800100" lvl="1" indent="-342900">
              <a:lnSpc>
                <a:spcPct val="110000"/>
              </a:lnSpc>
              <a:buFont typeface="+mj-lt"/>
              <a:buAutoNum type="arabicPeriod"/>
            </a:pPr>
            <a:r>
              <a:rPr lang="en-GB" sz="2000" dirty="0">
                <a:latin typeface="Open Sans"/>
                <a:ea typeface="Open Sans" panose="020B0606030504020204" pitchFamily="34" charset="0"/>
                <a:cs typeface="Open Sans" panose="020B0606030504020204" pitchFamily="34" charset="0"/>
              </a:rPr>
              <a:t>Results reviewed by the stakeholders in a back-casting participatory process</a:t>
            </a:r>
          </a:p>
          <a:p>
            <a:pPr marL="800100" lvl="1" indent="-342900">
              <a:lnSpc>
                <a:spcPct val="110000"/>
              </a:lnSpc>
              <a:buFont typeface="+mj-lt"/>
              <a:buAutoNum type="arabicPeriod"/>
            </a:pPr>
            <a:r>
              <a:rPr lang="en-GB" sz="2000" b="1" dirty="0">
                <a:latin typeface="Open Sans"/>
                <a:ea typeface="Open Sans" panose="020B0606030504020204" pitchFamily="34" charset="0"/>
                <a:cs typeface="Open Sans" panose="020B0606030504020204" pitchFamily="34" charset="0"/>
              </a:rPr>
              <a:t>Led to an NDP</a:t>
            </a:r>
          </a:p>
          <a:p>
            <a:pPr>
              <a:lnSpc>
                <a:spcPct val="110000"/>
              </a:lnSpc>
              <a:spcBef>
                <a:spcPts val="500"/>
              </a:spcBef>
            </a:pPr>
            <a:r>
              <a:rPr lang="en-GB" sz="2000">
                <a:latin typeface="Open Sans"/>
                <a:ea typeface="Open Sans" panose="020B0606030504020204" pitchFamily="34" charset="0"/>
                <a:cs typeface="Open Sans" panose="020B0606030504020204" pitchFamily="34" charset="0"/>
              </a:rPr>
              <a:t>This work introduced a framework that can g</a:t>
            </a:r>
            <a:r>
              <a:rPr lang="en-GB" sz="2000" b="1">
                <a:latin typeface="Open Sans"/>
                <a:ea typeface="Open Sans" panose="020B0606030504020204" pitchFamily="34" charset="0"/>
                <a:cs typeface="Open Sans" panose="020B0606030504020204" pitchFamily="34" charset="0"/>
              </a:rPr>
              <a:t>uide national energy policy in </a:t>
            </a:r>
            <a:r>
              <a:rPr lang="en-GB" sz="2000" b="1" dirty="0">
                <a:latin typeface="Open Sans"/>
                <a:ea typeface="Open Sans" panose="020B0606030504020204" pitchFamily="34" charset="0"/>
                <a:cs typeface="Open Sans" panose="020B0606030504020204" pitchFamily="34" charset="0"/>
              </a:rPr>
              <a:t>line with U4RIA governing principles.</a:t>
            </a:r>
          </a:p>
        </p:txBody>
      </p:sp>
      <p:sp>
        <p:nvSpPr>
          <p:cNvPr id="11" name="Title 10">
            <a:extLst>
              <a:ext uri="{FF2B5EF4-FFF2-40B4-BE49-F238E27FC236}">
                <a16:creationId xmlns:a16="http://schemas.microsoft.com/office/drawing/2014/main" id="{9E5D33A0-ED25-4451-AD74-84A83B5197E0}"/>
              </a:ext>
            </a:extLst>
          </p:cNvPr>
          <p:cNvSpPr txBox="1">
            <a:spLocks/>
          </p:cNvSpPr>
          <p:nvPr/>
        </p:nvSpPr>
        <p:spPr>
          <a:xfrm>
            <a:off x="887215" y="2372"/>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U4RIA Goals</a:t>
            </a:r>
            <a:endParaRPr lang="en-GB" sz="4400" dirty="0">
              <a:latin typeface="Open Sans"/>
              <a:ea typeface="Open Sans" panose="020B0606030504020204" pitchFamily="34" charset="0"/>
              <a:cs typeface="Open Sans" panose="020B0606030504020204" pitchFamily="34" charset="0"/>
            </a:endParaRPr>
          </a:p>
        </p:txBody>
      </p:sp>
      <p:sp>
        <p:nvSpPr>
          <p:cNvPr id="7" name="Oval 6">
            <a:extLst>
              <a:ext uri="{FF2B5EF4-FFF2-40B4-BE49-F238E27FC236}">
                <a16:creationId xmlns:a16="http://schemas.microsoft.com/office/drawing/2014/main" id="{2D18459E-924E-DF43-85A7-A134AC288F42}"/>
              </a:ext>
            </a:extLst>
          </p:cNvPr>
          <p:cNvSpPr/>
          <p:nvPr/>
        </p:nvSpPr>
        <p:spPr>
          <a:xfrm>
            <a:off x="6363033" y="7733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18.mp3" descr="Track2_Lecture1_Slide18.mp3">
            <a:hlinkClick r:id="" action="ppaction://media"/>
            <a:extLst>
              <a:ext uri="{FF2B5EF4-FFF2-40B4-BE49-F238E27FC236}">
                <a16:creationId xmlns:a16="http://schemas.microsoft.com/office/drawing/2014/main" id="{7F5E3D18-D2C6-1C43-AA27-684752FE7D2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34398" y="844665"/>
            <a:ext cx="812800" cy="812800"/>
          </a:xfrm>
          <a:prstGeom prst="rect">
            <a:avLst/>
          </a:prstGeom>
        </p:spPr>
      </p:pic>
    </p:spTree>
    <p:extLst>
      <p:ext uri="{BB962C8B-B14F-4D97-AF65-F5344CB8AC3E}">
        <p14:creationId xmlns:p14="http://schemas.microsoft.com/office/powerpoint/2010/main" val="53931725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19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FADB97D1-802D-4A55-8795-73969639FFD8}"/>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Key messages</a:t>
            </a:r>
            <a:endParaRPr lang="en-US">
              <a:solidFill>
                <a:schemeClr val="accent5">
                  <a:lumMod val="60000"/>
                  <a:lumOff val="40000"/>
                </a:schemeClr>
              </a:solidFill>
            </a:endParaRPr>
          </a:p>
        </p:txBody>
      </p:sp>
      <p:sp>
        <p:nvSpPr>
          <p:cNvPr id="9" name="Content Placeholder 8">
            <a:extLst>
              <a:ext uri="{FF2B5EF4-FFF2-40B4-BE49-F238E27FC236}">
                <a16:creationId xmlns:a16="http://schemas.microsoft.com/office/drawing/2014/main" id="{3D2CB28B-FADD-45D6-BB18-150607ABC0B9}"/>
              </a:ext>
            </a:extLst>
          </p:cNvPr>
          <p:cNvSpPr>
            <a:spLocks noGrp="1"/>
          </p:cNvSpPr>
          <p:nvPr>
            <p:ph idx="1"/>
          </p:nvPr>
        </p:nvSpPr>
        <p:spPr>
          <a:xfrm>
            <a:off x="838200" y="1816333"/>
            <a:ext cx="4972152" cy="4292919"/>
          </a:xfrm>
        </p:spPr>
        <p:txBody>
          <a:bodyPr vert="horz" lIns="91440" tIns="45720" rIns="91440" bIns="45720" rtlCol="0" anchor="t">
            <a:normAutofit/>
          </a:bodyPr>
          <a:lstStyle/>
          <a:p>
            <a:pPr>
              <a:lnSpc>
                <a:spcPct val="100000"/>
              </a:lnSpc>
              <a:spcBef>
                <a:spcPts val="500"/>
              </a:spcBef>
            </a:pPr>
            <a:r>
              <a:rPr lang="en-GB" sz="2000" dirty="0">
                <a:latin typeface="Open Sans"/>
                <a:ea typeface="Open Sans" panose="020B0606030504020204" pitchFamily="34" charset="0"/>
                <a:cs typeface="Open Sans" panose="020B0606030504020204" pitchFamily="34" charset="0"/>
              </a:rPr>
              <a:t>The energy system has many interlinkages and is </a:t>
            </a:r>
            <a:r>
              <a:rPr lang="en-GB" sz="2000" b="1" dirty="0">
                <a:latin typeface="Open Sans"/>
                <a:ea typeface="Open Sans" panose="020B0606030504020204" pitchFamily="34" charset="0"/>
                <a:cs typeface="Open Sans" panose="020B0606030504020204" pitchFamily="34" charset="0"/>
              </a:rPr>
              <a:t>important for </a:t>
            </a:r>
            <a:r>
              <a:rPr lang="en-GB" sz="2000" b="1">
                <a:latin typeface="Open Sans"/>
                <a:ea typeface="Open Sans" panose="020B0606030504020204" pitchFamily="34" charset="0"/>
                <a:cs typeface="Open Sans" panose="020B0606030504020204" pitchFamily="34" charset="0"/>
              </a:rPr>
              <a:t>people's</a:t>
            </a:r>
            <a:r>
              <a:rPr lang="en-GB" sz="2000" b="1" dirty="0">
                <a:latin typeface="Open Sans"/>
                <a:ea typeface="Open Sans" panose="020B0606030504020204" pitchFamily="34" charset="0"/>
                <a:cs typeface="Open Sans" panose="020B0606030504020204" pitchFamily="34" charset="0"/>
              </a:rPr>
              <a:t> well-being. </a:t>
            </a:r>
            <a:endParaRPr lang="en-US" dirty="0">
              <a:cs typeface="Calibri" panose="020F0502020204030204"/>
            </a:endParaRPr>
          </a:p>
          <a:p>
            <a:pPr>
              <a:lnSpc>
                <a:spcPct val="100000"/>
              </a:lnSpc>
              <a:spcBef>
                <a:spcPts val="500"/>
              </a:spcBef>
            </a:pPr>
            <a:r>
              <a:rPr lang="en-GB" sz="2000" dirty="0">
                <a:latin typeface="Open Sans"/>
                <a:ea typeface="Open Sans" panose="020B0606030504020204" pitchFamily="34" charset="0"/>
                <a:cs typeface="Open Sans" panose="020B0606030504020204" pitchFamily="34" charset="0"/>
              </a:rPr>
              <a:t>Energy modelling for policy support can be an opaque </a:t>
            </a:r>
            <a:r>
              <a:rPr lang="en-GB" sz="2000">
                <a:latin typeface="Open Sans"/>
                <a:ea typeface="Open Sans" panose="020B0606030504020204" pitchFamily="34" charset="0"/>
                <a:cs typeface="Open Sans" panose="020B0606030504020204" pitchFamily="34" charset="0"/>
              </a:rPr>
              <a:t>process and</a:t>
            </a:r>
            <a:r>
              <a:rPr lang="en-GB" sz="2000" dirty="0">
                <a:latin typeface="Open Sans"/>
                <a:ea typeface="Open Sans" panose="020B0606030504020204" pitchFamily="34" charset="0"/>
                <a:cs typeface="Open Sans" panose="020B0606030504020204" pitchFamily="34" charset="0"/>
              </a:rPr>
              <a:t> lack community involvement.</a:t>
            </a:r>
          </a:p>
          <a:p>
            <a:pPr>
              <a:lnSpc>
                <a:spcPct val="100000"/>
              </a:lnSpc>
              <a:spcBef>
                <a:spcPts val="500"/>
              </a:spcBef>
            </a:pPr>
            <a:r>
              <a:rPr lang="en-GB" sz="2000">
                <a:latin typeface="Open Sans"/>
                <a:ea typeface="Open Sans" panose="020B0606030504020204" pitchFamily="34" charset="0"/>
                <a:cs typeface="Open Sans" panose="020B0606030504020204" pitchFamily="34" charset="0"/>
              </a:rPr>
              <a:t>Energy policy has a great impact downstream on other sectors and </a:t>
            </a:r>
            <a:r>
              <a:rPr lang="en-GB" sz="2000" dirty="0">
                <a:latin typeface="Open Sans"/>
                <a:ea typeface="Open Sans" panose="020B0606030504020204" pitchFamily="34" charset="0"/>
                <a:cs typeface="Open Sans" panose="020B0606030504020204" pitchFamily="34" charset="0"/>
              </a:rPr>
              <a:t>therefore requires accountability.</a:t>
            </a:r>
          </a:p>
          <a:p>
            <a:pPr>
              <a:lnSpc>
                <a:spcPct val="100000"/>
              </a:lnSpc>
              <a:spcBef>
                <a:spcPts val="500"/>
              </a:spcBef>
            </a:pPr>
            <a:r>
              <a:rPr lang="en-GB" sz="2000" b="1" dirty="0">
                <a:latin typeface="Open Sans"/>
                <a:ea typeface="Open Sans" panose="020B0606030504020204" pitchFamily="34" charset="0"/>
                <a:cs typeface="Open Sans" panose="020B0606030504020204" pitchFamily="34" charset="0"/>
              </a:rPr>
              <a:t>Governing principles: U4RIA </a:t>
            </a:r>
            <a:r>
              <a:rPr lang="en-GB" sz="2000" dirty="0">
                <a:latin typeface="Open Sans"/>
                <a:ea typeface="Open Sans" panose="020B0606030504020204" pitchFamily="34" charset="0"/>
                <a:cs typeface="Open Sans" panose="020B0606030504020204" pitchFamily="34" charset="0"/>
              </a:rPr>
              <a:t>(Ubuntu, Retrievability, Reusability, Repeatability, </a:t>
            </a:r>
            <a:r>
              <a:rPr lang="en-GB" sz="2000" dirty="0" err="1">
                <a:latin typeface="Open Sans"/>
                <a:ea typeface="Open Sans" panose="020B0606030504020204" pitchFamily="34" charset="0"/>
                <a:cs typeface="Open Sans" panose="020B0606030504020204" pitchFamily="34" charset="0"/>
              </a:rPr>
              <a:t>Reconstructability</a:t>
            </a:r>
            <a:r>
              <a:rPr lang="en-GB" sz="2000" dirty="0">
                <a:latin typeface="Open Sans"/>
                <a:ea typeface="Open Sans" panose="020B0606030504020204" pitchFamily="34" charset="0"/>
                <a:cs typeface="Open Sans" panose="020B0606030504020204" pitchFamily="34" charset="0"/>
              </a:rPr>
              <a:t>, Interoperability and Auditability)</a:t>
            </a:r>
          </a:p>
        </p:txBody>
      </p:sp>
      <p:sp>
        <p:nvSpPr>
          <p:cNvPr id="11" name="Title 10">
            <a:extLst>
              <a:ext uri="{FF2B5EF4-FFF2-40B4-BE49-F238E27FC236}">
                <a16:creationId xmlns:a16="http://schemas.microsoft.com/office/drawing/2014/main" id="{190854D9-1C3D-435A-9183-5A2D22F62CB9}"/>
              </a:ext>
            </a:extLst>
          </p:cNvPr>
          <p:cNvSpPr txBox="1">
            <a:spLocks/>
          </p:cNvSpPr>
          <p:nvPr/>
        </p:nvSpPr>
        <p:spPr>
          <a:xfrm>
            <a:off x="887215" y="2372"/>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U4RIA Goals</a:t>
            </a:r>
            <a:endParaRPr lang="en-GB" sz="4400" dirty="0">
              <a:latin typeface="Open Sans"/>
              <a:ea typeface="Open Sans" panose="020B0606030504020204" pitchFamily="34" charset="0"/>
              <a:cs typeface="Open Sans" panose="020B0606030504020204" pitchFamily="34" charset="0"/>
            </a:endParaRPr>
          </a:p>
        </p:txBody>
      </p:sp>
      <p:pic>
        <p:nvPicPr>
          <p:cNvPr id="8" name="Picture 7" descr="People working on their laptops&#10;&#10;Description automatically generated with low confidence">
            <a:extLst>
              <a:ext uri="{FF2B5EF4-FFF2-40B4-BE49-F238E27FC236}">
                <a16:creationId xmlns:a16="http://schemas.microsoft.com/office/drawing/2014/main" id="{04FB2193-B85A-AC49-9E8C-FA8962628CD5}"/>
              </a:ext>
            </a:extLst>
          </p:cNvPr>
          <p:cNvPicPr>
            <a:picLocks noChangeAspect="1"/>
          </p:cNvPicPr>
          <p:nvPr/>
        </p:nvPicPr>
        <p:blipFill>
          <a:blip r:embed="rId6"/>
          <a:stretch>
            <a:fillRect/>
          </a:stretch>
        </p:blipFill>
        <p:spPr>
          <a:xfrm>
            <a:off x="6364355" y="1631239"/>
            <a:ext cx="5122893" cy="3415262"/>
          </a:xfrm>
          <a:prstGeom prst="rect">
            <a:avLst/>
          </a:prstGeom>
        </p:spPr>
      </p:pic>
      <p:sp>
        <p:nvSpPr>
          <p:cNvPr id="4" name="TextBox 3">
            <a:extLst>
              <a:ext uri="{FF2B5EF4-FFF2-40B4-BE49-F238E27FC236}">
                <a16:creationId xmlns:a16="http://schemas.microsoft.com/office/drawing/2014/main" id="{0187FFB3-CF7F-4DCD-AC23-B7BB48AD5423}"/>
              </a:ext>
            </a:extLst>
          </p:cNvPr>
          <p:cNvSpPr txBox="1"/>
          <p:nvPr/>
        </p:nvSpPr>
        <p:spPr>
          <a:xfrm>
            <a:off x="9950637" y="5056979"/>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Lyncconf</a:t>
            </a:r>
            <a:r>
              <a:rPr lang="en-US" sz="1000">
                <a:solidFill>
                  <a:srgbClr val="1D1C1D"/>
                </a:solidFill>
                <a:latin typeface="Open Sans"/>
              </a:rPr>
              <a:t> Games, </a:t>
            </a:r>
            <a:r>
              <a:rPr lang="en-US" sz="1000">
                <a:solidFill>
                  <a:srgbClr val="1D1C1D"/>
                </a:solidFill>
                <a:latin typeface="Open Sans"/>
                <a:hlinkClick r:id="rId7"/>
              </a:rPr>
              <a:t>image</a:t>
            </a:r>
            <a:r>
              <a:rPr lang="en-US" sz="1000">
                <a:solidFill>
                  <a:srgbClr val="1D1C1D"/>
                </a:solidFill>
                <a:latin typeface="Open Sans"/>
              </a:rPr>
              <a:t>)</a:t>
            </a:r>
            <a:endParaRPr lang="en-US" sz="1000">
              <a:latin typeface="Open Sans"/>
            </a:endParaRPr>
          </a:p>
        </p:txBody>
      </p:sp>
      <p:sp>
        <p:nvSpPr>
          <p:cNvPr id="10" name="Oval 9">
            <a:extLst>
              <a:ext uri="{FF2B5EF4-FFF2-40B4-BE49-F238E27FC236}">
                <a16:creationId xmlns:a16="http://schemas.microsoft.com/office/drawing/2014/main" id="{784F6FAA-B7A0-6142-AB9A-97EC776EEBB5}"/>
              </a:ext>
            </a:extLst>
          </p:cNvPr>
          <p:cNvSpPr/>
          <p:nvPr/>
        </p:nvSpPr>
        <p:spPr>
          <a:xfrm>
            <a:off x="5332587" y="7733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19.mp3" descr="Track2_Lecture1_Slide19.mp3">
            <a:hlinkClick r:id="" action="ppaction://media"/>
            <a:extLst>
              <a:ext uri="{FF2B5EF4-FFF2-40B4-BE49-F238E27FC236}">
                <a16:creationId xmlns:a16="http://schemas.microsoft.com/office/drawing/2014/main" id="{0A0C442F-ADA2-EC4D-9DD3-2565B66685F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403952" y="844665"/>
            <a:ext cx="812800" cy="812800"/>
          </a:xfrm>
          <a:prstGeom prst="rect">
            <a:avLst/>
          </a:prstGeom>
        </p:spPr>
      </p:pic>
    </p:spTree>
    <p:extLst>
      <p:ext uri="{BB962C8B-B14F-4D97-AF65-F5344CB8AC3E}">
        <p14:creationId xmlns:p14="http://schemas.microsoft.com/office/powerpoint/2010/main" val="42034628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44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cs typeface="Calibri" panose="020F0502020204030204"/>
            </a:endParaRPr>
          </a:p>
          <a:p>
            <a:pPr>
              <a:spcBef>
                <a:spcPts val="1000"/>
              </a:spcBef>
            </a:pPr>
            <a:r>
              <a:rPr lang="en-GB" sz="2000" dirty="0">
                <a:latin typeface="Open Sans"/>
                <a:ea typeface="+mn-lt"/>
                <a:cs typeface="+mn-lt"/>
              </a:rPr>
              <a:t>ILO1: Learn why energy modelling is needed and the principles of energy planning</a:t>
            </a:r>
          </a:p>
          <a:p>
            <a:pPr>
              <a:spcBef>
                <a:spcPts val="1000"/>
              </a:spcBef>
            </a:pPr>
            <a:r>
              <a:rPr lang="en-US" sz="2000" dirty="0">
                <a:latin typeface="Open Sans"/>
                <a:ea typeface="+mn-lt"/>
                <a:cs typeface="+mn-lt"/>
              </a:rPr>
              <a:t>ILO2: Learn about the concept of SDGs, the strong interlinkages between them, and the global climate agendas</a:t>
            </a:r>
            <a:endParaRPr lang="en-US" sz="2000" dirty="0">
              <a:latin typeface="Open Sans"/>
              <a:cs typeface="Calibri"/>
            </a:endParaRPr>
          </a:p>
          <a:p>
            <a:pPr>
              <a:spcBef>
                <a:spcPts val="1000"/>
              </a:spcBef>
            </a:pPr>
            <a:r>
              <a:rPr lang="en-US" sz="2000" dirty="0">
                <a:latin typeface="Open Sans"/>
                <a:ea typeface="+mn-lt"/>
                <a:cs typeface="+mn-lt"/>
              </a:rPr>
              <a:t>ILO3: Learn how to best use U4RIA guidelines on modelling processes, tools, and data</a:t>
            </a:r>
            <a:r>
              <a:rPr lang="en-US" sz="2000" b="1" dirty="0">
                <a:latin typeface="Open Sans"/>
                <a:ea typeface="+mn-lt"/>
                <a:cs typeface="+mn-lt"/>
              </a:rPr>
              <a:t> </a:t>
            </a:r>
          </a:p>
          <a:p>
            <a:pPr>
              <a:spcBef>
                <a:spcPts val="1000"/>
              </a:spcBef>
            </a:pPr>
            <a:r>
              <a:rPr lang="en-US" sz="2000" dirty="0">
                <a:latin typeface="Open Sans"/>
                <a:ea typeface="+mn-lt"/>
                <a:cs typeface="+mn-lt"/>
              </a:rPr>
              <a:t>ILO4: Get an overview of this course in Energy and Flexibility Modelling</a:t>
            </a:r>
            <a:endParaRPr lang="en-US" sz="2000" b="1" dirty="0">
              <a:latin typeface="Open Sans"/>
              <a:cs typeface="Calibri"/>
            </a:endParaRPr>
          </a:p>
        </p:txBody>
      </p:sp>
      <p:sp>
        <p:nvSpPr>
          <p:cNvPr id="11" name="Oval 10">
            <a:extLst>
              <a:ext uri="{FF2B5EF4-FFF2-40B4-BE49-F238E27FC236}">
                <a16:creationId xmlns:a16="http://schemas.microsoft.com/office/drawing/2014/main" id="{7917630A-6769-D349-871E-2418E7954E3E}"/>
              </a:ext>
            </a:extLst>
          </p:cNvPr>
          <p:cNvSpPr/>
          <p:nvPr/>
        </p:nvSpPr>
        <p:spPr>
          <a:xfrm>
            <a:off x="6858553" y="7586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1_Slide2.mp3" descr="Track2_Lecture1_Slide2.mp3">
            <a:hlinkClick r:id="" action="ppaction://media"/>
            <a:extLst>
              <a:ext uri="{FF2B5EF4-FFF2-40B4-BE49-F238E27FC236}">
                <a16:creationId xmlns:a16="http://schemas.microsoft.com/office/drawing/2014/main" id="{DB07BB00-A65B-ED47-898F-38FB418238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31208" y="829985"/>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82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 Course Focus </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graphicFrame>
        <p:nvGraphicFramePr>
          <p:cNvPr id="10" name="Diagram 10">
            <a:extLst>
              <a:ext uri="{FF2B5EF4-FFF2-40B4-BE49-F238E27FC236}">
                <a16:creationId xmlns:a16="http://schemas.microsoft.com/office/drawing/2014/main" id="{FFA0114C-7916-4883-9DAF-497583278792}"/>
              </a:ext>
            </a:extLst>
          </p:cNvPr>
          <p:cNvGraphicFramePr>
            <a:graphicFrameLocks noGrp="1"/>
          </p:cNvGraphicFramePr>
          <p:nvPr>
            <p:ph idx="1"/>
            <p:extLst>
              <p:ext uri="{D42A27DB-BD31-4B8C-83A1-F6EECF244321}">
                <p14:modId xmlns:p14="http://schemas.microsoft.com/office/powerpoint/2010/main" val="10826564"/>
              </p:ext>
            </p:extLst>
          </p:nvPr>
        </p:nvGraphicFramePr>
        <p:xfrm>
          <a:off x="2434086" y="3076455"/>
          <a:ext cx="7309450" cy="289922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1" name="Rectangle 40">
            <a:extLst>
              <a:ext uri="{FF2B5EF4-FFF2-40B4-BE49-F238E27FC236}">
                <a16:creationId xmlns:a16="http://schemas.microsoft.com/office/drawing/2014/main" id="{A6932134-7DE1-41B5-8A5B-B483F8F2A652}"/>
              </a:ext>
            </a:extLst>
          </p:cNvPr>
          <p:cNvSpPr/>
          <p:nvPr/>
        </p:nvSpPr>
        <p:spPr>
          <a:xfrm>
            <a:off x="887214" y="1986484"/>
            <a:ext cx="9654108" cy="707886"/>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This course will introduce energy and flexibility modelling and their use to support policymaking. The course will focus on two tools: OSeMOSYS and FlexTool.</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EFBB3E69-DCE4-314A-8206-C62A6FCF1C0C}"/>
              </a:ext>
            </a:extLst>
          </p:cNvPr>
          <p:cNvSpPr/>
          <p:nvPr/>
        </p:nvSpPr>
        <p:spPr>
          <a:xfrm>
            <a:off x="7514585" y="7733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2_Lecture1_Slide20.mp3" descr="Track2_Lecture1_Slide20.mp3">
            <a:hlinkClick r:id="" action="ppaction://media"/>
            <a:extLst>
              <a:ext uri="{FF2B5EF4-FFF2-40B4-BE49-F238E27FC236}">
                <a16:creationId xmlns:a16="http://schemas.microsoft.com/office/drawing/2014/main" id="{77ADE004-C08C-2042-9CF2-9E96FD6BF51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7585950" y="844665"/>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5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0E7C9F4-C39A-42AD-AAC3-76FBE09D7CC1}"/>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 OSeMOSYS Learning Outcomes  </a:t>
            </a:r>
          </a:p>
        </p:txBody>
      </p:sp>
      <p:sp>
        <p:nvSpPr>
          <p:cNvPr id="11" name="Title 10">
            <a:extLst>
              <a:ext uri="{FF2B5EF4-FFF2-40B4-BE49-F238E27FC236}">
                <a16:creationId xmlns:a16="http://schemas.microsoft.com/office/drawing/2014/main" id="{0FC0C29D-054D-43AD-8929-C76A7EC98C25}"/>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sp>
        <p:nvSpPr>
          <p:cNvPr id="7" name="Rectangle 6">
            <a:extLst>
              <a:ext uri="{FF2B5EF4-FFF2-40B4-BE49-F238E27FC236}">
                <a16:creationId xmlns:a16="http://schemas.microsoft.com/office/drawing/2014/main" id="{DCAD733D-CA84-45E1-9825-970F4EF6DFDD}"/>
              </a:ext>
            </a:extLst>
          </p:cNvPr>
          <p:cNvSpPr/>
          <p:nvPr/>
        </p:nvSpPr>
        <p:spPr>
          <a:xfrm>
            <a:off x="887214" y="1943352"/>
            <a:ext cx="9654108" cy="2708434"/>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Aims of the OSeMOSYS part of the course: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Gain an understanding of the main energy conversion processes in terms of resource needs, costs, performance, and environmental impacts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Analyse how alternative energy system configurations relate to sustainability and interact with the Sustainable Development Goals and energy security</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Learn how to develop an OSeMOSYS model and alternative scenarios, working through examples</a:t>
            </a:r>
          </a:p>
        </p:txBody>
      </p:sp>
      <p:sp>
        <p:nvSpPr>
          <p:cNvPr id="8" name="Oval 7">
            <a:extLst>
              <a:ext uri="{FF2B5EF4-FFF2-40B4-BE49-F238E27FC236}">
                <a16:creationId xmlns:a16="http://schemas.microsoft.com/office/drawing/2014/main" id="{50D632A9-D337-A446-A761-EB9DAA89234F}"/>
              </a:ext>
            </a:extLst>
          </p:cNvPr>
          <p:cNvSpPr/>
          <p:nvPr/>
        </p:nvSpPr>
        <p:spPr>
          <a:xfrm>
            <a:off x="7598665" y="7733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21.mp3" descr="Track2_Lecture1_Slide21.mp3">
            <a:hlinkClick r:id="" action="ppaction://media"/>
            <a:extLst>
              <a:ext uri="{FF2B5EF4-FFF2-40B4-BE49-F238E27FC236}">
                <a16:creationId xmlns:a16="http://schemas.microsoft.com/office/drawing/2014/main" id="{69D9BBB6-F25B-8247-9F3C-440B62016BB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70030" y="844665"/>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34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A0C963D5-E744-4F4F-85F6-02DB6E445BB1}"/>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 Overview of OSeMOSYS </a:t>
            </a:r>
          </a:p>
        </p:txBody>
      </p:sp>
      <p:sp>
        <p:nvSpPr>
          <p:cNvPr id="11" name="Title 10">
            <a:extLst>
              <a:ext uri="{FF2B5EF4-FFF2-40B4-BE49-F238E27FC236}">
                <a16:creationId xmlns:a16="http://schemas.microsoft.com/office/drawing/2014/main" id="{AE40826E-3528-4E41-B2FE-628261351E17}"/>
              </a:ext>
            </a:extLst>
          </p:cNvPr>
          <p:cNvSpPr txBox="1">
            <a:spLocks/>
          </p:cNvSpPr>
          <p:nvPr/>
        </p:nvSpPr>
        <p:spPr>
          <a:xfrm>
            <a:off x="887215" y="11897"/>
            <a:ext cx="390091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sp>
        <p:nvSpPr>
          <p:cNvPr id="13" name="TextBox 12">
            <a:extLst>
              <a:ext uri="{FF2B5EF4-FFF2-40B4-BE49-F238E27FC236}">
                <a16:creationId xmlns:a16="http://schemas.microsoft.com/office/drawing/2014/main" id="{E4504EF4-ED7B-44AF-8290-57F03BA76CD6}"/>
              </a:ext>
            </a:extLst>
          </p:cNvPr>
          <p:cNvSpPr txBox="1"/>
          <p:nvPr/>
        </p:nvSpPr>
        <p:spPr>
          <a:xfrm>
            <a:off x="1036213" y="6211286"/>
            <a:ext cx="457333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(Adapted from Loffler et al. (2017), </a:t>
            </a:r>
            <a:r>
              <a:rPr lang="en-GB" sz="1000" dirty="0">
                <a:latin typeface="Open Sans"/>
                <a:cs typeface="Calibri"/>
                <a:hlinkClick r:id="rId6"/>
              </a:rPr>
              <a:t>image</a:t>
            </a:r>
            <a:r>
              <a:rPr lang="en-GB" sz="1000" dirty="0">
                <a:latin typeface="Open Sans"/>
                <a:cs typeface="Calibri"/>
              </a:rPr>
              <a:t>, licensed under </a:t>
            </a:r>
            <a:r>
              <a:rPr lang="en-GB" sz="1000" dirty="0">
                <a:latin typeface="Open Sans"/>
                <a:cs typeface="Calibri"/>
                <a:hlinkClick r:id="rId7"/>
              </a:rPr>
              <a:t>CC BY 4.0</a:t>
            </a:r>
            <a:r>
              <a:rPr lang="en-GB" sz="1000" dirty="0">
                <a:latin typeface="Open Sans"/>
                <a:cs typeface="Calibri"/>
              </a:rPr>
              <a:t>)</a:t>
            </a:r>
          </a:p>
        </p:txBody>
      </p:sp>
      <p:grpSp>
        <p:nvGrpSpPr>
          <p:cNvPr id="7" name="Group 6">
            <a:extLst>
              <a:ext uri="{FF2B5EF4-FFF2-40B4-BE49-F238E27FC236}">
                <a16:creationId xmlns:a16="http://schemas.microsoft.com/office/drawing/2014/main" id="{976B1976-EDD4-424F-94A2-D6248F810B41}"/>
              </a:ext>
            </a:extLst>
          </p:cNvPr>
          <p:cNvGrpSpPr/>
          <p:nvPr/>
        </p:nvGrpSpPr>
        <p:grpSpPr>
          <a:xfrm>
            <a:off x="1210487" y="1228450"/>
            <a:ext cx="9376492" cy="4982836"/>
            <a:chOff x="1007927" y="1036992"/>
            <a:chExt cx="9376492" cy="4982836"/>
          </a:xfrm>
        </p:grpSpPr>
        <p:sp>
          <p:nvSpPr>
            <p:cNvPr id="3" name="Rectangle 2">
              <a:extLst>
                <a:ext uri="{FF2B5EF4-FFF2-40B4-BE49-F238E27FC236}">
                  <a16:creationId xmlns:a16="http://schemas.microsoft.com/office/drawing/2014/main" id="{DE58ABE5-6020-4B9F-8F17-26940B014986}"/>
                </a:ext>
              </a:extLst>
            </p:cNvPr>
            <p:cNvSpPr/>
            <p:nvPr/>
          </p:nvSpPr>
          <p:spPr>
            <a:xfrm>
              <a:off x="1007927" y="5619718"/>
              <a:ext cx="9376492"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Open Sans" panose="020B0606030504020204"/>
                </a:rPr>
                <a:t>Basic OSeMOSYS Implementation</a:t>
              </a:r>
            </a:p>
          </p:txBody>
        </p:sp>
        <p:sp>
          <p:nvSpPr>
            <p:cNvPr id="4" name="Rectangle 3">
              <a:extLst>
                <a:ext uri="{FF2B5EF4-FFF2-40B4-BE49-F238E27FC236}">
                  <a16:creationId xmlns:a16="http://schemas.microsoft.com/office/drawing/2014/main" id="{23A3A2EA-7DF4-4EE0-A519-9E29B638F8A4}"/>
                </a:ext>
              </a:extLst>
            </p:cNvPr>
            <p:cNvSpPr/>
            <p:nvPr/>
          </p:nvSpPr>
          <p:spPr>
            <a:xfrm>
              <a:off x="1007927"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Objective</a:t>
              </a:r>
            </a:p>
          </p:txBody>
        </p:sp>
        <p:sp>
          <p:nvSpPr>
            <p:cNvPr id="12" name="Rectangle 11">
              <a:extLst>
                <a:ext uri="{FF2B5EF4-FFF2-40B4-BE49-F238E27FC236}">
                  <a16:creationId xmlns:a16="http://schemas.microsoft.com/office/drawing/2014/main" id="{9B9601FE-90C6-4285-AF91-02D313A6F10F}"/>
                </a:ext>
              </a:extLst>
            </p:cNvPr>
            <p:cNvSpPr/>
            <p:nvPr/>
          </p:nvSpPr>
          <p:spPr>
            <a:xfrm>
              <a:off x="2364094" y="4839892"/>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Costs</a:t>
              </a:r>
            </a:p>
          </p:txBody>
        </p:sp>
        <p:sp>
          <p:nvSpPr>
            <p:cNvPr id="14" name="Rectangle 13">
              <a:extLst>
                <a:ext uri="{FF2B5EF4-FFF2-40B4-BE49-F238E27FC236}">
                  <a16:creationId xmlns:a16="http://schemas.microsoft.com/office/drawing/2014/main" id="{7026E4A7-B19C-4367-A927-808E116C236C}"/>
                </a:ext>
              </a:extLst>
            </p:cNvPr>
            <p:cNvSpPr/>
            <p:nvPr/>
          </p:nvSpPr>
          <p:spPr>
            <a:xfrm>
              <a:off x="3720261"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Storage</a:t>
              </a:r>
            </a:p>
          </p:txBody>
        </p:sp>
        <p:sp>
          <p:nvSpPr>
            <p:cNvPr id="15" name="Rectangle 14">
              <a:extLst>
                <a:ext uri="{FF2B5EF4-FFF2-40B4-BE49-F238E27FC236}">
                  <a16:creationId xmlns:a16="http://schemas.microsoft.com/office/drawing/2014/main" id="{2747D062-7DF2-48F8-96C0-4D75E0686303}"/>
                </a:ext>
              </a:extLst>
            </p:cNvPr>
            <p:cNvSpPr/>
            <p:nvPr/>
          </p:nvSpPr>
          <p:spPr>
            <a:xfrm>
              <a:off x="5076428" y="483791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Capacity adequacy</a:t>
              </a:r>
            </a:p>
          </p:txBody>
        </p:sp>
        <p:sp>
          <p:nvSpPr>
            <p:cNvPr id="16" name="Rectangle 15">
              <a:extLst>
                <a:ext uri="{FF2B5EF4-FFF2-40B4-BE49-F238E27FC236}">
                  <a16:creationId xmlns:a16="http://schemas.microsoft.com/office/drawing/2014/main" id="{E96E3170-80A5-49A0-9F27-661EA2288140}"/>
                </a:ext>
              </a:extLst>
            </p:cNvPr>
            <p:cNvSpPr/>
            <p:nvPr/>
          </p:nvSpPr>
          <p:spPr>
            <a:xfrm>
              <a:off x="6432595" y="4839892"/>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Energy</a:t>
              </a:r>
              <a:r>
                <a:rPr lang="en-GB" dirty="0">
                  <a:latin typeface="Open Sans" panose="020B0606030504020204"/>
                </a:rPr>
                <a:t> </a:t>
              </a:r>
              <a:r>
                <a:rPr lang="en-GB" sz="1600" dirty="0">
                  <a:latin typeface="Open Sans" panose="020B0606030504020204"/>
                </a:rPr>
                <a:t>balance</a:t>
              </a:r>
              <a:endParaRPr lang="en-GB" dirty="0">
                <a:latin typeface="Open Sans" panose="020B0606030504020204"/>
              </a:endParaRPr>
            </a:p>
          </p:txBody>
        </p:sp>
        <p:sp>
          <p:nvSpPr>
            <p:cNvPr id="17" name="Rectangle 16">
              <a:extLst>
                <a:ext uri="{FF2B5EF4-FFF2-40B4-BE49-F238E27FC236}">
                  <a16:creationId xmlns:a16="http://schemas.microsoft.com/office/drawing/2014/main" id="{3BC546E2-13AE-452E-9602-D30419082F72}"/>
                </a:ext>
              </a:extLst>
            </p:cNvPr>
            <p:cNvSpPr/>
            <p:nvPr/>
          </p:nvSpPr>
          <p:spPr>
            <a:xfrm>
              <a:off x="7788762"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Constraints</a:t>
              </a:r>
            </a:p>
          </p:txBody>
        </p:sp>
        <p:sp>
          <p:nvSpPr>
            <p:cNvPr id="18" name="Rectangle 17">
              <a:extLst>
                <a:ext uri="{FF2B5EF4-FFF2-40B4-BE49-F238E27FC236}">
                  <a16:creationId xmlns:a16="http://schemas.microsoft.com/office/drawing/2014/main" id="{89AF7DA6-62BF-4B40-83B0-76AC53EFE270}"/>
                </a:ext>
              </a:extLst>
            </p:cNvPr>
            <p:cNvSpPr/>
            <p:nvPr/>
          </p:nvSpPr>
          <p:spPr>
            <a:xfrm>
              <a:off x="9133950" y="4838426"/>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latin typeface="Open Sans" panose="020B0606030504020204"/>
                </a:rPr>
                <a:t>Emissions</a:t>
              </a:r>
            </a:p>
          </p:txBody>
        </p:sp>
        <p:sp>
          <p:nvSpPr>
            <p:cNvPr id="19" name="Rectangle 18">
              <a:extLst>
                <a:ext uri="{FF2B5EF4-FFF2-40B4-BE49-F238E27FC236}">
                  <a16:creationId xmlns:a16="http://schemas.microsoft.com/office/drawing/2014/main" id="{0D9FFBB7-F338-457F-9278-BBC8ED99E6A8}"/>
                </a:ext>
              </a:extLst>
            </p:cNvPr>
            <p:cNvSpPr/>
            <p:nvPr/>
          </p:nvSpPr>
          <p:spPr>
            <a:xfrm>
              <a:off x="2364094" y="4109151"/>
              <a:ext cx="1250469" cy="67239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Total discounted costs</a:t>
              </a:r>
            </a:p>
          </p:txBody>
        </p:sp>
        <p:sp>
          <p:nvSpPr>
            <p:cNvPr id="20" name="Rectangle 19">
              <a:extLst>
                <a:ext uri="{FF2B5EF4-FFF2-40B4-BE49-F238E27FC236}">
                  <a16:creationId xmlns:a16="http://schemas.microsoft.com/office/drawing/2014/main" id="{4F9A50D7-1069-4D9F-86FB-B62498061121}"/>
                </a:ext>
              </a:extLst>
            </p:cNvPr>
            <p:cNvSpPr/>
            <p:nvPr/>
          </p:nvSpPr>
          <p:spPr>
            <a:xfrm>
              <a:off x="2364094" y="3337037"/>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Operational costs</a:t>
              </a:r>
            </a:p>
          </p:txBody>
        </p:sp>
        <p:sp>
          <p:nvSpPr>
            <p:cNvPr id="21" name="Rectangle 20">
              <a:extLst>
                <a:ext uri="{FF2B5EF4-FFF2-40B4-BE49-F238E27FC236}">
                  <a16:creationId xmlns:a16="http://schemas.microsoft.com/office/drawing/2014/main" id="{3CC23226-245C-403E-A201-48ACC6873455}"/>
                </a:ext>
              </a:extLst>
            </p:cNvPr>
            <p:cNvSpPr/>
            <p:nvPr/>
          </p:nvSpPr>
          <p:spPr>
            <a:xfrm>
              <a:off x="2364094" y="2562835"/>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Capital costs</a:t>
              </a:r>
            </a:p>
          </p:txBody>
        </p:sp>
        <p:sp>
          <p:nvSpPr>
            <p:cNvPr id="22" name="Rectangle 21">
              <a:extLst>
                <a:ext uri="{FF2B5EF4-FFF2-40B4-BE49-F238E27FC236}">
                  <a16:creationId xmlns:a16="http://schemas.microsoft.com/office/drawing/2014/main" id="{5C7AFDCC-DA1E-42ED-8B83-0B5C08141C13}"/>
                </a:ext>
              </a:extLst>
            </p:cNvPr>
            <p:cNvSpPr/>
            <p:nvPr/>
          </p:nvSpPr>
          <p:spPr>
            <a:xfrm>
              <a:off x="2364093" y="1798433"/>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Salvage value</a:t>
              </a:r>
            </a:p>
          </p:txBody>
        </p:sp>
        <p:sp>
          <p:nvSpPr>
            <p:cNvPr id="23" name="Rectangle 22">
              <a:extLst>
                <a:ext uri="{FF2B5EF4-FFF2-40B4-BE49-F238E27FC236}">
                  <a16:creationId xmlns:a16="http://schemas.microsoft.com/office/drawing/2014/main" id="{0E819B56-9584-4961-B96F-276D7BAE4C43}"/>
                </a:ext>
              </a:extLst>
            </p:cNvPr>
            <p:cNvSpPr/>
            <p:nvPr/>
          </p:nvSpPr>
          <p:spPr>
            <a:xfrm>
              <a:off x="5076428" y="4091277"/>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Time-slice adequacy</a:t>
              </a:r>
            </a:p>
          </p:txBody>
        </p:sp>
        <p:sp>
          <p:nvSpPr>
            <p:cNvPr id="24" name="Rectangle 23">
              <a:extLst>
                <a:ext uri="{FF2B5EF4-FFF2-40B4-BE49-F238E27FC236}">
                  <a16:creationId xmlns:a16="http://schemas.microsoft.com/office/drawing/2014/main" id="{624D00C2-75A5-4F08-8131-1409C9EA1D08}"/>
                </a:ext>
              </a:extLst>
            </p:cNvPr>
            <p:cNvSpPr/>
            <p:nvPr/>
          </p:nvSpPr>
          <p:spPr>
            <a:xfrm>
              <a:off x="5070938"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Annual adequacy</a:t>
              </a:r>
            </a:p>
          </p:txBody>
        </p:sp>
        <p:sp>
          <p:nvSpPr>
            <p:cNvPr id="25" name="Rectangle 24">
              <a:extLst>
                <a:ext uri="{FF2B5EF4-FFF2-40B4-BE49-F238E27FC236}">
                  <a16:creationId xmlns:a16="http://schemas.microsoft.com/office/drawing/2014/main" id="{4EDE79A9-6958-47F6-A4E8-0EB533D5296D}"/>
                </a:ext>
              </a:extLst>
            </p:cNvPr>
            <p:cNvSpPr/>
            <p:nvPr/>
          </p:nvSpPr>
          <p:spPr>
            <a:xfrm>
              <a:off x="6432594" y="407567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Time-slice energy balance</a:t>
              </a:r>
            </a:p>
          </p:txBody>
        </p:sp>
        <p:sp>
          <p:nvSpPr>
            <p:cNvPr id="26" name="Rectangle 25">
              <a:extLst>
                <a:ext uri="{FF2B5EF4-FFF2-40B4-BE49-F238E27FC236}">
                  <a16:creationId xmlns:a16="http://schemas.microsoft.com/office/drawing/2014/main" id="{95C5369D-B232-45AA-8B70-BE33894714B6}"/>
                </a:ext>
              </a:extLst>
            </p:cNvPr>
            <p:cNvSpPr/>
            <p:nvPr/>
          </p:nvSpPr>
          <p:spPr>
            <a:xfrm>
              <a:off x="6432593"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Annual energy balance</a:t>
              </a:r>
            </a:p>
          </p:txBody>
        </p:sp>
        <p:sp>
          <p:nvSpPr>
            <p:cNvPr id="27" name="Rectangle 26">
              <a:extLst>
                <a:ext uri="{FF2B5EF4-FFF2-40B4-BE49-F238E27FC236}">
                  <a16:creationId xmlns:a16="http://schemas.microsoft.com/office/drawing/2014/main" id="{35910500-352C-4BD9-AEF1-CA17755EC07B}"/>
                </a:ext>
              </a:extLst>
            </p:cNvPr>
            <p:cNvSpPr/>
            <p:nvPr/>
          </p:nvSpPr>
          <p:spPr>
            <a:xfrm>
              <a:off x="7788762" y="407567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Total capacity</a:t>
              </a:r>
            </a:p>
          </p:txBody>
        </p:sp>
        <p:sp>
          <p:nvSpPr>
            <p:cNvPr id="28" name="Rectangle 27">
              <a:extLst>
                <a:ext uri="{FF2B5EF4-FFF2-40B4-BE49-F238E27FC236}">
                  <a16:creationId xmlns:a16="http://schemas.microsoft.com/office/drawing/2014/main" id="{39934864-C0B7-4A9B-AD14-6280B80C65E3}"/>
                </a:ext>
              </a:extLst>
            </p:cNvPr>
            <p:cNvSpPr/>
            <p:nvPr/>
          </p:nvSpPr>
          <p:spPr>
            <a:xfrm>
              <a:off x="7788762"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New capacity</a:t>
              </a:r>
            </a:p>
          </p:txBody>
        </p:sp>
        <p:sp>
          <p:nvSpPr>
            <p:cNvPr id="29" name="Rectangle 28">
              <a:extLst>
                <a:ext uri="{FF2B5EF4-FFF2-40B4-BE49-F238E27FC236}">
                  <a16:creationId xmlns:a16="http://schemas.microsoft.com/office/drawing/2014/main" id="{BC41FA0F-DF71-48CF-9C8F-7FC7D0F96E0D}"/>
                </a:ext>
              </a:extLst>
            </p:cNvPr>
            <p:cNvSpPr/>
            <p:nvPr/>
          </p:nvSpPr>
          <p:spPr>
            <a:xfrm>
              <a:off x="7788165" y="255059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Total activity</a:t>
              </a:r>
            </a:p>
          </p:txBody>
        </p:sp>
        <p:sp>
          <p:nvSpPr>
            <p:cNvPr id="30" name="Rectangle 29">
              <a:extLst>
                <a:ext uri="{FF2B5EF4-FFF2-40B4-BE49-F238E27FC236}">
                  <a16:creationId xmlns:a16="http://schemas.microsoft.com/office/drawing/2014/main" id="{A9D9F33A-E757-4C9F-A2FD-9C868F5F54D7}"/>
                </a:ext>
              </a:extLst>
            </p:cNvPr>
            <p:cNvSpPr/>
            <p:nvPr/>
          </p:nvSpPr>
          <p:spPr>
            <a:xfrm>
              <a:off x="7788164" y="1786371"/>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Annual activity</a:t>
              </a:r>
            </a:p>
          </p:txBody>
        </p:sp>
        <p:sp>
          <p:nvSpPr>
            <p:cNvPr id="31" name="Rectangle 30">
              <a:extLst>
                <a:ext uri="{FF2B5EF4-FFF2-40B4-BE49-F238E27FC236}">
                  <a16:creationId xmlns:a16="http://schemas.microsoft.com/office/drawing/2014/main" id="{95C4BE51-EC9F-4D00-BC67-9BBFBB4C8FA7}"/>
                </a:ext>
              </a:extLst>
            </p:cNvPr>
            <p:cNvSpPr/>
            <p:nvPr/>
          </p:nvSpPr>
          <p:spPr>
            <a:xfrm>
              <a:off x="7788164" y="103699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Open Sans" panose="020B0606030504020204"/>
                </a:rPr>
                <a:t>Reserve Margin</a:t>
              </a:r>
            </a:p>
          </p:txBody>
        </p:sp>
      </p:grpSp>
      <p:sp>
        <p:nvSpPr>
          <p:cNvPr id="32" name="Oval 31">
            <a:extLst>
              <a:ext uri="{FF2B5EF4-FFF2-40B4-BE49-F238E27FC236}">
                <a16:creationId xmlns:a16="http://schemas.microsoft.com/office/drawing/2014/main" id="{83D04064-AB35-4742-A0AA-2BFBB4E650F7}"/>
              </a:ext>
            </a:extLst>
          </p:cNvPr>
          <p:cNvSpPr/>
          <p:nvPr/>
        </p:nvSpPr>
        <p:spPr>
          <a:xfrm>
            <a:off x="4859789" y="20264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Track2_Lecture1_Slide22.mp3" descr="Track2_Lecture1_Slide22.mp3">
            <a:hlinkClick r:id="" action="ppaction://media"/>
            <a:extLst>
              <a:ext uri="{FF2B5EF4-FFF2-40B4-BE49-F238E27FC236}">
                <a16:creationId xmlns:a16="http://schemas.microsoft.com/office/drawing/2014/main" id="{DF7EA91F-FA59-9948-B74F-C44B041E521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931154" y="283952"/>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0164"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23</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719454D-F154-4623-87A1-5C8A8D35B8D6}"/>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 FlexTool Outline</a:t>
            </a:r>
          </a:p>
        </p:txBody>
      </p:sp>
      <p:sp>
        <p:nvSpPr>
          <p:cNvPr id="9" name="Content Placeholder 8">
            <a:extLst>
              <a:ext uri="{FF2B5EF4-FFF2-40B4-BE49-F238E27FC236}">
                <a16:creationId xmlns:a16="http://schemas.microsoft.com/office/drawing/2014/main" id="{9000B572-D90A-48C3-BAE8-8A9117AF3360}"/>
              </a:ext>
            </a:extLst>
          </p:cNvPr>
          <p:cNvSpPr>
            <a:spLocks noGrp="1"/>
          </p:cNvSpPr>
          <p:nvPr>
            <p:ph idx="1"/>
          </p:nvPr>
        </p:nvSpPr>
        <p:spPr>
          <a:xfrm>
            <a:off x="838200" y="1825625"/>
            <a:ext cx="5705475" cy="4351338"/>
          </a:xfrm>
        </p:spPr>
        <p:txBody>
          <a:bodyPr vert="horz" lIns="91440" tIns="45720" rIns="91440" bIns="45720" rtlCol="0" anchor="t">
            <a:normAutofit/>
          </a:bodyPr>
          <a:lstStyle/>
          <a:p>
            <a:r>
              <a:rPr lang="en-GB" sz="2000" dirty="0">
                <a:latin typeface="Open Sans"/>
                <a:ea typeface="Open Sans" panose="020B0606030504020204" pitchFamily="34" charset="0"/>
                <a:cs typeface="Open Sans" panose="020B0606030504020204" pitchFamily="34" charset="0"/>
              </a:rPr>
              <a:t>Learning outcomes for FlexTool:</a:t>
            </a:r>
          </a:p>
          <a:p>
            <a:pPr lvl="1"/>
            <a:r>
              <a:rPr lang="en-GB" sz="2000" dirty="0">
                <a:latin typeface="Open Sans"/>
                <a:ea typeface="Open Sans" panose="020B0606030504020204" pitchFamily="34" charset="0"/>
                <a:cs typeface="Open Sans" panose="020B0606030504020204" pitchFamily="34" charset="0"/>
              </a:rPr>
              <a:t>Understand the challenge of integrating renewables into the power system.</a:t>
            </a:r>
          </a:p>
          <a:p>
            <a:pPr lvl="1"/>
            <a:r>
              <a:rPr lang="en-GB" sz="2000" dirty="0">
                <a:latin typeface="Open Sans"/>
                <a:ea typeface="Open Sans" panose="020B0606030504020204" pitchFamily="34" charset="0"/>
                <a:cs typeface="Open Sans" panose="020B0606030504020204" pitchFamily="34" charset="0"/>
              </a:rPr>
              <a:t>Understand the value of flexibility in the power system.</a:t>
            </a:r>
          </a:p>
          <a:p>
            <a:pPr lvl="1"/>
            <a:r>
              <a:rPr lang="en-GB" sz="2000" dirty="0">
                <a:latin typeface="Open Sans"/>
                <a:ea typeface="Open Sans" panose="020B0606030504020204" pitchFamily="34" charset="0"/>
                <a:cs typeface="Open Sans" panose="020B0606030504020204" pitchFamily="34" charset="0"/>
              </a:rPr>
              <a:t>Understand the methodology for the FlexTool model.</a:t>
            </a:r>
          </a:p>
          <a:p>
            <a:pPr lvl="1"/>
            <a:r>
              <a:rPr lang="en-GB" sz="2000" dirty="0">
                <a:latin typeface="Open Sans"/>
                <a:ea typeface="Open Sans" panose="020B0606030504020204" pitchFamily="34" charset="0"/>
                <a:cs typeface="Open Sans" panose="020B0606030504020204" pitchFamily="34" charset="0"/>
              </a:rPr>
              <a:t>How to design a FlexTool flexibility assessment.</a:t>
            </a:r>
          </a:p>
          <a:p>
            <a:pPr lvl="1"/>
            <a:r>
              <a:rPr lang="en-GB" sz="2000" dirty="0">
                <a:latin typeface="Open Sans"/>
                <a:ea typeface="Open Sans" panose="020B0606030504020204" pitchFamily="34" charset="0"/>
                <a:cs typeface="Open Sans" panose="020B0606030504020204" pitchFamily="34" charset="0"/>
              </a:rPr>
              <a:t>How to increase the flexibility of a system. For example, with the use of power to electric vehicles or hydrogen.</a:t>
            </a:r>
          </a:p>
        </p:txBody>
      </p:sp>
      <p:sp>
        <p:nvSpPr>
          <p:cNvPr id="11" name="Title 10">
            <a:extLst>
              <a:ext uri="{FF2B5EF4-FFF2-40B4-BE49-F238E27FC236}">
                <a16:creationId xmlns:a16="http://schemas.microsoft.com/office/drawing/2014/main" id="{6E25F746-BE87-4F0B-A066-883D5FCBB9DA}"/>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pic>
        <p:nvPicPr>
          <p:cNvPr id="7" name="Picture 6" descr="A picture containing text, clipart&#10;&#10;Description automatically generated">
            <a:extLst>
              <a:ext uri="{FF2B5EF4-FFF2-40B4-BE49-F238E27FC236}">
                <a16:creationId xmlns:a16="http://schemas.microsoft.com/office/drawing/2014/main" id="{210EA3A7-98B7-0A4F-8237-8F2C9FAF28D4}"/>
              </a:ext>
            </a:extLst>
          </p:cNvPr>
          <p:cNvPicPr>
            <a:picLocks noChangeAspect="1"/>
          </p:cNvPicPr>
          <p:nvPr/>
        </p:nvPicPr>
        <p:blipFill>
          <a:blip r:embed="rId6"/>
          <a:stretch>
            <a:fillRect/>
          </a:stretch>
        </p:blipFill>
        <p:spPr>
          <a:xfrm>
            <a:off x="7105135" y="2744463"/>
            <a:ext cx="3885210" cy="1369074"/>
          </a:xfrm>
          <a:prstGeom prst="rect">
            <a:avLst/>
          </a:prstGeom>
        </p:spPr>
      </p:pic>
      <p:sp>
        <p:nvSpPr>
          <p:cNvPr id="8" name="Oval 7">
            <a:extLst>
              <a:ext uri="{FF2B5EF4-FFF2-40B4-BE49-F238E27FC236}">
                <a16:creationId xmlns:a16="http://schemas.microsoft.com/office/drawing/2014/main" id="{153BE285-A1E4-6244-93FB-C5ECB83FA5C7}"/>
              </a:ext>
            </a:extLst>
          </p:cNvPr>
          <p:cNvSpPr/>
          <p:nvPr/>
        </p:nvSpPr>
        <p:spPr>
          <a:xfrm>
            <a:off x="7598665" y="7733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23.mp3" descr="Track2_Lecture1_Slide23.mp3">
            <a:hlinkClick r:id="" action="ppaction://media"/>
            <a:extLst>
              <a:ext uri="{FF2B5EF4-FFF2-40B4-BE49-F238E27FC236}">
                <a16:creationId xmlns:a16="http://schemas.microsoft.com/office/drawing/2014/main" id="{003B2168-A23A-8443-8C3F-D5B6C9BA7DB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670030" y="844665"/>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0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2088"/>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24</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3C18A49-8C6D-4875-A379-745FACC0F575}"/>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1.4.5 FlexTool course structure</a:t>
            </a:r>
          </a:p>
        </p:txBody>
      </p:sp>
      <p:sp>
        <p:nvSpPr>
          <p:cNvPr id="7" name="Rounded Rectangle 6">
            <a:extLst>
              <a:ext uri="{FF2B5EF4-FFF2-40B4-BE49-F238E27FC236}">
                <a16:creationId xmlns:a16="http://schemas.microsoft.com/office/drawing/2014/main" id="{39E37663-88A0-5949-A57B-D77BA7DAA8AA}"/>
              </a:ext>
            </a:extLst>
          </p:cNvPr>
          <p:cNvSpPr/>
          <p:nvPr/>
        </p:nvSpPr>
        <p:spPr>
          <a:xfrm>
            <a:off x="1042988" y="1951572"/>
            <a:ext cx="2443162" cy="1143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How to integrate renewables into the power system?</a:t>
            </a:r>
          </a:p>
        </p:txBody>
      </p:sp>
      <p:sp>
        <p:nvSpPr>
          <p:cNvPr id="10" name="Rounded Rectangle 9">
            <a:extLst>
              <a:ext uri="{FF2B5EF4-FFF2-40B4-BE49-F238E27FC236}">
                <a16:creationId xmlns:a16="http://schemas.microsoft.com/office/drawing/2014/main" id="{17A9909F-6805-0640-BF2E-C20F0E701B78}"/>
              </a:ext>
            </a:extLst>
          </p:cNvPr>
          <p:cNvSpPr/>
          <p:nvPr/>
        </p:nvSpPr>
        <p:spPr>
          <a:xfrm>
            <a:off x="3838576" y="1951572"/>
            <a:ext cx="2443162" cy="1143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What is the value of flexibility in the power system?</a:t>
            </a:r>
          </a:p>
        </p:txBody>
      </p:sp>
      <p:sp>
        <p:nvSpPr>
          <p:cNvPr id="12" name="Rounded Rectangle 11">
            <a:extLst>
              <a:ext uri="{FF2B5EF4-FFF2-40B4-BE49-F238E27FC236}">
                <a16:creationId xmlns:a16="http://schemas.microsoft.com/office/drawing/2014/main" id="{98D653B6-049C-5C42-977C-492AFA39741D}"/>
              </a:ext>
            </a:extLst>
          </p:cNvPr>
          <p:cNvSpPr/>
          <p:nvPr/>
        </p:nvSpPr>
        <p:spPr>
          <a:xfrm>
            <a:off x="6634164" y="1951572"/>
            <a:ext cx="2443162" cy="1143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What sources of flexibility are there on both the demand and supply side?</a:t>
            </a:r>
          </a:p>
        </p:txBody>
      </p:sp>
      <p:sp>
        <p:nvSpPr>
          <p:cNvPr id="13" name="Rounded Rectangle 12">
            <a:extLst>
              <a:ext uri="{FF2B5EF4-FFF2-40B4-BE49-F238E27FC236}">
                <a16:creationId xmlns:a16="http://schemas.microsoft.com/office/drawing/2014/main" id="{4CDAC0ED-35C4-F04D-A24C-1286BDA8DA04}"/>
              </a:ext>
            </a:extLst>
          </p:cNvPr>
          <p:cNvSpPr/>
          <p:nvPr/>
        </p:nvSpPr>
        <p:spPr>
          <a:xfrm>
            <a:off x="1042988" y="3429000"/>
            <a:ext cx="2443162" cy="11430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a:t>What assumptions and building blocks make up </a:t>
            </a:r>
            <a:r>
              <a:rPr lang="en-US" err="1"/>
              <a:t>FlexTool</a:t>
            </a:r>
            <a:r>
              <a:rPr lang="en-US"/>
              <a:t>?</a:t>
            </a:r>
          </a:p>
        </p:txBody>
      </p:sp>
      <p:sp>
        <p:nvSpPr>
          <p:cNvPr id="14" name="Rounded Rectangle 13">
            <a:extLst>
              <a:ext uri="{FF2B5EF4-FFF2-40B4-BE49-F238E27FC236}">
                <a16:creationId xmlns:a16="http://schemas.microsoft.com/office/drawing/2014/main" id="{93A53B77-4D4A-8B45-BEE3-B983C52ACC2A}"/>
              </a:ext>
            </a:extLst>
          </p:cNvPr>
          <p:cNvSpPr/>
          <p:nvPr/>
        </p:nvSpPr>
        <p:spPr>
          <a:xfrm>
            <a:off x="3838576" y="3429000"/>
            <a:ext cx="2443162" cy="11430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a:t>How does </a:t>
            </a:r>
            <a:r>
              <a:rPr lang="en-US" err="1"/>
              <a:t>FlexTool</a:t>
            </a:r>
            <a:r>
              <a:rPr lang="en-US"/>
              <a:t> calculate solutions?</a:t>
            </a:r>
          </a:p>
        </p:txBody>
      </p:sp>
      <p:sp>
        <p:nvSpPr>
          <p:cNvPr id="15" name="Rounded Rectangle 14">
            <a:extLst>
              <a:ext uri="{FF2B5EF4-FFF2-40B4-BE49-F238E27FC236}">
                <a16:creationId xmlns:a16="http://schemas.microsoft.com/office/drawing/2014/main" id="{819F1A1B-C84C-774C-9A94-4E176791097F}"/>
              </a:ext>
            </a:extLst>
          </p:cNvPr>
          <p:cNvSpPr/>
          <p:nvPr/>
        </p:nvSpPr>
        <p:spPr>
          <a:xfrm>
            <a:off x="6634164" y="3429000"/>
            <a:ext cx="2443162" cy="11430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a:t>How do we investigate the flexibility in a case-study?</a:t>
            </a:r>
          </a:p>
        </p:txBody>
      </p:sp>
      <p:sp>
        <p:nvSpPr>
          <p:cNvPr id="16" name="Rounded Rectangle 15">
            <a:extLst>
              <a:ext uri="{FF2B5EF4-FFF2-40B4-BE49-F238E27FC236}">
                <a16:creationId xmlns:a16="http://schemas.microsoft.com/office/drawing/2014/main" id="{EA5B2FBD-79B2-7C45-AF97-987EFD86F888}"/>
              </a:ext>
            </a:extLst>
          </p:cNvPr>
          <p:cNvSpPr/>
          <p:nvPr/>
        </p:nvSpPr>
        <p:spPr>
          <a:xfrm>
            <a:off x="1042988" y="4906428"/>
            <a:ext cx="2443162"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How to modify input data to make different flexibility case studies</a:t>
            </a:r>
          </a:p>
        </p:txBody>
      </p:sp>
      <p:sp>
        <p:nvSpPr>
          <p:cNvPr id="17" name="Rounded Rectangle 16">
            <a:extLst>
              <a:ext uri="{FF2B5EF4-FFF2-40B4-BE49-F238E27FC236}">
                <a16:creationId xmlns:a16="http://schemas.microsoft.com/office/drawing/2014/main" id="{EABC7460-CA44-454E-8820-A1C25A03ACDB}"/>
              </a:ext>
            </a:extLst>
          </p:cNvPr>
          <p:cNvSpPr/>
          <p:nvPr/>
        </p:nvSpPr>
        <p:spPr>
          <a:xfrm>
            <a:off x="3838576" y="4906428"/>
            <a:ext cx="2443162"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How to increase the flexibility of a system</a:t>
            </a:r>
          </a:p>
        </p:txBody>
      </p:sp>
      <p:sp>
        <p:nvSpPr>
          <p:cNvPr id="18" name="Rounded Rectangle 17">
            <a:extLst>
              <a:ext uri="{FF2B5EF4-FFF2-40B4-BE49-F238E27FC236}">
                <a16:creationId xmlns:a16="http://schemas.microsoft.com/office/drawing/2014/main" id="{FB403338-73B1-2349-9E2B-88EC37DBAA63}"/>
              </a:ext>
            </a:extLst>
          </p:cNvPr>
          <p:cNvSpPr/>
          <p:nvPr/>
        </p:nvSpPr>
        <p:spPr>
          <a:xfrm>
            <a:off x="6634164" y="4906428"/>
            <a:ext cx="2443162"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Power to EV, hydrogen, </a:t>
            </a:r>
            <a:r>
              <a:rPr lang="en-US" dirty="0"/>
              <a:t>and heat network.</a:t>
            </a:r>
          </a:p>
        </p:txBody>
      </p:sp>
      <p:cxnSp>
        <p:nvCxnSpPr>
          <p:cNvPr id="24" name="Straight Arrow Connector 23">
            <a:extLst>
              <a:ext uri="{FF2B5EF4-FFF2-40B4-BE49-F238E27FC236}">
                <a16:creationId xmlns:a16="http://schemas.microsoft.com/office/drawing/2014/main" id="{979E9F95-0BDA-0D46-8DC7-6204F4C65C78}"/>
              </a:ext>
            </a:extLst>
          </p:cNvPr>
          <p:cNvCxnSpPr>
            <a:cxnSpLocks/>
          </p:cNvCxnSpPr>
          <p:nvPr/>
        </p:nvCxnSpPr>
        <p:spPr>
          <a:xfrm>
            <a:off x="3486150" y="4000500"/>
            <a:ext cx="352426" cy="0"/>
          </a:xfrm>
          <a:prstGeom prst="straightConnector1">
            <a:avLst/>
          </a:prstGeom>
          <a:ln>
            <a:tailEnd type="triangle"/>
          </a:ln>
        </p:spPr>
        <p:style>
          <a:lnRef idx="3">
            <a:schemeClr val="lt1"/>
          </a:lnRef>
          <a:fillRef idx="1">
            <a:schemeClr val="accent6"/>
          </a:fillRef>
          <a:effectRef idx="1">
            <a:schemeClr val="accent6"/>
          </a:effectRef>
          <a:fontRef idx="minor">
            <a:schemeClr val="lt1"/>
          </a:fontRef>
        </p:style>
      </p:cxnSp>
      <p:cxnSp>
        <p:nvCxnSpPr>
          <p:cNvPr id="25" name="Straight Arrow Connector 24">
            <a:extLst>
              <a:ext uri="{FF2B5EF4-FFF2-40B4-BE49-F238E27FC236}">
                <a16:creationId xmlns:a16="http://schemas.microsoft.com/office/drawing/2014/main" id="{074BFA63-FC5D-C14E-9AEC-3D87FF475441}"/>
              </a:ext>
            </a:extLst>
          </p:cNvPr>
          <p:cNvCxnSpPr>
            <a:cxnSpLocks/>
          </p:cNvCxnSpPr>
          <p:nvPr/>
        </p:nvCxnSpPr>
        <p:spPr>
          <a:xfrm>
            <a:off x="6281738" y="3989922"/>
            <a:ext cx="352426" cy="0"/>
          </a:xfrm>
          <a:prstGeom prst="straightConnector1">
            <a:avLst/>
          </a:prstGeom>
          <a:ln>
            <a:tailEnd type="triangle"/>
          </a:ln>
        </p:spPr>
        <p:style>
          <a:lnRef idx="3">
            <a:schemeClr val="lt1"/>
          </a:lnRef>
          <a:fillRef idx="1">
            <a:schemeClr val="accent6"/>
          </a:fillRef>
          <a:effectRef idx="1">
            <a:schemeClr val="accent6"/>
          </a:effectRef>
          <a:fontRef idx="minor">
            <a:schemeClr val="lt1"/>
          </a:fontRef>
        </p:style>
      </p:cxnSp>
      <p:cxnSp>
        <p:nvCxnSpPr>
          <p:cNvPr id="26" name="Straight Arrow Connector 25">
            <a:extLst>
              <a:ext uri="{FF2B5EF4-FFF2-40B4-BE49-F238E27FC236}">
                <a16:creationId xmlns:a16="http://schemas.microsoft.com/office/drawing/2014/main" id="{8D3AEC35-2C27-8443-AFB0-A628661544FC}"/>
              </a:ext>
            </a:extLst>
          </p:cNvPr>
          <p:cNvCxnSpPr>
            <a:cxnSpLocks/>
          </p:cNvCxnSpPr>
          <p:nvPr/>
        </p:nvCxnSpPr>
        <p:spPr>
          <a:xfrm>
            <a:off x="6281738" y="5462587"/>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27" name="Straight Arrow Connector 26">
            <a:extLst>
              <a:ext uri="{FF2B5EF4-FFF2-40B4-BE49-F238E27FC236}">
                <a16:creationId xmlns:a16="http://schemas.microsoft.com/office/drawing/2014/main" id="{7B5AE324-E5E5-804B-95FE-35C440F40215}"/>
              </a:ext>
            </a:extLst>
          </p:cNvPr>
          <p:cNvCxnSpPr>
            <a:cxnSpLocks/>
          </p:cNvCxnSpPr>
          <p:nvPr/>
        </p:nvCxnSpPr>
        <p:spPr>
          <a:xfrm>
            <a:off x="3486150" y="5477928"/>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36" name="Elbow Connector 35">
            <a:extLst>
              <a:ext uri="{FF2B5EF4-FFF2-40B4-BE49-F238E27FC236}">
                <a16:creationId xmlns:a16="http://schemas.microsoft.com/office/drawing/2014/main" id="{67EF1153-8BFC-AC4A-BA38-A984F78149D9}"/>
              </a:ext>
            </a:extLst>
          </p:cNvPr>
          <p:cNvCxnSpPr>
            <a:cxnSpLocks/>
            <a:stCxn id="12" idx="2"/>
            <a:endCxn id="13" idx="0"/>
          </p:cNvCxnSpPr>
          <p:nvPr/>
        </p:nvCxnSpPr>
        <p:spPr>
          <a:xfrm rot="5400000">
            <a:off x="4892943" y="466198"/>
            <a:ext cx="334428" cy="5591176"/>
          </a:xfrm>
          <a:prstGeom prst="bentConnector3">
            <a:avLst>
              <a:gd name="adj1" fmla="val 28639"/>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a:extLst>
              <a:ext uri="{FF2B5EF4-FFF2-40B4-BE49-F238E27FC236}">
                <a16:creationId xmlns:a16="http://schemas.microsoft.com/office/drawing/2014/main" id="{45680320-2270-0241-8D27-2DD987D9A8AB}"/>
              </a:ext>
            </a:extLst>
          </p:cNvPr>
          <p:cNvCxnSpPr>
            <a:cxnSpLocks/>
          </p:cNvCxnSpPr>
          <p:nvPr/>
        </p:nvCxnSpPr>
        <p:spPr>
          <a:xfrm rot="5400000">
            <a:off x="4892943" y="1928286"/>
            <a:ext cx="334428" cy="5591176"/>
          </a:xfrm>
          <a:prstGeom prst="bentConnector3">
            <a:avLst>
              <a:gd name="adj1" fmla="val 28639"/>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FE079A8-9FF3-CB40-AA3C-FB9A32E45B37}"/>
              </a:ext>
            </a:extLst>
          </p:cNvPr>
          <p:cNvCxnSpPr>
            <a:cxnSpLocks/>
          </p:cNvCxnSpPr>
          <p:nvPr/>
        </p:nvCxnSpPr>
        <p:spPr>
          <a:xfrm>
            <a:off x="3486150" y="2509837"/>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41" name="Straight Arrow Connector 40">
            <a:extLst>
              <a:ext uri="{FF2B5EF4-FFF2-40B4-BE49-F238E27FC236}">
                <a16:creationId xmlns:a16="http://schemas.microsoft.com/office/drawing/2014/main" id="{9F199A50-AD65-704A-95C9-38982124D585}"/>
              </a:ext>
            </a:extLst>
          </p:cNvPr>
          <p:cNvCxnSpPr>
            <a:cxnSpLocks/>
          </p:cNvCxnSpPr>
          <p:nvPr/>
        </p:nvCxnSpPr>
        <p:spPr>
          <a:xfrm>
            <a:off x="6281738" y="2500311"/>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42" name="Straight Arrow Connector 41">
            <a:extLst>
              <a:ext uri="{FF2B5EF4-FFF2-40B4-BE49-F238E27FC236}">
                <a16:creationId xmlns:a16="http://schemas.microsoft.com/office/drawing/2014/main" id="{B2ED7FF1-5204-724A-929F-00B3A6BED6C4}"/>
              </a:ext>
            </a:extLst>
          </p:cNvPr>
          <p:cNvCxnSpPr>
            <a:cxnSpLocks/>
          </p:cNvCxnSpPr>
          <p:nvPr/>
        </p:nvCxnSpPr>
        <p:spPr>
          <a:xfrm>
            <a:off x="6305551" y="3989921"/>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43" name="Straight Arrow Connector 42">
            <a:extLst>
              <a:ext uri="{FF2B5EF4-FFF2-40B4-BE49-F238E27FC236}">
                <a16:creationId xmlns:a16="http://schemas.microsoft.com/office/drawing/2014/main" id="{64BA2100-F893-1944-BFCA-F5CC4EEE4E82}"/>
              </a:ext>
            </a:extLst>
          </p:cNvPr>
          <p:cNvCxnSpPr>
            <a:cxnSpLocks/>
          </p:cNvCxnSpPr>
          <p:nvPr/>
        </p:nvCxnSpPr>
        <p:spPr>
          <a:xfrm>
            <a:off x="3486150" y="4000500"/>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sp>
        <p:nvSpPr>
          <p:cNvPr id="3" name="Title 10">
            <a:extLst>
              <a:ext uri="{FF2B5EF4-FFF2-40B4-BE49-F238E27FC236}">
                <a16:creationId xmlns:a16="http://schemas.microsoft.com/office/drawing/2014/main" id="{F68B2C93-FCC6-4A0E-8128-4AF73F83F385}"/>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Outline of the course </a:t>
            </a:r>
          </a:p>
        </p:txBody>
      </p:sp>
      <p:sp>
        <p:nvSpPr>
          <p:cNvPr id="28" name="Oval 27">
            <a:extLst>
              <a:ext uri="{FF2B5EF4-FFF2-40B4-BE49-F238E27FC236}">
                <a16:creationId xmlns:a16="http://schemas.microsoft.com/office/drawing/2014/main" id="{C1514105-8E6A-2B4C-8D13-2F70391FA539}"/>
              </a:ext>
            </a:extLst>
          </p:cNvPr>
          <p:cNvSpPr/>
          <p:nvPr/>
        </p:nvSpPr>
        <p:spPr>
          <a:xfrm>
            <a:off x="7598665" y="77330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2_Lecture1_Slide24.mp3" descr="Track2_Lecture1_Slide24.mp3">
            <a:hlinkClick r:id="" action="ppaction://media"/>
            <a:extLst>
              <a:ext uri="{FF2B5EF4-FFF2-40B4-BE49-F238E27FC236}">
                <a16:creationId xmlns:a16="http://schemas.microsoft.com/office/drawing/2014/main" id="{F697C2C0-7010-FC4E-9079-C3C5B4E0304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70030" y="845979"/>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27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1.4 References</a:t>
            </a: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1600">
                <a:latin typeface="Open Sans"/>
                <a:ea typeface="+mn-lt"/>
                <a:cs typeface="+mn-lt"/>
              </a:rPr>
              <a:t>Löffler, K.; </a:t>
            </a:r>
            <a:r>
              <a:rPr lang="en-GB" sz="1600" err="1">
                <a:latin typeface="Open Sans"/>
                <a:ea typeface="+mn-lt"/>
                <a:cs typeface="+mn-lt"/>
              </a:rPr>
              <a:t>Hainsch</a:t>
            </a:r>
            <a:r>
              <a:rPr lang="en-GB" sz="1600">
                <a:latin typeface="Open Sans"/>
                <a:ea typeface="+mn-lt"/>
                <a:cs typeface="+mn-lt"/>
              </a:rPr>
              <a:t>, K.; Burandt, T.; Oei, P.-Y.; </a:t>
            </a:r>
            <a:r>
              <a:rPr lang="en-GB" sz="1600" err="1">
                <a:latin typeface="Open Sans"/>
                <a:ea typeface="+mn-lt"/>
                <a:cs typeface="+mn-lt"/>
              </a:rPr>
              <a:t>Kemfert</a:t>
            </a:r>
            <a:r>
              <a:rPr lang="en-GB" sz="1600">
                <a:latin typeface="Open Sans"/>
                <a:ea typeface="+mn-lt"/>
                <a:cs typeface="+mn-lt"/>
              </a:rPr>
              <a:t>, C.; Von </a:t>
            </a:r>
            <a:r>
              <a:rPr lang="en-GB" sz="1600" err="1">
                <a:latin typeface="Open Sans"/>
                <a:ea typeface="+mn-lt"/>
                <a:cs typeface="+mn-lt"/>
              </a:rPr>
              <a:t>Hirschhausen</a:t>
            </a:r>
            <a:r>
              <a:rPr lang="en-GB" sz="1600">
                <a:latin typeface="Open Sans"/>
                <a:ea typeface="+mn-lt"/>
                <a:cs typeface="+mn-lt"/>
              </a:rPr>
              <a:t>, C. Designing a Model for the Global Energy System—</a:t>
            </a:r>
            <a:r>
              <a:rPr lang="en-GB" sz="1600" err="1">
                <a:latin typeface="Open Sans"/>
                <a:ea typeface="+mn-lt"/>
                <a:cs typeface="+mn-lt"/>
              </a:rPr>
              <a:t>GENeSYS</a:t>
            </a:r>
            <a:r>
              <a:rPr lang="en-GB" sz="1600">
                <a:latin typeface="Open Sans"/>
                <a:ea typeface="+mn-lt"/>
                <a:cs typeface="+mn-lt"/>
              </a:rPr>
              <a:t>-MOD: An Application of the Open-Source Energy </a:t>
            </a:r>
            <a:r>
              <a:rPr lang="en-GB" sz="1600" err="1">
                <a:latin typeface="Open Sans"/>
                <a:ea typeface="+mn-lt"/>
                <a:cs typeface="+mn-lt"/>
              </a:rPr>
              <a:t>Modeling</a:t>
            </a:r>
            <a:r>
              <a:rPr lang="en-GB" sz="1600">
                <a:latin typeface="Open Sans"/>
                <a:ea typeface="+mn-lt"/>
                <a:cs typeface="+mn-lt"/>
              </a:rPr>
              <a:t> System (</a:t>
            </a:r>
            <a:r>
              <a:rPr lang="en-GB" sz="1600" err="1">
                <a:latin typeface="Open Sans"/>
                <a:ea typeface="+mn-lt"/>
                <a:cs typeface="+mn-lt"/>
              </a:rPr>
              <a:t>OSeMOSYS</a:t>
            </a:r>
            <a:r>
              <a:rPr lang="en-GB" sz="1600">
                <a:latin typeface="Open Sans"/>
                <a:ea typeface="+mn-lt"/>
                <a:cs typeface="+mn-lt"/>
              </a:rPr>
              <a:t>). Energies 2017, 10, 1468. </a:t>
            </a:r>
            <a:r>
              <a:rPr lang="en-GB" sz="1600">
                <a:latin typeface="Open Sans"/>
                <a:ea typeface="+mn-lt"/>
                <a:cs typeface="+mn-lt"/>
                <a:hlinkClick r:id="rId3"/>
              </a:rPr>
              <a:t>https://doi.org/10.3390/en10101468</a:t>
            </a:r>
            <a:endParaRPr lang="en-GB" sz="1600">
              <a:latin typeface="Open Sans"/>
              <a:cs typeface="Calibri"/>
            </a:endParaRPr>
          </a:p>
          <a:p>
            <a:pPr marL="342900" indent="-342900">
              <a:buAutoNum type="arabicPeriod"/>
            </a:pPr>
            <a:endParaRPr lang="en-GB" sz="1600">
              <a:latin typeface="Open Sans"/>
              <a:cs typeface="Calibri"/>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aphical user interface, website&#10;&#10;Description automatically generated">
            <a:extLst>
              <a:ext uri="{FF2B5EF4-FFF2-40B4-BE49-F238E27FC236}">
                <a16:creationId xmlns:a16="http://schemas.microsoft.com/office/drawing/2014/main" id="{51A61F8A-795B-44E4-909E-C7C2188630F6}"/>
              </a:ext>
            </a:extLst>
          </p:cNvPr>
          <p:cNvPicPr>
            <a:picLocks noChangeAspect="1"/>
          </p:cNvPicPr>
          <p:nvPr/>
        </p:nvPicPr>
        <p:blipFill>
          <a:blip r:embed="rId2"/>
          <a:stretch>
            <a:fillRect/>
          </a:stretch>
        </p:blipFill>
        <p:spPr>
          <a:xfrm>
            <a:off x="-5751" y="-2336"/>
            <a:ext cx="12275388" cy="6920182"/>
          </a:xfrm>
          <a:prstGeom prst="rect">
            <a:avLst/>
          </a:prstGeom>
        </p:spPr>
      </p:pic>
      <p:sp>
        <p:nvSpPr>
          <p:cNvPr id="6" name="TextBox 5">
            <a:extLst>
              <a:ext uri="{FF2B5EF4-FFF2-40B4-BE49-F238E27FC236}">
                <a16:creationId xmlns:a16="http://schemas.microsoft.com/office/drawing/2014/main" id="{DA98F1BB-D40C-491E-825B-16B848281D77}"/>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Please use the following citation: Allington L., Cannone C., </a:t>
            </a:r>
            <a:r>
              <a:rPr lang="en-GB" sz="800" dirty="0" err="1">
                <a:solidFill>
                  <a:schemeClr val="bg1"/>
                </a:solidFill>
                <a:latin typeface="Open Sans"/>
                <a:ea typeface="+mn-lt"/>
                <a:cs typeface="+mn-lt"/>
              </a:rPr>
              <a:t>Hoseinpoori</a:t>
            </a:r>
            <a:r>
              <a:rPr lang="en-GB" sz="800" dirty="0">
                <a:solidFill>
                  <a:schemeClr val="bg1"/>
                </a:solidFill>
                <a:latin typeface="Open Sans"/>
                <a:ea typeface="+mn-lt"/>
                <a:cs typeface="+mn-lt"/>
              </a:rPr>
              <a:t> P., Kell A., Taibi 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Lecture 1: Energy and Flexibility Modelling. Release Version 1.0. [online presentation]. Climate Compatible Growth Programme and the International Renewable Energy Agency</a:t>
            </a:r>
            <a:endParaRPr lang="en-US" sz="800" dirty="0">
              <a:solidFill>
                <a:schemeClr val="bg1"/>
              </a:solidFill>
              <a:latin typeface="Open Sans"/>
              <a:cs typeface="Calibri" panose="020F0502020204030204"/>
            </a:endParaRPr>
          </a:p>
          <a:p>
            <a:pPr algn="ctr"/>
            <a:endParaRPr lang="en-GB" sz="800">
              <a:solidFill>
                <a:schemeClr val="bg1"/>
              </a:solidFill>
              <a:latin typeface="Open Sans"/>
              <a:cs typeface="Calibri"/>
            </a:endParaRPr>
          </a:p>
        </p:txBody>
      </p:sp>
      <p:sp>
        <p:nvSpPr>
          <p:cNvPr id="5" name="TextBox 4">
            <a:extLst>
              <a:ext uri="{FF2B5EF4-FFF2-40B4-BE49-F238E27FC236}">
                <a16:creationId xmlns:a16="http://schemas.microsoft.com/office/drawing/2014/main" id="{B6F9771B-81C2-CF43-9E5A-47EAAB957C51}"/>
              </a:ext>
            </a:extLst>
          </p:cNvPr>
          <p:cNvSpPr txBox="1"/>
          <p:nvPr/>
        </p:nvSpPr>
        <p:spPr>
          <a:xfrm>
            <a:off x="9919335" y="59368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a:solidFill>
                  <a:schemeClr val="bg1"/>
                </a:solidFill>
                <a:latin typeface="Open Sans "/>
              </a:rPr>
              <a:t>CCG courses (this will take </a:t>
            </a:r>
            <a:br>
              <a:rPr lang="en-US" sz="800">
                <a:solidFill>
                  <a:schemeClr val="bg1"/>
                </a:solidFill>
                <a:latin typeface="Open Sans "/>
              </a:rPr>
            </a:br>
            <a:r>
              <a:rPr lang="en-US" sz="800">
                <a:solidFill>
                  <a:schemeClr val="bg1"/>
                </a:solidFill>
                <a:latin typeface="Open Sans "/>
              </a:rPr>
              <a:t>you to the website link http://</a:t>
            </a:r>
            <a:r>
              <a:rPr lang="en-US" sz="800" err="1">
                <a:solidFill>
                  <a:schemeClr val="bg1"/>
                </a:solidFill>
                <a:latin typeface="Open Sans "/>
              </a:rPr>
              <a:t>www.ClimateCompatibleGrowth.com</a:t>
            </a:r>
            <a:r>
              <a:rPr lang="en-US" sz="800">
                <a:solidFill>
                  <a:schemeClr val="bg1"/>
                </a:solidFill>
                <a:latin typeface="Open Sans "/>
              </a:rPr>
              <a:t>/</a:t>
            </a:r>
            <a:r>
              <a:rPr lang="en-US" sz="800" err="1">
                <a:solidFill>
                  <a:schemeClr val="bg1"/>
                </a:solidFill>
                <a:latin typeface="Open Sans "/>
              </a:rPr>
              <a:t>teachingmaterials</a:t>
            </a:r>
            <a:r>
              <a:rPr lang="en-US" sz="800">
                <a:solidFill>
                  <a:schemeClr val="bg1"/>
                </a:solidFill>
                <a:latin typeface="Open Sans "/>
              </a:rPr>
              <a:t>)</a:t>
            </a:r>
            <a:endParaRPr lang="en-GB" sz="800">
              <a:solidFill>
                <a:schemeClr val="bg1"/>
              </a:solidFill>
              <a:latin typeface="Open Sans "/>
              <a:ea typeface="+mn-lt"/>
              <a:cs typeface="+mn-lt"/>
            </a:endParaRPr>
          </a:p>
        </p:txBody>
      </p:sp>
      <p:grpSp>
        <p:nvGrpSpPr>
          <p:cNvPr id="7" name="Group 6">
            <a:extLst>
              <a:ext uri="{FF2B5EF4-FFF2-40B4-BE49-F238E27FC236}">
                <a16:creationId xmlns:a16="http://schemas.microsoft.com/office/drawing/2014/main" id="{0DEDC5AA-E4D6-404A-A81B-23CAE000D021}"/>
              </a:ext>
            </a:extLst>
          </p:cNvPr>
          <p:cNvGrpSpPr/>
          <p:nvPr/>
        </p:nvGrpSpPr>
        <p:grpSpPr>
          <a:xfrm>
            <a:off x="3339465" y="4126495"/>
            <a:ext cx="1877504" cy="558800"/>
            <a:chOff x="929196" y="5461000"/>
            <a:chExt cx="1877504" cy="558800"/>
          </a:xfrm>
        </p:grpSpPr>
        <p:sp>
          <p:nvSpPr>
            <p:cNvPr id="8" name="Rounded Rectangle 7">
              <a:hlinkClick r:id="rId3"/>
              <a:extLst>
                <a:ext uri="{FF2B5EF4-FFF2-40B4-BE49-F238E27FC236}">
                  <a16:creationId xmlns:a16="http://schemas.microsoft.com/office/drawing/2014/main" id="{125A5E6B-AA43-9246-A0B9-85C0833EFD50}"/>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FE6E1FB-2BF7-BD40-90BE-6CE584DF671A}"/>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0" name="Rounded Rectangle 9">
              <a:hlinkClick r:id="rId4"/>
              <a:extLst>
                <a:ext uri="{FF2B5EF4-FFF2-40B4-BE49-F238E27FC236}">
                  <a16:creationId xmlns:a16="http://schemas.microsoft.com/office/drawing/2014/main" id="{E0CD5A35-EF26-E44A-9716-1B23793B8A24}"/>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99250645"/>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 Why plan an energy system?</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0" y="2372"/>
            <a:ext cx="6019067"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Why is energy planning important?  </a:t>
            </a:r>
            <a:endParaRPr lang="en-US" dirty="0">
              <a:cs typeface="Calibri Light" panose="020F0302020204030204"/>
            </a:endParaRPr>
          </a:p>
        </p:txBody>
      </p:sp>
      <p:sp>
        <p:nvSpPr>
          <p:cNvPr id="4" name="Content Placeholder 3">
            <a:extLst>
              <a:ext uri="{FF2B5EF4-FFF2-40B4-BE49-F238E27FC236}">
                <a16:creationId xmlns:a16="http://schemas.microsoft.com/office/drawing/2014/main" id="{98BE334F-20CF-4A9E-8AEB-F99372136F6A}"/>
              </a:ext>
            </a:extLst>
          </p:cNvPr>
          <p:cNvSpPr>
            <a:spLocks noGrp="1"/>
          </p:cNvSpPr>
          <p:nvPr>
            <p:ph idx="1"/>
          </p:nvPr>
        </p:nvSpPr>
        <p:spPr>
          <a:xfrm>
            <a:off x="881332" y="1905946"/>
            <a:ext cx="5565503" cy="4361498"/>
          </a:xfrm>
        </p:spPr>
        <p:txBody>
          <a:bodyPr vert="horz" lIns="91440" tIns="45720" rIns="91440" bIns="45720" rtlCol="0" anchor="t">
            <a:normAutofit/>
          </a:bodyPr>
          <a:lstStyle/>
          <a:p>
            <a:r>
              <a:rPr lang="en-GB" sz="2000" dirty="0">
                <a:latin typeface="Open Sans"/>
                <a:ea typeface="Open Sans" panose="020B0606030504020204" pitchFamily="34" charset="0"/>
                <a:cs typeface="Open Sans" panose="020B0606030504020204" pitchFamily="34" charset="0"/>
              </a:rPr>
              <a:t>How can we provide energy access to all whilst avoiding past pitfalls?</a:t>
            </a:r>
          </a:p>
          <a:p>
            <a:r>
              <a:rPr lang="en-GB" sz="2000" dirty="0">
                <a:latin typeface="Open Sans"/>
                <a:ea typeface="Open Sans" panose="020B0606030504020204" pitchFamily="34" charset="0"/>
                <a:cs typeface="Open Sans" panose="020B0606030504020204" pitchFamily="34" charset="0"/>
              </a:rPr>
              <a:t>A fundamental transformation of energy systems is required.</a:t>
            </a:r>
          </a:p>
          <a:p>
            <a:r>
              <a:rPr lang="en-GB" sz="2000" dirty="0">
                <a:latin typeface="Open Sans"/>
                <a:ea typeface="Open Sans" panose="020B0606030504020204" pitchFamily="34" charset="0"/>
                <a:cs typeface="Open Sans" panose="020B0606030504020204" pitchFamily="34" charset="0"/>
              </a:rPr>
              <a:t>Modern energy systems are highly complex and capital intensive.</a:t>
            </a:r>
          </a:p>
          <a:p>
            <a:r>
              <a:rPr lang="en-GB" sz="2000" dirty="0">
                <a:latin typeface="Open Sans"/>
                <a:ea typeface="Open Sans" panose="020B0606030504020204" pitchFamily="34" charset="0"/>
                <a:cs typeface="Open Sans" panose="020B0606030504020204" pitchFamily="34" charset="0"/>
              </a:rPr>
              <a:t>Comprehensive, systematic analyses and planning are required to avoid expensive stop-gap measures and long-term “lock-in”.</a:t>
            </a:r>
          </a:p>
          <a:p>
            <a:r>
              <a:rPr lang="en-GB" sz="2000" dirty="0">
                <a:latin typeface="Open Sans"/>
                <a:ea typeface="Open Sans" panose="020B0606030504020204" pitchFamily="34" charset="0"/>
                <a:cs typeface="Open Sans" panose="020B0606030504020204" pitchFamily="34" charset="0"/>
              </a:rPr>
              <a:t>In many instances, short-term pressures for immediate actions takes precedence over long-term consideration for sustainability.</a:t>
            </a:r>
          </a:p>
          <a:p>
            <a:endParaRPr lang="en-GB" sz="200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E10770C9-A395-C14D-8E47-F5D346584456}"/>
              </a:ext>
            </a:extLst>
          </p:cNvPr>
          <p:cNvPicPr>
            <a:picLocks noChangeAspect="1"/>
          </p:cNvPicPr>
          <p:nvPr/>
        </p:nvPicPr>
        <p:blipFill>
          <a:blip r:embed="rId6"/>
          <a:stretch>
            <a:fillRect/>
          </a:stretch>
        </p:blipFill>
        <p:spPr>
          <a:xfrm>
            <a:off x="6596743" y="2223526"/>
            <a:ext cx="5031837" cy="2830408"/>
          </a:xfrm>
          <a:prstGeom prst="rect">
            <a:avLst/>
          </a:prstGeom>
        </p:spPr>
      </p:pic>
      <p:sp>
        <p:nvSpPr>
          <p:cNvPr id="12" name="TextBox 11">
            <a:extLst>
              <a:ext uri="{FF2B5EF4-FFF2-40B4-BE49-F238E27FC236}">
                <a16:creationId xmlns:a16="http://schemas.microsoft.com/office/drawing/2014/main" id="{6E3B38D3-F381-6241-BDAC-66BC8B5F698F}"/>
              </a:ext>
            </a:extLst>
          </p:cNvPr>
          <p:cNvSpPr txBox="1"/>
          <p:nvPr/>
        </p:nvSpPr>
        <p:spPr>
          <a:xfrm>
            <a:off x="921657" y="613528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(The World Bank 2017)</a:t>
            </a:r>
            <a:endParaRPr lang="en-US" sz="1000" dirty="0">
              <a:latin typeface="Open Sans"/>
            </a:endParaRPr>
          </a:p>
        </p:txBody>
      </p:sp>
      <p:sp>
        <p:nvSpPr>
          <p:cNvPr id="10" name="TextBox 9">
            <a:extLst>
              <a:ext uri="{FF2B5EF4-FFF2-40B4-BE49-F238E27FC236}">
                <a16:creationId xmlns:a16="http://schemas.microsoft.com/office/drawing/2014/main" id="{42B50DA6-6CC8-4585-A74E-FF9199B9B03B}"/>
              </a:ext>
            </a:extLst>
          </p:cNvPr>
          <p:cNvSpPr txBox="1"/>
          <p:nvPr/>
        </p:nvSpPr>
        <p:spPr>
          <a:xfrm>
            <a:off x="10008147" y="5056980"/>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DavidRockDesign</a:t>
            </a:r>
            <a:r>
              <a:rPr lang="en-US" sz="1000">
                <a:solidFill>
                  <a:srgbClr val="1D1C1D"/>
                </a:solidFill>
                <a:latin typeface="Open Sans"/>
              </a:rPr>
              <a:t>, </a:t>
            </a:r>
            <a:r>
              <a:rPr lang="en-US" sz="1000">
                <a:solidFill>
                  <a:srgbClr val="1D1C1D"/>
                </a:solidFill>
                <a:latin typeface="Open Sans"/>
                <a:hlinkClick r:id="rId7"/>
              </a:rPr>
              <a:t>image</a:t>
            </a:r>
            <a:r>
              <a:rPr lang="en-US" sz="1000">
                <a:solidFill>
                  <a:srgbClr val="1D1C1D"/>
                </a:solidFill>
                <a:latin typeface="Open Sans"/>
              </a:rPr>
              <a:t>)</a:t>
            </a:r>
            <a:endParaRPr lang="en-US" sz="1000">
              <a:latin typeface="Open Sans"/>
            </a:endParaRPr>
          </a:p>
        </p:txBody>
      </p:sp>
      <p:sp>
        <p:nvSpPr>
          <p:cNvPr id="11" name="Oval 10">
            <a:extLst>
              <a:ext uri="{FF2B5EF4-FFF2-40B4-BE49-F238E27FC236}">
                <a16:creationId xmlns:a16="http://schemas.microsoft.com/office/drawing/2014/main" id="{876753B9-2897-7E47-9B44-409747E1D8D9}"/>
              </a:ext>
            </a:extLst>
          </p:cNvPr>
          <p:cNvSpPr/>
          <p:nvPr/>
        </p:nvSpPr>
        <p:spPr>
          <a:xfrm>
            <a:off x="6627370" y="2498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1_Slide3.mp3" descr="Track2_Lecture1_Slide3.mp3">
            <a:hlinkClick r:id="" action="ppaction://media"/>
            <a:extLst>
              <a:ext uri="{FF2B5EF4-FFF2-40B4-BE49-F238E27FC236}">
                <a16:creationId xmlns:a16="http://schemas.microsoft.com/office/drawing/2014/main" id="{B3CC0B49-1E55-DC4D-8C82-587628B349A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698735" y="321212"/>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31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1A6FC7C2-CCA9-470D-AF59-C536F4780FC9}"/>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 Importance of Energy Planning </a:t>
            </a:r>
          </a:p>
        </p:txBody>
      </p:sp>
      <p:sp>
        <p:nvSpPr>
          <p:cNvPr id="9" name="Content Placeholder 8">
            <a:extLst>
              <a:ext uri="{FF2B5EF4-FFF2-40B4-BE49-F238E27FC236}">
                <a16:creationId xmlns:a16="http://schemas.microsoft.com/office/drawing/2014/main" id="{FA56B976-E206-4EE6-997F-E4C01FE8CFDC}"/>
              </a:ext>
            </a:extLst>
          </p:cNvPr>
          <p:cNvSpPr>
            <a:spLocks noGrp="1"/>
          </p:cNvSpPr>
          <p:nvPr>
            <p:ph idx="1"/>
          </p:nvPr>
        </p:nvSpPr>
        <p:spPr>
          <a:xfrm>
            <a:off x="881332" y="1808208"/>
            <a:ext cx="5403034" cy="4376012"/>
          </a:xfrm>
        </p:spPr>
        <p:txBody>
          <a:bodyPr vert="horz" lIns="91440" tIns="45720" rIns="91440" bIns="45720" rtlCol="0" anchor="t">
            <a:normAutofit lnSpcReduction="10000"/>
          </a:bodyPr>
          <a:lstStyle/>
          <a:p>
            <a:r>
              <a:rPr lang="en-GB" sz="2000" dirty="0">
                <a:latin typeface="Open Sans"/>
                <a:ea typeface="Open Sans" panose="020B0606030504020204" pitchFamily="34" charset="0"/>
                <a:cs typeface="Open Sans" panose="020B0606030504020204" pitchFamily="34" charset="0"/>
              </a:rPr>
              <a:t>Comprehensive energy planning is further complicated because there is no 'one size fits all' energy system.</a:t>
            </a:r>
          </a:p>
          <a:p>
            <a:r>
              <a:rPr lang="en-GB" sz="2000" dirty="0">
                <a:latin typeface="Open Sans"/>
                <a:ea typeface="Open Sans" panose="020B0606030504020204" pitchFamily="34" charset="0"/>
                <a:cs typeface="Open Sans" panose="020B0606030504020204" pitchFamily="34" charset="0"/>
              </a:rPr>
              <a:t>In developing countries, access to affordable energy services is important to combat energy poverty.</a:t>
            </a:r>
          </a:p>
          <a:p>
            <a:r>
              <a:rPr lang="en-GB" sz="2000" dirty="0">
                <a:latin typeface="Open Sans"/>
                <a:ea typeface="Open Sans" panose="020B0606030504020204" pitchFamily="34" charset="0"/>
                <a:cs typeface="Open Sans" panose="020B0606030504020204" pitchFamily="34" charset="0"/>
              </a:rPr>
              <a:t>In developed countries, there is a struggle with the replacement of aging equipment.</a:t>
            </a:r>
          </a:p>
          <a:p>
            <a:r>
              <a:rPr lang="en-GB" sz="2000" dirty="0">
                <a:latin typeface="Open Sans"/>
                <a:ea typeface="Open Sans" panose="020B0606030504020204" pitchFamily="34" charset="0"/>
                <a:cs typeface="Open Sans" panose="020B0606030504020204" pitchFamily="34" charset="0"/>
              </a:rPr>
              <a:t>But investment decisions are clouded by demand uncertainty.</a:t>
            </a:r>
          </a:p>
          <a:p>
            <a:r>
              <a:rPr lang="en-GB" sz="2000" dirty="0">
                <a:latin typeface="Open Sans"/>
                <a:ea typeface="Open Sans" panose="020B0606030504020204" pitchFamily="34" charset="0"/>
                <a:cs typeface="Open Sans" panose="020B0606030504020204" pitchFamily="34" charset="0"/>
              </a:rPr>
              <a:t>Competitive and private sector dominated energy markets rely on clear and consistent government energy–environment policies.</a:t>
            </a:r>
          </a:p>
        </p:txBody>
      </p:sp>
      <p:sp>
        <p:nvSpPr>
          <p:cNvPr id="11" name="Title 10">
            <a:extLst>
              <a:ext uri="{FF2B5EF4-FFF2-40B4-BE49-F238E27FC236}">
                <a16:creationId xmlns:a16="http://schemas.microsoft.com/office/drawing/2014/main" id="{5B7C5B01-9340-445D-A5F4-99D141931BFD}"/>
              </a:ext>
            </a:extLst>
          </p:cNvPr>
          <p:cNvSpPr txBox="1">
            <a:spLocks/>
          </p:cNvSpPr>
          <p:nvPr/>
        </p:nvSpPr>
        <p:spPr>
          <a:xfrm>
            <a:off x="896740" y="2372"/>
            <a:ext cx="607161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Why is energy planning important?  </a:t>
            </a:r>
            <a:endParaRPr lang="en-US" dirty="0">
              <a:cs typeface="Calibri Light" panose="020F0302020204030204"/>
            </a:endParaRPr>
          </a:p>
        </p:txBody>
      </p:sp>
      <p:pic>
        <p:nvPicPr>
          <p:cNvPr id="7" name="Picture 6" descr="A picture containing sky, outdoor, smoke, factory&#10;&#10;Description automatically generated">
            <a:extLst>
              <a:ext uri="{FF2B5EF4-FFF2-40B4-BE49-F238E27FC236}">
                <a16:creationId xmlns:a16="http://schemas.microsoft.com/office/drawing/2014/main" id="{A216963B-A605-D440-96F6-848ACD6F485A}"/>
              </a:ext>
            </a:extLst>
          </p:cNvPr>
          <p:cNvPicPr>
            <a:picLocks noChangeAspect="1"/>
          </p:cNvPicPr>
          <p:nvPr/>
        </p:nvPicPr>
        <p:blipFill>
          <a:blip r:embed="rId6"/>
          <a:stretch>
            <a:fillRect/>
          </a:stretch>
        </p:blipFill>
        <p:spPr>
          <a:xfrm>
            <a:off x="6486525" y="1611445"/>
            <a:ext cx="5080000" cy="3810000"/>
          </a:xfrm>
          <a:prstGeom prst="rect">
            <a:avLst/>
          </a:prstGeom>
        </p:spPr>
      </p:pic>
      <p:sp>
        <p:nvSpPr>
          <p:cNvPr id="3" name="TextBox 2">
            <a:extLst>
              <a:ext uri="{FF2B5EF4-FFF2-40B4-BE49-F238E27FC236}">
                <a16:creationId xmlns:a16="http://schemas.microsoft.com/office/drawing/2014/main" id="{AAE458DF-C703-489C-8CBE-5834D6066037}"/>
              </a:ext>
            </a:extLst>
          </p:cNvPr>
          <p:cNvSpPr txBox="1"/>
          <p:nvPr/>
        </p:nvSpPr>
        <p:spPr>
          <a:xfrm>
            <a:off x="9375543" y="541641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 (Donavon R.S, Earth Justice, </a:t>
            </a:r>
            <a:r>
              <a:rPr lang="en-US" sz="1000">
                <a:solidFill>
                  <a:srgbClr val="1D1C1D"/>
                </a:solidFill>
                <a:latin typeface="Open Sans"/>
                <a:hlinkClick r:id="rId7"/>
              </a:rPr>
              <a:t>image</a:t>
            </a:r>
            <a:r>
              <a:rPr lang="en-US" sz="1000">
                <a:solidFill>
                  <a:srgbClr val="1D1C1D"/>
                </a:solidFill>
                <a:latin typeface="Open Sans"/>
              </a:rPr>
              <a:t>)</a:t>
            </a:r>
            <a:endParaRPr lang="en-US" sz="1000">
              <a:latin typeface="Open Sans"/>
            </a:endParaRPr>
          </a:p>
        </p:txBody>
      </p:sp>
      <p:sp>
        <p:nvSpPr>
          <p:cNvPr id="10" name="Oval 9">
            <a:extLst>
              <a:ext uri="{FF2B5EF4-FFF2-40B4-BE49-F238E27FC236}">
                <a16:creationId xmlns:a16="http://schemas.microsoft.com/office/drawing/2014/main" id="{8EA358C5-428B-F944-8E08-FC190ABEE6D1}"/>
              </a:ext>
            </a:extLst>
          </p:cNvPr>
          <p:cNvSpPr/>
          <p:nvPr/>
        </p:nvSpPr>
        <p:spPr>
          <a:xfrm>
            <a:off x="6627370" y="2498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2_Lecture1_Slide4.mp3" descr="Track2_Lecture1_Slide4.mp3">
            <a:hlinkClick r:id="" action="ppaction://media"/>
            <a:extLst>
              <a:ext uri="{FF2B5EF4-FFF2-40B4-BE49-F238E27FC236}">
                <a16:creationId xmlns:a16="http://schemas.microsoft.com/office/drawing/2014/main" id="{1B055321-B9B9-0449-839F-89542DAAECE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698735" y="321212"/>
            <a:ext cx="812800" cy="812800"/>
          </a:xfrm>
          <a:prstGeom prst="rect">
            <a:avLst/>
          </a:prstGeom>
        </p:spPr>
      </p:pic>
      <p:sp>
        <p:nvSpPr>
          <p:cNvPr id="13" name="TextBox 12">
            <a:extLst>
              <a:ext uri="{FF2B5EF4-FFF2-40B4-BE49-F238E27FC236}">
                <a16:creationId xmlns:a16="http://schemas.microsoft.com/office/drawing/2014/main" id="{9006C9FA-5A52-4BA5-9B29-D14A7B9ADD2C}"/>
              </a:ext>
            </a:extLst>
          </p:cNvPr>
          <p:cNvSpPr txBox="1"/>
          <p:nvPr/>
        </p:nvSpPr>
        <p:spPr>
          <a:xfrm>
            <a:off x="921657" y="613528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(The World Bank 2017)</a:t>
            </a:r>
            <a:endParaRPr lang="en-US" sz="1000" dirty="0">
              <a:latin typeface="Open Sans"/>
            </a:endParaRPr>
          </a:p>
        </p:txBody>
      </p:sp>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68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A63B7A96-ECCB-46C0-8C20-BFD1C7DDC1F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 What is energy planning?</a:t>
            </a:r>
          </a:p>
        </p:txBody>
      </p:sp>
      <p:sp>
        <p:nvSpPr>
          <p:cNvPr id="9" name="Content Placeholder 8">
            <a:extLst>
              <a:ext uri="{FF2B5EF4-FFF2-40B4-BE49-F238E27FC236}">
                <a16:creationId xmlns:a16="http://schemas.microsoft.com/office/drawing/2014/main" id="{394F9C01-2CEF-4295-AA5A-920099C86191}"/>
              </a:ext>
            </a:extLst>
          </p:cNvPr>
          <p:cNvSpPr>
            <a:spLocks noGrp="1"/>
          </p:cNvSpPr>
          <p:nvPr>
            <p:ph idx="1"/>
          </p:nvPr>
        </p:nvSpPr>
        <p:spPr>
          <a:xfrm>
            <a:off x="910086" y="1790926"/>
            <a:ext cx="6156703" cy="4660061"/>
          </a:xfrm>
        </p:spPr>
        <p:txBody>
          <a:bodyPr vert="horz" lIns="91440" tIns="45720" rIns="91440" bIns="45720" rtlCol="0" anchor="t">
            <a:normAutofit/>
          </a:bodyPr>
          <a:lstStyle/>
          <a:p>
            <a:r>
              <a:rPr lang="en-GB" sz="2000">
                <a:latin typeface="Open Sans"/>
                <a:ea typeface="Open Sans" panose="020B0606030504020204" pitchFamily="34" charset="0"/>
                <a:cs typeface="Open Sans" panose="020B0606030504020204" pitchFamily="34" charset="0"/>
              </a:rPr>
              <a:t>Energy planning is the act of assessing the ability of a regional system to provide dependable energy services under </a:t>
            </a:r>
            <a:r>
              <a:rPr lang="en-GB" sz="2000" b="1">
                <a:latin typeface="Open Sans"/>
                <a:ea typeface="Open Sans" panose="020B0606030504020204" pitchFamily="34" charset="0"/>
                <a:cs typeface="Open Sans" panose="020B0606030504020204" pitchFamily="34" charset="0"/>
              </a:rPr>
              <a:t>constantly changing conditions.</a:t>
            </a:r>
          </a:p>
          <a:p>
            <a:r>
              <a:rPr lang="en-GB" sz="2000">
                <a:latin typeface="Open Sans"/>
                <a:ea typeface="Open Sans" panose="020B0606030504020204" pitchFamily="34" charset="0"/>
                <a:cs typeface="Open Sans" panose="020B0606030504020204" pitchFamily="34" charset="0"/>
              </a:rPr>
              <a:t>Advanced analytical methods and tools to make better decisions when faced with complex decisions.</a:t>
            </a:r>
          </a:p>
          <a:p>
            <a:r>
              <a:rPr lang="en-GB" sz="2000" b="1">
                <a:latin typeface="Open Sans"/>
                <a:ea typeface="Open Sans" panose="020B0606030504020204" pitchFamily="34" charset="0"/>
                <a:cs typeface="Open Sans" panose="020B0606030504020204" pitchFamily="34" charset="0"/>
              </a:rPr>
              <a:t>Identifies the most cost-effective way of delivering energy to the final consumer.</a:t>
            </a:r>
          </a:p>
          <a:p>
            <a:r>
              <a:rPr lang="en-GB" sz="2000">
                <a:latin typeface="Open Sans"/>
                <a:ea typeface="Open Sans" panose="020B0606030504020204" pitchFamily="34" charset="0"/>
                <a:cs typeface="Open Sans" panose="020B0606030504020204" pitchFamily="34" charset="0"/>
              </a:rPr>
              <a:t>Main barriers are lack of adequate data and shortage of skilled human resources.</a:t>
            </a:r>
          </a:p>
          <a:p>
            <a:r>
              <a:rPr lang="en-GB" sz="2000">
                <a:latin typeface="Open Sans"/>
                <a:ea typeface="Open Sans" panose="020B0606030504020204" pitchFamily="34" charset="0"/>
                <a:cs typeface="Open Sans" panose="020B0606030504020204" pitchFamily="34" charset="0"/>
              </a:rPr>
              <a:t>Thus, investment decisions are often based on ill-informed policy targets and a need for ad-hoc stop-gap measures.</a:t>
            </a:r>
          </a:p>
        </p:txBody>
      </p:sp>
      <p:sp>
        <p:nvSpPr>
          <p:cNvPr id="11" name="Title 10">
            <a:extLst>
              <a:ext uri="{FF2B5EF4-FFF2-40B4-BE49-F238E27FC236}">
                <a16:creationId xmlns:a16="http://schemas.microsoft.com/office/drawing/2014/main" id="{E94F0A86-4BC4-459F-A7E0-2C61643DBCAF}"/>
              </a:ext>
            </a:extLst>
          </p:cNvPr>
          <p:cNvSpPr txBox="1">
            <a:spLocks/>
          </p:cNvSpPr>
          <p:nvPr/>
        </p:nvSpPr>
        <p:spPr>
          <a:xfrm>
            <a:off x="896740" y="2372"/>
            <a:ext cx="590345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Why is energy planning important?  </a:t>
            </a:r>
            <a:endParaRPr lang="en-US" dirty="0">
              <a:cs typeface="Calibri Light" panose="020F0302020204030204"/>
            </a:endParaRPr>
          </a:p>
        </p:txBody>
      </p:sp>
      <p:pic>
        <p:nvPicPr>
          <p:cNvPr id="7" name="Picture 6" descr="Graphical user interface, application&#10;&#10;Description automatically generated">
            <a:extLst>
              <a:ext uri="{FF2B5EF4-FFF2-40B4-BE49-F238E27FC236}">
                <a16:creationId xmlns:a16="http://schemas.microsoft.com/office/drawing/2014/main" id="{0C9134D0-F7CD-D047-A6F0-B811C5383A82}"/>
              </a:ext>
            </a:extLst>
          </p:cNvPr>
          <p:cNvPicPr>
            <a:picLocks noChangeAspect="1"/>
          </p:cNvPicPr>
          <p:nvPr/>
        </p:nvPicPr>
        <p:blipFill>
          <a:blip r:embed="rId6"/>
          <a:stretch>
            <a:fillRect/>
          </a:stretch>
        </p:blipFill>
        <p:spPr>
          <a:xfrm>
            <a:off x="7327095" y="1885765"/>
            <a:ext cx="3946783" cy="3906143"/>
          </a:xfrm>
          <a:prstGeom prst="rect">
            <a:avLst/>
          </a:prstGeom>
        </p:spPr>
      </p:pic>
      <p:sp>
        <p:nvSpPr>
          <p:cNvPr id="4" name="TextBox 3">
            <a:extLst>
              <a:ext uri="{FF2B5EF4-FFF2-40B4-BE49-F238E27FC236}">
                <a16:creationId xmlns:a16="http://schemas.microsoft.com/office/drawing/2014/main" id="{AD3E4085-2239-4F53-8772-DA576786BC48}"/>
              </a:ext>
            </a:extLst>
          </p:cNvPr>
          <p:cNvSpPr txBox="1"/>
          <p:nvPr/>
        </p:nvSpPr>
        <p:spPr>
          <a:xfrm>
            <a:off x="10036902" y="5790225"/>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Rexazin</a:t>
            </a:r>
            <a:r>
              <a:rPr lang="en-US" sz="1000">
                <a:solidFill>
                  <a:srgbClr val="1D1C1D"/>
                </a:solidFill>
                <a:latin typeface="Open Sans"/>
              </a:rPr>
              <a:t>, M., </a:t>
            </a:r>
            <a:r>
              <a:rPr lang="en-US" sz="1000">
                <a:solidFill>
                  <a:srgbClr val="1D1C1D"/>
                </a:solidFill>
                <a:latin typeface="Open Sans"/>
                <a:hlinkClick r:id="rId7"/>
              </a:rPr>
              <a:t>image</a:t>
            </a:r>
            <a:r>
              <a:rPr lang="en-US" sz="1000">
                <a:solidFill>
                  <a:srgbClr val="1D1C1D"/>
                </a:solidFill>
                <a:latin typeface="Open Sans"/>
              </a:rPr>
              <a:t>)</a:t>
            </a:r>
            <a:endParaRPr lang="en-US" sz="1000">
              <a:latin typeface="Open Sans"/>
            </a:endParaRPr>
          </a:p>
        </p:txBody>
      </p:sp>
      <p:sp>
        <p:nvSpPr>
          <p:cNvPr id="10" name="Oval 9">
            <a:extLst>
              <a:ext uri="{FF2B5EF4-FFF2-40B4-BE49-F238E27FC236}">
                <a16:creationId xmlns:a16="http://schemas.microsoft.com/office/drawing/2014/main" id="{E594CA87-7778-104E-BDB4-56F40E6E863E}"/>
              </a:ext>
            </a:extLst>
          </p:cNvPr>
          <p:cNvSpPr/>
          <p:nvPr/>
        </p:nvSpPr>
        <p:spPr>
          <a:xfrm>
            <a:off x="6627370" y="2498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5.mp3" descr="Track2_Lecture1_Slide5.mp3">
            <a:hlinkClick r:id="" action="ppaction://media"/>
            <a:extLst>
              <a:ext uri="{FF2B5EF4-FFF2-40B4-BE49-F238E27FC236}">
                <a16:creationId xmlns:a16="http://schemas.microsoft.com/office/drawing/2014/main" id="{CA58F747-2543-7A4E-865C-248538B838E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698735" y="316203"/>
            <a:ext cx="812800" cy="812800"/>
          </a:xfrm>
          <a:prstGeom prst="rect">
            <a:avLst/>
          </a:prstGeom>
        </p:spPr>
      </p:pic>
      <p:sp>
        <p:nvSpPr>
          <p:cNvPr id="13" name="TextBox 12">
            <a:extLst>
              <a:ext uri="{FF2B5EF4-FFF2-40B4-BE49-F238E27FC236}">
                <a16:creationId xmlns:a16="http://schemas.microsoft.com/office/drawing/2014/main" id="{D8AAB52A-6BAA-47AC-AE67-1830DEA90161}"/>
              </a:ext>
            </a:extLst>
          </p:cNvPr>
          <p:cNvSpPr txBox="1"/>
          <p:nvPr/>
        </p:nvSpPr>
        <p:spPr>
          <a:xfrm>
            <a:off x="921657" y="613528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(The World Bank 2017)</a:t>
            </a:r>
            <a:endParaRPr lang="en-US" sz="1000" dirty="0">
              <a:latin typeface="Open Sans"/>
            </a:endParaRPr>
          </a:p>
        </p:txBody>
      </p:sp>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87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pic>
        <p:nvPicPr>
          <p:cNvPr id="7" name="Picture 6" descr="A plant growing from a pile of coins&#10;&#10;Description automatically generated with medium confidence">
            <a:extLst>
              <a:ext uri="{FF2B5EF4-FFF2-40B4-BE49-F238E27FC236}">
                <a16:creationId xmlns:a16="http://schemas.microsoft.com/office/drawing/2014/main" id="{A44B94B3-B916-6F42-9721-100DE00E2937}"/>
              </a:ext>
            </a:extLst>
          </p:cNvPr>
          <p:cNvPicPr>
            <a:picLocks noChangeAspect="1"/>
          </p:cNvPicPr>
          <p:nvPr/>
        </p:nvPicPr>
        <p:blipFill>
          <a:blip r:embed="rId6"/>
          <a:stretch>
            <a:fillRect/>
          </a:stretch>
        </p:blipFill>
        <p:spPr>
          <a:xfrm>
            <a:off x="6515100" y="2097882"/>
            <a:ext cx="5080000" cy="2921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1E5CB060-C008-4424-93CC-4448E5F712D1}"/>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 Acting on energy planning</a:t>
            </a:r>
          </a:p>
        </p:txBody>
      </p:sp>
      <p:sp>
        <p:nvSpPr>
          <p:cNvPr id="9" name="Content Placeholder 8">
            <a:extLst>
              <a:ext uri="{FF2B5EF4-FFF2-40B4-BE49-F238E27FC236}">
                <a16:creationId xmlns:a16="http://schemas.microsoft.com/office/drawing/2014/main" id="{AF0A42F6-1895-4D6C-9459-6C32A26391DB}"/>
              </a:ext>
            </a:extLst>
          </p:cNvPr>
          <p:cNvSpPr>
            <a:spLocks noGrp="1"/>
          </p:cNvSpPr>
          <p:nvPr>
            <p:ph idx="1"/>
          </p:nvPr>
        </p:nvSpPr>
        <p:spPr>
          <a:xfrm>
            <a:off x="838200" y="1920324"/>
            <a:ext cx="5676900" cy="4229173"/>
          </a:xfrm>
        </p:spPr>
        <p:txBody>
          <a:bodyPr vert="horz" lIns="91440" tIns="45720" rIns="91440" bIns="45720" rtlCol="0" anchor="t">
            <a:normAutofit lnSpcReduction="10000"/>
          </a:bodyPr>
          <a:lstStyle/>
          <a:p>
            <a:r>
              <a:rPr lang="en-GB" sz="2000" dirty="0">
                <a:latin typeface="Open Sans"/>
                <a:ea typeface="Open Sans" panose="020B0606030504020204" pitchFamily="34" charset="0"/>
                <a:cs typeface="Open Sans" panose="020B0606030504020204" pitchFamily="34" charset="0"/>
              </a:rPr>
              <a:t>Energy planning is not an end in itself.</a:t>
            </a:r>
          </a:p>
          <a:p>
            <a:r>
              <a:rPr lang="en-GB" sz="2000" dirty="0">
                <a:latin typeface="Open Sans"/>
                <a:ea typeface="Open Sans" panose="020B0606030504020204" pitchFamily="34" charset="0"/>
                <a:cs typeface="Open Sans" panose="020B0606030504020204" pitchFamily="34" charset="0"/>
              </a:rPr>
              <a:t>Planning without implementation is an ineffective use of resources.</a:t>
            </a:r>
          </a:p>
          <a:p>
            <a:r>
              <a:rPr lang="en-GB" sz="2000" dirty="0">
                <a:latin typeface="Open Sans"/>
                <a:ea typeface="Open Sans" panose="020B0606030504020204" pitchFamily="34" charset="0"/>
                <a:cs typeface="Open Sans" panose="020B0606030504020204" pitchFamily="34" charset="0"/>
              </a:rPr>
              <a:t>Implementation requires a functional institutional framework to ensure availability of funding.</a:t>
            </a:r>
          </a:p>
          <a:p>
            <a:r>
              <a:rPr lang="en-GB" sz="2000" dirty="0">
                <a:latin typeface="Open Sans"/>
                <a:ea typeface="Open Sans" panose="020B0606030504020204" pitchFamily="34" charset="0"/>
                <a:cs typeface="Open Sans" panose="020B0606030504020204" pitchFamily="34" charset="0"/>
              </a:rPr>
              <a:t>Sound project economics mobilizes the necessary finance.</a:t>
            </a:r>
          </a:p>
          <a:p>
            <a:r>
              <a:rPr lang="en-GB" sz="2000" dirty="0">
                <a:latin typeface="Open Sans"/>
                <a:ea typeface="Open Sans" panose="020B0606030504020204" pitchFamily="34" charset="0"/>
                <a:cs typeface="Open Sans" panose="020B0606030504020204" pitchFamily="34" charset="0"/>
              </a:rPr>
              <a:t>Physical deployment of infrastructure needs to match schedule logistics.</a:t>
            </a:r>
          </a:p>
          <a:p>
            <a:r>
              <a:rPr lang="en-GB" sz="2000" dirty="0">
                <a:latin typeface="Open Sans"/>
                <a:ea typeface="Open Sans" panose="020B0606030504020204" pitchFamily="34" charset="0"/>
                <a:cs typeface="Open Sans" panose="020B0606030504020204" pitchFamily="34" charset="0"/>
              </a:rPr>
              <a:t>The introduction of a large hydropower plant may exceed current electricity demand.</a:t>
            </a: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10">
            <a:extLst>
              <a:ext uri="{FF2B5EF4-FFF2-40B4-BE49-F238E27FC236}">
                <a16:creationId xmlns:a16="http://schemas.microsoft.com/office/drawing/2014/main" id="{A5268B73-9150-4AF4-B76A-255659DDAAC5}"/>
              </a:ext>
            </a:extLst>
          </p:cNvPr>
          <p:cNvSpPr txBox="1">
            <a:spLocks/>
          </p:cNvSpPr>
          <p:nvPr/>
        </p:nvSpPr>
        <p:spPr>
          <a:xfrm>
            <a:off x="896741" y="2372"/>
            <a:ext cx="6344888"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Why is energy planning important?  </a:t>
            </a:r>
            <a:endParaRPr lang="en-US" dirty="0">
              <a:cs typeface="Calibri Light" panose="020F0302020204030204"/>
            </a:endParaRPr>
          </a:p>
        </p:txBody>
      </p:sp>
      <p:sp>
        <p:nvSpPr>
          <p:cNvPr id="3" name="TextBox 2">
            <a:extLst>
              <a:ext uri="{FF2B5EF4-FFF2-40B4-BE49-F238E27FC236}">
                <a16:creationId xmlns:a16="http://schemas.microsoft.com/office/drawing/2014/main" id="{7CF3B18E-5AD0-46C0-B7F5-8A9AD1D4E2E8}"/>
              </a:ext>
            </a:extLst>
          </p:cNvPr>
          <p:cNvSpPr txBox="1"/>
          <p:nvPr/>
        </p:nvSpPr>
        <p:spPr>
          <a:xfrm>
            <a:off x="9727351" y="468254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(Pictures of Money, </a:t>
            </a:r>
            <a:r>
              <a:rPr lang="en-US" sz="1000">
                <a:solidFill>
                  <a:srgbClr val="1D1C1D"/>
                </a:solidFill>
                <a:latin typeface="Open Sans"/>
                <a:hlinkClick r:id="rId7"/>
              </a:rPr>
              <a:t>image</a:t>
            </a:r>
            <a:r>
              <a:rPr lang="en-US" sz="1000">
                <a:solidFill>
                  <a:srgbClr val="1D1C1D"/>
                </a:solidFill>
                <a:latin typeface="Open Sans"/>
              </a:rPr>
              <a:t>)</a:t>
            </a:r>
            <a:endParaRPr lang="en-US" sz="1000">
              <a:latin typeface="Open Sans"/>
            </a:endParaRPr>
          </a:p>
        </p:txBody>
      </p:sp>
      <p:sp>
        <p:nvSpPr>
          <p:cNvPr id="10" name="Oval 9">
            <a:extLst>
              <a:ext uri="{FF2B5EF4-FFF2-40B4-BE49-F238E27FC236}">
                <a16:creationId xmlns:a16="http://schemas.microsoft.com/office/drawing/2014/main" id="{9B7B55A2-9E62-3347-861D-0A5C531C8134}"/>
              </a:ext>
            </a:extLst>
          </p:cNvPr>
          <p:cNvSpPr/>
          <p:nvPr/>
        </p:nvSpPr>
        <p:spPr>
          <a:xfrm>
            <a:off x="6627370" y="2498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Track2_Lecture1_Slide6.mp3" descr="Track2_Lecture1_Slide6.mp3">
            <a:hlinkClick r:id="" action="ppaction://media"/>
            <a:extLst>
              <a:ext uri="{FF2B5EF4-FFF2-40B4-BE49-F238E27FC236}">
                <a16:creationId xmlns:a16="http://schemas.microsoft.com/office/drawing/2014/main" id="{56F807D1-DAB4-1D44-8302-576B7852177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698735" y="324012"/>
            <a:ext cx="812800" cy="812800"/>
          </a:xfrm>
          <a:prstGeom prst="rect">
            <a:avLst/>
          </a:prstGeom>
        </p:spPr>
      </p:pic>
      <p:sp>
        <p:nvSpPr>
          <p:cNvPr id="12" name="TextBox 11">
            <a:extLst>
              <a:ext uri="{FF2B5EF4-FFF2-40B4-BE49-F238E27FC236}">
                <a16:creationId xmlns:a16="http://schemas.microsoft.com/office/drawing/2014/main" id="{D5ED12A9-CE73-4F83-A9CB-BBBEC4396A06}"/>
              </a:ext>
            </a:extLst>
          </p:cNvPr>
          <p:cNvSpPr txBox="1"/>
          <p:nvPr/>
        </p:nvSpPr>
        <p:spPr>
          <a:xfrm>
            <a:off x="921657" y="613528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(The World Bank 2017)</a:t>
            </a:r>
            <a:endParaRPr lang="en-US" sz="1000" dirty="0">
              <a:latin typeface="Open Sans"/>
            </a:endParaRPr>
          </a:p>
        </p:txBody>
      </p:sp>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817"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0D518822-2540-4C37-94DC-7D4210115BF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1.1.5 Benefits of energy systems models</a:t>
            </a:r>
          </a:p>
        </p:txBody>
      </p:sp>
      <p:sp>
        <p:nvSpPr>
          <p:cNvPr id="9" name="Content Placeholder 8">
            <a:extLst>
              <a:ext uri="{FF2B5EF4-FFF2-40B4-BE49-F238E27FC236}">
                <a16:creationId xmlns:a16="http://schemas.microsoft.com/office/drawing/2014/main" id="{41B185D6-8344-407A-A0AC-91D0DAB8CB01}"/>
              </a:ext>
            </a:extLst>
          </p:cNvPr>
          <p:cNvSpPr>
            <a:spLocks noGrp="1"/>
          </p:cNvSpPr>
          <p:nvPr>
            <p:ph idx="1"/>
          </p:nvPr>
        </p:nvSpPr>
        <p:spPr>
          <a:xfrm>
            <a:off x="881331" y="1704662"/>
            <a:ext cx="6922968" cy="4586645"/>
          </a:xfrm>
        </p:spPr>
        <p:txBody>
          <a:bodyPr vert="horz" lIns="91440" tIns="45720" rIns="91440" bIns="45720" rtlCol="0" anchor="t">
            <a:normAutofit/>
          </a:bodyPr>
          <a:lstStyle/>
          <a:p>
            <a:r>
              <a:rPr lang="en-GB" sz="2000" dirty="0">
                <a:latin typeface="Open Sans"/>
                <a:ea typeface="Open Sans" panose="020B0606030504020204" pitchFamily="34" charset="0"/>
                <a:cs typeface="Open Sans" panose="020B0606030504020204" pitchFamily="34" charset="0"/>
              </a:rPr>
              <a:t>Quantified models of complex systems help decision makers in numerous ways.</a:t>
            </a:r>
          </a:p>
          <a:p>
            <a:r>
              <a:rPr lang="en-GB" sz="2000" dirty="0">
                <a:latin typeface="Open Sans"/>
                <a:ea typeface="Open Sans" panose="020B0606030504020204" pitchFamily="34" charset="0"/>
                <a:cs typeface="Open Sans" panose="020B0606030504020204" pitchFamily="34" charset="0"/>
              </a:rPr>
              <a:t>Enable analysts to compare different system configurations without the costs of building them.</a:t>
            </a:r>
          </a:p>
          <a:p>
            <a:r>
              <a:rPr lang="en-GB" sz="2000" dirty="0">
                <a:latin typeface="Open Sans"/>
                <a:ea typeface="Open Sans" panose="020B0606030504020204" pitchFamily="34" charset="0"/>
                <a:cs typeface="Open Sans" panose="020B0606030504020204" pitchFamily="34" charset="0"/>
              </a:rPr>
              <a:t>Mitigation of uncertainty.</a:t>
            </a:r>
          </a:p>
          <a:p>
            <a:r>
              <a:rPr lang="en-GB" sz="2000" dirty="0">
                <a:latin typeface="Open Sans"/>
                <a:ea typeface="Open Sans" panose="020B0606030504020204" pitchFamily="34" charset="0"/>
                <a:cs typeface="Open Sans" panose="020B0606030504020204" pitchFamily="34" charset="0"/>
              </a:rPr>
              <a:t>Facilitate the design of systems which account for local resources, demands, and constraints.</a:t>
            </a:r>
          </a:p>
          <a:p>
            <a:r>
              <a:rPr lang="en-GB" sz="2000" dirty="0">
                <a:latin typeface="Open Sans"/>
                <a:ea typeface="Open Sans" panose="020B0606030504020204" pitchFamily="34" charset="0"/>
                <a:cs typeface="Open Sans" panose="020B0606030504020204" pitchFamily="34" charset="0"/>
              </a:rPr>
              <a:t>Ensure minimization of consumer electricity bills.</a:t>
            </a:r>
          </a:p>
          <a:p>
            <a:r>
              <a:rPr lang="en-GB" sz="2000" dirty="0">
                <a:latin typeface="Open Sans"/>
                <a:ea typeface="Open Sans" panose="020B0606030504020204" pitchFamily="34" charset="0"/>
                <a:cs typeface="Open Sans" panose="020B0606030504020204" pitchFamily="34" charset="0"/>
              </a:rPr>
              <a:t>Development of scenarios for non-partisan political commitment.</a:t>
            </a:r>
          </a:p>
          <a:p>
            <a:r>
              <a:rPr lang="en-GB" sz="2000" b="1" dirty="0">
                <a:latin typeface="Open Sans"/>
                <a:ea typeface="Open Sans" panose="020B0606030504020204" pitchFamily="34" charset="0"/>
                <a:cs typeface="Open Sans" panose="020B0606030504020204" pitchFamily="34" charset="0"/>
              </a:rPr>
              <a:t>Minor system improvements can have disproportionally high positive economic and environmental returns.</a:t>
            </a:r>
          </a:p>
        </p:txBody>
      </p:sp>
      <p:sp>
        <p:nvSpPr>
          <p:cNvPr id="11" name="Title 10">
            <a:extLst>
              <a:ext uri="{FF2B5EF4-FFF2-40B4-BE49-F238E27FC236}">
                <a16:creationId xmlns:a16="http://schemas.microsoft.com/office/drawing/2014/main" id="{289A3792-FCEA-4A76-9142-274456514DA2}"/>
              </a:ext>
            </a:extLst>
          </p:cNvPr>
          <p:cNvSpPr txBox="1">
            <a:spLocks/>
          </p:cNvSpPr>
          <p:nvPr/>
        </p:nvSpPr>
        <p:spPr>
          <a:xfrm>
            <a:off x="896741" y="2372"/>
            <a:ext cx="5998046"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Why is energy planning important?  </a:t>
            </a:r>
            <a:endParaRPr lang="en-US" dirty="0">
              <a:cs typeface="Calibri Light" panose="020F0302020204030204"/>
            </a:endParaRPr>
          </a:p>
        </p:txBody>
      </p:sp>
      <p:pic>
        <p:nvPicPr>
          <p:cNvPr id="7" name="Picture 6">
            <a:extLst>
              <a:ext uri="{FF2B5EF4-FFF2-40B4-BE49-F238E27FC236}">
                <a16:creationId xmlns:a16="http://schemas.microsoft.com/office/drawing/2014/main" id="{9F2601A7-26F0-174C-B672-DC31A39BC39A}"/>
              </a:ext>
            </a:extLst>
          </p:cNvPr>
          <p:cNvPicPr>
            <a:picLocks noChangeAspect="1"/>
          </p:cNvPicPr>
          <p:nvPr/>
        </p:nvPicPr>
        <p:blipFill>
          <a:blip r:embed="rId6"/>
          <a:stretch>
            <a:fillRect/>
          </a:stretch>
        </p:blipFill>
        <p:spPr>
          <a:xfrm>
            <a:off x="7806613" y="1506502"/>
            <a:ext cx="3149600" cy="4335996"/>
          </a:xfrm>
          <a:prstGeom prst="rect">
            <a:avLst/>
          </a:prstGeom>
        </p:spPr>
      </p:pic>
      <p:sp>
        <p:nvSpPr>
          <p:cNvPr id="3" name="TextBox 2">
            <a:extLst>
              <a:ext uri="{FF2B5EF4-FFF2-40B4-BE49-F238E27FC236}">
                <a16:creationId xmlns:a16="http://schemas.microsoft.com/office/drawing/2014/main" id="{6008818A-9774-4F8C-AFFF-A10D04C81E0C}"/>
              </a:ext>
            </a:extLst>
          </p:cNvPr>
          <p:cNvSpPr txBox="1"/>
          <p:nvPr/>
        </p:nvSpPr>
        <p:spPr>
          <a:xfrm>
            <a:off x="9936260" y="5833357"/>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Segerst</a:t>
            </a:r>
            <a:r>
              <a:rPr lang="en-US" sz="1000">
                <a:solidFill>
                  <a:srgbClr val="1D1C1D"/>
                </a:solidFill>
                <a:latin typeface="Open Sans"/>
              </a:rPr>
              <a:t>, </a:t>
            </a:r>
            <a:r>
              <a:rPr lang="en-US" sz="1000">
                <a:solidFill>
                  <a:srgbClr val="1D1C1D"/>
                </a:solidFill>
                <a:latin typeface="Open Sans"/>
                <a:hlinkClick r:id="rId7"/>
              </a:rPr>
              <a:t>image</a:t>
            </a:r>
            <a:r>
              <a:rPr lang="en-US" sz="1000">
                <a:solidFill>
                  <a:srgbClr val="1D1C1D"/>
                </a:solidFill>
                <a:latin typeface="Open Sans"/>
              </a:rPr>
              <a:t>)</a:t>
            </a:r>
            <a:endParaRPr lang="en-US" sz="1000">
              <a:latin typeface="Open Sans"/>
            </a:endParaRPr>
          </a:p>
        </p:txBody>
      </p:sp>
      <p:sp>
        <p:nvSpPr>
          <p:cNvPr id="10" name="Oval 9">
            <a:extLst>
              <a:ext uri="{FF2B5EF4-FFF2-40B4-BE49-F238E27FC236}">
                <a16:creationId xmlns:a16="http://schemas.microsoft.com/office/drawing/2014/main" id="{5CCC7431-BED0-2A45-9D50-69D82A4A67EA}"/>
              </a:ext>
            </a:extLst>
          </p:cNvPr>
          <p:cNvSpPr/>
          <p:nvPr/>
        </p:nvSpPr>
        <p:spPr>
          <a:xfrm>
            <a:off x="6627370" y="2498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Track2_Lecture1_Slide7.mp3" descr="Track2_Lecture1_Slide7.mp3">
            <a:hlinkClick r:id="" action="ppaction://media"/>
            <a:extLst>
              <a:ext uri="{FF2B5EF4-FFF2-40B4-BE49-F238E27FC236}">
                <a16:creationId xmlns:a16="http://schemas.microsoft.com/office/drawing/2014/main" id="{EFE5B2FD-5F8F-4349-BDF3-BB00A4A6A8E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698735" y="315550"/>
            <a:ext cx="812800" cy="812800"/>
          </a:xfrm>
          <a:prstGeom prst="rect">
            <a:avLst/>
          </a:prstGeom>
        </p:spPr>
      </p:pic>
      <p:sp>
        <p:nvSpPr>
          <p:cNvPr id="12" name="TextBox 11">
            <a:extLst>
              <a:ext uri="{FF2B5EF4-FFF2-40B4-BE49-F238E27FC236}">
                <a16:creationId xmlns:a16="http://schemas.microsoft.com/office/drawing/2014/main" id="{585E16E9-A037-4EEF-864E-B16550F0A1B8}"/>
              </a:ext>
            </a:extLst>
          </p:cNvPr>
          <p:cNvSpPr txBox="1"/>
          <p:nvPr/>
        </p:nvSpPr>
        <p:spPr>
          <a:xfrm>
            <a:off x="921657" y="613528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(The World Bank 2017)</a:t>
            </a:r>
            <a:endParaRPr lang="en-US" sz="1000" dirty="0">
              <a:latin typeface="Open Sans"/>
            </a:endParaRPr>
          </a:p>
        </p:txBody>
      </p:sp>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910"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1.1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929196" y="1494761"/>
            <a:ext cx="5127708"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a:latin typeface="Open Sans"/>
              </a:rPr>
              <a:t>Howells M, Rogner H.H, Mentis D, Broad O. SEAR Energy Access and Electricity Planning Special Feature, The World Bank, 2017.</a:t>
            </a:r>
          </a:p>
          <a:p>
            <a:pPr marL="342900" indent="-342900">
              <a:buAutoNum type="arabicPeriod"/>
            </a:pPr>
            <a:endParaRPr lang="en-GB" sz="1600">
              <a:latin typeface="Open Sans"/>
              <a:cs typeface="Calibri"/>
            </a:endParaRPr>
          </a:p>
          <a:p>
            <a:endParaRPr lang="en-US" sz="1600">
              <a:latin typeface="Open Sans"/>
              <a:cs typeface="Calibri"/>
            </a:endParaRPr>
          </a:p>
          <a:p>
            <a:pPr marL="342900" indent="-342900">
              <a:buFontTx/>
              <a:buAutoNum type="arabicPeriod"/>
            </a:pPr>
            <a:endParaRPr lang="en-US" sz="1600">
              <a:latin typeface="Open Sans"/>
            </a:endParaRPr>
          </a:p>
          <a:p>
            <a:pPr marL="342900" indent="-342900">
              <a:buFontTx/>
              <a:buAutoNum type="arabicPeriod"/>
            </a:pPr>
            <a:endParaRPr lang="en-US" sz="1600">
              <a:latin typeface="Open Sans"/>
            </a:endParaRPr>
          </a:p>
          <a:p>
            <a:pPr marL="342900" indent="-342900">
              <a:buAutoNum type="arabicPeriod"/>
            </a:pPr>
            <a:endParaRPr lang="en-US" sz="1600">
              <a:latin typeface="Open Sans"/>
              <a:cs typeface="Calibri" panose="020F0502020204030204"/>
            </a:endParaRPr>
          </a:p>
          <a:p>
            <a:pPr marL="342900" indent="-342900">
              <a:buAutoNum type="arabicPeriod"/>
            </a:pPr>
            <a:endParaRPr lang="en-GB" sz="1600">
              <a:latin typeface="Open Sans"/>
              <a:cs typeface="Calibri" panose="020F0502020204030204"/>
            </a:endParaRPr>
          </a:p>
          <a:p>
            <a:pPr marL="342900" indent="-342900">
              <a:buAutoNum type="arabicPeriod"/>
            </a:pPr>
            <a:endParaRPr lang="en-US" sz="1600">
              <a:latin typeface="Open Sans"/>
              <a:cs typeface="Calibri" panose="020F0502020204030204"/>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 Overview of the SDGs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96741" y="2372"/>
            <a:ext cx="5977026"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SDGs and Climate Action Agenda</a:t>
            </a:r>
          </a:p>
        </p:txBody>
      </p:sp>
      <p:pic>
        <p:nvPicPr>
          <p:cNvPr id="2" name="Picture 3" descr="Graphical user interface, application&#10;&#10;Description automatically generated">
            <a:extLst>
              <a:ext uri="{FF2B5EF4-FFF2-40B4-BE49-F238E27FC236}">
                <a16:creationId xmlns:a16="http://schemas.microsoft.com/office/drawing/2014/main" id="{0DAA6985-668D-4D1B-94A4-48019A00BB07}"/>
              </a:ext>
            </a:extLst>
          </p:cNvPr>
          <p:cNvPicPr>
            <a:picLocks noChangeAspect="1"/>
          </p:cNvPicPr>
          <p:nvPr/>
        </p:nvPicPr>
        <p:blipFill rotWithShape="1">
          <a:blip r:embed="rId6"/>
          <a:srcRect l="1274" r="-1062" b="-372"/>
          <a:stretch/>
        </p:blipFill>
        <p:spPr>
          <a:xfrm>
            <a:off x="2711570" y="1973929"/>
            <a:ext cx="6754496" cy="3887826"/>
          </a:xfrm>
          <a:prstGeom prst="rect">
            <a:avLst/>
          </a:prstGeom>
        </p:spPr>
      </p:pic>
      <p:sp>
        <p:nvSpPr>
          <p:cNvPr id="4" name="TextBox 3">
            <a:extLst>
              <a:ext uri="{FF2B5EF4-FFF2-40B4-BE49-F238E27FC236}">
                <a16:creationId xmlns:a16="http://schemas.microsoft.com/office/drawing/2014/main" id="{B4A68F7C-32F7-4A6D-A15D-55D1F059165E}"/>
              </a:ext>
            </a:extLst>
          </p:cNvPr>
          <p:cNvSpPr txBox="1"/>
          <p:nvPr/>
        </p:nvSpPr>
        <p:spPr>
          <a:xfrm>
            <a:off x="2607795" y="5921080"/>
            <a:ext cx="443282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Open Sans"/>
                <a:cs typeface="Calibri"/>
              </a:rPr>
              <a:t>(Kim et al. (2018), </a:t>
            </a:r>
            <a:r>
              <a:rPr lang="en-GB" sz="1000">
                <a:latin typeface="Open Sans"/>
                <a:cs typeface="Calibri"/>
                <a:hlinkClick r:id="rId7"/>
              </a:rPr>
              <a:t>image</a:t>
            </a:r>
            <a:r>
              <a:rPr lang="en-GB" sz="1000">
                <a:latin typeface="Open Sans"/>
                <a:cs typeface="Calibri"/>
              </a:rPr>
              <a:t>, licensed under </a:t>
            </a:r>
            <a:r>
              <a:rPr lang="en-GB" sz="1000">
                <a:latin typeface="Open Sans"/>
                <a:cs typeface="Calibri"/>
                <a:hlinkClick r:id="rId8"/>
              </a:rPr>
              <a:t>CC BY 4.0</a:t>
            </a:r>
            <a:r>
              <a:rPr lang="en-GB" sz="1000">
                <a:latin typeface="Open Sans"/>
                <a:cs typeface="Calibri"/>
              </a:rPr>
              <a:t>)</a:t>
            </a:r>
          </a:p>
        </p:txBody>
      </p:sp>
      <p:sp>
        <p:nvSpPr>
          <p:cNvPr id="8" name="Oval 7">
            <a:extLst>
              <a:ext uri="{FF2B5EF4-FFF2-40B4-BE49-F238E27FC236}">
                <a16:creationId xmlns:a16="http://schemas.microsoft.com/office/drawing/2014/main" id="{1FAF9CF8-5A18-A740-9A00-3C0188A1AB0C}"/>
              </a:ext>
            </a:extLst>
          </p:cNvPr>
          <p:cNvSpPr/>
          <p:nvPr/>
        </p:nvSpPr>
        <p:spPr>
          <a:xfrm>
            <a:off x="6814978" y="24984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1_Slide9.mp3" descr="Track2_Lecture1_Slide9.mp3">
            <a:hlinkClick r:id="" action="ppaction://media"/>
            <a:extLst>
              <a:ext uri="{FF2B5EF4-FFF2-40B4-BE49-F238E27FC236}">
                <a16:creationId xmlns:a16="http://schemas.microsoft.com/office/drawing/2014/main" id="{86D11049-70A2-2248-876E-0BAA09C4A2A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886343" y="314291"/>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3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www.w3.org/XML/1998/namespace"/>
    <ds:schemaRef ds:uri="http://purl.org/dc/terms/"/>
    <ds:schemaRef ds:uri="http://schemas.openxmlformats.org/package/2006/metadata/core-properties"/>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0b696a8a-ab1a-459b-a09e-44df7cbe9330"/>
    <ds:schemaRef ds:uri="35b8b66e-5759-43c1-a138-f967a8bf5a20"/>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94</TotalTime>
  <Words>5842</Words>
  <Application>Microsoft Office PowerPoint</Application>
  <PresentationFormat>Widescreen</PresentationFormat>
  <Paragraphs>377</Paragraphs>
  <Slides>27</Slides>
  <Notes>22</Notes>
  <HiddenSlides>0</HiddenSlides>
  <MMClips>22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311</cp:revision>
  <dcterms:created xsi:type="dcterms:W3CDTF">2021-02-10T16:48:02Z</dcterms:created>
  <dcterms:modified xsi:type="dcterms:W3CDTF">2024-10-31T15:45:58Z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