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10"/>
  </p:notesMasterIdLst>
  <p:handoutMasterIdLst>
    <p:handoutMasterId r:id="rId11"/>
  </p:handoutMasterIdLst>
  <p:sldIdLst>
    <p:sldId id="304" r:id="rId3"/>
    <p:sldId id="258" r:id="rId4"/>
    <p:sldId id="280" r:id="rId5"/>
    <p:sldId id="277" r:id="rId6"/>
    <p:sldId id="279" r:id="rId7"/>
    <p:sldId id="281" r:id="rId8"/>
    <p:sldId id="265"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F1BBC9-ABFF-4E41-A114-D4EE304B3DC5}" v="4" dt="2019-11-04T12:06:48.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79688" autoAdjust="0"/>
  </p:normalViewPr>
  <p:slideViewPr>
    <p:cSldViewPr>
      <p:cViewPr varScale="1">
        <p:scale>
          <a:sx n="87" d="100"/>
          <a:sy n="87" d="100"/>
        </p:scale>
        <p:origin x="236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a:defRPr sz="1200"/>
            </a:lvl1pPr>
          </a:lstStyle>
          <a:p>
            <a:fld id="{A3F1F470-5C67-45E4-8393-65923A5CE7BD}" type="datetimeFigureOut">
              <a:rPr lang="en-GB" smtClean="0"/>
              <a:t>14/05/2021</a:t>
            </a:fld>
            <a:endParaRPr lang="en-GB"/>
          </a:p>
        </p:txBody>
      </p:sp>
      <p:sp>
        <p:nvSpPr>
          <p:cNvPr id="4" name="Footer Placeholder 3"/>
          <p:cNvSpPr>
            <a:spLocks noGrp="1"/>
          </p:cNvSpPr>
          <p:nvPr>
            <p:ph type="ftr" sz="quarter" idx="2"/>
          </p:nvPr>
        </p:nvSpPr>
        <p:spPr>
          <a:xfrm>
            <a:off x="0" y="9429750"/>
            <a:ext cx="2946400" cy="49688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9" y="9429750"/>
            <a:ext cx="2946400" cy="496889"/>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C4F76DF8-856B-452F-90BB-0CDF18EF1C07}" type="datetimeFigureOut">
              <a:rPr lang="en-GB" smtClean="0"/>
              <a:t>14/05/2021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Apology re mentor</a:t>
            </a:r>
          </a:p>
          <a:p>
            <a:endParaRPr lang="en-GB" dirty="0"/>
          </a:p>
          <a:p>
            <a:r>
              <a:rPr lang="en-GB" dirty="0"/>
              <a:t>Put up </a:t>
            </a:r>
            <a:r>
              <a:rPr lang="en-GB" dirty="0" err="1"/>
              <a:t>Yad</a:t>
            </a:r>
            <a:r>
              <a:rPr lang="en-GB" dirty="0"/>
              <a:t> B and </a:t>
            </a:r>
            <a:r>
              <a:rPr lang="en-GB" dirty="0" err="1"/>
              <a:t>Bago</a:t>
            </a:r>
            <a:r>
              <a:rPr lang="en-GB" dirty="0"/>
              <a:t> A Phase 3 material and ask them to talk to it</a:t>
            </a:r>
          </a:p>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2</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 them know this and a couple of other slides not in their packs</a:t>
            </a:r>
          </a:p>
        </p:txBody>
      </p:sp>
      <p:sp>
        <p:nvSpPr>
          <p:cNvPr id="4" name="Slide Number Placeholder 3"/>
          <p:cNvSpPr>
            <a:spLocks noGrp="1"/>
          </p:cNvSpPr>
          <p:nvPr>
            <p:ph type="sldNum" sz="quarter" idx="10"/>
          </p:nvPr>
        </p:nvSpPr>
        <p:spPr/>
        <p:txBody>
          <a:bodyPr/>
          <a:lstStyle/>
          <a:p>
            <a:fld id="{B273AAB7-6C1A-4E1B-8170-507D7609494A}" type="slidenum">
              <a:rPr lang="en-GB" smtClean="0"/>
              <a:pPr/>
              <a:t>3</a:t>
            </a:fld>
            <a:endParaRPr lang="en-GB"/>
          </a:p>
        </p:txBody>
      </p:sp>
    </p:spTree>
    <p:extLst>
      <p:ext uri="{BB962C8B-B14F-4D97-AF65-F5344CB8AC3E}">
        <p14:creationId xmlns:p14="http://schemas.microsoft.com/office/powerpoint/2010/main" val="3117440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4</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5</a:t>
            </a:fld>
            <a:endParaRPr lang="en-GB"/>
          </a:p>
        </p:txBody>
      </p:sp>
    </p:spTree>
    <p:extLst>
      <p:ext uri="{BB962C8B-B14F-4D97-AF65-F5344CB8AC3E}">
        <p14:creationId xmlns:p14="http://schemas.microsoft.com/office/powerpoint/2010/main" val="3121829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6</a:t>
            </a:fld>
            <a:endParaRPr lang="en-GB"/>
          </a:p>
        </p:txBody>
      </p:sp>
    </p:spTree>
    <p:extLst>
      <p:ext uri="{BB962C8B-B14F-4D97-AF65-F5344CB8AC3E}">
        <p14:creationId xmlns:p14="http://schemas.microsoft.com/office/powerpoint/2010/main" val="2372988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7</a:t>
            </a:fld>
            <a:endParaRPr lang="en-GB"/>
          </a:p>
        </p:txBody>
      </p:sp>
    </p:spTree>
    <p:extLst>
      <p:ext uri="{BB962C8B-B14F-4D97-AF65-F5344CB8AC3E}">
        <p14:creationId xmlns:p14="http://schemas.microsoft.com/office/powerpoint/2010/main" val="43645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756603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194906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1008444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14/05/2021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8"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265381036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5493047" cy="548051"/>
          </a:xfrm>
          <a:prstGeom prst="rect">
            <a:avLst/>
          </a:prstGeom>
        </p:spPr>
        <p:txBody>
          <a:bodyPr/>
          <a:lstStyle/>
          <a:p>
            <a:pPr>
              <a:lnSpc>
                <a:spcPct val="100000"/>
              </a:lnSpc>
            </a:pPr>
            <a:r>
              <a:rPr lang="en-GB" sz="3200" dirty="0">
                <a:solidFill>
                  <a:schemeClr val="bg1"/>
                </a:solidFill>
              </a:rPr>
              <a:t>Review of Phase 3 </a:t>
            </a:r>
            <a:br>
              <a:rPr lang="en-GB" sz="3200" dirty="0">
                <a:solidFill>
                  <a:schemeClr val="bg1"/>
                </a:solidFill>
              </a:rPr>
            </a:br>
            <a:r>
              <a:rPr lang="en-GB" sz="3200" dirty="0">
                <a:solidFill>
                  <a:schemeClr val="bg1"/>
                </a:solidFill>
              </a:rPr>
              <a:t>OER development activity </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556792"/>
            <a:ext cx="7845064"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lvl="0">
              <a:lnSpc>
                <a:spcPct val="100000"/>
              </a:lnSpc>
              <a:spcBef>
                <a:spcPts val="0"/>
              </a:spcBef>
            </a:pPr>
            <a:r>
              <a:rPr lang="en-GB" sz="2800" dirty="0">
                <a:solidFill>
                  <a:srgbClr val="FF0000"/>
                </a:solidFill>
              </a:rPr>
              <a:t>Introduction</a:t>
            </a: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Today’s activity follows on from the Phase 3 OER Development Activity you have already done in your teams. </a:t>
            </a: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After completing this activity, you will understand the different aspects of learning design as applied to OERs.</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40941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052736"/>
            <a:ext cx="8280920"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14000"/>
              </a:lnSpc>
              <a:spcAft>
                <a:spcPts val="800"/>
              </a:spcAft>
            </a:pPr>
            <a:r>
              <a:rPr lang="en-GB" sz="2400" b="1" dirty="0">
                <a:latin typeface="Calibri" panose="020F0502020204030204" pitchFamily="34" charset="0"/>
              </a:rPr>
              <a:t>Question:				Tricky topics tool:</a:t>
            </a:r>
          </a:p>
          <a:p>
            <a:pPr>
              <a:lnSpc>
                <a:spcPct val="114000"/>
              </a:lnSpc>
              <a:spcAft>
                <a:spcPts val="800"/>
              </a:spcAft>
            </a:pPr>
            <a:r>
              <a:rPr lang="en-GB" sz="2000" dirty="0">
                <a:latin typeface="Calibri" panose="020F0502020204030204" pitchFamily="34" charset="0"/>
              </a:rPr>
              <a:t>Who are your students?			Student profile </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What will they say about the course?	Word wheel</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What are the key topics?			Threshold concepts/ tricky topics</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How will you present the course?		Activity profile</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
        <p:nvSpPr>
          <p:cNvPr id="3" name="Rectangle 2">
            <a:extLst>
              <a:ext uri="{FF2B5EF4-FFF2-40B4-BE49-F238E27FC236}">
                <a16:creationId xmlns:a16="http://schemas.microsoft.com/office/drawing/2014/main" id="{47802ED6-255A-45B0-B225-C2735071BF9F}"/>
              </a:ext>
            </a:extLst>
          </p:cNvPr>
          <p:cNvSpPr/>
          <p:nvPr/>
        </p:nvSpPr>
        <p:spPr>
          <a:xfrm>
            <a:off x="467544" y="601524"/>
            <a:ext cx="6624736" cy="523220"/>
          </a:xfrm>
          <a:prstGeom prst="rect">
            <a:avLst/>
          </a:prstGeom>
        </p:spPr>
        <p:txBody>
          <a:bodyPr wrap="square">
            <a:spAutoFit/>
          </a:bodyPr>
          <a:lstStyle/>
          <a:p>
            <a:r>
              <a:rPr lang="en-GB" sz="2800" dirty="0">
                <a:solidFill>
                  <a:srgbClr val="FF0000"/>
                </a:solidFill>
              </a:rPr>
              <a:t>Learning design questions and tools to help</a:t>
            </a:r>
            <a:endParaRPr lang="en-GB" sz="2800" dirty="0"/>
          </a:p>
        </p:txBody>
      </p:sp>
    </p:spTree>
    <p:extLst>
      <p:ext uri="{BB962C8B-B14F-4D97-AF65-F5344CB8AC3E}">
        <p14:creationId xmlns:p14="http://schemas.microsoft.com/office/powerpoint/2010/main" val="280211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058" y="1988840"/>
            <a:ext cx="8208912" cy="3693319"/>
          </a:xfrm>
          <a:prstGeom prst="rect">
            <a:avLst/>
          </a:prstGeom>
        </p:spPr>
        <p:txBody>
          <a:bodyPr wrap="square">
            <a:spAutoFit/>
          </a:bodyPr>
          <a:lstStyle/>
          <a:p>
            <a:r>
              <a:rPr lang="en-US" dirty="0"/>
              <a:t>We have asked you to prepare, in your teams, an A3 poster about the OER Development activity that can be stuck on a board or wall for all to read and where you can answer any questions other participants may have. This poster needed to provide information on what your team has done in the OER Development activity; such as the topic of the course you worked on, how far you have progressed and what media you have used. We provided a template (named TIDE Open Education Resource Development Template) to use as is or adapt for this purpose.</a:t>
            </a:r>
            <a:endParaRPr lang="en-GB" dirty="0"/>
          </a:p>
          <a:p>
            <a:endParaRPr lang="en-US" dirty="0"/>
          </a:p>
          <a:p>
            <a:r>
              <a:rPr lang="en-US" dirty="0"/>
              <a:t>After reading each other teams’ posters you will discuss the various tasks you have had to do in this and previous phases and the feedback you have received from your mentor with other teams in your room. Tutors act as facilitators and collate any comments you have or issues you raise about the activity to be fed back to the TIDE team.</a:t>
            </a:r>
            <a:endParaRPr lang="en-GB" dirty="0"/>
          </a:p>
        </p:txBody>
      </p:sp>
      <p:sp>
        <p:nvSpPr>
          <p:cNvPr id="3" name="Rectangle 2"/>
          <p:cNvSpPr/>
          <p:nvPr/>
        </p:nvSpPr>
        <p:spPr>
          <a:xfrm>
            <a:off x="467544" y="404664"/>
            <a:ext cx="4824536" cy="523220"/>
          </a:xfrm>
          <a:prstGeom prst="rect">
            <a:avLst/>
          </a:prstGeom>
        </p:spPr>
        <p:txBody>
          <a:bodyPr wrap="square">
            <a:spAutoFit/>
          </a:bodyPr>
          <a:lstStyle/>
          <a:p>
            <a:r>
              <a:rPr lang="en-GB" sz="2800" dirty="0">
                <a:solidFill>
                  <a:srgbClr val="FF0000"/>
                </a:solidFill>
              </a:rPr>
              <a:t>Poster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5536" y="1052736"/>
            <a:ext cx="8424936" cy="4536504"/>
          </a:xfrm>
        </p:spPr>
        <p:txBody>
          <a:bodyPr/>
          <a:lstStyle/>
          <a:p>
            <a:pPr>
              <a:lnSpc>
                <a:spcPct val="114000"/>
              </a:lnSpc>
              <a:spcAft>
                <a:spcPts val="800"/>
              </a:spcAft>
            </a:pPr>
            <a:endParaRPr lang="en-GB" sz="20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What did you think about the OER development activity?</a:t>
            </a:r>
          </a:p>
          <a:p>
            <a:pPr marL="457200" indent="-457200">
              <a:lnSpc>
                <a:spcPct val="107000"/>
              </a:lnSpc>
              <a:spcAft>
                <a:spcPts val="80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Arial Unicode MS" panose="020B0604020202020204" pitchFamily="34" charset="-128"/>
              </a:rPr>
              <a:t>What worked well</a:t>
            </a:r>
          </a:p>
          <a:p>
            <a:pPr marL="457200" indent="-457200">
              <a:lnSpc>
                <a:spcPct val="107000"/>
              </a:lnSpc>
              <a:spcAft>
                <a:spcPts val="800"/>
              </a:spcAft>
              <a:buFont typeface="Arial" panose="020B0604020202020204" pitchFamily="34" charset="0"/>
              <a:buChar char="•"/>
            </a:pPr>
            <a:r>
              <a:rPr lang="en-GB" sz="2800" dirty="0">
                <a:latin typeface="Calibri" panose="020F0502020204030204" pitchFamily="34" charset="0"/>
                <a:ea typeface="Calibri" panose="020F0502020204030204" pitchFamily="34" charset="0"/>
                <a:cs typeface="Arial Unicode MS" panose="020B0604020202020204" pitchFamily="34" charset="-128"/>
              </a:rPr>
              <a:t>What didn’t work well</a:t>
            </a:r>
          </a:p>
        </p:txBody>
      </p:sp>
    </p:spTree>
    <p:extLst>
      <p:ext uri="{BB962C8B-B14F-4D97-AF65-F5344CB8AC3E}">
        <p14:creationId xmlns:p14="http://schemas.microsoft.com/office/powerpoint/2010/main" val="262071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5536" y="1052736"/>
            <a:ext cx="8424936" cy="4536504"/>
          </a:xfrm>
        </p:spPr>
        <p:txBody>
          <a:bodyPr/>
          <a:lstStyle/>
          <a:p>
            <a:pPr>
              <a:lnSpc>
                <a:spcPct val="107000"/>
              </a:lnSpc>
              <a:spcAft>
                <a:spcPts val="800"/>
              </a:spcAft>
            </a:pP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What are your top 3 tips for designing online courses?</a:t>
            </a: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 Content		- Delivery </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Discuss in your groups, produce 3 tips for each area and write on post-it notes.</a:t>
            </a: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74255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21520" y="1556792"/>
            <a:ext cx="7918082" cy="5019773"/>
          </a:xfrm>
        </p:spPr>
        <p:txBody>
          <a:bodyPr/>
          <a:lstStyle/>
          <a:p>
            <a:pPr>
              <a:spcAft>
                <a:spcPts val="0"/>
              </a:spcAft>
            </a:pPr>
            <a:r>
              <a:rPr lang="en-GB" sz="2000" dirty="0">
                <a:latin typeface="Calibri" panose="020F0502020204030204" pitchFamily="34" charset="0"/>
                <a:ea typeface="Calibri" panose="020F0502020204030204" pitchFamily="34" charset="0"/>
                <a:cs typeface="Arial Unicode MS" panose="020B0604020202020204"/>
              </a:rPr>
              <a:t>The learning design process for educational resources aims to enable reflection, refinement, change and communication by focusing on forms of representation, notation and documentation such as word wheels, learner profiles and course activity profiles. </a:t>
            </a:r>
          </a:p>
          <a:p>
            <a:pPr>
              <a:spcAft>
                <a:spcPts val="0"/>
              </a:spcAft>
            </a:pPr>
            <a:r>
              <a:rPr lang="en-GB" sz="2000" dirty="0">
                <a:latin typeface="Calibri" panose="020F0502020204030204" pitchFamily="34" charset="0"/>
                <a:ea typeface="Calibri" panose="020F0502020204030204" pitchFamily="34" charset="0"/>
                <a:cs typeface="Arial Unicode MS" panose="020B0604020202020204"/>
              </a:rPr>
              <a:t>This can: </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make the structures of intended teaching and learning – the pedagogy – more visible and explicit thereby promoting understanding and reflection</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serve as a description or template, which can be adaptable or reused by another teacher to suit his/her own context</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add value to the building of shared understandings and communication between those involved in the design and teaching process</a:t>
            </a:r>
          </a:p>
          <a:p>
            <a:pPr marL="342900" lvl="0" indent="-342900">
              <a:spcAft>
                <a:spcPts val="0"/>
              </a:spcAft>
              <a:buFont typeface="Calibri" panose="020F0502020204030204" pitchFamily="34" charset="0"/>
              <a:buChar char="•"/>
            </a:pPr>
            <a:r>
              <a:rPr lang="en-GB" sz="2000" dirty="0">
                <a:latin typeface="Calibri" panose="020F0502020204030204" pitchFamily="34" charset="0"/>
                <a:ea typeface="Calibri" panose="020F0502020204030204" pitchFamily="34" charset="0"/>
                <a:cs typeface="Arial Unicode MS" panose="020B0604020202020204"/>
              </a:rPr>
              <a:t>promote creativity.</a:t>
            </a:r>
          </a:p>
          <a:p>
            <a:endParaRPr lang="en-GB" sz="2400" dirty="0"/>
          </a:p>
        </p:txBody>
      </p:sp>
      <p:sp>
        <p:nvSpPr>
          <p:cNvPr id="7" name="TextBox 6"/>
          <p:cNvSpPr txBox="1"/>
          <p:nvPr/>
        </p:nvSpPr>
        <p:spPr>
          <a:xfrm>
            <a:off x="403875" y="601524"/>
            <a:ext cx="8205104" cy="523220"/>
          </a:xfrm>
          <a:prstGeom prst="rect">
            <a:avLst/>
          </a:prstGeom>
          <a:noFill/>
        </p:spPr>
        <p:txBody>
          <a:bodyPr wrap="square" rtlCol="0">
            <a:spAutoFit/>
          </a:bodyPr>
          <a:lstStyle/>
          <a:p>
            <a:r>
              <a:rPr lang="en-GB" sz="2800" dirty="0">
                <a:solidFill>
                  <a:srgbClr val="FF0000"/>
                </a:solidFill>
              </a:rPr>
              <a:t>Points to consider when designing OER</a:t>
            </a:r>
          </a:p>
        </p:txBody>
      </p:sp>
      <p:sp>
        <p:nvSpPr>
          <p:cNvPr id="2" name="Rectangle 1"/>
          <p:cNvSpPr/>
          <p:nvPr/>
        </p:nvSpPr>
        <p:spPr>
          <a:xfrm>
            <a:off x="421520" y="901490"/>
            <a:ext cx="6544389" cy="375552"/>
          </a:xfrm>
          <a:prstGeom prst="rect">
            <a:avLst/>
          </a:prstGeom>
        </p:spPr>
        <p:txBody>
          <a:bodyPr wrap="square">
            <a:spAutoFit/>
          </a:bodyPr>
          <a:lstStyle/>
          <a:p>
            <a:pPr>
              <a:lnSpc>
                <a:spcPct val="107000"/>
              </a:lnSpc>
              <a:spcAft>
                <a:spcPts val="700"/>
              </a:spcAft>
            </a:pPr>
            <a:endParaRPr lang="en-GB" dirty="0">
              <a:effectLst/>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382652763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604</TotalTime>
  <Words>600</Words>
  <Application>Microsoft Macintosh PowerPoint</Application>
  <PresentationFormat>On-screen Show (4:3)</PresentationFormat>
  <Paragraphs>46</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Helvetica</vt:lpstr>
      <vt:lpstr>Lucida Grande</vt:lpstr>
      <vt:lpstr>TIDE PP Template</vt:lpstr>
      <vt:lpstr>1_Office Theme</vt:lpstr>
      <vt:lpstr>Review of Phase 3  OER development activity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Beck.Pitt</cp:lastModifiedBy>
  <cp:revision>53</cp:revision>
  <cp:lastPrinted>2019-11-19T16:48:36Z</cp:lastPrinted>
  <dcterms:created xsi:type="dcterms:W3CDTF">2018-04-27T13:34:39Z</dcterms:created>
  <dcterms:modified xsi:type="dcterms:W3CDTF">2021-05-14T14:57:36Z</dcterms:modified>
</cp:coreProperties>
</file>