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4"/>
  </p:notesMasterIdLst>
  <p:sldIdLst>
    <p:sldId id="266" r:id="rId5"/>
    <p:sldId id="264" r:id="rId6"/>
    <p:sldId id="354" r:id="rId7"/>
    <p:sldId id="323" r:id="rId8"/>
    <p:sldId id="277" r:id="rId9"/>
    <p:sldId id="351" r:id="rId10"/>
    <p:sldId id="356" r:id="rId11"/>
    <p:sldId id="357" r:id="rId12"/>
    <p:sldId id="285" r:id="rId13"/>
    <p:sldId id="352" r:id="rId14"/>
    <p:sldId id="359" r:id="rId15"/>
    <p:sldId id="360" r:id="rId16"/>
    <p:sldId id="289" r:id="rId17"/>
    <p:sldId id="353" r:id="rId18"/>
    <p:sldId id="362" r:id="rId19"/>
    <p:sldId id="363" r:id="rId20"/>
    <p:sldId id="364" r:id="rId21"/>
    <p:sldId id="294" r:id="rId22"/>
    <p:sldId id="26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XZqHPA0Dn6Em/JfrNSmw==" hashData="NbyHX5KOv7ottjRxgQxVs7SINXXqUltVhULJas0V8xW3tBki7sOAJUCGYvmmreONUvQFrVLJyZo1HdUl/VK2hA=="/>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F616"/>
    <a:srgbClr val="666604"/>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9188" autoAdjust="0"/>
  </p:normalViewPr>
  <p:slideViewPr>
    <p:cSldViewPr snapToGrid="0">
      <p:cViewPr varScale="1">
        <p:scale>
          <a:sx n="36" d="100"/>
          <a:sy n="36" d="100"/>
        </p:scale>
        <p:origin x="16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9CC3C-6B3F-4341-B395-D177C1A4AA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D1E14FB5-342F-4E46-9F50-2396143DEDC5}">
      <dgm:prSet phldrT="[Text]" custT="1"/>
      <dgm:spPr>
        <a:solidFill>
          <a:schemeClr val="accent4">
            <a:lumMod val="75000"/>
          </a:schemeClr>
        </a:solidFill>
      </dgm:spPr>
      <dgm:t>
        <a:bodyPr/>
        <a:lstStyle/>
        <a:p>
          <a:r>
            <a:rPr lang="es-CO" sz="3000" b="1" dirty="0" err="1"/>
            <a:t>Thermal</a:t>
          </a:r>
          <a:r>
            <a:rPr lang="es-CO" sz="3000" b="1" dirty="0"/>
            <a:t> </a:t>
          </a:r>
          <a:r>
            <a:rPr lang="es-CO" sz="3000" b="1" dirty="0" err="1"/>
            <a:t>energy</a:t>
          </a:r>
          <a:r>
            <a:rPr lang="es-CO" sz="3000" b="1" dirty="0"/>
            <a:t> </a:t>
          </a:r>
          <a:r>
            <a:rPr lang="es-CO" sz="3000" b="1" dirty="0" err="1"/>
            <a:t>storage</a:t>
          </a:r>
          <a:endParaRPr lang="es-CO" sz="3000" b="1" dirty="0"/>
        </a:p>
        <a:p>
          <a:r>
            <a:rPr lang="es-CO" sz="2000" dirty="0"/>
            <a:t>Ex: Sensible </a:t>
          </a:r>
          <a:r>
            <a:rPr lang="es-CO" sz="2000" dirty="0" err="1"/>
            <a:t>heat</a:t>
          </a:r>
          <a:r>
            <a:rPr lang="es-CO" sz="2000" dirty="0"/>
            <a:t> </a:t>
          </a:r>
          <a:r>
            <a:rPr lang="es-CO" sz="2000" dirty="0" err="1"/>
            <a:t>storage</a:t>
          </a:r>
          <a:r>
            <a:rPr lang="es-CO" sz="2000" dirty="0"/>
            <a:t> </a:t>
          </a:r>
          <a:r>
            <a:rPr lang="es-CO" sz="2000" dirty="0" err="1"/>
            <a:t>using</a:t>
          </a:r>
          <a:r>
            <a:rPr lang="es-CO" sz="2000" dirty="0"/>
            <a:t> </a:t>
          </a:r>
          <a:r>
            <a:rPr lang="es-CO" sz="2000" dirty="0" err="1"/>
            <a:t>molten</a:t>
          </a:r>
          <a:r>
            <a:rPr lang="es-CO" sz="2000" dirty="0"/>
            <a:t> </a:t>
          </a:r>
          <a:r>
            <a:rPr lang="es-CO" sz="2000" dirty="0" err="1"/>
            <a:t>salts</a:t>
          </a:r>
          <a:endParaRPr lang="es-CO" sz="2000" dirty="0"/>
        </a:p>
      </dgm:t>
    </dgm:pt>
    <dgm:pt modelId="{C515EC9B-6AE8-4079-9BD0-5C6A86F3035B}" type="parTrans" cxnId="{852D0C99-FFEE-443A-A054-FB25030D7C84}">
      <dgm:prSet/>
      <dgm:spPr/>
      <dgm:t>
        <a:bodyPr/>
        <a:lstStyle/>
        <a:p>
          <a:endParaRPr lang="es-CO"/>
        </a:p>
      </dgm:t>
    </dgm:pt>
    <dgm:pt modelId="{39837FDE-704A-457D-926C-41F4656909D0}" type="sibTrans" cxnId="{852D0C99-FFEE-443A-A054-FB25030D7C84}">
      <dgm:prSet/>
      <dgm:spPr/>
      <dgm:t>
        <a:bodyPr/>
        <a:lstStyle/>
        <a:p>
          <a:endParaRPr lang="es-CO"/>
        </a:p>
      </dgm:t>
    </dgm:pt>
    <dgm:pt modelId="{F3E39D2F-58CA-46FB-AEEC-F1E3D8301A34}">
      <dgm:prSet phldrT="[Text]" custT="1"/>
      <dgm:spPr>
        <a:solidFill>
          <a:srgbClr val="0070C0"/>
        </a:solidFill>
      </dgm:spPr>
      <dgm:t>
        <a:bodyPr/>
        <a:lstStyle/>
        <a:p>
          <a:r>
            <a:rPr lang="es-CO" sz="3000" b="1" dirty="0" err="1"/>
            <a:t>Mechanical</a:t>
          </a:r>
          <a:r>
            <a:rPr lang="es-CO" sz="3000" b="1" dirty="0"/>
            <a:t> </a:t>
          </a:r>
          <a:r>
            <a:rPr lang="es-CO" sz="3000" b="1" dirty="0" err="1"/>
            <a:t>energy</a:t>
          </a:r>
          <a:r>
            <a:rPr lang="es-CO" sz="3000" b="1" dirty="0"/>
            <a:t> </a:t>
          </a:r>
          <a:r>
            <a:rPr lang="es-CO" sz="3000" b="1" dirty="0" err="1"/>
            <a:t>storage</a:t>
          </a:r>
          <a:endParaRPr lang="es-CO" sz="3000" b="1" dirty="0"/>
        </a:p>
        <a:p>
          <a:r>
            <a:rPr lang="es-CO" sz="2000" dirty="0"/>
            <a:t>Ex: </a:t>
          </a:r>
          <a:r>
            <a:rPr lang="es-CO" sz="2000" dirty="0" err="1"/>
            <a:t>Pumped</a:t>
          </a:r>
          <a:r>
            <a:rPr lang="es-CO" sz="2000" dirty="0"/>
            <a:t> </a:t>
          </a:r>
          <a:r>
            <a:rPr lang="es-CO" sz="2000" dirty="0" err="1"/>
            <a:t>hydro</a:t>
          </a:r>
          <a:r>
            <a:rPr lang="es-CO" sz="2000" dirty="0"/>
            <a:t> </a:t>
          </a:r>
          <a:r>
            <a:rPr lang="es-CO" sz="2000" dirty="0" err="1"/>
            <a:t>energy</a:t>
          </a:r>
          <a:r>
            <a:rPr lang="es-CO" sz="2000" dirty="0"/>
            <a:t> </a:t>
          </a:r>
          <a:r>
            <a:rPr lang="es-CO" sz="2000" dirty="0" err="1"/>
            <a:t>storage</a:t>
          </a:r>
          <a:endParaRPr lang="es-CO" sz="2000" dirty="0"/>
        </a:p>
      </dgm:t>
    </dgm:pt>
    <dgm:pt modelId="{1B0F295D-6612-44DB-8FCF-F06D8E6FB35A}" type="parTrans" cxnId="{C8426276-DA6F-4AF8-9DC2-058B4DB9EA30}">
      <dgm:prSet/>
      <dgm:spPr/>
      <dgm:t>
        <a:bodyPr/>
        <a:lstStyle/>
        <a:p>
          <a:endParaRPr lang="es-CO"/>
        </a:p>
      </dgm:t>
    </dgm:pt>
    <dgm:pt modelId="{E3711BF4-3150-4318-854E-99208344899C}" type="sibTrans" cxnId="{C8426276-DA6F-4AF8-9DC2-058B4DB9EA30}">
      <dgm:prSet/>
      <dgm:spPr/>
      <dgm:t>
        <a:bodyPr/>
        <a:lstStyle/>
        <a:p>
          <a:endParaRPr lang="es-CO"/>
        </a:p>
      </dgm:t>
    </dgm:pt>
    <dgm:pt modelId="{22589824-4D3D-4CCC-96D1-622839E439AB}">
      <dgm:prSet phldrT="[Text]" custT="1"/>
      <dgm:spPr/>
      <dgm:t>
        <a:bodyPr/>
        <a:lstStyle/>
        <a:p>
          <a:r>
            <a:rPr lang="es-CO" sz="3000" b="1" dirty="0"/>
            <a:t>Chemical </a:t>
          </a:r>
          <a:r>
            <a:rPr lang="es-CO" sz="3000" b="1" dirty="0" err="1"/>
            <a:t>energy</a:t>
          </a:r>
          <a:r>
            <a:rPr lang="es-CO" sz="3000" b="1" dirty="0"/>
            <a:t> </a:t>
          </a:r>
          <a:r>
            <a:rPr lang="es-CO" sz="3000" b="1" dirty="0" err="1"/>
            <a:t>storage</a:t>
          </a:r>
          <a:endParaRPr lang="es-CO" sz="3000" b="1" dirty="0"/>
        </a:p>
        <a:p>
          <a:r>
            <a:rPr lang="es-CO" sz="2000" dirty="0"/>
            <a:t>Ex: </a:t>
          </a:r>
          <a:r>
            <a:rPr lang="es-CO" sz="2000" dirty="0" err="1"/>
            <a:t>Hydrogen</a:t>
          </a:r>
          <a:r>
            <a:rPr lang="es-CO" sz="2000" dirty="0"/>
            <a:t> </a:t>
          </a:r>
          <a:r>
            <a:rPr lang="es-CO" sz="2000" dirty="0" err="1"/>
            <a:t>energy</a:t>
          </a:r>
          <a:r>
            <a:rPr lang="es-CO" sz="2000" dirty="0"/>
            <a:t> </a:t>
          </a:r>
          <a:r>
            <a:rPr lang="es-CO" sz="2000" dirty="0" err="1"/>
            <a:t>storage</a:t>
          </a:r>
          <a:endParaRPr lang="es-CO" sz="2000" dirty="0"/>
        </a:p>
      </dgm:t>
    </dgm:pt>
    <dgm:pt modelId="{249FA01C-017F-4EBB-BFD9-AF621303A19F}" type="parTrans" cxnId="{3AB96134-A61A-4243-859A-540F102EE20F}">
      <dgm:prSet/>
      <dgm:spPr/>
      <dgm:t>
        <a:bodyPr/>
        <a:lstStyle/>
        <a:p>
          <a:endParaRPr lang="es-CO"/>
        </a:p>
      </dgm:t>
    </dgm:pt>
    <dgm:pt modelId="{C0E47E80-0AE2-4D65-998C-F837EF32F537}" type="sibTrans" cxnId="{3AB96134-A61A-4243-859A-540F102EE20F}">
      <dgm:prSet/>
      <dgm:spPr/>
      <dgm:t>
        <a:bodyPr/>
        <a:lstStyle/>
        <a:p>
          <a:endParaRPr lang="es-CO"/>
        </a:p>
      </dgm:t>
    </dgm:pt>
    <dgm:pt modelId="{61161E54-6D62-4C50-9487-E34297604938}">
      <dgm:prSet phldrT="[Text]" custT="1"/>
      <dgm:spPr>
        <a:solidFill>
          <a:srgbClr val="0070C0"/>
        </a:solidFill>
      </dgm:spPr>
      <dgm:t>
        <a:bodyPr/>
        <a:lstStyle/>
        <a:p>
          <a:r>
            <a:rPr lang="es-CO" sz="3000" b="1" dirty="0" err="1"/>
            <a:t>Electrochemical</a:t>
          </a:r>
          <a:r>
            <a:rPr lang="es-CO" sz="3000" b="1" dirty="0"/>
            <a:t> </a:t>
          </a:r>
          <a:r>
            <a:rPr lang="es-CO" sz="3000" b="1" dirty="0" err="1"/>
            <a:t>energy</a:t>
          </a:r>
          <a:r>
            <a:rPr lang="es-CO" sz="3000" b="1" dirty="0"/>
            <a:t> </a:t>
          </a:r>
          <a:r>
            <a:rPr lang="es-CO" sz="3000" b="1" dirty="0" err="1"/>
            <a:t>storage</a:t>
          </a:r>
          <a:endParaRPr lang="es-CO" sz="3000" b="1" dirty="0"/>
        </a:p>
        <a:p>
          <a:r>
            <a:rPr lang="es-CO" sz="2000" dirty="0"/>
            <a:t>Ex: </a:t>
          </a:r>
          <a:r>
            <a:rPr lang="es-CO" sz="2000" dirty="0" err="1"/>
            <a:t>Battery</a:t>
          </a:r>
          <a:r>
            <a:rPr lang="es-CO" sz="2000" dirty="0"/>
            <a:t> </a:t>
          </a:r>
          <a:r>
            <a:rPr lang="es-CO" sz="2000" dirty="0" err="1"/>
            <a:t>energy</a:t>
          </a:r>
          <a:r>
            <a:rPr lang="es-CO" sz="2000" dirty="0"/>
            <a:t> </a:t>
          </a:r>
          <a:r>
            <a:rPr lang="es-CO" sz="2000" dirty="0" err="1"/>
            <a:t>storage</a:t>
          </a:r>
          <a:endParaRPr lang="es-CO" sz="2000" dirty="0"/>
        </a:p>
      </dgm:t>
    </dgm:pt>
    <dgm:pt modelId="{4823F3D1-7841-4192-BF22-8A14B5B75C8C}" type="parTrans" cxnId="{BDEAD45A-DF41-43B5-BE25-60EB7A76FA32}">
      <dgm:prSet/>
      <dgm:spPr/>
      <dgm:t>
        <a:bodyPr/>
        <a:lstStyle/>
        <a:p>
          <a:endParaRPr lang="es-CO"/>
        </a:p>
      </dgm:t>
    </dgm:pt>
    <dgm:pt modelId="{9B6D79A0-D24C-4835-852A-B968BA3D0824}" type="sibTrans" cxnId="{BDEAD45A-DF41-43B5-BE25-60EB7A76FA32}">
      <dgm:prSet/>
      <dgm:spPr/>
      <dgm:t>
        <a:bodyPr/>
        <a:lstStyle/>
        <a:p>
          <a:endParaRPr lang="es-CO"/>
        </a:p>
      </dgm:t>
    </dgm:pt>
    <dgm:pt modelId="{668A96CA-3AD7-408A-B9F0-EBB8C98A58B3}">
      <dgm:prSet phldrT="[Text]" custT="1"/>
      <dgm:spPr/>
      <dgm:t>
        <a:bodyPr/>
        <a:lstStyle/>
        <a:p>
          <a:r>
            <a:rPr lang="es-CO" sz="3000" b="1" dirty="0" err="1"/>
            <a:t>Electrical-magnetical</a:t>
          </a:r>
          <a:r>
            <a:rPr lang="es-CO" sz="3000" b="1" dirty="0"/>
            <a:t> </a:t>
          </a:r>
          <a:r>
            <a:rPr lang="es-CO" sz="3000" b="1" dirty="0" err="1"/>
            <a:t>energy</a:t>
          </a:r>
          <a:r>
            <a:rPr lang="es-CO" sz="3000" b="1" dirty="0"/>
            <a:t> </a:t>
          </a:r>
          <a:r>
            <a:rPr lang="es-CO" sz="3000" b="1" dirty="0" err="1"/>
            <a:t>storage</a:t>
          </a:r>
          <a:endParaRPr lang="es-CO" sz="3000" b="1" dirty="0"/>
        </a:p>
        <a:p>
          <a:r>
            <a:rPr lang="es-CO" sz="2000" dirty="0"/>
            <a:t>Ex: </a:t>
          </a:r>
          <a:r>
            <a:rPr lang="es-CO" sz="2000" dirty="0" err="1"/>
            <a:t>Supercapacitors</a:t>
          </a:r>
          <a:endParaRPr lang="es-CO" sz="2000" dirty="0"/>
        </a:p>
      </dgm:t>
    </dgm:pt>
    <dgm:pt modelId="{6D297E92-F8CB-49E2-93E6-BC4FDE8E3941}" type="parTrans" cxnId="{F90E6D2D-E58C-4FBD-A773-8451ABA4F9F0}">
      <dgm:prSet/>
      <dgm:spPr/>
      <dgm:t>
        <a:bodyPr/>
        <a:lstStyle/>
        <a:p>
          <a:endParaRPr lang="es-CO"/>
        </a:p>
      </dgm:t>
    </dgm:pt>
    <dgm:pt modelId="{DAB06C84-8456-44A3-B3F1-4F875FD38238}" type="sibTrans" cxnId="{F90E6D2D-E58C-4FBD-A773-8451ABA4F9F0}">
      <dgm:prSet/>
      <dgm:spPr/>
      <dgm:t>
        <a:bodyPr/>
        <a:lstStyle/>
        <a:p>
          <a:endParaRPr lang="es-CO"/>
        </a:p>
      </dgm:t>
    </dgm:pt>
    <dgm:pt modelId="{63EC12E7-2E57-4D44-AD9E-E09DB9EB08DB}">
      <dgm:prSet phldrT="[Text]" custT="1"/>
      <dgm:spPr>
        <a:solidFill>
          <a:schemeClr val="accent1">
            <a:lumMod val="60000"/>
            <a:lumOff val="40000"/>
          </a:schemeClr>
        </a:solidFill>
      </dgm:spPr>
      <dgm:t>
        <a:bodyPr/>
        <a:lstStyle/>
        <a:p>
          <a:r>
            <a:rPr lang="es-CO" sz="3000" b="1" dirty="0" err="1"/>
            <a:t>Others</a:t>
          </a:r>
          <a:endParaRPr lang="es-CO" sz="3000" b="1" dirty="0"/>
        </a:p>
        <a:p>
          <a:r>
            <a:rPr lang="es-CO" sz="2000" dirty="0"/>
            <a:t>Ex: </a:t>
          </a:r>
          <a:r>
            <a:rPr lang="es-CO" sz="2000" dirty="0" err="1"/>
            <a:t>Hybrid</a:t>
          </a:r>
          <a:r>
            <a:rPr lang="es-CO" sz="2000" dirty="0"/>
            <a:t> </a:t>
          </a:r>
          <a:r>
            <a:rPr lang="es-CO" sz="2000" dirty="0" err="1"/>
            <a:t>energy</a:t>
          </a:r>
          <a:r>
            <a:rPr lang="es-CO" sz="2000" dirty="0"/>
            <a:t> </a:t>
          </a:r>
          <a:r>
            <a:rPr lang="es-CO" sz="2000" dirty="0" err="1"/>
            <a:t>storage</a:t>
          </a:r>
          <a:endParaRPr lang="es-CO" sz="2000" dirty="0"/>
        </a:p>
      </dgm:t>
    </dgm:pt>
    <dgm:pt modelId="{345B9B40-F29D-4AAC-8425-E35FA9773D0A}" type="parTrans" cxnId="{AD300ACE-F28D-4C6A-A5C3-5D35D752D1A7}">
      <dgm:prSet/>
      <dgm:spPr/>
      <dgm:t>
        <a:bodyPr/>
        <a:lstStyle/>
        <a:p>
          <a:endParaRPr lang="es-CO"/>
        </a:p>
      </dgm:t>
    </dgm:pt>
    <dgm:pt modelId="{F9C50BC9-A8F4-433C-B839-69AD1434180C}" type="sibTrans" cxnId="{AD300ACE-F28D-4C6A-A5C3-5D35D752D1A7}">
      <dgm:prSet/>
      <dgm:spPr/>
      <dgm:t>
        <a:bodyPr/>
        <a:lstStyle/>
        <a:p>
          <a:endParaRPr lang="es-CO"/>
        </a:p>
      </dgm:t>
    </dgm:pt>
    <dgm:pt modelId="{4F847D5E-F255-4422-8C4A-5A5097DA9EA3}" type="pres">
      <dgm:prSet presAssocID="{4E89CC3C-6B3F-4341-B395-D177C1A4AAAC}" presName="diagram" presStyleCnt="0">
        <dgm:presLayoutVars>
          <dgm:dir/>
          <dgm:resizeHandles val="exact"/>
        </dgm:presLayoutVars>
      </dgm:prSet>
      <dgm:spPr/>
    </dgm:pt>
    <dgm:pt modelId="{5F4781C3-9DDE-4BB0-86AF-AE1C4C9FF9C4}" type="pres">
      <dgm:prSet presAssocID="{D1E14FB5-342F-4E46-9F50-2396143DEDC5}" presName="node" presStyleLbl="node1" presStyleIdx="0" presStyleCnt="6">
        <dgm:presLayoutVars>
          <dgm:bulletEnabled val="1"/>
        </dgm:presLayoutVars>
      </dgm:prSet>
      <dgm:spPr/>
    </dgm:pt>
    <dgm:pt modelId="{C3F06862-2FF2-47D1-A11F-63301B387D09}" type="pres">
      <dgm:prSet presAssocID="{39837FDE-704A-457D-926C-41F4656909D0}" presName="sibTrans" presStyleCnt="0"/>
      <dgm:spPr/>
    </dgm:pt>
    <dgm:pt modelId="{D5654DE5-C465-4D55-8C8C-2831876ECF21}" type="pres">
      <dgm:prSet presAssocID="{F3E39D2F-58CA-46FB-AEEC-F1E3D8301A34}" presName="node" presStyleLbl="node1" presStyleIdx="1" presStyleCnt="6">
        <dgm:presLayoutVars>
          <dgm:bulletEnabled val="1"/>
        </dgm:presLayoutVars>
      </dgm:prSet>
      <dgm:spPr/>
    </dgm:pt>
    <dgm:pt modelId="{6544FF74-E775-4521-882A-32DE1BEFB402}" type="pres">
      <dgm:prSet presAssocID="{E3711BF4-3150-4318-854E-99208344899C}" presName="sibTrans" presStyleCnt="0"/>
      <dgm:spPr/>
    </dgm:pt>
    <dgm:pt modelId="{9279FAF7-E467-40C5-A579-01FE1374019D}" type="pres">
      <dgm:prSet presAssocID="{22589824-4D3D-4CCC-96D1-622839E439AB}" presName="node" presStyleLbl="node1" presStyleIdx="2" presStyleCnt="6">
        <dgm:presLayoutVars>
          <dgm:bulletEnabled val="1"/>
        </dgm:presLayoutVars>
      </dgm:prSet>
      <dgm:spPr/>
    </dgm:pt>
    <dgm:pt modelId="{2824D225-F3CE-4251-A74C-B5B5881DEE96}" type="pres">
      <dgm:prSet presAssocID="{C0E47E80-0AE2-4D65-998C-F837EF32F537}" presName="sibTrans" presStyleCnt="0"/>
      <dgm:spPr/>
    </dgm:pt>
    <dgm:pt modelId="{2860062C-5453-4EA1-B2EC-E77A427B0F2E}" type="pres">
      <dgm:prSet presAssocID="{61161E54-6D62-4C50-9487-E34297604938}" presName="node" presStyleLbl="node1" presStyleIdx="3" presStyleCnt="6">
        <dgm:presLayoutVars>
          <dgm:bulletEnabled val="1"/>
        </dgm:presLayoutVars>
      </dgm:prSet>
      <dgm:spPr/>
    </dgm:pt>
    <dgm:pt modelId="{5AC89FB1-3AD0-4D2B-A96F-D69530B5CB6D}" type="pres">
      <dgm:prSet presAssocID="{9B6D79A0-D24C-4835-852A-B968BA3D0824}" presName="sibTrans" presStyleCnt="0"/>
      <dgm:spPr/>
    </dgm:pt>
    <dgm:pt modelId="{61B52C36-7443-4F7C-96F0-A1900DCCA7BB}" type="pres">
      <dgm:prSet presAssocID="{668A96CA-3AD7-408A-B9F0-EBB8C98A58B3}" presName="node" presStyleLbl="node1" presStyleIdx="4" presStyleCnt="6">
        <dgm:presLayoutVars>
          <dgm:bulletEnabled val="1"/>
        </dgm:presLayoutVars>
      </dgm:prSet>
      <dgm:spPr/>
    </dgm:pt>
    <dgm:pt modelId="{94CADA39-1EA7-47FA-A15F-66FB8C28FCD8}" type="pres">
      <dgm:prSet presAssocID="{DAB06C84-8456-44A3-B3F1-4F875FD38238}" presName="sibTrans" presStyleCnt="0"/>
      <dgm:spPr/>
    </dgm:pt>
    <dgm:pt modelId="{B9098056-B5D9-46FE-AC36-E2EA7DF8BBB2}" type="pres">
      <dgm:prSet presAssocID="{63EC12E7-2E57-4D44-AD9E-E09DB9EB08DB}" presName="node" presStyleLbl="node1" presStyleIdx="5" presStyleCnt="6">
        <dgm:presLayoutVars>
          <dgm:bulletEnabled val="1"/>
        </dgm:presLayoutVars>
      </dgm:prSet>
      <dgm:spPr/>
    </dgm:pt>
  </dgm:ptLst>
  <dgm:cxnLst>
    <dgm:cxn modelId="{B7AB220A-AA22-4876-A220-CEBFC47DA17E}" type="presOf" srcId="{22589824-4D3D-4CCC-96D1-622839E439AB}" destId="{9279FAF7-E467-40C5-A579-01FE1374019D}" srcOrd="0" destOrd="0" presId="urn:microsoft.com/office/officeart/2005/8/layout/default"/>
    <dgm:cxn modelId="{6D30BF0C-F58D-4284-BAB8-B5792C096DD5}" type="presOf" srcId="{61161E54-6D62-4C50-9487-E34297604938}" destId="{2860062C-5453-4EA1-B2EC-E77A427B0F2E}" srcOrd="0" destOrd="0" presId="urn:microsoft.com/office/officeart/2005/8/layout/default"/>
    <dgm:cxn modelId="{F90E6D2D-E58C-4FBD-A773-8451ABA4F9F0}" srcId="{4E89CC3C-6B3F-4341-B395-D177C1A4AAAC}" destId="{668A96CA-3AD7-408A-B9F0-EBB8C98A58B3}" srcOrd="4" destOrd="0" parTransId="{6D297E92-F8CB-49E2-93E6-BC4FDE8E3941}" sibTransId="{DAB06C84-8456-44A3-B3F1-4F875FD38238}"/>
    <dgm:cxn modelId="{3AB96134-A61A-4243-859A-540F102EE20F}" srcId="{4E89CC3C-6B3F-4341-B395-D177C1A4AAAC}" destId="{22589824-4D3D-4CCC-96D1-622839E439AB}" srcOrd="2" destOrd="0" parTransId="{249FA01C-017F-4EBB-BFD9-AF621303A19F}" sibTransId="{C0E47E80-0AE2-4D65-998C-F837EF32F537}"/>
    <dgm:cxn modelId="{7EABB83C-EA02-453A-83E9-CD20B7EB7EE4}" type="presOf" srcId="{D1E14FB5-342F-4E46-9F50-2396143DEDC5}" destId="{5F4781C3-9DDE-4BB0-86AF-AE1C4C9FF9C4}" srcOrd="0" destOrd="0" presId="urn:microsoft.com/office/officeart/2005/8/layout/default"/>
    <dgm:cxn modelId="{16758046-B5A3-4D1B-A330-226B5978FF8E}" type="presOf" srcId="{63EC12E7-2E57-4D44-AD9E-E09DB9EB08DB}" destId="{B9098056-B5D9-46FE-AC36-E2EA7DF8BBB2}" srcOrd="0" destOrd="0" presId="urn:microsoft.com/office/officeart/2005/8/layout/default"/>
    <dgm:cxn modelId="{C8426276-DA6F-4AF8-9DC2-058B4DB9EA30}" srcId="{4E89CC3C-6B3F-4341-B395-D177C1A4AAAC}" destId="{F3E39D2F-58CA-46FB-AEEC-F1E3D8301A34}" srcOrd="1" destOrd="0" parTransId="{1B0F295D-6612-44DB-8FCF-F06D8E6FB35A}" sibTransId="{E3711BF4-3150-4318-854E-99208344899C}"/>
    <dgm:cxn modelId="{BDEAD45A-DF41-43B5-BE25-60EB7A76FA32}" srcId="{4E89CC3C-6B3F-4341-B395-D177C1A4AAAC}" destId="{61161E54-6D62-4C50-9487-E34297604938}" srcOrd="3" destOrd="0" parTransId="{4823F3D1-7841-4192-BF22-8A14B5B75C8C}" sibTransId="{9B6D79A0-D24C-4835-852A-B968BA3D0824}"/>
    <dgm:cxn modelId="{47BB0F98-7BF8-465B-A259-87C162AD7993}" type="presOf" srcId="{668A96CA-3AD7-408A-B9F0-EBB8C98A58B3}" destId="{61B52C36-7443-4F7C-96F0-A1900DCCA7BB}" srcOrd="0" destOrd="0" presId="urn:microsoft.com/office/officeart/2005/8/layout/default"/>
    <dgm:cxn modelId="{852D0C99-FFEE-443A-A054-FB25030D7C84}" srcId="{4E89CC3C-6B3F-4341-B395-D177C1A4AAAC}" destId="{D1E14FB5-342F-4E46-9F50-2396143DEDC5}" srcOrd="0" destOrd="0" parTransId="{C515EC9B-6AE8-4079-9BD0-5C6A86F3035B}" sibTransId="{39837FDE-704A-457D-926C-41F4656909D0}"/>
    <dgm:cxn modelId="{6B83089E-EBFA-49F9-96CA-50F6F211CADA}" type="presOf" srcId="{4E89CC3C-6B3F-4341-B395-D177C1A4AAAC}" destId="{4F847D5E-F255-4422-8C4A-5A5097DA9EA3}" srcOrd="0" destOrd="0" presId="urn:microsoft.com/office/officeart/2005/8/layout/default"/>
    <dgm:cxn modelId="{19C1C2C7-586D-48A2-9C2A-745BB88C264F}" type="presOf" srcId="{F3E39D2F-58CA-46FB-AEEC-F1E3D8301A34}" destId="{D5654DE5-C465-4D55-8C8C-2831876ECF21}" srcOrd="0" destOrd="0" presId="urn:microsoft.com/office/officeart/2005/8/layout/default"/>
    <dgm:cxn modelId="{AD300ACE-F28D-4C6A-A5C3-5D35D752D1A7}" srcId="{4E89CC3C-6B3F-4341-B395-D177C1A4AAAC}" destId="{63EC12E7-2E57-4D44-AD9E-E09DB9EB08DB}" srcOrd="5" destOrd="0" parTransId="{345B9B40-F29D-4AAC-8425-E35FA9773D0A}" sibTransId="{F9C50BC9-A8F4-433C-B839-69AD1434180C}"/>
    <dgm:cxn modelId="{0827D650-A5F6-4E4C-8FF1-0682F6F8C0D4}" type="presParOf" srcId="{4F847D5E-F255-4422-8C4A-5A5097DA9EA3}" destId="{5F4781C3-9DDE-4BB0-86AF-AE1C4C9FF9C4}" srcOrd="0" destOrd="0" presId="urn:microsoft.com/office/officeart/2005/8/layout/default"/>
    <dgm:cxn modelId="{988F8162-B344-4178-972E-B9FBE5C9A158}" type="presParOf" srcId="{4F847D5E-F255-4422-8C4A-5A5097DA9EA3}" destId="{C3F06862-2FF2-47D1-A11F-63301B387D09}" srcOrd="1" destOrd="0" presId="urn:microsoft.com/office/officeart/2005/8/layout/default"/>
    <dgm:cxn modelId="{1E627EE2-771F-4C43-B673-82ED45960062}" type="presParOf" srcId="{4F847D5E-F255-4422-8C4A-5A5097DA9EA3}" destId="{D5654DE5-C465-4D55-8C8C-2831876ECF21}" srcOrd="2" destOrd="0" presId="urn:microsoft.com/office/officeart/2005/8/layout/default"/>
    <dgm:cxn modelId="{55251E2B-DE5F-41DE-B002-25E057A21652}" type="presParOf" srcId="{4F847D5E-F255-4422-8C4A-5A5097DA9EA3}" destId="{6544FF74-E775-4521-882A-32DE1BEFB402}" srcOrd="3" destOrd="0" presId="urn:microsoft.com/office/officeart/2005/8/layout/default"/>
    <dgm:cxn modelId="{56B914F7-0318-4473-B03E-8CF12FEE7C31}" type="presParOf" srcId="{4F847D5E-F255-4422-8C4A-5A5097DA9EA3}" destId="{9279FAF7-E467-40C5-A579-01FE1374019D}" srcOrd="4" destOrd="0" presId="urn:microsoft.com/office/officeart/2005/8/layout/default"/>
    <dgm:cxn modelId="{6645762E-5965-4D39-BD0C-23F63B04BAFA}" type="presParOf" srcId="{4F847D5E-F255-4422-8C4A-5A5097DA9EA3}" destId="{2824D225-F3CE-4251-A74C-B5B5881DEE96}" srcOrd="5" destOrd="0" presId="urn:microsoft.com/office/officeart/2005/8/layout/default"/>
    <dgm:cxn modelId="{C0FDA42B-5190-491A-B8E6-7BD05C379C92}" type="presParOf" srcId="{4F847D5E-F255-4422-8C4A-5A5097DA9EA3}" destId="{2860062C-5453-4EA1-B2EC-E77A427B0F2E}" srcOrd="6" destOrd="0" presId="urn:microsoft.com/office/officeart/2005/8/layout/default"/>
    <dgm:cxn modelId="{5CA41D12-283A-4A42-8362-B5EBB9B4F9CA}" type="presParOf" srcId="{4F847D5E-F255-4422-8C4A-5A5097DA9EA3}" destId="{5AC89FB1-3AD0-4D2B-A96F-D69530B5CB6D}" srcOrd="7" destOrd="0" presId="urn:microsoft.com/office/officeart/2005/8/layout/default"/>
    <dgm:cxn modelId="{0F4AE166-A35F-41DB-BF20-98F5EFD455A5}" type="presParOf" srcId="{4F847D5E-F255-4422-8C4A-5A5097DA9EA3}" destId="{61B52C36-7443-4F7C-96F0-A1900DCCA7BB}" srcOrd="8" destOrd="0" presId="urn:microsoft.com/office/officeart/2005/8/layout/default"/>
    <dgm:cxn modelId="{68C3467E-47C2-4E8E-899D-6A9AD14BA206}" type="presParOf" srcId="{4F847D5E-F255-4422-8C4A-5A5097DA9EA3}" destId="{94CADA39-1EA7-47FA-A15F-66FB8C28FCD8}" srcOrd="9" destOrd="0" presId="urn:microsoft.com/office/officeart/2005/8/layout/default"/>
    <dgm:cxn modelId="{D3276065-F2E0-4A85-B2B4-AE2C0AF63BA6}" type="presParOf" srcId="{4F847D5E-F255-4422-8C4A-5A5097DA9EA3}" destId="{B9098056-B5D9-46FE-AC36-E2EA7DF8BBB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81C3-9DDE-4BB0-86AF-AE1C4C9FF9C4}">
      <dsp:nvSpPr>
        <dsp:cNvPr id="0" name=""/>
        <dsp:cNvSpPr/>
      </dsp:nvSpPr>
      <dsp:spPr>
        <a:xfrm>
          <a:off x="0" y="322196"/>
          <a:ext cx="3364742" cy="2018845"/>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Thermal</a:t>
          </a:r>
          <a:r>
            <a:rPr lang="es-CO" sz="3000" b="1" kern="1200" dirty="0"/>
            <a:t> </a:t>
          </a:r>
          <a:r>
            <a:rPr lang="es-CO" sz="3000" b="1" kern="1200" dirty="0" err="1"/>
            <a:t>energy</a:t>
          </a:r>
          <a:r>
            <a:rPr lang="es-CO" sz="3000" b="1" kern="1200" dirty="0"/>
            <a:t> </a:t>
          </a:r>
          <a:r>
            <a:rPr lang="es-CO" sz="3000" b="1" kern="1200" dirty="0" err="1"/>
            <a:t>storage</a:t>
          </a:r>
          <a:endParaRPr lang="es-CO" sz="3000" b="1" kern="1200" dirty="0"/>
        </a:p>
        <a:p>
          <a:pPr marL="0" lvl="0" indent="0" algn="ctr" defTabSz="1333500">
            <a:lnSpc>
              <a:spcPct val="90000"/>
            </a:lnSpc>
            <a:spcBef>
              <a:spcPct val="0"/>
            </a:spcBef>
            <a:spcAft>
              <a:spcPct val="35000"/>
            </a:spcAft>
            <a:buNone/>
          </a:pPr>
          <a:r>
            <a:rPr lang="es-CO" sz="2000" kern="1200" dirty="0"/>
            <a:t>Ex: Sensible </a:t>
          </a:r>
          <a:r>
            <a:rPr lang="es-CO" sz="2000" kern="1200" dirty="0" err="1"/>
            <a:t>heat</a:t>
          </a:r>
          <a:r>
            <a:rPr lang="es-CO" sz="2000" kern="1200" dirty="0"/>
            <a:t> </a:t>
          </a:r>
          <a:r>
            <a:rPr lang="es-CO" sz="2000" kern="1200" dirty="0" err="1"/>
            <a:t>storage</a:t>
          </a:r>
          <a:r>
            <a:rPr lang="es-CO" sz="2000" kern="1200" dirty="0"/>
            <a:t> </a:t>
          </a:r>
          <a:r>
            <a:rPr lang="es-CO" sz="2000" kern="1200" dirty="0" err="1"/>
            <a:t>using</a:t>
          </a:r>
          <a:r>
            <a:rPr lang="es-CO" sz="2000" kern="1200" dirty="0"/>
            <a:t> </a:t>
          </a:r>
          <a:r>
            <a:rPr lang="es-CO" sz="2000" kern="1200" dirty="0" err="1"/>
            <a:t>molten</a:t>
          </a:r>
          <a:r>
            <a:rPr lang="es-CO" sz="2000" kern="1200" dirty="0"/>
            <a:t> </a:t>
          </a:r>
          <a:r>
            <a:rPr lang="es-CO" sz="2000" kern="1200" dirty="0" err="1"/>
            <a:t>salts</a:t>
          </a:r>
          <a:endParaRPr lang="es-CO" sz="2000" kern="1200" dirty="0"/>
        </a:p>
      </dsp:txBody>
      <dsp:txXfrm>
        <a:off x="0" y="322196"/>
        <a:ext cx="3364742" cy="2018845"/>
      </dsp:txXfrm>
    </dsp:sp>
    <dsp:sp modelId="{D5654DE5-C465-4D55-8C8C-2831876ECF21}">
      <dsp:nvSpPr>
        <dsp:cNvPr id="0" name=""/>
        <dsp:cNvSpPr/>
      </dsp:nvSpPr>
      <dsp:spPr>
        <a:xfrm>
          <a:off x="3701216" y="322196"/>
          <a:ext cx="3364742" cy="201884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Mechanical</a:t>
          </a:r>
          <a:r>
            <a:rPr lang="es-CO" sz="3000" b="1" kern="1200" dirty="0"/>
            <a:t> </a:t>
          </a:r>
          <a:r>
            <a:rPr lang="es-CO" sz="3000" b="1" kern="1200" dirty="0" err="1"/>
            <a:t>energy</a:t>
          </a:r>
          <a:r>
            <a:rPr lang="es-CO" sz="3000" b="1" kern="1200" dirty="0"/>
            <a:t> </a:t>
          </a:r>
          <a:r>
            <a:rPr lang="es-CO" sz="3000" b="1" kern="1200" dirty="0" err="1"/>
            <a:t>storage</a:t>
          </a:r>
          <a:endParaRPr lang="es-CO" sz="3000" b="1" kern="1200" dirty="0"/>
        </a:p>
        <a:p>
          <a:pPr marL="0" lvl="0" indent="0" algn="ctr" defTabSz="1333500">
            <a:lnSpc>
              <a:spcPct val="90000"/>
            </a:lnSpc>
            <a:spcBef>
              <a:spcPct val="0"/>
            </a:spcBef>
            <a:spcAft>
              <a:spcPct val="35000"/>
            </a:spcAft>
            <a:buNone/>
          </a:pPr>
          <a:r>
            <a:rPr lang="es-CO" sz="2000" kern="1200" dirty="0"/>
            <a:t>Ex: </a:t>
          </a:r>
          <a:r>
            <a:rPr lang="es-CO" sz="2000" kern="1200" dirty="0" err="1"/>
            <a:t>Pumped</a:t>
          </a:r>
          <a:r>
            <a:rPr lang="es-CO" sz="2000" kern="1200" dirty="0"/>
            <a:t> </a:t>
          </a:r>
          <a:r>
            <a:rPr lang="es-CO" sz="2000" kern="1200" dirty="0" err="1"/>
            <a:t>hydro</a:t>
          </a:r>
          <a:r>
            <a:rPr lang="es-CO" sz="2000" kern="1200" dirty="0"/>
            <a:t> </a:t>
          </a:r>
          <a:r>
            <a:rPr lang="es-CO" sz="2000" kern="1200" dirty="0" err="1"/>
            <a:t>energy</a:t>
          </a:r>
          <a:r>
            <a:rPr lang="es-CO" sz="2000" kern="1200" dirty="0"/>
            <a:t> </a:t>
          </a:r>
          <a:r>
            <a:rPr lang="es-CO" sz="2000" kern="1200" dirty="0" err="1"/>
            <a:t>storage</a:t>
          </a:r>
          <a:endParaRPr lang="es-CO" sz="2000" kern="1200" dirty="0"/>
        </a:p>
      </dsp:txBody>
      <dsp:txXfrm>
        <a:off x="3701216" y="322196"/>
        <a:ext cx="3364742" cy="2018845"/>
      </dsp:txXfrm>
    </dsp:sp>
    <dsp:sp modelId="{9279FAF7-E467-40C5-A579-01FE1374019D}">
      <dsp:nvSpPr>
        <dsp:cNvPr id="0" name=""/>
        <dsp:cNvSpPr/>
      </dsp:nvSpPr>
      <dsp:spPr>
        <a:xfrm>
          <a:off x="7402432" y="322196"/>
          <a:ext cx="3364742" cy="201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Chemical </a:t>
          </a:r>
          <a:r>
            <a:rPr lang="es-CO" sz="3000" b="1" kern="1200" dirty="0" err="1"/>
            <a:t>energy</a:t>
          </a:r>
          <a:r>
            <a:rPr lang="es-CO" sz="3000" b="1" kern="1200" dirty="0"/>
            <a:t> </a:t>
          </a:r>
          <a:r>
            <a:rPr lang="es-CO" sz="3000" b="1" kern="1200" dirty="0" err="1"/>
            <a:t>storage</a:t>
          </a:r>
          <a:endParaRPr lang="es-CO" sz="3000" b="1" kern="1200" dirty="0"/>
        </a:p>
        <a:p>
          <a:pPr marL="0" lvl="0" indent="0" algn="ctr" defTabSz="1333500">
            <a:lnSpc>
              <a:spcPct val="90000"/>
            </a:lnSpc>
            <a:spcBef>
              <a:spcPct val="0"/>
            </a:spcBef>
            <a:spcAft>
              <a:spcPct val="35000"/>
            </a:spcAft>
            <a:buNone/>
          </a:pPr>
          <a:r>
            <a:rPr lang="es-CO" sz="2000" kern="1200" dirty="0"/>
            <a:t>Ex: </a:t>
          </a:r>
          <a:r>
            <a:rPr lang="es-CO" sz="2000" kern="1200" dirty="0" err="1"/>
            <a:t>Hydrogen</a:t>
          </a:r>
          <a:r>
            <a:rPr lang="es-CO" sz="2000" kern="1200" dirty="0"/>
            <a:t> </a:t>
          </a:r>
          <a:r>
            <a:rPr lang="es-CO" sz="2000" kern="1200" dirty="0" err="1"/>
            <a:t>energy</a:t>
          </a:r>
          <a:r>
            <a:rPr lang="es-CO" sz="2000" kern="1200" dirty="0"/>
            <a:t> </a:t>
          </a:r>
          <a:r>
            <a:rPr lang="es-CO" sz="2000" kern="1200" dirty="0" err="1"/>
            <a:t>storage</a:t>
          </a:r>
          <a:endParaRPr lang="es-CO" sz="2000" kern="1200" dirty="0"/>
        </a:p>
      </dsp:txBody>
      <dsp:txXfrm>
        <a:off x="7402432" y="322196"/>
        <a:ext cx="3364742" cy="2018845"/>
      </dsp:txXfrm>
    </dsp:sp>
    <dsp:sp modelId="{2860062C-5453-4EA1-B2EC-E77A427B0F2E}">
      <dsp:nvSpPr>
        <dsp:cNvPr id="0" name=""/>
        <dsp:cNvSpPr/>
      </dsp:nvSpPr>
      <dsp:spPr>
        <a:xfrm>
          <a:off x="0" y="2677515"/>
          <a:ext cx="3364742" cy="201884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Electrochemical</a:t>
          </a:r>
          <a:r>
            <a:rPr lang="es-CO" sz="3000" b="1" kern="1200" dirty="0"/>
            <a:t> </a:t>
          </a:r>
          <a:r>
            <a:rPr lang="es-CO" sz="3000" b="1" kern="1200" dirty="0" err="1"/>
            <a:t>energy</a:t>
          </a:r>
          <a:r>
            <a:rPr lang="es-CO" sz="3000" b="1" kern="1200" dirty="0"/>
            <a:t> </a:t>
          </a:r>
          <a:r>
            <a:rPr lang="es-CO" sz="3000" b="1" kern="1200" dirty="0" err="1"/>
            <a:t>storage</a:t>
          </a:r>
          <a:endParaRPr lang="es-CO" sz="3000" b="1" kern="1200" dirty="0"/>
        </a:p>
        <a:p>
          <a:pPr marL="0" lvl="0" indent="0" algn="ctr" defTabSz="1333500">
            <a:lnSpc>
              <a:spcPct val="90000"/>
            </a:lnSpc>
            <a:spcBef>
              <a:spcPct val="0"/>
            </a:spcBef>
            <a:spcAft>
              <a:spcPct val="35000"/>
            </a:spcAft>
            <a:buNone/>
          </a:pPr>
          <a:r>
            <a:rPr lang="es-CO" sz="2000" kern="1200" dirty="0"/>
            <a:t>Ex: </a:t>
          </a:r>
          <a:r>
            <a:rPr lang="es-CO" sz="2000" kern="1200" dirty="0" err="1"/>
            <a:t>Battery</a:t>
          </a:r>
          <a:r>
            <a:rPr lang="es-CO" sz="2000" kern="1200" dirty="0"/>
            <a:t> </a:t>
          </a:r>
          <a:r>
            <a:rPr lang="es-CO" sz="2000" kern="1200" dirty="0" err="1"/>
            <a:t>energy</a:t>
          </a:r>
          <a:r>
            <a:rPr lang="es-CO" sz="2000" kern="1200" dirty="0"/>
            <a:t> </a:t>
          </a:r>
          <a:r>
            <a:rPr lang="es-CO" sz="2000" kern="1200" dirty="0" err="1"/>
            <a:t>storage</a:t>
          </a:r>
          <a:endParaRPr lang="es-CO" sz="2000" kern="1200" dirty="0"/>
        </a:p>
      </dsp:txBody>
      <dsp:txXfrm>
        <a:off x="0" y="2677515"/>
        <a:ext cx="3364742" cy="2018845"/>
      </dsp:txXfrm>
    </dsp:sp>
    <dsp:sp modelId="{61B52C36-7443-4F7C-96F0-A1900DCCA7BB}">
      <dsp:nvSpPr>
        <dsp:cNvPr id="0" name=""/>
        <dsp:cNvSpPr/>
      </dsp:nvSpPr>
      <dsp:spPr>
        <a:xfrm>
          <a:off x="3701216" y="2677515"/>
          <a:ext cx="3364742" cy="201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Electrical-magnetical</a:t>
          </a:r>
          <a:r>
            <a:rPr lang="es-CO" sz="3000" b="1" kern="1200" dirty="0"/>
            <a:t> </a:t>
          </a:r>
          <a:r>
            <a:rPr lang="es-CO" sz="3000" b="1" kern="1200" dirty="0" err="1"/>
            <a:t>energy</a:t>
          </a:r>
          <a:r>
            <a:rPr lang="es-CO" sz="3000" b="1" kern="1200" dirty="0"/>
            <a:t> </a:t>
          </a:r>
          <a:r>
            <a:rPr lang="es-CO" sz="3000" b="1" kern="1200" dirty="0" err="1"/>
            <a:t>storage</a:t>
          </a:r>
          <a:endParaRPr lang="es-CO" sz="3000" b="1" kern="1200" dirty="0"/>
        </a:p>
        <a:p>
          <a:pPr marL="0" lvl="0" indent="0" algn="ctr" defTabSz="1333500">
            <a:lnSpc>
              <a:spcPct val="90000"/>
            </a:lnSpc>
            <a:spcBef>
              <a:spcPct val="0"/>
            </a:spcBef>
            <a:spcAft>
              <a:spcPct val="35000"/>
            </a:spcAft>
            <a:buNone/>
          </a:pPr>
          <a:r>
            <a:rPr lang="es-CO" sz="2000" kern="1200" dirty="0"/>
            <a:t>Ex: </a:t>
          </a:r>
          <a:r>
            <a:rPr lang="es-CO" sz="2000" kern="1200" dirty="0" err="1"/>
            <a:t>Supercapacitors</a:t>
          </a:r>
          <a:endParaRPr lang="es-CO" sz="2000" kern="1200" dirty="0"/>
        </a:p>
      </dsp:txBody>
      <dsp:txXfrm>
        <a:off x="3701216" y="2677515"/>
        <a:ext cx="3364742" cy="2018845"/>
      </dsp:txXfrm>
    </dsp:sp>
    <dsp:sp modelId="{B9098056-B5D9-46FE-AC36-E2EA7DF8BBB2}">
      <dsp:nvSpPr>
        <dsp:cNvPr id="0" name=""/>
        <dsp:cNvSpPr/>
      </dsp:nvSpPr>
      <dsp:spPr>
        <a:xfrm>
          <a:off x="7402432" y="2677515"/>
          <a:ext cx="3364742" cy="2018845"/>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err="1"/>
            <a:t>Others</a:t>
          </a:r>
          <a:endParaRPr lang="es-CO" sz="3000" b="1" kern="1200" dirty="0"/>
        </a:p>
        <a:p>
          <a:pPr marL="0" lvl="0" indent="0" algn="ctr" defTabSz="1333500">
            <a:lnSpc>
              <a:spcPct val="90000"/>
            </a:lnSpc>
            <a:spcBef>
              <a:spcPct val="0"/>
            </a:spcBef>
            <a:spcAft>
              <a:spcPct val="35000"/>
            </a:spcAft>
            <a:buNone/>
          </a:pPr>
          <a:r>
            <a:rPr lang="es-CO" sz="2000" kern="1200" dirty="0"/>
            <a:t>Ex: </a:t>
          </a:r>
          <a:r>
            <a:rPr lang="es-CO" sz="2000" kern="1200" dirty="0" err="1"/>
            <a:t>Hybrid</a:t>
          </a:r>
          <a:r>
            <a:rPr lang="es-CO" sz="2000" kern="1200" dirty="0"/>
            <a:t> </a:t>
          </a:r>
          <a:r>
            <a:rPr lang="es-CO" sz="2000" kern="1200" dirty="0" err="1"/>
            <a:t>energy</a:t>
          </a:r>
          <a:r>
            <a:rPr lang="es-CO" sz="2000" kern="1200" dirty="0"/>
            <a:t> </a:t>
          </a:r>
          <a:r>
            <a:rPr lang="es-CO" sz="2000" kern="1200" dirty="0" err="1"/>
            <a:t>storage</a:t>
          </a:r>
          <a:endParaRPr lang="es-CO" sz="2000" kern="1200" dirty="0"/>
        </a:p>
      </dsp:txBody>
      <dsp:txXfrm>
        <a:off x="7402432" y="2677515"/>
        <a:ext cx="3364742" cy="20188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C3801F7-5150-F287-92BE-85E8BA05638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9223AC9F-44FB-5452-8FE1-B5A00C2F8E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97FA9CCE-224B-A76F-9EA4-39259625E9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defRPr/>
            </a:pPr>
            <a:r>
              <a:rPr lang="en-GB" dirty="0"/>
              <a:t>Electricity storage units should also be defined as the same as other generators with some minor differences. For power storage units, you should define separate charging and discharging efficiencies. Also, for some types of storage, you may need to specify the self-discharge loss, which is the loss of stored energy from storage at each hour.  B</a:t>
            </a:r>
            <a:r>
              <a:rPr lang="en-GB" baseline="0" dirty="0"/>
              <a:t>atteries have instantaneous response rate and can ramp up</a:t>
            </a:r>
            <a:r>
              <a:rPr lang="en-GB" dirty="0"/>
              <a:t> or ramp down</a:t>
            </a:r>
            <a:r>
              <a:rPr lang="en-GB" baseline="0" dirty="0"/>
              <a:t> their output quickly. Therefore you can set the ramp rates to 1.</a:t>
            </a:r>
            <a:r>
              <a:rPr lang="en-GB" dirty="0"/>
              <a:t> </a:t>
            </a:r>
          </a:p>
          <a:p>
            <a:pPr>
              <a:defRPr/>
            </a:pPr>
            <a:r>
              <a:rPr lang="en-GB" dirty="0"/>
              <a:t>The other important point about batteries is that they are non-synchronous units, the same</a:t>
            </a:r>
            <a:r>
              <a:rPr lang="en-GB" baseline="0" dirty="0"/>
              <a:t> as PV and wind</a:t>
            </a:r>
            <a:r>
              <a:rPr lang="en-GB" dirty="0"/>
              <a:t>.</a:t>
            </a:r>
            <a:r>
              <a:rPr lang="en-GB" baseline="0" dirty="0"/>
              <a:t> </a:t>
            </a:r>
            <a:r>
              <a:rPr lang="en-GB" dirty="0"/>
              <a:t>Therefore</a:t>
            </a:r>
            <a:r>
              <a:rPr lang="en-GB" baseline="0" dirty="0"/>
              <a:t> this column should be set to 1.</a:t>
            </a:r>
            <a:endParaRPr lang="en-GB" dirty="0">
              <a:cs typeface="Calibri"/>
            </a:endParaRPr>
          </a:p>
          <a:p>
            <a:pPr>
              <a:defRPr/>
            </a:pPr>
            <a:r>
              <a:rPr lang="en-GB" dirty="0"/>
              <a:t>In the “units” sheet, you should define Installed capacity in MW, Output node, and Maximum storage capacity in MWh. You can also </a:t>
            </a:r>
            <a:r>
              <a:rPr lang="en-GB" b="0" dirty="0"/>
              <a:t>define the </a:t>
            </a:r>
            <a:r>
              <a:rPr lang="en-GB" dirty="0"/>
              <a:t>initial and final state of the storage but they are optional. </a:t>
            </a:r>
            <a:endParaRPr lang="en-GB" sz="1200" dirty="0">
              <a:cs typeface="Calibri" panose="020F0502020204030204"/>
            </a:endParaRPr>
          </a:p>
          <a:p>
            <a:pPr marL="0" lvl="0" indent="0" algn="l" rtl="0">
              <a:lnSpc>
                <a:spcPct val="100000"/>
              </a:lnSpc>
              <a:spcBef>
                <a:spcPts val="0"/>
              </a:spcBef>
              <a:spcAft>
                <a:spcPts val="0"/>
              </a:spcAft>
              <a:buClr>
                <a:schemeClr val="dk1"/>
              </a:buClr>
              <a:buSzPts val="1200"/>
              <a:buFont typeface="Calibri"/>
              <a:buNone/>
            </a:pPr>
            <a:r>
              <a:rPr lang="en-US" dirty="0"/>
              <a:t>      </a:t>
            </a:r>
          </a:p>
          <a:p>
            <a:pPr marL="0" lvl="0" indent="0" algn="l" rtl="0">
              <a:lnSpc>
                <a:spcPct val="100000"/>
              </a:lnSpc>
              <a:spcBef>
                <a:spcPts val="0"/>
              </a:spcBef>
              <a:spcAft>
                <a:spcPts val="0"/>
              </a:spcAft>
              <a:buClr>
                <a:schemeClr val="dk1"/>
              </a:buClr>
              <a:buSzPts val="1200"/>
              <a:buFont typeface="Calibri"/>
              <a:buNone/>
            </a:pPr>
            <a:r>
              <a:rPr lang="en-US" dirty="0"/>
              <a:t>      If storage type is pumped hydro storage it is possible that the unit has a natural inflow, which could be defined in “</a:t>
            </a:r>
            <a:r>
              <a:rPr lang="en-US" dirty="0" err="1"/>
              <a:t>ts_inflow</a:t>
            </a:r>
            <a:r>
              <a:rPr lang="en-US" dirty="0"/>
              <a:t>” sheet. </a:t>
            </a:r>
            <a:endParaRPr dirty="0"/>
          </a:p>
        </p:txBody>
      </p:sp>
      <p:sp>
        <p:nvSpPr>
          <p:cNvPr id="165" name="Google Shape;165;p13:notes">
            <a:extLst>
              <a:ext uri="{FF2B5EF4-FFF2-40B4-BE49-F238E27FC236}">
                <a16:creationId xmlns:a16="http://schemas.microsoft.com/office/drawing/2014/main" id="{D0706335-8E5C-CC67-F131-4D7CBEEEACE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408125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D5A3164-C3D5-51E1-1AD1-ABCDE53F9D9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8B79F9B-845B-B361-9550-02073BA90D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4231396-2753-8132-5314-99705D300CB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There are two options for defining investment for electricity storage units: the first way is to fix the power to energy ratio. This will fix the discharge duration for storage units, for example, 2-hour or 4-hour units. In other words, the model only considers storage units with this fixed discharge duration. The only investment cost required in this case is the investment per energy stored. The second option is to use a free optimization of power and energy. In this case, there is no need to define a power to energy ratio, and you should set the investment required per unit energy and investment per unit power. The model optimizes power and energy separately. That is to say; the model can use storage units with different storage durations.</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59022C17-BC78-FF6C-3549-D298A6CBEAB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255250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F9BD7E5-A705-40E3-0478-B861E9BCE04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61DE9D6-6188-6EEC-02AD-0233C91C2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171A9913-6D91-FF4A-340A-3143A166B8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Transmission plays a critical role in enhancing the flexibility of a power system because it enables the movement of electricity across regions, allowing generation and demand to be balanced over a wider geographic area. A stronger and more interconnected transmission network can help absorb variability from renewable energy sources by pooling diverse generation profiles, such as solar from one region and wind from another, so that fluctuations in one area can be offset by stable supply from another. This reduces the need for local balancing resources and helps maintain system reliability.</a:t>
            </a:r>
          </a:p>
          <a:p>
            <a:endParaRPr lang="en-US" b="0" dirty="0"/>
          </a:p>
          <a:p>
            <a:r>
              <a:rPr lang="en-US" b="0" dirty="0"/>
              <a:t>From a flexibility perspective, transmission expands the range of available resources for system operators. For example, when there is surplus renewable generation in one part of the grid, transmission lines allow that electricity to be delivered to regions experiencing higher demand, avoiding curtailment. Similarly, during periods of scarcity in one area, imports from other regions or countries can prevent load shedding and reduce reliance on expensive peaking plants. This spatial balancing capability is especially valuable in integrating high shares of variable renewable energy (VRE).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F56990C-7239-ECFA-D016-37F788FC00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388898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92A1D13-F4C5-D737-4A99-BA62E96FAFB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1AB5E7E-C8FB-FC6B-F985-C7019BB971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AF86201-8ED3-233E-FA11-705E048CDF4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kern="1200" cap="none" dirty="0">
                <a:solidFill>
                  <a:schemeClr val="tx1"/>
                </a:solidFill>
                <a:effectLst/>
                <a:latin typeface="Calibri"/>
                <a:ea typeface="Calibri"/>
                <a:cs typeface="Calibri"/>
                <a:sym typeface="Calibri"/>
              </a:rPr>
              <a:t>You can model different networks such as gas grid, electricity grid and heat network, in the “</a:t>
            </a:r>
            <a:r>
              <a:rPr lang="en-GB" sz="1200" b="0" i="0" u="none" strike="noStrike" kern="1200" cap="none" dirty="0" err="1">
                <a:solidFill>
                  <a:schemeClr val="tx1"/>
                </a:solidFill>
                <a:effectLst/>
                <a:latin typeface="Calibri"/>
                <a:ea typeface="Calibri"/>
                <a:cs typeface="Calibri"/>
                <a:sym typeface="Calibri"/>
              </a:rPr>
              <a:t>gridNode</a:t>
            </a:r>
            <a:r>
              <a:rPr lang="en-GB" sz="1200" b="0" i="0" u="none" strike="noStrike" kern="1200" cap="none" dirty="0">
                <a:solidFill>
                  <a:schemeClr val="tx1"/>
                </a:solidFill>
                <a:effectLst/>
                <a:latin typeface="Calibri"/>
                <a:ea typeface="Calibri"/>
                <a:cs typeface="Calibri"/>
                <a:sym typeface="Calibri"/>
              </a:rPr>
              <a:t>” sheet. Each grid can be represented by a single node or multiple nodes representing different regions on a grid. The grid can also cover only some regions. For all the nodes of a grid, you should specify the aggregated demand in each node, whether there is import or export, and their capacity margin. Nodes can be grouped in order to set whole system constraints such as inertial requirements, total system capacity margin requirements, etc. You can define the node groups in the “</a:t>
            </a:r>
            <a:r>
              <a:rPr lang="en-GB" sz="1200" b="0" i="0" u="none" strike="noStrike" kern="1200" cap="none" dirty="0" err="1">
                <a:solidFill>
                  <a:schemeClr val="tx1"/>
                </a:solidFill>
                <a:effectLst/>
                <a:latin typeface="Calibri"/>
                <a:ea typeface="Calibri"/>
                <a:cs typeface="Calibri"/>
                <a:sym typeface="Calibri"/>
              </a:rPr>
              <a:t>Nodegroup</a:t>
            </a:r>
            <a:r>
              <a:rPr lang="en-GB" sz="1200" b="0" i="0" u="none" strike="noStrike" kern="1200" cap="none" dirty="0">
                <a:solidFill>
                  <a:schemeClr val="tx1"/>
                </a:solidFill>
                <a:effectLst/>
                <a:latin typeface="Calibri"/>
                <a:ea typeface="Calibri"/>
                <a:cs typeface="Calibri"/>
                <a:sym typeface="Calibri"/>
              </a:rPr>
              <a:t>” sheet. Then you can specify the group specifications such as the inertial requirement, maximum non-synchronous share, capacity margin requirements, and availability of reserve. You can assign the groups to different grids in the “</a:t>
            </a:r>
            <a:r>
              <a:rPr lang="en-GB" sz="1200" b="0" i="0" u="none" strike="noStrike" kern="1200" cap="none" dirty="0" err="1">
                <a:solidFill>
                  <a:schemeClr val="tx1"/>
                </a:solidFill>
                <a:effectLst/>
                <a:latin typeface="Calibri"/>
                <a:ea typeface="Calibri"/>
                <a:cs typeface="Calibri"/>
                <a:sym typeface="Calibri"/>
              </a:rPr>
              <a:t>gridNode</a:t>
            </a:r>
            <a:r>
              <a:rPr lang="en-GB" sz="1200" b="0" i="0" u="none" strike="noStrike" kern="1200" cap="none">
                <a:solidFill>
                  <a:schemeClr val="tx1"/>
                </a:solidFill>
                <a:effectLst/>
                <a:latin typeface="Calibri"/>
                <a:ea typeface="Calibri"/>
                <a:cs typeface="Calibri"/>
                <a:sym typeface="Calibri"/>
              </a:rPr>
              <a:t>” sheet.</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03E83161-232F-FE9D-9CF4-475D228B077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95868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493EA86-1367-70F4-9497-4AFD842043E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1CA02DC-23A8-7735-A1DD-D821A58C936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C69EE01-882E-8519-66D0-861C0522290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kern="1200" cap="none" dirty="0">
                <a:solidFill>
                  <a:schemeClr val="tx1"/>
                </a:solidFill>
                <a:effectLst/>
                <a:latin typeface="Calibri"/>
                <a:ea typeface="Calibri"/>
                <a:cs typeface="Calibri"/>
                <a:sym typeface="Calibri"/>
              </a:rPr>
              <a:t>The </a:t>
            </a:r>
            <a:r>
              <a:rPr lang="en-GB" sz="1200" dirty="0">
                <a:latin typeface="Open Sans"/>
                <a:ea typeface="Open Sans" panose="020B0606030504020204" pitchFamily="34" charset="0"/>
                <a:cs typeface="Open Sans" panose="020B0606030504020204" pitchFamily="34" charset="0"/>
              </a:rPr>
              <a:t>transmission</a:t>
            </a:r>
            <a:r>
              <a:rPr lang="en-GB" sz="1200" b="0" i="0" u="none" strike="noStrike" kern="1200" cap="none" dirty="0">
                <a:solidFill>
                  <a:schemeClr val="tx1"/>
                </a:solidFill>
                <a:effectLst/>
                <a:latin typeface="Calibri"/>
                <a:ea typeface="Calibri"/>
                <a:cs typeface="Calibri"/>
                <a:sym typeface="Calibri"/>
              </a:rPr>
              <a:t> links between nodes of each network are defined in the “</a:t>
            </a:r>
            <a:r>
              <a:rPr lang="en-GB" sz="1200" b="0" i="0" u="none" strike="noStrike" kern="1200" cap="none" dirty="0" err="1">
                <a:solidFill>
                  <a:schemeClr val="tx1"/>
                </a:solidFill>
                <a:effectLst/>
                <a:latin typeface="Calibri"/>
                <a:ea typeface="Calibri"/>
                <a:cs typeface="Calibri"/>
                <a:sym typeface="Calibri"/>
              </a:rPr>
              <a:t>nodeNode</a:t>
            </a:r>
            <a:r>
              <a:rPr lang="en-GB" sz="1200" b="0" i="0" u="none" strike="noStrike" kern="1200" cap="none" dirty="0">
                <a:solidFill>
                  <a:schemeClr val="tx1"/>
                </a:solidFill>
                <a:effectLst/>
                <a:latin typeface="Calibri"/>
                <a:ea typeface="Calibri"/>
                <a:cs typeface="Calibri"/>
                <a:sym typeface="Calibri"/>
              </a:rPr>
              <a:t>” sheet. All the available links between different nodes should be defined here. When defining the linking between nodes, it is important to note that both nodes have to be from the same grid. The existing </a:t>
            </a:r>
            <a:r>
              <a:rPr lang="en-GB" sz="1200" dirty="0">
                <a:latin typeface="Open Sans"/>
                <a:ea typeface="Open Sans" panose="020B0606030504020204" pitchFamily="34" charset="0"/>
                <a:cs typeface="Open Sans" panose="020B0606030504020204" pitchFamily="34" charset="0"/>
              </a:rPr>
              <a:t>transmission</a:t>
            </a:r>
            <a:r>
              <a:rPr lang="en-GB" sz="1200" b="0" i="0" u="none" strike="noStrike" kern="1200" cap="none" dirty="0">
                <a:solidFill>
                  <a:schemeClr val="tx1"/>
                </a:solidFill>
                <a:effectLst/>
                <a:latin typeface="Calibri"/>
                <a:ea typeface="Calibri"/>
                <a:cs typeface="Calibri"/>
                <a:sym typeface="Calibri"/>
              </a:rPr>
              <a:t> links can have different capacities </a:t>
            </a:r>
            <a:r>
              <a:rPr lang="en-GB" dirty="0"/>
              <a:t>in different</a:t>
            </a:r>
            <a:r>
              <a:rPr lang="en-GB" sz="1200" b="0" i="0" u="none" strike="noStrike" kern="1200" cap="none" dirty="0">
                <a:solidFill>
                  <a:schemeClr val="tx1"/>
                </a:solidFill>
                <a:effectLst/>
                <a:latin typeface="Calibri"/>
                <a:ea typeface="Calibri"/>
                <a:cs typeface="Calibri"/>
                <a:sym typeface="Calibri"/>
              </a:rPr>
              <a:t> </a:t>
            </a:r>
            <a:r>
              <a:rPr lang="en-GB" dirty="0"/>
              <a:t>directions</a:t>
            </a:r>
            <a:r>
              <a:rPr lang="en-GB" sz="1200" b="0" i="0" u="none" strike="noStrike" kern="1200" cap="none" dirty="0">
                <a:solidFill>
                  <a:schemeClr val="tx1"/>
                </a:solidFill>
                <a:effectLst/>
                <a:latin typeface="Calibri"/>
                <a:ea typeface="Calibri"/>
                <a:cs typeface="Calibri"/>
                <a:sym typeface="Calibri"/>
              </a:rPr>
              <a:t>; however, further investments will always have equal capacities </a:t>
            </a:r>
            <a:r>
              <a:rPr lang="en-GB" dirty="0"/>
              <a:t>in</a:t>
            </a:r>
            <a:r>
              <a:rPr lang="en-GB" sz="1200" b="0" i="0" u="none" strike="noStrike" kern="1200" cap="none" dirty="0">
                <a:solidFill>
                  <a:schemeClr val="tx1"/>
                </a:solidFill>
                <a:effectLst/>
                <a:latin typeface="Calibri"/>
                <a:ea typeface="Calibri"/>
                <a:cs typeface="Calibri"/>
                <a:sym typeface="Calibri"/>
              </a:rPr>
              <a:t> both directions.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99D0E1E2-A61D-DCF0-BC9C-6223BDE8857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135941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2833533-A73C-92C0-3E85-8CB09247144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E49E1E9-F834-0834-C7E4-ABB7911748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93309E4-261E-4610-0DE9-85B5A37895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Modelling </a:t>
            </a:r>
            <a:r>
              <a:rPr lang="en-GB" sz="1200" b="0" dirty="0">
                <a:solidFill>
                  <a:srgbClr val="FF0000"/>
                </a:solidFill>
              </a:rPr>
              <a:t>transmission</a:t>
            </a:r>
            <a:r>
              <a:rPr lang="en-GB" sz="1200" b="0" dirty="0"/>
              <a:t> with losses requires at least two variables. If only one linear equation is used, </a:t>
            </a:r>
            <a:r>
              <a:rPr lang="en-GB" sz="1200" dirty="0"/>
              <a:t>such as</a:t>
            </a:r>
            <a:r>
              <a:rPr lang="en-GB" sz="1200" b="0" dirty="0"/>
              <a:t> ‘loss x transfer</a:t>
            </a:r>
            <a:r>
              <a:rPr lang="en-GB" sz="1200" dirty="0"/>
              <a:t>’,</a:t>
            </a:r>
            <a:r>
              <a:rPr lang="en-GB" sz="1200" b="0" dirty="0"/>
              <a:t> </a:t>
            </a:r>
            <a:r>
              <a:rPr lang="en-GB" sz="1200" dirty="0"/>
              <a:t>it </a:t>
            </a:r>
            <a:r>
              <a:rPr lang="en-GB" sz="1200" b="0" dirty="0"/>
              <a:t>would mean that in the other direction loss is actually again. The loss variable can be used to make the model ‘leak’. Therefore instead of curtailing variable renewable energy, the model can dissipate energy by transferring in two directions at once. The loss can be controlled only with a binary variable, but that is not allowed in </a:t>
            </a:r>
            <a:r>
              <a:rPr lang="en-GB" sz="1200" b="0" dirty="0" err="1"/>
              <a:t>FlexTool</a:t>
            </a:r>
            <a:r>
              <a:rPr lang="en-GB" sz="1200" b="0" dirty="0"/>
              <a:t>. Hence three variables are defined: transfer, transfer rightward</a:t>
            </a:r>
            <a:r>
              <a:rPr lang="en-GB" sz="1200" dirty="0"/>
              <a:t>,</a:t>
            </a:r>
            <a:r>
              <a:rPr lang="en-GB" sz="1200" b="0" dirty="0"/>
              <a:t> and transfer leftward</a:t>
            </a:r>
          </a:p>
          <a:p>
            <a:pPr marL="285750" indent="-285750">
              <a:buFont typeface="Arial" panose="020B0604020202020204" pitchFamily="34" charset="0"/>
              <a:buChar char="•"/>
            </a:pPr>
            <a:r>
              <a:rPr lang="en-GB" sz="1200" b="0" dirty="0"/>
              <a:t>The first one is the transfer does not contain loss</a:t>
            </a:r>
          </a:p>
          <a:p>
            <a:pPr marL="285750" indent="-285750">
              <a:buFont typeface="Arial" panose="020B0604020202020204" pitchFamily="34" charset="0"/>
              <a:buChar char="•"/>
            </a:pPr>
            <a:r>
              <a:rPr lang="en-GB" sz="1200" b="0" dirty="0"/>
              <a:t>The second is the transfer rightward allows losses and helps to limit the leakage</a:t>
            </a:r>
          </a:p>
          <a:p>
            <a:pPr marL="285750" indent="-285750">
              <a:buFont typeface="Arial" panose="020B0604020202020204" pitchFamily="34" charset="0"/>
              <a:buChar char="•"/>
            </a:pPr>
            <a:r>
              <a:rPr lang="en-GB" sz="1200" b="0" dirty="0"/>
              <a:t>The third is the transfer leftward helps to limit the leakage further</a:t>
            </a:r>
            <a:endParaRPr lang="en-GB" sz="1200"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16F8386-EE91-C584-CB52-9B9CC40B761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5894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F076586-82A1-721D-646C-EC6EB347D4E2}"/>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D7DC9E3-8DD3-3446-1E4B-73D0BFAA149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1F84575-38EB-916B-8404-31FBACD63D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Flexible thermal generators are thermal power plants designed or operated to adjust their output quickly and reliably in response to changes in electricity demand or variable renewable energy (VRE) supply. Technologies that are commonly considered </a:t>
            </a:r>
            <a:r>
              <a:rPr lang="en-US" b="1" dirty="0"/>
              <a:t>flexible thermal generation</a:t>
            </a:r>
            <a:r>
              <a:rPr lang="en-US" dirty="0"/>
              <a:t> include:</a:t>
            </a:r>
          </a:p>
          <a:p>
            <a:r>
              <a:rPr lang="en-US" b="1" dirty="0"/>
              <a:t>Open-cycle gas turbines (OCGTs)</a:t>
            </a:r>
            <a:r>
              <a:rPr lang="en-US" dirty="0"/>
              <a:t> – Fast-start units capable of reaching full output within minutes, ideal for peak load and balancing VRE variability.</a:t>
            </a:r>
          </a:p>
          <a:p>
            <a:r>
              <a:rPr lang="en-US" b="1" dirty="0"/>
              <a:t>Combined-cycle gas turbines (CCGTs)</a:t>
            </a:r>
            <a:r>
              <a:rPr lang="en-US" dirty="0"/>
              <a:t> with enhanced flexibility – Modern designs can reduce start-up times, operate efficiently at partial loads, and ramp up or down quickly.</a:t>
            </a:r>
          </a:p>
          <a:p>
            <a:r>
              <a:rPr lang="en-US" b="1" dirty="0"/>
              <a:t>Reciprocating internal combustion engines (RICEs)</a:t>
            </a:r>
            <a:r>
              <a:rPr lang="en-US" dirty="0"/>
              <a:t> – Modular, fast-start generators that can follow rapid load changes and operate efficiently over a wide range of loads.</a:t>
            </a:r>
          </a:p>
          <a:p>
            <a:r>
              <a:rPr lang="en-US" b="1" dirty="0"/>
              <a:t>Flexible coal-fired plants</a:t>
            </a:r>
            <a:r>
              <a:rPr lang="en-US" dirty="0"/>
              <a:t> – Upgraded coal plants with retrofits (e.g., improved control systems, advanced milling, sliding pressure operation) to allow lower minimum loads and faster ramping.</a:t>
            </a:r>
          </a:p>
          <a:p>
            <a:r>
              <a:rPr lang="en-US" b="1" dirty="0"/>
              <a:t>Biomass and biogas-fired plants</a:t>
            </a:r>
            <a:r>
              <a:rPr lang="en-US" dirty="0"/>
              <a:t> – When equipped with responsive boiler and turbine controls, these can provide ramping and start-stop flexibility similar to fossil-fuel plants.</a:t>
            </a:r>
          </a:p>
          <a:p>
            <a:r>
              <a:rPr lang="en-US" b="1" dirty="0"/>
              <a:t>Waste-to-energy plants</a:t>
            </a:r>
            <a:r>
              <a:rPr lang="en-US" dirty="0"/>
              <a:t> – If designed with flexible steam cycles, can modulate output to support grid balancing.</a:t>
            </a:r>
          </a:p>
          <a:p>
            <a:r>
              <a:rPr lang="en-US" b="1" dirty="0"/>
              <a:t>Cogeneration (CHP) plants</a:t>
            </a:r>
            <a:r>
              <a:rPr lang="en-US" dirty="0"/>
              <a:t> – Especially gas-fired CHP systems that can vary electricity and heat output ratios in response to grid needs.</a:t>
            </a:r>
          </a:p>
          <a:p>
            <a:endParaRPr lang="en-US" dirty="0"/>
          </a:p>
          <a:p>
            <a:r>
              <a:rPr lang="en-US" dirty="0"/>
              <a:t>In many flexibility studies, </a:t>
            </a:r>
            <a:r>
              <a:rPr lang="en-US" b="0" dirty="0"/>
              <a:t>gas turbines and reciprocating engines are considered the benchmark for fast, flexible thermal generation, while retrofit coal or biomass plants offer slower but still valuable flexibility for integrating higher shares of renewables.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B5FCCEFA-022C-C670-D426-EBC0318427C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228419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7383574-8CEF-8176-55F1-D89B4F045B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3C9D1AD-F48D-C3A0-B759-F1B942A83C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DB12E8E-32D6-721E-3000-A25B23331B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Technical characteristics of generation units are defined in the “</a:t>
            </a:r>
            <a:r>
              <a:rPr lang="en-GB" dirty="0" err="1"/>
              <a:t>unit_type</a:t>
            </a:r>
            <a:r>
              <a:rPr lang="en-GB" dirty="0"/>
              <a:t>” sheet, as shown in the first figure. Here you can add new technologies or modify the flexibility characteristics of different technologies such as ramping capability, inertia constant, minimum stable load, etc. Then in the “units” sheet, you can set the capacity of those units and the node they are located as shown in the bottom figure. Here the structure of the grids and the flow of fuels or energy vectors are set. </a:t>
            </a:r>
          </a:p>
          <a:p>
            <a:endParaRPr lang="en-GB" dirty="0"/>
          </a:p>
          <a:p>
            <a:r>
              <a:rPr lang="en-GB" dirty="0"/>
              <a:t> For example, to specify the generation capacity in node A, you should first add an empty row, then select the technology under the column unit type. Please note that dark blue cells have dropdown menus to choose names defined in violet or green cells in other sheets. For each technology, you should then choose the type of fuel from the list. If the technology is variable solar or wind, you should add the capacity factor. This is the available output at each time step for each unit of capacity installed. Next, add the capacity factor in the column </a:t>
            </a:r>
            <a:r>
              <a:rPr lang="en-GB" dirty="0" err="1"/>
              <a:t>cf</a:t>
            </a:r>
            <a:r>
              <a:rPr lang="en-GB" dirty="0"/>
              <a:t> profile. The capacity factor profiles for solar and wind can be found and updated in the ”</a:t>
            </a:r>
            <a:r>
              <a:rPr lang="en-GB" dirty="0" err="1"/>
              <a:t>ts-cf</a:t>
            </a:r>
            <a:r>
              <a:rPr lang="en-GB" dirty="0"/>
              <a:t>” sheet. For some technologies, such as hydro, the inflow should be specified. Then the output grid should be set. In the case of power generators, the output grid is the electricity grid. After that, the location of plants or the output node should be set. The capacity is the total capacity of that technology installed in the output node. Therefore if only a single node is used to represent a country, this will be the total installed capacity of that technology in the country. If a country is divided into different nodes, then the capacity of each technology at each node should be specified separately. You can also set the maximum investment for each technology, which is the maximum capacity that the model can invest in the specified output node. For example, in this case, the maximum installed capacity of PV in node A cannot be more than 500 MW. Evidently, the total maximum capacity of PV for the whole country is the sum of maximum PV capacities in all nodes. </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6E724B1D-6249-8DA0-EDE7-AA71097FF34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49410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7FE632B-25AC-79E2-F3AF-8283ACA84B6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3281E01-F654-537F-F17C-7B38D65C3B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8E1F54-4014-7E68-32C5-27C48F359C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According to the International Hydropower Association, hydropower projects are generally classified into three main types, although these technologies can overlap in practice. For example, a storage plant may incorporate pumping systems to supplement natural inflows to the reservoir, and a run-of-river facility may include limited storage capacity.</a:t>
            </a:r>
          </a:p>
          <a:p>
            <a:r>
              <a:rPr lang="en-US" b="1" dirty="0"/>
              <a:t>Run-of-river hydropower:</a:t>
            </a:r>
            <a:r>
              <a:rPr lang="en-US" dirty="0"/>
              <a:t> This type channels flowing river water through a canal or penstock to drive a turbine. It typically has little or no storage, providing a continuous electricity supply (base load) with some operational flexibility to manage daily demand fluctuations by regulating water flow.</a:t>
            </a:r>
          </a:p>
          <a:p>
            <a:r>
              <a:rPr lang="en-US" b="1" dirty="0"/>
              <a:t>Storage hydropower:</a:t>
            </a:r>
            <a:r>
              <a:rPr lang="en-US" dirty="0"/>
              <a:t> Usually implemented as a large-scale system with a dam that stores water in a reservoir. Power is generated by releasing water through turbines, activating a generator. These plants can provide both base load and peak load, as they can be started or stopped quickly according to system demand. They often have sufficient storage to operate independently of natural inflows for weeks or even months.</a:t>
            </a:r>
          </a:p>
          <a:p>
            <a:r>
              <a:rPr lang="en-US" b="1" dirty="0"/>
              <a:t>Pumped storage hydropower:</a:t>
            </a:r>
            <a:r>
              <a:rPr lang="en-US" dirty="0"/>
              <a:t> Designed primarily for peak-load supply, this type cycles water between an upper and lower reservoir. During periods of low demand, surplus electricity is used to pump water to the upper reservoir. When demand is high, the stored water is released back through turbines to generate electricity.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38D3865A-928B-8642-BC20-77C6C8011D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55062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B0FBC49-DAF2-48D6-7E9B-4BBBF4136EB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BA8D986-9694-F322-6812-CF7A78983C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085F583-099B-737F-4582-061759C8788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dirty="0">
                <a:solidFill>
                  <a:srgbClr val="0E101A"/>
                </a:solidFill>
                <a:effectLst/>
              </a:rPr>
              <a:t>Hydropower is the most flexible generator in many regions. It has a swift response rate and very flexible operation; however, the capacity of hydro units can vary with the annual precipitation level. Two types of hydro generators can be modelled in </a:t>
            </a:r>
            <a:r>
              <a:rPr lang="en-GB" dirty="0" err="1">
                <a:solidFill>
                  <a:srgbClr val="0E101A"/>
                </a:solidFill>
                <a:effectLst/>
              </a:rPr>
              <a:t>FlexTool</a:t>
            </a:r>
            <a:r>
              <a:rPr lang="en-GB" dirty="0">
                <a:solidFill>
                  <a:srgbClr val="0E101A"/>
                </a:solidFill>
                <a:effectLst/>
              </a:rPr>
              <a:t>, </a:t>
            </a:r>
            <a:r>
              <a:rPr lang="en-GB" b="1" dirty="0">
                <a:solidFill>
                  <a:srgbClr val="0E101A"/>
                </a:solidFill>
                <a:effectLst/>
              </a:rPr>
              <a:t>Run of the river hydro, </a:t>
            </a:r>
            <a:r>
              <a:rPr lang="en-GB" dirty="0">
                <a:solidFill>
                  <a:srgbClr val="0E101A"/>
                </a:solidFill>
                <a:effectLst/>
              </a:rPr>
              <a:t>which usually does not have storage capability, and </a:t>
            </a:r>
            <a:r>
              <a:rPr lang="en-GB" b="1" dirty="0">
                <a:solidFill>
                  <a:srgbClr val="0E101A"/>
                </a:solidFill>
                <a:effectLst/>
              </a:rPr>
              <a:t>Hydro with reservoir.</a:t>
            </a:r>
            <a:r>
              <a:rPr lang="en-GB" dirty="0">
                <a:solidFill>
                  <a:srgbClr val="0E101A"/>
                </a:solidFill>
                <a:effectLst/>
              </a:rPr>
              <a:t> Defining hydropower is similar to other generators, but some additional steps are required. First, you should define the natural inflow data in the “</a:t>
            </a:r>
            <a:r>
              <a:rPr lang="en-GB" dirty="0" err="1">
                <a:solidFill>
                  <a:srgbClr val="0E101A"/>
                </a:solidFill>
                <a:effectLst/>
              </a:rPr>
              <a:t>ts_inflow</a:t>
            </a:r>
            <a:r>
              <a:rPr lang="en-GB" dirty="0">
                <a:solidFill>
                  <a:srgbClr val="0E101A"/>
                </a:solidFill>
                <a:effectLst/>
              </a:rPr>
              <a:t>” sheet. Then in the sheet “unit”, it should be assigned as the inflow to hydro units. </a:t>
            </a:r>
          </a:p>
          <a:p>
            <a:pPr>
              <a:spcBef>
                <a:spcPts val="0"/>
              </a:spcBef>
              <a:spcAft>
                <a:spcPts val="0"/>
              </a:spcAft>
            </a:pPr>
            <a:r>
              <a:rPr lang="en-GB" dirty="0">
                <a:solidFill>
                  <a:srgbClr val="0E101A"/>
                </a:solidFill>
                <a:effectLst/>
              </a:rPr>
              <a:t>Hydro units are similar to solar and wind units but use “</a:t>
            </a:r>
            <a:r>
              <a:rPr lang="en-GB" dirty="0" err="1">
                <a:solidFill>
                  <a:srgbClr val="0E101A"/>
                </a:solidFill>
                <a:effectLst/>
              </a:rPr>
              <a:t>ts_inflow</a:t>
            </a:r>
            <a:r>
              <a:rPr lang="en-GB" dirty="0">
                <a:solidFill>
                  <a:srgbClr val="0E101A"/>
                </a:solidFill>
                <a:effectLst/>
              </a:rPr>
              <a:t>” data instead of “</a:t>
            </a:r>
            <a:r>
              <a:rPr lang="en-GB" dirty="0" err="1">
                <a:solidFill>
                  <a:srgbClr val="0E101A"/>
                </a:solidFill>
                <a:effectLst/>
              </a:rPr>
              <a:t>ts_cf</a:t>
            </a:r>
            <a:r>
              <a:rPr lang="en-GB" dirty="0">
                <a:solidFill>
                  <a:srgbClr val="0E101A"/>
                </a:solidFill>
                <a:effectLst/>
              </a:rPr>
              <a:t>” as input. Set the inflow multiplier to 1 in the sheet “units”. In addition to previous steps, for </a:t>
            </a:r>
            <a:r>
              <a:rPr lang="en-GB" b="1" dirty="0">
                <a:solidFill>
                  <a:srgbClr val="0E101A"/>
                </a:solidFill>
                <a:effectLst/>
              </a:rPr>
              <a:t>Hydro with reservoir</a:t>
            </a:r>
            <a:r>
              <a:rPr lang="en-GB" dirty="0">
                <a:solidFill>
                  <a:srgbClr val="0E101A"/>
                </a:solidFill>
                <a:effectLst/>
              </a:rPr>
              <a:t>, you should also specify the total storage capacity in MW in each output node. You can also define the storage level at the start and finish time steps. But this is optional, and if it is left empty, the start level should equal the finish level. </a:t>
            </a:r>
          </a:p>
          <a:p>
            <a:pPr>
              <a:spcBef>
                <a:spcPts val="0"/>
              </a:spcBef>
              <a:spcAft>
                <a:spcPts val="0"/>
              </a:spcAft>
            </a:pPr>
            <a:r>
              <a:rPr lang="en-US" dirty="0">
                <a:solidFill>
                  <a:srgbClr val="0E101A"/>
                </a:solidFill>
                <a:effectLst/>
              </a:rPr>
              <a:t>For </a:t>
            </a:r>
            <a:r>
              <a:rPr lang="en-US" b="1" dirty="0">
                <a:solidFill>
                  <a:srgbClr val="0E101A"/>
                </a:solidFill>
                <a:effectLst/>
              </a:rPr>
              <a:t>pumped hydro storage</a:t>
            </a:r>
            <a:r>
              <a:rPr lang="en-US" dirty="0">
                <a:solidFill>
                  <a:srgbClr val="0E101A"/>
                </a:solidFill>
                <a:effectLst/>
              </a:rPr>
              <a:t>, the technology can be represented in the model as a storage system analogous to a battery, with further details provided in the next section.</a:t>
            </a:r>
            <a:endParaRPr dirty="0"/>
          </a:p>
        </p:txBody>
      </p:sp>
      <p:sp>
        <p:nvSpPr>
          <p:cNvPr id="165" name="Google Shape;165;p13:notes">
            <a:extLst>
              <a:ext uri="{FF2B5EF4-FFF2-40B4-BE49-F238E27FC236}">
                <a16:creationId xmlns:a16="http://schemas.microsoft.com/office/drawing/2014/main" id="{E1A399BB-13FC-171D-C54D-D693AE96717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27238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3B0D7BF-7BFC-F5CB-6638-80CEC60749A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3DD0B1E-2942-09EB-281A-A064B9AD0F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BE287853-0B0B-9CD2-0EAC-18E156D89C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dirty="0">
                <a:solidFill>
                  <a:srgbClr val="0E101A"/>
                </a:solidFill>
                <a:effectLst/>
              </a:rPr>
              <a:t>In order to add Hydro in different nodes, first, the inflow profile should be defined in the “</a:t>
            </a:r>
            <a:r>
              <a:rPr lang="en-GB" dirty="0" err="1">
                <a:solidFill>
                  <a:srgbClr val="0E101A"/>
                </a:solidFill>
                <a:effectLst/>
              </a:rPr>
              <a:t>ts_inflow</a:t>
            </a:r>
            <a:r>
              <a:rPr lang="en-GB" dirty="0">
                <a:solidFill>
                  <a:srgbClr val="0E101A"/>
                </a:solidFill>
                <a:effectLst/>
              </a:rPr>
              <a:t>” sheet. You should then specify the name. It is recommended to set the names in this format: “output </a:t>
            </a:r>
            <a:r>
              <a:rPr lang="en-GB" dirty="0" err="1">
                <a:solidFill>
                  <a:srgbClr val="0E101A"/>
                </a:solidFill>
                <a:effectLst/>
              </a:rPr>
              <a:t>node_Hydro</a:t>
            </a:r>
            <a:r>
              <a:rPr lang="en-GB" dirty="0">
                <a:solidFill>
                  <a:srgbClr val="0E101A"/>
                </a:solidFill>
                <a:effectLst/>
              </a:rPr>
              <a:t> technology”, for example, </a:t>
            </a:r>
            <a:r>
              <a:rPr lang="en-GB" b="1" dirty="0">
                <a:solidFill>
                  <a:srgbClr val="0E101A"/>
                </a:solidFill>
                <a:effectLst/>
              </a:rPr>
              <a:t>node B_R E S. </a:t>
            </a:r>
            <a:r>
              <a:rPr lang="en-GB" dirty="0">
                <a:solidFill>
                  <a:srgbClr val="0E101A"/>
                </a:solidFill>
                <a:effectLst/>
              </a:rPr>
              <a:t>The data will then appear in the inflow dropdown menu list and can be assigned to the associate hydro technology and the output node. If the added Hydro has storage capability, the storage capacity should also be specified for the output node. </a:t>
            </a:r>
          </a:p>
          <a:p>
            <a:pPr>
              <a:spcBef>
                <a:spcPts val="0"/>
              </a:spcBef>
              <a:spcAft>
                <a:spcPts val="0"/>
              </a:spcAft>
            </a:pPr>
            <a:r>
              <a:rPr lang="en-GB" dirty="0">
                <a:solidFill>
                  <a:srgbClr val="0E101A"/>
                </a:solidFill>
                <a:effectLst/>
              </a:rPr>
              <a:t>The same steps can be followed to add variable renewables to different nodes using the “</a:t>
            </a:r>
            <a:r>
              <a:rPr lang="en-GB" dirty="0" err="1">
                <a:solidFill>
                  <a:srgbClr val="0E101A"/>
                </a:solidFill>
                <a:effectLst/>
              </a:rPr>
              <a:t>ts_cf</a:t>
            </a:r>
            <a:r>
              <a:rPr lang="en-GB" dirty="0">
                <a:solidFill>
                  <a:srgbClr val="0E101A"/>
                </a:solidFill>
                <a:effectLst/>
              </a:rPr>
              <a:t>” sheet. </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F010629-4D93-A1B7-372C-6889263893B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79029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6D76ACF-3705-A2EA-C5BB-F31D7DA6B94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C8A29EA7-BF2C-53C7-B0F9-C115D70B95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D5DE5732-FDF9-F0D4-7543-1B80B9FA4D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a:t>Energy storage systems (ESS) are essential to the energy transition as they address the intermittency of renewable energy sources like solar and wind, enabling their integration into the grid. By storing excess energy during periods of low demand and releasing it during peak times, ESS ensures a consistent and reliable energy supply. </a:t>
            </a:r>
            <a:r>
              <a:rPr lang="en-US" dirty="0"/>
              <a:t>The figure presents a classification of ESS based on the primary physical or chemical principle they employ. </a:t>
            </a:r>
            <a:r>
              <a:rPr lang="en-US" b="1" dirty="0"/>
              <a:t>Thermal energy storage</a:t>
            </a:r>
            <a:r>
              <a:rPr lang="en-US" dirty="0"/>
              <a:t> involves capturing and retaining heat for later use, such as sensible heat storage with molten salts, which is common in concentrated solar power plants. This method allows the stored thermal energy to be converted back into electricity or used directly for heating. </a:t>
            </a:r>
            <a:r>
              <a:rPr lang="en-US" b="1" dirty="0"/>
              <a:t>Mechanical energy storage</a:t>
            </a:r>
            <a:r>
              <a:rPr lang="en-US" dirty="0"/>
              <a:t> includes systems like pumped hydro energy storage, where energy is stored by moving water between two reservoirs at different elevations, and later released to generate electricity during peak demand.</a:t>
            </a:r>
          </a:p>
          <a:p>
            <a:r>
              <a:rPr lang="en-US" b="1" dirty="0"/>
              <a:t>Chemical energy storage</a:t>
            </a:r>
            <a:r>
              <a:rPr lang="en-US" dirty="0"/>
              <a:t> refers to storing energy in chemical bonds, such as hydrogen production through electrolysis. The stored hydrogen can later be used in fuel cells or combustion processes to generate electricity. </a:t>
            </a:r>
            <a:r>
              <a:rPr lang="en-US" b="1" dirty="0"/>
              <a:t>Electrochemical energy storage</a:t>
            </a:r>
            <a:r>
              <a:rPr lang="en-US" dirty="0"/>
              <a:t> encompasses technologies like batteries, where energy is stored in chemical form within cells and released through electrochemical reactions. Batteries are highly versatile, with applications ranging from grid balancing to electric vehicles.</a:t>
            </a:r>
          </a:p>
          <a:p>
            <a:r>
              <a:rPr lang="en-US" b="1" dirty="0"/>
              <a:t>Electrical–magnetic energy storage</a:t>
            </a:r>
            <a:r>
              <a:rPr lang="en-US" dirty="0"/>
              <a:t> includes systems like supercapacitors, which store energy in an electric field rather than through chemical reactions, enabling very rapid charging and discharging. The </a:t>
            </a:r>
            <a:r>
              <a:rPr lang="en-US" b="1" dirty="0"/>
              <a:t>others</a:t>
            </a:r>
            <a:r>
              <a:rPr lang="en-US" dirty="0"/>
              <a:t> category covers hybrid energy storage systems, which combine two or more storage technologies to leverage complementary strengths—for example, pairing batteries with supercapacitors to combine high energy capacity with fast response times. Together, these categories capture the wide range of technological approaches available for storing energy to enhance power system flexibility and reliability.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F7CC64EE-2CCD-16AE-82C1-76A6F472C39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4060347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eurelectric.org/news/hydropower_flexibi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Assessing power system flexibility </a:t>
            </a:r>
            <a:r>
              <a:rPr lang="en-ZA" b="1">
                <a:latin typeface="Open Sans ExtraBold"/>
                <a:ea typeface="Open Sans ExtraBold" panose="020B0606030504020204" pitchFamily="34" charset="0"/>
                <a:cs typeface="Open Sans ExtraBold" panose="020B0606030504020204" pitchFamily="34" charset="0"/>
              </a:rPr>
              <a:t>with IRENA FlexTool</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7639169"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5</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MODELLING FLEXIBILITY OPTIONS I</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9FB2256-6E77-38C1-340B-87A9855E13F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50BB9BC-FA80-7FF6-FDF9-33F29F2888B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A0FD054F-EDE6-DD67-63D7-1D39097B287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5.3.1 Energy storage systems</a:t>
            </a:r>
          </a:p>
        </p:txBody>
      </p:sp>
      <p:sp>
        <p:nvSpPr>
          <p:cNvPr id="8" name="Title 10">
            <a:extLst>
              <a:ext uri="{FF2B5EF4-FFF2-40B4-BE49-F238E27FC236}">
                <a16:creationId xmlns:a16="http://schemas.microsoft.com/office/drawing/2014/main" id="{C519FA0A-BE06-BFFA-AB92-D3AF70BE96D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Modelling storage</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C5377B28-70BA-08C0-4E4D-36EE656869D3}"/>
              </a:ext>
            </a:extLst>
          </p:cNvPr>
          <p:cNvGraphicFramePr/>
          <p:nvPr>
            <p:extLst>
              <p:ext uri="{D42A27DB-BD31-4B8C-83A1-F6EECF244321}">
                <p14:modId xmlns:p14="http://schemas.microsoft.com/office/powerpoint/2010/main" val="2409960953"/>
              </p:ext>
            </p:extLst>
          </p:nvPr>
        </p:nvGraphicFramePr>
        <p:xfrm>
          <a:off x="706965" y="1396096"/>
          <a:ext cx="10767175" cy="501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4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BD32C88-5E53-6D4D-B7A3-BB32494427F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4DD0BB3-CA8C-4442-9BBB-DF77AC5BA2A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251B9A37-5600-9742-0329-0FB0DB30E1D3}"/>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5.3.2 Parameterization I</a:t>
            </a:r>
          </a:p>
        </p:txBody>
      </p:sp>
      <p:sp>
        <p:nvSpPr>
          <p:cNvPr id="8" name="Title 10">
            <a:extLst>
              <a:ext uri="{FF2B5EF4-FFF2-40B4-BE49-F238E27FC236}">
                <a16:creationId xmlns:a16="http://schemas.microsoft.com/office/drawing/2014/main" id="{09211669-7302-7DDE-996A-366FBDA7A6A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Modelling storage</a:t>
            </a:r>
            <a:endParaRPr lang="en-US" dirty="0">
              <a:cs typeface="Calibri Light" panose="020F0302020204030204"/>
            </a:endParaRPr>
          </a:p>
        </p:txBody>
      </p:sp>
      <p:sp>
        <p:nvSpPr>
          <p:cNvPr id="24" name="Rounded Rectangle 3">
            <a:extLst>
              <a:ext uri="{FF2B5EF4-FFF2-40B4-BE49-F238E27FC236}">
                <a16:creationId xmlns:a16="http://schemas.microsoft.com/office/drawing/2014/main" id="{5DA4F07F-A064-A55F-2E86-3BF209C1CDD5}"/>
              </a:ext>
            </a:extLst>
          </p:cNvPr>
          <p:cNvSpPr/>
          <p:nvPr/>
        </p:nvSpPr>
        <p:spPr>
          <a:xfrm>
            <a:off x="252371" y="1711489"/>
            <a:ext cx="3365816" cy="2206627"/>
          </a:xfrm>
          <a:prstGeom prst="roundRect">
            <a:avLst>
              <a:gd name="adj" fmla="val 4321"/>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196EBA5-A517-939B-9F5E-C3A98C97DDD6}"/>
              </a:ext>
            </a:extLst>
          </p:cNvPr>
          <p:cNvSpPr txBox="1"/>
          <p:nvPr/>
        </p:nvSpPr>
        <p:spPr>
          <a:xfrm>
            <a:off x="301372" y="1721554"/>
            <a:ext cx="3425632" cy="2169825"/>
          </a:xfrm>
          <a:prstGeom prst="rect">
            <a:avLst/>
          </a:prstGeom>
          <a:noFill/>
        </p:spPr>
        <p:txBody>
          <a:bodyPr wrap="square" lIns="91440" tIns="45720" rIns="91440" bIns="45720" rtlCol="0" anchor="t">
            <a:spAutoFit/>
          </a:bodyPr>
          <a:lstStyle/>
          <a:p>
            <a:pPr>
              <a:buClrTx/>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Power storage is defined in the “</a:t>
            </a:r>
            <a:r>
              <a:rPr lang="en-GB" sz="1500" kern="1200" dirty="0" err="1">
                <a:solidFill>
                  <a:prstClr val="black"/>
                </a:solidFill>
                <a:latin typeface="Open Sans"/>
                <a:ea typeface="Open Sans" panose="020B0606030504020204" pitchFamily="34" charset="0"/>
                <a:cs typeface="Open Sans" panose="020B0606030504020204" pitchFamily="34" charset="0"/>
              </a:rPr>
              <a:t>unit_type</a:t>
            </a:r>
            <a:r>
              <a:rPr lang="en-GB" sz="1500" kern="1200" dirty="0">
                <a:solidFill>
                  <a:prstClr val="black"/>
                </a:solidFill>
                <a:latin typeface="Open Sans"/>
                <a:ea typeface="Open Sans" panose="020B0606030504020204" pitchFamily="34" charset="0"/>
                <a:cs typeface="Open Sans" panose="020B0606030504020204" pitchFamily="34" charset="0"/>
              </a:rPr>
              <a:t>”, with some additions compared to other generators: </a:t>
            </a:r>
          </a:p>
          <a:p>
            <a:pPr marL="542925" lvl="1" indent="-361950">
              <a:buClrTx/>
              <a:buFont typeface="+mj-lt"/>
              <a:buAutoNum type="alphaLcParenR"/>
            </a:pPr>
            <a:r>
              <a:rPr lang="en-GB" sz="1500" kern="1200" dirty="0">
                <a:solidFill>
                  <a:prstClr val="black"/>
                </a:solidFill>
                <a:latin typeface="Open Sans"/>
                <a:ea typeface="Open Sans" panose="020B0606030504020204" pitchFamily="34" charset="0"/>
                <a:cs typeface="Open Sans" panose="020B0606030504020204" pitchFamily="34" charset="0"/>
              </a:rPr>
              <a:t>Efficiency(%):  Discharging efficiency </a:t>
            </a:r>
            <a:endPar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42925" lvl="1" indent="-361950">
              <a:buClrTx/>
              <a:buFont typeface="+mj-lt"/>
              <a:buAutoNum type="alphaLcParenR"/>
            </a:pPr>
            <a:r>
              <a:rPr lang="en-GB" sz="1500" kern="1200" dirty="0" err="1">
                <a:solidFill>
                  <a:prstClr val="black"/>
                </a:solidFill>
                <a:latin typeface="Open Sans"/>
                <a:ea typeface="Open Sans" panose="020B0606030504020204" pitchFamily="34" charset="0"/>
                <a:cs typeface="Open Sans" panose="020B0606030504020204" pitchFamily="34" charset="0"/>
              </a:rPr>
              <a:t>Eff.charge</a:t>
            </a:r>
            <a:r>
              <a:rPr lang="en-GB" sz="1500" kern="1200" dirty="0">
                <a:solidFill>
                  <a:prstClr val="black"/>
                </a:solidFill>
                <a:latin typeface="Open Sans"/>
                <a:ea typeface="Open Sans" panose="020B0606030504020204" pitchFamily="34" charset="0"/>
                <a:cs typeface="Open Sans" panose="020B0606030504020204" pitchFamily="34" charset="0"/>
              </a:rPr>
              <a:t>(%): Charging efficiency</a:t>
            </a:r>
          </a:p>
          <a:p>
            <a:pPr marL="542925" lvl="1" indent="-361950">
              <a:buClrTx/>
              <a:buFont typeface="+mj-lt"/>
              <a:buAutoNum type="alphaLcParenR"/>
            </a:pPr>
            <a:r>
              <a:rPr lang="en-GB" sz="1500" kern="1200" dirty="0">
                <a:solidFill>
                  <a:prstClr val="black"/>
                </a:solidFill>
                <a:latin typeface="Open Sans"/>
                <a:ea typeface="Open Sans" panose="020B0606030504020204" pitchFamily="34" charset="0"/>
                <a:cs typeface="Open Sans" panose="020B0606030504020204" pitchFamily="34" charset="0"/>
              </a:rPr>
              <a:t>Self-discharge loss (% of content per hour) </a:t>
            </a:r>
          </a:p>
        </p:txBody>
      </p:sp>
      <p:sp>
        <p:nvSpPr>
          <p:cNvPr id="26" name="Rounded Rectangle 16">
            <a:extLst>
              <a:ext uri="{FF2B5EF4-FFF2-40B4-BE49-F238E27FC236}">
                <a16:creationId xmlns:a16="http://schemas.microsoft.com/office/drawing/2014/main" id="{85E1948F-8D7B-93DC-2DE0-4A04EB09A304}"/>
              </a:ext>
            </a:extLst>
          </p:cNvPr>
          <p:cNvSpPr/>
          <p:nvPr/>
        </p:nvSpPr>
        <p:spPr>
          <a:xfrm>
            <a:off x="261069" y="4001455"/>
            <a:ext cx="3370998" cy="2226997"/>
          </a:xfrm>
          <a:prstGeom prst="roundRect">
            <a:avLst>
              <a:gd name="adj" fmla="val 4321"/>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4B32C51-8C64-E924-917E-D30BA1970EC9}"/>
              </a:ext>
            </a:extLst>
          </p:cNvPr>
          <p:cNvSpPr txBox="1"/>
          <p:nvPr/>
        </p:nvSpPr>
        <p:spPr>
          <a:xfrm>
            <a:off x="296930" y="4041721"/>
            <a:ext cx="3265341" cy="2169825"/>
          </a:xfrm>
          <a:prstGeom prst="rect">
            <a:avLst/>
          </a:prstGeom>
          <a:noFill/>
        </p:spPr>
        <p:txBody>
          <a:bodyPr wrap="square" lIns="91440" tIns="45720" rIns="91440" bIns="45720" rtlCol="0" anchor="t">
            <a:spAutoFit/>
          </a:bodyPr>
          <a:lstStyle/>
          <a:p>
            <a:pPr>
              <a:buClrTx/>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Same as other units in the “units” sheet the following parameters should be defined:</a:t>
            </a:r>
          </a:p>
          <a:p>
            <a:pPr marL="175895">
              <a:buClrTx/>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d)  Installed capacity in MW </a:t>
            </a:r>
          </a:p>
          <a:p>
            <a:pPr marL="175895">
              <a:buClrTx/>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e)  The output node</a:t>
            </a:r>
          </a:p>
          <a:p>
            <a:pPr marL="175895">
              <a:buClrTx/>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f)   Maximum storage capacity in MWh </a:t>
            </a:r>
          </a:p>
          <a:p>
            <a:pPr marL="175895">
              <a:buClrTx/>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g)   Initial and final state of the storage (optional)</a:t>
            </a:r>
          </a:p>
        </p:txBody>
      </p:sp>
      <p:grpSp>
        <p:nvGrpSpPr>
          <p:cNvPr id="28" name="Group 27">
            <a:extLst>
              <a:ext uri="{FF2B5EF4-FFF2-40B4-BE49-F238E27FC236}">
                <a16:creationId xmlns:a16="http://schemas.microsoft.com/office/drawing/2014/main" id="{768EA9DF-7F99-5BBC-BD0D-DA9963C755CB}"/>
              </a:ext>
            </a:extLst>
          </p:cNvPr>
          <p:cNvGrpSpPr/>
          <p:nvPr/>
        </p:nvGrpSpPr>
        <p:grpSpPr>
          <a:xfrm>
            <a:off x="3731381" y="2065103"/>
            <a:ext cx="7955283" cy="1477938"/>
            <a:chOff x="2325622" y="3130568"/>
            <a:chExt cx="7495456" cy="1412250"/>
          </a:xfrm>
        </p:grpSpPr>
        <p:grpSp>
          <p:nvGrpSpPr>
            <p:cNvPr id="29" name="Group 28">
              <a:extLst>
                <a:ext uri="{FF2B5EF4-FFF2-40B4-BE49-F238E27FC236}">
                  <a16:creationId xmlns:a16="http://schemas.microsoft.com/office/drawing/2014/main" id="{245D580F-B995-BA2D-2841-6C61A94E18F8}"/>
                </a:ext>
              </a:extLst>
            </p:cNvPr>
            <p:cNvGrpSpPr/>
            <p:nvPr/>
          </p:nvGrpSpPr>
          <p:grpSpPr>
            <a:xfrm>
              <a:off x="2325622" y="3130568"/>
              <a:ext cx="7495456" cy="1412250"/>
              <a:chOff x="2325622" y="3130568"/>
              <a:chExt cx="7495456" cy="1412250"/>
            </a:xfrm>
          </p:grpSpPr>
          <p:pic>
            <p:nvPicPr>
              <p:cNvPr id="33" name="Picture 32">
                <a:extLst>
                  <a:ext uri="{FF2B5EF4-FFF2-40B4-BE49-F238E27FC236}">
                    <a16:creationId xmlns:a16="http://schemas.microsoft.com/office/drawing/2014/main" id="{1762B915-D21E-0239-00A5-AA9E35377503}"/>
                  </a:ext>
                </a:extLst>
              </p:cNvPr>
              <p:cNvPicPr>
                <a:picLocks noChangeAspect="1"/>
              </p:cNvPicPr>
              <p:nvPr/>
            </p:nvPicPr>
            <p:blipFill rotWithShape="1">
              <a:blip r:embed="rId3">
                <a:extLst>
                  <a:ext uri="{28A0092B-C50C-407E-A947-70E740481C1C}">
                    <a14:useLocalDpi xmlns:a14="http://schemas.microsoft.com/office/drawing/2010/main" val="0"/>
                  </a:ext>
                </a:extLst>
              </a:blip>
              <a:srcRect t="2006" r="409" b="807"/>
              <a:stretch/>
            </p:blipFill>
            <p:spPr>
              <a:xfrm>
                <a:off x="2325622" y="3130568"/>
                <a:ext cx="7495456" cy="1412250"/>
              </a:xfrm>
              <a:prstGeom prst="rect">
                <a:avLst/>
              </a:prstGeom>
            </p:spPr>
          </p:pic>
          <p:sp>
            <p:nvSpPr>
              <p:cNvPr id="34" name="Rectangle 33">
                <a:extLst>
                  <a:ext uri="{FF2B5EF4-FFF2-40B4-BE49-F238E27FC236}">
                    <a16:creationId xmlns:a16="http://schemas.microsoft.com/office/drawing/2014/main" id="{CF65AECD-0E70-D359-C3FA-F0EF614D2C2E}"/>
                  </a:ext>
                </a:extLst>
              </p:cNvPr>
              <p:cNvSpPr/>
              <p:nvPr/>
            </p:nvSpPr>
            <p:spPr>
              <a:xfrm>
                <a:off x="3197450" y="3375957"/>
                <a:ext cx="353962" cy="116686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C3293592-945C-7F0D-E652-84B2421020DB}"/>
                  </a:ext>
                </a:extLst>
              </p:cNvPr>
              <p:cNvSpPr/>
              <p:nvPr/>
            </p:nvSpPr>
            <p:spPr>
              <a:xfrm>
                <a:off x="8147009" y="3375954"/>
                <a:ext cx="294970" cy="116686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FABF9A6-4342-4318-AED2-D3DF59E2EF99}"/>
                  </a:ext>
                </a:extLst>
              </p:cNvPr>
              <p:cNvSpPr/>
              <p:nvPr/>
            </p:nvSpPr>
            <p:spPr>
              <a:xfrm>
                <a:off x="8471707" y="3375953"/>
                <a:ext cx="288835" cy="116686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272ABE19-3624-CDA5-0FC5-D2FAC3CF2377}"/>
                </a:ext>
              </a:extLst>
            </p:cNvPr>
            <p:cNvSpPr txBox="1"/>
            <p:nvPr/>
          </p:nvSpPr>
          <p:spPr>
            <a:xfrm>
              <a:off x="3146066" y="3287882"/>
              <a:ext cx="4685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0000"/>
                  </a:solidFill>
                  <a:effectLst/>
                  <a:uLnTx/>
                  <a:uFillTx/>
                  <a:latin typeface="Calibri" panose="020F0502020204030204"/>
                  <a:ea typeface="+mn-ea"/>
                  <a:cs typeface="+mn-cs"/>
                </a:rPr>
                <a:t>a</a:t>
              </a:r>
            </a:p>
          </p:txBody>
        </p:sp>
        <p:sp>
          <p:nvSpPr>
            <p:cNvPr id="31" name="TextBox 30">
              <a:extLst>
                <a:ext uri="{FF2B5EF4-FFF2-40B4-BE49-F238E27FC236}">
                  <a16:creationId xmlns:a16="http://schemas.microsoft.com/office/drawing/2014/main" id="{051690BF-EA4A-F363-5992-7FCBCD21EBBA}"/>
                </a:ext>
              </a:extLst>
            </p:cNvPr>
            <p:cNvSpPr txBox="1"/>
            <p:nvPr/>
          </p:nvSpPr>
          <p:spPr>
            <a:xfrm>
              <a:off x="8092664" y="3305490"/>
              <a:ext cx="4685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0000"/>
                  </a:solidFill>
                  <a:effectLst/>
                  <a:uLnTx/>
                  <a:uFillTx/>
                  <a:latin typeface="Calibri" panose="020F0502020204030204"/>
                  <a:ea typeface="+mn-ea"/>
                  <a:cs typeface="+mn-cs"/>
                </a:rPr>
                <a:t>b</a:t>
              </a:r>
            </a:p>
          </p:txBody>
        </p:sp>
        <p:sp>
          <p:nvSpPr>
            <p:cNvPr id="32" name="TextBox 31">
              <a:extLst>
                <a:ext uri="{FF2B5EF4-FFF2-40B4-BE49-F238E27FC236}">
                  <a16:creationId xmlns:a16="http://schemas.microsoft.com/office/drawing/2014/main" id="{A0F04CF1-6F08-DE3D-28E5-C83037D7ED65}"/>
                </a:ext>
              </a:extLst>
            </p:cNvPr>
            <p:cNvSpPr txBox="1"/>
            <p:nvPr/>
          </p:nvSpPr>
          <p:spPr>
            <a:xfrm>
              <a:off x="8511710" y="3270848"/>
              <a:ext cx="4685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0000"/>
                  </a:solidFill>
                  <a:effectLst/>
                  <a:uLnTx/>
                  <a:uFillTx/>
                  <a:latin typeface="Calibri" panose="020F0502020204030204"/>
                  <a:ea typeface="+mn-ea"/>
                  <a:cs typeface="+mn-cs"/>
                </a:rPr>
                <a:t>c</a:t>
              </a:r>
            </a:p>
          </p:txBody>
        </p:sp>
      </p:grpSp>
      <p:grpSp>
        <p:nvGrpSpPr>
          <p:cNvPr id="37" name="Group 36">
            <a:extLst>
              <a:ext uri="{FF2B5EF4-FFF2-40B4-BE49-F238E27FC236}">
                <a16:creationId xmlns:a16="http://schemas.microsoft.com/office/drawing/2014/main" id="{AD59E772-ABFA-70EF-3685-9F87AFA15A3B}"/>
              </a:ext>
            </a:extLst>
          </p:cNvPr>
          <p:cNvGrpSpPr/>
          <p:nvPr/>
        </p:nvGrpSpPr>
        <p:grpSpPr>
          <a:xfrm>
            <a:off x="3734291" y="4260305"/>
            <a:ext cx="7959279" cy="1590609"/>
            <a:chOff x="4745912" y="4785494"/>
            <a:chExt cx="6763729" cy="1418838"/>
          </a:xfrm>
        </p:grpSpPr>
        <p:pic>
          <p:nvPicPr>
            <p:cNvPr id="38" name="Picture 37">
              <a:extLst>
                <a:ext uri="{FF2B5EF4-FFF2-40B4-BE49-F238E27FC236}">
                  <a16:creationId xmlns:a16="http://schemas.microsoft.com/office/drawing/2014/main" id="{96FE7D42-6EE2-33C0-0415-FCA3FB793707}"/>
                </a:ext>
              </a:extLst>
            </p:cNvPr>
            <p:cNvPicPr>
              <a:picLocks noChangeAspect="1"/>
            </p:cNvPicPr>
            <p:nvPr/>
          </p:nvPicPr>
          <p:blipFill rotWithShape="1">
            <a:blip r:embed="rId4">
              <a:extLst>
                <a:ext uri="{28A0092B-C50C-407E-A947-70E740481C1C}">
                  <a14:useLocalDpi xmlns:a14="http://schemas.microsoft.com/office/drawing/2010/main" val="0"/>
                </a:ext>
              </a:extLst>
            </a:blip>
            <a:srcRect r="15655"/>
            <a:stretch/>
          </p:blipFill>
          <p:spPr>
            <a:xfrm>
              <a:off x="4745912" y="4785494"/>
              <a:ext cx="6763729" cy="1410742"/>
            </a:xfrm>
            <a:prstGeom prst="rect">
              <a:avLst/>
            </a:prstGeom>
          </p:spPr>
        </p:pic>
        <p:sp>
          <p:nvSpPr>
            <p:cNvPr id="39" name="Rectangle 38">
              <a:extLst>
                <a:ext uri="{FF2B5EF4-FFF2-40B4-BE49-F238E27FC236}">
                  <a16:creationId xmlns:a16="http://schemas.microsoft.com/office/drawing/2014/main" id="{F7E97678-6D8F-6E7A-10F0-56536A338903}"/>
                </a:ext>
              </a:extLst>
            </p:cNvPr>
            <p:cNvSpPr/>
            <p:nvPr/>
          </p:nvSpPr>
          <p:spPr>
            <a:xfrm>
              <a:off x="8655932" y="5045567"/>
              <a:ext cx="836479" cy="1150669"/>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E579AFA-AD91-2872-C198-440E2A2B5158}"/>
                </a:ext>
              </a:extLst>
            </p:cNvPr>
            <p:cNvSpPr/>
            <p:nvPr/>
          </p:nvSpPr>
          <p:spPr>
            <a:xfrm>
              <a:off x="10129329" y="5037471"/>
              <a:ext cx="386273" cy="116686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3EF5EC6E-4E0D-CFDF-3400-B59F296B9F76}"/>
                </a:ext>
              </a:extLst>
            </p:cNvPr>
            <p:cNvSpPr txBox="1"/>
            <p:nvPr/>
          </p:nvSpPr>
          <p:spPr>
            <a:xfrm>
              <a:off x="8600354" y="5029375"/>
              <a:ext cx="79799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err="1">
                  <a:ln>
                    <a:noFill/>
                  </a:ln>
                  <a:solidFill>
                    <a:srgbClr val="FF0000"/>
                  </a:solidFill>
                  <a:effectLst/>
                  <a:uLnTx/>
                  <a:uFillTx/>
                  <a:latin typeface="Calibri" panose="020F0502020204030204"/>
                  <a:ea typeface="+mn-ea"/>
                  <a:cs typeface="+mn-cs"/>
                </a:rPr>
                <a:t>d&amp;e</a:t>
              </a:r>
              <a:endParaRPr kumimoji="0" lang="en-GB" sz="16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B932833-1242-69C9-14B7-66B4CFF5C745}"/>
                </a:ext>
              </a:extLst>
            </p:cNvPr>
            <p:cNvSpPr txBox="1"/>
            <p:nvPr/>
          </p:nvSpPr>
          <p:spPr>
            <a:xfrm>
              <a:off x="10115843" y="5019179"/>
              <a:ext cx="797996" cy="3019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rPr>
                <a:t>f</a:t>
              </a:r>
            </a:p>
          </p:txBody>
        </p:sp>
      </p:grpSp>
      <p:sp>
        <p:nvSpPr>
          <p:cNvPr id="2" name="Rectangle 1">
            <a:extLst>
              <a:ext uri="{FF2B5EF4-FFF2-40B4-BE49-F238E27FC236}">
                <a16:creationId xmlns:a16="http://schemas.microsoft.com/office/drawing/2014/main" id="{32E09957-76A0-DABA-2F53-4496EB3C268F}"/>
              </a:ext>
            </a:extLst>
          </p:cNvPr>
          <p:cNvSpPr/>
          <p:nvPr/>
        </p:nvSpPr>
        <p:spPr>
          <a:xfrm>
            <a:off x="11239020" y="4563294"/>
            <a:ext cx="454550" cy="1308127"/>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2050F92-9642-958B-04D1-E8121C1AE686}"/>
              </a:ext>
            </a:extLst>
          </p:cNvPr>
          <p:cNvSpPr txBox="1"/>
          <p:nvPr/>
        </p:nvSpPr>
        <p:spPr>
          <a:xfrm>
            <a:off x="11211646" y="4514661"/>
            <a:ext cx="93904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rPr>
              <a:t>g</a:t>
            </a:r>
          </a:p>
        </p:txBody>
      </p:sp>
    </p:spTree>
    <p:extLst>
      <p:ext uri="{BB962C8B-B14F-4D97-AF65-F5344CB8AC3E}">
        <p14:creationId xmlns:p14="http://schemas.microsoft.com/office/powerpoint/2010/main" val="387006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E9A044F-C60A-7EC5-0820-6F533EFD0C2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CBB1570B-408D-0BB5-D386-8258A32AC93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F8808F33-1FA8-F36E-FB0B-F9CA1830895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5.3.3 Parameterization II</a:t>
            </a:r>
          </a:p>
        </p:txBody>
      </p:sp>
      <p:sp>
        <p:nvSpPr>
          <p:cNvPr id="8" name="Title 10">
            <a:extLst>
              <a:ext uri="{FF2B5EF4-FFF2-40B4-BE49-F238E27FC236}">
                <a16:creationId xmlns:a16="http://schemas.microsoft.com/office/drawing/2014/main" id="{FE2672B7-9C69-FDF4-33D0-C4042F9FB01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Modelling storage</a:t>
            </a:r>
            <a:endParaRPr lang="en-US" dirty="0">
              <a:cs typeface="Calibri Light" panose="020F0302020204030204"/>
            </a:endParaRPr>
          </a:p>
        </p:txBody>
      </p:sp>
      <p:pic>
        <p:nvPicPr>
          <p:cNvPr id="2" name="Picture 1">
            <a:extLst>
              <a:ext uri="{FF2B5EF4-FFF2-40B4-BE49-F238E27FC236}">
                <a16:creationId xmlns:a16="http://schemas.microsoft.com/office/drawing/2014/main" id="{A24834D0-50F7-0723-5A3F-320C66AE49F7}"/>
              </a:ext>
            </a:extLst>
          </p:cNvPr>
          <p:cNvPicPr>
            <a:picLocks noChangeAspect="1"/>
          </p:cNvPicPr>
          <p:nvPr/>
        </p:nvPicPr>
        <p:blipFill>
          <a:blip r:embed="rId3"/>
          <a:stretch>
            <a:fillRect/>
          </a:stretch>
        </p:blipFill>
        <p:spPr>
          <a:xfrm>
            <a:off x="8382261" y="1927478"/>
            <a:ext cx="2458609" cy="1642652"/>
          </a:xfrm>
          <a:prstGeom prst="rect">
            <a:avLst/>
          </a:prstGeom>
        </p:spPr>
      </p:pic>
      <p:pic>
        <p:nvPicPr>
          <p:cNvPr id="4" name="Picture 3">
            <a:extLst>
              <a:ext uri="{FF2B5EF4-FFF2-40B4-BE49-F238E27FC236}">
                <a16:creationId xmlns:a16="http://schemas.microsoft.com/office/drawing/2014/main" id="{9DAAA7BC-7284-9BA9-9655-C5FD5CE5288C}"/>
              </a:ext>
            </a:extLst>
          </p:cNvPr>
          <p:cNvPicPr>
            <a:picLocks noChangeAspect="1"/>
          </p:cNvPicPr>
          <p:nvPr/>
        </p:nvPicPr>
        <p:blipFill rotWithShape="1">
          <a:blip r:embed="rId4"/>
          <a:srcRect r="1472" b="1309"/>
          <a:stretch/>
        </p:blipFill>
        <p:spPr>
          <a:xfrm>
            <a:off x="1877417" y="4277463"/>
            <a:ext cx="2458012" cy="1614754"/>
          </a:xfrm>
          <a:prstGeom prst="rect">
            <a:avLst/>
          </a:prstGeom>
        </p:spPr>
      </p:pic>
      <p:sp>
        <p:nvSpPr>
          <p:cNvPr id="5" name="Rounded Rectangle 2">
            <a:extLst>
              <a:ext uri="{FF2B5EF4-FFF2-40B4-BE49-F238E27FC236}">
                <a16:creationId xmlns:a16="http://schemas.microsoft.com/office/drawing/2014/main" id="{699950DF-C382-7622-9F53-2EEAC36E9BF9}"/>
              </a:ext>
            </a:extLst>
          </p:cNvPr>
          <p:cNvSpPr/>
          <p:nvPr/>
        </p:nvSpPr>
        <p:spPr>
          <a:xfrm>
            <a:off x="772668" y="1740834"/>
            <a:ext cx="10334271" cy="4367786"/>
          </a:xfrm>
          <a:prstGeom prst="roundRect">
            <a:avLst>
              <a:gd name="adj" fmla="val 3136"/>
            </a:avLst>
          </a:prstGeom>
          <a:noFill/>
          <a:ln w="381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45397C-B1FC-793D-B5E9-590CD22F4937}"/>
              </a:ext>
            </a:extLst>
          </p:cNvPr>
          <p:cNvSpPr txBox="1"/>
          <p:nvPr/>
        </p:nvSpPr>
        <p:spPr>
          <a:xfrm>
            <a:off x="934019" y="1615133"/>
            <a:ext cx="7264311" cy="2446824"/>
          </a:xfrm>
          <a:prstGeom prst="rect">
            <a:avLst/>
          </a:prstGeom>
          <a:noFill/>
        </p:spPr>
        <p:txBody>
          <a:bodyPr wrap="square" lIns="91440" tIns="45720" rIns="91440" bIns="45720" rtlCol="0" anchor="t">
            <a:spAutoFit/>
          </a:bodyPr>
          <a:lstStyle/>
          <a:p>
            <a:pPr>
              <a:buClrTx/>
              <a:buFontTx/>
              <a:buNone/>
            </a:pPr>
            <a:endPar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buClrTx/>
              <a:buFontTx/>
              <a:buNone/>
            </a:pP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There are two options for defining investment for electricity storage units: </a:t>
            </a:r>
          </a:p>
          <a:p>
            <a:pPr marL="342900" indent="-342900">
              <a:buClrTx/>
              <a:buFontTx/>
              <a:buAutoNum type="alphaLcParenR"/>
            </a:pPr>
            <a:r>
              <a:rPr lang="en-GB" sz="17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Fix power to energy ratio:  </a:t>
            </a:r>
          </a:p>
          <a:p>
            <a:pPr marL="285750" indent="-196850">
              <a:buClrTx/>
              <a:buFont typeface="Arial" panose="020B0604020202020204" pitchFamily="34" charset="0"/>
              <a:buChar char="•"/>
            </a:pPr>
            <a:r>
              <a:rPr lang="en-GB" sz="1700" kern="1200" dirty="0">
                <a:solidFill>
                  <a:prstClr val="black"/>
                </a:solidFill>
                <a:latin typeface="Open Sans"/>
                <a:ea typeface="Open Sans" panose="020B0606030504020204" pitchFamily="34" charset="0"/>
                <a:cs typeface="Open Sans" panose="020B0606030504020204" pitchFamily="34" charset="0"/>
              </a:rPr>
              <a:t>It will use a fixed discharge duration for battery units. For example, in the example the model only considers 2-hour duration batteries in optimisation.</a:t>
            </a:r>
          </a:p>
          <a:p>
            <a:pPr marL="285750" indent="-196850">
              <a:buClrTx/>
              <a:buFont typeface="Arial" panose="020B0604020202020204" pitchFamily="34" charset="0"/>
              <a:buChar char="•"/>
            </a:pP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Only investment cost per energy (kWh) should be defined in this case. </a:t>
            </a:r>
          </a:p>
        </p:txBody>
      </p:sp>
      <p:sp>
        <p:nvSpPr>
          <p:cNvPr id="9" name="TextBox 8">
            <a:extLst>
              <a:ext uri="{FF2B5EF4-FFF2-40B4-BE49-F238E27FC236}">
                <a16:creationId xmlns:a16="http://schemas.microsoft.com/office/drawing/2014/main" id="{58B8E7CD-B672-BD8A-9128-5394C39A39AD}"/>
              </a:ext>
            </a:extLst>
          </p:cNvPr>
          <p:cNvSpPr txBox="1"/>
          <p:nvPr/>
        </p:nvSpPr>
        <p:spPr>
          <a:xfrm>
            <a:off x="4676278" y="4364146"/>
            <a:ext cx="6089812" cy="1400383"/>
          </a:xfrm>
          <a:prstGeom prst="rect">
            <a:avLst/>
          </a:prstGeom>
          <a:noFill/>
        </p:spPr>
        <p:txBody>
          <a:bodyPr wrap="square" lIns="91440" tIns="45720" rIns="91440" bIns="45720" rtlCol="0" anchor="t">
            <a:spAutoFit/>
          </a:bodyPr>
          <a:lstStyle/>
          <a:p>
            <a:pPr>
              <a:buClrTx/>
              <a:buFontTx/>
              <a:buNone/>
            </a:pPr>
            <a:r>
              <a:rPr lang="en-GB" sz="1700" b="1" kern="1200" dirty="0">
                <a:solidFill>
                  <a:prstClr val="black"/>
                </a:solidFill>
                <a:latin typeface="Open Sans"/>
                <a:ea typeface="Open Sans" panose="020B0606030504020204" pitchFamily="34" charset="0"/>
                <a:cs typeface="Open Sans" panose="020B0606030504020204" pitchFamily="34" charset="0"/>
              </a:rPr>
              <a:t>b)   Free optimisation of power and energy: </a:t>
            </a:r>
            <a:endPar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indent="-196850">
              <a:buClrTx/>
              <a:buFont typeface="Arial" panose="020B0604020202020204" pitchFamily="34" charset="0"/>
              <a:buChar char="•"/>
            </a:pPr>
            <a:r>
              <a:rPr lang="en-GB" sz="1700" kern="1200" dirty="0">
                <a:solidFill>
                  <a:prstClr val="black"/>
                </a:solidFill>
                <a:latin typeface="Open Sans"/>
                <a:ea typeface="Open Sans" panose="020B0606030504020204" pitchFamily="34" charset="0"/>
                <a:cs typeface="Open Sans" panose="020B0606030504020204" pitchFamily="34" charset="0"/>
              </a:rPr>
              <a:t>Optimises power and energy separately, and there is no need to define the power/energy ratio</a:t>
            </a:r>
          </a:p>
          <a:p>
            <a:pPr marL="285750" indent="-196850">
              <a:buClrTx/>
              <a:buFont typeface="Arial" panose="020B0604020202020204" pitchFamily="34" charset="0"/>
              <a:buChar char="•"/>
            </a:pP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Both investment cost for power and energy should be defined.</a:t>
            </a:r>
          </a:p>
        </p:txBody>
      </p:sp>
      <p:sp>
        <p:nvSpPr>
          <p:cNvPr id="10" name="TextBox 9">
            <a:extLst>
              <a:ext uri="{FF2B5EF4-FFF2-40B4-BE49-F238E27FC236}">
                <a16:creationId xmlns:a16="http://schemas.microsoft.com/office/drawing/2014/main" id="{550584D5-3236-CE72-32E9-690B83AA77AA}"/>
              </a:ext>
            </a:extLst>
          </p:cNvPr>
          <p:cNvSpPr txBox="1"/>
          <p:nvPr/>
        </p:nvSpPr>
        <p:spPr>
          <a:xfrm>
            <a:off x="8444308" y="1933803"/>
            <a:ext cx="468528"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a</a:t>
            </a:r>
          </a:p>
        </p:txBody>
      </p:sp>
      <p:sp>
        <p:nvSpPr>
          <p:cNvPr id="11" name="Rectangle 10">
            <a:extLst>
              <a:ext uri="{FF2B5EF4-FFF2-40B4-BE49-F238E27FC236}">
                <a16:creationId xmlns:a16="http://schemas.microsoft.com/office/drawing/2014/main" id="{2C61C8D1-1F89-F374-6411-0B7932E065CE}"/>
              </a:ext>
            </a:extLst>
          </p:cNvPr>
          <p:cNvSpPr/>
          <p:nvPr/>
        </p:nvSpPr>
        <p:spPr>
          <a:xfrm>
            <a:off x="1877417" y="4270188"/>
            <a:ext cx="346570" cy="461665"/>
          </a:xfrm>
          <a:prstGeom prst="rect">
            <a:avLst/>
          </a:prstGeom>
        </p:spPr>
        <p:txBody>
          <a:bodyPr wrap="none">
            <a:spAutoFit/>
          </a:bodyPr>
          <a:lstStyle/>
          <a:p>
            <a:pPr>
              <a:buClrTx/>
              <a:buFontTx/>
              <a:buNone/>
            </a:pPr>
            <a:r>
              <a:rPr lang="en-GB" sz="2400" kern="1200" dirty="0">
                <a:solidFill>
                  <a:srgbClr val="FF0000"/>
                </a:solidFill>
                <a:latin typeface="Calibri" panose="020F0502020204030204"/>
                <a:ea typeface="+mn-ea"/>
                <a:cs typeface="+mn-cs"/>
              </a:rPr>
              <a:t>b</a:t>
            </a:r>
          </a:p>
        </p:txBody>
      </p:sp>
    </p:spTree>
    <p:extLst>
      <p:ext uri="{BB962C8B-B14F-4D97-AF65-F5344CB8AC3E}">
        <p14:creationId xmlns:p14="http://schemas.microsoft.com/office/powerpoint/2010/main" val="21274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751283" y="0"/>
            <a:ext cx="7651304" cy="1196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5.3 References</a:t>
            </a:r>
          </a:p>
        </p:txBody>
      </p:sp>
      <p:sp>
        <p:nvSpPr>
          <p:cNvPr id="6" name="TextBox 5">
            <a:extLst>
              <a:ext uri="{FF2B5EF4-FFF2-40B4-BE49-F238E27FC236}">
                <a16:creationId xmlns:a16="http://schemas.microsoft.com/office/drawing/2014/main" id="{C1B9156F-1015-941E-F753-4C36137C0894}"/>
              </a:ext>
            </a:extLst>
          </p:cNvPr>
          <p:cNvSpPr txBox="1"/>
          <p:nvPr/>
        </p:nvSpPr>
        <p:spPr>
          <a:xfrm>
            <a:off x="566680" y="1627669"/>
            <a:ext cx="10689434" cy="1631216"/>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445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B0D3911-8C39-1C6C-F309-77D12CDB028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4E0E3D9-0E02-AA29-861E-6538EEBFE02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6D71F008-6E30-620D-9364-ED0747EA2A0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5.4.1 Transmission as flexibility option</a:t>
            </a:r>
          </a:p>
        </p:txBody>
      </p:sp>
      <p:sp>
        <p:nvSpPr>
          <p:cNvPr id="8" name="Title 10">
            <a:extLst>
              <a:ext uri="{FF2B5EF4-FFF2-40B4-BE49-F238E27FC236}">
                <a16:creationId xmlns:a16="http://schemas.microsoft.com/office/drawing/2014/main" id="{52C11F18-BF75-6F4D-4190-CE18F517604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5.4 Modelling transmission</a:t>
            </a:r>
            <a:endParaRPr lang="en-US" dirty="0">
              <a:cs typeface="Calibri Light" panose="020F0302020204030204"/>
            </a:endParaRPr>
          </a:p>
        </p:txBody>
      </p:sp>
      <p:sp>
        <p:nvSpPr>
          <p:cNvPr id="2" name="Rectangle 1">
            <a:extLst>
              <a:ext uri="{FF2B5EF4-FFF2-40B4-BE49-F238E27FC236}">
                <a16:creationId xmlns:a16="http://schemas.microsoft.com/office/drawing/2014/main" id="{A92554B6-3FAB-B73A-417C-C63D42061FDD}"/>
              </a:ext>
            </a:extLst>
          </p:cNvPr>
          <p:cNvSpPr>
            <a:spLocks noChangeArrowheads="1"/>
          </p:cNvSpPr>
          <p:nvPr/>
        </p:nvSpPr>
        <p:spPr bwMode="auto">
          <a:xfrm>
            <a:off x="530335" y="1690208"/>
            <a:ext cx="1044645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Enables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regional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balancing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by</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transferring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electricity</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between</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areas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smoothing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variability</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renewable</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generation</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demand</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Reduces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curtailment</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shortages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operational</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stress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by</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delivering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surplus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energy</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high-demand</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regions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importing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during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local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deficits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inertia</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when</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AC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interconnections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are in place.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Enhances</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system</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efficiency</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through</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reserve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sharing</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congestion</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reduction</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optimal</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dispatch</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least-cost</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60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generation</a:t>
            </a:r>
            <a:r>
              <a:rPr kumimoji="0" lang="es-CO" altLang="es-CO" sz="260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02538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B92573D-59BC-DD35-66B5-FD3556CF803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CA37A6-77FA-69F0-E30F-F5BA614B17FE}"/>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7" name="Rectangle 6">
            <a:extLst>
              <a:ext uri="{FF2B5EF4-FFF2-40B4-BE49-F238E27FC236}">
                <a16:creationId xmlns:a16="http://schemas.microsoft.com/office/drawing/2014/main" id="{91F744B3-5316-315A-E7C7-8E2A0BD1ED2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5.4.1 Modelling nodes</a:t>
            </a:r>
          </a:p>
        </p:txBody>
      </p:sp>
      <p:sp>
        <p:nvSpPr>
          <p:cNvPr id="8" name="Title 10">
            <a:extLst>
              <a:ext uri="{FF2B5EF4-FFF2-40B4-BE49-F238E27FC236}">
                <a16:creationId xmlns:a16="http://schemas.microsoft.com/office/drawing/2014/main" id="{1EFDC8F1-026D-DA5A-2C1B-C14160913661}"/>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5.4 Modelling transmission</a:t>
            </a:r>
            <a:endParaRPr lang="en-US" dirty="0">
              <a:cs typeface="Calibri Light" panose="020F0302020204030204"/>
            </a:endParaRPr>
          </a:p>
        </p:txBody>
      </p:sp>
      <p:pic>
        <p:nvPicPr>
          <p:cNvPr id="27" name="Picture 26">
            <a:extLst>
              <a:ext uri="{FF2B5EF4-FFF2-40B4-BE49-F238E27FC236}">
                <a16:creationId xmlns:a16="http://schemas.microsoft.com/office/drawing/2014/main" id="{63052BED-5DDC-FCED-F53F-54A4DF7C52BE}"/>
              </a:ext>
            </a:extLst>
          </p:cNvPr>
          <p:cNvPicPr>
            <a:picLocks noChangeAspect="1"/>
          </p:cNvPicPr>
          <p:nvPr/>
        </p:nvPicPr>
        <p:blipFill rotWithShape="1">
          <a:blip r:embed="rId3">
            <a:extLst>
              <a:ext uri="{28A0092B-C50C-407E-A947-70E740481C1C}">
                <a14:useLocalDpi xmlns:a14="http://schemas.microsoft.com/office/drawing/2010/main" val="0"/>
              </a:ext>
            </a:extLst>
          </a:blip>
          <a:srcRect l="688" t="1" r="9491" b="7521"/>
          <a:stretch/>
        </p:blipFill>
        <p:spPr>
          <a:xfrm>
            <a:off x="5271837" y="1771780"/>
            <a:ext cx="6140360" cy="1960958"/>
          </a:xfrm>
          <a:prstGeom prst="rect">
            <a:avLst/>
          </a:prstGeom>
        </p:spPr>
      </p:pic>
      <p:sp>
        <p:nvSpPr>
          <p:cNvPr id="28" name="Rounded Rectangle 11">
            <a:extLst>
              <a:ext uri="{FF2B5EF4-FFF2-40B4-BE49-F238E27FC236}">
                <a16:creationId xmlns:a16="http://schemas.microsoft.com/office/drawing/2014/main" id="{B932E10F-28D3-5626-9AA2-80A4DB870E9F}"/>
              </a:ext>
            </a:extLst>
          </p:cNvPr>
          <p:cNvSpPr/>
          <p:nvPr/>
        </p:nvSpPr>
        <p:spPr>
          <a:xfrm>
            <a:off x="467659" y="1714692"/>
            <a:ext cx="4669413" cy="2084692"/>
          </a:xfrm>
          <a:prstGeom prst="roundRect">
            <a:avLst>
              <a:gd name="adj" fmla="val 4321"/>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B28F4E4-C4D7-7CA2-8F55-991C099B8563}"/>
              </a:ext>
            </a:extLst>
          </p:cNvPr>
          <p:cNvSpPr txBox="1"/>
          <p:nvPr/>
        </p:nvSpPr>
        <p:spPr>
          <a:xfrm>
            <a:off x="534137" y="1572491"/>
            <a:ext cx="4602935" cy="2177519"/>
          </a:xfrm>
          <a:prstGeom prst="rect">
            <a:avLst/>
          </a:prstGeom>
          <a:noFill/>
        </p:spPr>
        <p:txBody>
          <a:bodyPr wrap="square" lIns="91440" tIns="45720" rIns="91440" bIns="45720" rtlCol="0" anchor="t">
            <a:spAutoFit/>
          </a:bodyPr>
          <a:lstStyle/>
          <a:p>
            <a:pPr>
              <a:buClrTx/>
              <a:buFontTx/>
              <a:buNone/>
            </a:pPr>
            <a:endParaRPr lang="en-GB" sz="155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Tx/>
              <a:buSzPct val="125000"/>
              <a:buFont typeface="Arial" panose="020B0604020202020204" pitchFamily="34" charset="0"/>
              <a:buChar char="•"/>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It is possible to model different networks in </a:t>
            </a:r>
            <a:r>
              <a:rPr lang="en-GB" sz="1500" kern="1200" dirty="0">
                <a:solidFill>
                  <a:prstClr val="black"/>
                </a:solidFill>
                <a:latin typeface="Open Sans"/>
                <a:ea typeface="Open Sans" panose="020B0606030504020204" pitchFamily="34" charset="0"/>
                <a:cs typeface="Open Sans" panose="020B0606030504020204" pitchFamily="34" charset="0"/>
              </a:rPr>
              <a:t>the “</a:t>
            </a:r>
            <a:r>
              <a:rPr lang="en-GB" sz="1500" kern="1200" dirty="0" err="1">
                <a:solidFill>
                  <a:prstClr val="black"/>
                </a:solidFill>
                <a:latin typeface="Open Sans"/>
                <a:ea typeface="Open Sans" panose="020B0606030504020204" pitchFamily="34" charset="0"/>
                <a:cs typeface="Open Sans" panose="020B0606030504020204" pitchFamily="34" charset="0"/>
              </a:rPr>
              <a:t>gridNode</a:t>
            </a:r>
            <a:r>
              <a:rPr lang="en-GB" sz="1500" kern="1200" dirty="0">
                <a:solidFill>
                  <a:prstClr val="black"/>
                </a:solidFill>
                <a:latin typeface="Open Sans"/>
                <a:ea typeface="Open Sans" panose="020B0606030504020204" pitchFamily="34" charset="0"/>
                <a:cs typeface="Open Sans" panose="020B0606030504020204" pitchFamily="34" charset="0"/>
              </a:rPr>
              <a:t>” : e.g., Electricity network, gas network, heat network, etc.</a:t>
            </a:r>
          </a:p>
          <a:p>
            <a:pPr marL="285750" indent="-285750">
              <a:buClrTx/>
              <a:buSzPct val="125000"/>
              <a:buFont typeface="Arial" panose="020B0604020202020204" pitchFamily="34" charset="0"/>
              <a:buChar char="•"/>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all the nodes on each grid you should specify: </a:t>
            </a:r>
          </a:p>
          <a:p>
            <a:pPr marL="698500" indent="-342900">
              <a:buClrTx/>
              <a:buSzPct val="100000"/>
              <a:buFont typeface="+mj-lt"/>
              <a:buAutoNum type="alphaLcPeriod"/>
            </a:pPr>
            <a:r>
              <a:rPr lang="en-GB" sz="1500" kern="1200" dirty="0">
                <a:solidFill>
                  <a:prstClr val="black"/>
                </a:solidFill>
                <a:latin typeface="Open Sans"/>
                <a:ea typeface="Open Sans" panose="020B0606030504020204" pitchFamily="34" charset="0"/>
                <a:cs typeface="Open Sans" panose="020B0606030504020204" pitchFamily="34" charset="0"/>
              </a:rPr>
              <a:t>The demand</a:t>
            </a:r>
          </a:p>
          <a:p>
            <a:pPr marL="698500" indent="-342900">
              <a:buClrTx/>
              <a:buSzPct val="100000"/>
              <a:buFont typeface="+mj-lt"/>
              <a:buAutoNum type="alphaLcPeriod"/>
            </a:pPr>
            <a:r>
              <a:rPr lang="en-GB" sz="1500" kern="1200" dirty="0">
                <a:solidFill>
                  <a:prstClr val="black"/>
                </a:solidFill>
                <a:latin typeface="Open Sans"/>
                <a:ea typeface="Open Sans" panose="020B0606030504020204" pitchFamily="34" charset="0"/>
                <a:cs typeface="Open Sans" panose="020B0606030504020204" pitchFamily="34" charset="0"/>
              </a:rPr>
              <a:t>Import and export</a:t>
            </a:r>
          </a:p>
          <a:p>
            <a:pPr marL="698500" indent="-342900">
              <a:buClrTx/>
              <a:buSzPct val="100000"/>
              <a:buFont typeface="+mj-lt"/>
              <a:buAutoNum type="alphaLcPeriod"/>
            </a:pPr>
            <a:r>
              <a:rPr lang="en-GB" sz="1500" kern="1200" dirty="0">
                <a:solidFill>
                  <a:prstClr val="black"/>
                </a:solidFill>
                <a:latin typeface="Open Sans"/>
                <a:ea typeface="Open Sans" panose="020B0606030504020204" pitchFamily="34" charset="0"/>
                <a:cs typeface="Open Sans" panose="020B0606030504020204" pitchFamily="34" charset="0"/>
              </a:rPr>
              <a:t>The capacity margin </a:t>
            </a:r>
            <a:endPar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a:extLst>
              <a:ext uri="{FF2B5EF4-FFF2-40B4-BE49-F238E27FC236}">
                <a16:creationId xmlns:a16="http://schemas.microsoft.com/office/drawing/2014/main" id="{90879B38-0A49-5E01-2DCB-FA1FAF558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67" y="4281150"/>
            <a:ext cx="2852498" cy="1682264"/>
          </a:xfrm>
          <a:prstGeom prst="rect">
            <a:avLst/>
          </a:prstGeom>
        </p:spPr>
      </p:pic>
      <p:sp>
        <p:nvSpPr>
          <p:cNvPr id="31" name="Rounded Rectangle 15">
            <a:extLst>
              <a:ext uri="{FF2B5EF4-FFF2-40B4-BE49-F238E27FC236}">
                <a16:creationId xmlns:a16="http://schemas.microsoft.com/office/drawing/2014/main" id="{B2BB6907-9E1F-E1B9-6482-DE1965915AB2}"/>
              </a:ext>
            </a:extLst>
          </p:cNvPr>
          <p:cNvSpPr/>
          <p:nvPr/>
        </p:nvSpPr>
        <p:spPr>
          <a:xfrm>
            <a:off x="4183777" y="3899906"/>
            <a:ext cx="7228420" cy="2166015"/>
          </a:xfrm>
          <a:prstGeom prst="roundRect">
            <a:avLst>
              <a:gd name="adj" fmla="val 4321"/>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1286C66-2F8C-25A1-BDE0-8BDCB00931C1}"/>
              </a:ext>
            </a:extLst>
          </p:cNvPr>
          <p:cNvSpPr txBox="1"/>
          <p:nvPr/>
        </p:nvSpPr>
        <p:spPr>
          <a:xfrm>
            <a:off x="4365545" y="3778938"/>
            <a:ext cx="7046652" cy="2431435"/>
          </a:xfrm>
          <a:prstGeom prst="rect">
            <a:avLst/>
          </a:prstGeom>
          <a:noFill/>
        </p:spPr>
        <p:txBody>
          <a:bodyPr wrap="square" lIns="91440" tIns="45720" rIns="91440" bIns="45720" rtlCol="0" anchor="t">
            <a:spAutoFit/>
          </a:bodyPr>
          <a:lstStyle/>
          <a:p>
            <a:pPr>
              <a:buClrTx/>
              <a:buFontTx/>
              <a:buNone/>
            </a:pPr>
            <a:endParaRPr lang="en-GB" sz="1600" kern="1200" dirty="0">
              <a:solidFill>
                <a:prstClr val="black"/>
              </a:solidFill>
              <a:latin typeface="Calibri" panose="020F0502020204030204"/>
              <a:ea typeface="+mn-ea"/>
              <a:cs typeface="+mn-cs"/>
            </a:endParaRPr>
          </a:p>
          <a:p>
            <a:pPr marL="285750" indent="-285750">
              <a:buClrTx/>
              <a:buSzPct val="125000"/>
              <a:buFont typeface="Arial" panose="020B0604020202020204" pitchFamily="34" charset="0"/>
              <a:buChar char="•"/>
            </a:pPr>
            <a:r>
              <a:rPr lang="en-GB" sz="1500" kern="1200" dirty="0">
                <a:solidFill>
                  <a:prstClr val="black"/>
                </a:solidFill>
                <a:latin typeface="Open Sans"/>
                <a:ea typeface="Open Sans" panose="020B0606030504020204" pitchFamily="34" charset="0"/>
                <a:cs typeface="Open Sans" panose="020B0606030504020204" pitchFamily="34" charset="0"/>
              </a:rPr>
              <a:t>The nodes can be grouped together in order to set whole system </a:t>
            </a:r>
          </a:p>
          <a:p>
            <a:pPr>
              <a:buClrTx/>
              <a:buSzPct val="125000"/>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      constraints in “</a:t>
            </a:r>
            <a:r>
              <a:rPr lang="en-GB" sz="1500" kern="1200" dirty="0" err="1">
                <a:solidFill>
                  <a:prstClr val="black"/>
                </a:solidFill>
                <a:latin typeface="Open Sans"/>
                <a:ea typeface="Open Sans" panose="020B0606030504020204" pitchFamily="34" charset="0"/>
                <a:cs typeface="Open Sans" panose="020B0606030504020204" pitchFamily="34" charset="0"/>
              </a:rPr>
              <a:t>Nodegroup</a:t>
            </a:r>
            <a:r>
              <a:rPr lang="en-GB" sz="1500" kern="1200" dirty="0">
                <a:solidFill>
                  <a:prstClr val="black"/>
                </a:solidFill>
                <a:latin typeface="Open Sans"/>
                <a:ea typeface="Open Sans" panose="020B0606030504020204" pitchFamily="34" charset="0"/>
                <a:cs typeface="Open Sans" panose="020B0606030504020204" pitchFamily="34" charset="0"/>
              </a:rPr>
              <a:t>”</a:t>
            </a:r>
          </a:p>
          <a:p>
            <a:pPr marL="285750" indent="-285750">
              <a:buClrTx/>
              <a:buSzPct val="125000"/>
              <a:buFont typeface="Arial" panose="020B0604020202020204" pitchFamily="34" charset="0"/>
              <a:buChar char="•"/>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For each group you should specify: </a:t>
            </a:r>
          </a:p>
          <a:p>
            <a:pPr marL="355600">
              <a:buClrTx/>
              <a:buSzPct val="100000"/>
              <a:buFontTx/>
              <a:buNone/>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   Capacity margin </a:t>
            </a:r>
          </a:p>
          <a:p>
            <a:pPr marL="355600">
              <a:buClrTx/>
              <a:buSzPct val="100000"/>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e.   Maximum non-synchronous share</a:t>
            </a:r>
          </a:p>
          <a:p>
            <a:pPr marL="355600">
              <a:buClrTx/>
              <a:buSzPct val="100000"/>
              <a:buFontTx/>
              <a:buNone/>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f.    Inertia requirements</a:t>
            </a:r>
          </a:p>
          <a:p>
            <a:pPr marL="355600">
              <a:buClrTx/>
              <a:buSzPct val="100000"/>
              <a:buFontTx/>
              <a:buNone/>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g.   Availability of reserve</a:t>
            </a:r>
          </a:p>
          <a:p>
            <a:pPr marL="355600">
              <a:buClrTx/>
              <a:buSzPct val="100000"/>
              <a:buFontTx/>
              <a:buNone/>
            </a:pPr>
            <a:r>
              <a:rPr lang="en-GB" sz="1500" kern="1200" dirty="0">
                <a:solidFill>
                  <a:prstClr val="black"/>
                </a:solidFill>
                <a:latin typeface="Open Sans"/>
                <a:ea typeface="Open Sans" panose="020B0606030504020204" pitchFamily="34" charset="0"/>
                <a:cs typeface="Open Sans" panose="020B0606030504020204" pitchFamily="34" charset="0"/>
              </a:rPr>
              <a:t>h.   You can assign the node groups to different nodes in  the “</a:t>
            </a:r>
            <a:r>
              <a:rPr lang="en-GB" sz="1500" kern="1200" dirty="0" err="1">
                <a:solidFill>
                  <a:prstClr val="black"/>
                </a:solidFill>
                <a:latin typeface="Open Sans"/>
                <a:ea typeface="Open Sans" panose="020B0606030504020204" pitchFamily="34" charset="0"/>
                <a:cs typeface="Open Sans" panose="020B0606030504020204" pitchFamily="34" charset="0"/>
              </a:rPr>
              <a:t>gridNode</a:t>
            </a:r>
            <a:r>
              <a:rPr lang="en-GB" sz="1500" kern="1200" dirty="0">
                <a:solidFill>
                  <a:prstClr val="black"/>
                </a:solidFill>
                <a:latin typeface="Open Sans"/>
                <a:ea typeface="Open Sans" panose="020B0606030504020204" pitchFamily="34" charset="0"/>
                <a:cs typeface="Open Sans" panose="020B0606030504020204" pitchFamily="34" charset="0"/>
              </a:rPr>
              <a:t>”</a:t>
            </a:r>
          </a:p>
          <a:p>
            <a:pPr marL="342900" indent="-342900">
              <a:buClrTx/>
              <a:buFont typeface="+mj-lt"/>
              <a:buAutoNum type="alphaLcPeriod"/>
            </a:pPr>
            <a:endParaRPr lang="en-GB" sz="1600" kern="1200" dirty="0">
              <a:solidFill>
                <a:prstClr val="black"/>
              </a:solidFill>
              <a:latin typeface="Calibri" panose="020F0502020204030204"/>
              <a:ea typeface="+mn-ea"/>
              <a:cs typeface="+mn-cs"/>
            </a:endParaRPr>
          </a:p>
        </p:txBody>
      </p:sp>
      <p:sp>
        <p:nvSpPr>
          <p:cNvPr id="33" name="Rectangle 32">
            <a:extLst>
              <a:ext uri="{FF2B5EF4-FFF2-40B4-BE49-F238E27FC236}">
                <a16:creationId xmlns:a16="http://schemas.microsoft.com/office/drawing/2014/main" id="{186AE186-4F6B-C1B7-79F2-57A190317B36}"/>
              </a:ext>
            </a:extLst>
          </p:cNvPr>
          <p:cNvSpPr/>
          <p:nvPr/>
        </p:nvSpPr>
        <p:spPr>
          <a:xfrm>
            <a:off x="8540525" y="1771780"/>
            <a:ext cx="730475" cy="1988529"/>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798EDF3-6F36-7781-3211-3D64F1BD3D25}"/>
              </a:ext>
            </a:extLst>
          </p:cNvPr>
          <p:cNvSpPr txBox="1"/>
          <p:nvPr/>
        </p:nvSpPr>
        <p:spPr>
          <a:xfrm>
            <a:off x="9259367" y="1725580"/>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b</a:t>
            </a:r>
          </a:p>
        </p:txBody>
      </p:sp>
      <p:sp>
        <p:nvSpPr>
          <p:cNvPr id="35" name="TextBox 34">
            <a:extLst>
              <a:ext uri="{FF2B5EF4-FFF2-40B4-BE49-F238E27FC236}">
                <a16:creationId xmlns:a16="http://schemas.microsoft.com/office/drawing/2014/main" id="{24468DB5-5F7A-C394-C961-57A7B3CF822B}"/>
              </a:ext>
            </a:extLst>
          </p:cNvPr>
          <p:cNvSpPr txBox="1"/>
          <p:nvPr/>
        </p:nvSpPr>
        <p:spPr>
          <a:xfrm>
            <a:off x="8526884" y="1696552"/>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a</a:t>
            </a:r>
          </a:p>
        </p:txBody>
      </p:sp>
      <p:sp>
        <p:nvSpPr>
          <p:cNvPr id="36" name="Rectangle 35">
            <a:extLst>
              <a:ext uri="{FF2B5EF4-FFF2-40B4-BE49-F238E27FC236}">
                <a16:creationId xmlns:a16="http://schemas.microsoft.com/office/drawing/2014/main" id="{E8E7FCC8-CBD4-F2DF-1695-B56F9D50C5FF}"/>
              </a:ext>
            </a:extLst>
          </p:cNvPr>
          <p:cNvSpPr/>
          <p:nvPr/>
        </p:nvSpPr>
        <p:spPr>
          <a:xfrm>
            <a:off x="9313217" y="1771779"/>
            <a:ext cx="596412" cy="1988529"/>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6AAD0990-0A34-BF72-B2A6-D378BE19346A}"/>
              </a:ext>
            </a:extLst>
          </p:cNvPr>
          <p:cNvSpPr txBox="1"/>
          <p:nvPr/>
        </p:nvSpPr>
        <p:spPr>
          <a:xfrm>
            <a:off x="9892464" y="1696552"/>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c</a:t>
            </a:r>
          </a:p>
        </p:txBody>
      </p:sp>
      <p:sp>
        <p:nvSpPr>
          <p:cNvPr id="38" name="Rectangle 37">
            <a:extLst>
              <a:ext uri="{FF2B5EF4-FFF2-40B4-BE49-F238E27FC236}">
                <a16:creationId xmlns:a16="http://schemas.microsoft.com/office/drawing/2014/main" id="{CC70CB69-516A-6703-5B37-0E6F9EAD192F}"/>
              </a:ext>
            </a:extLst>
          </p:cNvPr>
          <p:cNvSpPr/>
          <p:nvPr/>
        </p:nvSpPr>
        <p:spPr>
          <a:xfrm>
            <a:off x="1602031" y="4018643"/>
            <a:ext cx="455369" cy="1971314"/>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5DE2E12-9435-9234-B7DC-59279E8D2B3E}"/>
              </a:ext>
            </a:extLst>
          </p:cNvPr>
          <p:cNvSpPr txBox="1"/>
          <p:nvPr/>
        </p:nvSpPr>
        <p:spPr>
          <a:xfrm>
            <a:off x="1610628" y="3955020"/>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d</a:t>
            </a:r>
          </a:p>
        </p:txBody>
      </p:sp>
      <p:sp>
        <p:nvSpPr>
          <p:cNvPr id="40" name="Rectangle 39">
            <a:extLst>
              <a:ext uri="{FF2B5EF4-FFF2-40B4-BE49-F238E27FC236}">
                <a16:creationId xmlns:a16="http://schemas.microsoft.com/office/drawing/2014/main" id="{03F66633-0310-FC1B-A114-4A586116D082}"/>
              </a:ext>
            </a:extLst>
          </p:cNvPr>
          <p:cNvSpPr/>
          <p:nvPr/>
        </p:nvSpPr>
        <p:spPr>
          <a:xfrm>
            <a:off x="9951847" y="1769176"/>
            <a:ext cx="440266" cy="1988529"/>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457884F-7659-15D3-7699-A8866782D2D2}"/>
              </a:ext>
            </a:extLst>
          </p:cNvPr>
          <p:cNvSpPr/>
          <p:nvPr/>
        </p:nvSpPr>
        <p:spPr>
          <a:xfrm>
            <a:off x="2087753" y="4018643"/>
            <a:ext cx="455369" cy="1971314"/>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D4FD1A1-8582-D82C-D979-E279B03F83A6}"/>
              </a:ext>
            </a:extLst>
          </p:cNvPr>
          <p:cNvSpPr/>
          <p:nvPr/>
        </p:nvSpPr>
        <p:spPr>
          <a:xfrm>
            <a:off x="2573475" y="4010955"/>
            <a:ext cx="379099" cy="1971314"/>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A2852AB-9C63-9BA0-6486-56A1978154DE}"/>
              </a:ext>
            </a:extLst>
          </p:cNvPr>
          <p:cNvSpPr/>
          <p:nvPr/>
        </p:nvSpPr>
        <p:spPr>
          <a:xfrm>
            <a:off x="2992808" y="4005877"/>
            <a:ext cx="760513" cy="1971314"/>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6DDF124-F91F-2D55-F96A-2FC644F34BB4}"/>
              </a:ext>
            </a:extLst>
          </p:cNvPr>
          <p:cNvSpPr/>
          <p:nvPr/>
        </p:nvSpPr>
        <p:spPr>
          <a:xfrm>
            <a:off x="6541584" y="1761424"/>
            <a:ext cx="1304453" cy="1971314"/>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B339B4BA-91CD-CAD5-5B93-4572EC26D878}"/>
              </a:ext>
            </a:extLst>
          </p:cNvPr>
          <p:cNvSpPr txBox="1"/>
          <p:nvPr/>
        </p:nvSpPr>
        <p:spPr>
          <a:xfrm>
            <a:off x="2026660" y="3977449"/>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e</a:t>
            </a:r>
          </a:p>
        </p:txBody>
      </p:sp>
      <p:sp>
        <p:nvSpPr>
          <p:cNvPr id="46" name="TextBox 45">
            <a:extLst>
              <a:ext uri="{FF2B5EF4-FFF2-40B4-BE49-F238E27FC236}">
                <a16:creationId xmlns:a16="http://schemas.microsoft.com/office/drawing/2014/main" id="{28AD5529-968B-2E23-45D5-0C2E35747FF8}"/>
              </a:ext>
            </a:extLst>
          </p:cNvPr>
          <p:cNvSpPr txBox="1"/>
          <p:nvPr/>
        </p:nvSpPr>
        <p:spPr>
          <a:xfrm>
            <a:off x="2543122" y="3969269"/>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f</a:t>
            </a:r>
          </a:p>
        </p:txBody>
      </p:sp>
      <p:sp>
        <p:nvSpPr>
          <p:cNvPr id="47" name="TextBox 46">
            <a:extLst>
              <a:ext uri="{FF2B5EF4-FFF2-40B4-BE49-F238E27FC236}">
                <a16:creationId xmlns:a16="http://schemas.microsoft.com/office/drawing/2014/main" id="{B3459154-A038-6000-1A5B-8114D2B68F53}"/>
              </a:ext>
            </a:extLst>
          </p:cNvPr>
          <p:cNvSpPr txBox="1"/>
          <p:nvPr/>
        </p:nvSpPr>
        <p:spPr>
          <a:xfrm>
            <a:off x="2973980" y="3941585"/>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g</a:t>
            </a:r>
          </a:p>
        </p:txBody>
      </p:sp>
      <p:sp>
        <p:nvSpPr>
          <p:cNvPr id="48" name="TextBox 47">
            <a:extLst>
              <a:ext uri="{FF2B5EF4-FFF2-40B4-BE49-F238E27FC236}">
                <a16:creationId xmlns:a16="http://schemas.microsoft.com/office/drawing/2014/main" id="{A1A81AEB-741B-1A47-5962-D1B15B3BE3F3}"/>
              </a:ext>
            </a:extLst>
          </p:cNvPr>
          <p:cNvSpPr txBox="1"/>
          <p:nvPr/>
        </p:nvSpPr>
        <p:spPr>
          <a:xfrm>
            <a:off x="6541908" y="1744162"/>
            <a:ext cx="468528" cy="400110"/>
          </a:xfrm>
          <a:prstGeom prst="rect">
            <a:avLst/>
          </a:prstGeom>
          <a:noFill/>
        </p:spPr>
        <p:txBody>
          <a:bodyPr wrap="square" rtlCol="0">
            <a:spAutoFit/>
          </a:bodyPr>
          <a:lstStyle/>
          <a:p>
            <a:pPr>
              <a:buClrTx/>
              <a:buFontTx/>
              <a:buNone/>
            </a:pPr>
            <a:r>
              <a:rPr lang="en-GB" sz="2000" kern="1200" dirty="0">
                <a:solidFill>
                  <a:srgbClr val="FF0000"/>
                </a:solidFill>
                <a:latin typeface="Calibri" panose="020F0502020204030204"/>
                <a:ea typeface="+mn-ea"/>
                <a:cs typeface="+mn-cs"/>
              </a:rPr>
              <a:t>h</a:t>
            </a:r>
          </a:p>
        </p:txBody>
      </p:sp>
    </p:spTree>
    <p:extLst>
      <p:ext uri="{BB962C8B-B14F-4D97-AF65-F5344CB8AC3E}">
        <p14:creationId xmlns:p14="http://schemas.microsoft.com/office/powerpoint/2010/main" val="34792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9F8514C-220D-46D0-6826-160F8110BEF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C744C95-49F0-6EA2-A356-B28ED1D361A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7" name="Rectangle 6">
            <a:extLst>
              <a:ext uri="{FF2B5EF4-FFF2-40B4-BE49-F238E27FC236}">
                <a16:creationId xmlns:a16="http://schemas.microsoft.com/office/drawing/2014/main" id="{470DE003-3AD1-01F2-CA3A-17B825C6961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5.4.2 Parameterization </a:t>
            </a:r>
          </a:p>
        </p:txBody>
      </p:sp>
      <p:sp>
        <p:nvSpPr>
          <p:cNvPr id="8" name="Title 10">
            <a:extLst>
              <a:ext uri="{FF2B5EF4-FFF2-40B4-BE49-F238E27FC236}">
                <a16:creationId xmlns:a16="http://schemas.microsoft.com/office/drawing/2014/main" id="{7B327A43-B03E-F318-8804-9A275D12288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5.4 Modelling transmission</a:t>
            </a:r>
            <a:endParaRPr lang="en-US" dirty="0">
              <a:cs typeface="Calibri Light" panose="020F0302020204030204"/>
            </a:endParaRPr>
          </a:p>
        </p:txBody>
      </p:sp>
      <p:pic>
        <p:nvPicPr>
          <p:cNvPr id="14" name="Picture 13">
            <a:extLst>
              <a:ext uri="{FF2B5EF4-FFF2-40B4-BE49-F238E27FC236}">
                <a16:creationId xmlns:a16="http://schemas.microsoft.com/office/drawing/2014/main" id="{87D58BDC-7771-80B6-A82D-0D0C7B998FD1}"/>
              </a:ext>
            </a:extLst>
          </p:cNvPr>
          <p:cNvPicPr>
            <a:picLocks noChangeAspect="1"/>
          </p:cNvPicPr>
          <p:nvPr/>
        </p:nvPicPr>
        <p:blipFill rotWithShape="1">
          <a:blip r:embed="rId3">
            <a:extLst>
              <a:ext uri="{28A0092B-C50C-407E-A947-70E740481C1C}">
                <a14:useLocalDpi xmlns:a14="http://schemas.microsoft.com/office/drawing/2010/main" val="0"/>
              </a:ext>
            </a:extLst>
          </a:blip>
          <a:srcRect t="1192" b="1"/>
          <a:stretch/>
        </p:blipFill>
        <p:spPr>
          <a:xfrm>
            <a:off x="5228372" y="3749331"/>
            <a:ext cx="6473759" cy="1730297"/>
          </a:xfrm>
          <a:prstGeom prst="rect">
            <a:avLst/>
          </a:prstGeom>
        </p:spPr>
      </p:pic>
      <p:sp>
        <p:nvSpPr>
          <p:cNvPr id="15" name="Rounded Rectangle 23">
            <a:extLst>
              <a:ext uri="{FF2B5EF4-FFF2-40B4-BE49-F238E27FC236}">
                <a16:creationId xmlns:a16="http://schemas.microsoft.com/office/drawing/2014/main" id="{1EE01752-EAC3-03D9-D347-1FC9CC06BFAD}"/>
              </a:ext>
            </a:extLst>
          </p:cNvPr>
          <p:cNvSpPr/>
          <p:nvPr/>
        </p:nvSpPr>
        <p:spPr>
          <a:xfrm>
            <a:off x="625445" y="1858380"/>
            <a:ext cx="4437942" cy="4453519"/>
          </a:xfrm>
          <a:prstGeom prst="roundRect">
            <a:avLst>
              <a:gd name="adj" fmla="val 2890"/>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047D68DC-3AED-7F3A-48F4-5E1759BE0F4A}"/>
              </a:ext>
            </a:extLst>
          </p:cNvPr>
          <p:cNvGrpSpPr/>
          <p:nvPr/>
        </p:nvGrpSpPr>
        <p:grpSpPr>
          <a:xfrm>
            <a:off x="6440095" y="2208185"/>
            <a:ext cx="3927701" cy="945785"/>
            <a:chOff x="5987331" y="2570785"/>
            <a:chExt cx="4236720" cy="763325"/>
          </a:xfrm>
        </p:grpSpPr>
        <p:sp>
          <p:nvSpPr>
            <p:cNvPr id="17" name="Rectangle 16">
              <a:extLst>
                <a:ext uri="{FF2B5EF4-FFF2-40B4-BE49-F238E27FC236}">
                  <a16:creationId xmlns:a16="http://schemas.microsoft.com/office/drawing/2014/main" id="{6544182E-BEA2-8BB7-30FD-85A48F180A9A}"/>
                </a:ext>
              </a:extLst>
            </p:cNvPr>
            <p:cNvSpPr/>
            <p:nvPr/>
          </p:nvSpPr>
          <p:spPr>
            <a:xfrm>
              <a:off x="5987331" y="2570785"/>
              <a:ext cx="1423283" cy="763325"/>
            </a:xfrm>
            <a:prstGeom prst="rect">
              <a:avLst/>
            </a:prstGeom>
            <a:solidFill>
              <a:srgbClr val="FFC000">
                <a:lumMod val="20000"/>
                <a:lumOff val="80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165DD4-B957-3E52-3E99-0E91535FE350}"/>
                </a:ext>
              </a:extLst>
            </p:cNvPr>
            <p:cNvSpPr/>
            <p:nvPr/>
          </p:nvSpPr>
          <p:spPr>
            <a:xfrm>
              <a:off x="8800768" y="2570785"/>
              <a:ext cx="1423283" cy="763325"/>
            </a:xfrm>
            <a:prstGeom prst="rect">
              <a:avLst/>
            </a:prstGeom>
            <a:solidFill>
              <a:srgbClr val="FFC000">
                <a:lumMod val="20000"/>
                <a:lumOff val="80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4C76CD4D-9CB6-9861-313F-7AFAE14B5538}"/>
                </a:ext>
              </a:extLst>
            </p:cNvPr>
            <p:cNvCxnSpPr/>
            <p:nvPr/>
          </p:nvCxnSpPr>
          <p:spPr>
            <a:xfrm>
              <a:off x="7410614" y="2926078"/>
              <a:ext cx="1390154" cy="7951"/>
            </a:xfrm>
            <a:prstGeom prst="straightConnector1">
              <a:avLst/>
            </a:prstGeom>
            <a:noFill/>
            <a:ln w="12700" cap="flat" cmpd="sng" algn="ctr">
              <a:solidFill>
                <a:srgbClr val="ED7D31">
                  <a:lumMod val="75000"/>
                </a:srgbClr>
              </a:solidFill>
              <a:prstDash val="solid"/>
              <a:miter lim="800000"/>
              <a:headEnd type="none"/>
              <a:tailEnd type="stealth" w="lg" len="lg"/>
            </a:ln>
            <a:effectLst/>
          </p:spPr>
        </p:cxnSp>
        <p:cxnSp>
          <p:nvCxnSpPr>
            <p:cNvPr id="20" name="Straight Arrow Connector 19">
              <a:extLst>
                <a:ext uri="{FF2B5EF4-FFF2-40B4-BE49-F238E27FC236}">
                  <a16:creationId xmlns:a16="http://schemas.microsoft.com/office/drawing/2014/main" id="{F3EAFB01-3219-92AA-F15D-00A520FA6EAB}"/>
                </a:ext>
              </a:extLst>
            </p:cNvPr>
            <p:cNvCxnSpPr/>
            <p:nvPr/>
          </p:nvCxnSpPr>
          <p:spPr>
            <a:xfrm>
              <a:off x="7419894" y="3046674"/>
              <a:ext cx="1390154" cy="7951"/>
            </a:xfrm>
            <a:prstGeom prst="straightConnector1">
              <a:avLst/>
            </a:prstGeom>
            <a:noFill/>
            <a:ln w="12700" cap="flat" cmpd="sng" algn="ctr">
              <a:solidFill>
                <a:srgbClr val="ED7D31">
                  <a:lumMod val="75000"/>
                </a:srgbClr>
              </a:solidFill>
              <a:prstDash val="solid"/>
              <a:miter lim="800000"/>
              <a:headEnd type="stealth" w="lg" len="lg"/>
              <a:tailEnd type="none" w="lg" len="lg"/>
            </a:ln>
            <a:effectLst/>
          </p:spPr>
        </p:cxnSp>
        <p:sp>
          <p:nvSpPr>
            <p:cNvPr id="21" name="TextBox 20">
              <a:extLst>
                <a:ext uri="{FF2B5EF4-FFF2-40B4-BE49-F238E27FC236}">
                  <a16:creationId xmlns:a16="http://schemas.microsoft.com/office/drawing/2014/main" id="{D60701F3-F297-8F02-4AC5-EA46ECF66FC7}"/>
                </a:ext>
              </a:extLst>
            </p:cNvPr>
            <p:cNvSpPr txBox="1"/>
            <p:nvPr/>
          </p:nvSpPr>
          <p:spPr>
            <a:xfrm>
              <a:off x="6205026" y="2767781"/>
              <a:ext cx="1214867" cy="3229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Node A</a:t>
              </a:r>
            </a:p>
          </p:txBody>
        </p:sp>
        <p:sp>
          <p:nvSpPr>
            <p:cNvPr id="22" name="TextBox 21">
              <a:extLst>
                <a:ext uri="{FF2B5EF4-FFF2-40B4-BE49-F238E27FC236}">
                  <a16:creationId xmlns:a16="http://schemas.microsoft.com/office/drawing/2014/main" id="{888C3B21-6E3A-E1CC-F73B-58F1C54298CE}"/>
                </a:ext>
              </a:extLst>
            </p:cNvPr>
            <p:cNvSpPr txBox="1"/>
            <p:nvPr/>
          </p:nvSpPr>
          <p:spPr>
            <a:xfrm>
              <a:off x="8988015" y="2762167"/>
              <a:ext cx="1145989" cy="3229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Node B</a:t>
              </a:r>
            </a:p>
          </p:txBody>
        </p:sp>
      </p:grpSp>
      <p:sp>
        <p:nvSpPr>
          <p:cNvPr id="23" name="TextBox 22">
            <a:extLst>
              <a:ext uri="{FF2B5EF4-FFF2-40B4-BE49-F238E27FC236}">
                <a16:creationId xmlns:a16="http://schemas.microsoft.com/office/drawing/2014/main" id="{29342041-9C34-D9B7-3F53-E49CAEC9379A}"/>
              </a:ext>
            </a:extLst>
          </p:cNvPr>
          <p:cNvSpPr txBox="1"/>
          <p:nvPr/>
        </p:nvSpPr>
        <p:spPr>
          <a:xfrm>
            <a:off x="716228" y="2005125"/>
            <a:ext cx="4226419" cy="4939814"/>
          </a:xfrm>
          <a:prstGeom prst="rect">
            <a:avLst/>
          </a:prstGeom>
          <a:noFill/>
        </p:spPr>
        <p:txBody>
          <a:bodyPr wrap="square" lIns="91440" tIns="45720" rIns="91440" bIns="45720" rtlCol="0" anchor="t">
            <a:spAutoFit/>
          </a:bodyPr>
          <a:lstStyle/>
          <a:p>
            <a:pPr marL="285750" indent="-285750">
              <a:buClrTx/>
              <a:buSzPct val="125000"/>
              <a:buFont typeface="Arial" panose="020B0604020202020204" pitchFamily="34" charset="0"/>
              <a:buChar char="•"/>
            </a:pPr>
            <a:r>
              <a:rPr lang="en-GB" sz="2100" kern="1200" dirty="0">
                <a:solidFill>
                  <a:prstClr val="black"/>
                </a:solidFill>
                <a:latin typeface="Open Sans"/>
                <a:ea typeface="Open Sans" panose="020B0606030504020204" pitchFamily="34" charset="0"/>
                <a:cs typeface="Open Sans" panose="020B0606030504020204" pitchFamily="34" charset="0"/>
              </a:rPr>
              <a:t>Transmission links between nodes of each network are defined in the “</a:t>
            </a:r>
            <a:r>
              <a:rPr lang="en-GB" sz="2100" kern="1200" dirty="0" err="1">
                <a:solidFill>
                  <a:prstClr val="black"/>
                </a:solidFill>
                <a:latin typeface="Open Sans"/>
                <a:ea typeface="Open Sans" panose="020B0606030504020204" pitchFamily="34" charset="0"/>
                <a:cs typeface="Open Sans" panose="020B0606030504020204" pitchFamily="34" charset="0"/>
              </a:rPr>
              <a:t>nodeNode</a:t>
            </a:r>
            <a:r>
              <a:rPr lang="en-GB" sz="2100" kern="1200" dirty="0">
                <a:solidFill>
                  <a:prstClr val="black"/>
                </a:solidFill>
                <a:latin typeface="Open Sans"/>
                <a:ea typeface="Open Sans" panose="020B0606030504020204" pitchFamily="34" charset="0"/>
                <a:cs typeface="Open Sans" panose="020B0606030504020204" pitchFamily="34" charset="0"/>
              </a:rPr>
              <a:t>” sheet.</a:t>
            </a:r>
          </a:p>
          <a:p>
            <a:pPr marL="285750" indent="-285750">
              <a:buClrTx/>
              <a:buSzPct val="125000"/>
              <a:buFont typeface="Arial" panose="020B0604020202020204" pitchFamily="34" charset="0"/>
              <a:buChar char="•"/>
            </a:pPr>
            <a:r>
              <a:rPr lang="en-GB" sz="2100" kern="1200" dirty="0">
                <a:solidFill>
                  <a:prstClr val="black"/>
                </a:solidFill>
                <a:latin typeface="Open Sans"/>
                <a:ea typeface="Open Sans" panose="020B0606030504020204" pitchFamily="34" charset="0"/>
                <a:cs typeface="Open Sans" panose="020B0606030504020204" pitchFamily="34" charset="0"/>
              </a:rPr>
              <a:t>Both nodes on a connecting link have to be from the same grid</a:t>
            </a:r>
          </a:p>
          <a:p>
            <a:pPr marL="285750" indent="-285750">
              <a:buClrTx/>
              <a:buSzPct val="125000"/>
              <a:buFont typeface="Arial" panose="020B0604020202020204" pitchFamily="34" charset="0"/>
              <a:buChar char="•"/>
            </a:pPr>
            <a:r>
              <a:rPr lang="en-GB" sz="2100" kern="1200" dirty="0">
                <a:solidFill>
                  <a:prstClr val="black"/>
                </a:solidFill>
                <a:latin typeface="Open Sans"/>
                <a:ea typeface="Open Sans" panose="020B0606030504020204" pitchFamily="34" charset="0"/>
                <a:cs typeface="Open Sans" panose="020B0606030504020204" pitchFamily="34" charset="0"/>
              </a:rPr>
              <a:t>Existing transmission links can have different capacities in different directions.</a:t>
            </a:r>
          </a:p>
          <a:p>
            <a:pPr marL="285750" indent="-285750">
              <a:buClrTx/>
              <a:buSzPct val="125000"/>
              <a:buFont typeface="Arial" panose="020B0604020202020204" pitchFamily="34" charset="0"/>
              <a:buChar char="•"/>
            </a:pPr>
            <a:r>
              <a:rPr lang="en-GB" sz="2100" kern="1200" dirty="0">
                <a:solidFill>
                  <a:prstClr val="black"/>
                </a:solidFill>
                <a:latin typeface="Open Sans"/>
                <a:ea typeface="Open Sans" panose="020B0606030504020204" pitchFamily="34" charset="0"/>
                <a:cs typeface="Open Sans" panose="020B0606030504020204" pitchFamily="34" charset="0"/>
              </a:rPr>
              <a:t>Future investments will always have equal capacity in both directions.</a:t>
            </a:r>
          </a:p>
          <a:p>
            <a:pPr>
              <a:buClrTx/>
              <a:buSzPct val="125000"/>
              <a:buFontTx/>
              <a:buNone/>
            </a:pPr>
            <a:endParaRPr lang="en-GB" sz="2100" kern="1200" dirty="0">
              <a:solidFill>
                <a:prstClr val="black"/>
              </a:solidFill>
              <a:latin typeface="Calibri" panose="020F0502020204030204"/>
              <a:ea typeface="+mn-ea"/>
              <a:cs typeface="+mn-cs"/>
            </a:endParaRPr>
          </a:p>
          <a:p>
            <a:pPr>
              <a:buClrTx/>
              <a:buFontTx/>
              <a:buNone/>
            </a:pPr>
            <a:endParaRPr lang="en-GB" sz="21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7684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B3092E4-4184-A9A9-F96E-0E9D9DEAF4F5}"/>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AF3E200-31CD-07A1-9F98-CADDD43AB91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7" name="Rectangle 6">
            <a:extLst>
              <a:ext uri="{FF2B5EF4-FFF2-40B4-BE49-F238E27FC236}">
                <a16:creationId xmlns:a16="http://schemas.microsoft.com/office/drawing/2014/main" id="{24518E04-DAB4-1166-EA96-AFB8C33E895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5.4.1 Modelling transmission losses</a:t>
            </a:r>
          </a:p>
        </p:txBody>
      </p:sp>
      <p:sp>
        <p:nvSpPr>
          <p:cNvPr id="8" name="Title 10">
            <a:extLst>
              <a:ext uri="{FF2B5EF4-FFF2-40B4-BE49-F238E27FC236}">
                <a16:creationId xmlns:a16="http://schemas.microsoft.com/office/drawing/2014/main" id="{9EF5C5AB-661C-992D-F3E4-16C0E5E455A4}"/>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5.4 Modelling transmission</a:t>
            </a:r>
            <a:endParaRPr lang="en-US" dirty="0">
              <a:cs typeface="Calibri Light" panose="020F0302020204030204"/>
            </a:endParaRPr>
          </a:p>
        </p:txBody>
      </p:sp>
      <p:sp>
        <p:nvSpPr>
          <p:cNvPr id="2" name="Rectangle 1">
            <a:extLst>
              <a:ext uri="{FF2B5EF4-FFF2-40B4-BE49-F238E27FC236}">
                <a16:creationId xmlns:a16="http://schemas.microsoft.com/office/drawing/2014/main" id="{FFD37B68-0521-E002-D446-17DB1B9B316F}"/>
              </a:ext>
            </a:extLst>
          </p:cNvPr>
          <p:cNvSpPr/>
          <p:nvPr/>
        </p:nvSpPr>
        <p:spPr>
          <a:xfrm>
            <a:off x="6693104" y="5017829"/>
            <a:ext cx="2246103" cy="1200646"/>
          </a:xfrm>
          <a:prstGeom prst="rect">
            <a:avLst/>
          </a:prstGeom>
          <a:solidFill>
            <a:srgbClr val="FFC000">
              <a:lumMod val="20000"/>
              <a:lumOff val="80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77C03D5C-C51D-81FE-A112-1335869A17CA}"/>
              </a:ext>
            </a:extLst>
          </p:cNvPr>
          <p:cNvCxnSpPr/>
          <p:nvPr/>
        </p:nvCxnSpPr>
        <p:spPr>
          <a:xfrm flipV="1">
            <a:off x="4382784" y="5224560"/>
            <a:ext cx="2283598" cy="7953"/>
          </a:xfrm>
          <a:prstGeom prst="straightConnector1">
            <a:avLst/>
          </a:prstGeom>
          <a:noFill/>
          <a:ln w="12700" cap="flat" cmpd="sng" algn="ctr">
            <a:solidFill>
              <a:srgbClr val="ED7D31">
                <a:lumMod val="75000"/>
              </a:srgbClr>
            </a:solidFill>
            <a:prstDash val="solid"/>
            <a:miter lim="800000"/>
            <a:headEnd type="none"/>
            <a:tailEnd type="stealth" w="lg" len="lg"/>
          </a:ln>
          <a:effectLst/>
        </p:spPr>
      </p:cxnSp>
      <p:cxnSp>
        <p:nvCxnSpPr>
          <p:cNvPr id="5" name="Straight Arrow Connector 4">
            <a:extLst>
              <a:ext uri="{FF2B5EF4-FFF2-40B4-BE49-F238E27FC236}">
                <a16:creationId xmlns:a16="http://schemas.microsoft.com/office/drawing/2014/main" id="{24F360FA-9DF0-8BB4-DA0B-B3B567E891AD}"/>
              </a:ext>
            </a:extLst>
          </p:cNvPr>
          <p:cNvCxnSpPr/>
          <p:nvPr/>
        </p:nvCxnSpPr>
        <p:spPr>
          <a:xfrm flipV="1">
            <a:off x="4382784" y="6064927"/>
            <a:ext cx="2310320" cy="10424"/>
          </a:xfrm>
          <a:prstGeom prst="straightConnector1">
            <a:avLst/>
          </a:prstGeom>
          <a:noFill/>
          <a:ln w="12700" cap="flat" cmpd="sng" algn="ctr">
            <a:solidFill>
              <a:srgbClr val="ED7D31">
                <a:lumMod val="75000"/>
              </a:srgbClr>
            </a:solidFill>
            <a:prstDash val="solid"/>
            <a:miter lim="800000"/>
            <a:headEnd type="stealth" w="lg" len="lg"/>
            <a:tailEnd type="none" w="lg" len="lg"/>
          </a:ln>
          <a:effectLst/>
        </p:spPr>
      </p:cxnSp>
      <p:sp>
        <p:nvSpPr>
          <p:cNvPr id="6" name="TextBox 5">
            <a:extLst>
              <a:ext uri="{FF2B5EF4-FFF2-40B4-BE49-F238E27FC236}">
                <a16:creationId xmlns:a16="http://schemas.microsoft.com/office/drawing/2014/main" id="{65E330CA-7F8D-CC29-09E4-B9FA811AFC51}"/>
              </a:ext>
            </a:extLst>
          </p:cNvPr>
          <p:cNvSpPr txBox="1"/>
          <p:nvPr/>
        </p:nvSpPr>
        <p:spPr>
          <a:xfrm>
            <a:off x="7435125" y="5346626"/>
            <a:ext cx="1355187" cy="461665"/>
          </a:xfrm>
          <a:prstGeom prst="rect">
            <a:avLst/>
          </a:prstGeom>
          <a:noFill/>
        </p:spPr>
        <p:txBody>
          <a:bodyPr wrap="square" rtlCol="0">
            <a:spAutoFit/>
          </a:bodyPr>
          <a:lstStyle/>
          <a:p>
            <a:pPr>
              <a:buClrTx/>
              <a:buFontTx/>
              <a:buNone/>
            </a:pPr>
            <a:r>
              <a:rPr lang="en-GB" sz="2400" kern="1200">
                <a:solidFill>
                  <a:prstClr val="black"/>
                </a:solidFill>
                <a:latin typeface="Calibri" panose="020F0502020204030204"/>
                <a:ea typeface="+mn-ea"/>
                <a:cs typeface="+mn-cs"/>
              </a:rPr>
              <a:t>Node B</a:t>
            </a:r>
          </a:p>
        </p:txBody>
      </p:sp>
      <p:sp>
        <p:nvSpPr>
          <p:cNvPr id="9" name="Rectangle 8">
            <a:extLst>
              <a:ext uri="{FF2B5EF4-FFF2-40B4-BE49-F238E27FC236}">
                <a16:creationId xmlns:a16="http://schemas.microsoft.com/office/drawing/2014/main" id="{A9606FA9-EC91-1079-C6C6-AC2BF1CA3CAC}"/>
              </a:ext>
            </a:extLst>
          </p:cNvPr>
          <p:cNvSpPr/>
          <p:nvPr/>
        </p:nvSpPr>
        <p:spPr>
          <a:xfrm>
            <a:off x="2136681" y="5017828"/>
            <a:ext cx="2246103" cy="1200646"/>
          </a:xfrm>
          <a:prstGeom prst="rect">
            <a:avLst/>
          </a:prstGeom>
          <a:solidFill>
            <a:srgbClr val="FFC000">
              <a:lumMod val="20000"/>
              <a:lumOff val="80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1704BCF-FBA7-8E1F-B1E5-A6729A2BF334}"/>
              </a:ext>
            </a:extLst>
          </p:cNvPr>
          <p:cNvSpPr txBox="1"/>
          <p:nvPr/>
        </p:nvSpPr>
        <p:spPr>
          <a:xfrm>
            <a:off x="2709220" y="5387318"/>
            <a:ext cx="1355187" cy="461665"/>
          </a:xfrm>
          <a:prstGeom prst="rect">
            <a:avLst/>
          </a:prstGeom>
          <a:noFill/>
        </p:spPr>
        <p:txBody>
          <a:bodyPr wrap="square" rtlCol="0">
            <a:spAutoFit/>
          </a:bodyPr>
          <a:lstStyle/>
          <a:p>
            <a:pPr>
              <a:buClrTx/>
              <a:buFontTx/>
              <a:buNone/>
            </a:pPr>
            <a:r>
              <a:rPr lang="en-GB" sz="2400" kern="1200">
                <a:solidFill>
                  <a:prstClr val="black"/>
                </a:solidFill>
                <a:latin typeface="Calibri" panose="020F0502020204030204"/>
                <a:ea typeface="+mn-ea"/>
                <a:cs typeface="+mn-cs"/>
              </a:rPr>
              <a:t>Node A</a:t>
            </a:r>
          </a:p>
        </p:txBody>
      </p:sp>
      <p:cxnSp>
        <p:nvCxnSpPr>
          <p:cNvPr id="11" name="Straight Arrow Connector 10">
            <a:extLst>
              <a:ext uri="{FF2B5EF4-FFF2-40B4-BE49-F238E27FC236}">
                <a16:creationId xmlns:a16="http://schemas.microsoft.com/office/drawing/2014/main" id="{D232EC26-EF39-59B2-DC6C-6C98D7A5830E}"/>
              </a:ext>
            </a:extLst>
          </p:cNvPr>
          <p:cNvCxnSpPr/>
          <p:nvPr/>
        </p:nvCxnSpPr>
        <p:spPr>
          <a:xfrm flipV="1">
            <a:off x="4400581" y="5655034"/>
            <a:ext cx="2283598" cy="7953"/>
          </a:xfrm>
          <a:prstGeom prst="straightConnector1">
            <a:avLst/>
          </a:prstGeom>
          <a:noFill/>
          <a:ln w="12700" cap="flat" cmpd="sng" algn="ctr">
            <a:solidFill>
              <a:srgbClr val="ED7D31">
                <a:lumMod val="75000"/>
              </a:srgbClr>
            </a:solidFill>
            <a:prstDash val="solid"/>
            <a:miter lim="800000"/>
            <a:headEnd type="none"/>
            <a:tailEnd type="stealth" w="lg" len="lg"/>
          </a:ln>
          <a:effectLst/>
        </p:spPr>
      </p:cxnSp>
      <p:sp>
        <p:nvSpPr>
          <p:cNvPr id="12" name="TextBox 11">
            <a:extLst>
              <a:ext uri="{FF2B5EF4-FFF2-40B4-BE49-F238E27FC236}">
                <a16:creationId xmlns:a16="http://schemas.microsoft.com/office/drawing/2014/main" id="{5C890D45-5B7B-0C82-8916-D8A7456C8F59}"/>
              </a:ext>
            </a:extLst>
          </p:cNvPr>
          <p:cNvSpPr txBox="1"/>
          <p:nvPr/>
        </p:nvSpPr>
        <p:spPr>
          <a:xfrm>
            <a:off x="4870034" y="4865886"/>
            <a:ext cx="133581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v transfer</a:t>
            </a:r>
          </a:p>
        </p:txBody>
      </p:sp>
      <p:sp>
        <p:nvSpPr>
          <p:cNvPr id="13" name="TextBox 12">
            <a:extLst>
              <a:ext uri="{FF2B5EF4-FFF2-40B4-BE49-F238E27FC236}">
                <a16:creationId xmlns:a16="http://schemas.microsoft.com/office/drawing/2014/main" id="{49C2E39C-118A-85A2-C7B7-EA4EEA134185}"/>
              </a:ext>
            </a:extLst>
          </p:cNvPr>
          <p:cNvSpPr txBox="1"/>
          <p:nvPr/>
        </p:nvSpPr>
        <p:spPr>
          <a:xfrm>
            <a:off x="4477832" y="5315503"/>
            <a:ext cx="2210809" cy="369332"/>
          </a:xfrm>
          <a:prstGeom prst="rect">
            <a:avLst/>
          </a:prstGeom>
          <a:noFill/>
        </p:spPr>
        <p:txBody>
          <a:bodyPr wrap="square" rtlCol="0">
            <a:spAutoFit/>
          </a:bodyPr>
          <a:lstStyle/>
          <a:p>
            <a:pPr>
              <a:buClrTx/>
              <a:buFontTx/>
              <a:buNone/>
            </a:pPr>
            <a:r>
              <a:rPr lang="en-GB" sz="1800" kern="1200" dirty="0">
                <a:solidFill>
                  <a:prstClr val="black"/>
                </a:solidFill>
                <a:latin typeface="Calibri" panose="020F0502020204030204"/>
                <a:ea typeface="+mn-ea"/>
                <a:cs typeface="+mn-cs"/>
              </a:rPr>
              <a:t>v transfer rightward</a:t>
            </a:r>
          </a:p>
        </p:txBody>
      </p:sp>
      <p:sp>
        <p:nvSpPr>
          <p:cNvPr id="14" name="TextBox 13">
            <a:extLst>
              <a:ext uri="{FF2B5EF4-FFF2-40B4-BE49-F238E27FC236}">
                <a16:creationId xmlns:a16="http://schemas.microsoft.com/office/drawing/2014/main" id="{F7F02A2B-3CBD-1ED7-E73C-E78946C008C2}"/>
              </a:ext>
            </a:extLst>
          </p:cNvPr>
          <p:cNvSpPr txBox="1"/>
          <p:nvPr/>
        </p:nvSpPr>
        <p:spPr>
          <a:xfrm>
            <a:off x="4509017" y="5730975"/>
            <a:ext cx="221080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v transfer leftward</a:t>
            </a:r>
          </a:p>
        </p:txBody>
      </p:sp>
      <p:sp>
        <p:nvSpPr>
          <p:cNvPr id="15" name="TextBox 14">
            <a:extLst>
              <a:ext uri="{FF2B5EF4-FFF2-40B4-BE49-F238E27FC236}">
                <a16:creationId xmlns:a16="http://schemas.microsoft.com/office/drawing/2014/main" id="{AEA7939F-D261-F43F-F7AF-99DD9D33124B}"/>
              </a:ext>
            </a:extLst>
          </p:cNvPr>
          <p:cNvSpPr txBox="1"/>
          <p:nvPr/>
        </p:nvSpPr>
        <p:spPr>
          <a:xfrm>
            <a:off x="380570" y="1773582"/>
            <a:ext cx="11088175" cy="2516073"/>
          </a:xfrm>
          <a:prstGeom prst="rect">
            <a:avLst/>
          </a:prstGeom>
          <a:noFill/>
        </p:spPr>
        <p:txBody>
          <a:bodyPr wrap="square" lIns="91440" tIns="45720" rIns="91440" bIns="45720" rtlCol="0" anchor="t">
            <a:spAutoFit/>
          </a:bodyPr>
          <a:lstStyle/>
          <a:p>
            <a:pPr marL="285750" indent="-285750">
              <a:buClrTx/>
              <a:buSzPct val="120000"/>
              <a:buFont typeface="Arial" panose="020B0604020202020204" pitchFamily="34" charset="0"/>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Transmission with losses requires at least two variables</a:t>
            </a:r>
          </a:p>
          <a:p>
            <a:pPr marL="742950" lvl="1" indent="-285750">
              <a:buClrTx/>
              <a:buSzPct val="120000"/>
              <a:buFont typeface="Wingdings" panose="05000000000000000000" pitchFamily="2" charset="2"/>
              <a:buChar char="§"/>
            </a:pPr>
            <a:r>
              <a:rPr lang="en-GB" sz="1750" kern="1200" dirty="0">
                <a:solidFill>
                  <a:prstClr val="black"/>
                </a:solidFill>
                <a:latin typeface="Open Sans"/>
                <a:ea typeface="Open Sans" panose="020B0606030504020204" pitchFamily="34" charset="0"/>
                <a:cs typeface="Open Sans" panose="020B0606030504020204" pitchFamily="34" charset="0"/>
              </a:rPr>
              <a:t>A linear equation with ‘loss x transfer’ would mean that in the other direction loss is actually a gain</a:t>
            </a:r>
          </a:p>
          <a:p>
            <a:pPr marL="285750" indent="-285750">
              <a:buClrTx/>
              <a:buSzPct val="120000"/>
              <a:buFont typeface="Arial" panose="020B0604020202020204" pitchFamily="34" charset="0"/>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loss can be used to make the model</a:t>
            </a:r>
            <a:r>
              <a:rPr lang="en-GB" sz="175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leak</a:t>
            </a:r>
          </a:p>
          <a:p>
            <a:pPr marL="742950" lvl="1" indent="-285750">
              <a:buClrTx/>
              <a:buSzPct val="120000"/>
              <a:buFont typeface="Wingdings" panose="05000000000000000000" pitchFamily="2" charset="2"/>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Instead of curtailing VRE, the model can dissipate energy by transferring in two directions at once</a:t>
            </a:r>
          </a:p>
          <a:p>
            <a:pPr marL="742950" lvl="1" indent="-285750">
              <a:buClrTx/>
              <a:buSzPct val="120000"/>
              <a:buFont typeface="Wingdings" panose="05000000000000000000" pitchFamily="2" charset="2"/>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Can be controlled only with a binary variable (not allowed in FlexTool)</a:t>
            </a:r>
          </a:p>
          <a:p>
            <a:pPr marL="285750" indent="-285750">
              <a:buClrTx/>
              <a:buSzPct val="120000"/>
              <a:buFont typeface="Arial" panose="020B0604020202020204" pitchFamily="34" charset="0"/>
              <a:buChar char="•"/>
            </a:pPr>
            <a:r>
              <a:rPr lang="en-GB" sz="1750" kern="1200" dirty="0">
                <a:solidFill>
                  <a:prstClr val="black"/>
                </a:solidFill>
                <a:latin typeface="Open Sans"/>
                <a:ea typeface="Open Sans" panose="020B0606030504020204" pitchFamily="34" charset="0"/>
                <a:cs typeface="Open Sans" panose="020B0606030504020204" pitchFamily="34" charset="0"/>
              </a:rPr>
              <a:t>Hence, three variables (</a:t>
            </a:r>
            <a:r>
              <a:rPr lang="en-GB" sz="1750" b="1" kern="1200" dirty="0">
                <a:solidFill>
                  <a:prstClr val="black"/>
                </a:solidFill>
                <a:latin typeface="Open Sans"/>
                <a:ea typeface="Open Sans" panose="020B0606030504020204" pitchFamily="34" charset="0"/>
                <a:cs typeface="Open Sans" panose="020B0606030504020204" pitchFamily="34" charset="0"/>
              </a:rPr>
              <a:t>v</a:t>
            </a:r>
            <a:r>
              <a:rPr lang="en-GB" sz="1750" kern="1200" dirty="0">
                <a:solidFill>
                  <a:prstClr val="black"/>
                </a:solidFill>
                <a:latin typeface="Open Sans"/>
                <a:ea typeface="Open Sans" panose="020B0606030504020204" pitchFamily="34" charset="0"/>
                <a:cs typeface="Open Sans" panose="020B0606030504020204" pitchFamily="34" charset="0"/>
              </a:rPr>
              <a:t>): transfer, transfer rightward, and transfer leftward</a:t>
            </a:r>
          </a:p>
          <a:p>
            <a:pPr marL="742950" lvl="1" indent="-285750">
              <a:buClrTx/>
              <a:buSzPct val="120000"/>
              <a:buFont typeface="Wingdings" panose="05000000000000000000" pitchFamily="2" charset="2"/>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Transfer does not contain loss</a:t>
            </a:r>
          </a:p>
          <a:p>
            <a:pPr marL="742950" lvl="1" indent="-285750">
              <a:buClrTx/>
              <a:buSzPct val="120000"/>
              <a:buFont typeface="Wingdings" panose="05000000000000000000" pitchFamily="2" charset="2"/>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Transfer rightward allows losses and helps to limit the leakage</a:t>
            </a:r>
          </a:p>
          <a:p>
            <a:pPr marL="742950" lvl="1" indent="-285750">
              <a:buClrTx/>
              <a:buSzPct val="120000"/>
              <a:buFont typeface="Wingdings" panose="05000000000000000000" pitchFamily="2" charset="2"/>
              <a:buChar char="§"/>
            </a:pPr>
            <a:r>
              <a:rPr lang="en-GB" sz="17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Transfer leftward helps to limit the leakage further</a:t>
            </a:r>
          </a:p>
        </p:txBody>
      </p:sp>
      <p:sp>
        <p:nvSpPr>
          <p:cNvPr id="16" name="Rounded Rectangle 30">
            <a:extLst>
              <a:ext uri="{FF2B5EF4-FFF2-40B4-BE49-F238E27FC236}">
                <a16:creationId xmlns:a16="http://schemas.microsoft.com/office/drawing/2014/main" id="{59ADCFCE-672D-E851-4D92-ED662C7483C7}"/>
              </a:ext>
            </a:extLst>
          </p:cNvPr>
          <p:cNvSpPr/>
          <p:nvPr/>
        </p:nvSpPr>
        <p:spPr>
          <a:xfrm>
            <a:off x="343847" y="1662472"/>
            <a:ext cx="11088174" cy="2975264"/>
          </a:xfrm>
          <a:prstGeom prst="roundRect">
            <a:avLst>
              <a:gd name="adj" fmla="val 4843"/>
            </a:avLst>
          </a:prstGeom>
          <a:noFill/>
          <a:ln w="2857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05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0954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5.4 References</a:t>
            </a:r>
          </a:p>
        </p:txBody>
      </p:sp>
      <p:sp>
        <p:nvSpPr>
          <p:cNvPr id="4" name="TextBox 3">
            <a:extLst>
              <a:ext uri="{FF2B5EF4-FFF2-40B4-BE49-F238E27FC236}">
                <a16:creationId xmlns:a16="http://schemas.microsoft.com/office/drawing/2014/main" id="{17AD43E5-AB0E-90F8-06FE-CE5A73D64BD4}"/>
              </a:ext>
            </a:extLst>
          </p:cNvPr>
          <p:cNvSpPr txBox="1"/>
          <p:nvPr/>
        </p:nvSpPr>
        <p:spPr>
          <a:xfrm>
            <a:off x="887215" y="1494761"/>
            <a:ext cx="101721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032441" cy="4389436"/>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000" b="1" dirty="0">
              <a:solidFill>
                <a:schemeClr val="accent5">
                  <a:lumMod val="60000"/>
                  <a:lumOff val="40000"/>
                </a:schemeClr>
              </a:solidFill>
              <a:latin typeface="Open Sans"/>
              <a:cs typeface="Calibri" panose="020F0502020204030204"/>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ILO1: Understand how to model flexible thermal generators.</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ILO2: Understand how to model hydropower generators.</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ILO3: Understand how to model energy storage systems.</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ILO4: Understand how to model transmission.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3297197-B53A-9EB0-F3B4-A6B9BE3A034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3765E06-57BC-8967-3FC7-099CC524B62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B66B537F-F941-F7ED-22EF-B1BDBCE534B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5.1.1 Examples of flexible thermal generators</a:t>
            </a:r>
          </a:p>
        </p:txBody>
      </p:sp>
      <p:sp>
        <p:nvSpPr>
          <p:cNvPr id="8" name="Title 10">
            <a:extLst>
              <a:ext uri="{FF2B5EF4-FFF2-40B4-BE49-F238E27FC236}">
                <a16:creationId xmlns:a16="http://schemas.microsoft.com/office/drawing/2014/main" id="{A150A7B4-A84E-1EC7-577F-44EFC73A6104}"/>
              </a:ext>
            </a:extLst>
          </p:cNvPr>
          <p:cNvSpPr txBox="1">
            <a:spLocks/>
          </p:cNvSpPr>
          <p:nvPr/>
        </p:nvSpPr>
        <p:spPr>
          <a:xfrm>
            <a:off x="343846" y="150594"/>
            <a:ext cx="11454453"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Modelling flexible thermal generators</a:t>
            </a:r>
            <a:endParaRPr lang="en-US" dirty="0">
              <a:cs typeface="Calibri Light" panose="020F0302020204030204"/>
            </a:endParaRPr>
          </a:p>
        </p:txBody>
      </p:sp>
      <p:sp>
        <p:nvSpPr>
          <p:cNvPr id="2" name="TextBox 1">
            <a:extLst>
              <a:ext uri="{FF2B5EF4-FFF2-40B4-BE49-F238E27FC236}">
                <a16:creationId xmlns:a16="http://schemas.microsoft.com/office/drawing/2014/main" id="{309D5F0B-8BD1-BAFE-0EA8-ABC7EB55403F}"/>
              </a:ext>
            </a:extLst>
          </p:cNvPr>
          <p:cNvSpPr txBox="1"/>
          <p:nvPr/>
        </p:nvSpPr>
        <p:spPr>
          <a:xfrm>
            <a:off x="343846" y="1479421"/>
            <a:ext cx="10919792" cy="1200329"/>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Flexible thermal generators are thermal power plants designed or operated to adjust their output quickly and reliably in response to changes in electricity demand or variable renewable energy (VRE) supply. </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8BD01CF-F11B-ECF0-4E76-5510257F1C8F}"/>
              </a:ext>
            </a:extLst>
          </p:cNvPr>
          <p:cNvSpPr txBox="1"/>
          <p:nvPr/>
        </p:nvSpPr>
        <p:spPr>
          <a:xfrm>
            <a:off x="1813038" y="3364863"/>
            <a:ext cx="1905001" cy="923330"/>
          </a:xfrm>
          <a:prstGeom prst="rect">
            <a:avLst/>
          </a:prstGeom>
          <a:noFill/>
        </p:spPr>
        <p:txBody>
          <a:bodyPr wrap="square" rtlCol="0">
            <a:spAutoFit/>
          </a:bodyPr>
          <a:lstStyle/>
          <a:p>
            <a:pPr algn="ctr"/>
            <a:r>
              <a:rPr lang="es-CO" sz="1800" b="1" dirty="0">
                <a:latin typeface="Open Sans" panose="020B0606030504020204" pitchFamily="34" charset="0"/>
                <a:ea typeface="Open Sans" panose="020B0606030504020204" pitchFamily="34" charset="0"/>
                <a:cs typeface="Open Sans" panose="020B0606030504020204" pitchFamily="34" charset="0"/>
              </a:rPr>
              <a:t>Open-</a:t>
            </a:r>
            <a:r>
              <a:rPr lang="es-CO" sz="1800" b="1" dirty="0" err="1">
                <a:latin typeface="Open Sans" panose="020B0606030504020204" pitchFamily="34" charset="0"/>
                <a:ea typeface="Open Sans" panose="020B0606030504020204" pitchFamily="34" charset="0"/>
                <a:cs typeface="Open Sans" panose="020B0606030504020204" pitchFamily="34" charset="0"/>
              </a:rPr>
              <a:t>cycle</a:t>
            </a:r>
            <a:r>
              <a:rPr lang="es-CO" sz="1800" b="1" dirty="0">
                <a:latin typeface="Open Sans" panose="020B0606030504020204" pitchFamily="34" charset="0"/>
                <a:ea typeface="Open Sans" panose="020B0606030504020204" pitchFamily="34" charset="0"/>
                <a:cs typeface="Open Sans" panose="020B0606030504020204" pitchFamily="34" charset="0"/>
              </a:rPr>
              <a:t> gas turbines (</a:t>
            </a:r>
            <a:r>
              <a:rPr lang="es-CO" sz="1800" b="1" dirty="0" err="1">
                <a:latin typeface="Open Sans" panose="020B0606030504020204" pitchFamily="34" charset="0"/>
                <a:ea typeface="Open Sans" panose="020B0606030504020204" pitchFamily="34" charset="0"/>
                <a:cs typeface="Open Sans" panose="020B0606030504020204" pitchFamily="34" charset="0"/>
              </a:rPr>
              <a:t>OCGTs</a:t>
            </a:r>
            <a:r>
              <a:rPr lang="es-CO" sz="18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TextBox 4">
            <a:extLst>
              <a:ext uri="{FF2B5EF4-FFF2-40B4-BE49-F238E27FC236}">
                <a16:creationId xmlns:a16="http://schemas.microsoft.com/office/drawing/2014/main" id="{E979C755-ED16-BFD4-7C1F-63DCEB3D2AD5}"/>
              </a:ext>
            </a:extLst>
          </p:cNvPr>
          <p:cNvSpPr txBox="1"/>
          <p:nvPr/>
        </p:nvSpPr>
        <p:spPr>
          <a:xfrm>
            <a:off x="1786688" y="5086305"/>
            <a:ext cx="2045926" cy="923330"/>
          </a:xfrm>
          <a:prstGeom prst="rect">
            <a:avLst/>
          </a:prstGeom>
          <a:noFill/>
        </p:spPr>
        <p:txBody>
          <a:bodyPr wrap="square" rtlCol="0">
            <a:spAutoFit/>
          </a:bodyP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Combined-cycle</a:t>
            </a:r>
            <a:r>
              <a:rPr lang="es-CO" sz="1800" b="1" dirty="0">
                <a:latin typeface="Open Sans" panose="020B0606030504020204" pitchFamily="34" charset="0"/>
                <a:ea typeface="Open Sans" panose="020B0606030504020204" pitchFamily="34" charset="0"/>
                <a:cs typeface="Open Sans" panose="020B0606030504020204" pitchFamily="34" charset="0"/>
              </a:rPr>
              <a:t> gas turbines (</a:t>
            </a:r>
            <a:r>
              <a:rPr lang="es-CO" sz="1800" b="1" dirty="0" err="1">
                <a:latin typeface="Open Sans" panose="020B0606030504020204" pitchFamily="34" charset="0"/>
                <a:ea typeface="Open Sans" panose="020B0606030504020204" pitchFamily="34" charset="0"/>
                <a:cs typeface="Open Sans" panose="020B0606030504020204" pitchFamily="34" charset="0"/>
              </a:rPr>
              <a:t>CCGTs</a:t>
            </a:r>
            <a:r>
              <a:rPr lang="es-CO" sz="18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6" name="TextBox 5">
            <a:extLst>
              <a:ext uri="{FF2B5EF4-FFF2-40B4-BE49-F238E27FC236}">
                <a16:creationId xmlns:a16="http://schemas.microsoft.com/office/drawing/2014/main" id="{D89182F6-B2B8-9763-597C-91BCEA895B48}"/>
              </a:ext>
            </a:extLst>
          </p:cNvPr>
          <p:cNvSpPr txBox="1"/>
          <p:nvPr/>
        </p:nvSpPr>
        <p:spPr>
          <a:xfrm>
            <a:off x="5880715" y="3317955"/>
            <a:ext cx="2000462" cy="1200329"/>
          </a:xfrm>
          <a:prstGeom prst="rect">
            <a:avLst/>
          </a:prstGeom>
          <a:noFill/>
        </p:spPr>
        <p:txBody>
          <a:bodyPr wrap="square" rtlCol="0">
            <a:spAutoFit/>
          </a:bodyP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Reciprocating</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internal</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combustion</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engines</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RICEs</a:t>
            </a:r>
            <a:r>
              <a:rPr lang="es-CO" sz="18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9" name="TextBox 8">
            <a:extLst>
              <a:ext uri="{FF2B5EF4-FFF2-40B4-BE49-F238E27FC236}">
                <a16:creationId xmlns:a16="http://schemas.microsoft.com/office/drawing/2014/main" id="{67FCD2B8-8848-6F13-D2E5-970F85B651C5}"/>
              </a:ext>
            </a:extLst>
          </p:cNvPr>
          <p:cNvSpPr txBox="1"/>
          <p:nvPr/>
        </p:nvSpPr>
        <p:spPr>
          <a:xfrm>
            <a:off x="9878879" y="3594953"/>
            <a:ext cx="1715540" cy="646331"/>
          </a:xfrm>
          <a:prstGeom prst="rect">
            <a:avLst/>
          </a:prstGeom>
          <a:noFill/>
        </p:spPr>
        <p:txBody>
          <a:bodyPr wrap="square" rtlCol="0">
            <a:spAutoFit/>
          </a:bodyPr>
          <a:lstStyle/>
          <a:p>
            <a:pPr algn="ctr"/>
            <a:r>
              <a:rPr lang="es-CO" sz="1800" b="1" dirty="0">
                <a:latin typeface="Open Sans" panose="020B0606030504020204" pitchFamily="34" charset="0"/>
                <a:ea typeface="Open Sans" panose="020B0606030504020204" pitchFamily="34" charset="0"/>
                <a:cs typeface="Open Sans" panose="020B0606030504020204" pitchFamily="34" charset="0"/>
              </a:rPr>
              <a:t>Flexible </a:t>
            </a:r>
            <a:r>
              <a:rPr lang="es-CO" sz="1800" b="1" dirty="0" err="1">
                <a:latin typeface="Open Sans" panose="020B0606030504020204" pitchFamily="34" charset="0"/>
                <a:ea typeface="Open Sans" panose="020B0606030504020204" pitchFamily="34" charset="0"/>
                <a:cs typeface="Open Sans" panose="020B0606030504020204" pitchFamily="34" charset="0"/>
              </a:rPr>
              <a:t>coal-fired</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plants</a:t>
            </a:r>
            <a:endParaRPr lang="es-CO"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54593271-2821-2052-D180-8DB17CE338C8}"/>
              </a:ext>
            </a:extLst>
          </p:cNvPr>
          <p:cNvSpPr txBox="1"/>
          <p:nvPr/>
        </p:nvSpPr>
        <p:spPr>
          <a:xfrm>
            <a:off x="9784149" y="5157971"/>
            <a:ext cx="1905000" cy="923330"/>
          </a:xfrm>
          <a:prstGeom prst="rect">
            <a:avLst/>
          </a:prstGeom>
          <a:noFill/>
        </p:spPr>
        <p:txBody>
          <a:bodyPr wrap="square" rtlCol="0">
            <a:spAutoFit/>
          </a:bodyP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Biomass</a:t>
            </a:r>
            <a:r>
              <a:rPr lang="es-CO" sz="1800" b="1" dirty="0">
                <a:latin typeface="Open Sans" panose="020B0606030504020204" pitchFamily="34" charset="0"/>
                <a:ea typeface="Open Sans" panose="020B0606030504020204" pitchFamily="34" charset="0"/>
                <a:cs typeface="Open Sans" panose="020B0606030504020204" pitchFamily="34" charset="0"/>
              </a:rPr>
              <a:t> and </a:t>
            </a:r>
            <a:r>
              <a:rPr lang="es-CO" sz="1800" b="1" dirty="0" err="1">
                <a:latin typeface="Open Sans" panose="020B0606030504020204" pitchFamily="34" charset="0"/>
                <a:ea typeface="Open Sans" panose="020B0606030504020204" pitchFamily="34" charset="0"/>
                <a:cs typeface="Open Sans" panose="020B0606030504020204" pitchFamily="34" charset="0"/>
              </a:rPr>
              <a:t>biogas-fired</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plants</a:t>
            </a:r>
            <a:endParaRPr lang="es-CO"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3A301A6-F4C1-A1B1-8D02-A1816E462CDE}"/>
              </a:ext>
            </a:extLst>
          </p:cNvPr>
          <p:cNvSpPr txBox="1"/>
          <p:nvPr/>
        </p:nvSpPr>
        <p:spPr>
          <a:xfrm>
            <a:off x="6096000" y="5224805"/>
            <a:ext cx="1826859" cy="646331"/>
          </a:xfrm>
          <a:prstGeom prst="rect">
            <a:avLst/>
          </a:prstGeom>
          <a:noFill/>
        </p:spPr>
        <p:txBody>
          <a:bodyPr wrap="square">
            <a:spAutoFit/>
          </a:bodyPr>
          <a:lstStyle/>
          <a:p>
            <a:r>
              <a:rPr lang="es-CO" sz="1800" b="1" dirty="0" err="1">
                <a:latin typeface="Open Sans" panose="020B0606030504020204" pitchFamily="34" charset="0"/>
                <a:ea typeface="Open Sans" panose="020B0606030504020204" pitchFamily="34" charset="0"/>
                <a:cs typeface="Open Sans" panose="020B0606030504020204" pitchFamily="34" charset="0"/>
              </a:rPr>
              <a:t>Cogeneration</a:t>
            </a:r>
            <a:r>
              <a:rPr lang="es-CO" sz="1800" b="1" dirty="0">
                <a:latin typeface="Open Sans" panose="020B0606030504020204" pitchFamily="34" charset="0"/>
                <a:ea typeface="Open Sans" panose="020B0606030504020204" pitchFamily="34" charset="0"/>
                <a:cs typeface="Open Sans" panose="020B0606030504020204" pitchFamily="34" charset="0"/>
              </a:rPr>
              <a:t> (CHP) </a:t>
            </a:r>
            <a:r>
              <a:rPr lang="es-CO" sz="1800" b="1" dirty="0" err="1">
                <a:latin typeface="Open Sans" panose="020B0606030504020204" pitchFamily="34" charset="0"/>
                <a:ea typeface="Open Sans" panose="020B0606030504020204" pitchFamily="34" charset="0"/>
                <a:cs typeface="Open Sans" panose="020B0606030504020204" pitchFamily="34" charset="0"/>
              </a:rPr>
              <a:t>plants</a:t>
            </a:r>
            <a:endParaRPr lang="es-CO"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Gas Power Plant Icons - Free SVG &amp; PNG Gas Power Plant ...">
            <a:extLst>
              <a:ext uri="{FF2B5EF4-FFF2-40B4-BE49-F238E27FC236}">
                <a16:creationId xmlns:a16="http://schemas.microsoft.com/office/drawing/2014/main" id="{E2F43C89-F742-F189-B468-A04740E26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97" y="2993859"/>
            <a:ext cx="1556514" cy="15565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as Power Plant Icons - Free SVG &amp; PNG Gas Power Plant ...">
            <a:extLst>
              <a:ext uri="{FF2B5EF4-FFF2-40B4-BE49-F238E27FC236}">
                <a16:creationId xmlns:a16="http://schemas.microsoft.com/office/drawing/2014/main" id="{79FBCC80-9606-E017-0195-B687DDDE0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88" y="4710190"/>
            <a:ext cx="1556514" cy="1556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il Power Plant Icons - Free SVG &amp; PNG Oil Power Plant Images - Noun Project">
            <a:extLst>
              <a:ext uri="{FF2B5EF4-FFF2-40B4-BE49-F238E27FC236}">
                <a16:creationId xmlns:a16="http://schemas.microsoft.com/office/drawing/2014/main" id="{587C272B-4CEA-E221-E3B8-5D01DA1C2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401" y="3063290"/>
            <a:ext cx="1632342" cy="1632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al Power Plant Icons - Free SVG &amp; PNG Coal Power Plant Images - Noun  Project">
            <a:extLst>
              <a:ext uri="{FF2B5EF4-FFF2-40B4-BE49-F238E27FC236}">
                <a16:creationId xmlns:a16="http://schemas.microsoft.com/office/drawing/2014/main" id="{CD19BBDF-F748-8522-0CA8-892384FAE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537" y="3010357"/>
            <a:ext cx="1632342" cy="16323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8F53AC6-4EAD-7422-9738-D339A246B6C4}"/>
              </a:ext>
            </a:extLst>
          </p:cNvPr>
          <p:cNvPicPr>
            <a:picLocks noChangeAspect="1"/>
          </p:cNvPicPr>
          <p:nvPr/>
        </p:nvPicPr>
        <p:blipFill>
          <a:blip r:embed="rId6"/>
          <a:stretch>
            <a:fillRect/>
          </a:stretch>
        </p:blipFill>
        <p:spPr>
          <a:xfrm>
            <a:off x="8429774" y="4855513"/>
            <a:ext cx="1265867" cy="1265867"/>
          </a:xfrm>
          <a:prstGeom prst="rect">
            <a:avLst/>
          </a:prstGeom>
        </p:spPr>
      </p:pic>
      <p:pic>
        <p:nvPicPr>
          <p:cNvPr id="15" name="Picture 14">
            <a:extLst>
              <a:ext uri="{FF2B5EF4-FFF2-40B4-BE49-F238E27FC236}">
                <a16:creationId xmlns:a16="http://schemas.microsoft.com/office/drawing/2014/main" id="{BE7291CB-D8B2-8C64-8898-BC9E277CDF87}"/>
              </a:ext>
            </a:extLst>
          </p:cNvPr>
          <p:cNvPicPr>
            <a:picLocks noChangeAspect="1"/>
          </p:cNvPicPr>
          <p:nvPr/>
        </p:nvPicPr>
        <p:blipFill>
          <a:blip r:embed="rId7"/>
          <a:stretch>
            <a:fillRect/>
          </a:stretch>
        </p:blipFill>
        <p:spPr>
          <a:xfrm>
            <a:off x="4343124" y="4680898"/>
            <a:ext cx="1605804" cy="1605804"/>
          </a:xfrm>
          <a:prstGeom prst="rect">
            <a:avLst/>
          </a:prstGeom>
        </p:spPr>
      </p:pic>
    </p:spTree>
    <p:extLst>
      <p:ext uri="{BB962C8B-B14F-4D97-AF65-F5344CB8AC3E}">
        <p14:creationId xmlns:p14="http://schemas.microsoft.com/office/powerpoint/2010/main" val="334237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DC1860E-9B5A-2151-E650-F610EE9CA8A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510C770-A8DA-4E3B-E6B1-E17504FC4EC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D305114F-581F-088B-EDD0-079258571FB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5.1.2 Parameterization</a:t>
            </a:r>
          </a:p>
        </p:txBody>
      </p:sp>
      <p:sp>
        <p:nvSpPr>
          <p:cNvPr id="8" name="Title 10">
            <a:extLst>
              <a:ext uri="{FF2B5EF4-FFF2-40B4-BE49-F238E27FC236}">
                <a16:creationId xmlns:a16="http://schemas.microsoft.com/office/drawing/2014/main" id="{F704E86E-D994-7BB0-DD95-477FA2E3A330}"/>
              </a:ext>
            </a:extLst>
          </p:cNvPr>
          <p:cNvSpPr txBox="1">
            <a:spLocks/>
          </p:cNvSpPr>
          <p:nvPr/>
        </p:nvSpPr>
        <p:spPr>
          <a:xfrm>
            <a:off x="343846" y="150594"/>
            <a:ext cx="11454453"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Modelling flexible thermal generators</a:t>
            </a:r>
            <a:endParaRPr lang="en-US" dirty="0">
              <a:cs typeface="Calibri Light" panose="020F0302020204030204"/>
            </a:endParaRPr>
          </a:p>
        </p:txBody>
      </p:sp>
      <p:pic>
        <p:nvPicPr>
          <p:cNvPr id="21" name="Picture 20">
            <a:extLst>
              <a:ext uri="{FF2B5EF4-FFF2-40B4-BE49-F238E27FC236}">
                <a16:creationId xmlns:a16="http://schemas.microsoft.com/office/drawing/2014/main" id="{2650537C-3C8E-B029-FF21-3F51882CDC1E}"/>
              </a:ext>
            </a:extLst>
          </p:cNvPr>
          <p:cNvPicPr>
            <a:picLocks noChangeAspect="1"/>
          </p:cNvPicPr>
          <p:nvPr/>
        </p:nvPicPr>
        <p:blipFill>
          <a:blip r:embed="rId3"/>
          <a:stretch>
            <a:fillRect/>
          </a:stretch>
        </p:blipFill>
        <p:spPr>
          <a:xfrm>
            <a:off x="584882" y="1952139"/>
            <a:ext cx="6850365" cy="1801420"/>
          </a:xfrm>
          <a:prstGeom prst="rect">
            <a:avLst/>
          </a:prstGeom>
        </p:spPr>
      </p:pic>
      <p:sp>
        <p:nvSpPr>
          <p:cNvPr id="22" name="TextBox 21">
            <a:extLst>
              <a:ext uri="{FF2B5EF4-FFF2-40B4-BE49-F238E27FC236}">
                <a16:creationId xmlns:a16="http://schemas.microsoft.com/office/drawing/2014/main" id="{0162140D-442F-F2E3-39F3-7354FB6B89C2}"/>
              </a:ext>
            </a:extLst>
          </p:cNvPr>
          <p:cNvSpPr txBox="1"/>
          <p:nvPr/>
        </p:nvSpPr>
        <p:spPr>
          <a:xfrm>
            <a:off x="7059905" y="1865347"/>
            <a:ext cx="337990" cy="461665"/>
          </a:xfrm>
          <a:prstGeom prst="rect">
            <a:avLst/>
          </a:prstGeom>
          <a:noFill/>
        </p:spPr>
        <p:txBody>
          <a:bodyPr wrap="square" rtlCol="0">
            <a:spAutoFit/>
          </a:bodyPr>
          <a:lstStyle/>
          <a:p>
            <a:pPr>
              <a:buClrTx/>
              <a:buFontTx/>
              <a:buNone/>
            </a:pPr>
            <a:r>
              <a:rPr lang="en-GB" sz="2400" kern="1200">
                <a:solidFill>
                  <a:srgbClr val="FF0000"/>
                </a:solidFill>
                <a:latin typeface="Calibri" panose="020F0502020204030204"/>
                <a:ea typeface="+mn-ea"/>
                <a:cs typeface="+mn-cs"/>
              </a:rPr>
              <a:t>a</a:t>
            </a:r>
          </a:p>
        </p:txBody>
      </p:sp>
      <p:sp>
        <p:nvSpPr>
          <p:cNvPr id="23" name="TextBox 22">
            <a:extLst>
              <a:ext uri="{FF2B5EF4-FFF2-40B4-BE49-F238E27FC236}">
                <a16:creationId xmlns:a16="http://schemas.microsoft.com/office/drawing/2014/main" id="{6AC7DDDE-4ED2-66A4-F2E2-F4FC8D2178A9}"/>
              </a:ext>
            </a:extLst>
          </p:cNvPr>
          <p:cNvSpPr txBox="1"/>
          <p:nvPr/>
        </p:nvSpPr>
        <p:spPr>
          <a:xfrm>
            <a:off x="306236" y="1599004"/>
            <a:ext cx="482529" cy="400110"/>
          </a:xfrm>
          <a:prstGeom prst="rect">
            <a:avLst/>
          </a:prstGeom>
          <a:noFill/>
        </p:spPr>
        <p:txBody>
          <a:bodyPr wrap="square" rtlCol="0">
            <a:spAutoFit/>
          </a:bodyPr>
          <a:lstStyle/>
          <a:p>
            <a:pPr>
              <a:buClrTx/>
              <a:buFontTx/>
              <a:buNone/>
            </a:pPr>
            <a:r>
              <a:rPr lang="en-GB" sz="2000" kern="1200">
                <a:solidFill>
                  <a:srgbClr val="FF0000"/>
                </a:solidFill>
                <a:latin typeface="Calibri" panose="020F0502020204030204"/>
                <a:ea typeface="+mn-ea"/>
                <a:cs typeface="+mn-cs"/>
              </a:rPr>
              <a:t>c1</a:t>
            </a:r>
          </a:p>
        </p:txBody>
      </p:sp>
      <p:grpSp>
        <p:nvGrpSpPr>
          <p:cNvPr id="37" name="Group 36">
            <a:extLst>
              <a:ext uri="{FF2B5EF4-FFF2-40B4-BE49-F238E27FC236}">
                <a16:creationId xmlns:a16="http://schemas.microsoft.com/office/drawing/2014/main" id="{A23F4C96-735D-641C-26E5-6802CE3C3037}"/>
              </a:ext>
            </a:extLst>
          </p:cNvPr>
          <p:cNvGrpSpPr/>
          <p:nvPr/>
        </p:nvGrpSpPr>
        <p:grpSpPr>
          <a:xfrm>
            <a:off x="7643464" y="1277655"/>
            <a:ext cx="4154164" cy="5356950"/>
            <a:chOff x="7643464" y="1727201"/>
            <a:chExt cx="3896815" cy="4898549"/>
          </a:xfrm>
        </p:grpSpPr>
        <p:sp>
          <p:nvSpPr>
            <p:cNvPr id="24" name="Rectangle: Rounded Corners 21">
              <a:extLst>
                <a:ext uri="{FF2B5EF4-FFF2-40B4-BE49-F238E27FC236}">
                  <a16:creationId xmlns:a16="http://schemas.microsoft.com/office/drawing/2014/main" id="{0D2D89CF-D935-7B19-01EB-D0A9BD0F7C03}"/>
                </a:ext>
              </a:extLst>
            </p:cNvPr>
            <p:cNvSpPr/>
            <p:nvPr/>
          </p:nvSpPr>
          <p:spPr>
            <a:xfrm>
              <a:off x="7643464" y="1727201"/>
              <a:ext cx="3885490" cy="4576780"/>
            </a:xfrm>
            <a:prstGeom prst="roundRect">
              <a:avLst>
                <a:gd name="adj" fmla="val 2413"/>
              </a:avLst>
            </a:prstGeom>
            <a:solidFill>
              <a:srgbClr val="ED7D31">
                <a:lumMod val="40000"/>
                <a:lumOff val="60000"/>
              </a:srgbClr>
            </a:solidFill>
            <a:ln w="1905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D7A5FCD-8A78-DD8B-8F81-4795B36E4D54}"/>
                </a:ext>
              </a:extLst>
            </p:cNvPr>
            <p:cNvSpPr txBox="1"/>
            <p:nvPr/>
          </p:nvSpPr>
          <p:spPr>
            <a:xfrm>
              <a:off x="7654789" y="1799059"/>
              <a:ext cx="3885490" cy="4826691"/>
            </a:xfrm>
            <a:prstGeom prst="rect">
              <a:avLst/>
            </a:prstGeom>
            <a:noFill/>
          </p:spPr>
          <p:txBody>
            <a:bodyPr wrap="square" lIns="91440" tIns="45720" rIns="91440" bIns="45720" rtlCol="0" anchor="t">
              <a:spAutoFit/>
            </a:bodyPr>
            <a:lstStyle/>
            <a:p>
              <a:pPr marL="342900" indent="-342900">
                <a:buClr>
                  <a:prstClr val="black">
                    <a:lumMod val="95000"/>
                    <a:lumOff val="5000"/>
                  </a:prstClr>
                </a:buClr>
                <a:buFont typeface="+mj-lt"/>
                <a:buAutoNum type="alphaLcParenR"/>
              </a:pPr>
              <a:r>
                <a:rPr lang="en-GB" sz="1450" kern="1200" dirty="0">
                  <a:solidFill>
                    <a:prstClr val="black"/>
                  </a:solidFill>
                  <a:latin typeface="Open Sans"/>
                  <a:ea typeface="Open Sans" panose="020B0606030504020204" pitchFamily="34" charset="0"/>
                  <a:cs typeface="Open Sans" panose="020B0606030504020204" pitchFamily="34" charset="0"/>
                </a:rPr>
                <a:t>Technical characteristics of generation units are defined in the “</a:t>
              </a:r>
              <a:r>
                <a:rPr lang="en-GB" sz="1450" kern="1200" dirty="0" err="1">
                  <a:solidFill>
                    <a:prstClr val="black"/>
                  </a:solidFill>
                  <a:latin typeface="Open Sans"/>
                  <a:ea typeface="Open Sans" panose="020B0606030504020204" pitchFamily="34" charset="0"/>
                  <a:cs typeface="Open Sans" panose="020B0606030504020204" pitchFamily="34" charset="0"/>
                </a:rPr>
                <a:t>unit_type</a:t>
              </a:r>
              <a:r>
                <a:rPr lang="en-GB" sz="1450" kern="1200" dirty="0">
                  <a:solidFill>
                    <a:prstClr val="black"/>
                  </a:solidFill>
                  <a:latin typeface="Open Sans"/>
                  <a:ea typeface="Open Sans" panose="020B0606030504020204" pitchFamily="34" charset="0"/>
                  <a:cs typeface="Open Sans" panose="020B0606030504020204" pitchFamily="34" charset="0"/>
                </a:rPr>
                <a:t>” sheet.</a:t>
              </a:r>
            </a:p>
            <a:p>
              <a:pPr marL="342900" indent="-342900">
                <a:buClr>
                  <a:prstClr val="black">
                    <a:lumMod val="95000"/>
                    <a:lumOff val="5000"/>
                  </a:prstClr>
                </a:buClr>
                <a:buFont typeface="+mj-lt"/>
                <a:buAutoNum type="alphaLcParenR"/>
              </a:pPr>
              <a:endParaRPr lang="en-GB" sz="1450" kern="1200" dirty="0">
                <a:solidFill>
                  <a:prstClr val="black"/>
                </a:solidFill>
                <a:latin typeface="Open Sans"/>
                <a:ea typeface="Open Sans" panose="020B0606030504020204" pitchFamily="34" charset="0"/>
                <a:cs typeface="Open Sans" panose="020B0606030504020204" pitchFamily="34" charset="0"/>
              </a:endParaRPr>
            </a:p>
            <a:p>
              <a:pPr marL="342900" indent="-342900">
                <a:buClr>
                  <a:prstClr val="black">
                    <a:lumMod val="95000"/>
                    <a:lumOff val="5000"/>
                  </a:prstClr>
                </a:buClr>
                <a:buFont typeface="+mj-lt"/>
                <a:buAutoNum type="alphaLcParenR"/>
              </a:pPr>
              <a:r>
                <a:rPr lang="en-GB" sz="1450" kern="1200" dirty="0">
                  <a:solidFill>
                    <a:prstClr val="black"/>
                  </a:solidFill>
                  <a:latin typeface="Open Sans"/>
                  <a:ea typeface="Open Sans" panose="020B0606030504020204" pitchFamily="34" charset="0"/>
                  <a:cs typeface="Open Sans" panose="020B0606030504020204" pitchFamily="34" charset="0"/>
                </a:rPr>
                <a:t>Specific country/node capacity and fuels of those unit types are defined in “units”  sheet.</a:t>
              </a:r>
            </a:p>
            <a:p>
              <a:pPr marL="342900" indent="-342900">
                <a:buClr>
                  <a:prstClr val="black">
                    <a:lumMod val="95000"/>
                    <a:lumOff val="5000"/>
                  </a:prstClr>
                </a:buClr>
                <a:buFont typeface="+mj-lt"/>
                <a:buAutoNum type="alphaLcParenR"/>
              </a:pPr>
              <a:endParaRPr lang="en-GB" sz="1450" kern="1200" dirty="0">
                <a:solidFill>
                  <a:prstClr val="black"/>
                </a:solidFill>
                <a:latin typeface="Open Sans"/>
                <a:ea typeface="Open Sans" panose="020B0606030504020204" pitchFamily="34" charset="0"/>
                <a:cs typeface="Open Sans" panose="020B0606030504020204" pitchFamily="34" charset="0"/>
              </a:endParaRPr>
            </a:p>
            <a:p>
              <a:pPr marL="342900" indent="-342900">
                <a:buClr>
                  <a:prstClr val="black">
                    <a:lumMod val="95000"/>
                    <a:lumOff val="5000"/>
                  </a:prstClr>
                </a:buClr>
                <a:buFont typeface="+mj-lt"/>
                <a:buAutoNum type="alphaLcParenR"/>
              </a:pPr>
              <a:r>
                <a:rPr lang="en-GB" sz="1450" kern="1200" dirty="0">
                  <a:solidFill>
                    <a:prstClr val="black"/>
                  </a:solidFill>
                  <a:latin typeface="Open Sans"/>
                  <a:ea typeface="Open Sans" panose="020B0606030504020204" pitchFamily="34" charset="0"/>
                  <a:cs typeface="Open Sans" panose="020B0606030504020204" pitchFamily="34" charset="0"/>
                </a:rPr>
                <a:t>To add a technology: </a:t>
              </a:r>
            </a:p>
            <a:p>
              <a:pPr marL="495300" lvl="2" indent="-228600">
                <a:buClr>
                  <a:prstClr val="black"/>
                </a:buClr>
                <a:buFont typeface="+mj-lt"/>
                <a:buAutoNum type="arabicParenR"/>
              </a:pPr>
              <a:r>
                <a:rPr lang="en-GB" sz="1450" kern="1200" dirty="0">
                  <a:solidFill>
                    <a:prstClr val="black"/>
                  </a:solidFill>
                  <a:latin typeface="Open Sans"/>
                  <a:ea typeface="Open Sans" panose="020B0606030504020204" pitchFamily="34" charset="0"/>
                  <a:cs typeface="Open Sans" panose="020B0606030504020204" pitchFamily="34" charset="0"/>
                </a:rPr>
                <a:t>Add a new row in the “</a:t>
              </a:r>
              <a:r>
                <a:rPr lang="en-GB" sz="1450" kern="1200" dirty="0" err="1">
                  <a:solidFill>
                    <a:prstClr val="black"/>
                  </a:solidFill>
                  <a:latin typeface="Open Sans"/>
                  <a:ea typeface="Open Sans" panose="020B0606030504020204" pitchFamily="34" charset="0"/>
                  <a:cs typeface="Open Sans" panose="020B0606030504020204" pitchFamily="34" charset="0"/>
                </a:rPr>
                <a:t>unit_type</a:t>
              </a:r>
              <a:r>
                <a:rPr lang="en-GB" sz="1450" kern="1200" dirty="0">
                  <a:solidFill>
                    <a:prstClr val="black"/>
                  </a:solidFill>
                  <a:latin typeface="Open Sans"/>
                  <a:ea typeface="Open Sans" panose="020B0606030504020204" pitchFamily="34" charset="0"/>
                  <a:cs typeface="Open Sans" panose="020B0606030504020204" pitchFamily="34" charset="0"/>
                </a:rPr>
                <a:t>” and specify all the necessary technical characteristics</a:t>
              </a:r>
            </a:p>
            <a:p>
              <a:pPr marL="495300" lvl="2" indent="-228600">
                <a:buClr>
                  <a:prstClr val="black"/>
                </a:buClr>
                <a:buFont typeface="+mj-lt"/>
                <a:buAutoNum type="arabicParenR"/>
              </a:pPr>
              <a:r>
                <a:rPr lang="en-GB" sz="1450" kern="1200" dirty="0">
                  <a:solidFill>
                    <a:prstClr val="black"/>
                  </a:solidFill>
                  <a:latin typeface="Open Sans"/>
                  <a:ea typeface="Open Sans" panose="020B0606030504020204" pitchFamily="34" charset="0"/>
                  <a:cs typeface="Open Sans" panose="020B0606030504020204" pitchFamily="34" charset="0"/>
                </a:rPr>
                <a:t>Add a new row in “units” and then choose the technology from unit type list.</a:t>
              </a:r>
            </a:p>
            <a:p>
              <a:pPr marL="495300" lvl="2" indent="-228600">
                <a:buClr>
                  <a:prstClr val="black"/>
                </a:buClr>
                <a:buFont typeface="+mj-lt"/>
                <a:buAutoNum type="arabicParenR"/>
              </a:pPr>
              <a:r>
                <a:rPr lang="en-GB" sz="1450" kern="1200" dirty="0">
                  <a:solidFill>
                    <a:prstClr val="black"/>
                  </a:solidFill>
                  <a:latin typeface="Open Sans"/>
                  <a:ea typeface="Open Sans" panose="020B0606030504020204" pitchFamily="34" charset="0"/>
                  <a:cs typeface="Open Sans" panose="020B0606030504020204" pitchFamily="34" charset="0"/>
                </a:rPr>
                <a:t>Specify the input to the generator which can be fuel, </a:t>
              </a:r>
              <a:r>
                <a:rPr lang="en-GB" sz="1450" kern="1200" dirty="0" err="1">
                  <a:solidFill>
                    <a:prstClr val="black"/>
                  </a:solidFill>
                  <a:latin typeface="Open Sans"/>
                  <a:ea typeface="Open Sans" panose="020B0606030504020204" pitchFamily="34" charset="0"/>
                  <a:cs typeface="Open Sans" panose="020B0606030504020204" pitchFamily="34" charset="0"/>
                </a:rPr>
                <a:t>cf</a:t>
              </a:r>
              <a:r>
                <a:rPr lang="en-GB" sz="1450" kern="1200" dirty="0">
                  <a:solidFill>
                    <a:prstClr val="black"/>
                  </a:solidFill>
                  <a:latin typeface="Open Sans"/>
                  <a:ea typeface="Open Sans" panose="020B0606030504020204" pitchFamily="34" charset="0"/>
                  <a:cs typeface="Open Sans" panose="020B0606030504020204" pitchFamily="34" charset="0"/>
                </a:rPr>
                <a:t>-factor  (for solar or wind),  inflow (hydro), or an energy vector, such as electricity or heat from an input grid </a:t>
              </a:r>
            </a:p>
            <a:p>
              <a:pPr marL="495300" lvl="2" indent="-228600">
                <a:buClr>
                  <a:prstClr val="black"/>
                </a:buClr>
                <a:buFont typeface="+mj-lt"/>
                <a:buAutoNum type="arabicParenR"/>
              </a:pPr>
              <a:r>
                <a:rPr lang="en-GB" sz="1450" kern="1200" dirty="0">
                  <a:solidFill>
                    <a:prstClr val="black"/>
                  </a:solidFill>
                  <a:latin typeface="Open Sans"/>
                  <a:ea typeface="Open Sans" panose="020B0606030504020204" pitchFamily="34" charset="0"/>
                  <a:cs typeface="Open Sans" panose="020B0606030504020204" pitchFamily="34" charset="0"/>
                </a:rPr>
                <a:t>Specify the output grid and location</a:t>
              </a:r>
            </a:p>
            <a:p>
              <a:pPr marL="495300" lvl="2" indent="-228600">
                <a:buClr>
                  <a:prstClr val="black"/>
                </a:buClr>
                <a:buFont typeface="+mj-lt"/>
                <a:buAutoNum type="arabicParenR"/>
              </a:pPr>
              <a:r>
                <a:rPr lang="en-GB" sz="1450" kern="1200" dirty="0">
                  <a:solidFill>
                    <a:prstClr val="black"/>
                  </a:solidFill>
                  <a:latin typeface="Open Sans"/>
                  <a:ea typeface="Open Sans" panose="020B0606030504020204" pitchFamily="34" charset="0"/>
                  <a:cs typeface="Open Sans" panose="020B0606030504020204" pitchFamily="34" charset="0"/>
                </a:rPr>
                <a:t>Specify the Installed capacity and Max investment (invest mode only)</a:t>
              </a:r>
            </a:p>
            <a:p>
              <a:pPr>
                <a:buClrTx/>
                <a:buFontTx/>
                <a:buNone/>
              </a:pPr>
              <a:endParaRPr lang="en-GB" sz="1800" kern="1200" dirty="0">
                <a:solidFill>
                  <a:prstClr val="black"/>
                </a:solidFill>
                <a:latin typeface="Calibri" panose="020F0502020204030204"/>
                <a:ea typeface="+mn-ea"/>
                <a:cs typeface="+mn-cs"/>
              </a:endParaRPr>
            </a:p>
          </p:txBody>
        </p:sp>
      </p:grpSp>
      <p:sp>
        <p:nvSpPr>
          <p:cNvPr id="26" name="Oval 25">
            <a:extLst>
              <a:ext uri="{FF2B5EF4-FFF2-40B4-BE49-F238E27FC236}">
                <a16:creationId xmlns:a16="http://schemas.microsoft.com/office/drawing/2014/main" id="{36D88A61-27B3-D4F4-FD7D-9A0CB022FFD6}"/>
              </a:ext>
            </a:extLst>
          </p:cNvPr>
          <p:cNvSpPr/>
          <p:nvPr/>
        </p:nvSpPr>
        <p:spPr>
          <a:xfrm>
            <a:off x="533341" y="1891534"/>
            <a:ext cx="1372872" cy="358530"/>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55015E42-D79F-9C34-87F2-36103ED16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45" y="3950547"/>
            <a:ext cx="6828750" cy="1963745"/>
          </a:xfrm>
          <a:prstGeom prst="rect">
            <a:avLst/>
          </a:prstGeom>
        </p:spPr>
      </p:pic>
      <p:sp>
        <p:nvSpPr>
          <p:cNvPr id="28" name="TextBox 27">
            <a:extLst>
              <a:ext uri="{FF2B5EF4-FFF2-40B4-BE49-F238E27FC236}">
                <a16:creationId xmlns:a16="http://schemas.microsoft.com/office/drawing/2014/main" id="{97F46D88-2904-BB5C-6C05-1F0069FF1959}"/>
              </a:ext>
            </a:extLst>
          </p:cNvPr>
          <p:cNvSpPr txBox="1"/>
          <p:nvPr/>
        </p:nvSpPr>
        <p:spPr>
          <a:xfrm>
            <a:off x="7059905" y="3870319"/>
            <a:ext cx="337990" cy="461665"/>
          </a:xfrm>
          <a:prstGeom prst="rect">
            <a:avLst/>
          </a:prstGeom>
          <a:noFill/>
        </p:spPr>
        <p:txBody>
          <a:bodyPr wrap="square" rtlCol="0">
            <a:spAutoFit/>
          </a:bodyPr>
          <a:lstStyle/>
          <a:p>
            <a:pPr>
              <a:buClrTx/>
              <a:buFontTx/>
              <a:buNone/>
            </a:pPr>
            <a:r>
              <a:rPr lang="en-GB" sz="2400" kern="1200">
                <a:solidFill>
                  <a:srgbClr val="FF0000"/>
                </a:solidFill>
                <a:latin typeface="Calibri" panose="020F0502020204030204"/>
                <a:ea typeface="+mn-ea"/>
                <a:cs typeface="+mn-cs"/>
              </a:rPr>
              <a:t>b</a:t>
            </a:r>
          </a:p>
        </p:txBody>
      </p:sp>
      <p:sp>
        <p:nvSpPr>
          <p:cNvPr id="29" name="TextBox 28">
            <a:extLst>
              <a:ext uri="{FF2B5EF4-FFF2-40B4-BE49-F238E27FC236}">
                <a16:creationId xmlns:a16="http://schemas.microsoft.com/office/drawing/2014/main" id="{B56886B5-CBAC-1621-C6AB-AB3114E7DC05}"/>
              </a:ext>
            </a:extLst>
          </p:cNvPr>
          <p:cNvSpPr txBox="1"/>
          <p:nvPr/>
        </p:nvSpPr>
        <p:spPr>
          <a:xfrm>
            <a:off x="43308" y="5071537"/>
            <a:ext cx="482529" cy="400110"/>
          </a:xfrm>
          <a:prstGeom prst="rect">
            <a:avLst/>
          </a:prstGeom>
          <a:noFill/>
        </p:spPr>
        <p:txBody>
          <a:bodyPr wrap="square" rtlCol="0">
            <a:spAutoFit/>
          </a:bodyPr>
          <a:lstStyle/>
          <a:p>
            <a:pPr>
              <a:buClrTx/>
              <a:buFontTx/>
              <a:buNone/>
            </a:pPr>
            <a:r>
              <a:rPr lang="en-GB" sz="2000" kern="1200">
                <a:solidFill>
                  <a:srgbClr val="FF0000"/>
                </a:solidFill>
                <a:latin typeface="Calibri" panose="020F0502020204030204"/>
                <a:ea typeface="+mn-ea"/>
                <a:cs typeface="+mn-cs"/>
              </a:rPr>
              <a:t>c2</a:t>
            </a:r>
          </a:p>
        </p:txBody>
      </p:sp>
      <p:cxnSp>
        <p:nvCxnSpPr>
          <p:cNvPr id="30" name="Straight Arrow Connector 29">
            <a:extLst>
              <a:ext uri="{FF2B5EF4-FFF2-40B4-BE49-F238E27FC236}">
                <a16:creationId xmlns:a16="http://schemas.microsoft.com/office/drawing/2014/main" id="{3B5386C5-457D-8F68-89CC-3C18CE8108AB}"/>
              </a:ext>
            </a:extLst>
          </p:cNvPr>
          <p:cNvCxnSpPr>
            <a:cxnSpLocks/>
          </p:cNvCxnSpPr>
          <p:nvPr/>
        </p:nvCxnSpPr>
        <p:spPr>
          <a:xfrm flipV="1">
            <a:off x="394372" y="5175301"/>
            <a:ext cx="555794" cy="96291"/>
          </a:xfrm>
          <a:prstGeom prst="straightConnector1">
            <a:avLst/>
          </a:prstGeom>
          <a:noFill/>
          <a:ln w="28575" cap="flat" cmpd="sng" algn="ctr">
            <a:solidFill>
              <a:srgbClr val="FF0000"/>
            </a:solidFill>
            <a:prstDash val="solid"/>
            <a:miter lim="800000"/>
            <a:tailEnd type="triangle"/>
          </a:ln>
          <a:effectLst/>
        </p:spPr>
      </p:cxnSp>
      <p:sp>
        <p:nvSpPr>
          <p:cNvPr id="31" name="Rectangle 30">
            <a:extLst>
              <a:ext uri="{FF2B5EF4-FFF2-40B4-BE49-F238E27FC236}">
                <a16:creationId xmlns:a16="http://schemas.microsoft.com/office/drawing/2014/main" id="{B8A2A136-388C-9979-4854-4B15A87176E9}"/>
              </a:ext>
            </a:extLst>
          </p:cNvPr>
          <p:cNvSpPr/>
          <p:nvPr/>
        </p:nvSpPr>
        <p:spPr>
          <a:xfrm>
            <a:off x="1752599" y="4548554"/>
            <a:ext cx="1588477" cy="1365738"/>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FD36A81A-A3C1-7E2E-B46E-8251607D5692}"/>
              </a:ext>
            </a:extLst>
          </p:cNvPr>
          <p:cNvSpPr txBox="1"/>
          <p:nvPr/>
        </p:nvSpPr>
        <p:spPr>
          <a:xfrm>
            <a:off x="1752599" y="4467799"/>
            <a:ext cx="482529" cy="400110"/>
          </a:xfrm>
          <a:prstGeom prst="rect">
            <a:avLst/>
          </a:prstGeom>
          <a:noFill/>
        </p:spPr>
        <p:txBody>
          <a:bodyPr wrap="square" rtlCol="0">
            <a:spAutoFit/>
          </a:bodyPr>
          <a:lstStyle/>
          <a:p>
            <a:pPr>
              <a:buClrTx/>
              <a:buFontTx/>
              <a:buNone/>
            </a:pPr>
            <a:r>
              <a:rPr lang="en-GB" sz="2000" kern="1200">
                <a:solidFill>
                  <a:srgbClr val="FF0000"/>
                </a:solidFill>
                <a:latin typeface="Calibri" panose="020F0502020204030204"/>
                <a:ea typeface="+mn-ea"/>
                <a:cs typeface="+mn-cs"/>
              </a:rPr>
              <a:t>c3</a:t>
            </a:r>
          </a:p>
        </p:txBody>
      </p:sp>
      <p:sp>
        <p:nvSpPr>
          <p:cNvPr id="33" name="Rectangle 32">
            <a:extLst>
              <a:ext uri="{FF2B5EF4-FFF2-40B4-BE49-F238E27FC236}">
                <a16:creationId xmlns:a16="http://schemas.microsoft.com/office/drawing/2014/main" id="{36034B1F-58AC-C730-FD62-1697C677A9D0}"/>
              </a:ext>
            </a:extLst>
          </p:cNvPr>
          <p:cNvSpPr/>
          <p:nvPr/>
        </p:nvSpPr>
        <p:spPr>
          <a:xfrm>
            <a:off x="3620588" y="4555832"/>
            <a:ext cx="804874" cy="1365738"/>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E33972E0-ACC5-45E8-F9D7-F56DEA5527A3}"/>
              </a:ext>
            </a:extLst>
          </p:cNvPr>
          <p:cNvSpPr txBox="1"/>
          <p:nvPr/>
        </p:nvSpPr>
        <p:spPr>
          <a:xfrm>
            <a:off x="3768799" y="4467799"/>
            <a:ext cx="482529" cy="400110"/>
          </a:xfrm>
          <a:prstGeom prst="rect">
            <a:avLst/>
          </a:prstGeom>
          <a:noFill/>
        </p:spPr>
        <p:txBody>
          <a:bodyPr wrap="square" rtlCol="0">
            <a:spAutoFit/>
          </a:bodyPr>
          <a:lstStyle/>
          <a:p>
            <a:pPr>
              <a:buClrTx/>
              <a:buFontTx/>
              <a:buNone/>
            </a:pPr>
            <a:r>
              <a:rPr lang="en-GB" sz="2000" kern="1200">
                <a:solidFill>
                  <a:srgbClr val="FF0000"/>
                </a:solidFill>
                <a:latin typeface="Calibri" panose="020F0502020204030204"/>
                <a:ea typeface="+mn-ea"/>
                <a:cs typeface="+mn-cs"/>
              </a:rPr>
              <a:t>c4</a:t>
            </a:r>
          </a:p>
        </p:txBody>
      </p:sp>
      <p:sp>
        <p:nvSpPr>
          <p:cNvPr id="35" name="Rectangle 34">
            <a:extLst>
              <a:ext uri="{FF2B5EF4-FFF2-40B4-BE49-F238E27FC236}">
                <a16:creationId xmlns:a16="http://schemas.microsoft.com/office/drawing/2014/main" id="{DF803B5B-3989-12F4-65DB-5EBB8842D905}"/>
              </a:ext>
            </a:extLst>
          </p:cNvPr>
          <p:cNvSpPr/>
          <p:nvPr/>
        </p:nvSpPr>
        <p:spPr>
          <a:xfrm>
            <a:off x="4452940" y="4155831"/>
            <a:ext cx="804874" cy="1765739"/>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CE44961-3F77-D0A6-DFE2-FD19FB30437A}"/>
              </a:ext>
            </a:extLst>
          </p:cNvPr>
          <p:cNvSpPr txBox="1"/>
          <p:nvPr/>
        </p:nvSpPr>
        <p:spPr>
          <a:xfrm>
            <a:off x="4399539" y="4092134"/>
            <a:ext cx="482529" cy="400110"/>
          </a:xfrm>
          <a:prstGeom prst="rect">
            <a:avLst/>
          </a:prstGeom>
          <a:noFill/>
        </p:spPr>
        <p:txBody>
          <a:bodyPr wrap="square" rtlCol="0">
            <a:spAutoFit/>
          </a:bodyPr>
          <a:lstStyle/>
          <a:p>
            <a:pPr>
              <a:buClrTx/>
              <a:buFontTx/>
              <a:buNone/>
            </a:pPr>
            <a:r>
              <a:rPr lang="en-GB" sz="2000" kern="1200">
                <a:solidFill>
                  <a:srgbClr val="FF0000"/>
                </a:solidFill>
                <a:latin typeface="Calibri" panose="020F0502020204030204"/>
                <a:ea typeface="+mn-ea"/>
                <a:cs typeface="+mn-cs"/>
              </a:rPr>
              <a:t>c5</a:t>
            </a:r>
          </a:p>
        </p:txBody>
      </p:sp>
    </p:spTree>
    <p:extLst>
      <p:ext uri="{BB962C8B-B14F-4D97-AF65-F5344CB8AC3E}">
        <p14:creationId xmlns:p14="http://schemas.microsoft.com/office/powerpoint/2010/main" val="299993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5.1 References</a:t>
            </a:r>
          </a:p>
        </p:txBody>
      </p:sp>
      <p:sp>
        <p:nvSpPr>
          <p:cNvPr id="6" name="TextBox 5">
            <a:extLst>
              <a:ext uri="{FF2B5EF4-FFF2-40B4-BE49-F238E27FC236}">
                <a16:creationId xmlns:a16="http://schemas.microsoft.com/office/drawing/2014/main" id="{01E77D6B-D137-02B2-ABC3-63E38FB2A8E5}"/>
              </a:ext>
            </a:extLst>
          </p:cNvPr>
          <p:cNvSpPr txBox="1"/>
          <p:nvPr/>
        </p:nvSpPr>
        <p:spPr>
          <a:xfrm>
            <a:off x="645673" y="1576322"/>
            <a:ext cx="10851723" cy="1631216"/>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4C379B4-3CF3-2647-EE48-45CA0A9E3A7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7BDAF57-17E0-90DF-5BC4-39BC6ACFA11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357E073A-6D84-7531-6A0E-902DEFBED8C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5.2.1 Hydropower generators</a:t>
            </a:r>
          </a:p>
        </p:txBody>
      </p:sp>
      <p:sp>
        <p:nvSpPr>
          <p:cNvPr id="8" name="Title 10">
            <a:extLst>
              <a:ext uri="{FF2B5EF4-FFF2-40B4-BE49-F238E27FC236}">
                <a16:creationId xmlns:a16="http://schemas.microsoft.com/office/drawing/2014/main" id="{FAD38BAF-2AAD-D63F-53BD-A25D6EBCD7A4}"/>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Modelling hydropower generators</a:t>
            </a:r>
            <a:endParaRPr lang="en-US" dirty="0">
              <a:cs typeface="Calibri Light" panose="020F0302020204030204"/>
            </a:endParaRPr>
          </a:p>
        </p:txBody>
      </p:sp>
      <p:pic>
        <p:nvPicPr>
          <p:cNvPr id="6" name="Picture 5">
            <a:extLst>
              <a:ext uri="{FF2B5EF4-FFF2-40B4-BE49-F238E27FC236}">
                <a16:creationId xmlns:a16="http://schemas.microsoft.com/office/drawing/2014/main" id="{CBDF7F27-7AA8-73B1-981E-EFD173F7292D}"/>
              </a:ext>
            </a:extLst>
          </p:cNvPr>
          <p:cNvPicPr>
            <a:picLocks noChangeAspect="1"/>
          </p:cNvPicPr>
          <p:nvPr/>
        </p:nvPicPr>
        <p:blipFill>
          <a:blip r:embed="rId3"/>
          <a:stretch>
            <a:fillRect/>
          </a:stretch>
        </p:blipFill>
        <p:spPr>
          <a:xfrm>
            <a:off x="3846285" y="1479421"/>
            <a:ext cx="7768614" cy="4638074"/>
          </a:xfrm>
          <a:prstGeom prst="rect">
            <a:avLst/>
          </a:prstGeom>
        </p:spPr>
      </p:pic>
      <p:sp>
        <p:nvSpPr>
          <p:cNvPr id="9" name="TextBox 8">
            <a:extLst>
              <a:ext uri="{FF2B5EF4-FFF2-40B4-BE49-F238E27FC236}">
                <a16:creationId xmlns:a16="http://schemas.microsoft.com/office/drawing/2014/main" id="{57F06841-5BE2-2210-2FBE-6CCA78112FBB}"/>
              </a:ext>
            </a:extLst>
          </p:cNvPr>
          <p:cNvSpPr txBox="1"/>
          <p:nvPr/>
        </p:nvSpPr>
        <p:spPr>
          <a:xfrm>
            <a:off x="227731" y="1540633"/>
            <a:ext cx="3212155" cy="4524315"/>
          </a:xfrm>
          <a:prstGeom prst="rect">
            <a:avLst/>
          </a:prstGeom>
          <a:noFill/>
        </p:spPr>
        <p:txBody>
          <a:bodyPr wrap="square" rtlCol="0">
            <a:spAutoFit/>
          </a:bodyPr>
          <a:lstStyle/>
          <a:p>
            <a:r>
              <a:rPr lang="en-US" sz="2400" dirty="0"/>
              <a:t>According to the International Hydropower Association, hydropower projects are generally classified into three main types: Run-of-river hydropower, reservoir hydropower, and pumped hydro storage. </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8D97122A-26E5-5F64-2639-49F11D6CBB33}"/>
              </a:ext>
            </a:extLst>
          </p:cNvPr>
          <p:cNvSpPr txBox="1"/>
          <p:nvPr/>
        </p:nvSpPr>
        <p:spPr>
          <a:xfrm>
            <a:off x="9811657" y="6244361"/>
            <a:ext cx="195761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a:t>
            </a:r>
            <a:r>
              <a:rPr lang="en-US" sz="1000" dirty="0" err="1">
                <a:solidFill>
                  <a:srgbClr val="1D1C1D"/>
                </a:solidFill>
                <a:latin typeface="Open Sans"/>
              </a:rPr>
              <a:t>Euroelectric</a:t>
            </a:r>
            <a:r>
              <a:rPr lang="en-US" sz="1000" dirty="0">
                <a:solidFill>
                  <a:srgbClr val="1D1C1D"/>
                </a:solidFill>
                <a:latin typeface="Open Sans"/>
              </a:rPr>
              <a:t> (2024)</a:t>
            </a:r>
            <a:endParaRPr lang="en-US" sz="1000" dirty="0">
              <a:latin typeface="Open Sans"/>
            </a:endParaRPr>
          </a:p>
        </p:txBody>
      </p:sp>
    </p:spTree>
    <p:extLst>
      <p:ext uri="{BB962C8B-B14F-4D97-AF65-F5344CB8AC3E}">
        <p14:creationId xmlns:p14="http://schemas.microsoft.com/office/powerpoint/2010/main" val="92762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EA88A57-A592-DC16-30FE-1A4BAC295165}"/>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CC83CB3-B713-2221-F0E5-698B975A815C}"/>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7" name="Rectangle 6">
            <a:extLst>
              <a:ext uri="{FF2B5EF4-FFF2-40B4-BE49-F238E27FC236}">
                <a16:creationId xmlns:a16="http://schemas.microsoft.com/office/drawing/2014/main" id="{2696A141-940C-02CA-1A7C-52563F9DB342}"/>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5.2.2 Parameterization I</a:t>
            </a:r>
          </a:p>
        </p:txBody>
      </p:sp>
      <p:sp>
        <p:nvSpPr>
          <p:cNvPr id="8" name="Title 10">
            <a:extLst>
              <a:ext uri="{FF2B5EF4-FFF2-40B4-BE49-F238E27FC236}">
                <a16:creationId xmlns:a16="http://schemas.microsoft.com/office/drawing/2014/main" id="{154C984A-EA55-6088-8AF4-1C20EB0EF11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Modelling hydropower generators</a:t>
            </a:r>
            <a:endParaRPr lang="en-US" dirty="0">
              <a:cs typeface="Calibri Light" panose="020F0302020204030204"/>
            </a:endParaRPr>
          </a:p>
        </p:txBody>
      </p:sp>
      <p:pic>
        <p:nvPicPr>
          <p:cNvPr id="2" name="Picture 1">
            <a:extLst>
              <a:ext uri="{FF2B5EF4-FFF2-40B4-BE49-F238E27FC236}">
                <a16:creationId xmlns:a16="http://schemas.microsoft.com/office/drawing/2014/main" id="{C278DB01-2B16-A550-7A91-A6257738FF24}"/>
              </a:ext>
            </a:extLst>
          </p:cNvPr>
          <p:cNvPicPr>
            <a:picLocks noChangeAspect="1"/>
          </p:cNvPicPr>
          <p:nvPr/>
        </p:nvPicPr>
        <p:blipFill>
          <a:blip r:embed="rId3"/>
          <a:stretch>
            <a:fillRect/>
          </a:stretch>
        </p:blipFill>
        <p:spPr>
          <a:xfrm>
            <a:off x="2716132" y="1984491"/>
            <a:ext cx="3938022" cy="2153009"/>
          </a:xfrm>
          <a:prstGeom prst="rect">
            <a:avLst/>
          </a:prstGeom>
        </p:spPr>
      </p:pic>
      <p:pic>
        <p:nvPicPr>
          <p:cNvPr id="4" name="Picture 3">
            <a:extLst>
              <a:ext uri="{FF2B5EF4-FFF2-40B4-BE49-F238E27FC236}">
                <a16:creationId xmlns:a16="http://schemas.microsoft.com/office/drawing/2014/main" id="{D5DDE6A8-8386-D157-A99A-056682FB7071}"/>
              </a:ext>
            </a:extLst>
          </p:cNvPr>
          <p:cNvPicPr>
            <a:picLocks noChangeAspect="1"/>
          </p:cNvPicPr>
          <p:nvPr/>
        </p:nvPicPr>
        <p:blipFill rotWithShape="1">
          <a:blip r:embed="rId4"/>
          <a:srcRect r="20074" b="-906"/>
          <a:stretch/>
        </p:blipFill>
        <p:spPr>
          <a:xfrm>
            <a:off x="410570" y="1984491"/>
            <a:ext cx="2215427" cy="1936878"/>
          </a:xfrm>
          <a:prstGeom prst="rect">
            <a:avLst/>
          </a:prstGeom>
        </p:spPr>
      </p:pic>
      <p:pic>
        <p:nvPicPr>
          <p:cNvPr id="5" name="Picture 4">
            <a:extLst>
              <a:ext uri="{FF2B5EF4-FFF2-40B4-BE49-F238E27FC236}">
                <a16:creationId xmlns:a16="http://schemas.microsoft.com/office/drawing/2014/main" id="{B83DC22B-D115-723B-2BEC-02A4A6195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140" y="4285397"/>
            <a:ext cx="6132259" cy="1847358"/>
          </a:xfrm>
          <a:prstGeom prst="rect">
            <a:avLst/>
          </a:prstGeom>
        </p:spPr>
      </p:pic>
      <p:sp>
        <p:nvSpPr>
          <p:cNvPr id="9" name="TextBox 8">
            <a:extLst>
              <a:ext uri="{FF2B5EF4-FFF2-40B4-BE49-F238E27FC236}">
                <a16:creationId xmlns:a16="http://schemas.microsoft.com/office/drawing/2014/main" id="{18DFD1D7-7EB0-5EC6-837E-6AECC70B2AC8}"/>
              </a:ext>
            </a:extLst>
          </p:cNvPr>
          <p:cNvSpPr txBox="1"/>
          <p:nvPr/>
        </p:nvSpPr>
        <p:spPr>
          <a:xfrm>
            <a:off x="67150" y="1285412"/>
            <a:ext cx="337990" cy="461665"/>
          </a:xfrm>
          <a:prstGeom prst="rect">
            <a:avLst/>
          </a:prstGeom>
          <a:noFill/>
        </p:spPr>
        <p:txBody>
          <a:bodyPr wrap="square" rtlCol="0">
            <a:spAutoFit/>
          </a:bodyPr>
          <a:lstStyle/>
          <a:p>
            <a:pPr>
              <a:buClrTx/>
              <a:buFontTx/>
              <a:buNone/>
            </a:pPr>
            <a:r>
              <a:rPr lang="en-GB" sz="2400" kern="1200">
                <a:solidFill>
                  <a:srgbClr val="FF0000"/>
                </a:solidFill>
                <a:latin typeface="Calibri" panose="020F0502020204030204"/>
                <a:ea typeface="+mn-ea"/>
                <a:cs typeface="+mn-cs"/>
              </a:rPr>
              <a:t>a</a:t>
            </a:r>
          </a:p>
        </p:txBody>
      </p:sp>
      <p:cxnSp>
        <p:nvCxnSpPr>
          <p:cNvPr id="10" name="Straight Arrow Connector 9">
            <a:extLst>
              <a:ext uri="{FF2B5EF4-FFF2-40B4-BE49-F238E27FC236}">
                <a16:creationId xmlns:a16="http://schemas.microsoft.com/office/drawing/2014/main" id="{E54629A8-2AFF-351D-6716-D4E115A504A6}"/>
              </a:ext>
            </a:extLst>
          </p:cNvPr>
          <p:cNvCxnSpPr>
            <a:cxnSpLocks/>
          </p:cNvCxnSpPr>
          <p:nvPr/>
        </p:nvCxnSpPr>
        <p:spPr>
          <a:xfrm>
            <a:off x="329481" y="1623164"/>
            <a:ext cx="404166" cy="361327"/>
          </a:xfrm>
          <a:prstGeom prst="straightConnector1">
            <a:avLst/>
          </a:prstGeom>
          <a:noFill/>
          <a:ln w="28575" cap="flat" cmpd="sng" algn="ctr">
            <a:solidFill>
              <a:srgbClr val="FF0000"/>
            </a:solidFill>
            <a:prstDash val="solid"/>
            <a:miter lim="800000"/>
            <a:tailEnd type="triangle"/>
          </a:ln>
          <a:effectLst/>
        </p:spPr>
      </p:cxnSp>
      <p:sp>
        <p:nvSpPr>
          <p:cNvPr id="11" name="TextBox 10">
            <a:extLst>
              <a:ext uri="{FF2B5EF4-FFF2-40B4-BE49-F238E27FC236}">
                <a16:creationId xmlns:a16="http://schemas.microsoft.com/office/drawing/2014/main" id="{C55883AC-06B1-8F36-C72B-9EA5A7B46183}"/>
              </a:ext>
            </a:extLst>
          </p:cNvPr>
          <p:cNvSpPr txBox="1"/>
          <p:nvPr/>
        </p:nvSpPr>
        <p:spPr>
          <a:xfrm>
            <a:off x="2547137" y="5070578"/>
            <a:ext cx="337990" cy="461665"/>
          </a:xfrm>
          <a:prstGeom prst="rect">
            <a:avLst/>
          </a:prstGeom>
          <a:noFill/>
        </p:spPr>
        <p:txBody>
          <a:bodyPr wrap="square" rtlCol="0">
            <a:spAutoFit/>
          </a:bodyPr>
          <a:lstStyle/>
          <a:p>
            <a:pPr>
              <a:buClrTx/>
              <a:buFontTx/>
              <a:buNone/>
            </a:pPr>
            <a:r>
              <a:rPr lang="en-GB" sz="2400" kern="1200">
                <a:solidFill>
                  <a:srgbClr val="FF0000"/>
                </a:solidFill>
                <a:latin typeface="Calibri" panose="020F0502020204030204"/>
                <a:ea typeface="+mn-ea"/>
                <a:cs typeface="+mn-cs"/>
              </a:rPr>
              <a:t>b</a:t>
            </a:r>
          </a:p>
        </p:txBody>
      </p:sp>
      <p:sp>
        <p:nvSpPr>
          <p:cNvPr id="12" name="Rectangle 11">
            <a:extLst>
              <a:ext uri="{FF2B5EF4-FFF2-40B4-BE49-F238E27FC236}">
                <a16:creationId xmlns:a16="http://schemas.microsoft.com/office/drawing/2014/main" id="{70CEE29E-B840-4EA9-2023-68276E0B2A1B}"/>
              </a:ext>
            </a:extLst>
          </p:cNvPr>
          <p:cNvSpPr/>
          <p:nvPr/>
        </p:nvSpPr>
        <p:spPr>
          <a:xfrm>
            <a:off x="2547137" y="5070578"/>
            <a:ext cx="1131728" cy="1062177"/>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745F3BB-B227-8D8D-A947-028808335274}"/>
              </a:ext>
            </a:extLst>
          </p:cNvPr>
          <p:cNvSpPr/>
          <p:nvPr/>
        </p:nvSpPr>
        <p:spPr>
          <a:xfrm>
            <a:off x="6048582" y="4770321"/>
            <a:ext cx="488817" cy="1362434"/>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AC7681B-B5BE-52C6-9A33-7C4F6D49190A}"/>
              </a:ext>
            </a:extLst>
          </p:cNvPr>
          <p:cNvSpPr txBox="1"/>
          <p:nvPr/>
        </p:nvSpPr>
        <p:spPr>
          <a:xfrm>
            <a:off x="6004359" y="4700347"/>
            <a:ext cx="337990" cy="461665"/>
          </a:xfrm>
          <a:prstGeom prst="rect">
            <a:avLst/>
          </a:prstGeom>
          <a:noFill/>
        </p:spPr>
        <p:txBody>
          <a:bodyPr wrap="square" rtlCol="0">
            <a:spAutoFit/>
          </a:bodyPr>
          <a:lstStyle/>
          <a:p>
            <a:pPr>
              <a:buClrTx/>
              <a:buFontTx/>
              <a:buNone/>
            </a:pPr>
            <a:r>
              <a:rPr lang="en-GB" sz="2400" kern="1200">
                <a:solidFill>
                  <a:srgbClr val="FF0000"/>
                </a:solidFill>
                <a:latin typeface="Calibri" panose="020F0502020204030204"/>
                <a:ea typeface="+mn-ea"/>
                <a:cs typeface="+mn-cs"/>
              </a:rPr>
              <a:t>d</a:t>
            </a:r>
          </a:p>
        </p:txBody>
      </p:sp>
      <p:sp>
        <p:nvSpPr>
          <p:cNvPr id="15" name="TextBox 14">
            <a:extLst>
              <a:ext uri="{FF2B5EF4-FFF2-40B4-BE49-F238E27FC236}">
                <a16:creationId xmlns:a16="http://schemas.microsoft.com/office/drawing/2014/main" id="{B5021C19-5A6E-2325-2A30-01931642B404}"/>
              </a:ext>
            </a:extLst>
          </p:cNvPr>
          <p:cNvSpPr txBox="1"/>
          <p:nvPr/>
        </p:nvSpPr>
        <p:spPr>
          <a:xfrm>
            <a:off x="2814163" y="1777565"/>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Tx/>
              <a:buFontTx/>
              <a:buNone/>
            </a:pPr>
            <a:r>
              <a:rPr lang="en-US" sz="1100" b="1" kern="1200">
                <a:solidFill>
                  <a:srgbClr val="E7E6E6">
                    <a:lumMod val="50000"/>
                  </a:srgbClr>
                </a:solidFill>
                <a:latin typeface="Open Sans"/>
                <a:ea typeface="+mn-ea"/>
                <a:cs typeface="+mn-cs"/>
              </a:rPr>
              <a:t>Source:</a:t>
            </a:r>
            <a:r>
              <a:rPr lang="en-US" sz="1100" kern="1200">
                <a:solidFill>
                  <a:srgbClr val="E7E6E6">
                    <a:lumMod val="50000"/>
                  </a:srgbClr>
                </a:solidFill>
                <a:latin typeface="Open Sans"/>
                <a:ea typeface="+mn-ea"/>
                <a:cs typeface="+mn-cs"/>
              </a:rPr>
              <a:t> IRENA 2020a</a:t>
            </a:r>
          </a:p>
        </p:txBody>
      </p:sp>
      <p:grpSp>
        <p:nvGrpSpPr>
          <p:cNvPr id="17" name="Group 16">
            <a:extLst>
              <a:ext uri="{FF2B5EF4-FFF2-40B4-BE49-F238E27FC236}">
                <a16:creationId xmlns:a16="http://schemas.microsoft.com/office/drawing/2014/main" id="{24D4969A-B4C7-6EAD-490F-26A94BDA7ABA}"/>
              </a:ext>
            </a:extLst>
          </p:cNvPr>
          <p:cNvGrpSpPr/>
          <p:nvPr/>
        </p:nvGrpSpPr>
        <p:grpSpPr>
          <a:xfrm>
            <a:off x="6813292" y="1097584"/>
            <a:ext cx="4939110" cy="5601519"/>
            <a:chOff x="6842320" y="1520890"/>
            <a:chExt cx="4565909" cy="5096696"/>
          </a:xfrm>
        </p:grpSpPr>
        <p:sp>
          <p:nvSpPr>
            <p:cNvPr id="6" name="Rectangle: Rounded Corners 21">
              <a:extLst>
                <a:ext uri="{FF2B5EF4-FFF2-40B4-BE49-F238E27FC236}">
                  <a16:creationId xmlns:a16="http://schemas.microsoft.com/office/drawing/2014/main" id="{5D4BAE97-A503-5271-A0BE-E9F0CB63B732}"/>
                </a:ext>
              </a:extLst>
            </p:cNvPr>
            <p:cNvSpPr/>
            <p:nvPr/>
          </p:nvSpPr>
          <p:spPr>
            <a:xfrm>
              <a:off x="6842320" y="1520890"/>
              <a:ext cx="4565909" cy="4763796"/>
            </a:xfrm>
            <a:prstGeom prst="roundRect">
              <a:avLst>
                <a:gd name="adj" fmla="val 2413"/>
              </a:avLst>
            </a:prstGeom>
            <a:solidFill>
              <a:srgbClr val="ED7D31">
                <a:lumMod val="40000"/>
                <a:lumOff val="60000"/>
              </a:srgbClr>
            </a:solidFill>
            <a:ln w="1905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8BF0D51-71DA-060D-9274-0D26AB05B1B1}"/>
                </a:ext>
              </a:extLst>
            </p:cNvPr>
            <p:cNvSpPr txBox="1"/>
            <p:nvPr/>
          </p:nvSpPr>
          <p:spPr>
            <a:xfrm>
              <a:off x="6939803" y="1618891"/>
              <a:ext cx="4370941" cy="4998695"/>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Two types of hydro generators can be modelled in FlexTool: </a:t>
              </a:r>
            </a:p>
            <a:p>
              <a:endParaRPr lang="en-GB" sz="1700" dirty="0">
                <a:latin typeface="Open Sans" panose="020B0606030504020204" pitchFamily="34" charset="0"/>
                <a:ea typeface="Open Sans" panose="020B0606030504020204" pitchFamily="34" charset="0"/>
                <a:cs typeface="Open Sans" panose="020B0606030504020204" pitchFamily="34" charset="0"/>
              </a:endParaRPr>
            </a:p>
            <a:p>
              <a:r>
                <a:rPr lang="en-GB" sz="1700" b="1" dirty="0">
                  <a:latin typeface="Open Sans"/>
                  <a:ea typeface="Open Sans" panose="020B0606030504020204" pitchFamily="34" charset="0"/>
                  <a:cs typeface="Open Sans" panose="020B0606030504020204" pitchFamily="34" charset="0"/>
                </a:rPr>
                <a:t>Run of the river hydro (</a:t>
              </a:r>
              <a:r>
                <a:rPr lang="en-GB" sz="1700" b="1" dirty="0" err="1">
                  <a:latin typeface="Open Sans"/>
                  <a:ea typeface="Open Sans" panose="020B0606030504020204" pitchFamily="34" charset="0"/>
                  <a:cs typeface="Open Sans" panose="020B0606030504020204" pitchFamily="34" charset="0"/>
                </a:rPr>
                <a:t>Hydro_ROR</a:t>
              </a:r>
              <a:r>
                <a:rPr lang="en-GB" sz="1700" b="1" dirty="0">
                  <a:latin typeface="Open Sans"/>
                  <a:ea typeface="Open Sans" panose="020B0606030504020204" pitchFamily="34" charset="0"/>
                  <a:cs typeface="Open Sans" panose="020B0606030504020204" pitchFamily="34" charset="0"/>
                </a:rPr>
                <a:t>): </a:t>
              </a:r>
              <a:r>
                <a:rPr lang="en-GB" sz="1700" dirty="0">
                  <a:latin typeface="Open Sans"/>
                  <a:ea typeface="Open Sans" panose="020B0606030504020204" pitchFamily="34" charset="0"/>
                  <a:cs typeface="Open Sans" panose="020B0606030504020204" pitchFamily="34" charset="0"/>
                </a:rPr>
                <a:t>It is similar to defining a thermal generator with some differences: </a:t>
              </a:r>
            </a:p>
            <a:p>
              <a:pPr marL="523875" indent="-342900">
                <a:buFont typeface="+mj-lt"/>
                <a:buAutoNum type="alphaLcParenR"/>
              </a:pPr>
              <a:r>
                <a:rPr lang="en-GB" sz="1700" dirty="0">
                  <a:latin typeface="Open Sans"/>
                  <a:ea typeface="Open Sans" panose="020B0606030504020204" pitchFamily="34" charset="0"/>
                  <a:cs typeface="Open Sans" panose="020B0606030504020204" pitchFamily="34" charset="0"/>
                </a:rPr>
                <a:t>The natural inflow times series (MWh/h) should be defined in the “</a:t>
              </a:r>
              <a:r>
                <a:rPr lang="en-GB" sz="1700" dirty="0" err="1">
                  <a:latin typeface="Open Sans"/>
                  <a:ea typeface="Open Sans" panose="020B0606030504020204" pitchFamily="34" charset="0"/>
                  <a:cs typeface="Open Sans" panose="020B0606030504020204" pitchFamily="34" charset="0"/>
                </a:rPr>
                <a:t>ts_inflow</a:t>
              </a:r>
              <a:r>
                <a:rPr lang="en-GB" sz="1700" dirty="0">
                  <a:latin typeface="Open Sans"/>
                  <a:ea typeface="Open Sans" panose="020B0606030504020204" pitchFamily="34" charset="0"/>
                  <a:cs typeface="Open Sans" panose="020B0606030504020204" pitchFamily="34" charset="0"/>
                </a:rPr>
                <a:t>” sheet</a:t>
              </a:r>
            </a:p>
            <a:p>
              <a:pPr marL="523875" indent="-342900">
                <a:buFont typeface="+mj-lt"/>
                <a:buAutoNum type="alphaLcParenR"/>
              </a:pPr>
              <a:r>
                <a:rPr lang="en-GB" sz="1700" dirty="0">
                  <a:latin typeface="Open Sans"/>
                  <a:ea typeface="Open Sans" panose="020B0606030504020204" pitchFamily="34" charset="0"/>
                  <a:cs typeface="Open Sans" panose="020B0606030504020204" pitchFamily="34" charset="0"/>
                </a:rPr>
                <a:t>Assign the inflow to hydro-ROR unit in “units” sheet by selecting inflow input option.</a:t>
              </a:r>
            </a:p>
            <a:p>
              <a:pPr marL="523875" indent="-342900">
                <a:buFont typeface="+mj-lt"/>
                <a:buAutoNum type="alphaLcParenR"/>
              </a:pPr>
              <a:r>
                <a:rPr lang="en-GB" sz="1700" dirty="0">
                  <a:latin typeface="Open Sans"/>
                  <a:ea typeface="Open Sans" panose="020B0606030504020204" pitchFamily="34" charset="0"/>
                  <a:cs typeface="Open Sans" panose="020B0606030504020204" pitchFamily="34" charset="0"/>
                </a:rPr>
                <a:t>Define inflow multiplier (1 as default) in “units” sheet.</a:t>
              </a:r>
              <a:endParaRPr lang="en-GB" sz="1700" dirty="0">
                <a:latin typeface="Open Sans" panose="020B0606030504020204" pitchFamily="34" charset="0"/>
                <a:ea typeface="Open Sans" panose="020B0606030504020204" pitchFamily="34" charset="0"/>
                <a:cs typeface="Open Sans" panose="020B0606030504020204" pitchFamily="34" charset="0"/>
              </a:endParaRPr>
            </a:p>
            <a:p>
              <a:r>
                <a:rPr lang="en-GB" sz="1700" b="1" dirty="0">
                  <a:latin typeface="Open Sans" panose="020B0606030504020204" pitchFamily="34" charset="0"/>
                  <a:ea typeface="Open Sans" panose="020B0606030504020204" pitchFamily="34" charset="0"/>
                  <a:cs typeface="Open Sans" panose="020B0606030504020204" pitchFamily="34" charset="0"/>
                </a:rPr>
                <a:t>Hydro with reservoir (</a:t>
              </a:r>
              <a:r>
                <a:rPr lang="en-GB" sz="1700" b="1" dirty="0" err="1">
                  <a:latin typeface="Open Sans" panose="020B0606030504020204" pitchFamily="34" charset="0"/>
                  <a:ea typeface="Open Sans" panose="020B0606030504020204" pitchFamily="34" charset="0"/>
                  <a:cs typeface="Open Sans" panose="020B0606030504020204" pitchFamily="34" charset="0"/>
                </a:rPr>
                <a:t>Hydro_RES</a:t>
              </a:r>
              <a:r>
                <a:rPr lang="en-GB" sz="1700" b="1" dirty="0">
                  <a:latin typeface="Open Sans" panose="020B0606030504020204" pitchFamily="34" charset="0"/>
                  <a:ea typeface="Open Sans" panose="020B0606030504020204" pitchFamily="34" charset="0"/>
                  <a:cs typeface="Open Sans" panose="020B0606030504020204" pitchFamily="34" charset="0"/>
                </a:rPr>
                <a:t>):</a:t>
              </a:r>
              <a:r>
                <a:rPr lang="en-GB" sz="1700" dirty="0">
                  <a:latin typeface="Open Sans" panose="020B0606030504020204" pitchFamily="34" charset="0"/>
                  <a:ea typeface="Open Sans" panose="020B0606030504020204" pitchFamily="34" charset="0"/>
                  <a:cs typeface="Open Sans" panose="020B0606030504020204" pitchFamily="34" charset="0"/>
                </a:rPr>
                <a:t> In addition to steps for </a:t>
              </a:r>
              <a:r>
                <a:rPr lang="en-GB" sz="1700" dirty="0" err="1">
                  <a:latin typeface="Open Sans" panose="020B0606030504020204" pitchFamily="34" charset="0"/>
                  <a:ea typeface="Open Sans" panose="020B0606030504020204" pitchFamily="34" charset="0"/>
                  <a:cs typeface="Open Sans" panose="020B0606030504020204" pitchFamily="34" charset="0"/>
                </a:rPr>
                <a:t>Hydro_ROR</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445770" indent="-264795"/>
              <a:r>
                <a:rPr lang="en-GB" sz="1700" dirty="0">
                  <a:latin typeface="Open Sans"/>
                  <a:ea typeface="Open Sans" panose="020B0606030504020204" pitchFamily="34" charset="0"/>
                  <a:cs typeface="Open Sans" panose="020B0606030504020204" pitchFamily="34" charset="0"/>
                </a:rPr>
                <a:t>d) a value for the storage capacity should be set in “storage (MWh)” column in the “units” sheet.</a:t>
              </a:r>
            </a:p>
            <a:p>
              <a:endParaRPr lang="en-GB" dirty="0"/>
            </a:p>
            <a:p>
              <a:endParaRPr lang="en-GB" dirty="0"/>
            </a:p>
          </p:txBody>
        </p:sp>
      </p:grpSp>
    </p:spTree>
    <p:extLst>
      <p:ext uri="{BB962C8B-B14F-4D97-AF65-F5344CB8AC3E}">
        <p14:creationId xmlns:p14="http://schemas.microsoft.com/office/powerpoint/2010/main" val="19501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7E493B2-0BBA-FFE3-054A-9C8B79E47ED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7671F35-4107-4974-BDA2-B79D435046E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7" name="Rectangle 6">
            <a:extLst>
              <a:ext uri="{FF2B5EF4-FFF2-40B4-BE49-F238E27FC236}">
                <a16:creationId xmlns:a16="http://schemas.microsoft.com/office/drawing/2014/main" id="{93FD0F0D-6401-433A-8690-A76099258B5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5.2.3 Parameterization II</a:t>
            </a:r>
          </a:p>
        </p:txBody>
      </p:sp>
      <p:sp>
        <p:nvSpPr>
          <p:cNvPr id="8" name="Title 10">
            <a:extLst>
              <a:ext uri="{FF2B5EF4-FFF2-40B4-BE49-F238E27FC236}">
                <a16:creationId xmlns:a16="http://schemas.microsoft.com/office/drawing/2014/main" id="{F462132C-3D79-3210-F4B4-3B5B178B260D}"/>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Modelling hydropower generators</a:t>
            </a:r>
            <a:endParaRPr lang="en-US" dirty="0">
              <a:cs typeface="Calibri Light" panose="020F0302020204030204"/>
            </a:endParaRPr>
          </a:p>
        </p:txBody>
      </p:sp>
      <p:pic>
        <p:nvPicPr>
          <p:cNvPr id="15" name="Picture 14">
            <a:extLst>
              <a:ext uri="{FF2B5EF4-FFF2-40B4-BE49-F238E27FC236}">
                <a16:creationId xmlns:a16="http://schemas.microsoft.com/office/drawing/2014/main" id="{D66937F7-09D5-ACFA-070A-2D2FDF703828}"/>
              </a:ext>
            </a:extLst>
          </p:cNvPr>
          <p:cNvPicPr>
            <a:picLocks noChangeAspect="1"/>
          </p:cNvPicPr>
          <p:nvPr/>
        </p:nvPicPr>
        <p:blipFill rotWithShape="1">
          <a:blip r:embed="rId3"/>
          <a:srcRect r="12606"/>
          <a:stretch/>
        </p:blipFill>
        <p:spPr>
          <a:xfrm>
            <a:off x="1667577" y="1848735"/>
            <a:ext cx="3842436" cy="1920708"/>
          </a:xfrm>
          <a:prstGeom prst="rect">
            <a:avLst/>
          </a:prstGeom>
        </p:spPr>
      </p:pic>
      <p:pic>
        <p:nvPicPr>
          <p:cNvPr id="16" name="Picture 15">
            <a:extLst>
              <a:ext uri="{FF2B5EF4-FFF2-40B4-BE49-F238E27FC236}">
                <a16:creationId xmlns:a16="http://schemas.microsoft.com/office/drawing/2014/main" id="{9D20E5F9-D261-5AD1-1210-D53A0B7D933C}"/>
              </a:ext>
            </a:extLst>
          </p:cNvPr>
          <p:cNvPicPr>
            <a:picLocks noChangeAspect="1"/>
          </p:cNvPicPr>
          <p:nvPr/>
        </p:nvPicPr>
        <p:blipFill>
          <a:blip r:embed="rId4"/>
          <a:stretch>
            <a:fillRect/>
          </a:stretch>
        </p:blipFill>
        <p:spPr>
          <a:xfrm>
            <a:off x="632171" y="3987459"/>
            <a:ext cx="6204563" cy="1892345"/>
          </a:xfrm>
          <a:prstGeom prst="rect">
            <a:avLst/>
          </a:prstGeom>
        </p:spPr>
      </p:pic>
      <p:sp>
        <p:nvSpPr>
          <p:cNvPr id="17" name="Arrow: Down 12">
            <a:extLst>
              <a:ext uri="{FF2B5EF4-FFF2-40B4-BE49-F238E27FC236}">
                <a16:creationId xmlns:a16="http://schemas.microsoft.com/office/drawing/2014/main" id="{D876D09C-1ACF-46E3-36E0-001C4FB9175A}"/>
              </a:ext>
            </a:extLst>
          </p:cNvPr>
          <p:cNvSpPr/>
          <p:nvPr/>
        </p:nvSpPr>
        <p:spPr>
          <a:xfrm>
            <a:off x="3588795" y="3786540"/>
            <a:ext cx="291313" cy="347957"/>
          </a:xfrm>
          <a:prstGeom prst="downArrow">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5EB91915-F505-6E99-05A9-5CEC4FD21F85}"/>
              </a:ext>
            </a:extLst>
          </p:cNvPr>
          <p:cNvGrpSpPr/>
          <p:nvPr/>
        </p:nvGrpSpPr>
        <p:grpSpPr>
          <a:xfrm>
            <a:off x="6964325" y="1175657"/>
            <a:ext cx="4595503" cy="6487886"/>
            <a:chOff x="6964326" y="1934950"/>
            <a:chExt cx="4519450" cy="5156794"/>
          </a:xfrm>
        </p:grpSpPr>
        <p:sp>
          <p:nvSpPr>
            <p:cNvPr id="18" name="Rectangle: Rounded Corners 21">
              <a:extLst>
                <a:ext uri="{FF2B5EF4-FFF2-40B4-BE49-F238E27FC236}">
                  <a16:creationId xmlns:a16="http://schemas.microsoft.com/office/drawing/2014/main" id="{A9D8064A-8E16-65FE-71D4-6B71FCBF4EF3}"/>
                </a:ext>
              </a:extLst>
            </p:cNvPr>
            <p:cNvSpPr/>
            <p:nvPr/>
          </p:nvSpPr>
          <p:spPr>
            <a:xfrm>
              <a:off x="6964326" y="1934950"/>
              <a:ext cx="4519450" cy="3976577"/>
            </a:xfrm>
            <a:prstGeom prst="roundRect">
              <a:avLst>
                <a:gd name="adj" fmla="val 2413"/>
              </a:avLst>
            </a:prstGeom>
            <a:solidFill>
              <a:srgbClr val="ED7D31">
                <a:lumMod val="40000"/>
                <a:lumOff val="60000"/>
              </a:srgbClr>
            </a:solidFill>
            <a:ln w="1905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EE19225-BCDA-0D34-8853-E2E6376139F6}"/>
                </a:ext>
              </a:extLst>
            </p:cNvPr>
            <p:cNvSpPr txBox="1"/>
            <p:nvPr/>
          </p:nvSpPr>
          <p:spPr>
            <a:xfrm>
              <a:off x="7070958" y="2113458"/>
              <a:ext cx="4306186" cy="4978286"/>
            </a:xfrm>
            <a:prstGeom prst="rect">
              <a:avLst/>
            </a:prstGeom>
            <a:noFill/>
          </p:spPr>
          <p:txBody>
            <a:bodyPr wrap="square" lIns="91440" tIns="45720" rIns="91440" bIns="45720" rtlCol="0" anchor="t">
              <a:spAutoFit/>
            </a:bodyPr>
            <a:lstStyle/>
            <a:p>
              <a:pPr>
                <a:buClrTx/>
                <a:buFontTx/>
                <a:buNone/>
              </a:pP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To add hydro to an output node: </a:t>
              </a:r>
            </a:p>
            <a:p>
              <a:pPr marL="342900" indent="-342900">
                <a:buClrTx/>
                <a:buFont typeface="+mj-lt"/>
                <a:buAutoNum type="alphaLcParenR"/>
              </a:pP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An inflow profile should be added to the “</a:t>
              </a:r>
              <a:r>
                <a:rPr lang="en-GB" sz="20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ts_inflow</a:t>
              </a: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sheet. </a:t>
              </a:r>
            </a:p>
            <a:p>
              <a:pPr marL="342900" indent="-342900">
                <a:buClrTx/>
                <a:buFont typeface="+mj-lt"/>
                <a:buAutoNum type="alphaLcParenR"/>
              </a:pPr>
              <a:r>
                <a:rPr lang="en-GB" sz="2000" kern="1200" dirty="0">
                  <a:solidFill>
                    <a:prstClr val="black"/>
                  </a:solidFill>
                  <a:latin typeface="Open Sans"/>
                  <a:ea typeface="Open Sans" panose="020B0606030504020204" pitchFamily="34" charset="0"/>
                  <a:cs typeface="Open Sans" panose="020B0606030504020204" pitchFamily="34" charset="0"/>
                </a:rPr>
                <a:t>Set the name in this format: “output </a:t>
              </a:r>
              <a:r>
                <a:rPr lang="en-GB" sz="2000" kern="1200" dirty="0" err="1">
                  <a:solidFill>
                    <a:prstClr val="black"/>
                  </a:solidFill>
                  <a:latin typeface="Open Sans"/>
                  <a:ea typeface="Open Sans" panose="020B0606030504020204" pitchFamily="34" charset="0"/>
                  <a:cs typeface="Open Sans" panose="020B0606030504020204" pitchFamily="34" charset="0"/>
                </a:rPr>
                <a:t>node_Hydro</a:t>
              </a:r>
              <a:r>
                <a:rPr lang="en-GB" sz="2000" kern="1200" dirty="0">
                  <a:solidFill>
                    <a:prstClr val="black"/>
                  </a:solidFill>
                  <a:latin typeface="Open Sans"/>
                  <a:ea typeface="Open Sans" panose="020B0606030504020204" pitchFamily="34" charset="0"/>
                  <a:cs typeface="Open Sans" panose="020B0606030504020204" pitchFamily="34" charset="0"/>
                </a:rPr>
                <a:t> technology”, e.g. </a:t>
              </a:r>
              <a:r>
                <a:rPr lang="en-GB" sz="2000" b="1" kern="1200" dirty="0" err="1">
                  <a:solidFill>
                    <a:prstClr val="black"/>
                  </a:solidFill>
                  <a:latin typeface="Open Sans"/>
                  <a:ea typeface="Open Sans" panose="020B0606030504020204" pitchFamily="34" charset="0"/>
                  <a:cs typeface="Open Sans" panose="020B0606030504020204" pitchFamily="34" charset="0"/>
                </a:rPr>
                <a:t>nodeB_RES</a:t>
              </a:r>
              <a:endParaRPr lang="en-GB" sz="2000" kern="1200" dirty="0">
                <a:solidFill>
                  <a:prstClr val="black"/>
                </a:solidFill>
                <a:latin typeface="Open Sans"/>
                <a:ea typeface="Open Sans" panose="020B0606030504020204" pitchFamily="34" charset="0"/>
                <a:cs typeface="Open Sans" panose="020B0606030504020204" pitchFamily="34" charset="0"/>
              </a:endParaRPr>
            </a:p>
            <a:p>
              <a:pPr marL="342900" indent="-342900">
                <a:buClrTx/>
                <a:buFont typeface="+mj-lt"/>
                <a:buAutoNum type="alphaLcParenR"/>
              </a:pP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data will then appear in the inflow dropdown menu list and can be assigned to the associate hydro technologies and output nodes. </a:t>
              </a:r>
            </a:p>
            <a:p>
              <a:pPr>
                <a:buClrTx/>
                <a:buFontTx/>
                <a:buNone/>
              </a:pPr>
              <a:endPar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buClrTx/>
                <a:buFontTx/>
                <a:buNone/>
              </a:pP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Same steps should be followed to add variable renewables in different nodes. </a:t>
              </a:r>
            </a:p>
            <a:p>
              <a:pPr>
                <a:buClrTx/>
                <a:buFontTx/>
                <a:buNone/>
              </a:pPr>
              <a:endParaRPr lang="en-GB" sz="1800" kern="1200" dirty="0">
                <a:solidFill>
                  <a:prstClr val="black"/>
                </a:solidFill>
                <a:latin typeface="Calibri" panose="020F0502020204030204"/>
                <a:ea typeface="+mn-ea"/>
                <a:cs typeface="+mn-cs"/>
              </a:endParaRPr>
            </a:p>
            <a:p>
              <a:pPr>
                <a:buClrTx/>
                <a:buFontTx/>
                <a:buNone/>
              </a:pPr>
              <a:endParaRPr lang="en-GB" sz="1800" kern="1200" dirty="0">
                <a:solidFill>
                  <a:prstClr val="black"/>
                </a:solidFill>
                <a:latin typeface="Calibri" panose="020F0502020204030204"/>
                <a:ea typeface="+mn-ea"/>
                <a:cs typeface="+mn-cs"/>
              </a:endParaRPr>
            </a:p>
            <a:p>
              <a:pPr>
                <a:buClrTx/>
                <a:buFontTx/>
                <a:buNone/>
              </a:pPr>
              <a:endParaRPr lang="en-GB" sz="1800" kern="1200" dirty="0">
                <a:solidFill>
                  <a:prstClr val="black"/>
                </a:solidFill>
                <a:latin typeface="Calibri" panose="020F0502020204030204"/>
                <a:ea typeface="+mn-ea"/>
                <a:cs typeface="+mn-cs"/>
              </a:endParaRPr>
            </a:p>
            <a:p>
              <a:pPr>
                <a:buClrTx/>
                <a:buFontTx/>
                <a:buNone/>
              </a:pPr>
              <a:endParaRPr lang="en-GB" sz="1800" kern="1200" dirty="0">
                <a:solidFill>
                  <a:prstClr val="black"/>
                </a:solidFill>
                <a:latin typeface="Calibri" panose="020F0502020204030204"/>
                <a:ea typeface="+mn-ea"/>
                <a:cs typeface="+mn-cs"/>
              </a:endParaRPr>
            </a:p>
            <a:p>
              <a:pPr>
                <a:buClrTx/>
                <a:buFontTx/>
                <a:buNone/>
              </a:pPr>
              <a:endParaRPr lang="en-GB" sz="1800" kern="1200" dirty="0">
                <a:solidFill>
                  <a:prstClr val="black"/>
                </a:solidFill>
                <a:latin typeface="Calibri" panose="020F0502020204030204"/>
                <a:ea typeface="+mn-ea"/>
                <a:cs typeface="+mn-cs"/>
              </a:endParaRPr>
            </a:p>
          </p:txBody>
        </p:sp>
      </p:grpSp>
      <p:sp>
        <p:nvSpPr>
          <p:cNvPr id="20" name="TextBox 19">
            <a:extLst>
              <a:ext uri="{FF2B5EF4-FFF2-40B4-BE49-F238E27FC236}">
                <a16:creationId xmlns:a16="http://schemas.microsoft.com/office/drawing/2014/main" id="{1362F0C8-A462-0818-F0B2-69C05085C998}"/>
              </a:ext>
            </a:extLst>
          </p:cNvPr>
          <p:cNvSpPr txBox="1"/>
          <p:nvPr/>
        </p:nvSpPr>
        <p:spPr>
          <a:xfrm>
            <a:off x="3281221" y="4804515"/>
            <a:ext cx="488913"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c</a:t>
            </a:r>
          </a:p>
        </p:txBody>
      </p:sp>
      <p:sp>
        <p:nvSpPr>
          <p:cNvPr id="21" name="Rectangle 20">
            <a:extLst>
              <a:ext uri="{FF2B5EF4-FFF2-40B4-BE49-F238E27FC236}">
                <a16:creationId xmlns:a16="http://schemas.microsoft.com/office/drawing/2014/main" id="{9B2C0280-29CF-FE47-1D28-0B42006CE26E}"/>
              </a:ext>
            </a:extLst>
          </p:cNvPr>
          <p:cNvSpPr/>
          <p:nvPr/>
        </p:nvSpPr>
        <p:spPr>
          <a:xfrm>
            <a:off x="3281221" y="4883786"/>
            <a:ext cx="1637081" cy="916747"/>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84A5816-C024-57E0-8983-92EA0272069A}"/>
              </a:ext>
            </a:extLst>
          </p:cNvPr>
          <p:cNvSpPr txBox="1"/>
          <p:nvPr/>
        </p:nvSpPr>
        <p:spPr>
          <a:xfrm>
            <a:off x="4586522" y="2087995"/>
            <a:ext cx="468528"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a</a:t>
            </a:r>
          </a:p>
        </p:txBody>
      </p:sp>
      <p:sp>
        <p:nvSpPr>
          <p:cNvPr id="23" name="Rectangle 22">
            <a:extLst>
              <a:ext uri="{FF2B5EF4-FFF2-40B4-BE49-F238E27FC236}">
                <a16:creationId xmlns:a16="http://schemas.microsoft.com/office/drawing/2014/main" id="{C5FEFC98-F530-F76B-448B-E80A8B2D9ECB}"/>
              </a:ext>
            </a:extLst>
          </p:cNvPr>
          <p:cNvSpPr/>
          <p:nvPr/>
        </p:nvSpPr>
        <p:spPr>
          <a:xfrm>
            <a:off x="4600088" y="2183093"/>
            <a:ext cx="909925" cy="106558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8D1A948-A15E-F290-DCFA-9F483114D105}"/>
              </a:ext>
            </a:extLst>
          </p:cNvPr>
          <p:cNvSpPr/>
          <p:nvPr/>
        </p:nvSpPr>
        <p:spPr>
          <a:xfrm>
            <a:off x="4651126" y="1737255"/>
            <a:ext cx="1125560" cy="333643"/>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83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611167" y="8748"/>
            <a:ext cx="7651304" cy="954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5.2 References</a:t>
            </a:r>
          </a:p>
        </p:txBody>
      </p:sp>
      <p:sp>
        <p:nvSpPr>
          <p:cNvPr id="7" name="TextBox 6">
            <a:extLst>
              <a:ext uri="{FF2B5EF4-FFF2-40B4-BE49-F238E27FC236}">
                <a16:creationId xmlns:a16="http://schemas.microsoft.com/office/drawing/2014/main" id="{FDB5F1F4-D97A-F898-F52D-CA221E5E94BD}"/>
              </a:ext>
            </a:extLst>
          </p:cNvPr>
          <p:cNvSpPr txBox="1"/>
          <p:nvPr/>
        </p:nvSpPr>
        <p:spPr>
          <a:xfrm>
            <a:off x="611167" y="1288761"/>
            <a:ext cx="10792954" cy="2862322"/>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err="1">
                <a:latin typeface="Open Sans" panose="020B0606030504020204" pitchFamily="34" charset="0"/>
                <a:ea typeface="Open Sans" panose="020B0606030504020204" pitchFamily="34" charset="0"/>
                <a:cs typeface="Open Sans" panose="020B0606030504020204" pitchFamily="34" charset="0"/>
              </a:rPr>
              <a:t>Euroelectric</a:t>
            </a:r>
            <a:r>
              <a:rPr lang="en-US" sz="2000" dirty="0">
                <a:latin typeface="Open Sans" panose="020B0606030504020204" pitchFamily="34" charset="0"/>
                <a:ea typeface="Open Sans" panose="020B0606030504020204" pitchFamily="34" charset="0"/>
                <a:cs typeface="Open Sans" panose="020B0606030504020204" pitchFamily="34" charset="0"/>
              </a:rPr>
              <a:t>. 2024. The hidden power of water: flexibility.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https://www.eurelectric.org/news/hydropower_flexibility/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4061756"/>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DDE83-2ED0-4567-A669-A16A212F164D}">
  <ds:schemaRefs>
    <ds:schemaRef ds:uri="http://schemas.microsoft.com/office/2006/documentManagement/types"/>
    <ds:schemaRef ds:uri="http://schemas.microsoft.com/office/infopath/2007/PartnerControls"/>
    <ds:schemaRef ds:uri="http://www.w3.org/XML/1998/namespace"/>
    <ds:schemaRef ds:uri="0b696a8a-ab1a-459b-a09e-44df7cbe9330"/>
    <ds:schemaRef ds:uri="http://purl.org/dc/elements/1.1/"/>
    <ds:schemaRef ds:uri="http://purl.org/dc/dcmitype/"/>
    <ds:schemaRef ds:uri="http://schemas.microsoft.com/office/2006/metadata/properties"/>
    <ds:schemaRef ds:uri="http://schemas.openxmlformats.org/package/2006/metadata/core-properties"/>
    <ds:schemaRef ds:uri="35b8b66e-5759-43c1-a138-f967a8bf5a20"/>
    <ds:schemaRef ds:uri="http://purl.org/dc/terms/"/>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D301F30A-BC2C-4307-9A42-E2961EB33B91}"/>
</file>

<file path=docProps/app.xml><?xml version="1.0" encoding="utf-8"?>
<Properties xmlns="http://schemas.openxmlformats.org/officeDocument/2006/extended-properties" xmlns:vt="http://schemas.openxmlformats.org/officeDocument/2006/docPropsVTypes">
  <Template/>
  <TotalTime>11343</TotalTime>
  <Words>3974</Words>
  <Application>Microsoft Office PowerPoint</Application>
  <PresentationFormat>Widescreen</PresentationFormat>
  <Paragraphs>261</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Helvetica Neue</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luisa marcela moreno hinestroza</cp:lastModifiedBy>
  <cp:revision>310</cp:revision>
  <dcterms:created xsi:type="dcterms:W3CDTF">2019-06-09T10:25:43Z</dcterms:created>
  <dcterms:modified xsi:type="dcterms:W3CDTF">2025-09-02T20:39:25Z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