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Fira Sans Extra Condensed Medium"/>
      <p:regular r:id="rId26"/>
      <p:bold r:id="rId27"/>
      <p:italic r:id="rId28"/>
      <p:boldItalic r:id="rId29"/>
    </p:embeddedFont>
    <p:embeddedFont>
      <p:font typeface="Open Sans ExtraBold"/>
      <p:bold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6" roundtripDataSignature="AMtx7mgA+BnegQIrBNB6S3J++3rbddEk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iraSansExtraCondensedMedium-regular.fntdata"/><Relationship Id="rId25" Type="http://schemas.openxmlformats.org/officeDocument/2006/relationships/slide" Target="slides/slide20.xml"/><Relationship Id="rId28" Type="http://schemas.openxmlformats.org/officeDocument/2006/relationships/font" Target="fonts/FiraSansExtraCondensedMedium-italic.fntdata"/><Relationship Id="rId27" Type="http://schemas.openxmlformats.org/officeDocument/2006/relationships/font" Target="fonts/FiraSansExtraCondensed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iraSansExtraCondensedMedium-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ExtraBold-boldItalic.fntdata"/><Relationship Id="rId30" Type="http://schemas.openxmlformats.org/officeDocument/2006/relationships/font" Target="fonts/OpenSansExtraBold-bold.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200"/>
              <a:buFont typeface="Calibri"/>
              <a:buNone/>
            </a:pPr>
            <a:r>
              <a:rPr lang="en-GB" sz="1200">
                <a:solidFill>
                  <a:srgbClr val="FF0000"/>
                </a:solidFill>
              </a:rPr>
              <a:t>Aryanpur et al. 2021</a:t>
            </a:r>
            <a:endParaRPr sz="1200">
              <a:solidFill>
                <a:srgbClr val="FF0000"/>
              </a:solidFill>
            </a:endParaRPr>
          </a:p>
          <a:p>
            <a:pPr indent="0" lvl="0" marL="0" rtl="0" algn="l">
              <a:spcBef>
                <a:spcPts val="0"/>
              </a:spcBef>
              <a:spcAft>
                <a:spcPts val="0"/>
              </a:spcAft>
              <a:buNone/>
            </a:pPr>
            <a:r>
              <a:t/>
            </a:r>
            <a:endParaRPr/>
          </a:p>
        </p:txBody>
      </p:sp>
      <p:sp>
        <p:nvSpPr>
          <p:cNvPr id="424" name="Google Shape;42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200"/>
              <a:buFont typeface="Calibri"/>
              <a:buNone/>
            </a:pPr>
            <a:r>
              <a:rPr lang="en-GB" sz="1200">
                <a:solidFill>
                  <a:srgbClr val="FF0000"/>
                </a:solidFill>
              </a:rPr>
              <a:t>Aryanpur et al. 2021</a:t>
            </a:r>
            <a:endParaRPr sz="1200">
              <a:solidFill>
                <a:srgbClr val="FF0000"/>
              </a:solidFill>
            </a:endParaRPr>
          </a:p>
          <a:p>
            <a:pPr indent="0" lvl="0" marL="0" rtl="0" algn="l">
              <a:spcBef>
                <a:spcPts val="0"/>
              </a:spcBef>
              <a:spcAft>
                <a:spcPts val="0"/>
              </a:spcAft>
              <a:buNone/>
            </a:pPr>
            <a:r>
              <a:t/>
            </a:r>
            <a:endParaRPr/>
          </a:p>
        </p:txBody>
      </p:sp>
      <p:sp>
        <p:nvSpPr>
          <p:cNvPr id="450" name="Google Shape;45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sz="1200">
              <a:solidFill>
                <a:srgbClr val="FF0000"/>
              </a:solidFill>
            </a:endParaRPr>
          </a:p>
        </p:txBody>
      </p:sp>
      <p:sp>
        <p:nvSpPr>
          <p:cNvPr id="484" name="Google Shape;48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200"/>
              <a:buFont typeface="Calibri"/>
              <a:buNone/>
            </a:pPr>
            <a:r>
              <a:rPr lang="en-GB" sz="1200">
                <a:solidFill>
                  <a:srgbClr val="FF0000"/>
                </a:solidFill>
              </a:rPr>
              <a:t>Aryanpur et al. 2021</a:t>
            </a:r>
            <a:endParaRPr sz="1200">
              <a:solidFill>
                <a:srgbClr val="FF0000"/>
              </a:solidFill>
            </a:endParaRPr>
          </a:p>
          <a:p>
            <a:pPr indent="0" lvl="0" marL="0" rtl="0" algn="l">
              <a:spcBef>
                <a:spcPts val="0"/>
              </a:spcBef>
              <a:spcAft>
                <a:spcPts val="0"/>
              </a:spcAft>
              <a:buNone/>
            </a:pPr>
            <a:r>
              <a:t/>
            </a:r>
            <a:endParaRPr/>
          </a:p>
        </p:txBody>
      </p:sp>
      <p:sp>
        <p:nvSpPr>
          <p:cNvPr id="529" name="Google Shape;52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200"/>
              <a:buFont typeface="Calibri"/>
              <a:buNone/>
            </a:pPr>
            <a:r>
              <a:rPr lang="en-GB" sz="1200">
                <a:solidFill>
                  <a:srgbClr val="FF0000"/>
                </a:solidFill>
              </a:rPr>
              <a:t>Aryanpur et al. 2021</a:t>
            </a:r>
            <a:endParaRPr sz="1200">
              <a:solidFill>
                <a:srgbClr val="FF0000"/>
              </a:solidFill>
            </a:endParaRPr>
          </a:p>
          <a:p>
            <a:pPr indent="0" lvl="0" marL="0" rtl="0" algn="l">
              <a:spcBef>
                <a:spcPts val="0"/>
              </a:spcBef>
              <a:spcAft>
                <a:spcPts val="0"/>
              </a:spcAft>
              <a:buNone/>
            </a:pPr>
            <a:r>
              <a:t/>
            </a:r>
            <a:endParaRPr/>
          </a:p>
        </p:txBody>
      </p:sp>
      <p:sp>
        <p:nvSpPr>
          <p:cNvPr id="548" name="Google Shape;54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200"/>
              <a:buFont typeface="Calibri"/>
              <a:buNone/>
            </a:pPr>
            <a:r>
              <a:rPr lang="en-GB" sz="1200">
                <a:solidFill>
                  <a:srgbClr val="FF0000"/>
                </a:solidFill>
              </a:rPr>
              <a:t>Aryanpur et al. 2021</a:t>
            </a:r>
            <a:endParaRPr sz="1200">
              <a:solidFill>
                <a:srgbClr val="FF0000"/>
              </a:solidFill>
            </a:endParaRPr>
          </a:p>
          <a:p>
            <a:pPr indent="0" lvl="0" marL="0" rtl="0" algn="l">
              <a:spcBef>
                <a:spcPts val="0"/>
              </a:spcBef>
              <a:spcAft>
                <a:spcPts val="0"/>
              </a:spcAft>
              <a:buNone/>
            </a:pPr>
            <a:r>
              <a:t/>
            </a:r>
            <a:endParaRPr/>
          </a:p>
        </p:txBody>
      </p:sp>
      <p:sp>
        <p:nvSpPr>
          <p:cNvPr id="584" name="Google Shape;58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jpg"/><Relationship Id="rId3" Type="http://schemas.openxmlformats.org/officeDocument/2006/relationships/image" Target="../media/image2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5" name="Shape 15"/>
        <p:cNvGrpSpPr/>
        <p:nvPr/>
      </p:nvGrpSpPr>
      <p:grpSpPr>
        <a:xfrm>
          <a:off x="0" y="0"/>
          <a:ext cx="0" cy="0"/>
          <a:chOff x="0" y="0"/>
          <a:chExt cx="0" cy="0"/>
        </a:xfrm>
      </p:grpSpPr>
      <p:pic>
        <p:nvPicPr>
          <p:cNvPr descr="A picture containing website&#10;&#10;Description automatically generated" id="16" name="Google Shape;16;p2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22"/>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2"/>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2"/>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p:nvPr>
            <p:ph idx="2" type="pic"/>
          </p:nvPr>
        </p:nvSpPr>
        <p:spPr>
          <a:xfrm>
            <a:off x="5183188" y="987425"/>
            <a:ext cx="6172200" cy="4873625"/>
          </a:xfrm>
          <a:prstGeom prst="rect">
            <a:avLst/>
          </a:prstGeom>
          <a:noFill/>
          <a:ln>
            <a:noFill/>
          </a:ln>
        </p:spPr>
      </p:sp>
      <p:sp>
        <p:nvSpPr>
          <p:cNvPr id="75" name="Google Shape;75;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 name="Google Shape;33;p24"/>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22.png"/><Relationship Id="rId7"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52.png"/><Relationship Id="rId5" Type="http://schemas.openxmlformats.org/officeDocument/2006/relationships/image" Target="../media/image30.png"/><Relationship Id="rId6"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1" Type="http://schemas.openxmlformats.org/officeDocument/2006/relationships/image" Target="../media/image49.png"/><Relationship Id="rId10"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20.jpg"/><Relationship Id="rId9" Type="http://schemas.openxmlformats.org/officeDocument/2006/relationships/image" Target="../media/image45.png"/><Relationship Id="rId5" Type="http://schemas.openxmlformats.org/officeDocument/2006/relationships/image" Target="../media/image26.png"/><Relationship Id="rId6" Type="http://schemas.openxmlformats.org/officeDocument/2006/relationships/image" Target="../media/image25.jpg"/><Relationship Id="rId7" Type="http://schemas.openxmlformats.org/officeDocument/2006/relationships/image" Target="../media/image24.png"/><Relationship Id="rId8"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42.png"/><Relationship Id="rId5" Type="http://schemas.openxmlformats.org/officeDocument/2006/relationships/image" Target="../media/image28.png"/><Relationship Id="rId6" Type="http://schemas.openxmlformats.org/officeDocument/2006/relationships/image" Target="../media/image44.png"/></Relationships>
</file>

<file path=ppt/slides/_rels/slide16.xml.rels><?xml version="1.0" encoding="UTF-8" standalone="yes"?><Relationships xmlns="http://schemas.openxmlformats.org/package/2006/relationships"><Relationship Id="rId11" Type="http://schemas.openxmlformats.org/officeDocument/2006/relationships/image" Target="../media/image49.png"/><Relationship Id="rId10" Type="http://schemas.openxmlformats.org/officeDocument/2006/relationships/image" Target="../media/image39.png"/><Relationship Id="rId13" Type="http://schemas.openxmlformats.org/officeDocument/2006/relationships/image" Target="../media/image43.png"/><Relationship Id="rId12"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20.jpg"/><Relationship Id="rId9" Type="http://schemas.openxmlformats.org/officeDocument/2006/relationships/image" Target="../media/image36.png"/><Relationship Id="rId5" Type="http://schemas.openxmlformats.org/officeDocument/2006/relationships/image" Target="../media/image26.png"/><Relationship Id="rId6" Type="http://schemas.openxmlformats.org/officeDocument/2006/relationships/image" Target="../media/image50.png"/><Relationship Id="rId7" Type="http://schemas.openxmlformats.org/officeDocument/2006/relationships/image" Target="../media/image37.jpg"/><Relationship Id="rId8"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1.jp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21.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27.png"/><Relationship Id="rId7"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29.png"/><Relationship Id="rId5" Type="http://schemas.openxmlformats.org/officeDocument/2006/relationships/image" Target="../media/image41.png"/><Relationship Id="rId6" Type="http://schemas.openxmlformats.org/officeDocument/2006/relationships/image" Target="../media/image12.jpg"/><Relationship Id="rId7" Type="http://schemas.openxmlformats.org/officeDocument/2006/relationships/image" Target="../media/image11.png"/><Relationship Id="rId8"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nvSpPr>
        <p:spPr>
          <a:xfrm>
            <a:off x="8788856" y="3367815"/>
            <a:ext cx="2028079" cy="519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a:t>
            </a:r>
            <a:endParaRPr/>
          </a:p>
          <a:p>
            <a:pPr indent="0" lvl="0" marL="0" marR="0" rtl="0" algn="l">
              <a:spcBef>
                <a:spcPts val="0"/>
              </a:spcBef>
              <a:spcAft>
                <a:spcPts val="0"/>
              </a:spcAft>
              <a:buNone/>
            </a:pPr>
            <a:r>
              <a:rPr b="1" lang="en-GB" sz="900">
                <a:solidFill>
                  <a:schemeClr val="lt1"/>
                </a:solidFill>
                <a:latin typeface="Open Sans"/>
                <a:ea typeface="Open Sans"/>
                <a:cs typeface="Open Sans"/>
                <a:sym typeface="Open Sans"/>
              </a:rPr>
              <a:t>Politecnico di Milano</a:t>
            </a:r>
            <a:endParaRPr b="1" sz="900">
              <a:solidFill>
                <a:schemeClr val="lt1"/>
              </a:solidFill>
              <a:latin typeface="Open Sans"/>
              <a:ea typeface="Open Sans"/>
              <a:cs typeface="Open Sans"/>
              <a:sym typeface="Open Sans"/>
            </a:endParaRPr>
          </a:p>
        </p:txBody>
      </p:sp>
      <p:pic>
        <p:nvPicPr>
          <p:cNvPr id="96" name="Google Shape;96;p1"/>
          <p:cNvPicPr preferRelativeResize="0"/>
          <p:nvPr/>
        </p:nvPicPr>
        <p:blipFill rotWithShape="1">
          <a:blip r:embed="rId3">
            <a:alphaModFix/>
          </a:blip>
          <a:srcRect b="0" l="0" r="0" t="0"/>
          <a:stretch/>
        </p:blipFill>
        <p:spPr>
          <a:xfrm>
            <a:off x="10674758" y="3159998"/>
            <a:ext cx="1335674" cy="1037930"/>
          </a:xfrm>
          <a:prstGeom prst="rect">
            <a:avLst/>
          </a:prstGeom>
          <a:noFill/>
          <a:ln>
            <a:noFill/>
          </a:ln>
        </p:spPr>
      </p:pic>
      <p:sp>
        <p:nvSpPr>
          <p:cNvPr id="97" name="Google Shape;97;p1"/>
          <p:cNvSpPr txBox="1"/>
          <p:nvPr/>
        </p:nvSpPr>
        <p:spPr>
          <a:xfrm>
            <a:off x="775845" y="3818925"/>
            <a:ext cx="4374112"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Open Sans ExtraBold"/>
                <a:ea typeface="Open Sans ExtraBold"/>
                <a:cs typeface="Open Sans ExtraBold"/>
                <a:sym typeface="Open Sans ExtraBold"/>
              </a:rPr>
              <a:t>Off-Grid Energy Systems Modelling with MicroGridsPy</a:t>
            </a:r>
            <a:endParaRPr b="1" sz="1800">
              <a:solidFill>
                <a:schemeClr val="dk1"/>
              </a:solidFill>
              <a:latin typeface="Open Sans ExtraBold"/>
              <a:ea typeface="Open Sans ExtraBold"/>
              <a:cs typeface="Open Sans ExtraBold"/>
              <a:sym typeface="Open Sans ExtraBold"/>
            </a:endParaRPr>
          </a:p>
        </p:txBody>
      </p:sp>
      <p:sp>
        <p:nvSpPr>
          <p:cNvPr id="98" name="Google Shape;98;p1"/>
          <p:cNvSpPr txBox="1"/>
          <p:nvPr/>
        </p:nvSpPr>
        <p:spPr>
          <a:xfrm>
            <a:off x="775845" y="4501242"/>
            <a:ext cx="7341788"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400">
                <a:solidFill>
                  <a:schemeClr val="lt1"/>
                </a:solidFill>
                <a:latin typeface="Open Sans ExtraBold"/>
                <a:ea typeface="Open Sans ExtraBold"/>
                <a:cs typeface="Open Sans ExtraBold"/>
                <a:sym typeface="Open Sans ExtraBold"/>
              </a:rPr>
              <a:t>LECTURE 3 </a:t>
            </a:r>
            <a:endParaRPr/>
          </a:p>
          <a:p>
            <a:pPr indent="0" lvl="0" marL="0" marR="0" rtl="0" algn="l">
              <a:spcBef>
                <a:spcPts val="0"/>
              </a:spcBef>
              <a:spcAft>
                <a:spcPts val="0"/>
              </a:spcAft>
              <a:buNone/>
            </a:pPr>
            <a:r>
              <a:rPr b="1" lang="en-GB" sz="4400">
                <a:solidFill>
                  <a:schemeClr val="dk1"/>
                </a:solidFill>
                <a:latin typeface="Open Sans ExtraBold"/>
                <a:ea typeface="Open Sans ExtraBold"/>
                <a:cs typeface="Open Sans ExtraBold"/>
                <a:sym typeface="Open Sans ExtraBold"/>
              </a:rPr>
              <a:t>Energy System Modelling</a:t>
            </a:r>
            <a:endParaRPr b="1" sz="4400">
              <a:solidFill>
                <a:schemeClr val="dk1"/>
              </a:solidFill>
              <a:latin typeface="Open Sans ExtraBold"/>
              <a:ea typeface="Open Sans ExtraBold"/>
              <a:cs typeface="Open Sans ExtraBold"/>
              <a:sym typeface="Open Sans ExtraBold"/>
            </a:endParaRPr>
          </a:p>
        </p:txBody>
      </p:sp>
      <p:sp>
        <p:nvSpPr>
          <p:cNvPr id="99" name="Google Shape;99;p1"/>
          <p:cNvSpPr txBox="1"/>
          <p:nvPr/>
        </p:nvSpPr>
        <p:spPr>
          <a:xfrm>
            <a:off x="8991223"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none">
                <a:solidFill>
                  <a:schemeClr val="lt1"/>
                </a:solidFill>
                <a:latin typeface="Open Sans"/>
                <a:ea typeface="Open Sans"/>
                <a:cs typeface="Open Sans"/>
                <a:sym typeface="Open Sans"/>
              </a:rPr>
              <a:t>Version 1.0</a:t>
            </a:r>
            <a:endParaRPr b="0" sz="1050" u="none">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Graphical user interface, sunburst chart&#10;&#10;Description automatically generated" id="364" name="Google Shape;364;p10"/>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365" name="Google Shape;365;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9</a:t>
            </a:r>
            <a:endParaRPr b="1" sz="1400">
              <a:solidFill>
                <a:schemeClr val="lt1"/>
              </a:solidFill>
              <a:latin typeface="Open Sans ExtraBold"/>
              <a:ea typeface="Open Sans ExtraBold"/>
              <a:cs typeface="Open Sans ExtraBold"/>
              <a:sym typeface="Open Sans ExtraBold"/>
            </a:endParaRPr>
          </a:p>
        </p:txBody>
      </p:sp>
      <p:sp>
        <p:nvSpPr>
          <p:cNvPr id="366" name="Google Shape;366;p10"/>
          <p:cNvSpPr/>
          <p:nvPr/>
        </p:nvSpPr>
        <p:spPr>
          <a:xfrm>
            <a:off x="191202" y="108857"/>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10"/>
          <p:cNvSpPr txBox="1"/>
          <p:nvPr/>
        </p:nvSpPr>
        <p:spPr>
          <a:xfrm>
            <a:off x="386473" y="-517255"/>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General Glossary</a:t>
            </a:r>
            <a:endParaRPr/>
          </a:p>
        </p:txBody>
      </p:sp>
      <p:cxnSp>
        <p:nvCxnSpPr>
          <p:cNvPr id="368" name="Google Shape;368;p10"/>
          <p:cNvCxnSpPr/>
          <p:nvPr/>
        </p:nvCxnSpPr>
        <p:spPr>
          <a:xfrm>
            <a:off x="386473" y="851819"/>
            <a:ext cx="5404727" cy="0"/>
          </a:xfrm>
          <a:prstGeom prst="straightConnector1">
            <a:avLst/>
          </a:prstGeom>
          <a:noFill/>
          <a:ln cap="flat" cmpd="sng" w="12700">
            <a:solidFill>
              <a:srgbClr val="1F3864"/>
            </a:solidFill>
            <a:prstDash val="solid"/>
            <a:miter lim="800000"/>
            <a:headEnd len="sm" w="sm" type="none"/>
            <a:tailEnd len="sm" w="sm" type="none"/>
          </a:ln>
        </p:spPr>
      </p:cxnSp>
      <p:sp>
        <p:nvSpPr>
          <p:cNvPr id="369" name="Google Shape;369;p10"/>
          <p:cNvSpPr/>
          <p:nvPr/>
        </p:nvSpPr>
        <p:spPr>
          <a:xfrm>
            <a:off x="386473" y="985520"/>
            <a:ext cx="5603406" cy="5295537"/>
          </a:xfrm>
          <a:prstGeom prst="rect">
            <a:avLst/>
          </a:prstGeom>
          <a:solidFill>
            <a:srgbClr val="FFF2C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10"/>
          <p:cNvSpPr/>
          <p:nvPr/>
        </p:nvSpPr>
        <p:spPr>
          <a:xfrm>
            <a:off x="5989880" y="985519"/>
            <a:ext cx="5603406" cy="5295537"/>
          </a:xfrm>
          <a:prstGeom prst="rect">
            <a:avLst/>
          </a:prstGeom>
          <a:solidFill>
            <a:srgbClr val="DDEA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71" name="Google Shape;371;p10"/>
          <p:cNvCxnSpPr/>
          <p:nvPr/>
        </p:nvCxnSpPr>
        <p:spPr>
          <a:xfrm>
            <a:off x="5989879" y="985519"/>
            <a:ext cx="0" cy="5295537"/>
          </a:xfrm>
          <a:prstGeom prst="straightConnector1">
            <a:avLst/>
          </a:prstGeom>
          <a:noFill/>
          <a:ln cap="flat" cmpd="sng" w="28575">
            <a:solidFill>
              <a:schemeClr val="dk1"/>
            </a:solidFill>
            <a:prstDash val="solid"/>
            <a:miter lim="800000"/>
            <a:headEnd len="sm" w="sm" type="none"/>
            <a:tailEnd len="sm" w="sm" type="none"/>
          </a:ln>
        </p:spPr>
      </p:cxnSp>
      <p:sp>
        <p:nvSpPr>
          <p:cNvPr id="372" name="Google Shape;372;p10"/>
          <p:cNvSpPr txBox="1"/>
          <p:nvPr/>
        </p:nvSpPr>
        <p:spPr>
          <a:xfrm>
            <a:off x="2459942" y="1133586"/>
            <a:ext cx="116344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4"/>
                </a:solidFill>
                <a:latin typeface="Open Sans"/>
                <a:ea typeface="Open Sans"/>
                <a:cs typeface="Open Sans"/>
                <a:sym typeface="Open Sans"/>
              </a:rPr>
              <a:t>Static</a:t>
            </a:r>
            <a:endParaRPr/>
          </a:p>
        </p:txBody>
      </p:sp>
      <p:sp>
        <p:nvSpPr>
          <p:cNvPr id="373" name="Google Shape;373;p10"/>
          <p:cNvSpPr txBox="1"/>
          <p:nvPr/>
        </p:nvSpPr>
        <p:spPr>
          <a:xfrm>
            <a:off x="8259943" y="1134810"/>
            <a:ext cx="170905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002060"/>
                </a:solidFill>
                <a:latin typeface="Open Sans"/>
                <a:ea typeface="Open Sans"/>
                <a:cs typeface="Open Sans"/>
                <a:sym typeface="Open Sans"/>
              </a:rPr>
              <a:t>Dynamic</a:t>
            </a:r>
            <a:endParaRPr/>
          </a:p>
        </p:txBody>
      </p:sp>
      <p:grpSp>
        <p:nvGrpSpPr>
          <p:cNvPr id="374" name="Google Shape;374;p10"/>
          <p:cNvGrpSpPr/>
          <p:nvPr/>
        </p:nvGrpSpPr>
        <p:grpSpPr>
          <a:xfrm>
            <a:off x="5756372" y="3435004"/>
            <a:ext cx="467016" cy="399016"/>
            <a:chOff x="5680002" y="3139440"/>
            <a:chExt cx="619755" cy="503717"/>
          </a:xfrm>
        </p:grpSpPr>
        <p:sp>
          <p:nvSpPr>
            <p:cNvPr id="375" name="Google Shape;375;p10"/>
            <p:cNvSpPr/>
            <p:nvPr/>
          </p:nvSpPr>
          <p:spPr>
            <a:xfrm>
              <a:off x="5680002" y="3139440"/>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10"/>
            <p:cNvSpPr/>
            <p:nvPr/>
          </p:nvSpPr>
          <p:spPr>
            <a:xfrm rot="10800000">
              <a:off x="5680002" y="3379001"/>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7" name="Google Shape;377;p10"/>
          <p:cNvSpPr txBox="1"/>
          <p:nvPr/>
        </p:nvSpPr>
        <p:spPr>
          <a:xfrm>
            <a:off x="500148" y="1728481"/>
            <a:ext cx="5332593"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Offer an </a:t>
            </a:r>
            <a:r>
              <a:rPr b="1" lang="en-GB" sz="1600">
                <a:solidFill>
                  <a:srgbClr val="FFC000"/>
                </a:solidFill>
                <a:latin typeface="Open Sans"/>
                <a:ea typeface="Open Sans"/>
                <a:cs typeface="Open Sans"/>
                <a:sym typeface="Open Sans"/>
              </a:rPr>
              <a:t>instantaneous snapshot </a:t>
            </a:r>
            <a:r>
              <a:rPr lang="en-GB" sz="1600">
                <a:solidFill>
                  <a:schemeClr val="dk1"/>
                </a:solidFill>
                <a:latin typeface="Open Sans"/>
                <a:ea typeface="Open Sans"/>
                <a:cs typeface="Open Sans"/>
                <a:sym typeface="Open Sans"/>
              </a:rPr>
              <a:t>of an energy system at a </a:t>
            </a:r>
            <a:r>
              <a:rPr b="1" lang="en-GB" sz="1600">
                <a:solidFill>
                  <a:schemeClr val="dk1"/>
                </a:solidFill>
                <a:latin typeface="Open Sans"/>
                <a:ea typeface="Open Sans"/>
                <a:cs typeface="Open Sans"/>
                <a:sym typeface="Open Sans"/>
              </a:rPr>
              <a:t>specific point in time</a:t>
            </a:r>
            <a:r>
              <a:rPr lang="en-GB" sz="1600">
                <a:solidFill>
                  <a:schemeClr val="dk1"/>
                </a:solidFill>
                <a:latin typeface="Open Sans"/>
                <a:ea typeface="Open Sans"/>
                <a:cs typeface="Open Sans"/>
                <a:sym typeface="Open Sans"/>
              </a:rPr>
              <a:t>, either present or future. They can depict </a:t>
            </a:r>
            <a:r>
              <a:rPr b="1" lang="en-GB" sz="1600">
                <a:solidFill>
                  <a:schemeClr val="dk1"/>
                </a:solidFill>
                <a:latin typeface="Open Sans"/>
                <a:ea typeface="Open Sans"/>
                <a:cs typeface="Open Sans"/>
                <a:sym typeface="Open Sans"/>
              </a:rPr>
              <a:t>immediate adjustments to shocks</a:t>
            </a:r>
            <a:r>
              <a:rPr lang="en-GB" sz="1600">
                <a:solidFill>
                  <a:schemeClr val="dk1"/>
                </a:solidFill>
                <a:latin typeface="Open Sans"/>
                <a:ea typeface="Open Sans"/>
                <a:cs typeface="Open Sans"/>
                <a:sym typeface="Open Sans"/>
              </a:rPr>
              <a:t>, transitioning from old to new equilibriums without involving time or transition phases.</a:t>
            </a:r>
            <a:endParaRPr/>
          </a:p>
        </p:txBody>
      </p:sp>
      <p:sp>
        <p:nvSpPr>
          <p:cNvPr id="378" name="Google Shape;378;p10"/>
          <p:cNvSpPr txBox="1"/>
          <p:nvPr/>
        </p:nvSpPr>
        <p:spPr>
          <a:xfrm>
            <a:off x="6068450" y="1728480"/>
            <a:ext cx="5446266"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Explicitly </a:t>
            </a:r>
            <a:r>
              <a:rPr b="1" lang="en-GB" sz="1600">
                <a:solidFill>
                  <a:srgbClr val="002060"/>
                </a:solidFill>
                <a:latin typeface="Open Sans"/>
                <a:ea typeface="Open Sans"/>
                <a:cs typeface="Open Sans"/>
                <a:sym typeface="Open Sans"/>
              </a:rPr>
              <a:t>incorporate time</a:t>
            </a:r>
            <a:r>
              <a:rPr lang="en-GB" sz="1600">
                <a:solidFill>
                  <a:schemeClr val="dk1"/>
                </a:solidFill>
                <a:latin typeface="Open Sans"/>
                <a:ea typeface="Open Sans"/>
                <a:cs typeface="Open Sans"/>
                <a:sym typeface="Open Sans"/>
              </a:rPr>
              <a:t>, illustrating how system properties evolve. They are </a:t>
            </a:r>
            <a:r>
              <a:rPr b="1" lang="en-GB" sz="1600">
                <a:solidFill>
                  <a:schemeClr val="dk1"/>
                </a:solidFill>
                <a:latin typeface="Open Sans"/>
                <a:ea typeface="Open Sans"/>
                <a:cs typeface="Open Sans"/>
                <a:sym typeface="Open Sans"/>
              </a:rPr>
              <a:t>recursive</a:t>
            </a:r>
            <a:r>
              <a:rPr lang="en-GB" sz="1600">
                <a:solidFill>
                  <a:schemeClr val="dk1"/>
                </a:solidFill>
                <a:latin typeface="Open Sans"/>
                <a:ea typeface="Open Sans"/>
                <a:cs typeface="Open Sans"/>
                <a:sym typeface="Open Sans"/>
              </a:rPr>
              <a:t>, forming a sequence of static equilibria where the output of one time slice becomes the input for the next.</a:t>
            </a:r>
            <a:endParaRPr sz="1800">
              <a:solidFill>
                <a:schemeClr val="dk1"/>
              </a:solidFill>
              <a:latin typeface="Calibri"/>
              <a:ea typeface="Calibri"/>
              <a:cs typeface="Calibri"/>
              <a:sym typeface="Calibri"/>
            </a:endParaRPr>
          </a:p>
        </p:txBody>
      </p:sp>
      <p:grpSp>
        <p:nvGrpSpPr>
          <p:cNvPr id="379" name="Google Shape;379;p10"/>
          <p:cNvGrpSpPr/>
          <p:nvPr/>
        </p:nvGrpSpPr>
        <p:grpSpPr>
          <a:xfrm>
            <a:off x="5756372" y="3435004"/>
            <a:ext cx="467016" cy="399016"/>
            <a:chOff x="5680002" y="3139440"/>
            <a:chExt cx="619755" cy="503717"/>
          </a:xfrm>
        </p:grpSpPr>
        <p:sp>
          <p:nvSpPr>
            <p:cNvPr id="380" name="Google Shape;380;p10"/>
            <p:cNvSpPr/>
            <p:nvPr/>
          </p:nvSpPr>
          <p:spPr>
            <a:xfrm>
              <a:off x="5680002" y="3139440"/>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10"/>
            <p:cNvSpPr/>
            <p:nvPr/>
          </p:nvSpPr>
          <p:spPr>
            <a:xfrm rot="10800000">
              <a:off x="5680002" y="3379001"/>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Cerca nella barra laterale" id="382" name="Google Shape;382;p10"/>
          <p:cNvPicPr preferRelativeResize="0"/>
          <p:nvPr/>
        </p:nvPicPr>
        <p:blipFill rotWithShape="1">
          <a:blip r:embed="rId4">
            <a:alphaModFix/>
          </a:blip>
          <a:srcRect b="0" l="0" r="0" t="0"/>
          <a:stretch/>
        </p:blipFill>
        <p:spPr>
          <a:xfrm>
            <a:off x="608334" y="4760215"/>
            <a:ext cx="391886" cy="391886"/>
          </a:xfrm>
          <a:prstGeom prst="rect">
            <a:avLst/>
          </a:prstGeom>
          <a:noFill/>
          <a:ln>
            <a:noFill/>
          </a:ln>
        </p:spPr>
      </p:pic>
      <p:sp>
        <p:nvSpPr>
          <p:cNvPr id="383" name="Google Shape;383;p10"/>
          <p:cNvSpPr txBox="1"/>
          <p:nvPr/>
        </p:nvSpPr>
        <p:spPr>
          <a:xfrm>
            <a:off x="1150750" y="4760215"/>
            <a:ext cx="4707649"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600">
                <a:solidFill>
                  <a:schemeClr val="dk1"/>
                </a:solidFill>
                <a:latin typeface="Open Sans"/>
                <a:ea typeface="Open Sans"/>
                <a:cs typeface="Open Sans"/>
                <a:sym typeface="Open Sans"/>
              </a:rPr>
              <a:t>Straightforward, less complex </a:t>
            </a:r>
            <a:r>
              <a:rPr lang="en-GB" sz="1600">
                <a:solidFill>
                  <a:schemeClr val="dk1"/>
                </a:solidFill>
                <a:latin typeface="Open Sans"/>
                <a:ea typeface="Open Sans"/>
                <a:cs typeface="Open Sans"/>
                <a:sym typeface="Open Sans"/>
              </a:rPr>
              <a:t>and easier interpretation of results</a:t>
            </a:r>
            <a:endParaRPr sz="1800">
              <a:solidFill>
                <a:srgbClr val="FFC000"/>
              </a:solidFill>
              <a:latin typeface="Calibri"/>
              <a:ea typeface="Calibri"/>
              <a:cs typeface="Calibri"/>
              <a:sym typeface="Calibri"/>
            </a:endParaRPr>
          </a:p>
        </p:txBody>
      </p:sp>
      <p:sp>
        <p:nvSpPr>
          <p:cNvPr id="384" name="Google Shape;384;p10"/>
          <p:cNvSpPr txBox="1"/>
          <p:nvPr/>
        </p:nvSpPr>
        <p:spPr>
          <a:xfrm>
            <a:off x="1154521" y="5397525"/>
            <a:ext cx="4737723"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600">
                <a:solidFill>
                  <a:schemeClr val="dk1"/>
                </a:solidFill>
                <a:latin typeface="Open Sans"/>
                <a:ea typeface="Open Sans"/>
                <a:cs typeface="Open Sans"/>
                <a:sym typeface="Open Sans"/>
              </a:rPr>
              <a:t>Exclude energy systems dynamics</a:t>
            </a:r>
            <a:r>
              <a:rPr lang="en-GB" sz="1600">
                <a:solidFill>
                  <a:schemeClr val="dk1"/>
                </a:solidFill>
                <a:latin typeface="Open Sans"/>
                <a:ea typeface="Open Sans"/>
                <a:cs typeface="Open Sans"/>
                <a:sym typeface="Open Sans"/>
              </a:rPr>
              <a:t>, such as technological evolution, policy impacts over time, or long-term environmental effects </a:t>
            </a:r>
            <a:endParaRPr sz="1800">
              <a:solidFill>
                <a:srgbClr val="FFC000"/>
              </a:solidFill>
              <a:latin typeface="Calibri"/>
              <a:ea typeface="Calibri"/>
              <a:cs typeface="Calibri"/>
              <a:sym typeface="Calibri"/>
            </a:endParaRPr>
          </a:p>
        </p:txBody>
      </p:sp>
      <p:pic>
        <p:nvPicPr>
          <p:cNvPr descr="Cerca nella barra laterale" id="385" name="Google Shape;385;p10"/>
          <p:cNvPicPr preferRelativeResize="0"/>
          <p:nvPr/>
        </p:nvPicPr>
        <p:blipFill rotWithShape="1">
          <a:blip r:embed="rId4">
            <a:alphaModFix/>
          </a:blip>
          <a:srcRect b="0" l="0" r="0" t="0"/>
          <a:stretch/>
        </p:blipFill>
        <p:spPr>
          <a:xfrm>
            <a:off x="6211740" y="4760215"/>
            <a:ext cx="391886" cy="391886"/>
          </a:xfrm>
          <a:prstGeom prst="rect">
            <a:avLst/>
          </a:prstGeom>
          <a:noFill/>
          <a:ln>
            <a:noFill/>
          </a:ln>
        </p:spPr>
      </p:pic>
      <p:sp>
        <p:nvSpPr>
          <p:cNvPr id="386" name="Google Shape;386;p10"/>
          <p:cNvSpPr txBox="1"/>
          <p:nvPr/>
        </p:nvSpPr>
        <p:spPr>
          <a:xfrm>
            <a:off x="6760647" y="4663770"/>
            <a:ext cx="4707649"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More comprehensive view of the </a:t>
            </a:r>
            <a:r>
              <a:rPr b="1" lang="en-GB" sz="1600">
                <a:solidFill>
                  <a:schemeClr val="dk1"/>
                </a:solidFill>
                <a:latin typeface="Open Sans"/>
                <a:ea typeface="Open Sans"/>
                <a:cs typeface="Open Sans"/>
                <a:sym typeface="Open Sans"/>
              </a:rPr>
              <a:t>energy system's evolution over time</a:t>
            </a:r>
            <a:r>
              <a:rPr lang="en-GB" sz="1600">
                <a:solidFill>
                  <a:schemeClr val="dk1"/>
                </a:solidFill>
                <a:latin typeface="Open Sans"/>
                <a:ea typeface="Open Sans"/>
                <a:cs typeface="Open Sans"/>
                <a:sym typeface="Open Sans"/>
              </a:rPr>
              <a:t>.</a:t>
            </a:r>
            <a:endParaRPr b="1" sz="1800">
              <a:solidFill>
                <a:schemeClr val="dk2"/>
              </a:solidFill>
              <a:latin typeface="Calibri"/>
              <a:ea typeface="Calibri"/>
              <a:cs typeface="Calibri"/>
              <a:sym typeface="Calibri"/>
            </a:endParaRPr>
          </a:p>
        </p:txBody>
      </p:sp>
      <p:sp>
        <p:nvSpPr>
          <p:cNvPr id="387" name="Google Shape;387;p10"/>
          <p:cNvSpPr txBox="1"/>
          <p:nvPr/>
        </p:nvSpPr>
        <p:spPr>
          <a:xfrm>
            <a:off x="6760647" y="5469546"/>
            <a:ext cx="4707649"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600">
                <a:solidFill>
                  <a:schemeClr val="dk1"/>
                </a:solidFill>
                <a:latin typeface="Open Sans"/>
                <a:ea typeface="Open Sans"/>
                <a:cs typeface="Open Sans"/>
                <a:sym typeface="Open Sans"/>
              </a:rPr>
              <a:t>Complex </a:t>
            </a:r>
            <a:r>
              <a:rPr lang="en-GB" sz="1600">
                <a:solidFill>
                  <a:schemeClr val="dk1"/>
                </a:solidFill>
                <a:latin typeface="Open Sans"/>
                <a:ea typeface="Open Sans"/>
                <a:cs typeface="Open Sans"/>
                <a:sym typeface="Open Sans"/>
              </a:rPr>
              <a:t>and</a:t>
            </a:r>
            <a:r>
              <a:rPr b="1" lang="en-GB" sz="1600">
                <a:solidFill>
                  <a:schemeClr val="dk1"/>
                </a:solidFill>
                <a:latin typeface="Open Sans"/>
                <a:ea typeface="Open Sans"/>
                <a:cs typeface="Open Sans"/>
                <a:sym typeface="Open Sans"/>
              </a:rPr>
              <a:t> resource-intensive, </a:t>
            </a:r>
            <a:r>
              <a:rPr lang="en-GB" sz="1600">
                <a:solidFill>
                  <a:schemeClr val="dk1"/>
                </a:solidFill>
                <a:latin typeface="Open Sans"/>
                <a:ea typeface="Open Sans"/>
                <a:cs typeface="Open Sans"/>
                <a:sym typeface="Open Sans"/>
              </a:rPr>
              <a:t>requiring detailed data and sophisticated modelling</a:t>
            </a:r>
            <a:endParaRPr sz="1800">
              <a:solidFill>
                <a:srgbClr val="FFC000"/>
              </a:solidFill>
              <a:latin typeface="Calibri"/>
              <a:ea typeface="Calibri"/>
              <a:cs typeface="Calibri"/>
              <a:sym typeface="Calibri"/>
            </a:endParaRPr>
          </a:p>
        </p:txBody>
      </p:sp>
      <p:pic>
        <p:nvPicPr>
          <p:cNvPr descr="Comunidades - him&amp;i" id="388" name="Google Shape;388;p10"/>
          <p:cNvPicPr preferRelativeResize="0"/>
          <p:nvPr/>
        </p:nvPicPr>
        <p:blipFill rotWithShape="1">
          <a:blip r:embed="rId5">
            <a:alphaModFix/>
          </a:blip>
          <a:srcRect b="0" l="0" r="0" t="0"/>
          <a:stretch/>
        </p:blipFill>
        <p:spPr>
          <a:xfrm flipH="1">
            <a:off x="620298" y="5550004"/>
            <a:ext cx="420189" cy="420189"/>
          </a:xfrm>
          <a:prstGeom prst="rect">
            <a:avLst/>
          </a:prstGeom>
          <a:noFill/>
          <a:ln>
            <a:noFill/>
          </a:ln>
        </p:spPr>
      </p:pic>
      <p:pic>
        <p:nvPicPr>
          <p:cNvPr descr="Comunidades - him&amp;i" id="389" name="Google Shape;389;p10"/>
          <p:cNvPicPr preferRelativeResize="0"/>
          <p:nvPr/>
        </p:nvPicPr>
        <p:blipFill rotWithShape="1">
          <a:blip r:embed="rId5">
            <a:alphaModFix/>
          </a:blip>
          <a:srcRect b="0" l="0" r="0" t="0"/>
          <a:stretch/>
        </p:blipFill>
        <p:spPr>
          <a:xfrm flipH="1">
            <a:off x="6245543" y="5551838"/>
            <a:ext cx="420189" cy="420189"/>
          </a:xfrm>
          <a:prstGeom prst="rect">
            <a:avLst/>
          </a:prstGeom>
          <a:noFill/>
          <a:ln>
            <a:noFill/>
          </a:ln>
        </p:spPr>
      </p:pic>
      <p:pic>
        <p:nvPicPr>
          <p:cNvPr descr="Cerca nella barra laterale" id="390" name="Google Shape;390;p10"/>
          <p:cNvPicPr preferRelativeResize="0"/>
          <p:nvPr/>
        </p:nvPicPr>
        <p:blipFill rotWithShape="1">
          <a:blip r:embed="rId6">
            <a:alphaModFix/>
          </a:blip>
          <a:srcRect b="0" l="0" r="0" t="0"/>
          <a:stretch/>
        </p:blipFill>
        <p:spPr>
          <a:xfrm>
            <a:off x="2529881" y="3289472"/>
            <a:ext cx="977728" cy="977728"/>
          </a:xfrm>
          <a:prstGeom prst="rect">
            <a:avLst/>
          </a:prstGeom>
          <a:noFill/>
          <a:ln>
            <a:noFill/>
          </a:ln>
        </p:spPr>
      </p:pic>
      <p:pic>
        <p:nvPicPr>
          <p:cNvPr descr="Cerca nella barra laterale" id="391" name="Google Shape;391;p10"/>
          <p:cNvPicPr preferRelativeResize="0"/>
          <p:nvPr/>
        </p:nvPicPr>
        <p:blipFill rotWithShape="1">
          <a:blip r:embed="rId7">
            <a:alphaModFix/>
          </a:blip>
          <a:srcRect b="0" l="0" r="0" t="0"/>
          <a:stretch/>
        </p:blipFill>
        <p:spPr>
          <a:xfrm>
            <a:off x="8589876" y="3194957"/>
            <a:ext cx="1072243" cy="1072243"/>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descr="Graphical user interface, sunburst chart&#10;&#10;Description automatically generated" id="397" name="Google Shape;397;p11"/>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398" name="Google Shape;398;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10</a:t>
            </a:r>
            <a:endParaRPr b="1" sz="1400">
              <a:solidFill>
                <a:schemeClr val="lt1"/>
              </a:solidFill>
              <a:latin typeface="Open Sans ExtraBold"/>
              <a:ea typeface="Open Sans ExtraBold"/>
              <a:cs typeface="Open Sans ExtraBold"/>
              <a:sym typeface="Open Sans ExtraBold"/>
            </a:endParaRPr>
          </a:p>
        </p:txBody>
      </p:sp>
      <p:sp>
        <p:nvSpPr>
          <p:cNvPr id="399" name="Google Shape;399;p11"/>
          <p:cNvSpPr/>
          <p:nvPr/>
        </p:nvSpPr>
        <p:spPr>
          <a:xfrm>
            <a:off x="191202" y="108857"/>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11"/>
          <p:cNvSpPr txBox="1"/>
          <p:nvPr/>
        </p:nvSpPr>
        <p:spPr>
          <a:xfrm>
            <a:off x="386473" y="146307"/>
            <a:ext cx="7651304" cy="70551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General Glossary</a:t>
            </a:r>
            <a:endParaRPr/>
          </a:p>
        </p:txBody>
      </p:sp>
      <p:cxnSp>
        <p:nvCxnSpPr>
          <p:cNvPr id="401" name="Google Shape;401;p11"/>
          <p:cNvCxnSpPr/>
          <p:nvPr/>
        </p:nvCxnSpPr>
        <p:spPr>
          <a:xfrm>
            <a:off x="386473" y="851819"/>
            <a:ext cx="5404727" cy="0"/>
          </a:xfrm>
          <a:prstGeom prst="straightConnector1">
            <a:avLst/>
          </a:prstGeom>
          <a:noFill/>
          <a:ln cap="flat" cmpd="sng" w="12700">
            <a:solidFill>
              <a:srgbClr val="1F3864"/>
            </a:solidFill>
            <a:prstDash val="solid"/>
            <a:miter lim="800000"/>
            <a:headEnd len="sm" w="sm" type="none"/>
            <a:tailEnd len="sm" w="sm" type="none"/>
          </a:ln>
        </p:spPr>
      </p:cxnSp>
      <p:sp>
        <p:nvSpPr>
          <p:cNvPr id="402" name="Google Shape;402;p11"/>
          <p:cNvSpPr/>
          <p:nvPr/>
        </p:nvSpPr>
        <p:spPr>
          <a:xfrm>
            <a:off x="386473" y="985521"/>
            <a:ext cx="5603406" cy="4990380"/>
          </a:xfrm>
          <a:prstGeom prst="rect">
            <a:avLst/>
          </a:prstGeom>
          <a:solidFill>
            <a:srgbClr val="FFF2C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11"/>
          <p:cNvSpPr/>
          <p:nvPr/>
        </p:nvSpPr>
        <p:spPr>
          <a:xfrm>
            <a:off x="5989880" y="985519"/>
            <a:ext cx="5603406" cy="4990381"/>
          </a:xfrm>
          <a:prstGeom prst="rect">
            <a:avLst/>
          </a:prstGeom>
          <a:solidFill>
            <a:srgbClr val="DDEA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04" name="Google Shape;404;p11"/>
          <p:cNvCxnSpPr/>
          <p:nvPr/>
        </p:nvCxnSpPr>
        <p:spPr>
          <a:xfrm>
            <a:off x="5989879" y="985519"/>
            <a:ext cx="0" cy="4882899"/>
          </a:xfrm>
          <a:prstGeom prst="straightConnector1">
            <a:avLst/>
          </a:prstGeom>
          <a:noFill/>
          <a:ln cap="flat" cmpd="sng" w="28575">
            <a:solidFill>
              <a:schemeClr val="dk1"/>
            </a:solidFill>
            <a:prstDash val="solid"/>
            <a:miter lim="800000"/>
            <a:headEnd len="sm" w="sm" type="none"/>
            <a:tailEnd len="sm" w="sm" type="none"/>
          </a:ln>
        </p:spPr>
      </p:cxnSp>
      <p:sp>
        <p:nvSpPr>
          <p:cNvPr id="405" name="Google Shape;405;p11"/>
          <p:cNvSpPr txBox="1"/>
          <p:nvPr/>
        </p:nvSpPr>
        <p:spPr>
          <a:xfrm>
            <a:off x="1602546" y="1124746"/>
            <a:ext cx="269704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4"/>
                </a:solidFill>
                <a:latin typeface="Open Sans"/>
                <a:ea typeface="Open Sans"/>
                <a:cs typeface="Open Sans"/>
                <a:sym typeface="Open Sans"/>
              </a:rPr>
              <a:t>Time Resolution</a:t>
            </a:r>
            <a:endParaRPr/>
          </a:p>
        </p:txBody>
      </p:sp>
      <p:sp>
        <p:nvSpPr>
          <p:cNvPr id="406" name="Google Shape;406;p11"/>
          <p:cNvSpPr txBox="1"/>
          <p:nvPr/>
        </p:nvSpPr>
        <p:spPr>
          <a:xfrm>
            <a:off x="7158729" y="1124746"/>
            <a:ext cx="409582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002060"/>
                </a:solidFill>
                <a:latin typeface="Open Sans"/>
                <a:ea typeface="Open Sans"/>
                <a:cs typeface="Open Sans"/>
                <a:sym typeface="Open Sans"/>
              </a:rPr>
              <a:t>Geo-Spatial Resolution</a:t>
            </a:r>
            <a:endParaRPr/>
          </a:p>
        </p:txBody>
      </p:sp>
      <p:grpSp>
        <p:nvGrpSpPr>
          <p:cNvPr id="407" name="Google Shape;407;p11"/>
          <p:cNvGrpSpPr/>
          <p:nvPr/>
        </p:nvGrpSpPr>
        <p:grpSpPr>
          <a:xfrm>
            <a:off x="5775086" y="4141649"/>
            <a:ext cx="467016" cy="399016"/>
            <a:chOff x="5680002" y="3139440"/>
            <a:chExt cx="619755" cy="503717"/>
          </a:xfrm>
        </p:grpSpPr>
        <p:sp>
          <p:nvSpPr>
            <p:cNvPr id="408" name="Google Shape;408;p11"/>
            <p:cNvSpPr/>
            <p:nvPr/>
          </p:nvSpPr>
          <p:spPr>
            <a:xfrm>
              <a:off x="5680002" y="3139440"/>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11"/>
            <p:cNvSpPr/>
            <p:nvPr/>
          </p:nvSpPr>
          <p:spPr>
            <a:xfrm rot="10800000">
              <a:off x="5680002" y="3379001"/>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0" name="Google Shape;410;p11"/>
          <p:cNvSpPr txBox="1"/>
          <p:nvPr/>
        </p:nvSpPr>
        <p:spPr>
          <a:xfrm>
            <a:off x="500148" y="1728481"/>
            <a:ext cx="5332593"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Refers to the </a:t>
            </a:r>
            <a:r>
              <a:rPr b="1" lang="en-GB" sz="1600">
                <a:solidFill>
                  <a:schemeClr val="dk1"/>
                </a:solidFill>
                <a:latin typeface="Open Sans"/>
                <a:ea typeface="Open Sans"/>
                <a:cs typeface="Open Sans"/>
                <a:sym typeface="Open Sans"/>
              </a:rPr>
              <a:t>granularity</a:t>
            </a:r>
            <a:r>
              <a:rPr lang="en-GB" sz="1600">
                <a:solidFill>
                  <a:schemeClr val="dk1"/>
                </a:solidFill>
                <a:latin typeface="Open Sans"/>
                <a:ea typeface="Open Sans"/>
                <a:cs typeface="Open Sans"/>
                <a:sym typeface="Open Sans"/>
              </a:rPr>
              <a:t> with which </a:t>
            </a:r>
            <a:r>
              <a:rPr b="1" lang="en-GB" sz="1600">
                <a:solidFill>
                  <a:schemeClr val="dk1"/>
                </a:solidFill>
                <a:latin typeface="Open Sans"/>
                <a:ea typeface="Open Sans"/>
                <a:cs typeface="Open Sans"/>
                <a:sym typeface="Open Sans"/>
              </a:rPr>
              <a:t>time</a:t>
            </a:r>
            <a:r>
              <a:rPr lang="en-GB" sz="1600">
                <a:solidFill>
                  <a:schemeClr val="dk1"/>
                </a:solidFill>
                <a:latin typeface="Open Sans"/>
                <a:ea typeface="Open Sans"/>
                <a:cs typeface="Open Sans"/>
                <a:sym typeface="Open Sans"/>
              </a:rPr>
              <a:t> is represented in the model. It can range from </a:t>
            </a:r>
            <a:r>
              <a:rPr b="1" lang="en-GB" sz="1600">
                <a:solidFill>
                  <a:schemeClr val="dk1"/>
                </a:solidFill>
                <a:latin typeface="Open Sans"/>
                <a:ea typeface="Open Sans"/>
                <a:cs typeface="Open Sans"/>
                <a:sym typeface="Open Sans"/>
              </a:rPr>
              <a:t>hourly intervals </a:t>
            </a:r>
            <a:r>
              <a:rPr lang="en-GB" sz="1600">
                <a:solidFill>
                  <a:schemeClr val="dk1"/>
                </a:solidFill>
                <a:latin typeface="Open Sans"/>
                <a:ea typeface="Open Sans"/>
                <a:cs typeface="Open Sans"/>
                <a:sym typeface="Open Sans"/>
              </a:rPr>
              <a:t>to </a:t>
            </a:r>
            <a:r>
              <a:rPr b="1" lang="en-GB" sz="1600">
                <a:solidFill>
                  <a:schemeClr val="dk1"/>
                </a:solidFill>
                <a:latin typeface="Open Sans"/>
                <a:ea typeface="Open Sans"/>
                <a:cs typeface="Open Sans"/>
                <a:sym typeface="Open Sans"/>
              </a:rPr>
              <a:t>annual aggregates</a:t>
            </a:r>
            <a:r>
              <a:rPr lang="en-GB" sz="1600">
                <a:solidFill>
                  <a:schemeClr val="dk1"/>
                </a:solidFill>
                <a:latin typeface="Open Sans"/>
                <a:ea typeface="Open Sans"/>
                <a:cs typeface="Open Sans"/>
                <a:sym typeface="Open Sans"/>
              </a:rPr>
              <a:t>. </a:t>
            </a:r>
            <a:endParaRPr/>
          </a:p>
        </p:txBody>
      </p:sp>
      <p:sp>
        <p:nvSpPr>
          <p:cNvPr id="411" name="Google Shape;411;p11"/>
          <p:cNvSpPr txBox="1"/>
          <p:nvPr/>
        </p:nvSpPr>
        <p:spPr>
          <a:xfrm>
            <a:off x="6068450" y="1728480"/>
            <a:ext cx="5446266"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Refers to the </a:t>
            </a:r>
            <a:r>
              <a:rPr b="1" lang="en-GB" sz="1600">
                <a:solidFill>
                  <a:schemeClr val="dk1"/>
                </a:solidFill>
                <a:latin typeface="Open Sans"/>
                <a:ea typeface="Open Sans"/>
                <a:cs typeface="Open Sans"/>
                <a:sym typeface="Open Sans"/>
              </a:rPr>
              <a:t>geographical detail </a:t>
            </a:r>
            <a:r>
              <a:rPr lang="en-GB" sz="1600">
                <a:solidFill>
                  <a:schemeClr val="dk1"/>
                </a:solidFill>
                <a:latin typeface="Open Sans"/>
                <a:ea typeface="Open Sans"/>
                <a:cs typeface="Open Sans"/>
                <a:sym typeface="Open Sans"/>
              </a:rPr>
              <a:t>within the model. This can vary from a </a:t>
            </a:r>
            <a:r>
              <a:rPr b="1" lang="en-GB" sz="1600">
                <a:solidFill>
                  <a:schemeClr val="dk1"/>
                </a:solidFill>
                <a:latin typeface="Open Sans"/>
                <a:ea typeface="Open Sans"/>
                <a:cs typeface="Open Sans"/>
                <a:sym typeface="Open Sans"/>
              </a:rPr>
              <a:t>single, aggregated national level </a:t>
            </a:r>
            <a:r>
              <a:rPr lang="en-GB" sz="1600">
                <a:solidFill>
                  <a:schemeClr val="dk1"/>
                </a:solidFill>
                <a:latin typeface="Open Sans"/>
                <a:ea typeface="Open Sans"/>
                <a:cs typeface="Open Sans"/>
                <a:sym typeface="Open Sans"/>
              </a:rPr>
              <a:t>to a more detailed </a:t>
            </a:r>
            <a:r>
              <a:rPr b="1" lang="en-GB" sz="1600">
                <a:solidFill>
                  <a:schemeClr val="dk1"/>
                </a:solidFill>
                <a:latin typeface="Open Sans"/>
                <a:ea typeface="Open Sans"/>
                <a:cs typeface="Open Sans"/>
                <a:sym typeface="Open Sans"/>
              </a:rPr>
              <a:t>regional or even local level</a:t>
            </a:r>
            <a:r>
              <a:rPr lang="en-GB" sz="1600">
                <a:solidFill>
                  <a:schemeClr val="dk1"/>
                </a:solidFill>
                <a:latin typeface="Open Sans"/>
                <a:ea typeface="Open Sans"/>
                <a:cs typeface="Open Sans"/>
                <a:sym typeface="Open Sans"/>
              </a:rPr>
              <a:t>. </a:t>
            </a:r>
            <a:endParaRPr sz="1800">
              <a:solidFill>
                <a:schemeClr val="dk1"/>
              </a:solidFill>
              <a:latin typeface="Calibri"/>
              <a:ea typeface="Calibri"/>
              <a:cs typeface="Calibri"/>
              <a:sym typeface="Calibri"/>
            </a:endParaRPr>
          </a:p>
        </p:txBody>
      </p:sp>
      <p:sp>
        <p:nvSpPr>
          <p:cNvPr id="412" name="Google Shape;412;p11"/>
          <p:cNvSpPr txBox="1"/>
          <p:nvPr/>
        </p:nvSpPr>
        <p:spPr>
          <a:xfrm>
            <a:off x="2038918" y="2972098"/>
            <a:ext cx="3559717" cy="116955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chemeClr val="dk1"/>
                </a:solidFill>
                <a:latin typeface="Open Sans"/>
                <a:ea typeface="Open Sans"/>
                <a:cs typeface="Open Sans"/>
                <a:sym typeface="Open Sans"/>
              </a:rPr>
              <a:t>Higher time resolution </a:t>
            </a:r>
            <a:r>
              <a:rPr lang="en-GB" sz="1400">
                <a:solidFill>
                  <a:schemeClr val="dk1"/>
                </a:solidFill>
                <a:latin typeface="Open Sans"/>
                <a:ea typeface="Open Sans"/>
                <a:cs typeface="Open Sans"/>
                <a:sym typeface="Open Sans"/>
              </a:rPr>
              <a:t>allows for detailed </a:t>
            </a:r>
            <a:r>
              <a:rPr b="1" lang="en-GB" sz="1400">
                <a:solidFill>
                  <a:schemeClr val="dk1"/>
                </a:solidFill>
                <a:latin typeface="Open Sans"/>
                <a:ea typeface="Open Sans"/>
                <a:cs typeface="Open Sans"/>
                <a:sym typeface="Open Sans"/>
              </a:rPr>
              <a:t>analysis of fluctuations in energy demand and supply</a:t>
            </a:r>
            <a:r>
              <a:rPr lang="en-GB" sz="1400">
                <a:solidFill>
                  <a:schemeClr val="dk1"/>
                </a:solidFill>
                <a:latin typeface="Open Sans"/>
                <a:ea typeface="Open Sans"/>
                <a:cs typeface="Open Sans"/>
                <a:sym typeface="Open Sans"/>
              </a:rPr>
              <a:t>, crucial for modelling systems with significant </a:t>
            </a:r>
            <a:r>
              <a:rPr b="1" lang="en-GB" sz="1400">
                <a:solidFill>
                  <a:schemeClr val="accent4"/>
                </a:solidFill>
                <a:latin typeface="Open Sans"/>
                <a:ea typeface="Open Sans"/>
                <a:cs typeface="Open Sans"/>
                <a:sym typeface="Open Sans"/>
              </a:rPr>
              <a:t>renewable energy sources</a:t>
            </a:r>
            <a:endParaRPr sz="1600">
              <a:solidFill>
                <a:srgbClr val="FFC000"/>
              </a:solidFill>
              <a:latin typeface="Calibri"/>
              <a:ea typeface="Calibri"/>
              <a:cs typeface="Calibri"/>
              <a:sym typeface="Calibri"/>
            </a:endParaRPr>
          </a:p>
        </p:txBody>
      </p:sp>
      <p:sp>
        <p:nvSpPr>
          <p:cNvPr id="413" name="Google Shape;413;p11"/>
          <p:cNvSpPr txBox="1"/>
          <p:nvPr/>
        </p:nvSpPr>
        <p:spPr>
          <a:xfrm>
            <a:off x="2038918" y="4698867"/>
            <a:ext cx="3629424" cy="116955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chemeClr val="dk1"/>
                </a:solidFill>
                <a:latin typeface="Open Sans"/>
                <a:ea typeface="Open Sans"/>
                <a:cs typeface="Open Sans"/>
                <a:sym typeface="Open Sans"/>
              </a:rPr>
              <a:t>Lower time resolution </a:t>
            </a:r>
            <a:r>
              <a:rPr lang="en-GB" sz="1400">
                <a:solidFill>
                  <a:schemeClr val="dk1"/>
                </a:solidFill>
                <a:latin typeface="Open Sans"/>
                <a:ea typeface="Open Sans"/>
                <a:cs typeface="Open Sans"/>
                <a:sym typeface="Open Sans"/>
              </a:rPr>
              <a:t>may be sufficient for </a:t>
            </a:r>
            <a:r>
              <a:rPr b="1" lang="en-GB" sz="1400">
                <a:solidFill>
                  <a:schemeClr val="dk1"/>
                </a:solidFill>
                <a:latin typeface="Open Sans"/>
                <a:ea typeface="Open Sans"/>
                <a:cs typeface="Open Sans"/>
                <a:sym typeface="Open Sans"/>
              </a:rPr>
              <a:t>long-term planning and policy assessment </a:t>
            </a:r>
            <a:r>
              <a:rPr lang="en-GB" sz="1400">
                <a:solidFill>
                  <a:schemeClr val="dk1"/>
                </a:solidFill>
                <a:latin typeface="Open Sans"/>
                <a:ea typeface="Open Sans"/>
                <a:cs typeface="Open Sans"/>
                <a:sym typeface="Open Sans"/>
              </a:rPr>
              <a:t>as well as modelling </a:t>
            </a:r>
            <a:r>
              <a:rPr b="1" lang="en-GB" sz="1400">
                <a:solidFill>
                  <a:schemeClr val="accent4"/>
                </a:solidFill>
                <a:latin typeface="Open Sans"/>
                <a:ea typeface="Open Sans"/>
                <a:cs typeface="Open Sans"/>
                <a:sym typeface="Open Sans"/>
              </a:rPr>
              <a:t>fossil fuels systems </a:t>
            </a:r>
            <a:r>
              <a:rPr lang="en-GB" sz="1400">
                <a:solidFill>
                  <a:schemeClr val="dk1"/>
                </a:solidFill>
                <a:latin typeface="Open Sans"/>
                <a:ea typeface="Open Sans"/>
                <a:cs typeface="Open Sans"/>
                <a:sym typeface="Open Sans"/>
              </a:rPr>
              <a:t>which are less dependent on time</a:t>
            </a:r>
            <a:endParaRPr sz="1400">
              <a:solidFill>
                <a:schemeClr val="dk1"/>
              </a:solidFill>
              <a:latin typeface="Open Sans"/>
              <a:ea typeface="Open Sans"/>
              <a:cs typeface="Open Sans"/>
              <a:sym typeface="Open Sans"/>
            </a:endParaRPr>
          </a:p>
        </p:txBody>
      </p:sp>
      <p:sp>
        <p:nvSpPr>
          <p:cNvPr id="414" name="Google Shape;414;p11"/>
          <p:cNvSpPr txBox="1"/>
          <p:nvPr/>
        </p:nvSpPr>
        <p:spPr>
          <a:xfrm>
            <a:off x="7331034" y="2893709"/>
            <a:ext cx="4092444" cy="116955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chemeClr val="dk1"/>
                </a:solidFill>
                <a:latin typeface="Open Sans"/>
                <a:ea typeface="Open Sans"/>
                <a:cs typeface="Open Sans"/>
                <a:sym typeface="Open Sans"/>
              </a:rPr>
              <a:t>Higher geo-spatial resolution </a:t>
            </a:r>
            <a:r>
              <a:rPr lang="en-GB" sz="1400">
                <a:solidFill>
                  <a:schemeClr val="dk1"/>
                </a:solidFill>
                <a:latin typeface="Open Sans"/>
                <a:ea typeface="Open Sans"/>
                <a:cs typeface="Open Sans"/>
                <a:sym typeface="Open Sans"/>
              </a:rPr>
              <a:t>provides insights into </a:t>
            </a:r>
            <a:r>
              <a:rPr b="1" lang="en-GB" sz="1400">
                <a:solidFill>
                  <a:schemeClr val="dk1"/>
                </a:solidFill>
                <a:latin typeface="Open Sans"/>
                <a:ea typeface="Open Sans"/>
                <a:cs typeface="Open Sans"/>
                <a:sym typeface="Open Sans"/>
              </a:rPr>
              <a:t>local variations </a:t>
            </a:r>
            <a:r>
              <a:rPr lang="en-GB" sz="1400">
                <a:solidFill>
                  <a:schemeClr val="dk1"/>
                </a:solidFill>
                <a:latin typeface="Open Sans"/>
                <a:ea typeface="Open Sans"/>
                <a:cs typeface="Open Sans"/>
                <a:sym typeface="Open Sans"/>
              </a:rPr>
              <a:t>in energy demand and supply and environmental impacts, crucial for </a:t>
            </a:r>
            <a:r>
              <a:rPr b="1" lang="en-GB" sz="1400">
                <a:solidFill>
                  <a:srgbClr val="002060"/>
                </a:solidFill>
                <a:latin typeface="Open Sans"/>
                <a:ea typeface="Open Sans"/>
                <a:cs typeface="Open Sans"/>
                <a:sym typeface="Open Sans"/>
              </a:rPr>
              <a:t>distributed energy resources</a:t>
            </a:r>
            <a:r>
              <a:rPr lang="en-GB" sz="1400">
                <a:solidFill>
                  <a:srgbClr val="002060"/>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like solar and wind power </a:t>
            </a:r>
            <a:endParaRPr sz="1600">
              <a:solidFill>
                <a:srgbClr val="FFC000"/>
              </a:solidFill>
              <a:latin typeface="Calibri"/>
              <a:ea typeface="Calibri"/>
              <a:cs typeface="Calibri"/>
              <a:sym typeface="Calibri"/>
            </a:endParaRPr>
          </a:p>
        </p:txBody>
      </p:sp>
      <p:sp>
        <p:nvSpPr>
          <p:cNvPr id="415" name="Google Shape;415;p11"/>
          <p:cNvSpPr txBox="1"/>
          <p:nvPr/>
        </p:nvSpPr>
        <p:spPr>
          <a:xfrm>
            <a:off x="7345451" y="4727665"/>
            <a:ext cx="4092444"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chemeClr val="dk1"/>
                </a:solidFill>
                <a:latin typeface="Open Sans"/>
                <a:ea typeface="Open Sans"/>
                <a:cs typeface="Open Sans"/>
                <a:sym typeface="Open Sans"/>
              </a:rPr>
              <a:t>Lower geo-spatial resolution </a:t>
            </a:r>
            <a:r>
              <a:rPr lang="en-GB" sz="1400">
                <a:solidFill>
                  <a:schemeClr val="dk1"/>
                </a:solidFill>
                <a:latin typeface="Open Sans"/>
                <a:ea typeface="Open Sans"/>
                <a:cs typeface="Open Sans"/>
                <a:sym typeface="Open Sans"/>
              </a:rPr>
              <a:t>are useful for national policy-making and strategic decisions as well as </a:t>
            </a:r>
            <a:r>
              <a:rPr b="1" lang="en-GB" sz="1400">
                <a:solidFill>
                  <a:srgbClr val="002060"/>
                </a:solidFill>
                <a:latin typeface="Open Sans"/>
                <a:ea typeface="Open Sans"/>
                <a:cs typeface="Open Sans"/>
                <a:sym typeface="Open Sans"/>
              </a:rPr>
              <a:t>centralized systems </a:t>
            </a:r>
            <a:r>
              <a:rPr lang="en-GB" sz="1400">
                <a:solidFill>
                  <a:schemeClr val="dk1"/>
                </a:solidFill>
                <a:latin typeface="Open Sans"/>
                <a:ea typeface="Open Sans"/>
                <a:cs typeface="Open Sans"/>
                <a:sym typeface="Open Sans"/>
              </a:rPr>
              <a:t>which are not dependent on location</a:t>
            </a:r>
            <a:endParaRPr sz="1400">
              <a:solidFill>
                <a:schemeClr val="dk1"/>
              </a:solidFill>
              <a:latin typeface="Open Sans"/>
              <a:ea typeface="Open Sans"/>
              <a:cs typeface="Open Sans"/>
              <a:sym typeface="Open Sans"/>
            </a:endParaRPr>
          </a:p>
        </p:txBody>
      </p:sp>
      <p:pic>
        <p:nvPicPr>
          <p:cNvPr id="416" name="Google Shape;416;p11"/>
          <p:cNvPicPr preferRelativeResize="0"/>
          <p:nvPr/>
        </p:nvPicPr>
        <p:blipFill rotWithShape="1">
          <a:blip r:embed="rId4">
            <a:alphaModFix/>
          </a:blip>
          <a:srcRect b="0" l="0" r="0" t="0"/>
          <a:stretch/>
        </p:blipFill>
        <p:spPr>
          <a:xfrm>
            <a:off x="566094" y="2994572"/>
            <a:ext cx="1333616" cy="990686"/>
          </a:xfrm>
          <a:prstGeom prst="rect">
            <a:avLst/>
          </a:prstGeom>
          <a:noFill/>
          <a:ln cap="flat" cmpd="sng" w="28575">
            <a:solidFill>
              <a:srgbClr val="FFC000"/>
            </a:solidFill>
            <a:prstDash val="solid"/>
            <a:round/>
            <a:headEnd len="sm" w="sm" type="none"/>
            <a:tailEnd len="sm" w="sm" type="none"/>
          </a:ln>
        </p:spPr>
      </p:pic>
      <p:pic>
        <p:nvPicPr>
          <p:cNvPr id="417" name="Google Shape;417;p11"/>
          <p:cNvPicPr preferRelativeResize="0"/>
          <p:nvPr/>
        </p:nvPicPr>
        <p:blipFill rotWithShape="1">
          <a:blip r:embed="rId5">
            <a:alphaModFix/>
          </a:blip>
          <a:srcRect b="0" l="0" r="0" t="0"/>
          <a:stretch/>
        </p:blipFill>
        <p:spPr>
          <a:xfrm>
            <a:off x="630529" y="4746477"/>
            <a:ext cx="1310754" cy="967824"/>
          </a:xfrm>
          <a:prstGeom prst="rect">
            <a:avLst/>
          </a:prstGeom>
          <a:noFill/>
          <a:ln cap="flat" cmpd="sng" w="28575">
            <a:solidFill>
              <a:srgbClr val="FFC000"/>
            </a:solidFill>
            <a:prstDash val="solid"/>
            <a:round/>
            <a:headEnd len="sm" w="sm" type="none"/>
            <a:tailEnd len="sm" w="sm" type="none"/>
          </a:ln>
        </p:spPr>
      </p:pic>
      <p:pic>
        <p:nvPicPr>
          <p:cNvPr id="418" name="Google Shape;418;p11"/>
          <p:cNvPicPr preferRelativeResize="0"/>
          <p:nvPr/>
        </p:nvPicPr>
        <p:blipFill rotWithShape="1">
          <a:blip r:embed="rId6">
            <a:alphaModFix/>
          </a:blip>
          <a:srcRect b="0" l="0" r="0" t="0"/>
          <a:stretch/>
        </p:blipFill>
        <p:spPr>
          <a:xfrm>
            <a:off x="6255499" y="4746388"/>
            <a:ext cx="1044030" cy="883997"/>
          </a:xfrm>
          <a:prstGeom prst="rect">
            <a:avLst/>
          </a:prstGeom>
          <a:noFill/>
          <a:ln cap="flat" cmpd="sng" w="28575">
            <a:solidFill>
              <a:srgbClr val="002060"/>
            </a:solidFill>
            <a:prstDash val="solid"/>
            <a:round/>
            <a:headEnd len="sm" w="sm" type="none"/>
            <a:tailEnd len="sm" w="sm" type="none"/>
          </a:ln>
        </p:spPr>
      </p:pic>
      <p:pic>
        <p:nvPicPr>
          <p:cNvPr id="419" name="Google Shape;419;p11"/>
          <p:cNvPicPr preferRelativeResize="0"/>
          <p:nvPr/>
        </p:nvPicPr>
        <p:blipFill rotWithShape="1">
          <a:blip r:embed="rId7">
            <a:alphaModFix/>
          </a:blip>
          <a:srcRect b="0" l="0" r="0" t="0"/>
          <a:stretch/>
        </p:blipFill>
        <p:spPr>
          <a:xfrm>
            <a:off x="6268296" y="2994572"/>
            <a:ext cx="967824" cy="853514"/>
          </a:xfrm>
          <a:prstGeom prst="rect">
            <a:avLst/>
          </a:prstGeom>
          <a:noFill/>
          <a:ln cap="flat" cmpd="sng" w="28575">
            <a:solidFill>
              <a:srgbClr val="002060"/>
            </a:solidFill>
            <a:prstDash val="solid"/>
            <a:round/>
            <a:headEnd len="sm" w="sm" type="none"/>
            <a:tailEnd len="sm" w="sm" type="none"/>
          </a:ln>
        </p:spPr>
      </p:pic>
      <p:sp>
        <p:nvSpPr>
          <p:cNvPr id="420" name="Google Shape;420;p11"/>
          <p:cNvSpPr txBox="1"/>
          <p:nvPr/>
        </p:nvSpPr>
        <p:spPr>
          <a:xfrm>
            <a:off x="311825" y="6058892"/>
            <a:ext cx="11202891" cy="2308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GB" sz="900">
                <a:solidFill>
                  <a:srgbClr val="595959"/>
                </a:solidFill>
                <a:latin typeface="Open Sans"/>
                <a:ea typeface="Open Sans"/>
                <a:cs typeface="Open Sans"/>
                <a:sym typeface="Open Sans"/>
              </a:rPr>
              <a:t>Source for Images: [1]</a:t>
            </a:r>
            <a:endParaRPr i="1" sz="900">
              <a:solidFill>
                <a:srgbClr val="595959"/>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descr="Graphical user interface, sunburst chart&#10;&#10;Description automatically generated" id="426" name="Google Shape;426;p12"/>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427" name="Google Shape;427;p12"/>
          <p:cNvSpPr/>
          <p:nvPr/>
        </p:nvSpPr>
        <p:spPr>
          <a:xfrm>
            <a:off x="191202" y="108857"/>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429" name="Google Shape;429;p12"/>
          <p:cNvSpPr txBox="1"/>
          <p:nvPr/>
        </p:nvSpPr>
        <p:spPr>
          <a:xfrm>
            <a:off x="386473" y="258417"/>
            <a:ext cx="7651304" cy="59340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Time Resolution</a:t>
            </a:r>
            <a:endParaRPr/>
          </a:p>
        </p:txBody>
      </p:sp>
      <p:cxnSp>
        <p:nvCxnSpPr>
          <p:cNvPr id="430" name="Google Shape;430;p12"/>
          <p:cNvCxnSpPr/>
          <p:nvPr/>
        </p:nvCxnSpPr>
        <p:spPr>
          <a:xfrm>
            <a:off x="386473" y="851819"/>
            <a:ext cx="5404727" cy="0"/>
          </a:xfrm>
          <a:prstGeom prst="straightConnector1">
            <a:avLst/>
          </a:prstGeom>
          <a:noFill/>
          <a:ln cap="flat" cmpd="sng" w="12700">
            <a:solidFill>
              <a:srgbClr val="1F3864"/>
            </a:solidFill>
            <a:prstDash val="solid"/>
            <a:miter lim="800000"/>
            <a:headEnd len="sm" w="sm" type="none"/>
            <a:tailEnd len="sm" w="sm" type="none"/>
          </a:ln>
        </p:spPr>
      </p:cxnSp>
      <p:sp>
        <p:nvSpPr>
          <p:cNvPr id="431" name="Google Shape;431;p12"/>
          <p:cNvSpPr txBox="1"/>
          <p:nvPr/>
        </p:nvSpPr>
        <p:spPr>
          <a:xfrm>
            <a:off x="386473" y="1031921"/>
            <a:ext cx="11119810"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The crucial role of high-resolution temporal data in system modelling cannot be overstated, particularly for the accurate representation of renewable energy sources. It ensures that the </a:t>
            </a:r>
            <a:r>
              <a:rPr b="1" lang="en-GB" sz="1600">
                <a:solidFill>
                  <a:schemeClr val="dk1"/>
                </a:solidFill>
                <a:latin typeface="Open Sans"/>
                <a:ea typeface="Open Sans"/>
                <a:cs typeface="Open Sans"/>
                <a:sym typeface="Open Sans"/>
              </a:rPr>
              <a:t>intermittent</a:t>
            </a:r>
            <a:r>
              <a:rPr lang="en-GB" sz="1600">
                <a:solidFill>
                  <a:schemeClr val="dk1"/>
                </a:solidFill>
                <a:latin typeface="Open Sans"/>
                <a:ea typeface="Open Sans"/>
                <a:cs typeface="Open Sans"/>
                <a:sym typeface="Open Sans"/>
              </a:rPr>
              <a:t> and </a:t>
            </a:r>
            <a:r>
              <a:rPr b="1" lang="en-GB" sz="1600">
                <a:solidFill>
                  <a:schemeClr val="dk1"/>
                </a:solidFill>
                <a:latin typeface="Open Sans"/>
                <a:ea typeface="Open Sans"/>
                <a:cs typeface="Open Sans"/>
                <a:sym typeface="Open Sans"/>
              </a:rPr>
              <a:t>variable nature of renewables </a:t>
            </a:r>
            <a:r>
              <a:rPr lang="en-GB" sz="1600">
                <a:solidFill>
                  <a:schemeClr val="dk1"/>
                </a:solidFill>
                <a:latin typeface="Open Sans"/>
                <a:ea typeface="Open Sans"/>
                <a:cs typeface="Open Sans"/>
                <a:sym typeface="Open Sans"/>
              </a:rPr>
              <a:t>is captured effectively, enabling more reliable and efficient energy system planning </a:t>
            </a:r>
            <a:endParaRPr/>
          </a:p>
        </p:txBody>
      </p:sp>
      <p:grpSp>
        <p:nvGrpSpPr>
          <p:cNvPr id="432" name="Google Shape;432;p12"/>
          <p:cNvGrpSpPr/>
          <p:nvPr/>
        </p:nvGrpSpPr>
        <p:grpSpPr>
          <a:xfrm>
            <a:off x="598714" y="3110317"/>
            <a:ext cx="4598204" cy="1690282"/>
            <a:chOff x="598714" y="3110317"/>
            <a:chExt cx="4598204" cy="1690282"/>
          </a:xfrm>
        </p:grpSpPr>
        <p:sp>
          <p:nvSpPr>
            <p:cNvPr id="433" name="Google Shape;433;p12"/>
            <p:cNvSpPr/>
            <p:nvPr/>
          </p:nvSpPr>
          <p:spPr>
            <a:xfrm>
              <a:off x="598714" y="3110317"/>
              <a:ext cx="4598204" cy="1690282"/>
            </a:xfrm>
            <a:prstGeom prst="roundRect">
              <a:avLst>
                <a:gd fmla="val 3249" name="adj"/>
              </a:avLst>
            </a:prstGeom>
            <a:no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12"/>
            <p:cNvSpPr txBox="1"/>
            <p:nvPr/>
          </p:nvSpPr>
          <p:spPr>
            <a:xfrm>
              <a:off x="1624337" y="3237730"/>
              <a:ext cx="3403453" cy="141577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600">
                  <a:solidFill>
                    <a:srgbClr val="C55A11"/>
                  </a:solidFill>
                  <a:latin typeface="Calibri"/>
                  <a:ea typeface="Calibri"/>
                  <a:cs typeface="Calibri"/>
                  <a:sym typeface="Calibri"/>
                </a:rPr>
                <a:t>Low Time Resolution</a:t>
              </a:r>
              <a:endParaRPr/>
            </a:p>
            <a:p>
              <a:pPr indent="0" lvl="0" marL="0" marR="0" rtl="0" algn="just">
                <a:spcBef>
                  <a:spcPts val="0"/>
                </a:spcBef>
                <a:spcAft>
                  <a:spcPts val="0"/>
                </a:spcAft>
                <a:buNone/>
              </a:pPr>
              <a:r>
                <a:rPr lang="en-GB" sz="1400">
                  <a:solidFill>
                    <a:schemeClr val="dk1"/>
                  </a:solidFill>
                  <a:latin typeface="Calibri"/>
                  <a:ea typeface="Calibri"/>
                  <a:cs typeface="Calibri"/>
                  <a:sym typeface="Calibri"/>
                </a:rPr>
                <a:t>A coarse spatial and temporal resolution is necessary to keep </a:t>
              </a:r>
              <a:r>
                <a:rPr b="1" lang="en-GB" sz="1400">
                  <a:solidFill>
                    <a:schemeClr val="dk1"/>
                  </a:solidFill>
                  <a:latin typeface="Calibri"/>
                  <a:ea typeface="Calibri"/>
                  <a:cs typeface="Calibri"/>
                  <a:sym typeface="Calibri"/>
                </a:rPr>
                <a:t>computational effort manageable </a:t>
              </a:r>
              <a:r>
                <a:rPr lang="en-GB" sz="1400">
                  <a:solidFill>
                    <a:schemeClr val="dk1"/>
                  </a:solidFill>
                  <a:latin typeface="Calibri"/>
                  <a:ea typeface="Calibri"/>
                  <a:cs typeface="Calibri"/>
                  <a:sym typeface="Calibri"/>
                </a:rPr>
                <a:t>and useful for situations where temporal fluctuations are not important: </a:t>
              </a:r>
              <a:r>
                <a:rPr b="1" lang="en-GB" sz="1400">
                  <a:solidFill>
                    <a:srgbClr val="C55A11"/>
                  </a:solidFill>
                  <a:latin typeface="Calibri"/>
                  <a:ea typeface="Calibri"/>
                  <a:cs typeface="Calibri"/>
                  <a:sym typeface="Calibri"/>
                </a:rPr>
                <a:t>fossil fuel-fired or nuclear plants</a:t>
              </a:r>
              <a:endParaRPr/>
            </a:p>
          </p:txBody>
        </p:sp>
        <p:pic>
          <p:nvPicPr>
            <p:cNvPr descr="Combustível fóssil - ícones de indústria grátis" id="435" name="Google Shape;435;p12"/>
            <p:cNvPicPr preferRelativeResize="0"/>
            <p:nvPr/>
          </p:nvPicPr>
          <p:blipFill rotWithShape="1">
            <a:blip r:embed="rId4">
              <a:alphaModFix/>
            </a:blip>
            <a:srcRect b="0" l="0" r="0" t="0"/>
            <a:stretch/>
          </p:blipFill>
          <p:spPr>
            <a:xfrm>
              <a:off x="857339" y="3302039"/>
              <a:ext cx="569005" cy="569005"/>
            </a:xfrm>
            <a:prstGeom prst="rect">
              <a:avLst/>
            </a:prstGeom>
            <a:noFill/>
            <a:ln>
              <a:noFill/>
            </a:ln>
          </p:spPr>
        </p:pic>
        <p:pic>
          <p:nvPicPr>
            <p:cNvPr descr="Nuclear plant - Free signs icons" id="436" name="Google Shape;436;p12"/>
            <p:cNvPicPr preferRelativeResize="0"/>
            <p:nvPr/>
          </p:nvPicPr>
          <p:blipFill rotWithShape="1">
            <a:blip r:embed="rId5">
              <a:alphaModFix/>
            </a:blip>
            <a:srcRect b="0" l="0" r="0" t="0"/>
            <a:stretch/>
          </p:blipFill>
          <p:spPr>
            <a:xfrm>
              <a:off x="911871" y="3936931"/>
              <a:ext cx="569005" cy="569005"/>
            </a:xfrm>
            <a:prstGeom prst="rect">
              <a:avLst/>
            </a:prstGeom>
            <a:noFill/>
            <a:ln>
              <a:noFill/>
            </a:ln>
          </p:spPr>
        </p:pic>
      </p:grpSp>
      <p:grpSp>
        <p:nvGrpSpPr>
          <p:cNvPr id="437" name="Google Shape;437;p12"/>
          <p:cNvGrpSpPr/>
          <p:nvPr/>
        </p:nvGrpSpPr>
        <p:grpSpPr>
          <a:xfrm>
            <a:off x="6528066" y="3110316"/>
            <a:ext cx="4629302" cy="1690283"/>
            <a:chOff x="6528066" y="3110316"/>
            <a:chExt cx="4629302" cy="1690283"/>
          </a:xfrm>
        </p:grpSpPr>
        <p:sp>
          <p:nvSpPr>
            <p:cNvPr id="438" name="Google Shape;438;p12"/>
            <p:cNvSpPr/>
            <p:nvPr/>
          </p:nvSpPr>
          <p:spPr>
            <a:xfrm>
              <a:off x="6528066" y="3110316"/>
              <a:ext cx="4629302" cy="1690283"/>
            </a:xfrm>
            <a:prstGeom prst="roundRect">
              <a:avLst>
                <a:gd fmla="val 3249" name="adj"/>
              </a:avLst>
            </a:prstGeom>
            <a:noFill/>
            <a:ln cap="flat" cmpd="sng" w="12700">
              <a:solidFill>
                <a:srgbClr val="FCB6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12"/>
            <p:cNvSpPr txBox="1"/>
            <p:nvPr/>
          </p:nvSpPr>
          <p:spPr>
            <a:xfrm>
              <a:off x="7640384" y="3245874"/>
              <a:ext cx="3315272" cy="141577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600">
                  <a:solidFill>
                    <a:srgbClr val="FCB615"/>
                  </a:solidFill>
                  <a:latin typeface="Calibri"/>
                  <a:ea typeface="Calibri"/>
                  <a:cs typeface="Calibri"/>
                  <a:sym typeface="Calibri"/>
                </a:rPr>
                <a:t>High Time Resolution</a:t>
              </a:r>
              <a:endParaRPr/>
            </a:p>
            <a:p>
              <a:pPr indent="0" lvl="0" marL="0" marR="0" rtl="0" algn="just">
                <a:spcBef>
                  <a:spcPts val="0"/>
                </a:spcBef>
                <a:spcAft>
                  <a:spcPts val="0"/>
                </a:spcAft>
                <a:buNone/>
              </a:pPr>
              <a:r>
                <a:rPr b="1" lang="en-GB" sz="1400">
                  <a:solidFill>
                    <a:srgbClr val="FFC000"/>
                  </a:solidFill>
                  <a:latin typeface="Calibri"/>
                  <a:ea typeface="Calibri"/>
                  <a:cs typeface="Calibri"/>
                  <a:sym typeface="Calibri"/>
                </a:rPr>
                <a:t>Renewable energy </a:t>
              </a:r>
              <a:r>
                <a:rPr lang="en-GB" sz="1400">
                  <a:solidFill>
                    <a:schemeClr val="dk1"/>
                  </a:solidFill>
                  <a:latin typeface="Calibri"/>
                  <a:ea typeface="Calibri"/>
                  <a:cs typeface="Calibri"/>
                  <a:sym typeface="Calibri"/>
                </a:rPr>
                <a:t>can be </a:t>
              </a:r>
              <a:r>
                <a:rPr b="1" lang="en-GB" sz="1400">
                  <a:solidFill>
                    <a:schemeClr val="dk1"/>
                  </a:solidFill>
                  <a:latin typeface="Calibri"/>
                  <a:ea typeface="Calibri"/>
                  <a:cs typeface="Calibri"/>
                  <a:sym typeface="Calibri"/>
                </a:rPr>
                <a:t>highly variable in time. </a:t>
              </a:r>
              <a:r>
                <a:rPr lang="en-GB" sz="1400">
                  <a:solidFill>
                    <a:schemeClr val="dk1"/>
                  </a:solidFill>
                  <a:latin typeface="Calibri"/>
                  <a:ea typeface="Calibri"/>
                  <a:cs typeface="Calibri"/>
                  <a:sym typeface="Calibri"/>
                </a:rPr>
                <a:t>Therefore, with their rising importance, resolving time and space becomes important to accurately answer questions about the energy system.</a:t>
              </a:r>
              <a:endParaRPr b="1" sz="1600">
                <a:solidFill>
                  <a:schemeClr val="dk1"/>
                </a:solidFill>
                <a:latin typeface="Calibri"/>
                <a:ea typeface="Calibri"/>
                <a:cs typeface="Calibri"/>
                <a:sym typeface="Calibri"/>
              </a:endParaRPr>
            </a:p>
          </p:txBody>
        </p:sp>
        <p:pic>
          <p:nvPicPr>
            <p:cNvPr descr="Ícone de Energia solar Detailed Rounded Lineal" id="440" name="Google Shape;440;p12"/>
            <p:cNvPicPr preferRelativeResize="0"/>
            <p:nvPr/>
          </p:nvPicPr>
          <p:blipFill rotWithShape="1">
            <a:blip r:embed="rId6">
              <a:alphaModFix/>
            </a:blip>
            <a:srcRect b="0" l="0" r="0" t="0"/>
            <a:stretch/>
          </p:blipFill>
          <p:spPr>
            <a:xfrm>
              <a:off x="6774156" y="3552702"/>
              <a:ext cx="697259" cy="697259"/>
            </a:xfrm>
            <a:prstGeom prst="rect">
              <a:avLst/>
            </a:prstGeom>
            <a:noFill/>
            <a:ln>
              <a:noFill/>
            </a:ln>
          </p:spPr>
        </p:pic>
      </p:grpSp>
      <p:sp>
        <p:nvSpPr>
          <p:cNvPr id="441" name="Google Shape;441;p12"/>
          <p:cNvSpPr txBox="1"/>
          <p:nvPr/>
        </p:nvSpPr>
        <p:spPr>
          <a:xfrm>
            <a:off x="4481747" y="2172860"/>
            <a:ext cx="273632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002060"/>
                </a:solidFill>
                <a:latin typeface="Open Sans"/>
                <a:ea typeface="Open Sans"/>
                <a:cs typeface="Open Sans"/>
                <a:sym typeface="Open Sans"/>
              </a:rPr>
              <a:t>Computational balance</a:t>
            </a:r>
            <a:endParaRPr/>
          </a:p>
        </p:txBody>
      </p:sp>
      <p:grpSp>
        <p:nvGrpSpPr>
          <p:cNvPr id="442" name="Google Shape;442;p12"/>
          <p:cNvGrpSpPr/>
          <p:nvPr/>
        </p:nvGrpSpPr>
        <p:grpSpPr>
          <a:xfrm>
            <a:off x="5628984" y="2662573"/>
            <a:ext cx="467016" cy="2452567"/>
            <a:chOff x="5463709" y="2662573"/>
            <a:chExt cx="467016" cy="2452567"/>
          </a:xfrm>
        </p:grpSpPr>
        <p:cxnSp>
          <p:nvCxnSpPr>
            <p:cNvPr id="443" name="Google Shape;443;p12"/>
            <p:cNvCxnSpPr/>
            <p:nvPr/>
          </p:nvCxnSpPr>
          <p:spPr>
            <a:xfrm rot="10800000">
              <a:off x="5663935" y="2662573"/>
              <a:ext cx="20700" cy="2452567"/>
            </a:xfrm>
            <a:prstGeom prst="straightConnector1">
              <a:avLst/>
            </a:prstGeom>
            <a:noFill/>
            <a:ln cap="flat" cmpd="sng" w="9525">
              <a:solidFill>
                <a:srgbClr val="D0CECE"/>
              </a:solidFill>
              <a:prstDash val="dash"/>
              <a:miter lim="800000"/>
              <a:headEnd len="sm" w="sm" type="none"/>
              <a:tailEnd len="sm" w="sm" type="none"/>
            </a:ln>
          </p:spPr>
        </p:cxnSp>
        <p:grpSp>
          <p:nvGrpSpPr>
            <p:cNvPr id="444" name="Google Shape;444;p12"/>
            <p:cNvGrpSpPr/>
            <p:nvPr/>
          </p:nvGrpSpPr>
          <p:grpSpPr>
            <a:xfrm>
              <a:off x="5463709" y="3606940"/>
              <a:ext cx="467016" cy="399016"/>
              <a:chOff x="5680002" y="3139440"/>
              <a:chExt cx="619755" cy="503717"/>
            </a:xfrm>
          </p:grpSpPr>
          <p:sp>
            <p:nvSpPr>
              <p:cNvPr id="445" name="Google Shape;445;p12"/>
              <p:cNvSpPr/>
              <p:nvPr/>
            </p:nvSpPr>
            <p:spPr>
              <a:xfrm>
                <a:off x="5680002" y="3139440"/>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12"/>
              <p:cNvSpPr/>
              <p:nvPr/>
            </p:nvSpPr>
            <p:spPr>
              <a:xfrm rot="10800000">
                <a:off x="5680002" y="3379001"/>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descr="Graphical user interface, sunburst chart&#10;&#10;Description automatically generated" id="452" name="Google Shape;452;p13"/>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453" name="Google Shape;453;p13"/>
          <p:cNvSpPr/>
          <p:nvPr/>
        </p:nvSpPr>
        <p:spPr>
          <a:xfrm>
            <a:off x="191202" y="108857"/>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12</a:t>
            </a:r>
            <a:endParaRPr b="1" sz="1400">
              <a:solidFill>
                <a:schemeClr val="lt1"/>
              </a:solidFill>
              <a:latin typeface="Open Sans ExtraBold"/>
              <a:ea typeface="Open Sans ExtraBold"/>
              <a:cs typeface="Open Sans ExtraBold"/>
              <a:sym typeface="Open Sans ExtraBold"/>
            </a:endParaRPr>
          </a:p>
        </p:txBody>
      </p:sp>
      <p:sp>
        <p:nvSpPr>
          <p:cNvPr id="455" name="Google Shape;455;p13"/>
          <p:cNvSpPr txBox="1"/>
          <p:nvPr/>
        </p:nvSpPr>
        <p:spPr>
          <a:xfrm>
            <a:off x="386473" y="-517255"/>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Geo-Spatial Resolution</a:t>
            </a:r>
            <a:endParaRPr/>
          </a:p>
        </p:txBody>
      </p:sp>
      <p:cxnSp>
        <p:nvCxnSpPr>
          <p:cNvPr id="456" name="Google Shape;456;p13"/>
          <p:cNvCxnSpPr/>
          <p:nvPr/>
        </p:nvCxnSpPr>
        <p:spPr>
          <a:xfrm>
            <a:off x="386473" y="851819"/>
            <a:ext cx="5404727" cy="0"/>
          </a:xfrm>
          <a:prstGeom prst="straightConnector1">
            <a:avLst/>
          </a:prstGeom>
          <a:noFill/>
          <a:ln cap="flat" cmpd="sng" w="12700">
            <a:solidFill>
              <a:srgbClr val="1F3864"/>
            </a:solidFill>
            <a:prstDash val="solid"/>
            <a:miter lim="800000"/>
            <a:headEnd len="sm" w="sm" type="none"/>
            <a:tailEnd len="sm" w="sm" type="none"/>
          </a:ln>
        </p:spPr>
      </p:cxnSp>
      <p:grpSp>
        <p:nvGrpSpPr>
          <p:cNvPr id="457" name="Google Shape;457;p13"/>
          <p:cNvGrpSpPr/>
          <p:nvPr/>
        </p:nvGrpSpPr>
        <p:grpSpPr>
          <a:xfrm>
            <a:off x="598714" y="707572"/>
            <a:ext cx="9809511" cy="5162103"/>
            <a:chOff x="1018404" y="1137004"/>
            <a:chExt cx="8856421" cy="4455554"/>
          </a:xfrm>
        </p:grpSpPr>
        <p:sp>
          <p:nvSpPr>
            <p:cNvPr id="458" name="Google Shape;458;p13"/>
            <p:cNvSpPr/>
            <p:nvPr/>
          </p:nvSpPr>
          <p:spPr>
            <a:xfrm>
              <a:off x="3376948" y="1844648"/>
              <a:ext cx="2009867" cy="2314891"/>
            </a:xfrm>
            <a:custGeom>
              <a:rect b="b" l="l" r="r" t="t"/>
              <a:pathLst>
                <a:path extrusionOk="0" h="829" w="720">
                  <a:moveTo>
                    <a:pt x="600" y="493"/>
                  </a:moveTo>
                  <a:cubicBezTo>
                    <a:pt x="596" y="470"/>
                    <a:pt x="594" y="447"/>
                    <a:pt x="594" y="423"/>
                  </a:cubicBezTo>
                  <a:cubicBezTo>
                    <a:pt x="594" y="305"/>
                    <a:pt x="642" y="199"/>
                    <a:pt x="720" y="122"/>
                  </a:cubicBezTo>
                  <a:cubicBezTo>
                    <a:pt x="644" y="47"/>
                    <a:pt x="539" y="0"/>
                    <a:pt x="423" y="0"/>
                  </a:cubicBezTo>
                  <a:cubicBezTo>
                    <a:pt x="189" y="0"/>
                    <a:pt x="0" y="190"/>
                    <a:pt x="0" y="423"/>
                  </a:cubicBezTo>
                  <a:cubicBezTo>
                    <a:pt x="0" y="615"/>
                    <a:pt x="128" y="777"/>
                    <a:pt x="303" y="829"/>
                  </a:cubicBezTo>
                  <a:cubicBezTo>
                    <a:pt x="329" y="669"/>
                    <a:pt x="446" y="539"/>
                    <a:pt x="600" y="493"/>
                  </a:cubicBezTo>
                  <a:close/>
                </a:path>
              </a:pathLst>
            </a:custGeom>
            <a:solidFill>
              <a:srgbClr val="8DA9DB"/>
            </a:solidFill>
            <a:ln>
              <a:noFill/>
            </a:ln>
          </p:spPr>
          <p:txBody>
            <a:bodyPr anchorCtr="0" anchor="ctr" bIns="35425" lIns="35425" spcFirstLastPara="1" rIns="35425" wrap="square" tIns="35425">
              <a:noAutofit/>
            </a:bodyPr>
            <a:lstStyle/>
            <a:p>
              <a:pPr indent="0" lvl="0" marL="0" marR="0" rtl="0" algn="l">
                <a:spcBef>
                  <a:spcPts val="0"/>
                </a:spcBef>
                <a:spcAft>
                  <a:spcPts val="0"/>
                </a:spcAft>
                <a:buNone/>
              </a:pPr>
              <a:r>
                <a:t/>
              </a:r>
              <a:endParaRPr sz="957">
                <a:solidFill>
                  <a:schemeClr val="dk1"/>
                </a:solidFill>
                <a:latin typeface="Calibri"/>
                <a:ea typeface="Calibri"/>
                <a:cs typeface="Calibri"/>
                <a:sym typeface="Calibri"/>
              </a:endParaRPr>
            </a:p>
          </p:txBody>
        </p:sp>
        <p:sp>
          <p:nvSpPr>
            <p:cNvPr id="459" name="Google Shape;459;p13"/>
            <p:cNvSpPr/>
            <p:nvPr/>
          </p:nvSpPr>
          <p:spPr>
            <a:xfrm>
              <a:off x="5379598" y="1841876"/>
              <a:ext cx="2013663" cy="2314891"/>
            </a:xfrm>
            <a:custGeom>
              <a:rect b="b" l="l" r="r" t="t"/>
              <a:pathLst>
                <a:path extrusionOk="0" h="829" w="721">
                  <a:moveTo>
                    <a:pt x="721" y="423"/>
                  </a:moveTo>
                  <a:cubicBezTo>
                    <a:pt x="721" y="190"/>
                    <a:pt x="531" y="0"/>
                    <a:pt x="297" y="0"/>
                  </a:cubicBezTo>
                  <a:cubicBezTo>
                    <a:pt x="182" y="0"/>
                    <a:pt x="77" y="47"/>
                    <a:pt x="0" y="122"/>
                  </a:cubicBezTo>
                  <a:cubicBezTo>
                    <a:pt x="78" y="199"/>
                    <a:pt x="126" y="305"/>
                    <a:pt x="126" y="423"/>
                  </a:cubicBezTo>
                  <a:cubicBezTo>
                    <a:pt x="126" y="447"/>
                    <a:pt x="124" y="470"/>
                    <a:pt x="121" y="493"/>
                  </a:cubicBezTo>
                  <a:cubicBezTo>
                    <a:pt x="274" y="539"/>
                    <a:pt x="391" y="669"/>
                    <a:pt x="418" y="829"/>
                  </a:cubicBezTo>
                  <a:cubicBezTo>
                    <a:pt x="593" y="777"/>
                    <a:pt x="721" y="615"/>
                    <a:pt x="721" y="423"/>
                  </a:cubicBezTo>
                  <a:close/>
                </a:path>
              </a:pathLst>
            </a:custGeom>
            <a:solidFill>
              <a:srgbClr val="8DA9DB"/>
            </a:solidFill>
            <a:ln cap="flat" cmpd="sng" w="9525">
              <a:solidFill>
                <a:srgbClr val="F2F2F2"/>
              </a:solidFill>
              <a:prstDash val="solid"/>
              <a:round/>
              <a:headEnd len="sm" w="sm" type="none"/>
              <a:tailEnd len="sm" w="sm" type="none"/>
            </a:ln>
          </p:spPr>
          <p:txBody>
            <a:bodyPr anchorCtr="0" anchor="ctr" bIns="35425" lIns="35425" spcFirstLastPara="1" rIns="35425" wrap="square" tIns="35425">
              <a:noAutofit/>
            </a:bodyPr>
            <a:lstStyle/>
            <a:p>
              <a:pPr indent="0" lvl="0" marL="0" marR="0" rtl="0" algn="l">
                <a:spcBef>
                  <a:spcPts val="0"/>
                </a:spcBef>
                <a:spcAft>
                  <a:spcPts val="0"/>
                </a:spcAft>
                <a:buNone/>
              </a:pPr>
              <a:r>
                <a:t/>
              </a:r>
              <a:endParaRPr sz="957">
                <a:solidFill>
                  <a:schemeClr val="dk1"/>
                </a:solidFill>
                <a:latin typeface="Calibri"/>
                <a:ea typeface="Calibri"/>
                <a:cs typeface="Calibri"/>
                <a:sym typeface="Calibri"/>
              </a:endParaRPr>
            </a:p>
          </p:txBody>
        </p:sp>
        <p:sp>
          <p:nvSpPr>
            <p:cNvPr id="460" name="Google Shape;460;p13"/>
            <p:cNvSpPr/>
            <p:nvPr/>
          </p:nvSpPr>
          <p:spPr>
            <a:xfrm>
              <a:off x="5030719" y="2177560"/>
              <a:ext cx="700819" cy="1043064"/>
            </a:xfrm>
            <a:custGeom>
              <a:rect b="b" l="l" r="r" t="t"/>
              <a:pathLst>
                <a:path extrusionOk="0" h="371" w="252">
                  <a:moveTo>
                    <a:pt x="0" y="301"/>
                  </a:moveTo>
                  <a:cubicBezTo>
                    <a:pt x="0" y="325"/>
                    <a:pt x="2" y="348"/>
                    <a:pt x="6" y="371"/>
                  </a:cubicBezTo>
                  <a:cubicBezTo>
                    <a:pt x="44" y="360"/>
                    <a:pt x="84" y="354"/>
                    <a:pt x="126" y="354"/>
                  </a:cubicBezTo>
                  <a:cubicBezTo>
                    <a:pt x="168" y="354"/>
                    <a:pt x="209" y="360"/>
                    <a:pt x="247" y="371"/>
                  </a:cubicBezTo>
                  <a:cubicBezTo>
                    <a:pt x="250" y="348"/>
                    <a:pt x="252" y="325"/>
                    <a:pt x="252" y="301"/>
                  </a:cubicBezTo>
                  <a:cubicBezTo>
                    <a:pt x="252" y="183"/>
                    <a:pt x="204" y="77"/>
                    <a:pt x="126" y="0"/>
                  </a:cubicBezTo>
                  <a:cubicBezTo>
                    <a:pt x="48" y="77"/>
                    <a:pt x="0" y="183"/>
                    <a:pt x="0" y="301"/>
                  </a:cubicBezTo>
                  <a:close/>
                </a:path>
              </a:pathLst>
            </a:custGeom>
            <a:solidFill>
              <a:srgbClr val="2F5496"/>
            </a:solidFill>
            <a:ln cap="flat" cmpd="sng" w="9525">
              <a:solidFill>
                <a:srgbClr val="F2F2F2"/>
              </a:solidFill>
              <a:prstDash val="solid"/>
              <a:round/>
              <a:headEnd len="sm" w="sm" type="none"/>
              <a:tailEnd len="sm" w="sm" type="none"/>
            </a:ln>
          </p:spPr>
          <p:txBody>
            <a:bodyPr anchorCtr="0" anchor="ctr" bIns="35425" lIns="35425" spcFirstLastPara="1" rIns="35425" wrap="square" tIns="35425">
              <a:noAutofit/>
            </a:bodyPr>
            <a:lstStyle/>
            <a:p>
              <a:pPr indent="0" lvl="0" marL="0" marR="0" rtl="0" algn="l">
                <a:spcBef>
                  <a:spcPts val="0"/>
                </a:spcBef>
                <a:spcAft>
                  <a:spcPts val="0"/>
                </a:spcAft>
                <a:buNone/>
              </a:pPr>
              <a:r>
                <a:t/>
              </a:r>
              <a:endParaRPr sz="957">
                <a:solidFill>
                  <a:schemeClr val="dk1"/>
                </a:solidFill>
                <a:latin typeface="Trebuchet MS"/>
                <a:ea typeface="Trebuchet MS"/>
                <a:cs typeface="Trebuchet MS"/>
                <a:sym typeface="Trebuchet MS"/>
              </a:endParaRPr>
            </a:p>
          </p:txBody>
        </p:sp>
        <p:sp>
          <p:nvSpPr>
            <p:cNvPr id="461" name="Google Shape;461;p13"/>
            <p:cNvSpPr/>
            <p:nvPr/>
          </p:nvSpPr>
          <p:spPr>
            <a:xfrm>
              <a:off x="4198737" y="3855675"/>
              <a:ext cx="2365517" cy="1666874"/>
            </a:xfrm>
            <a:custGeom>
              <a:rect b="b" l="l" r="r" t="t"/>
              <a:pathLst>
                <a:path extrusionOk="0" h="597" w="847">
                  <a:moveTo>
                    <a:pt x="423" y="0"/>
                  </a:moveTo>
                  <a:cubicBezTo>
                    <a:pt x="347" y="75"/>
                    <a:pt x="242" y="122"/>
                    <a:pt x="126" y="122"/>
                  </a:cubicBezTo>
                  <a:cubicBezTo>
                    <a:pt x="84" y="122"/>
                    <a:pt x="44" y="116"/>
                    <a:pt x="6" y="104"/>
                  </a:cubicBezTo>
                  <a:cubicBezTo>
                    <a:pt x="2" y="127"/>
                    <a:pt x="0" y="150"/>
                    <a:pt x="0" y="174"/>
                  </a:cubicBezTo>
                  <a:cubicBezTo>
                    <a:pt x="0" y="408"/>
                    <a:pt x="189" y="597"/>
                    <a:pt x="423" y="597"/>
                  </a:cubicBezTo>
                  <a:cubicBezTo>
                    <a:pt x="657" y="597"/>
                    <a:pt x="847" y="408"/>
                    <a:pt x="847" y="174"/>
                  </a:cubicBezTo>
                  <a:cubicBezTo>
                    <a:pt x="847" y="150"/>
                    <a:pt x="845" y="127"/>
                    <a:pt x="841" y="104"/>
                  </a:cubicBezTo>
                  <a:cubicBezTo>
                    <a:pt x="803" y="116"/>
                    <a:pt x="762" y="122"/>
                    <a:pt x="720" y="122"/>
                  </a:cubicBezTo>
                  <a:cubicBezTo>
                    <a:pt x="605" y="122"/>
                    <a:pt x="500" y="75"/>
                    <a:pt x="423" y="0"/>
                  </a:cubicBezTo>
                  <a:close/>
                </a:path>
              </a:pathLst>
            </a:custGeom>
            <a:solidFill>
              <a:srgbClr val="8DA9DB"/>
            </a:solidFill>
            <a:ln>
              <a:noFill/>
            </a:ln>
          </p:spPr>
          <p:txBody>
            <a:bodyPr anchorCtr="0" anchor="ctr" bIns="35425" lIns="35425" spcFirstLastPara="1" rIns="35425" wrap="square" tIns="35425">
              <a:noAutofit/>
            </a:bodyPr>
            <a:lstStyle/>
            <a:p>
              <a:pPr indent="0" lvl="0" marL="0" marR="0" rtl="0" algn="l">
                <a:spcBef>
                  <a:spcPts val="0"/>
                </a:spcBef>
                <a:spcAft>
                  <a:spcPts val="0"/>
                </a:spcAft>
                <a:buNone/>
              </a:pPr>
              <a:r>
                <a:t/>
              </a:r>
              <a:endParaRPr sz="957">
                <a:solidFill>
                  <a:schemeClr val="dk1"/>
                </a:solidFill>
                <a:latin typeface="Calibri"/>
                <a:ea typeface="Calibri"/>
                <a:cs typeface="Calibri"/>
                <a:sym typeface="Calibri"/>
              </a:endParaRPr>
            </a:p>
          </p:txBody>
        </p:sp>
        <p:sp>
          <p:nvSpPr>
            <p:cNvPr id="462" name="Google Shape;462;p13"/>
            <p:cNvSpPr/>
            <p:nvPr/>
          </p:nvSpPr>
          <p:spPr>
            <a:xfrm>
              <a:off x="4227561" y="3220027"/>
              <a:ext cx="1164406" cy="994197"/>
            </a:xfrm>
            <a:custGeom>
              <a:rect b="b" l="l" r="r" t="t"/>
              <a:pathLst>
                <a:path extrusionOk="0" h="354" w="417">
                  <a:moveTo>
                    <a:pt x="417" y="232"/>
                  </a:moveTo>
                  <a:cubicBezTo>
                    <a:pt x="355" y="171"/>
                    <a:pt x="312" y="90"/>
                    <a:pt x="297" y="0"/>
                  </a:cubicBezTo>
                  <a:cubicBezTo>
                    <a:pt x="143" y="46"/>
                    <a:pt x="26" y="176"/>
                    <a:pt x="0" y="336"/>
                  </a:cubicBezTo>
                  <a:cubicBezTo>
                    <a:pt x="38" y="348"/>
                    <a:pt x="78" y="354"/>
                    <a:pt x="120" y="354"/>
                  </a:cubicBezTo>
                  <a:cubicBezTo>
                    <a:pt x="236" y="354"/>
                    <a:pt x="341" y="307"/>
                    <a:pt x="417" y="232"/>
                  </a:cubicBezTo>
                  <a:close/>
                </a:path>
              </a:pathLst>
            </a:custGeom>
            <a:solidFill>
              <a:srgbClr val="2F5496"/>
            </a:solidFill>
            <a:ln cap="flat" cmpd="sng" w="9525">
              <a:solidFill>
                <a:srgbClr val="F2F2F2"/>
              </a:solidFill>
              <a:prstDash val="solid"/>
              <a:round/>
              <a:headEnd len="sm" w="sm" type="none"/>
              <a:tailEnd len="sm" w="sm" type="none"/>
            </a:ln>
          </p:spPr>
          <p:txBody>
            <a:bodyPr anchorCtr="0" anchor="ctr" bIns="35425" lIns="35425" spcFirstLastPara="1" rIns="35425" wrap="square" tIns="35425">
              <a:noAutofit/>
            </a:bodyPr>
            <a:lstStyle/>
            <a:p>
              <a:pPr indent="0" lvl="0" marL="0" marR="0" rtl="0" algn="l">
                <a:spcBef>
                  <a:spcPts val="0"/>
                </a:spcBef>
                <a:spcAft>
                  <a:spcPts val="0"/>
                </a:spcAft>
                <a:buNone/>
              </a:pPr>
              <a:r>
                <a:t/>
              </a:r>
              <a:endParaRPr sz="957">
                <a:solidFill>
                  <a:schemeClr val="dk1"/>
                </a:solidFill>
                <a:latin typeface="Trebuchet MS"/>
                <a:ea typeface="Trebuchet MS"/>
                <a:cs typeface="Trebuchet MS"/>
                <a:sym typeface="Trebuchet MS"/>
              </a:endParaRPr>
            </a:p>
          </p:txBody>
        </p:sp>
        <p:sp>
          <p:nvSpPr>
            <p:cNvPr id="463" name="Google Shape;463;p13"/>
            <p:cNvSpPr/>
            <p:nvPr/>
          </p:nvSpPr>
          <p:spPr>
            <a:xfrm>
              <a:off x="5377850" y="3214875"/>
              <a:ext cx="1169758" cy="988653"/>
            </a:xfrm>
            <a:custGeom>
              <a:rect b="b" l="l" r="r" t="t"/>
              <a:pathLst>
                <a:path extrusionOk="0" h="354" w="418">
                  <a:moveTo>
                    <a:pt x="121" y="0"/>
                  </a:moveTo>
                  <a:cubicBezTo>
                    <a:pt x="106" y="90"/>
                    <a:pt x="62" y="171"/>
                    <a:pt x="0" y="232"/>
                  </a:cubicBezTo>
                  <a:cubicBezTo>
                    <a:pt x="77" y="307"/>
                    <a:pt x="182" y="354"/>
                    <a:pt x="297" y="354"/>
                  </a:cubicBezTo>
                  <a:cubicBezTo>
                    <a:pt x="339" y="354"/>
                    <a:pt x="380" y="348"/>
                    <a:pt x="418" y="336"/>
                  </a:cubicBezTo>
                  <a:cubicBezTo>
                    <a:pt x="391" y="176"/>
                    <a:pt x="274" y="46"/>
                    <a:pt x="121" y="0"/>
                  </a:cubicBezTo>
                  <a:close/>
                </a:path>
              </a:pathLst>
            </a:custGeom>
            <a:solidFill>
              <a:srgbClr val="2F5496"/>
            </a:solidFill>
            <a:ln cap="flat" cmpd="sng" w="9525">
              <a:solidFill>
                <a:srgbClr val="F2F2F2"/>
              </a:solidFill>
              <a:prstDash val="solid"/>
              <a:round/>
              <a:headEnd len="sm" w="sm" type="none"/>
              <a:tailEnd len="sm" w="sm" type="none"/>
            </a:ln>
          </p:spPr>
          <p:txBody>
            <a:bodyPr anchorCtr="0" anchor="ctr" bIns="35425" lIns="35425" spcFirstLastPara="1" rIns="35425" wrap="square" tIns="35425">
              <a:noAutofit/>
            </a:bodyPr>
            <a:lstStyle/>
            <a:p>
              <a:pPr indent="0" lvl="0" marL="0" marR="0" rtl="0" algn="l">
                <a:spcBef>
                  <a:spcPts val="0"/>
                </a:spcBef>
                <a:spcAft>
                  <a:spcPts val="0"/>
                </a:spcAft>
                <a:buNone/>
              </a:pPr>
              <a:r>
                <a:t/>
              </a:r>
              <a:endParaRPr sz="957">
                <a:solidFill>
                  <a:schemeClr val="dk1"/>
                </a:solidFill>
                <a:latin typeface="Trebuchet MS"/>
                <a:ea typeface="Trebuchet MS"/>
                <a:cs typeface="Trebuchet MS"/>
                <a:sym typeface="Trebuchet MS"/>
              </a:endParaRPr>
            </a:p>
          </p:txBody>
        </p:sp>
        <p:sp>
          <p:nvSpPr>
            <p:cNvPr id="464" name="Google Shape;464;p13"/>
            <p:cNvSpPr/>
            <p:nvPr/>
          </p:nvSpPr>
          <p:spPr>
            <a:xfrm>
              <a:off x="5045463" y="3168046"/>
              <a:ext cx="672065" cy="700078"/>
            </a:xfrm>
            <a:custGeom>
              <a:rect b="b" l="l" r="r" t="t"/>
              <a:pathLst>
                <a:path extrusionOk="0" h="249" w="241">
                  <a:moveTo>
                    <a:pt x="0" y="17"/>
                  </a:moveTo>
                  <a:cubicBezTo>
                    <a:pt x="15" y="107"/>
                    <a:pt x="58" y="188"/>
                    <a:pt x="120" y="249"/>
                  </a:cubicBezTo>
                  <a:cubicBezTo>
                    <a:pt x="182" y="188"/>
                    <a:pt x="226" y="107"/>
                    <a:pt x="241" y="17"/>
                  </a:cubicBezTo>
                  <a:cubicBezTo>
                    <a:pt x="203" y="6"/>
                    <a:pt x="162" y="0"/>
                    <a:pt x="120" y="0"/>
                  </a:cubicBezTo>
                  <a:cubicBezTo>
                    <a:pt x="78" y="0"/>
                    <a:pt x="38" y="6"/>
                    <a:pt x="0" y="17"/>
                  </a:cubicBezTo>
                  <a:close/>
                </a:path>
              </a:pathLst>
            </a:custGeom>
            <a:solidFill>
              <a:srgbClr val="2A3062"/>
            </a:solidFill>
            <a:ln>
              <a:noFill/>
            </a:ln>
          </p:spPr>
          <p:txBody>
            <a:bodyPr anchorCtr="0" anchor="ctr" bIns="35425" lIns="35425" spcFirstLastPara="1" rIns="35425" wrap="square" tIns="35425">
              <a:noAutofit/>
            </a:bodyPr>
            <a:lstStyle/>
            <a:p>
              <a:pPr indent="0" lvl="0" marL="0" marR="0" rtl="0" algn="l">
                <a:spcBef>
                  <a:spcPts val="0"/>
                </a:spcBef>
                <a:spcAft>
                  <a:spcPts val="0"/>
                </a:spcAft>
                <a:buNone/>
              </a:pPr>
              <a:r>
                <a:t/>
              </a:r>
              <a:endParaRPr sz="957">
                <a:solidFill>
                  <a:schemeClr val="dk1"/>
                </a:solidFill>
                <a:latin typeface="Trebuchet MS"/>
                <a:ea typeface="Trebuchet MS"/>
                <a:cs typeface="Trebuchet MS"/>
                <a:sym typeface="Trebuchet MS"/>
              </a:endParaRPr>
            </a:p>
          </p:txBody>
        </p:sp>
        <p:sp>
          <p:nvSpPr>
            <p:cNvPr id="465" name="Google Shape;465;p13"/>
            <p:cNvSpPr/>
            <p:nvPr/>
          </p:nvSpPr>
          <p:spPr>
            <a:xfrm>
              <a:off x="5800159" y="2165328"/>
              <a:ext cx="1473961" cy="1022755"/>
            </a:xfrm>
            <a:prstGeom prst="rect">
              <a:avLst/>
            </a:prstGeom>
            <a:noFill/>
            <a:ln>
              <a:noFill/>
            </a:ln>
          </p:spPr>
          <p:txBody>
            <a:bodyPr anchorCtr="0" anchor="ctr" bIns="0" lIns="0" spcFirstLastPara="1" rIns="0" wrap="square" tIns="0">
              <a:spAutoFit/>
            </a:bodyPr>
            <a:lstStyle/>
            <a:p>
              <a:pPr indent="-136697" lvl="0" marL="136697" marR="0" rtl="0" algn="l">
                <a:spcBef>
                  <a:spcPts val="0"/>
                </a:spcBef>
                <a:spcAft>
                  <a:spcPts val="0"/>
                </a:spcAft>
                <a:buClr>
                  <a:schemeClr val="dk1"/>
                </a:buClr>
                <a:buSzPts val="1100"/>
                <a:buFont typeface="Arial"/>
                <a:buChar char="•"/>
              </a:pPr>
              <a:r>
                <a:rPr lang="en-GB" sz="1100">
                  <a:solidFill>
                    <a:schemeClr val="dk1"/>
                  </a:solidFill>
                  <a:latin typeface="Open Sans"/>
                  <a:ea typeface="Open Sans"/>
                  <a:cs typeface="Open Sans"/>
                  <a:sym typeface="Open Sans"/>
                </a:rPr>
                <a:t>Regional demand variabilities and inflexibilities</a:t>
              </a:r>
              <a:endParaRPr/>
            </a:p>
            <a:p>
              <a:pPr indent="-136697" lvl="0" marL="136697" marR="0" rtl="0" algn="l">
                <a:spcBef>
                  <a:spcPts val="0"/>
                </a:spcBef>
                <a:spcAft>
                  <a:spcPts val="0"/>
                </a:spcAft>
                <a:buClr>
                  <a:schemeClr val="dk1"/>
                </a:buClr>
                <a:buSzPts val="1100"/>
                <a:buFont typeface="Arial"/>
                <a:buChar char="•"/>
              </a:pPr>
              <a:r>
                <a:rPr lang="en-GB" sz="1100">
                  <a:solidFill>
                    <a:schemeClr val="dk1"/>
                  </a:solidFill>
                  <a:latin typeface="Open Sans"/>
                  <a:ea typeface="Open Sans"/>
                  <a:cs typeface="Open Sans"/>
                  <a:sym typeface="Open Sans"/>
                </a:rPr>
                <a:t>Regional consumer preferences</a:t>
              </a:r>
              <a:endParaRPr/>
            </a:p>
            <a:p>
              <a:pPr indent="-136697" lvl="0" marL="136697" marR="0" rtl="0" algn="l">
                <a:spcBef>
                  <a:spcPts val="0"/>
                </a:spcBef>
                <a:spcAft>
                  <a:spcPts val="0"/>
                </a:spcAft>
                <a:buClr>
                  <a:schemeClr val="dk1"/>
                </a:buClr>
                <a:buSzPts val="1100"/>
                <a:buFont typeface="Arial"/>
                <a:buChar char="•"/>
              </a:pPr>
              <a:r>
                <a:rPr lang="en-GB" sz="1100">
                  <a:solidFill>
                    <a:schemeClr val="dk1"/>
                  </a:solidFill>
                  <a:latin typeface="Open Sans"/>
                  <a:ea typeface="Open Sans"/>
                  <a:cs typeface="Open Sans"/>
                  <a:sym typeface="Open Sans"/>
                </a:rPr>
                <a:t>Impact of climate conditions on demand</a:t>
              </a:r>
              <a:endParaRPr/>
            </a:p>
          </p:txBody>
        </p:sp>
        <p:sp>
          <p:nvSpPr>
            <p:cNvPr id="466" name="Google Shape;466;p13"/>
            <p:cNvSpPr/>
            <p:nvPr/>
          </p:nvSpPr>
          <p:spPr>
            <a:xfrm>
              <a:off x="4550965" y="4274187"/>
              <a:ext cx="1821397" cy="876647"/>
            </a:xfrm>
            <a:prstGeom prst="rect">
              <a:avLst/>
            </a:prstGeom>
            <a:noFill/>
            <a:ln>
              <a:noFill/>
            </a:ln>
          </p:spPr>
          <p:txBody>
            <a:bodyPr anchorCtr="0" anchor="ctr" bIns="0" lIns="0" spcFirstLastPara="1" rIns="0" wrap="square" tIns="0">
              <a:spAutoFit/>
            </a:bodyPr>
            <a:lstStyle/>
            <a:p>
              <a:pPr indent="-136697" lvl="0" marL="136697" marR="0" rtl="0" algn="l">
                <a:spcBef>
                  <a:spcPts val="0"/>
                </a:spcBef>
                <a:spcAft>
                  <a:spcPts val="0"/>
                </a:spcAft>
                <a:buClr>
                  <a:schemeClr val="dk1"/>
                </a:buClr>
                <a:buSzPts val="1100"/>
                <a:buFont typeface="Arial"/>
                <a:buChar char="•"/>
              </a:pPr>
              <a:r>
                <a:rPr lang="en-GB" sz="1100">
                  <a:solidFill>
                    <a:schemeClr val="dk1"/>
                  </a:solidFill>
                  <a:latin typeface="Open Sans"/>
                  <a:ea typeface="Open Sans"/>
                  <a:cs typeface="Open Sans"/>
                  <a:sym typeface="Open Sans"/>
                </a:rPr>
                <a:t>Population demographics</a:t>
              </a:r>
              <a:endParaRPr/>
            </a:p>
            <a:p>
              <a:pPr indent="-136697" lvl="0" marL="136697" marR="0" rtl="0" algn="l">
                <a:spcBef>
                  <a:spcPts val="0"/>
                </a:spcBef>
                <a:spcAft>
                  <a:spcPts val="0"/>
                </a:spcAft>
                <a:buClr>
                  <a:schemeClr val="dk1"/>
                </a:buClr>
                <a:buSzPts val="1100"/>
                <a:buFont typeface="Arial"/>
                <a:buChar char="•"/>
              </a:pPr>
              <a:r>
                <a:rPr lang="en-GB" sz="1100">
                  <a:solidFill>
                    <a:schemeClr val="dk1"/>
                  </a:solidFill>
                  <a:latin typeface="Open Sans"/>
                  <a:ea typeface="Open Sans"/>
                  <a:cs typeface="Open Sans"/>
                  <a:sym typeface="Open Sans"/>
                </a:rPr>
                <a:t>Regional responsibilities</a:t>
              </a:r>
              <a:endParaRPr/>
            </a:p>
            <a:p>
              <a:pPr indent="-136697" lvl="0" marL="136697" marR="0" rtl="0" algn="l">
                <a:spcBef>
                  <a:spcPts val="0"/>
                </a:spcBef>
                <a:spcAft>
                  <a:spcPts val="0"/>
                </a:spcAft>
                <a:buClr>
                  <a:schemeClr val="dk1"/>
                </a:buClr>
                <a:buSzPts val="1100"/>
                <a:buFont typeface="Arial"/>
                <a:buChar char="•"/>
              </a:pPr>
              <a:r>
                <a:rPr lang="en-GB" sz="1100">
                  <a:solidFill>
                    <a:schemeClr val="dk1"/>
                  </a:solidFill>
                  <a:latin typeface="Open Sans"/>
                  <a:ea typeface="Open Sans"/>
                  <a:cs typeface="Open Sans"/>
                  <a:sym typeface="Open Sans"/>
                </a:rPr>
                <a:t>Political acceptability</a:t>
              </a:r>
              <a:endParaRPr/>
            </a:p>
            <a:p>
              <a:pPr indent="-136697" lvl="0" marL="136697" marR="0" rtl="0" algn="l">
                <a:spcBef>
                  <a:spcPts val="0"/>
                </a:spcBef>
                <a:spcAft>
                  <a:spcPts val="0"/>
                </a:spcAft>
                <a:buClr>
                  <a:schemeClr val="dk1"/>
                </a:buClr>
                <a:buSzPts val="1100"/>
                <a:buFont typeface="Arial"/>
                <a:buChar char="•"/>
              </a:pPr>
              <a:r>
                <a:rPr lang="en-GB" sz="1100">
                  <a:solidFill>
                    <a:schemeClr val="dk1"/>
                  </a:solidFill>
                  <a:latin typeface="Open Sans"/>
                  <a:ea typeface="Open Sans"/>
                  <a:cs typeface="Open Sans"/>
                  <a:sym typeface="Open Sans"/>
                </a:rPr>
                <a:t>Local actors &amp; stakeholders</a:t>
              </a:r>
              <a:endParaRPr/>
            </a:p>
            <a:p>
              <a:pPr indent="-136697" lvl="0" marL="136697" marR="0" rtl="0" algn="l">
                <a:spcBef>
                  <a:spcPts val="0"/>
                </a:spcBef>
                <a:spcAft>
                  <a:spcPts val="0"/>
                </a:spcAft>
                <a:buClr>
                  <a:schemeClr val="dk1"/>
                </a:buClr>
                <a:buSzPts val="1100"/>
                <a:buFont typeface="Arial"/>
                <a:buChar char="•"/>
              </a:pPr>
              <a:r>
                <a:rPr lang="en-GB" sz="1100">
                  <a:solidFill>
                    <a:schemeClr val="dk1"/>
                  </a:solidFill>
                  <a:latin typeface="Open Sans"/>
                  <a:ea typeface="Open Sans"/>
                  <a:cs typeface="Open Sans"/>
                  <a:sym typeface="Open Sans"/>
                </a:rPr>
                <a:t>Regional income level &amp; wealth distribution</a:t>
              </a:r>
              <a:endParaRPr/>
            </a:p>
          </p:txBody>
        </p:sp>
        <p:sp>
          <p:nvSpPr>
            <p:cNvPr id="467" name="Google Shape;467;p13"/>
            <p:cNvSpPr/>
            <p:nvPr/>
          </p:nvSpPr>
          <p:spPr>
            <a:xfrm>
              <a:off x="3830459" y="2181614"/>
              <a:ext cx="1441012" cy="1168862"/>
            </a:xfrm>
            <a:prstGeom prst="rect">
              <a:avLst/>
            </a:prstGeom>
            <a:noFill/>
            <a:ln>
              <a:noFill/>
            </a:ln>
          </p:spPr>
          <p:txBody>
            <a:bodyPr anchorCtr="0" anchor="ctr" bIns="0" lIns="0" spcFirstLastPara="1" rIns="0" wrap="square" tIns="0">
              <a:spAutoFit/>
            </a:bodyPr>
            <a:lstStyle/>
            <a:p>
              <a:pPr indent="-136697" lvl="0" marL="136697" marR="0" rtl="0" algn="l">
                <a:spcBef>
                  <a:spcPts val="0"/>
                </a:spcBef>
                <a:spcAft>
                  <a:spcPts val="0"/>
                </a:spcAft>
                <a:buClr>
                  <a:schemeClr val="dk1"/>
                </a:buClr>
                <a:buSzPts val="1100"/>
                <a:buFont typeface="Arial"/>
                <a:buChar char="•"/>
              </a:pPr>
              <a:r>
                <a:rPr lang="en-GB" sz="1100">
                  <a:solidFill>
                    <a:schemeClr val="dk1"/>
                  </a:solidFill>
                  <a:latin typeface="Open Sans"/>
                  <a:ea typeface="Open Sans"/>
                  <a:cs typeface="Open Sans"/>
                  <a:sym typeface="Open Sans"/>
                </a:rPr>
                <a:t>VRE generation potential</a:t>
              </a:r>
              <a:endParaRPr/>
            </a:p>
            <a:p>
              <a:pPr indent="-136697" lvl="0" marL="136697" marR="0" rtl="0" algn="l">
                <a:spcBef>
                  <a:spcPts val="0"/>
                </a:spcBef>
                <a:spcAft>
                  <a:spcPts val="0"/>
                </a:spcAft>
                <a:buClr>
                  <a:schemeClr val="dk1"/>
                </a:buClr>
                <a:buSzPts val="1100"/>
                <a:buFont typeface="Arial"/>
                <a:buChar char="•"/>
              </a:pPr>
              <a:r>
                <a:rPr lang="en-GB" sz="1100">
                  <a:solidFill>
                    <a:schemeClr val="dk1"/>
                  </a:solidFill>
                  <a:latin typeface="Open Sans"/>
                  <a:ea typeface="Open Sans"/>
                  <a:cs typeface="Open Sans"/>
                  <a:sym typeface="Open Sans"/>
                </a:rPr>
                <a:t>Transmission development</a:t>
              </a:r>
              <a:endParaRPr/>
            </a:p>
            <a:p>
              <a:pPr indent="-136697" lvl="0" marL="136697" marR="0" rtl="0" algn="l">
                <a:spcBef>
                  <a:spcPts val="0"/>
                </a:spcBef>
                <a:spcAft>
                  <a:spcPts val="0"/>
                </a:spcAft>
                <a:buClr>
                  <a:schemeClr val="dk1"/>
                </a:buClr>
                <a:buSzPts val="1100"/>
                <a:buFont typeface="Arial"/>
                <a:buChar char="•"/>
              </a:pPr>
              <a:r>
                <a:rPr lang="en-GB" sz="1100">
                  <a:solidFill>
                    <a:schemeClr val="dk1"/>
                  </a:solidFill>
                  <a:latin typeface="Open Sans"/>
                  <a:ea typeface="Open Sans"/>
                  <a:cs typeface="Open Sans"/>
                  <a:sym typeface="Open Sans"/>
                </a:rPr>
                <a:t>Diversification of Generation</a:t>
              </a:r>
              <a:endParaRPr/>
            </a:p>
            <a:p>
              <a:pPr indent="-136697" lvl="0" marL="136697" marR="0" rtl="0" algn="l">
                <a:spcBef>
                  <a:spcPts val="0"/>
                </a:spcBef>
                <a:spcAft>
                  <a:spcPts val="0"/>
                </a:spcAft>
                <a:buClr>
                  <a:schemeClr val="dk1"/>
                </a:buClr>
                <a:buSzPts val="1100"/>
                <a:buFont typeface="Arial"/>
                <a:buChar char="•"/>
              </a:pPr>
              <a:r>
                <a:rPr lang="en-GB" sz="1100">
                  <a:solidFill>
                    <a:schemeClr val="dk1"/>
                  </a:solidFill>
                  <a:latin typeface="Open Sans"/>
                  <a:ea typeface="Open Sans"/>
                  <a:cs typeface="Open Sans"/>
                  <a:sym typeface="Open Sans"/>
                </a:rPr>
                <a:t>Regional resource endowment</a:t>
              </a:r>
              <a:endParaRPr/>
            </a:p>
          </p:txBody>
        </p:sp>
        <p:sp>
          <p:nvSpPr>
            <p:cNvPr id="468" name="Google Shape;468;p13"/>
            <p:cNvSpPr/>
            <p:nvPr/>
          </p:nvSpPr>
          <p:spPr>
            <a:xfrm>
              <a:off x="3470992" y="2173978"/>
              <a:ext cx="285269" cy="285269"/>
            </a:xfrm>
            <a:prstGeom prst="ellipse">
              <a:avLst/>
            </a:prstGeom>
            <a:solidFill>
              <a:schemeClr val="lt1"/>
            </a:solidFill>
            <a:ln cap="flat" cmpd="sng" w="9525">
              <a:solidFill>
                <a:srgbClr val="00206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GB" sz="1276">
                  <a:solidFill>
                    <a:srgbClr val="002060"/>
                  </a:solidFill>
                  <a:latin typeface="Trebuchet MS"/>
                  <a:ea typeface="Trebuchet MS"/>
                  <a:cs typeface="Trebuchet MS"/>
                  <a:sym typeface="Trebuchet MS"/>
                </a:rPr>
                <a:t>1</a:t>
              </a:r>
              <a:endParaRPr/>
            </a:p>
          </p:txBody>
        </p:sp>
        <p:sp>
          <p:nvSpPr>
            <p:cNvPr id="469" name="Google Shape;469;p13"/>
            <p:cNvSpPr/>
            <p:nvPr/>
          </p:nvSpPr>
          <p:spPr>
            <a:xfrm>
              <a:off x="6975912" y="2177560"/>
              <a:ext cx="285269" cy="285269"/>
            </a:xfrm>
            <a:prstGeom prst="ellipse">
              <a:avLst/>
            </a:prstGeom>
            <a:solidFill>
              <a:schemeClr val="lt1"/>
            </a:solidFill>
            <a:ln cap="flat" cmpd="sng" w="9525">
              <a:solidFill>
                <a:srgbClr val="00206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GB" sz="1276">
                  <a:solidFill>
                    <a:srgbClr val="002060"/>
                  </a:solidFill>
                  <a:latin typeface="Trebuchet MS"/>
                  <a:ea typeface="Trebuchet MS"/>
                  <a:cs typeface="Trebuchet MS"/>
                  <a:sym typeface="Trebuchet MS"/>
                </a:rPr>
                <a:t>2</a:t>
              </a:r>
              <a:endParaRPr/>
            </a:p>
          </p:txBody>
        </p:sp>
        <p:sp>
          <p:nvSpPr>
            <p:cNvPr id="470" name="Google Shape;470;p13"/>
            <p:cNvSpPr/>
            <p:nvPr/>
          </p:nvSpPr>
          <p:spPr>
            <a:xfrm>
              <a:off x="5885024" y="5143806"/>
              <a:ext cx="285269" cy="285269"/>
            </a:xfrm>
            <a:prstGeom prst="ellipse">
              <a:avLst/>
            </a:prstGeom>
            <a:solidFill>
              <a:schemeClr val="lt1"/>
            </a:solidFill>
            <a:ln cap="flat" cmpd="sng" w="9525">
              <a:solidFill>
                <a:srgbClr val="00206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GB" sz="1276">
                  <a:solidFill>
                    <a:srgbClr val="002060"/>
                  </a:solidFill>
                  <a:latin typeface="Trebuchet MS"/>
                  <a:ea typeface="Trebuchet MS"/>
                  <a:cs typeface="Trebuchet MS"/>
                  <a:sym typeface="Trebuchet MS"/>
                </a:rPr>
                <a:t>3</a:t>
              </a:r>
              <a:endParaRPr/>
            </a:p>
          </p:txBody>
        </p:sp>
        <p:sp>
          <p:nvSpPr>
            <p:cNvPr id="471" name="Google Shape;471;p13"/>
            <p:cNvSpPr txBox="1"/>
            <p:nvPr/>
          </p:nvSpPr>
          <p:spPr>
            <a:xfrm>
              <a:off x="7274119" y="2192221"/>
              <a:ext cx="1971452" cy="2390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rgbClr val="002060"/>
                  </a:solidFill>
                  <a:latin typeface="Open Sans"/>
                  <a:ea typeface="Open Sans"/>
                  <a:cs typeface="Open Sans"/>
                  <a:sym typeface="Open Sans"/>
                </a:rPr>
                <a:t>Demand Side Implications</a:t>
              </a:r>
              <a:endParaRPr/>
            </a:p>
          </p:txBody>
        </p:sp>
        <p:sp>
          <p:nvSpPr>
            <p:cNvPr id="472" name="Google Shape;472;p13"/>
            <p:cNvSpPr txBox="1"/>
            <p:nvPr/>
          </p:nvSpPr>
          <p:spPr>
            <a:xfrm>
              <a:off x="1701884" y="2192220"/>
              <a:ext cx="1852777" cy="2390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rgbClr val="002060"/>
                  </a:solidFill>
                  <a:latin typeface="Open Sans"/>
                  <a:ea typeface="Open Sans"/>
                  <a:cs typeface="Open Sans"/>
                  <a:sym typeface="Open Sans"/>
                </a:rPr>
                <a:t>Supply Side Implications</a:t>
              </a:r>
              <a:endParaRPr/>
            </a:p>
          </p:txBody>
        </p:sp>
        <p:sp>
          <p:nvSpPr>
            <p:cNvPr id="473" name="Google Shape;473;p13"/>
            <p:cNvSpPr txBox="1"/>
            <p:nvPr/>
          </p:nvSpPr>
          <p:spPr>
            <a:xfrm>
              <a:off x="6274309" y="5194082"/>
              <a:ext cx="2794406" cy="3984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rgbClr val="002060"/>
                  </a:solidFill>
                  <a:latin typeface="Open Sans"/>
                  <a:ea typeface="Open Sans"/>
                  <a:cs typeface="Open Sans"/>
                  <a:sym typeface="Open Sans"/>
                </a:rPr>
                <a:t>Socio-economic, environmental </a:t>
              </a:r>
              <a:endParaRPr/>
            </a:p>
            <a:p>
              <a:pPr indent="0" lvl="0" marL="0" marR="0" rtl="0" algn="l">
                <a:spcBef>
                  <a:spcPts val="0"/>
                </a:spcBef>
                <a:spcAft>
                  <a:spcPts val="0"/>
                </a:spcAft>
                <a:buNone/>
              </a:pPr>
              <a:r>
                <a:rPr b="1" lang="en-GB" sz="1200">
                  <a:solidFill>
                    <a:srgbClr val="002060"/>
                  </a:solidFill>
                  <a:latin typeface="Open Sans"/>
                  <a:ea typeface="Open Sans"/>
                  <a:cs typeface="Open Sans"/>
                  <a:sym typeface="Open Sans"/>
                </a:rPr>
                <a:t>&amp; political motivations</a:t>
              </a:r>
              <a:endParaRPr/>
            </a:p>
          </p:txBody>
        </p:sp>
        <p:sp>
          <p:nvSpPr>
            <p:cNvPr id="474" name="Google Shape;474;p13"/>
            <p:cNvSpPr/>
            <p:nvPr/>
          </p:nvSpPr>
          <p:spPr>
            <a:xfrm>
              <a:off x="7393261" y="4003691"/>
              <a:ext cx="2481564" cy="1001149"/>
            </a:xfrm>
            <a:prstGeom prst="rect">
              <a:avLst/>
            </a:prstGeom>
            <a:noFill/>
            <a:ln>
              <a:noFill/>
            </a:ln>
          </p:spPr>
          <p:txBody>
            <a:bodyPr anchorCtr="0" anchor="ctr" bIns="0" lIns="0" spcFirstLastPara="1" rIns="0" wrap="square" tIns="0">
              <a:noAutofit/>
            </a:bodyPr>
            <a:lstStyle/>
            <a:p>
              <a:pPr indent="-136697" lvl="0" marL="136697" marR="0" rtl="0" algn="l">
                <a:spcBef>
                  <a:spcPts val="0"/>
                </a:spcBef>
                <a:spcAft>
                  <a:spcPts val="0"/>
                </a:spcAft>
                <a:buClr>
                  <a:schemeClr val="dk1"/>
                </a:buClr>
                <a:buSzPts val="1000"/>
                <a:buFont typeface="Arial"/>
                <a:buChar char="•"/>
              </a:pPr>
              <a:r>
                <a:rPr lang="en-GB" sz="1000">
                  <a:solidFill>
                    <a:schemeClr val="dk1"/>
                  </a:solidFill>
                  <a:latin typeface="Open Sans"/>
                  <a:ea typeface="Open Sans"/>
                  <a:cs typeface="Open Sans"/>
                  <a:sym typeface="Open Sans"/>
                </a:rPr>
                <a:t>Regional environmental issues</a:t>
              </a:r>
              <a:endParaRPr/>
            </a:p>
            <a:p>
              <a:pPr indent="-136697" lvl="0" marL="136697" marR="0" rtl="0" algn="l">
                <a:spcBef>
                  <a:spcPts val="200"/>
                </a:spcBef>
                <a:spcAft>
                  <a:spcPts val="0"/>
                </a:spcAft>
                <a:buClr>
                  <a:schemeClr val="dk1"/>
                </a:buClr>
                <a:buSzPts val="1000"/>
                <a:buFont typeface="Arial"/>
                <a:buChar char="•"/>
              </a:pPr>
              <a:r>
                <a:rPr lang="en-GB" sz="1000">
                  <a:solidFill>
                    <a:schemeClr val="dk1"/>
                  </a:solidFill>
                  <a:latin typeface="Open Sans"/>
                  <a:ea typeface="Open Sans"/>
                  <a:cs typeface="Open Sans"/>
                  <a:sym typeface="Open Sans"/>
                </a:rPr>
                <a:t>Energy consumption habits</a:t>
              </a:r>
              <a:endParaRPr/>
            </a:p>
            <a:p>
              <a:pPr indent="-136697" lvl="0" marL="136697" marR="0" rtl="0" algn="l">
                <a:spcBef>
                  <a:spcPts val="200"/>
                </a:spcBef>
                <a:spcAft>
                  <a:spcPts val="0"/>
                </a:spcAft>
                <a:buClr>
                  <a:schemeClr val="dk1"/>
                </a:buClr>
                <a:buSzPts val="1000"/>
                <a:buFont typeface="Arial"/>
                <a:buChar char="•"/>
              </a:pPr>
              <a:r>
                <a:rPr lang="en-GB" sz="1000">
                  <a:solidFill>
                    <a:schemeClr val="dk1"/>
                  </a:solidFill>
                  <a:latin typeface="Open Sans"/>
                  <a:ea typeface="Open Sans"/>
                  <a:cs typeface="Open Sans"/>
                  <a:sym typeface="Open Sans"/>
                </a:rPr>
                <a:t>Regional consumer affordability</a:t>
              </a:r>
              <a:endParaRPr/>
            </a:p>
            <a:p>
              <a:pPr indent="-136697" lvl="0" marL="136697" marR="0" rtl="0" algn="l">
                <a:spcBef>
                  <a:spcPts val="200"/>
                </a:spcBef>
                <a:spcAft>
                  <a:spcPts val="0"/>
                </a:spcAft>
                <a:buClr>
                  <a:schemeClr val="dk1"/>
                </a:buClr>
                <a:buSzPts val="1000"/>
                <a:buFont typeface="Arial"/>
                <a:buChar char="•"/>
              </a:pPr>
              <a:r>
                <a:rPr lang="en-GB" sz="1000">
                  <a:solidFill>
                    <a:schemeClr val="dk1"/>
                  </a:solidFill>
                  <a:latin typeface="Open Sans"/>
                  <a:ea typeface="Open Sans"/>
                  <a:cs typeface="Open Sans"/>
                  <a:sym typeface="Open Sans"/>
                </a:rPr>
                <a:t>Regional willingness to pay</a:t>
              </a:r>
              <a:endParaRPr/>
            </a:p>
            <a:p>
              <a:pPr indent="-136697" lvl="0" marL="136697" marR="0" rtl="0" algn="l">
                <a:spcBef>
                  <a:spcPts val="200"/>
                </a:spcBef>
                <a:spcAft>
                  <a:spcPts val="0"/>
                </a:spcAft>
                <a:buClr>
                  <a:schemeClr val="dk1"/>
                </a:buClr>
                <a:buSzPts val="1000"/>
                <a:buFont typeface="Arial"/>
                <a:buChar char="•"/>
              </a:pPr>
              <a:r>
                <a:rPr lang="en-GB" sz="1000">
                  <a:solidFill>
                    <a:schemeClr val="dk1"/>
                  </a:solidFill>
                  <a:latin typeface="Open Sans"/>
                  <a:ea typeface="Open Sans"/>
                  <a:cs typeface="Open Sans"/>
                  <a:sym typeface="Open Sans"/>
                </a:rPr>
                <a:t>Region-specific financial incentives</a:t>
              </a:r>
              <a:endParaRPr/>
            </a:p>
          </p:txBody>
        </p:sp>
        <p:cxnSp>
          <p:nvCxnSpPr>
            <p:cNvPr id="475" name="Google Shape;475;p13"/>
            <p:cNvCxnSpPr>
              <a:stCxn id="474" idx="1"/>
            </p:cNvCxnSpPr>
            <p:nvPr/>
          </p:nvCxnSpPr>
          <p:spPr>
            <a:xfrm rot="10800000">
              <a:off x="6170161" y="3912666"/>
              <a:ext cx="1223100" cy="591600"/>
            </a:xfrm>
            <a:prstGeom prst="straightConnector1">
              <a:avLst/>
            </a:prstGeom>
            <a:noFill/>
            <a:ln cap="flat" cmpd="sng" w="12700">
              <a:solidFill>
                <a:schemeClr val="dk1"/>
              </a:solidFill>
              <a:prstDash val="solid"/>
              <a:round/>
              <a:headEnd len="sm" w="sm" type="none"/>
              <a:tailEnd len="sm" w="sm" type="none"/>
            </a:ln>
          </p:spPr>
        </p:cxnSp>
        <p:sp>
          <p:nvSpPr>
            <p:cNvPr id="476" name="Google Shape;476;p13"/>
            <p:cNvSpPr/>
            <p:nvPr/>
          </p:nvSpPr>
          <p:spPr>
            <a:xfrm>
              <a:off x="1018404" y="4450739"/>
              <a:ext cx="2595220" cy="762345"/>
            </a:xfrm>
            <a:prstGeom prst="rect">
              <a:avLst/>
            </a:prstGeom>
            <a:noFill/>
            <a:ln>
              <a:noFill/>
            </a:ln>
          </p:spPr>
          <p:txBody>
            <a:bodyPr anchorCtr="0" anchor="ctr" bIns="0" lIns="0" spcFirstLastPara="1" rIns="0" wrap="square" tIns="0">
              <a:noAutofit/>
            </a:bodyPr>
            <a:lstStyle/>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Open Sans"/>
                  <a:ea typeface="Open Sans"/>
                  <a:cs typeface="Open Sans"/>
                  <a:sym typeface="Open Sans"/>
                </a:rPr>
                <a:t>Need for equitable generation</a:t>
              </a:r>
              <a:endParaRPr/>
            </a:p>
            <a:p>
              <a:pPr indent="-171450" lvl="0" marL="171450" marR="0" rtl="0" algn="l">
                <a:spcBef>
                  <a:spcPts val="200"/>
                </a:spcBef>
                <a:spcAft>
                  <a:spcPts val="0"/>
                </a:spcAft>
                <a:buClr>
                  <a:schemeClr val="dk1"/>
                </a:buClr>
                <a:buSzPts val="1000"/>
                <a:buFont typeface="Arial"/>
                <a:buChar char="•"/>
              </a:pPr>
              <a:r>
                <a:rPr lang="en-GB" sz="1000">
                  <a:solidFill>
                    <a:schemeClr val="dk1"/>
                  </a:solidFill>
                  <a:latin typeface="Open Sans"/>
                  <a:ea typeface="Open Sans"/>
                  <a:cs typeface="Open Sans"/>
                  <a:sym typeface="Open Sans"/>
                </a:rPr>
                <a:t>Trade-offs between environmental impacts and energy security</a:t>
              </a:r>
              <a:endParaRPr/>
            </a:p>
            <a:p>
              <a:pPr indent="-171450" lvl="0" marL="171450" marR="0" rtl="0" algn="l">
                <a:spcBef>
                  <a:spcPts val="200"/>
                </a:spcBef>
                <a:spcAft>
                  <a:spcPts val="0"/>
                </a:spcAft>
                <a:buClr>
                  <a:schemeClr val="dk1"/>
                </a:buClr>
                <a:buSzPts val="1000"/>
                <a:buFont typeface="Arial"/>
                <a:buChar char="•"/>
              </a:pPr>
              <a:r>
                <a:rPr lang="en-GB" sz="1000">
                  <a:solidFill>
                    <a:schemeClr val="dk1"/>
                  </a:solidFill>
                  <a:latin typeface="Open Sans"/>
                  <a:ea typeface="Open Sans"/>
                  <a:cs typeface="Open Sans"/>
                  <a:sym typeface="Open Sans"/>
                </a:rPr>
                <a:t>Social resistance against new installations</a:t>
              </a:r>
              <a:endParaRPr/>
            </a:p>
          </p:txBody>
        </p:sp>
        <p:cxnSp>
          <p:nvCxnSpPr>
            <p:cNvPr id="477" name="Google Shape;477;p13"/>
            <p:cNvCxnSpPr>
              <a:stCxn id="476" idx="3"/>
            </p:cNvCxnSpPr>
            <p:nvPr/>
          </p:nvCxnSpPr>
          <p:spPr>
            <a:xfrm flipH="1" rot="10800000">
              <a:off x="3613624" y="3934312"/>
              <a:ext cx="1037700" cy="897600"/>
            </a:xfrm>
            <a:prstGeom prst="straightConnector1">
              <a:avLst/>
            </a:prstGeom>
            <a:noFill/>
            <a:ln cap="flat" cmpd="sng" w="12700">
              <a:solidFill>
                <a:schemeClr val="dk1"/>
              </a:solidFill>
              <a:prstDash val="solid"/>
              <a:round/>
              <a:headEnd len="sm" w="sm" type="none"/>
              <a:tailEnd len="sm" w="sm" type="none"/>
            </a:ln>
          </p:spPr>
        </p:cxnSp>
        <p:sp>
          <p:nvSpPr>
            <p:cNvPr id="478" name="Google Shape;478;p13"/>
            <p:cNvSpPr/>
            <p:nvPr/>
          </p:nvSpPr>
          <p:spPr>
            <a:xfrm>
              <a:off x="7036640" y="1137004"/>
              <a:ext cx="2481564" cy="1015747"/>
            </a:xfrm>
            <a:prstGeom prst="rect">
              <a:avLst/>
            </a:prstGeom>
            <a:noFill/>
            <a:ln>
              <a:noFill/>
            </a:ln>
          </p:spPr>
          <p:txBody>
            <a:bodyPr anchorCtr="0" anchor="ctr" bIns="0" lIns="0" spcFirstLastPara="1" rIns="0" wrap="square" tIns="0">
              <a:noAutofit/>
            </a:bodyPr>
            <a:lstStyle/>
            <a:p>
              <a:pPr indent="-136697" lvl="0" marL="136697" marR="0" rtl="0" algn="l">
                <a:spcBef>
                  <a:spcPts val="0"/>
                </a:spcBef>
                <a:spcAft>
                  <a:spcPts val="0"/>
                </a:spcAft>
                <a:buClr>
                  <a:schemeClr val="dk1"/>
                </a:buClr>
                <a:buSzPts val="1000"/>
                <a:buFont typeface="Arial"/>
                <a:buChar char="•"/>
              </a:pPr>
              <a:r>
                <a:rPr lang="en-GB" sz="1000">
                  <a:solidFill>
                    <a:schemeClr val="dk1"/>
                  </a:solidFill>
                  <a:latin typeface="Open Sans"/>
                  <a:ea typeface="Open Sans"/>
                  <a:cs typeface="Open Sans"/>
                  <a:sym typeface="Open Sans"/>
                </a:rPr>
                <a:t>Correlation between VRE generation and fluctuating demand</a:t>
              </a:r>
              <a:endParaRPr/>
            </a:p>
            <a:p>
              <a:pPr indent="-136697" lvl="0" marL="136697" marR="0" rtl="0" algn="l">
                <a:spcBef>
                  <a:spcPts val="200"/>
                </a:spcBef>
                <a:spcAft>
                  <a:spcPts val="0"/>
                </a:spcAft>
                <a:buClr>
                  <a:schemeClr val="dk1"/>
                </a:buClr>
                <a:buSzPts val="1000"/>
                <a:buFont typeface="Arial"/>
                <a:buChar char="•"/>
              </a:pPr>
              <a:r>
                <a:rPr lang="en-GB" sz="1000">
                  <a:solidFill>
                    <a:schemeClr val="dk1"/>
                  </a:solidFill>
                  <a:latin typeface="Open Sans"/>
                  <a:ea typeface="Open Sans"/>
                  <a:cs typeface="Open Sans"/>
                  <a:sym typeface="Open Sans"/>
                </a:rPr>
                <a:t>Requirements for load-following and storage technologies</a:t>
              </a:r>
              <a:endParaRPr/>
            </a:p>
            <a:p>
              <a:pPr indent="-136697" lvl="0" marL="136697" marR="0" rtl="0" algn="l">
                <a:spcBef>
                  <a:spcPts val="200"/>
                </a:spcBef>
                <a:spcAft>
                  <a:spcPts val="0"/>
                </a:spcAft>
                <a:buClr>
                  <a:schemeClr val="dk1"/>
                </a:buClr>
                <a:buSzPts val="1000"/>
                <a:buFont typeface="Arial"/>
                <a:buChar char="•"/>
              </a:pPr>
              <a:r>
                <a:rPr lang="en-GB" sz="1000">
                  <a:solidFill>
                    <a:schemeClr val="dk1"/>
                  </a:solidFill>
                  <a:latin typeface="Open Sans"/>
                  <a:ea typeface="Open Sans"/>
                  <a:cs typeface="Open Sans"/>
                  <a:sym typeface="Open Sans"/>
                </a:rPr>
                <a:t>Analysis of centralized vs de-centralized energy supply</a:t>
              </a:r>
              <a:endParaRPr/>
            </a:p>
          </p:txBody>
        </p:sp>
        <p:cxnSp>
          <p:nvCxnSpPr>
            <p:cNvPr id="479" name="Google Shape;479;p13"/>
            <p:cNvCxnSpPr>
              <a:stCxn id="478" idx="1"/>
            </p:cNvCxnSpPr>
            <p:nvPr/>
          </p:nvCxnSpPr>
          <p:spPr>
            <a:xfrm flipH="1">
              <a:off x="5496740" y="1644878"/>
              <a:ext cx="1539900" cy="944400"/>
            </a:xfrm>
            <a:prstGeom prst="straightConnector1">
              <a:avLst/>
            </a:prstGeom>
            <a:noFill/>
            <a:ln cap="flat" cmpd="sng" w="12700">
              <a:solidFill>
                <a:schemeClr val="dk1"/>
              </a:solidFill>
              <a:prstDash val="solid"/>
              <a:round/>
              <a:headEnd len="sm" w="sm" type="none"/>
              <a:tailEnd len="sm" w="sm" type="none"/>
            </a:ln>
          </p:spPr>
        </p:cxnSp>
      </p:grpSp>
      <p:sp>
        <p:nvSpPr>
          <p:cNvPr id="480" name="Google Shape;480;p13"/>
          <p:cNvSpPr txBox="1"/>
          <p:nvPr/>
        </p:nvSpPr>
        <p:spPr>
          <a:xfrm>
            <a:off x="311825" y="6058892"/>
            <a:ext cx="11202891" cy="2308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GB" sz="900">
                <a:solidFill>
                  <a:srgbClr val="595959"/>
                </a:solidFill>
                <a:latin typeface="Open Sans"/>
                <a:ea typeface="Open Sans"/>
                <a:cs typeface="Open Sans"/>
                <a:sym typeface="Open Sans"/>
              </a:rPr>
              <a:t>Source for Image: adaptation from [2]</a:t>
            </a:r>
            <a:endParaRPr i="1" sz="900">
              <a:solidFill>
                <a:srgbClr val="595959"/>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descr="Graphical user interface, sunburst chart&#10;&#10;Description automatically generated" id="486" name="Google Shape;486;p14"/>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487" name="Google Shape;487;p14"/>
          <p:cNvSpPr/>
          <p:nvPr/>
        </p:nvSpPr>
        <p:spPr>
          <a:xfrm>
            <a:off x="207845" y="130243"/>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13</a:t>
            </a:r>
            <a:endParaRPr b="1" sz="1400">
              <a:solidFill>
                <a:schemeClr val="lt1"/>
              </a:solidFill>
              <a:latin typeface="Open Sans ExtraBold"/>
              <a:ea typeface="Open Sans ExtraBold"/>
              <a:cs typeface="Open Sans ExtraBold"/>
              <a:sym typeface="Open Sans ExtraBold"/>
            </a:endParaRPr>
          </a:p>
        </p:txBody>
      </p:sp>
      <p:sp>
        <p:nvSpPr>
          <p:cNvPr id="489" name="Google Shape;489;p14"/>
          <p:cNvSpPr txBox="1"/>
          <p:nvPr/>
        </p:nvSpPr>
        <p:spPr>
          <a:xfrm>
            <a:off x="386473" y="265263"/>
            <a:ext cx="7651304" cy="58655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Main Modelling Frameworks</a:t>
            </a:r>
            <a:endParaRPr/>
          </a:p>
        </p:txBody>
      </p:sp>
      <p:cxnSp>
        <p:nvCxnSpPr>
          <p:cNvPr id="490" name="Google Shape;490;p14"/>
          <p:cNvCxnSpPr/>
          <p:nvPr/>
        </p:nvCxnSpPr>
        <p:spPr>
          <a:xfrm>
            <a:off x="386473" y="851819"/>
            <a:ext cx="5404727" cy="0"/>
          </a:xfrm>
          <a:prstGeom prst="straightConnector1">
            <a:avLst/>
          </a:prstGeom>
          <a:noFill/>
          <a:ln cap="flat" cmpd="sng" w="12700">
            <a:solidFill>
              <a:srgbClr val="1F3864"/>
            </a:solidFill>
            <a:prstDash val="solid"/>
            <a:miter lim="800000"/>
            <a:headEnd len="sm" w="sm" type="none"/>
            <a:tailEnd len="sm" w="sm" type="none"/>
          </a:ln>
        </p:spPr>
      </p:cxnSp>
      <p:sp>
        <p:nvSpPr>
          <p:cNvPr id="491" name="Google Shape;491;p14"/>
          <p:cNvSpPr txBox="1"/>
          <p:nvPr/>
        </p:nvSpPr>
        <p:spPr>
          <a:xfrm>
            <a:off x="3596205" y="6037075"/>
            <a:ext cx="572212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Main modelling frameworks in terms of geographical and temporal resolution</a:t>
            </a:r>
            <a:endParaRPr/>
          </a:p>
        </p:txBody>
      </p:sp>
      <p:grpSp>
        <p:nvGrpSpPr>
          <p:cNvPr id="492" name="Google Shape;492;p14"/>
          <p:cNvGrpSpPr/>
          <p:nvPr/>
        </p:nvGrpSpPr>
        <p:grpSpPr>
          <a:xfrm>
            <a:off x="1242273" y="1894664"/>
            <a:ext cx="8759208" cy="4036170"/>
            <a:chOff x="1242273" y="1562605"/>
            <a:chExt cx="8664873" cy="4326963"/>
          </a:xfrm>
        </p:grpSpPr>
        <p:grpSp>
          <p:nvGrpSpPr>
            <p:cNvPr id="493" name="Google Shape;493;p14"/>
            <p:cNvGrpSpPr/>
            <p:nvPr/>
          </p:nvGrpSpPr>
          <p:grpSpPr>
            <a:xfrm>
              <a:off x="1242273" y="1562605"/>
              <a:ext cx="8664873" cy="4326963"/>
              <a:chOff x="1414153" y="1314867"/>
              <a:chExt cx="8664873" cy="4326963"/>
            </a:xfrm>
          </p:grpSpPr>
          <p:pic>
            <p:nvPicPr>
              <p:cNvPr descr="Image result for oemof logo" id="494" name="Google Shape;494;p14"/>
              <p:cNvPicPr preferRelativeResize="0"/>
              <p:nvPr/>
            </p:nvPicPr>
            <p:blipFill rotWithShape="1">
              <a:blip r:embed="rId4">
                <a:alphaModFix/>
              </a:blip>
              <a:srcRect b="22687" l="18479" r="19782" t="25339"/>
              <a:stretch/>
            </p:blipFill>
            <p:spPr>
              <a:xfrm>
                <a:off x="5075649" y="2871670"/>
                <a:ext cx="1055788" cy="375508"/>
              </a:xfrm>
              <a:prstGeom prst="rect">
                <a:avLst/>
              </a:prstGeom>
              <a:noFill/>
              <a:ln>
                <a:noFill/>
              </a:ln>
            </p:spPr>
          </p:pic>
          <p:sp>
            <p:nvSpPr>
              <p:cNvPr id="495" name="Google Shape;495;p14"/>
              <p:cNvSpPr/>
              <p:nvPr/>
            </p:nvSpPr>
            <p:spPr>
              <a:xfrm>
                <a:off x="6237129" y="2913336"/>
                <a:ext cx="940402" cy="365052"/>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3F3F3F"/>
                    </a:solidFill>
                    <a:latin typeface="Twentieth Century"/>
                    <a:ea typeface="Twentieth Century"/>
                    <a:cs typeface="Twentieth Century"/>
                    <a:sym typeface="Twentieth Century"/>
                  </a:rPr>
                  <a:t>PyPSA</a:t>
                </a:r>
                <a:endParaRPr b="1" sz="1400">
                  <a:solidFill>
                    <a:srgbClr val="3F3F3F"/>
                  </a:solidFill>
                  <a:latin typeface="Twentieth Century"/>
                  <a:ea typeface="Twentieth Century"/>
                  <a:cs typeface="Twentieth Century"/>
                  <a:sym typeface="Twentieth Century"/>
                </a:endParaRPr>
              </a:p>
            </p:txBody>
          </p:sp>
          <p:pic>
            <p:nvPicPr>
              <p:cNvPr descr="Logo" id="496" name="Google Shape;496;p14"/>
              <p:cNvPicPr preferRelativeResize="0"/>
              <p:nvPr/>
            </p:nvPicPr>
            <p:blipFill rotWithShape="1">
              <a:blip r:embed="rId5">
                <a:alphaModFix/>
              </a:blip>
              <a:srcRect b="0" l="0" r="0" t="0"/>
              <a:stretch/>
            </p:blipFill>
            <p:spPr>
              <a:xfrm>
                <a:off x="5254677" y="3763396"/>
                <a:ext cx="875357" cy="550120"/>
              </a:xfrm>
              <a:prstGeom prst="rect">
                <a:avLst/>
              </a:prstGeom>
              <a:noFill/>
              <a:ln>
                <a:noFill/>
              </a:ln>
            </p:spPr>
          </p:pic>
          <p:sp>
            <p:nvSpPr>
              <p:cNvPr id="497" name="Google Shape;497;p14"/>
              <p:cNvSpPr txBox="1"/>
              <p:nvPr/>
            </p:nvSpPr>
            <p:spPr>
              <a:xfrm>
                <a:off x="6233422" y="3873838"/>
                <a:ext cx="794273" cy="3959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3F3F3F"/>
                    </a:solidFill>
                    <a:latin typeface="Twentieth Century"/>
                    <a:ea typeface="Twentieth Century"/>
                    <a:cs typeface="Twentieth Century"/>
                    <a:sym typeface="Twentieth Century"/>
                  </a:rPr>
                  <a:t>URBS</a:t>
                </a:r>
                <a:endParaRPr b="1" sz="1400">
                  <a:solidFill>
                    <a:srgbClr val="3F3F3F"/>
                  </a:solidFill>
                  <a:latin typeface="Twentieth Century"/>
                  <a:ea typeface="Twentieth Century"/>
                  <a:cs typeface="Twentieth Century"/>
                  <a:sym typeface="Twentieth Century"/>
                </a:endParaRPr>
              </a:p>
            </p:txBody>
          </p:sp>
          <p:pic>
            <p:nvPicPr>
              <p:cNvPr descr="https://www.energyplan.eu/wp-content/themes/twentyten-energy/assets/logo-energy.jpg" id="498" name="Google Shape;498;p14"/>
              <p:cNvPicPr preferRelativeResize="0"/>
              <p:nvPr/>
            </p:nvPicPr>
            <p:blipFill rotWithShape="1">
              <a:blip r:embed="rId6">
                <a:alphaModFix/>
              </a:blip>
              <a:srcRect b="0" l="0" r="0" t="0"/>
              <a:stretch/>
            </p:blipFill>
            <p:spPr>
              <a:xfrm>
                <a:off x="7082477" y="3849103"/>
                <a:ext cx="1142822" cy="410567"/>
              </a:xfrm>
              <a:prstGeom prst="rect">
                <a:avLst/>
              </a:prstGeom>
              <a:noFill/>
              <a:ln>
                <a:noFill/>
              </a:ln>
            </p:spPr>
          </p:pic>
          <p:pic>
            <p:nvPicPr>
              <p:cNvPr descr="Immagine che contiene disegnando&#10;&#10;Descrizione generata automaticamente" id="499" name="Google Shape;499;p14"/>
              <p:cNvPicPr preferRelativeResize="0"/>
              <p:nvPr/>
            </p:nvPicPr>
            <p:blipFill rotWithShape="1">
              <a:blip r:embed="rId7">
                <a:alphaModFix/>
              </a:blip>
              <a:srcRect b="0" l="0" r="0" t="0"/>
              <a:stretch/>
            </p:blipFill>
            <p:spPr>
              <a:xfrm>
                <a:off x="6162844" y="3391383"/>
                <a:ext cx="1039022" cy="394762"/>
              </a:xfrm>
              <a:prstGeom prst="rect">
                <a:avLst/>
              </a:prstGeom>
              <a:noFill/>
              <a:ln>
                <a:noFill/>
              </a:ln>
            </p:spPr>
          </p:pic>
          <p:pic>
            <p:nvPicPr>
              <p:cNvPr descr="Graphical user interface, application, Teams&#10;&#10;Description automatically generated" id="500" name="Google Shape;500;p14"/>
              <p:cNvPicPr preferRelativeResize="0"/>
              <p:nvPr/>
            </p:nvPicPr>
            <p:blipFill rotWithShape="1">
              <a:blip r:embed="rId8">
                <a:alphaModFix/>
              </a:blip>
              <a:srcRect b="0" l="0" r="0" t="0"/>
              <a:stretch/>
            </p:blipFill>
            <p:spPr>
              <a:xfrm>
                <a:off x="5155611" y="3445241"/>
                <a:ext cx="925156" cy="214763"/>
              </a:xfrm>
              <a:prstGeom prst="rect">
                <a:avLst/>
              </a:prstGeom>
              <a:noFill/>
              <a:ln>
                <a:noFill/>
              </a:ln>
            </p:spPr>
          </p:pic>
          <p:pic>
            <p:nvPicPr>
              <p:cNvPr descr="Logo&#10;&#10;Description automatically generated" id="501" name="Google Shape;501;p14"/>
              <p:cNvPicPr preferRelativeResize="0"/>
              <p:nvPr/>
            </p:nvPicPr>
            <p:blipFill rotWithShape="1">
              <a:blip r:embed="rId9">
                <a:alphaModFix/>
              </a:blip>
              <a:srcRect b="0" l="0" r="0" t="0"/>
              <a:stretch/>
            </p:blipFill>
            <p:spPr>
              <a:xfrm>
                <a:off x="3135150" y="4298008"/>
                <a:ext cx="952638" cy="368231"/>
              </a:xfrm>
              <a:prstGeom prst="rect">
                <a:avLst/>
              </a:prstGeom>
              <a:noFill/>
              <a:ln>
                <a:noFill/>
              </a:ln>
            </p:spPr>
          </p:pic>
          <p:sp>
            <p:nvSpPr>
              <p:cNvPr id="502" name="Google Shape;502;p14"/>
              <p:cNvSpPr txBox="1"/>
              <p:nvPr/>
            </p:nvSpPr>
            <p:spPr>
              <a:xfrm>
                <a:off x="7568053" y="1879266"/>
                <a:ext cx="1014641" cy="3959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34BB"/>
                    </a:solidFill>
                    <a:latin typeface="Twentieth Century"/>
                    <a:ea typeface="Twentieth Century"/>
                    <a:cs typeface="Twentieth Century"/>
                    <a:sym typeface="Twentieth Century"/>
                  </a:rPr>
                  <a:t>MESSAGE</a:t>
                </a:r>
                <a:endParaRPr b="1" sz="1200">
                  <a:solidFill>
                    <a:srgbClr val="0034BB"/>
                  </a:solidFill>
                  <a:latin typeface="Twentieth Century"/>
                  <a:ea typeface="Twentieth Century"/>
                  <a:cs typeface="Twentieth Century"/>
                  <a:sym typeface="Twentieth Century"/>
                </a:endParaRPr>
              </a:p>
            </p:txBody>
          </p:sp>
          <p:pic>
            <p:nvPicPr>
              <p:cNvPr descr="A picture containing text&#10;&#10;Description automatically generated" id="503" name="Google Shape;503;p14"/>
              <p:cNvPicPr preferRelativeResize="0"/>
              <p:nvPr/>
            </p:nvPicPr>
            <p:blipFill rotWithShape="1">
              <a:blip r:embed="rId10">
                <a:alphaModFix/>
              </a:blip>
              <a:srcRect b="29346" l="16764" r="16763" t="30563"/>
              <a:stretch/>
            </p:blipFill>
            <p:spPr>
              <a:xfrm>
                <a:off x="7292689" y="2953814"/>
                <a:ext cx="932610" cy="361650"/>
              </a:xfrm>
              <a:prstGeom prst="rect">
                <a:avLst/>
              </a:prstGeom>
              <a:noFill/>
              <a:ln>
                <a:noFill/>
              </a:ln>
            </p:spPr>
          </p:pic>
          <p:pic>
            <p:nvPicPr>
              <p:cNvPr id="504" name="Google Shape;504;p14"/>
              <p:cNvPicPr preferRelativeResize="0"/>
              <p:nvPr/>
            </p:nvPicPr>
            <p:blipFill rotWithShape="1">
              <a:blip r:embed="rId11">
                <a:alphaModFix/>
              </a:blip>
              <a:srcRect b="24561" l="11997" r="10901" t="25965"/>
              <a:stretch/>
            </p:blipFill>
            <p:spPr>
              <a:xfrm>
                <a:off x="3890894" y="3596739"/>
                <a:ext cx="963398" cy="615858"/>
              </a:xfrm>
              <a:prstGeom prst="rect">
                <a:avLst/>
              </a:prstGeom>
              <a:noFill/>
              <a:ln>
                <a:noFill/>
              </a:ln>
            </p:spPr>
          </p:pic>
          <p:sp>
            <p:nvSpPr>
              <p:cNvPr id="505" name="Google Shape;505;p14"/>
              <p:cNvSpPr txBox="1"/>
              <p:nvPr/>
            </p:nvSpPr>
            <p:spPr>
              <a:xfrm>
                <a:off x="4892041" y="2224134"/>
                <a:ext cx="1196215" cy="5068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232">
                    <a:solidFill>
                      <a:srgbClr val="3EA2D9"/>
                    </a:solidFill>
                    <a:latin typeface="Twentieth Century"/>
                    <a:ea typeface="Twentieth Century"/>
                    <a:cs typeface="Twentieth Century"/>
                    <a:sym typeface="Twentieth Century"/>
                  </a:rPr>
                  <a:t>MARKAL</a:t>
                </a:r>
                <a:endParaRPr b="1" sz="1595">
                  <a:solidFill>
                    <a:srgbClr val="3EA2D9"/>
                  </a:solidFill>
                  <a:latin typeface="Twentieth Century"/>
                  <a:ea typeface="Twentieth Century"/>
                  <a:cs typeface="Twentieth Century"/>
                  <a:sym typeface="Twentieth Century"/>
                </a:endParaRPr>
              </a:p>
            </p:txBody>
          </p:sp>
          <p:sp>
            <p:nvSpPr>
              <p:cNvPr id="506" name="Google Shape;506;p14"/>
              <p:cNvSpPr txBox="1"/>
              <p:nvPr/>
            </p:nvSpPr>
            <p:spPr>
              <a:xfrm>
                <a:off x="6537208" y="2222523"/>
                <a:ext cx="895828" cy="4289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3EA2D9"/>
                    </a:solidFill>
                    <a:latin typeface="Twentieth Century"/>
                    <a:ea typeface="Twentieth Century"/>
                    <a:cs typeface="Twentieth Century"/>
                    <a:sym typeface="Twentieth Century"/>
                  </a:rPr>
                  <a:t>TIMES</a:t>
                </a:r>
                <a:endParaRPr b="1" sz="1600">
                  <a:solidFill>
                    <a:srgbClr val="3EA2D9"/>
                  </a:solidFill>
                  <a:latin typeface="Twentieth Century"/>
                  <a:ea typeface="Twentieth Century"/>
                  <a:cs typeface="Twentieth Century"/>
                  <a:sym typeface="Twentieth Century"/>
                </a:endParaRPr>
              </a:p>
            </p:txBody>
          </p:sp>
          <p:sp>
            <p:nvSpPr>
              <p:cNvPr id="507" name="Google Shape;507;p14"/>
              <p:cNvSpPr/>
              <p:nvPr/>
            </p:nvSpPr>
            <p:spPr>
              <a:xfrm>
                <a:off x="6326424" y="2269283"/>
                <a:ext cx="363016" cy="320679"/>
              </a:xfrm>
              <a:prstGeom prst="stripedRightArrow">
                <a:avLst>
                  <a:gd fmla="val 50000" name="adj1"/>
                  <a:gd fmla="val 50000" name="adj2"/>
                </a:avLst>
              </a:prstGeom>
              <a:solidFill>
                <a:srgbClr val="3EA2D9"/>
              </a:solidFill>
              <a:ln>
                <a:noFill/>
              </a:ln>
            </p:spPr>
            <p:txBody>
              <a:bodyPr anchorCtr="0" anchor="t" bIns="0" lIns="0" spcFirstLastPara="1" rIns="0" wrap="square" tIns="0">
                <a:noAutofit/>
              </a:bodyPr>
              <a:lstStyle/>
              <a:p>
                <a:pPr indent="0" lvl="0" marL="0" marR="0" rtl="0" algn="r">
                  <a:spcBef>
                    <a:spcPts val="0"/>
                  </a:spcBef>
                  <a:spcAft>
                    <a:spcPts val="0"/>
                  </a:spcAft>
                  <a:buNone/>
                </a:pPr>
                <a:r>
                  <a:t/>
                </a:r>
                <a:endParaRPr sz="797">
                  <a:solidFill>
                    <a:schemeClr val="dk1"/>
                  </a:solidFill>
                  <a:latin typeface="Arial"/>
                  <a:ea typeface="Arial"/>
                  <a:cs typeface="Arial"/>
                  <a:sym typeface="Arial"/>
                </a:endParaRPr>
              </a:p>
            </p:txBody>
          </p:sp>
          <p:cxnSp>
            <p:nvCxnSpPr>
              <p:cNvPr id="508" name="Google Shape;508;p14"/>
              <p:cNvCxnSpPr/>
              <p:nvPr/>
            </p:nvCxnSpPr>
            <p:spPr>
              <a:xfrm>
                <a:off x="2846132" y="1314867"/>
                <a:ext cx="0" cy="3654737"/>
              </a:xfrm>
              <a:prstGeom prst="straightConnector1">
                <a:avLst/>
              </a:prstGeom>
              <a:noFill/>
              <a:ln cap="flat" cmpd="sng" w="19050">
                <a:solidFill>
                  <a:schemeClr val="dk1"/>
                </a:solidFill>
                <a:prstDash val="solid"/>
                <a:miter lim="800000"/>
                <a:headEnd len="sm" w="sm" type="none"/>
                <a:tailEnd len="sm" w="sm" type="none"/>
              </a:ln>
            </p:spPr>
          </p:cxnSp>
          <p:cxnSp>
            <p:nvCxnSpPr>
              <p:cNvPr id="509" name="Google Shape;509;p14"/>
              <p:cNvCxnSpPr/>
              <p:nvPr/>
            </p:nvCxnSpPr>
            <p:spPr>
              <a:xfrm rot="10800000">
                <a:off x="2736324" y="4836647"/>
                <a:ext cx="7342702" cy="0"/>
              </a:xfrm>
              <a:prstGeom prst="straightConnector1">
                <a:avLst/>
              </a:prstGeom>
              <a:noFill/>
              <a:ln cap="flat" cmpd="sng" w="19050">
                <a:solidFill>
                  <a:schemeClr val="dk1"/>
                </a:solidFill>
                <a:prstDash val="solid"/>
                <a:miter lim="800000"/>
                <a:headEnd len="sm" w="sm" type="none"/>
                <a:tailEnd len="sm" w="sm" type="none"/>
              </a:ln>
            </p:spPr>
          </p:cxnSp>
          <p:sp>
            <p:nvSpPr>
              <p:cNvPr id="510" name="Google Shape;510;p14"/>
              <p:cNvSpPr txBox="1"/>
              <p:nvPr/>
            </p:nvSpPr>
            <p:spPr>
              <a:xfrm>
                <a:off x="2157464" y="1766790"/>
                <a:ext cx="6825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Global</a:t>
                </a:r>
                <a:endParaRPr/>
              </a:p>
            </p:txBody>
          </p:sp>
          <p:sp>
            <p:nvSpPr>
              <p:cNvPr id="511" name="Google Shape;511;p14"/>
              <p:cNvSpPr txBox="1"/>
              <p:nvPr/>
            </p:nvSpPr>
            <p:spPr>
              <a:xfrm>
                <a:off x="1801371" y="2339046"/>
                <a:ext cx="10228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Continental</a:t>
                </a:r>
                <a:endParaRPr/>
              </a:p>
            </p:txBody>
          </p:sp>
          <p:sp>
            <p:nvSpPr>
              <p:cNvPr id="512" name="Google Shape;512;p14"/>
              <p:cNvSpPr txBox="1"/>
              <p:nvPr/>
            </p:nvSpPr>
            <p:spPr>
              <a:xfrm>
                <a:off x="2023525" y="2935717"/>
                <a:ext cx="10228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National</a:t>
                </a:r>
                <a:endParaRPr/>
              </a:p>
            </p:txBody>
          </p:sp>
          <p:sp>
            <p:nvSpPr>
              <p:cNvPr id="513" name="Google Shape;513;p14"/>
              <p:cNvSpPr txBox="1"/>
              <p:nvPr/>
            </p:nvSpPr>
            <p:spPr>
              <a:xfrm>
                <a:off x="2023525" y="3533543"/>
                <a:ext cx="10228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Regional</a:t>
                </a:r>
                <a:endParaRPr/>
              </a:p>
            </p:txBody>
          </p:sp>
          <p:sp>
            <p:nvSpPr>
              <p:cNvPr id="514" name="Google Shape;514;p14"/>
              <p:cNvSpPr txBox="1"/>
              <p:nvPr/>
            </p:nvSpPr>
            <p:spPr>
              <a:xfrm>
                <a:off x="2253616" y="4110112"/>
                <a:ext cx="10228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Local</a:t>
                </a:r>
                <a:endParaRPr/>
              </a:p>
            </p:txBody>
          </p:sp>
          <p:sp>
            <p:nvSpPr>
              <p:cNvPr id="515" name="Google Shape;515;p14"/>
              <p:cNvSpPr txBox="1"/>
              <p:nvPr/>
            </p:nvSpPr>
            <p:spPr>
              <a:xfrm>
                <a:off x="1720002" y="4530684"/>
                <a:ext cx="122622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Single Project</a:t>
                </a:r>
                <a:endParaRPr/>
              </a:p>
            </p:txBody>
          </p:sp>
          <p:sp>
            <p:nvSpPr>
              <p:cNvPr id="516" name="Google Shape;516;p14"/>
              <p:cNvSpPr txBox="1"/>
              <p:nvPr/>
            </p:nvSpPr>
            <p:spPr>
              <a:xfrm rot="-5400000">
                <a:off x="500351" y="2883818"/>
                <a:ext cx="21046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rgbClr val="C55A11"/>
                    </a:solidFill>
                    <a:latin typeface="Open Sans"/>
                    <a:ea typeface="Open Sans"/>
                    <a:cs typeface="Open Sans"/>
                    <a:sym typeface="Open Sans"/>
                  </a:rPr>
                  <a:t>Geographical Coverage</a:t>
                </a:r>
                <a:endParaRPr/>
              </a:p>
            </p:txBody>
          </p:sp>
          <p:sp>
            <p:nvSpPr>
              <p:cNvPr id="517" name="Google Shape;517;p14"/>
              <p:cNvSpPr txBox="1"/>
              <p:nvPr/>
            </p:nvSpPr>
            <p:spPr>
              <a:xfrm rot="-2815516">
                <a:off x="3399262" y="4986621"/>
                <a:ext cx="91519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Seconds</a:t>
                </a:r>
                <a:endParaRPr/>
              </a:p>
            </p:txBody>
          </p:sp>
          <p:sp>
            <p:nvSpPr>
              <p:cNvPr id="518" name="Google Shape;518;p14"/>
              <p:cNvSpPr txBox="1"/>
              <p:nvPr/>
            </p:nvSpPr>
            <p:spPr>
              <a:xfrm rot="-2815516">
                <a:off x="4434442" y="4969100"/>
                <a:ext cx="91519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Minutes</a:t>
                </a:r>
                <a:endParaRPr/>
              </a:p>
            </p:txBody>
          </p:sp>
          <p:sp>
            <p:nvSpPr>
              <p:cNvPr id="519" name="Google Shape;519;p14"/>
              <p:cNvSpPr txBox="1"/>
              <p:nvPr/>
            </p:nvSpPr>
            <p:spPr>
              <a:xfrm rot="-2815516">
                <a:off x="5664655" y="4866933"/>
                <a:ext cx="91519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Hours</a:t>
                </a:r>
                <a:endParaRPr/>
              </a:p>
            </p:txBody>
          </p:sp>
          <p:sp>
            <p:nvSpPr>
              <p:cNvPr id="520" name="Google Shape;520;p14"/>
              <p:cNvSpPr txBox="1"/>
              <p:nvPr/>
            </p:nvSpPr>
            <p:spPr>
              <a:xfrm rot="-2815516">
                <a:off x="6771088" y="4822965"/>
                <a:ext cx="91519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Days</a:t>
                </a:r>
                <a:endParaRPr/>
              </a:p>
            </p:txBody>
          </p:sp>
          <p:sp>
            <p:nvSpPr>
              <p:cNvPr id="521" name="Google Shape;521;p14"/>
              <p:cNvSpPr txBox="1"/>
              <p:nvPr/>
            </p:nvSpPr>
            <p:spPr>
              <a:xfrm rot="-2815516">
                <a:off x="7767700" y="4844408"/>
                <a:ext cx="91519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Years</a:t>
                </a:r>
                <a:endParaRPr/>
              </a:p>
            </p:txBody>
          </p:sp>
          <p:sp>
            <p:nvSpPr>
              <p:cNvPr id="522" name="Google Shape;522;p14"/>
              <p:cNvSpPr txBox="1"/>
              <p:nvPr/>
            </p:nvSpPr>
            <p:spPr>
              <a:xfrm rot="-2815516">
                <a:off x="8744940" y="4964803"/>
                <a:ext cx="91519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Decades</a:t>
                </a:r>
                <a:endParaRPr/>
              </a:p>
            </p:txBody>
          </p:sp>
          <p:sp>
            <p:nvSpPr>
              <p:cNvPr id="523" name="Google Shape;523;p14"/>
              <p:cNvSpPr txBox="1"/>
              <p:nvPr/>
            </p:nvSpPr>
            <p:spPr>
              <a:xfrm>
                <a:off x="5393919" y="5364831"/>
                <a:ext cx="21046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rgbClr val="002060"/>
                    </a:solidFill>
                    <a:latin typeface="Open Sans"/>
                    <a:ea typeface="Open Sans"/>
                    <a:cs typeface="Open Sans"/>
                    <a:sym typeface="Open Sans"/>
                  </a:rPr>
                  <a:t>Temporal Resolution</a:t>
                </a:r>
                <a:endParaRPr/>
              </a:p>
            </p:txBody>
          </p:sp>
        </p:grpSp>
        <p:sp>
          <p:nvSpPr>
            <p:cNvPr id="524" name="Google Shape;524;p14"/>
            <p:cNvSpPr/>
            <p:nvPr/>
          </p:nvSpPr>
          <p:spPr>
            <a:xfrm>
              <a:off x="3503669" y="3679550"/>
              <a:ext cx="1332314" cy="919197"/>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25" name="Google Shape;525;p14"/>
          <p:cNvSpPr txBox="1"/>
          <p:nvPr/>
        </p:nvSpPr>
        <p:spPr>
          <a:xfrm>
            <a:off x="386473" y="1031921"/>
            <a:ext cx="11119810"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Energy modelling encompasses a range of </a:t>
            </a:r>
            <a:r>
              <a:rPr b="1" lang="en-GB" sz="1600">
                <a:solidFill>
                  <a:schemeClr val="dk1"/>
                </a:solidFill>
                <a:latin typeface="Open Sans"/>
                <a:ea typeface="Open Sans"/>
                <a:cs typeface="Open Sans"/>
                <a:sym typeface="Open Sans"/>
              </a:rPr>
              <a:t>tools tailored for different scopes</a:t>
            </a:r>
            <a:r>
              <a:rPr lang="en-GB" sz="1600">
                <a:solidFill>
                  <a:schemeClr val="dk1"/>
                </a:solidFill>
                <a:latin typeface="Open Sans"/>
                <a:ea typeface="Open Sans"/>
                <a:cs typeface="Open Sans"/>
                <a:sym typeface="Open Sans"/>
              </a:rPr>
              <a:t>, from local to global, with varying temporal detail, supporting decision-making in energy system development and planning.</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pic>
        <p:nvPicPr>
          <p:cNvPr descr="Graphical user interface, sunburst chart&#10;&#10;Description automatically generated" id="531" name="Google Shape;531;p15"/>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532" name="Google Shape;532;p15"/>
          <p:cNvSpPr/>
          <p:nvPr/>
        </p:nvSpPr>
        <p:spPr>
          <a:xfrm>
            <a:off x="191202" y="108857"/>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14</a:t>
            </a:r>
            <a:endParaRPr b="1" sz="1400">
              <a:solidFill>
                <a:schemeClr val="lt1"/>
              </a:solidFill>
              <a:latin typeface="Open Sans ExtraBold"/>
              <a:ea typeface="Open Sans ExtraBold"/>
              <a:cs typeface="Open Sans ExtraBold"/>
              <a:sym typeface="Open Sans ExtraBold"/>
            </a:endParaRPr>
          </a:p>
        </p:txBody>
      </p:sp>
      <p:sp>
        <p:nvSpPr>
          <p:cNvPr id="534" name="Google Shape;534;p15"/>
          <p:cNvSpPr txBox="1"/>
          <p:nvPr/>
        </p:nvSpPr>
        <p:spPr>
          <a:xfrm>
            <a:off x="386473" y="-517255"/>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What is MicroGridsPy?</a:t>
            </a:r>
            <a:endParaRPr/>
          </a:p>
        </p:txBody>
      </p:sp>
      <p:cxnSp>
        <p:nvCxnSpPr>
          <p:cNvPr id="535" name="Google Shape;535;p15"/>
          <p:cNvCxnSpPr/>
          <p:nvPr/>
        </p:nvCxnSpPr>
        <p:spPr>
          <a:xfrm>
            <a:off x="386473" y="851819"/>
            <a:ext cx="5404727" cy="0"/>
          </a:xfrm>
          <a:prstGeom prst="straightConnector1">
            <a:avLst/>
          </a:prstGeom>
          <a:noFill/>
          <a:ln cap="flat" cmpd="sng" w="12700">
            <a:solidFill>
              <a:srgbClr val="1F3864"/>
            </a:solidFill>
            <a:prstDash val="solid"/>
            <a:miter lim="800000"/>
            <a:headEnd len="sm" w="sm" type="none"/>
            <a:tailEnd len="sm" w="sm" type="none"/>
          </a:ln>
        </p:spPr>
      </p:cxnSp>
      <p:pic>
        <p:nvPicPr>
          <p:cNvPr descr="A diagram of a model&#10;&#10;Description automatically generated" id="536" name="Google Shape;536;p15"/>
          <p:cNvPicPr preferRelativeResize="0"/>
          <p:nvPr/>
        </p:nvPicPr>
        <p:blipFill rotWithShape="1">
          <a:blip r:embed="rId4">
            <a:alphaModFix/>
          </a:blip>
          <a:srcRect b="0" l="0" r="0" t="6213"/>
          <a:stretch/>
        </p:blipFill>
        <p:spPr>
          <a:xfrm>
            <a:off x="1763990" y="2464941"/>
            <a:ext cx="8364775" cy="3529571"/>
          </a:xfrm>
          <a:prstGeom prst="rect">
            <a:avLst/>
          </a:prstGeom>
          <a:noFill/>
          <a:ln>
            <a:noFill/>
          </a:ln>
        </p:spPr>
      </p:pic>
      <p:sp>
        <p:nvSpPr>
          <p:cNvPr id="537" name="Google Shape;537;p15"/>
          <p:cNvSpPr txBox="1"/>
          <p:nvPr/>
        </p:nvSpPr>
        <p:spPr>
          <a:xfrm>
            <a:off x="386473" y="1031921"/>
            <a:ext cx="11119810"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MicroGridsPy is an </a:t>
            </a:r>
            <a:r>
              <a:rPr b="1" lang="en-GB" sz="1600">
                <a:solidFill>
                  <a:schemeClr val="dk1"/>
                </a:solidFill>
                <a:latin typeface="Open Sans"/>
                <a:ea typeface="Open Sans"/>
                <a:cs typeface="Open Sans"/>
                <a:sym typeface="Open Sans"/>
              </a:rPr>
              <a:t>open-source</a:t>
            </a:r>
            <a:r>
              <a:rPr lang="en-GB" sz="1600">
                <a:solidFill>
                  <a:schemeClr val="dk1"/>
                </a:solidFill>
                <a:latin typeface="Open Sans"/>
                <a:ea typeface="Open Sans"/>
                <a:cs typeface="Open Sans"/>
                <a:sym typeface="Open Sans"/>
              </a:rPr>
              <a:t> </a:t>
            </a:r>
            <a:r>
              <a:rPr b="1" lang="en-GB" sz="1600">
                <a:solidFill>
                  <a:srgbClr val="FFC000"/>
                </a:solidFill>
                <a:latin typeface="Open Sans"/>
                <a:ea typeface="Open Sans"/>
                <a:cs typeface="Open Sans"/>
                <a:sym typeface="Open Sans"/>
              </a:rPr>
              <a:t>bottom-up</a:t>
            </a:r>
            <a:r>
              <a:rPr lang="en-GB" sz="1600">
                <a:solidFill>
                  <a:schemeClr val="dk1"/>
                </a:solidFill>
                <a:latin typeface="Open Sans"/>
                <a:ea typeface="Open Sans"/>
                <a:cs typeface="Open Sans"/>
                <a:sym typeface="Open Sans"/>
              </a:rPr>
              <a:t>, </a:t>
            </a:r>
            <a:r>
              <a:rPr b="1" lang="en-GB" sz="1600">
                <a:solidFill>
                  <a:srgbClr val="FFC000"/>
                </a:solidFill>
                <a:latin typeface="Open Sans"/>
                <a:ea typeface="Open Sans"/>
                <a:cs typeface="Open Sans"/>
                <a:sym typeface="Open Sans"/>
              </a:rPr>
              <a:t>stochastic optimization </a:t>
            </a:r>
            <a:r>
              <a:rPr lang="en-GB" sz="1600">
                <a:solidFill>
                  <a:schemeClr val="dk1"/>
                </a:solidFill>
                <a:latin typeface="Open Sans"/>
                <a:ea typeface="Open Sans"/>
                <a:cs typeface="Open Sans"/>
                <a:sym typeface="Open Sans"/>
              </a:rPr>
              <a:t>model for </a:t>
            </a:r>
            <a:r>
              <a:rPr b="1" lang="en-GB" sz="1600">
                <a:solidFill>
                  <a:schemeClr val="dk1"/>
                </a:solidFill>
                <a:latin typeface="Open Sans"/>
                <a:ea typeface="Open Sans"/>
                <a:cs typeface="Open Sans"/>
                <a:sym typeface="Open Sans"/>
              </a:rPr>
              <a:t>sizing and dispatching energy in microgrids</a:t>
            </a:r>
            <a:r>
              <a:rPr lang="en-GB" sz="1600">
                <a:solidFill>
                  <a:schemeClr val="dk1"/>
                </a:solidFill>
                <a:latin typeface="Open Sans"/>
                <a:ea typeface="Open Sans"/>
                <a:cs typeface="Open Sans"/>
                <a:sym typeface="Open Sans"/>
              </a:rPr>
              <a:t>, particularly in isolated areas, with </a:t>
            </a:r>
            <a:r>
              <a:rPr b="1" lang="en-GB" sz="1600">
                <a:solidFill>
                  <a:srgbClr val="FFC000"/>
                </a:solidFill>
                <a:latin typeface="Open Sans"/>
                <a:ea typeface="Open Sans"/>
                <a:cs typeface="Open Sans"/>
                <a:sym typeface="Open Sans"/>
              </a:rPr>
              <a:t>high time resolution </a:t>
            </a:r>
            <a:r>
              <a:rPr lang="en-GB" sz="1600">
                <a:solidFill>
                  <a:schemeClr val="dk1"/>
                </a:solidFill>
                <a:latin typeface="Open Sans"/>
                <a:ea typeface="Open Sans"/>
                <a:cs typeface="Open Sans"/>
                <a:sym typeface="Open Sans"/>
              </a:rPr>
              <a:t>and </a:t>
            </a:r>
            <a:r>
              <a:rPr b="1" lang="en-GB" sz="1600">
                <a:solidFill>
                  <a:srgbClr val="FFC000"/>
                </a:solidFill>
                <a:latin typeface="Open Sans"/>
                <a:ea typeface="Open Sans"/>
                <a:cs typeface="Open Sans"/>
                <a:sym typeface="Open Sans"/>
              </a:rPr>
              <a:t>time-evolving load demand</a:t>
            </a:r>
            <a:r>
              <a:rPr lang="en-GB" sz="1600">
                <a:solidFill>
                  <a:schemeClr val="dk1"/>
                </a:solidFill>
                <a:latin typeface="Open Sans"/>
                <a:ea typeface="Open Sans"/>
                <a:cs typeface="Open Sans"/>
                <a:sym typeface="Open Sans"/>
              </a:rPr>
              <a:t>. </a:t>
            </a:r>
            <a:endParaRPr/>
          </a:p>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It’s </a:t>
            </a:r>
            <a:r>
              <a:rPr b="1" lang="en-GB" sz="1600">
                <a:solidFill>
                  <a:schemeClr val="dk1"/>
                </a:solidFill>
                <a:latin typeface="Open Sans"/>
                <a:ea typeface="Open Sans"/>
                <a:cs typeface="Open Sans"/>
                <a:sym typeface="Open Sans"/>
              </a:rPr>
              <a:t>Python-based, </a:t>
            </a:r>
            <a:r>
              <a:rPr lang="en-GB" sz="1600">
                <a:solidFill>
                  <a:schemeClr val="dk1"/>
                </a:solidFill>
                <a:latin typeface="Open Sans"/>
                <a:ea typeface="Open Sans"/>
                <a:cs typeface="Open Sans"/>
                <a:sym typeface="Open Sans"/>
              </a:rPr>
              <a:t>running on </a:t>
            </a:r>
            <a:r>
              <a:rPr b="1" lang="en-GB" sz="1600">
                <a:solidFill>
                  <a:srgbClr val="C55A11"/>
                </a:solidFill>
                <a:latin typeface="Open Sans"/>
                <a:ea typeface="Open Sans"/>
                <a:cs typeface="Open Sans"/>
                <a:sym typeface="Open Sans"/>
              </a:rPr>
              <a:t>Pyomo</a:t>
            </a:r>
            <a:r>
              <a:rPr b="1" lang="en-GB" sz="1600">
                <a:solidFill>
                  <a:schemeClr val="dk1"/>
                </a:solidFill>
                <a:latin typeface="Open Sans"/>
                <a:ea typeface="Open Sans"/>
                <a:cs typeface="Open Sans"/>
                <a:sym typeface="Open Sans"/>
              </a:rPr>
              <a:t> </a:t>
            </a:r>
            <a:r>
              <a:rPr lang="en-GB" sz="1600">
                <a:solidFill>
                  <a:schemeClr val="dk1"/>
                </a:solidFill>
                <a:latin typeface="Open Sans"/>
                <a:ea typeface="Open Sans"/>
                <a:cs typeface="Open Sans"/>
                <a:sym typeface="Open Sans"/>
              </a:rPr>
              <a:t>and it relies mainly on </a:t>
            </a:r>
            <a:r>
              <a:rPr b="1" lang="en-GB" sz="1600">
                <a:solidFill>
                  <a:srgbClr val="C55A11"/>
                </a:solidFill>
                <a:latin typeface="Open Sans"/>
                <a:ea typeface="Open Sans"/>
                <a:cs typeface="Open Sans"/>
                <a:sym typeface="Open Sans"/>
              </a:rPr>
              <a:t>linear programming </a:t>
            </a:r>
            <a:r>
              <a:rPr lang="en-GB" sz="1600">
                <a:solidFill>
                  <a:schemeClr val="dk1"/>
                </a:solidFill>
                <a:latin typeface="Open Sans"/>
                <a:ea typeface="Open Sans"/>
                <a:cs typeface="Open Sans"/>
                <a:sym typeface="Open Sans"/>
              </a:rPr>
              <a:t>formulation.</a:t>
            </a:r>
            <a:endParaRPr/>
          </a:p>
        </p:txBody>
      </p:sp>
      <p:grpSp>
        <p:nvGrpSpPr>
          <p:cNvPr id="538" name="Google Shape;538;p15"/>
          <p:cNvGrpSpPr/>
          <p:nvPr/>
        </p:nvGrpSpPr>
        <p:grpSpPr>
          <a:xfrm>
            <a:off x="1379656" y="5168086"/>
            <a:ext cx="5660536" cy="838095"/>
            <a:chOff x="1585912" y="4995083"/>
            <a:chExt cx="5660536" cy="838095"/>
          </a:xfrm>
        </p:grpSpPr>
        <p:sp>
          <p:nvSpPr>
            <p:cNvPr id="539" name="Google Shape;539;p15"/>
            <p:cNvSpPr/>
            <p:nvPr/>
          </p:nvSpPr>
          <p:spPr>
            <a:xfrm>
              <a:off x="1585912" y="4995083"/>
              <a:ext cx="5214257" cy="838095"/>
            </a:xfrm>
            <a:prstGeom prst="roundRect">
              <a:avLst>
                <a:gd fmla="val 16667" name="adj"/>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erca nella barra laterale" id="540" name="Google Shape;540;p15"/>
            <p:cNvPicPr preferRelativeResize="0"/>
            <p:nvPr/>
          </p:nvPicPr>
          <p:blipFill rotWithShape="1">
            <a:blip r:embed="rId5">
              <a:alphaModFix/>
            </a:blip>
            <a:srcRect b="0" l="0" r="0" t="0"/>
            <a:stretch/>
          </p:blipFill>
          <p:spPr>
            <a:xfrm>
              <a:off x="6430836" y="5376609"/>
              <a:ext cx="369333" cy="369333"/>
            </a:xfrm>
            <a:prstGeom prst="rect">
              <a:avLst/>
            </a:prstGeom>
            <a:noFill/>
            <a:ln>
              <a:noFill/>
            </a:ln>
          </p:spPr>
        </p:pic>
        <p:sp>
          <p:nvSpPr>
            <p:cNvPr id="541" name="Google Shape;541;p15"/>
            <p:cNvSpPr txBox="1"/>
            <p:nvPr/>
          </p:nvSpPr>
          <p:spPr>
            <a:xfrm>
              <a:off x="2603670" y="5124291"/>
              <a:ext cx="419649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rgbClr val="002060"/>
                  </a:solidFill>
                  <a:latin typeface="Open Sans"/>
                  <a:ea typeface="Open Sans"/>
                  <a:cs typeface="Open Sans"/>
                  <a:sym typeface="Open Sans"/>
                </a:rPr>
                <a:t>Bottom-up</a:t>
              </a:r>
              <a:r>
                <a:rPr lang="en-GB" sz="1400">
                  <a:solidFill>
                    <a:schemeClr val="dk1"/>
                  </a:solidFill>
                  <a:latin typeface="Open Sans"/>
                  <a:ea typeface="Open Sans"/>
                  <a:cs typeface="Open Sans"/>
                  <a:sym typeface="Open Sans"/>
                </a:rPr>
                <a:t>, </a:t>
              </a:r>
              <a:r>
                <a:rPr b="1" lang="en-GB" sz="1400">
                  <a:solidFill>
                    <a:srgbClr val="C55A11"/>
                  </a:solidFill>
                  <a:latin typeface="Open Sans"/>
                  <a:ea typeface="Open Sans"/>
                  <a:cs typeface="Open Sans"/>
                  <a:sym typeface="Open Sans"/>
                </a:rPr>
                <a:t>dynamic</a:t>
              </a:r>
              <a:r>
                <a:rPr lang="en-GB" sz="1400">
                  <a:solidFill>
                    <a:schemeClr val="dk1"/>
                  </a:solidFill>
                  <a:latin typeface="Open Sans"/>
                  <a:ea typeface="Open Sans"/>
                  <a:cs typeface="Open Sans"/>
                  <a:sym typeface="Open Sans"/>
                </a:rPr>
                <a:t>, </a:t>
              </a:r>
              <a:r>
                <a:rPr b="1" lang="en-GB" sz="1400">
                  <a:solidFill>
                    <a:schemeClr val="accent4"/>
                  </a:solidFill>
                  <a:latin typeface="Open Sans"/>
                  <a:ea typeface="Open Sans"/>
                  <a:cs typeface="Open Sans"/>
                  <a:sym typeface="Open Sans"/>
                </a:rPr>
                <a:t>optimization</a:t>
              </a:r>
              <a:r>
                <a:rPr lang="en-GB" sz="1400">
                  <a:solidFill>
                    <a:schemeClr val="dk1"/>
                  </a:solidFill>
                  <a:latin typeface="Open Sans"/>
                  <a:ea typeface="Open Sans"/>
                  <a:cs typeface="Open Sans"/>
                  <a:sym typeface="Open Sans"/>
                </a:rPr>
                <a:t> model</a:t>
              </a:r>
              <a:endParaRPr/>
            </a:p>
          </p:txBody>
        </p:sp>
        <p:sp>
          <p:nvSpPr>
            <p:cNvPr id="542" name="Google Shape;542;p15"/>
            <p:cNvSpPr txBox="1"/>
            <p:nvPr/>
          </p:nvSpPr>
          <p:spPr>
            <a:xfrm>
              <a:off x="2603670" y="5420228"/>
              <a:ext cx="464277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Open Sans"/>
                  <a:ea typeface="Open Sans"/>
                  <a:cs typeface="Open Sans"/>
                  <a:sym typeface="Open Sans"/>
                </a:rPr>
                <a:t>High time resolution, </a:t>
              </a:r>
              <a:r>
                <a:rPr b="1" lang="en-GB" sz="1400">
                  <a:solidFill>
                    <a:srgbClr val="C55A11"/>
                  </a:solidFill>
                  <a:latin typeface="Open Sans"/>
                  <a:ea typeface="Open Sans"/>
                  <a:cs typeface="Open Sans"/>
                  <a:sym typeface="Open Sans"/>
                </a:rPr>
                <a:t>Linear programming</a:t>
              </a:r>
              <a:endParaRPr/>
            </a:p>
          </p:txBody>
        </p:sp>
        <p:pic>
          <p:nvPicPr>
            <p:cNvPr descr="Cerca nella barra laterale" id="543" name="Google Shape;543;p15"/>
            <p:cNvPicPr preferRelativeResize="0"/>
            <p:nvPr/>
          </p:nvPicPr>
          <p:blipFill rotWithShape="1">
            <a:blip r:embed="rId6">
              <a:alphaModFix/>
            </a:blip>
            <a:srcRect b="0" l="0" r="0" t="0"/>
            <a:stretch/>
          </p:blipFill>
          <p:spPr>
            <a:xfrm>
              <a:off x="1699637" y="5031200"/>
              <a:ext cx="790309" cy="790309"/>
            </a:xfrm>
            <a:prstGeom prst="rect">
              <a:avLst/>
            </a:prstGeom>
            <a:noFill/>
            <a:ln>
              <a:noFill/>
            </a:ln>
          </p:spPr>
        </p:pic>
      </p:grpSp>
      <p:sp>
        <p:nvSpPr>
          <p:cNvPr id="544" name="Google Shape;544;p15"/>
          <p:cNvSpPr txBox="1"/>
          <p:nvPr/>
        </p:nvSpPr>
        <p:spPr>
          <a:xfrm>
            <a:off x="3234936" y="2223366"/>
            <a:ext cx="572212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MicroGridsPy model scheme visualization</a:t>
            </a: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pic>
        <p:nvPicPr>
          <p:cNvPr descr="Graphical user interface, sunburst chart&#10;&#10;Description automatically generated" id="550" name="Google Shape;550;p16"/>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551" name="Google Shape;551;p16"/>
          <p:cNvSpPr/>
          <p:nvPr/>
        </p:nvSpPr>
        <p:spPr>
          <a:xfrm>
            <a:off x="191202" y="108857"/>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15</a:t>
            </a:r>
            <a:endParaRPr b="1" sz="1400">
              <a:solidFill>
                <a:schemeClr val="lt1"/>
              </a:solidFill>
              <a:latin typeface="Open Sans ExtraBold"/>
              <a:ea typeface="Open Sans ExtraBold"/>
              <a:cs typeface="Open Sans ExtraBold"/>
              <a:sym typeface="Open Sans ExtraBold"/>
            </a:endParaRPr>
          </a:p>
        </p:txBody>
      </p:sp>
      <p:sp>
        <p:nvSpPr>
          <p:cNvPr id="553" name="Google Shape;553;p16"/>
          <p:cNvSpPr txBox="1"/>
          <p:nvPr/>
        </p:nvSpPr>
        <p:spPr>
          <a:xfrm>
            <a:off x="386473" y="189981"/>
            <a:ext cx="7651304" cy="66183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Towards OPEN-SOURCE modelling</a:t>
            </a:r>
            <a:endParaRPr/>
          </a:p>
        </p:txBody>
      </p:sp>
      <p:grpSp>
        <p:nvGrpSpPr>
          <p:cNvPr id="554" name="Google Shape;554;p16"/>
          <p:cNvGrpSpPr/>
          <p:nvPr/>
        </p:nvGrpSpPr>
        <p:grpSpPr>
          <a:xfrm>
            <a:off x="744881" y="1748776"/>
            <a:ext cx="10435810" cy="1867109"/>
            <a:chOff x="-2370533" y="1563332"/>
            <a:chExt cx="14614998" cy="2554153"/>
          </a:xfrm>
        </p:grpSpPr>
        <p:pic>
          <p:nvPicPr>
            <p:cNvPr descr="Image result for oemof logo" id="555" name="Google Shape;555;p16"/>
            <p:cNvPicPr preferRelativeResize="0"/>
            <p:nvPr/>
          </p:nvPicPr>
          <p:blipFill rotWithShape="1">
            <a:blip r:embed="rId4">
              <a:alphaModFix/>
            </a:blip>
            <a:srcRect b="22687" l="18479" r="19782" t="25339"/>
            <a:stretch/>
          </p:blipFill>
          <p:spPr>
            <a:xfrm>
              <a:off x="1661545" y="2652845"/>
              <a:ext cx="1498548" cy="504613"/>
            </a:xfrm>
            <a:prstGeom prst="rect">
              <a:avLst/>
            </a:prstGeom>
            <a:noFill/>
            <a:ln>
              <a:noFill/>
            </a:ln>
          </p:spPr>
        </p:pic>
        <p:sp>
          <p:nvSpPr>
            <p:cNvPr id="556" name="Google Shape;556;p16"/>
            <p:cNvSpPr/>
            <p:nvPr/>
          </p:nvSpPr>
          <p:spPr>
            <a:xfrm>
              <a:off x="4914081" y="2652845"/>
              <a:ext cx="1189654" cy="512403"/>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rgbClr val="3F3F3F"/>
                  </a:solidFill>
                  <a:latin typeface="Twentieth Century"/>
                  <a:ea typeface="Twentieth Century"/>
                  <a:cs typeface="Twentieth Century"/>
                  <a:sym typeface="Twentieth Century"/>
                </a:rPr>
                <a:t>PyPSA</a:t>
              </a:r>
              <a:endParaRPr b="1" sz="1600">
                <a:solidFill>
                  <a:srgbClr val="3F3F3F"/>
                </a:solidFill>
                <a:latin typeface="Twentieth Century"/>
                <a:ea typeface="Twentieth Century"/>
                <a:cs typeface="Twentieth Century"/>
                <a:sym typeface="Twentieth Century"/>
              </a:endParaRPr>
            </a:p>
          </p:txBody>
        </p:sp>
        <p:pic>
          <p:nvPicPr>
            <p:cNvPr descr="Logo" id="557" name="Google Shape;557;p16"/>
            <p:cNvPicPr preferRelativeResize="0"/>
            <p:nvPr/>
          </p:nvPicPr>
          <p:blipFill rotWithShape="1">
            <a:blip r:embed="rId5">
              <a:alphaModFix/>
            </a:blip>
            <a:srcRect b="0" l="0" r="0" t="0"/>
            <a:stretch/>
          </p:blipFill>
          <p:spPr>
            <a:xfrm>
              <a:off x="6436721" y="2419810"/>
              <a:ext cx="1350297" cy="803426"/>
            </a:xfrm>
            <a:prstGeom prst="rect">
              <a:avLst/>
            </a:prstGeom>
            <a:noFill/>
            <a:ln>
              <a:noFill/>
            </a:ln>
          </p:spPr>
        </p:pic>
        <p:sp>
          <p:nvSpPr>
            <p:cNvPr id="558" name="Google Shape;558;p16"/>
            <p:cNvSpPr txBox="1"/>
            <p:nvPr/>
          </p:nvSpPr>
          <p:spPr>
            <a:xfrm>
              <a:off x="8329703" y="2743472"/>
              <a:ext cx="1276264" cy="50523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3F3F3F"/>
                  </a:solidFill>
                  <a:latin typeface="Twentieth Century"/>
                  <a:ea typeface="Twentieth Century"/>
                  <a:cs typeface="Twentieth Century"/>
                  <a:sym typeface="Twentieth Century"/>
                </a:rPr>
                <a:t>URBS</a:t>
              </a:r>
              <a:endParaRPr b="1" sz="1400">
                <a:solidFill>
                  <a:srgbClr val="3F3F3F"/>
                </a:solidFill>
                <a:latin typeface="Twentieth Century"/>
                <a:ea typeface="Twentieth Century"/>
                <a:cs typeface="Twentieth Century"/>
                <a:sym typeface="Twentieth Century"/>
              </a:endParaRPr>
            </a:p>
          </p:txBody>
        </p:sp>
        <p:pic>
          <p:nvPicPr>
            <p:cNvPr descr="http://openmod-initiative.org/img/openmod-logo-large.png" id="559" name="Google Shape;559;p16"/>
            <p:cNvPicPr preferRelativeResize="0"/>
            <p:nvPr/>
          </p:nvPicPr>
          <p:blipFill rotWithShape="1">
            <a:blip r:embed="rId6">
              <a:alphaModFix/>
            </a:blip>
            <a:srcRect b="0" l="0" r="0" t="0"/>
            <a:stretch/>
          </p:blipFill>
          <p:spPr>
            <a:xfrm>
              <a:off x="5633343" y="1563332"/>
              <a:ext cx="4428683" cy="600311"/>
            </a:xfrm>
            <a:prstGeom prst="rect">
              <a:avLst/>
            </a:prstGeom>
            <a:noFill/>
            <a:ln>
              <a:noFill/>
            </a:ln>
          </p:spPr>
        </p:pic>
        <p:pic>
          <p:nvPicPr>
            <p:cNvPr descr="https://www.energyplan.eu/wp-content/themes/twentyten-energy/assets/logo-energy.jpg" id="560" name="Google Shape;560;p16"/>
            <p:cNvPicPr preferRelativeResize="0"/>
            <p:nvPr/>
          </p:nvPicPr>
          <p:blipFill rotWithShape="1">
            <a:blip r:embed="rId7">
              <a:alphaModFix/>
            </a:blip>
            <a:srcRect b="0" l="0" r="0" t="0"/>
            <a:stretch/>
          </p:blipFill>
          <p:spPr>
            <a:xfrm>
              <a:off x="10404982" y="2474472"/>
              <a:ext cx="1595420" cy="591850"/>
            </a:xfrm>
            <a:prstGeom prst="rect">
              <a:avLst/>
            </a:prstGeom>
            <a:noFill/>
            <a:ln>
              <a:noFill/>
            </a:ln>
          </p:spPr>
        </p:pic>
        <p:sp>
          <p:nvSpPr>
            <p:cNvPr id="561" name="Google Shape;561;p16"/>
            <p:cNvSpPr txBox="1"/>
            <p:nvPr/>
          </p:nvSpPr>
          <p:spPr>
            <a:xfrm>
              <a:off x="1661545" y="3336013"/>
              <a:ext cx="1872208" cy="3569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837">
                  <a:solidFill>
                    <a:srgbClr val="D35B5B"/>
                  </a:solidFill>
                  <a:latin typeface="Calibri"/>
                  <a:ea typeface="Calibri"/>
                  <a:cs typeface="Calibri"/>
                  <a:sym typeface="Calibri"/>
                </a:rPr>
                <a:t>Hilpert et al. (2018)</a:t>
              </a:r>
              <a:endParaRPr/>
            </a:p>
          </p:txBody>
        </p:sp>
        <p:sp>
          <p:nvSpPr>
            <p:cNvPr id="562" name="Google Shape;562;p16"/>
            <p:cNvSpPr txBox="1"/>
            <p:nvPr/>
          </p:nvSpPr>
          <p:spPr>
            <a:xfrm>
              <a:off x="3284660" y="3337053"/>
              <a:ext cx="1872208" cy="3569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837">
                  <a:solidFill>
                    <a:srgbClr val="D35B5B"/>
                  </a:solidFill>
                  <a:latin typeface="Calibri"/>
                  <a:ea typeface="Calibri"/>
                  <a:cs typeface="Calibri"/>
                  <a:sym typeface="Calibri"/>
                </a:rPr>
                <a:t>Pfenninger (2017)</a:t>
              </a:r>
              <a:endParaRPr/>
            </a:p>
          </p:txBody>
        </p:sp>
        <p:sp>
          <p:nvSpPr>
            <p:cNvPr id="563" name="Google Shape;563;p16"/>
            <p:cNvSpPr txBox="1"/>
            <p:nvPr/>
          </p:nvSpPr>
          <p:spPr>
            <a:xfrm>
              <a:off x="4816440" y="3356273"/>
              <a:ext cx="1872208" cy="3569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837">
                  <a:solidFill>
                    <a:srgbClr val="D35B5B"/>
                  </a:solidFill>
                  <a:latin typeface="Calibri"/>
                  <a:ea typeface="Calibri"/>
                  <a:cs typeface="Calibri"/>
                  <a:sym typeface="Calibri"/>
                </a:rPr>
                <a:t>Brown et al. (2018)</a:t>
              </a:r>
              <a:endParaRPr/>
            </a:p>
          </p:txBody>
        </p:sp>
        <p:sp>
          <p:nvSpPr>
            <p:cNvPr id="564" name="Google Shape;564;p16"/>
            <p:cNvSpPr txBox="1"/>
            <p:nvPr/>
          </p:nvSpPr>
          <p:spPr>
            <a:xfrm>
              <a:off x="6396874" y="3336359"/>
              <a:ext cx="1872208" cy="3569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837">
                  <a:solidFill>
                    <a:srgbClr val="D35B5B"/>
                  </a:solidFill>
                  <a:latin typeface="Calibri"/>
                  <a:ea typeface="Calibri"/>
                  <a:cs typeface="Calibri"/>
                  <a:sym typeface="Calibri"/>
                </a:rPr>
                <a:t>Quoilin et al. (2017)</a:t>
              </a:r>
              <a:endParaRPr/>
            </a:p>
          </p:txBody>
        </p:sp>
        <p:sp>
          <p:nvSpPr>
            <p:cNvPr id="565" name="Google Shape;565;p16"/>
            <p:cNvSpPr txBox="1"/>
            <p:nvPr/>
          </p:nvSpPr>
          <p:spPr>
            <a:xfrm>
              <a:off x="8189814" y="3312194"/>
              <a:ext cx="1872208" cy="3569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837">
                  <a:solidFill>
                    <a:srgbClr val="D35B5B"/>
                  </a:solidFill>
                  <a:latin typeface="Calibri"/>
                  <a:ea typeface="Calibri"/>
                  <a:cs typeface="Calibri"/>
                  <a:sym typeface="Calibri"/>
                </a:rPr>
                <a:t>Dorfner et al. (2016)</a:t>
              </a:r>
              <a:endParaRPr/>
            </a:p>
          </p:txBody>
        </p:sp>
        <p:sp>
          <p:nvSpPr>
            <p:cNvPr id="566" name="Google Shape;566;p16"/>
            <p:cNvSpPr txBox="1"/>
            <p:nvPr/>
          </p:nvSpPr>
          <p:spPr>
            <a:xfrm>
              <a:off x="10372257" y="3344766"/>
              <a:ext cx="1872208" cy="7727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837">
                  <a:solidFill>
                    <a:srgbClr val="D35B5B"/>
                  </a:solidFill>
                  <a:latin typeface="Calibri"/>
                  <a:ea typeface="Calibri"/>
                  <a:cs typeface="Calibri"/>
                  <a:sym typeface="Calibri"/>
                </a:rPr>
                <a:t>Lund (2007),</a:t>
              </a:r>
              <a:br>
                <a:rPr i="1" lang="en-GB" sz="837">
                  <a:solidFill>
                    <a:srgbClr val="D35B5B"/>
                  </a:solidFill>
                  <a:latin typeface="Calibri"/>
                  <a:ea typeface="Calibri"/>
                  <a:cs typeface="Calibri"/>
                  <a:sym typeface="Calibri"/>
                </a:rPr>
              </a:br>
              <a:r>
                <a:rPr i="1" lang="en-GB" sz="837">
                  <a:solidFill>
                    <a:srgbClr val="D35B5B"/>
                  </a:solidFill>
                  <a:latin typeface="Calibri"/>
                  <a:ea typeface="Calibri"/>
                  <a:cs typeface="Calibri"/>
                  <a:sym typeface="Calibri"/>
                </a:rPr>
                <a:t>Garegnani et al. (2016)</a:t>
              </a:r>
              <a:endParaRPr/>
            </a:p>
          </p:txBody>
        </p:sp>
        <p:sp>
          <p:nvSpPr>
            <p:cNvPr id="567" name="Google Shape;567;p16"/>
            <p:cNvSpPr/>
            <p:nvPr/>
          </p:nvSpPr>
          <p:spPr>
            <a:xfrm>
              <a:off x="-2370533" y="2214864"/>
              <a:ext cx="12432560" cy="1565161"/>
            </a:xfrm>
            <a:prstGeom prst="rect">
              <a:avLst/>
            </a:prstGeom>
            <a:noFill/>
            <a:ln cap="flat" cmpd="sng" w="28575">
              <a:solidFill>
                <a:srgbClr val="3F3F3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58">
                <a:solidFill>
                  <a:srgbClr val="8E2626"/>
                </a:solidFill>
                <a:latin typeface="Calibri"/>
                <a:ea typeface="Calibri"/>
                <a:cs typeface="Calibri"/>
                <a:sym typeface="Calibri"/>
              </a:endParaRPr>
            </a:p>
          </p:txBody>
        </p:sp>
        <p:pic>
          <p:nvPicPr>
            <p:cNvPr descr="Immagine che contiene disegnando&#10;&#10;Descrizione generata automaticamente" id="568" name="Google Shape;568;p16"/>
            <p:cNvPicPr preferRelativeResize="0"/>
            <p:nvPr/>
          </p:nvPicPr>
          <p:blipFill rotWithShape="1">
            <a:blip r:embed="rId8">
              <a:alphaModFix/>
            </a:blip>
            <a:srcRect b="0" l="0" r="0" t="0"/>
            <a:stretch/>
          </p:blipFill>
          <p:spPr>
            <a:xfrm>
              <a:off x="-231439" y="2675006"/>
              <a:ext cx="1498549" cy="539047"/>
            </a:xfrm>
            <a:prstGeom prst="rect">
              <a:avLst/>
            </a:prstGeom>
            <a:noFill/>
            <a:ln>
              <a:noFill/>
            </a:ln>
          </p:spPr>
        </p:pic>
        <p:sp>
          <p:nvSpPr>
            <p:cNvPr id="569" name="Google Shape;569;p16"/>
            <p:cNvSpPr txBox="1"/>
            <p:nvPr/>
          </p:nvSpPr>
          <p:spPr>
            <a:xfrm>
              <a:off x="-207674" y="3336013"/>
              <a:ext cx="1872208" cy="3569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837">
                  <a:solidFill>
                    <a:srgbClr val="D35B5B"/>
                  </a:solidFill>
                  <a:latin typeface="Calibri"/>
                  <a:ea typeface="Calibri"/>
                  <a:cs typeface="Calibri"/>
                  <a:sym typeface="Calibri"/>
                </a:rPr>
                <a:t>Howells et al. (2011)</a:t>
              </a:r>
              <a:endParaRPr/>
            </a:p>
          </p:txBody>
        </p:sp>
      </p:grpSp>
      <p:cxnSp>
        <p:nvCxnSpPr>
          <p:cNvPr id="570" name="Google Shape;570;p16"/>
          <p:cNvCxnSpPr/>
          <p:nvPr/>
        </p:nvCxnSpPr>
        <p:spPr>
          <a:xfrm>
            <a:off x="386473" y="851819"/>
            <a:ext cx="6073560" cy="0"/>
          </a:xfrm>
          <a:prstGeom prst="straightConnector1">
            <a:avLst/>
          </a:prstGeom>
          <a:noFill/>
          <a:ln cap="flat" cmpd="sng" w="12700">
            <a:solidFill>
              <a:srgbClr val="1F3864"/>
            </a:solidFill>
            <a:prstDash val="solid"/>
            <a:miter lim="800000"/>
            <a:headEnd len="sm" w="sm" type="none"/>
            <a:tailEnd len="sm" w="sm" type="none"/>
          </a:ln>
        </p:spPr>
      </p:cxnSp>
      <p:pic>
        <p:nvPicPr>
          <p:cNvPr id="571" name="Google Shape;571;p16"/>
          <p:cNvPicPr preferRelativeResize="0"/>
          <p:nvPr/>
        </p:nvPicPr>
        <p:blipFill rotWithShape="1">
          <a:blip r:embed="rId9">
            <a:alphaModFix/>
          </a:blip>
          <a:srcRect b="0" l="0" r="0" t="0"/>
          <a:stretch/>
        </p:blipFill>
        <p:spPr>
          <a:xfrm>
            <a:off x="2821854" y="3630249"/>
            <a:ext cx="5539718" cy="2315662"/>
          </a:xfrm>
          <a:prstGeom prst="rect">
            <a:avLst/>
          </a:prstGeom>
          <a:noFill/>
          <a:ln>
            <a:noFill/>
          </a:ln>
        </p:spPr>
      </p:pic>
      <p:pic>
        <p:nvPicPr>
          <p:cNvPr descr="Graphical user interface, application, Teams&#10;&#10;Description automatically generated" id="572" name="Google Shape;572;p16"/>
          <p:cNvPicPr preferRelativeResize="0"/>
          <p:nvPr/>
        </p:nvPicPr>
        <p:blipFill rotWithShape="1">
          <a:blip r:embed="rId10">
            <a:alphaModFix/>
          </a:blip>
          <a:srcRect b="0" l="0" r="0" t="0"/>
          <a:stretch/>
        </p:blipFill>
        <p:spPr>
          <a:xfrm>
            <a:off x="4817934" y="2668525"/>
            <a:ext cx="992501" cy="207223"/>
          </a:xfrm>
          <a:prstGeom prst="rect">
            <a:avLst/>
          </a:prstGeom>
          <a:noFill/>
          <a:ln>
            <a:noFill/>
          </a:ln>
        </p:spPr>
      </p:pic>
      <p:pic>
        <p:nvPicPr>
          <p:cNvPr id="573" name="Google Shape;573;p16"/>
          <p:cNvPicPr preferRelativeResize="0"/>
          <p:nvPr/>
        </p:nvPicPr>
        <p:blipFill rotWithShape="1">
          <a:blip r:embed="rId11">
            <a:alphaModFix/>
          </a:blip>
          <a:srcRect b="24561" l="11997" r="10901" t="25965"/>
          <a:stretch/>
        </p:blipFill>
        <p:spPr>
          <a:xfrm>
            <a:off x="896042" y="2416001"/>
            <a:ext cx="1191186" cy="684886"/>
          </a:xfrm>
          <a:prstGeom prst="rect">
            <a:avLst/>
          </a:prstGeom>
          <a:noFill/>
          <a:ln>
            <a:noFill/>
          </a:ln>
        </p:spPr>
      </p:pic>
      <p:sp>
        <p:nvSpPr>
          <p:cNvPr id="574" name="Google Shape;574;p16"/>
          <p:cNvSpPr txBox="1"/>
          <p:nvPr/>
        </p:nvSpPr>
        <p:spPr>
          <a:xfrm>
            <a:off x="705562" y="3124944"/>
            <a:ext cx="1544385" cy="2211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837">
                <a:solidFill>
                  <a:srgbClr val="D35B5B"/>
                </a:solidFill>
                <a:latin typeface="Calibri"/>
                <a:ea typeface="Calibri"/>
                <a:cs typeface="Calibri"/>
                <a:sym typeface="Calibri"/>
              </a:rPr>
              <a:t>Balderrama et al. (2019)</a:t>
            </a:r>
            <a:endParaRPr/>
          </a:p>
        </p:txBody>
      </p:sp>
      <p:pic>
        <p:nvPicPr>
          <p:cNvPr id="575" name="Google Shape;575;p16"/>
          <p:cNvPicPr preferRelativeResize="0"/>
          <p:nvPr/>
        </p:nvPicPr>
        <p:blipFill rotWithShape="1">
          <a:blip r:embed="rId12">
            <a:alphaModFix/>
          </a:blip>
          <a:srcRect b="0" l="0" r="0" t="0"/>
          <a:stretch/>
        </p:blipFill>
        <p:spPr>
          <a:xfrm>
            <a:off x="753467" y="3791386"/>
            <a:ext cx="1596900" cy="1596900"/>
          </a:xfrm>
          <a:prstGeom prst="rect">
            <a:avLst/>
          </a:prstGeom>
          <a:noFill/>
          <a:ln>
            <a:noFill/>
          </a:ln>
        </p:spPr>
      </p:pic>
      <p:grpSp>
        <p:nvGrpSpPr>
          <p:cNvPr id="576" name="Google Shape;576;p16"/>
          <p:cNvGrpSpPr/>
          <p:nvPr/>
        </p:nvGrpSpPr>
        <p:grpSpPr>
          <a:xfrm>
            <a:off x="8967243" y="4114971"/>
            <a:ext cx="2287884" cy="1842083"/>
            <a:chOff x="880081" y="2483753"/>
            <a:chExt cx="2621684" cy="1954545"/>
          </a:xfrm>
        </p:grpSpPr>
        <p:pic>
          <p:nvPicPr>
            <p:cNvPr id="577" name="Google Shape;577;p16"/>
            <p:cNvPicPr preferRelativeResize="0"/>
            <p:nvPr/>
          </p:nvPicPr>
          <p:blipFill rotWithShape="1">
            <a:blip r:embed="rId13">
              <a:alphaModFix/>
            </a:blip>
            <a:srcRect b="72365" l="22530" r="3421" t="-2"/>
            <a:stretch/>
          </p:blipFill>
          <p:spPr>
            <a:xfrm>
              <a:off x="880081" y="2483753"/>
              <a:ext cx="2621684" cy="854828"/>
            </a:xfrm>
            <a:prstGeom prst="rect">
              <a:avLst/>
            </a:prstGeom>
            <a:noFill/>
            <a:ln>
              <a:noFill/>
            </a:ln>
          </p:spPr>
        </p:pic>
        <p:pic>
          <p:nvPicPr>
            <p:cNvPr id="578" name="Google Shape;578;p16"/>
            <p:cNvPicPr preferRelativeResize="0"/>
            <p:nvPr/>
          </p:nvPicPr>
          <p:blipFill rotWithShape="1">
            <a:blip r:embed="rId13">
              <a:alphaModFix/>
            </a:blip>
            <a:srcRect b="1610" l="22530" r="3421" t="63076"/>
            <a:stretch/>
          </p:blipFill>
          <p:spPr>
            <a:xfrm>
              <a:off x="915854" y="3360955"/>
              <a:ext cx="2585910" cy="1077343"/>
            </a:xfrm>
            <a:prstGeom prst="rect">
              <a:avLst/>
            </a:prstGeom>
            <a:noFill/>
            <a:ln>
              <a:noFill/>
            </a:ln>
          </p:spPr>
        </p:pic>
      </p:grpSp>
      <p:sp>
        <p:nvSpPr>
          <p:cNvPr id="579" name="Google Shape;579;p16"/>
          <p:cNvSpPr txBox="1"/>
          <p:nvPr/>
        </p:nvSpPr>
        <p:spPr>
          <a:xfrm>
            <a:off x="386473" y="1031921"/>
            <a:ext cx="11052061"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Most of the </a:t>
            </a:r>
            <a:r>
              <a:rPr b="1" lang="en-GB" sz="1600">
                <a:solidFill>
                  <a:schemeClr val="dk1"/>
                </a:solidFill>
                <a:latin typeface="Open Sans"/>
                <a:ea typeface="Open Sans"/>
                <a:cs typeface="Open Sans"/>
                <a:sym typeface="Open Sans"/>
              </a:rPr>
              <a:t>new-generation modelling frameworks </a:t>
            </a:r>
            <a:r>
              <a:rPr lang="en-GB" sz="1600">
                <a:solidFill>
                  <a:schemeClr val="dk1"/>
                </a:solidFill>
                <a:latin typeface="Open Sans"/>
                <a:ea typeface="Open Sans"/>
                <a:cs typeface="Open Sans"/>
                <a:sym typeface="Open Sans"/>
              </a:rPr>
              <a:t>arose within the </a:t>
            </a:r>
            <a:r>
              <a:rPr b="1" lang="en-GB" sz="1600">
                <a:solidFill>
                  <a:srgbClr val="002060"/>
                </a:solidFill>
                <a:latin typeface="Open Sans"/>
                <a:ea typeface="Open Sans"/>
                <a:cs typeface="Open Sans"/>
                <a:sym typeface="Open Sans"/>
              </a:rPr>
              <a:t>Open Energy Modelling Initiative</a:t>
            </a:r>
            <a:r>
              <a:rPr lang="en-GB" sz="1600">
                <a:solidFill>
                  <a:schemeClr val="dk1"/>
                </a:solidFill>
                <a:latin typeface="Open Sans"/>
                <a:ea typeface="Open Sans"/>
                <a:cs typeface="Open Sans"/>
                <a:sym typeface="Open Sans"/>
              </a:rPr>
              <a:t> (OpenMod) in response to the increasing advocacy for openness and transparency of codes and datasets.</a:t>
            </a:r>
            <a:endParaRPr/>
          </a:p>
          <a:p>
            <a:pPr indent="0" lvl="0" marL="0" marR="0" rtl="0" algn="just">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  </a:t>
            </a:r>
            <a:endParaRPr/>
          </a:p>
        </p:txBody>
      </p:sp>
      <p:sp>
        <p:nvSpPr>
          <p:cNvPr id="580" name="Google Shape;580;p16"/>
          <p:cNvSpPr/>
          <p:nvPr/>
        </p:nvSpPr>
        <p:spPr>
          <a:xfrm>
            <a:off x="741406" y="5426735"/>
            <a:ext cx="1699545" cy="460923"/>
          </a:xfrm>
          <a:prstGeom prst="roundRect">
            <a:avLst>
              <a:gd fmla="val 16667"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GitHUB</a:t>
            </a:r>
            <a:endParaRPr b="1"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descr="Graphical user interface, sunburst chart&#10;&#10;Description automatically generated" id="586" name="Google Shape;586;p17"/>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587" name="Google Shape;587;p17"/>
          <p:cNvSpPr/>
          <p:nvPr/>
        </p:nvSpPr>
        <p:spPr>
          <a:xfrm>
            <a:off x="191202" y="108857"/>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16</a:t>
            </a:r>
            <a:endParaRPr b="1" sz="1400">
              <a:solidFill>
                <a:schemeClr val="lt1"/>
              </a:solidFill>
              <a:latin typeface="Open Sans ExtraBold"/>
              <a:ea typeface="Open Sans ExtraBold"/>
              <a:cs typeface="Open Sans ExtraBold"/>
              <a:sym typeface="Open Sans ExtraBold"/>
            </a:endParaRPr>
          </a:p>
        </p:txBody>
      </p:sp>
      <p:pic>
        <p:nvPicPr>
          <p:cNvPr id="589" name="Google Shape;589;p17"/>
          <p:cNvPicPr preferRelativeResize="0"/>
          <p:nvPr/>
        </p:nvPicPr>
        <p:blipFill rotWithShape="1">
          <a:blip r:embed="rId4">
            <a:alphaModFix/>
          </a:blip>
          <a:srcRect b="0" l="0" r="0" t="0"/>
          <a:stretch/>
        </p:blipFill>
        <p:spPr>
          <a:xfrm>
            <a:off x="340031" y="1547579"/>
            <a:ext cx="2678177" cy="3762840"/>
          </a:xfrm>
          <a:prstGeom prst="rect">
            <a:avLst/>
          </a:prstGeom>
          <a:noFill/>
          <a:ln>
            <a:noFill/>
          </a:ln>
        </p:spPr>
      </p:pic>
      <p:sp>
        <p:nvSpPr>
          <p:cNvPr id="590" name="Google Shape;590;p17"/>
          <p:cNvSpPr/>
          <p:nvPr/>
        </p:nvSpPr>
        <p:spPr>
          <a:xfrm>
            <a:off x="3353536" y="3118615"/>
            <a:ext cx="5077416" cy="8551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2000">
                <a:solidFill>
                  <a:schemeClr val="dk1"/>
                </a:solidFill>
                <a:latin typeface="Open Sans"/>
                <a:ea typeface="Open Sans"/>
                <a:cs typeface="Open Sans"/>
                <a:sym typeface="Open Sans"/>
              </a:rPr>
              <a:t>"All models are wrong, but some are useful“</a:t>
            </a:r>
            <a:endParaRPr/>
          </a:p>
          <a:p>
            <a:pPr indent="0" lvl="0" marL="0" marR="0" rtl="0" algn="l">
              <a:spcBef>
                <a:spcPts val="0"/>
              </a:spcBef>
              <a:spcAft>
                <a:spcPts val="0"/>
              </a:spcAft>
              <a:buNone/>
            </a:pPr>
            <a:r>
              <a:t/>
            </a:r>
            <a:endParaRPr i="1" sz="20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000">
                <a:solidFill>
                  <a:srgbClr val="002060"/>
                </a:solidFill>
                <a:latin typeface="Open Sans"/>
                <a:ea typeface="Open Sans"/>
                <a:cs typeface="Open Sans"/>
                <a:sym typeface="Open Sans"/>
              </a:rPr>
              <a:t>George Box – British Statistician</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descr="Graphical user interface, sunburst chart&#10;&#10;Description automatically generated" id="596" name="Google Shape;596;p18"/>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597" name="Google Shape;597;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4</a:t>
            </a:r>
            <a:endParaRPr b="1" sz="1400">
              <a:solidFill>
                <a:schemeClr val="lt1"/>
              </a:solidFill>
              <a:latin typeface="Open Sans ExtraBold"/>
              <a:ea typeface="Open Sans ExtraBold"/>
              <a:cs typeface="Open Sans ExtraBold"/>
              <a:sym typeface="Open Sans ExtraBold"/>
            </a:endParaRPr>
          </a:p>
        </p:txBody>
      </p:sp>
      <p:sp>
        <p:nvSpPr>
          <p:cNvPr id="598" name="Google Shape;598;p18"/>
          <p:cNvSpPr txBox="1"/>
          <p:nvPr/>
        </p:nvSpPr>
        <p:spPr>
          <a:xfrm>
            <a:off x="887215" y="4640"/>
            <a:ext cx="9363342"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References</a:t>
            </a:r>
            <a:endParaRPr/>
          </a:p>
        </p:txBody>
      </p:sp>
      <p:sp>
        <p:nvSpPr>
          <p:cNvPr id="599" name="Google Shape;599;p18"/>
          <p:cNvSpPr txBox="1"/>
          <p:nvPr>
            <p:ph idx="1" type="body"/>
          </p:nvPr>
        </p:nvSpPr>
        <p:spPr>
          <a:xfrm>
            <a:off x="838200" y="1545771"/>
            <a:ext cx="9906000" cy="432881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GB" sz="2000">
                <a:latin typeface="Open Sans"/>
                <a:ea typeface="Open Sans"/>
                <a:cs typeface="Open Sans"/>
                <a:sym typeface="Open Sans"/>
              </a:rPr>
              <a:t>[1] Prina et al., Classification and challenges of bottom-up energy system models - A review, Renewable and Sustainable Energy Reviews 2020, https://doi.org/10.1016/j.rser.2020.109917</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rPr lang="en-GB" sz="2000">
                <a:latin typeface="Open Sans"/>
                <a:ea typeface="Open Sans"/>
                <a:cs typeface="Open Sans"/>
                <a:sym typeface="Open Sans"/>
              </a:rPr>
              <a:t>[2] Aryanpur et al., A review of spatial resolution and regionalisation in national-scale energy systems optimisation models, Energy Strategy Reviews, https://doi.org/10.1016/j.esr.2021.100702</a:t>
            </a:r>
            <a:endParaRPr/>
          </a:p>
          <a:p>
            <a:pPr indent="-139700" lvl="0" marL="22860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19"/>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606" name="Google Shape;606;p19"/>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Moksnes N., Sahlberg A., Khavari B. 2021.</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1: OnSSET/Global Electrification</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Platform. Release Version 1.0. [online</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presentation]. Climate Compatible Growth</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pic>
        <p:nvPicPr>
          <p:cNvPr id="607" name="Google Shape;607;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08" name="Google Shape;608;p19"/>
          <p:cNvSpPr txBox="1"/>
          <p:nvPr/>
        </p:nvSpPr>
        <p:spPr>
          <a:xfrm>
            <a:off x="9027736" y="4884302"/>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GB" sz="800">
                <a:solidFill>
                  <a:schemeClr val="lt1"/>
                </a:solidFill>
                <a:latin typeface="Open Sans"/>
                <a:ea typeface="Open Sans"/>
                <a:cs typeface="Open Sans"/>
                <a:sym typeface="Open Sans"/>
              </a:rPr>
              <a:t>Stevanato, N., Onori, A., Mereu, R., &amp; Colombo, E., 2024.</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3: Off-Grid Energy Systems Modelling with MicroGridsPy. Release Version 1.0</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 [online presentation]. Climate Compatible Growth Programme, Politecnico di Milano</a:t>
            </a:r>
            <a:endParaRPr/>
          </a:p>
        </p:txBody>
      </p:sp>
      <p:sp>
        <p:nvSpPr>
          <p:cNvPr id="609" name="Google Shape;609;p19"/>
          <p:cNvSpPr txBox="1"/>
          <p:nvPr/>
        </p:nvSpPr>
        <p:spPr>
          <a:xfrm>
            <a:off x="9266839" y="2702496"/>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with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Politecnico di Milano</a:t>
            </a:r>
            <a:endParaRPr b="1" i="1" sz="900">
              <a:solidFill>
                <a:schemeClr val="lt1"/>
              </a:solidFill>
              <a:latin typeface="Open Sans"/>
              <a:ea typeface="Open Sans"/>
              <a:cs typeface="Open Sans"/>
              <a:sym typeface="Open Sans"/>
            </a:endParaRPr>
          </a:p>
        </p:txBody>
      </p:sp>
      <p:pic>
        <p:nvPicPr>
          <p:cNvPr id="610" name="Google Shape;610;p19"/>
          <p:cNvPicPr preferRelativeResize="0"/>
          <p:nvPr/>
        </p:nvPicPr>
        <p:blipFill rotWithShape="1">
          <a:blip r:embed="rId4">
            <a:alphaModFix/>
          </a:blip>
          <a:srcRect b="0" l="0" r="0" t="0"/>
          <a:stretch/>
        </p:blipFill>
        <p:spPr>
          <a:xfrm>
            <a:off x="9527971" y="2915634"/>
            <a:ext cx="1849753" cy="1437412"/>
          </a:xfrm>
          <a:prstGeom prst="rect">
            <a:avLst/>
          </a:prstGeom>
          <a:noFill/>
          <a:ln>
            <a:noFill/>
          </a:ln>
        </p:spPr>
      </p:pic>
      <p:sp>
        <p:nvSpPr>
          <p:cNvPr id="611" name="Google Shape;611;p19"/>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612" name="Google Shape;612;p19"/>
          <p:cNvSpPr txBox="1"/>
          <p:nvPr/>
        </p:nvSpPr>
        <p:spPr>
          <a:xfrm>
            <a:off x="9266839" y="4204033"/>
            <a:ext cx="246133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GB" sz="800">
                <a:solidFill>
                  <a:schemeClr val="lt1"/>
                </a:solidFill>
                <a:latin typeface="Open Sans"/>
                <a:ea typeface="Open Sans"/>
                <a:cs typeface="Open Sans"/>
                <a:sym typeface="Open Sans"/>
              </a:rPr>
              <a:t>Consolidated by Nicolò Stevanato, Alessandro Onori, Riccardo Mereu and Emanuela Colombo from Politecnico di Milano</a:t>
            </a:r>
            <a:endParaRPr sz="80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Graphical user interface, sunburst chart&#10;&#10;Description automatically generated" id="105" name="Google Shape;105;p2"/>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06" name="Google Shape;106;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a:t>
            </a:r>
            <a:endParaRPr b="1" sz="1400">
              <a:solidFill>
                <a:schemeClr val="lt1"/>
              </a:solidFill>
              <a:latin typeface="Open Sans ExtraBold"/>
              <a:ea typeface="Open Sans ExtraBold"/>
              <a:cs typeface="Open Sans ExtraBold"/>
              <a:sym typeface="Open Sans ExtraBold"/>
            </a:endParaRPr>
          </a:p>
        </p:txBody>
      </p:sp>
      <p:sp>
        <p:nvSpPr>
          <p:cNvPr id="107" name="Google Shape;107;p2"/>
          <p:cNvSpPr txBox="1"/>
          <p:nvPr/>
        </p:nvSpPr>
        <p:spPr>
          <a:xfrm>
            <a:off x="887215" y="4640"/>
            <a:ext cx="9356242"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Learning Outcomes of the Lesson</a:t>
            </a:r>
            <a:endParaRPr/>
          </a:p>
        </p:txBody>
      </p:sp>
      <p:sp>
        <p:nvSpPr>
          <p:cNvPr id="108" name="Google Shape;108;p2"/>
          <p:cNvSpPr txBox="1"/>
          <p:nvPr>
            <p:ph idx="1" type="body"/>
          </p:nvPr>
        </p:nvSpPr>
        <p:spPr>
          <a:xfrm>
            <a:off x="838200" y="1825625"/>
            <a:ext cx="8795657" cy="40489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Understanding Energy System Models</a:t>
            </a:r>
            <a:endParaRPr/>
          </a:p>
          <a:p>
            <a:pPr indent="0" lvl="0" marL="0" rtl="0" algn="l">
              <a:lnSpc>
                <a:spcPct val="90000"/>
              </a:lnSpc>
              <a:spcBef>
                <a:spcPts val="1000"/>
              </a:spcBef>
              <a:spcAft>
                <a:spcPts val="0"/>
              </a:spcAft>
              <a:buClr>
                <a:schemeClr val="dk1"/>
              </a:buClr>
              <a:buSzPts val="1400"/>
              <a:buNone/>
            </a:pPr>
            <a:r>
              <a:rPr i="1" lang="en-GB" sz="1400">
                <a:latin typeface="Open Sans"/>
                <a:ea typeface="Open Sans"/>
                <a:cs typeface="Open Sans"/>
                <a:sym typeface="Open Sans"/>
              </a:rPr>
              <a:t>Learners will be able to understand what energy system models are, including their purpose and how they function. This will involve grasping the concept that these models are mathematical representations of physical phenomena or collections of processes and acquiring the basic glossary. </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Optimization Techniques in Energy Modelling</a:t>
            </a:r>
            <a:endParaRPr/>
          </a:p>
          <a:p>
            <a:pPr indent="0" lvl="0" marL="0" rtl="0" algn="l">
              <a:lnSpc>
                <a:spcPct val="90000"/>
              </a:lnSpc>
              <a:spcBef>
                <a:spcPts val="1000"/>
              </a:spcBef>
              <a:spcAft>
                <a:spcPts val="0"/>
              </a:spcAft>
              <a:buClr>
                <a:schemeClr val="dk1"/>
              </a:buClr>
              <a:buSzPts val="1400"/>
              <a:buNone/>
            </a:pPr>
            <a:r>
              <a:rPr i="1" lang="en-GB" sz="1400">
                <a:latin typeface="Open Sans"/>
                <a:ea typeface="Open Sans"/>
                <a:cs typeface="Open Sans"/>
                <a:sym typeface="Open Sans"/>
              </a:rPr>
              <a:t>Students will learn about various optimization techniques, including constrained optimization and linear programming, and their application in energy modelling</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Temporal and Geo-Spatial Resolution in Modelling</a:t>
            </a:r>
            <a:endParaRPr/>
          </a:p>
          <a:p>
            <a:pPr indent="0" lvl="0" marL="0" rtl="0" algn="l">
              <a:lnSpc>
                <a:spcPct val="90000"/>
              </a:lnSpc>
              <a:spcBef>
                <a:spcPts val="1000"/>
              </a:spcBef>
              <a:spcAft>
                <a:spcPts val="0"/>
              </a:spcAft>
              <a:buClr>
                <a:schemeClr val="dk1"/>
              </a:buClr>
              <a:buSzPts val="1400"/>
              <a:buNone/>
            </a:pPr>
            <a:r>
              <a:rPr i="1" lang="en-GB" sz="1400">
                <a:latin typeface="Open Sans"/>
                <a:ea typeface="Open Sans"/>
                <a:cs typeface="Open Sans"/>
                <a:sym typeface="Open Sans"/>
              </a:rPr>
              <a:t>Learners will understand the importance of temporal and geo-spatial resolutions in energy system modelling, crucial for managing renewable energy variability and understanding local energy dynamics for strategic planning</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Understanding the Attributes of MicroGridsPy</a:t>
            </a:r>
            <a:endParaRPr/>
          </a:p>
          <a:p>
            <a:pPr indent="0" lvl="0" marL="0" rtl="0" algn="l">
              <a:lnSpc>
                <a:spcPct val="90000"/>
              </a:lnSpc>
              <a:spcBef>
                <a:spcPts val="1000"/>
              </a:spcBef>
              <a:spcAft>
                <a:spcPts val="0"/>
              </a:spcAft>
              <a:buClr>
                <a:schemeClr val="dk1"/>
              </a:buClr>
              <a:buSzPts val="1400"/>
              <a:buNone/>
            </a:pPr>
            <a:r>
              <a:rPr i="1" lang="en-GB" sz="1400">
                <a:latin typeface="Open Sans"/>
                <a:ea typeface="Open Sans"/>
                <a:cs typeface="Open Sans"/>
                <a:sym typeface="Open Sans"/>
              </a:rPr>
              <a:t>Learners will develop an understanding of the attributes, characteristics, and features of MicroGridsPy as an energy systems modeling tool</a:t>
            </a:r>
            <a:endParaRPr/>
          </a:p>
          <a:p>
            <a:pPr indent="-139700" lvl="0" marL="228600" rtl="0" algn="l">
              <a:lnSpc>
                <a:spcPct val="90000"/>
              </a:lnSpc>
              <a:spcBef>
                <a:spcPts val="1000"/>
              </a:spcBef>
              <a:spcAft>
                <a:spcPts val="0"/>
              </a:spcAft>
              <a:buClr>
                <a:schemeClr val="dk1"/>
              </a:buClr>
              <a:buSzPts val="1400"/>
              <a:buFont typeface="Courier New"/>
              <a:buNone/>
            </a:pPr>
            <a:r>
              <a:t/>
            </a:r>
            <a:endParaRPr i="1" sz="14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Font typeface="Courier New"/>
              <a:buNone/>
            </a:pPr>
            <a:r>
              <a:t/>
            </a:r>
            <a:endParaRPr i="1" sz="14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pic>
        <p:nvPicPr>
          <p:cNvPr descr="Checklist - Free education icons" id="109" name="Google Shape;109;p2"/>
          <p:cNvPicPr preferRelativeResize="0"/>
          <p:nvPr/>
        </p:nvPicPr>
        <p:blipFill rotWithShape="1">
          <a:blip r:embed="rId4">
            <a:alphaModFix/>
          </a:blip>
          <a:srcRect b="0" l="0" r="0" t="0"/>
          <a:stretch/>
        </p:blipFill>
        <p:spPr>
          <a:xfrm>
            <a:off x="10166573" y="4829562"/>
            <a:ext cx="1045027" cy="1045027"/>
          </a:xfrm>
          <a:prstGeom prst="rect">
            <a:avLst/>
          </a:prstGeom>
          <a:noFill/>
          <a:ln>
            <a:noFill/>
          </a:ln>
        </p:spPr>
      </p:pic>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pic>
        <p:nvPicPr>
          <p:cNvPr descr="Graphical user interface, text" id="617" name="Google Shape;617;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18" name="Google Shape;618;p20"/>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Graphical user interface, sunburst chart&#10;&#10;Description automatically generated" id="115" name="Google Shape;115;p3"/>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16" name="Google Shape;116;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a:t>
            </a:r>
            <a:endParaRPr b="1" sz="1400">
              <a:solidFill>
                <a:schemeClr val="lt1"/>
              </a:solidFill>
              <a:latin typeface="Open Sans ExtraBold"/>
              <a:ea typeface="Open Sans ExtraBold"/>
              <a:cs typeface="Open Sans ExtraBold"/>
              <a:sym typeface="Open Sans ExtraBold"/>
            </a:endParaRPr>
          </a:p>
        </p:txBody>
      </p:sp>
      <p:sp>
        <p:nvSpPr>
          <p:cNvPr id="117" name="Google Shape;117;p3"/>
          <p:cNvSpPr/>
          <p:nvPr/>
        </p:nvSpPr>
        <p:spPr>
          <a:xfrm>
            <a:off x="191202" y="5584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3"/>
          <p:cNvSpPr txBox="1"/>
          <p:nvPr/>
        </p:nvSpPr>
        <p:spPr>
          <a:xfrm>
            <a:off x="386473" y="-517255"/>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Energy System Models</a:t>
            </a:r>
            <a:endParaRPr/>
          </a:p>
        </p:txBody>
      </p:sp>
      <p:cxnSp>
        <p:nvCxnSpPr>
          <p:cNvPr id="119" name="Google Shape;119;p3"/>
          <p:cNvCxnSpPr/>
          <p:nvPr/>
        </p:nvCxnSpPr>
        <p:spPr>
          <a:xfrm>
            <a:off x="386473" y="851819"/>
            <a:ext cx="5404727" cy="0"/>
          </a:xfrm>
          <a:prstGeom prst="straightConnector1">
            <a:avLst/>
          </a:prstGeom>
          <a:noFill/>
          <a:ln cap="flat" cmpd="sng" w="12700">
            <a:solidFill>
              <a:srgbClr val="1F3864"/>
            </a:solidFill>
            <a:prstDash val="solid"/>
            <a:miter lim="800000"/>
            <a:headEnd len="sm" w="sm" type="none"/>
            <a:tailEnd len="sm" w="sm" type="none"/>
          </a:ln>
        </p:spPr>
      </p:cxnSp>
      <p:sp>
        <p:nvSpPr>
          <p:cNvPr id="120" name="Google Shape;120;p3"/>
          <p:cNvSpPr txBox="1"/>
          <p:nvPr/>
        </p:nvSpPr>
        <p:spPr>
          <a:xfrm>
            <a:off x="2814628" y="1289810"/>
            <a:ext cx="8403197"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chemeClr val="accent4"/>
                </a:solidFill>
                <a:latin typeface="Open Sans"/>
                <a:ea typeface="Open Sans"/>
                <a:cs typeface="Open Sans"/>
                <a:sym typeface="Open Sans"/>
              </a:rPr>
              <a:t>Mathematical representation </a:t>
            </a:r>
            <a:r>
              <a:rPr lang="en-GB" sz="1400">
                <a:solidFill>
                  <a:schemeClr val="dk1"/>
                </a:solidFill>
                <a:latin typeface="Open Sans"/>
                <a:ea typeface="Open Sans"/>
                <a:cs typeface="Open Sans"/>
                <a:sym typeface="Open Sans"/>
              </a:rPr>
              <a:t>of a </a:t>
            </a:r>
            <a:r>
              <a:rPr b="1" lang="en-GB" sz="1400">
                <a:solidFill>
                  <a:schemeClr val="dk1"/>
                </a:solidFill>
                <a:latin typeface="Open Sans"/>
                <a:ea typeface="Open Sans"/>
                <a:cs typeface="Open Sans"/>
                <a:sym typeface="Open Sans"/>
              </a:rPr>
              <a:t>physical phenomenon </a:t>
            </a:r>
            <a:r>
              <a:rPr lang="en-GB" sz="1400">
                <a:solidFill>
                  <a:schemeClr val="dk1"/>
                </a:solidFill>
                <a:latin typeface="Open Sans"/>
                <a:ea typeface="Open Sans"/>
                <a:cs typeface="Open Sans"/>
                <a:sym typeface="Open Sans"/>
              </a:rPr>
              <a:t>or </a:t>
            </a:r>
            <a:r>
              <a:rPr b="1" lang="en-GB" sz="1400">
                <a:solidFill>
                  <a:schemeClr val="dk1"/>
                </a:solidFill>
                <a:latin typeface="Open Sans"/>
                <a:ea typeface="Open Sans"/>
                <a:cs typeface="Open Sans"/>
                <a:sym typeface="Open Sans"/>
              </a:rPr>
              <a:t>ensemble of processes</a:t>
            </a:r>
            <a:r>
              <a:rPr lang="en-GB" sz="1400">
                <a:solidFill>
                  <a:schemeClr val="dk1"/>
                </a:solidFill>
                <a:latin typeface="Open Sans"/>
                <a:ea typeface="Open Sans"/>
                <a:cs typeface="Open Sans"/>
                <a:sym typeface="Open Sans"/>
              </a:rPr>
              <a:t>, in order to perform </a:t>
            </a:r>
            <a:r>
              <a:rPr b="1" lang="en-GB" sz="1400">
                <a:solidFill>
                  <a:schemeClr val="dk1"/>
                </a:solidFill>
                <a:latin typeface="Open Sans"/>
                <a:ea typeface="Open Sans"/>
                <a:cs typeface="Open Sans"/>
                <a:sym typeface="Open Sans"/>
              </a:rPr>
              <a:t>analytical experiments </a:t>
            </a:r>
            <a:r>
              <a:rPr lang="en-GB" sz="1400">
                <a:solidFill>
                  <a:schemeClr val="dk1"/>
                </a:solidFill>
                <a:latin typeface="Open Sans"/>
                <a:ea typeface="Open Sans"/>
                <a:cs typeface="Open Sans"/>
                <a:sym typeface="Open Sans"/>
              </a:rPr>
              <a:t>by assessing </a:t>
            </a:r>
            <a:r>
              <a:rPr b="1" lang="en-GB" sz="1400">
                <a:solidFill>
                  <a:schemeClr val="dk1"/>
                </a:solidFill>
                <a:latin typeface="Open Sans"/>
                <a:ea typeface="Open Sans"/>
                <a:cs typeface="Open Sans"/>
                <a:sym typeface="Open Sans"/>
              </a:rPr>
              <a:t>different scenarios </a:t>
            </a:r>
            <a:r>
              <a:rPr lang="en-GB" sz="1400">
                <a:solidFill>
                  <a:schemeClr val="dk1"/>
                </a:solidFill>
                <a:latin typeface="Open Sans"/>
                <a:ea typeface="Open Sans"/>
                <a:cs typeface="Open Sans"/>
                <a:sym typeface="Open Sans"/>
              </a:rPr>
              <a:t>and inform with sound scientific data the policy making process.</a:t>
            </a:r>
            <a:endParaRPr/>
          </a:p>
        </p:txBody>
      </p:sp>
      <p:sp>
        <p:nvSpPr>
          <p:cNvPr id="121" name="Google Shape;121;p3"/>
          <p:cNvSpPr/>
          <p:nvPr/>
        </p:nvSpPr>
        <p:spPr>
          <a:xfrm>
            <a:off x="598714" y="1430442"/>
            <a:ext cx="1699545" cy="460923"/>
          </a:xfrm>
          <a:prstGeom prst="roundRect">
            <a:avLst>
              <a:gd fmla="val 16667" name="adj"/>
            </a:avLst>
          </a:prstGeom>
          <a:solidFill>
            <a:srgbClr val="FCB6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Definition</a:t>
            </a:r>
            <a:endParaRPr/>
          </a:p>
        </p:txBody>
      </p:sp>
      <p:sp>
        <p:nvSpPr>
          <p:cNvPr id="122" name="Google Shape;122;p3"/>
          <p:cNvSpPr txBox="1"/>
          <p:nvPr/>
        </p:nvSpPr>
        <p:spPr>
          <a:xfrm>
            <a:off x="598714" y="3080042"/>
            <a:ext cx="3089497"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C55A11"/>
                </a:solidFill>
                <a:latin typeface="Open Sans"/>
                <a:ea typeface="Open Sans"/>
                <a:cs typeface="Open Sans"/>
                <a:sym typeface="Open Sans"/>
              </a:rPr>
              <a:t>Global Energy Transition</a:t>
            </a:r>
            <a:endParaRPr/>
          </a:p>
          <a:p>
            <a:pPr indent="0" lvl="0" marL="0" marR="0" rtl="0" algn="l">
              <a:spcBef>
                <a:spcPts val="0"/>
              </a:spcBef>
              <a:spcAft>
                <a:spcPts val="0"/>
              </a:spcAft>
              <a:buNone/>
            </a:pPr>
            <a:r>
              <a:t/>
            </a:r>
            <a:endParaRPr sz="800">
              <a:solidFill>
                <a:srgbClr val="C55A11"/>
              </a:solidFill>
              <a:latin typeface="Open Sans"/>
              <a:ea typeface="Open Sans"/>
              <a:cs typeface="Open Sans"/>
              <a:sym typeface="Open Sans"/>
            </a:endParaRPr>
          </a:p>
          <a:p>
            <a:pPr indent="-171450" lvl="0" marL="171450" marR="0" rtl="0" algn="l">
              <a:spcBef>
                <a:spcPts val="0"/>
              </a:spcBef>
              <a:spcAft>
                <a:spcPts val="0"/>
              </a:spcAft>
              <a:buClr>
                <a:schemeClr val="dk1"/>
              </a:buClr>
              <a:buSzPts val="1600"/>
              <a:buFont typeface="Arial"/>
              <a:buChar char="•"/>
            </a:pPr>
            <a:r>
              <a:rPr i="1" lang="en-GB" sz="1600">
                <a:solidFill>
                  <a:schemeClr val="dk1"/>
                </a:solidFill>
                <a:latin typeface="Open Sans"/>
                <a:ea typeface="Open Sans"/>
                <a:cs typeface="Open Sans"/>
                <a:sym typeface="Open Sans"/>
              </a:rPr>
              <a:t>Environmental dimension</a:t>
            </a:r>
            <a:endParaRPr/>
          </a:p>
          <a:p>
            <a:pPr indent="-171450" lvl="0" marL="171450" marR="0" rtl="0" algn="l">
              <a:spcBef>
                <a:spcPts val="0"/>
              </a:spcBef>
              <a:spcAft>
                <a:spcPts val="0"/>
              </a:spcAft>
              <a:buClr>
                <a:schemeClr val="dk1"/>
              </a:buClr>
              <a:buSzPts val="1600"/>
              <a:buFont typeface="Arial"/>
              <a:buChar char="•"/>
            </a:pPr>
            <a:r>
              <a:rPr i="1" lang="en-GB" sz="1600">
                <a:solidFill>
                  <a:schemeClr val="dk1"/>
                </a:solidFill>
                <a:latin typeface="Open Sans"/>
                <a:ea typeface="Open Sans"/>
                <a:cs typeface="Open Sans"/>
                <a:sym typeface="Open Sans"/>
              </a:rPr>
              <a:t>Social dimension</a:t>
            </a:r>
            <a:endParaRPr/>
          </a:p>
          <a:p>
            <a:pPr indent="-171450" lvl="0" marL="171450" marR="0" rtl="0" algn="l">
              <a:spcBef>
                <a:spcPts val="0"/>
              </a:spcBef>
              <a:spcAft>
                <a:spcPts val="0"/>
              </a:spcAft>
              <a:buClr>
                <a:schemeClr val="dk1"/>
              </a:buClr>
              <a:buSzPts val="1600"/>
              <a:buFont typeface="Arial"/>
              <a:buChar char="•"/>
            </a:pPr>
            <a:r>
              <a:rPr i="1" lang="en-GB" sz="1600">
                <a:solidFill>
                  <a:schemeClr val="dk1"/>
                </a:solidFill>
                <a:latin typeface="Open Sans"/>
                <a:ea typeface="Open Sans"/>
                <a:cs typeface="Open Sans"/>
                <a:sym typeface="Open Sans"/>
              </a:rPr>
              <a:t>Social equity</a:t>
            </a:r>
            <a:endParaRPr/>
          </a:p>
          <a:p>
            <a:pPr indent="-171450" lvl="0" marL="171450" marR="0" rtl="0" algn="l">
              <a:spcBef>
                <a:spcPts val="0"/>
              </a:spcBef>
              <a:spcAft>
                <a:spcPts val="0"/>
              </a:spcAft>
              <a:buClr>
                <a:schemeClr val="dk1"/>
              </a:buClr>
              <a:buSzPts val="1600"/>
              <a:buFont typeface="Arial"/>
              <a:buChar char="•"/>
            </a:pPr>
            <a:r>
              <a:rPr i="1" lang="en-GB" sz="1600">
                <a:solidFill>
                  <a:schemeClr val="dk1"/>
                </a:solidFill>
                <a:latin typeface="Open Sans"/>
                <a:ea typeface="Open Sans"/>
                <a:cs typeface="Open Sans"/>
                <a:sym typeface="Open Sans"/>
              </a:rPr>
              <a:t>Governance</a:t>
            </a:r>
            <a:endParaRPr/>
          </a:p>
        </p:txBody>
      </p:sp>
      <p:grpSp>
        <p:nvGrpSpPr>
          <p:cNvPr id="123" name="Google Shape;123;p3"/>
          <p:cNvGrpSpPr/>
          <p:nvPr/>
        </p:nvGrpSpPr>
        <p:grpSpPr>
          <a:xfrm>
            <a:off x="3824423" y="3031930"/>
            <a:ext cx="176961" cy="1753215"/>
            <a:chOff x="7832966" y="2414778"/>
            <a:chExt cx="176961" cy="1753215"/>
          </a:xfrm>
        </p:grpSpPr>
        <p:cxnSp>
          <p:nvCxnSpPr>
            <p:cNvPr id="124" name="Google Shape;124;p3"/>
            <p:cNvCxnSpPr/>
            <p:nvPr/>
          </p:nvCxnSpPr>
          <p:spPr>
            <a:xfrm>
              <a:off x="7923293" y="2414778"/>
              <a:ext cx="0" cy="1753215"/>
            </a:xfrm>
            <a:prstGeom prst="straightConnector1">
              <a:avLst/>
            </a:prstGeom>
            <a:noFill/>
            <a:ln cap="flat" cmpd="sng" w="9525">
              <a:solidFill>
                <a:schemeClr val="dk1"/>
              </a:solidFill>
              <a:prstDash val="dash"/>
              <a:miter lim="800000"/>
              <a:headEnd len="sm" w="sm" type="none"/>
              <a:tailEnd len="sm" w="sm" type="none"/>
            </a:ln>
          </p:spPr>
        </p:cxnSp>
        <p:sp>
          <p:nvSpPr>
            <p:cNvPr id="125" name="Google Shape;125;p3"/>
            <p:cNvSpPr/>
            <p:nvPr/>
          </p:nvSpPr>
          <p:spPr>
            <a:xfrm>
              <a:off x="7832966" y="3088574"/>
              <a:ext cx="176961" cy="465369"/>
            </a:xfrm>
            <a:prstGeom prst="chevron">
              <a:avLst>
                <a:gd fmla="val 50000" name="adj"/>
              </a:avLst>
            </a:prstGeom>
            <a:solidFill>
              <a:srgbClr val="0020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6" name="Google Shape;126;p3"/>
          <p:cNvGrpSpPr/>
          <p:nvPr/>
        </p:nvGrpSpPr>
        <p:grpSpPr>
          <a:xfrm>
            <a:off x="7484381" y="3080041"/>
            <a:ext cx="153917" cy="1753215"/>
            <a:chOff x="7832966" y="2414778"/>
            <a:chExt cx="153917" cy="1753215"/>
          </a:xfrm>
        </p:grpSpPr>
        <p:cxnSp>
          <p:nvCxnSpPr>
            <p:cNvPr id="127" name="Google Shape;127;p3"/>
            <p:cNvCxnSpPr/>
            <p:nvPr/>
          </p:nvCxnSpPr>
          <p:spPr>
            <a:xfrm>
              <a:off x="7923293" y="2414778"/>
              <a:ext cx="0" cy="1753215"/>
            </a:xfrm>
            <a:prstGeom prst="straightConnector1">
              <a:avLst/>
            </a:prstGeom>
            <a:noFill/>
            <a:ln cap="flat" cmpd="sng" w="9525">
              <a:solidFill>
                <a:schemeClr val="dk1"/>
              </a:solidFill>
              <a:prstDash val="dash"/>
              <a:miter lim="800000"/>
              <a:headEnd len="sm" w="sm" type="none"/>
              <a:tailEnd len="sm" w="sm" type="none"/>
            </a:ln>
          </p:spPr>
        </p:cxnSp>
        <p:sp>
          <p:nvSpPr>
            <p:cNvPr id="128" name="Google Shape;128;p3"/>
            <p:cNvSpPr/>
            <p:nvPr/>
          </p:nvSpPr>
          <p:spPr>
            <a:xfrm>
              <a:off x="7832966" y="3040463"/>
              <a:ext cx="153917" cy="513480"/>
            </a:xfrm>
            <a:prstGeom prst="chevron">
              <a:avLst>
                <a:gd fmla="val 50000" name="adj"/>
              </a:avLst>
            </a:prstGeom>
            <a:solidFill>
              <a:srgbClr val="0020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9" name="Google Shape;129;p3"/>
          <p:cNvSpPr txBox="1"/>
          <p:nvPr/>
        </p:nvSpPr>
        <p:spPr>
          <a:xfrm>
            <a:off x="7841353" y="3080042"/>
            <a:ext cx="3818997"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C55A11"/>
                </a:solidFill>
                <a:latin typeface="Open Sans"/>
                <a:ea typeface="Open Sans"/>
                <a:cs typeface="Open Sans"/>
                <a:sym typeface="Open Sans"/>
              </a:rPr>
              <a:t>Challenges</a:t>
            </a:r>
            <a:endParaRPr/>
          </a:p>
          <a:p>
            <a:pPr indent="0" lvl="0" marL="0" marR="0" rtl="0" algn="l">
              <a:spcBef>
                <a:spcPts val="0"/>
              </a:spcBef>
              <a:spcAft>
                <a:spcPts val="0"/>
              </a:spcAft>
              <a:buNone/>
            </a:pPr>
            <a:r>
              <a:t/>
            </a:r>
            <a:endParaRPr sz="800">
              <a:solidFill>
                <a:srgbClr val="C55A11"/>
              </a:solidFill>
              <a:latin typeface="Open Sans"/>
              <a:ea typeface="Open Sans"/>
              <a:cs typeface="Open Sans"/>
              <a:sym typeface="Open Sans"/>
            </a:endParaRPr>
          </a:p>
          <a:p>
            <a:pPr indent="-171450" lvl="0" marL="171450" marR="0" rtl="0" algn="l">
              <a:spcBef>
                <a:spcPts val="0"/>
              </a:spcBef>
              <a:spcAft>
                <a:spcPts val="0"/>
              </a:spcAft>
              <a:buClr>
                <a:schemeClr val="dk1"/>
              </a:buClr>
              <a:buSzPts val="1600"/>
              <a:buFont typeface="Arial"/>
              <a:buChar char="•"/>
            </a:pPr>
            <a:r>
              <a:rPr i="1" lang="en-GB" sz="1600">
                <a:solidFill>
                  <a:schemeClr val="dk1"/>
                </a:solidFill>
                <a:latin typeface="Open Sans"/>
                <a:ea typeface="Open Sans"/>
                <a:cs typeface="Open Sans"/>
                <a:sym typeface="Open Sans"/>
              </a:rPr>
              <a:t>High share of variable sources</a:t>
            </a:r>
            <a:endParaRPr/>
          </a:p>
          <a:p>
            <a:pPr indent="-171450" lvl="0" marL="171450" marR="0" rtl="0" algn="l">
              <a:spcBef>
                <a:spcPts val="0"/>
              </a:spcBef>
              <a:spcAft>
                <a:spcPts val="0"/>
              </a:spcAft>
              <a:buClr>
                <a:schemeClr val="dk1"/>
              </a:buClr>
              <a:buSzPts val="1600"/>
              <a:buFont typeface="Arial"/>
              <a:buChar char="•"/>
            </a:pPr>
            <a:r>
              <a:rPr i="1" lang="en-GB" sz="1600">
                <a:solidFill>
                  <a:schemeClr val="dk1"/>
                </a:solidFill>
                <a:latin typeface="Open Sans"/>
                <a:ea typeface="Open Sans"/>
                <a:cs typeface="Open Sans"/>
                <a:sym typeface="Open Sans"/>
              </a:rPr>
              <a:t>Need of flexibility and storage</a:t>
            </a:r>
            <a:endParaRPr/>
          </a:p>
          <a:p>
            <a:pPr indent="-171450" lvl="0" marL="171450" marR="0" rtl="0" algn="l">
              <a:spcBef>
                <a:spcPts val="0"/>
              </a:spcBef>
              <a:spcAft>
                <a:spcPts val="0"/>
              </a:spcAft>
              <a:buClr>
                <a:schemeClr val="dk1"/>
              </a:buClr>
              <a:buSzPts val="1600"/>
              <a:buFont typeface="Arial"/>
              <a:buChar char="•"/>
            </a:pPr>
            <a:r>
              <a:rPr i="1" lang="en-GB" sz="1600">
                <a:solidFill>
                  <a:schemeClr val="dk1"/>
                </a:solidFill>
                <a:latin typeface="Open Sans"/>
                <a:ea typeface="Open Sans"/>
                <a:cs typeface="Open Sans"/>
                <a:sym typeface="Open Sans"/>
              </a:rPr>
              <a:t>Cross-Sectorial Linkages</a:t>
            </a:r>
            <a:endParaRPr/>
          </a:p>
          <a:p>
            <a:pPr indent="-171450" lvl="0" marL="171450" marR="0" rtl="0" algn="l">
              <a:spcBef>
                <a:spcPts val="0"/>
              </a:spcBef>
              <a:spcAft>
                <a:spcPts val="0"/>
              </a:spcAft>
              <a:buClr>
                <a:schemeClr val="dk1"/>
              </a:buClr>
              <a:buSzPts val="1600"/>
              <a:buFont typeface="Arial"/>
              <a:buChar char="•"/>
            </a:pPr>
            <a:r>
              <a:rPr i="1" lang="en-GB" sz="1600">
                <a:solidFill>
                  <a:schemeClr val="dk1"/>
                </a:solidFill>
                <a:latin typeface="Open Sans"/>
                <a:ea typeface="Open Sans"/>
                <a:cs typeface="Open Sans"/>
                <a:sym typeface="Open Sans"/>
              </a:rPr>
              <a:t>Inter or intra-national connections</a:t>
            </a:r>
            <a:endParaRPr/>
          </a:p>
        </p:txBody>
      </p:sp>
      <p:grpSp>
        <p:nvGrpSpPr>
          <p:cNvPr id="130" name="Google Shape;130;p3"/>
          <p:cNvGrpSpPr/>
          <p:nvPr/>
        </p:nvGrpSpPr>
        <p:grpSpPr>
          <a:xfrm>
            <a:off x="4177703" y="3381771"/>
            <a:ext cx="3170466" cy="874925"/>
            <a:chOff x="4109956" y="3381771"/>
            <a:chExt cx="3170466" cy="874925"/>
          </a:xfrm>
        </p:grpSpPr>
        <p:sp>
          <p:nvSpPr>
            <p:cNvPr id="131" name="Google Shape;131;p3"/>
            <p:cNvSpPr txBox="1"/>
            <p:nvPr/>
          </p:nvSpPr>
          <p:spPr>
            <a:xfrm>
              <a:off x="4199033" y="3649428"/>
              <a:ext cx="30813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C55A11"/>
                  </a:solidFill>
                  <a:latin typeface="Open Sans"/>
                  <a:ea typeface="Open Sans"/>
                  <a:cs typeface="Open Sans"/>
                  <a:sym typeface="Open Sans"/>
                </a:rPr>
                <a:t>Complex energy systems</a:t>
              </a:r>
              <a:endParaRPr/>
            </a:p>
          </p:txBody>
        </p:sp>
        <p:sp>
          <p:nvSpPr>
            <p:cNvPr id="132" name="Google Shape;132;p3"/>
            <p:cNvSpPr/>
            <p:nvPr/>
          </p:nvSpPr>
          <p:spPr>
            <a:xfrm>
              <a:off x="4109956" y="3381771"/>
              <a:ext cx="3130361" cy="874925"/>
            </a:xfrm>
            <a:prstGeom prst="rect">
              <a:avLst/>
            </a:prstGeom>
            <a:no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Graphical user interface, sunburst chart&#10;&#10;Description automatically generated" id="138" name="Google Shape;138;p4"/>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39" name="Google Shape;139;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3</a:t>
            </a:r>
            <a:endParaRPr b="1" sz="1400">
              <a:solidFill>
                <a:schemeClr val="lt1"/>
              </a:solidFill>
              <a:latin typeface="Open Sans ExtraBold"/>
              <a:ea typeface="Open Sans ExtraBold"/>
              <a:cs typeface="Open Sans ExtraBold"/>
              <a:sym typeface="Open Sans ExtraBold"/>
            </a:endParaRPr>
          </a:p>
        </p:txBody>
      </p:sp>
      <p:sp>
        <p:nvSpPr>
          <p:cNvPr id="140" name="Google Shape;140;p4"/>
          <p:cNvSpPr/>
          <p:nvPr/>
        </p:nvSpPr>
        <p:spPr>
          <a:xfrm>
            <a:off x="191202" y="108857"/>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4"/>
          <p:cNvSpPr txBox="1"/>
          <p:nvPr/>
        </p:nvSpPr>
        <p:spPr>
          <a:xfrm>
            <a:off x="386473" y="188885"/>
            <a:ext cx="7651304" cy="66293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Brief History of Energy Modelling</a:t>
            </a:r>
            <a:endParaRPr/>
          </a:p>
        </p:txBody>
      </p:sp>
      <p:cxnSp>
        <p:nvCxnSpPr>
          <p:cNvPr id="142" name="Google Shape;142;p4"/>
          <p:cNvCxnSpPr/>
          <p:nvPr/>
        </p:nvCxnSpPr>
        <p:spPr>
          <a:xfrm>
            <a:off x="386473" y="851819"/>
            <a:ext cx="5883698" cy="0"/>
          </a:xfrm>
          <a:prstGeom prst="straightConnector1">
            <a:avLst/>
          </a:prstGeom>
          <a:noFill/>
          <a:ln cap="flat" cmpd="sng" w="12700">
            <a:solidFill>
              <a:srgbClr val="1F3864"/>
            </a:solidFill>
            <a:prstDash val="solid"/>
            <a:miter lim="800000"/>
            <a:headEnd len="sm" w="sm" type="none"/>
            <a:tailEnd len="sm" w="sm" type="none"/>
          </a:ln>
        </p:spPr>
      </p:cxnSp>
      <p:sp>
        <p:nvSpPr>
          <p:cNvPr id="143" name="Google Shape;143;p4"/>
          <p:cNvSpPr/>
          <p:nvPr/>
        </p:nvSpPr>
        <p:spPr>
          <a:xfrm>
            <a:off x="0" y="2245260"/>
            <a:ext cx="11719560" cy="488082"/>
          </a:xfrm>
          <a:custGeom>
            <a:rect b="b" l="l" r="r" t="t"/>
            <a:pathLst>
              <a:path extrusionOk="0" h="10990" w="285750">
                <a:moveTo>
                  <a:pt x="0" y="0"/>
                </a:moveTo>
                <a:lnTo>
                  <a:pt x="0" y="10990"/>
                </a:lnTo>
                <a:lnTo>
                  <a:pt x="285750" y="10990"/>
                </a:lnTo>
                <a:lnTo>
                  <a:pt x="28575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144" name="Google Shape;144;p4"/>
          <p:cNvGrpSpPr/>
          <p:nvPr/>
        </p:nvGrpSpPr>
        <p:grpSpPr>
          <a:xfrm>
            <a:off x="1008649" y="2306411"/>
            <a:ext cx="3234922" cy="1834694"/>
            <a:chOff x="1149755" y="2582271"/>
            <a:chExt cx="3234922" cy="1834694"/>
          </a:xfrm>
        </p:grpSpPr>
        <p:grpSp>
          <p:nvGrpSpPr>
            <p:cNvPr id="145" name="Google Shape;145;p4"/>
            <p:cNvGrpSpPr/>
            <p:nvPr/>
          </p:nvGrpSpPr>
          <p:grpSpPr>
            <a:xfrm>
              <a:off x="2700496" y="2658466"/>
              <a:ext cx="66720" cy="831360"/>
              <a:chOff x="5117952" y="2967078"/>
              <a:chExt cx="66720" cy="831360"/>
            </a:xfrm>
          </p:grpSpPr>
          <p:sp>
            <p:nvSpPr>
              <p:cNvPr id="146" name="Google Shape;146;p4"/>
              <p:cNvSpPr/>
              <p:nvPr/>
            </p:nvSpPr>
            <p:spPr>
              <a:xfrm>
                <a:off x="5148448" y="3052806"/>
                <a:ext cx="9536" cy="43072"/>
              </a:xfrm>
              <a:custGeom>
                <a:rect b="b" l="l" r="r" t="t"/>
                <a:pathLst>
                  <a:path extrusionOk="0" h="1346" w="298">
                    <a:moveTo>
                      <a:pt x="0" y="0"/>
                    </a:moveTo>
                    <a:lnTo>
                      <a:pt x="0" y="1346"/>
                    </a:lnTo>
                    <a:lnTo>
                      <a:pt x="298" y="1346"/>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7" name="Google Shape;147;p4"/>
              <p:cNvSpPr/>
              <p:nvPr/>
            </p:nvSpPr>
            <p:spPr>
              <a:xfrm>
                <a:off x="5148448" y="3138534"/>
                <a:ext cx="9536" cy="43072"/>
              </a:xfrm>
              <a:custGeom>
                <a:rect b="b" l="l" r="r" t="t"/>
                <a:pathLst>
                  <a:path extrusionOk="0" h="1346" w="298">
                    <a:moveTo>
                      <a:pt x="0" y="0"/>
                    </a:moveTo>
                    <a:lnTo>
                      <a:pt x="0" y="1346"/>
                    </a:lnTo>
                    <a:lnTo>
                      <a:pt x="298" y="1346"/>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8" name="Google Shape;148;p4"/>
              <p:cNvSpPr/>
              <p:nvPr/>
            </p:nvSpPr>
            <p:spPr>
              <a:xfrm>
                <a:off x="5148448" y="3224262"/>
                <a:ext cx="9536" cy="47648"/>
              </a:xfrm>
              <a:custGeom>
                <a:rect b="b" l="l" r="r" t="t"/>
                <a:pathLst>
                  <a:path extrusionOk="0" h="1489" w="298">
                    <a:moveTo>
                      <a:pt x="0" y="0"/>
                    </a:moveTo>
                    <a:lnTo>
                      <a:pt x="0" y="1488"/>
                    </a:lnTo>
                    <a:lnTo>
                      <a:pt x="298" y="1488"/>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9" name="Google Shape;149;p4"/>
              <p:cNvSpPr/>
              <p:nvPr/>
            </p:nvSpPr>
            <p:spPr>
              <a:xfrm>
                <a:off x="5148448" y="2967078"/>
                <a:ext cx="9536" cy="43072"/>
              </a:xfrm>
              <a:custGeom>
                <a:rect b="b" l="l" r="r" t="t"/>
                <a:pathLst>
                  <a:path extrusionOk="0" h="1346" w="298">
                    <a:moveTo>
                      <a:pt x="0" y="0"/>
                    </a:moveTo>
                    <a:lnTo>
                      <a:pt x="0" y="1346"/>
                    </a:lnTo>
                    <a:lnTo>
                      <a:pt x="298" y="1346"/>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0" name="Google Shape;150;p4"/>
              <p:cNvSpPr/>
              <p:nvPr/>
            </p:nvSpPr>
            <p:spPr>
              <a:xfrm>
                <a:off x="5148448" y="3657830"/>
                <a:ext cx="9536" cy="42688"/>
              </a:xfrm>
              <a:custGeom>
                <a:rect b="b" l="l" r="r" t="t"/>
                <a:pathLst>
                  <a:path extrusionOk="0" h="1334" w="298">
                    <a:moveTo>
                      <a:pt x="0" y="0"/>
                    </a:moveTo>
                    <a:lnTo>
                      <a:pt x="0" y="1334"/>
                    </a:lnTo>
                    <a:lnTo>
                      <a:pt x="298" y="1334"/>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1" name="Google Shape;151;p4"/>
              <p:cNvSpPr/>
              <p:nvPr/>
            </p:nvSpPr>
            <p:spPr>
              <a:xfrm>
                <a:off x="5148448" y="3572102"/>
                <a:ext cx="9536" cy="42688"/>
              </a:xfrm>
              <a:custGeom>
                <a:rect b="b" l="l" r="r" t="t"/>
                <a:pathLst>
                  <a:path extrusionOk="0" h="1334" w="298">
                    <a:moveTo>
                      <a:pt x="0" y="0"/>
                    </a:moveTo>
                    <a:lnTo>
                      <a:pt x="0" y="1334"/>
                    </a:lnTo>
                    <a:lnTo>
                      <a:pt x="298" y="1334"/>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2" name="Google Shape;152;p4"/>
              <p:cNvSpPr/>
              <p:nvPr/>
            </p:nvSpPr>
            <p:spPr>
              <a:xfrm>
                <a:off x="5148448" y="3481414"/>
                <a:ext cx="9536" cy="47648"/>
              </a:xfrm>
              <a:custGeom>
                <a:rect b="b" l="l" r="r" t="t"/>
                <a:pathLst>
                  <a:path extrusionOk="0" h="1489" w="298">
                    <a:moveTo>
                      <a:pt x="0" y="1"/>
                    </a:moveTo>
                    <a:lnTo>
                      <a:pt x="0" y="1489"/>
                    </a:lnTo>
                    <a:lnTo>
                      <a:pt x="298" y="1489"/>
                    </a:lnTo>
                    <a:lnTo>
                      <a:pt x="298" y="1"/>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3" name="Google Shape;153;p4"/>
              <p:cNvSpPr/>
              <p:nvPr/>
            </p:nvSpPr>
            <p:spPr>
              <a:xfrm>
                <a:off x="5148448" y="3395686"/>
                <a:ext cx="9536" cy="47680"/>
              </a:xfrm>
              <a:custGeom>
                <a:rect b="b" l="l" r="r" t="t"/>
                <a:pathLst>
                  <a:path extrusionOk="0" h="1490" w="298">
                    <a:moveTo>
                      <a:pt x="0" y="1"/>
                    </a:moveTo>
                    <a:lnTo>
                      <a:pt x="0" y="1489"/>
                    </a:lnTo>
                    <a:lnTo>
                      <a:pt x="298" y="1489"/>
                    </a:lnTo>
                    <a:lnTo>
                      <a:pt x="298" y="1"/>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4" name="Google Shape;154;p4"/>
              <p:cNvSpPr/>
              <p:nvPr/>
            </p:nvSpPr>
            <p:spPr>
              <a:xfrm>
                <a:off x="5148448" y="3309958"/>
                <a:ext cx="9536" cy="47680"/>
              </a:xfrm>
              <a:custGeom>
                <a:rect b="b" l="l" r="r" t="t"/>
                <a:pathLst>
                  <a:path extrusionOk="0" h="1490" w="298">
                    <a:moveTo>
                      <a:pt x="0" y="1"/>
                    </a:moveTo>
                    <a:lnTo>
                      <a:pt x="0" y="1489"/>
                    </a:lnTo>
                    <a:lnTo>
                      <a:pt x="298" y="1489"/>
                    </a:lnTo>
                    <a:lnTo>
                      <a:pt x="298" y="1"/>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5" name="Google Shape;155;p4"/>
              <p:cNvSpPr/>
              <p:nvPr/>
            </p:nvSpPr>
            <p:spPr>
              <a:xfrm>
                <a:off x="5117952" y="3731750"/>
                <a:ext cx="66720" cy="66688"/>
              </a:xfrm>
              <a:custGeom>
                <a:rect b="b" l="l" r="r" t="t"/>
                <a:pathLst>
                  <a:path extrusionOk="0" h="2084" w="2085">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156" name="Google Shape;156;p4"/>
            <p:cNvSpPr/>
            <p:nvPr/>
          </p:nvSpPr>
          <p:spPr>
            <a:xfrm>
              <a:off x="2771744" y="2878687"/>
              <a:ext cx="9568" cy="47648"/>
            </a:xfrm>
            <a:custGeom>
              <a:rect b="b" l="l" r="r" t="t"/>
              <a:pathLst>
                <a:path extrusionOk="0" h="1489" w="299">
                  <a:moveTo>
                    <a:pt x="1" y="1"/>
                  </a:moveTo>
                  <a:lnTo>
                    <a:pt x="1" y="1489"/>
                  </a:lnTo>
                  <a:lnTo>
                    <a:pt x="299" y="1489"/>
                  </a:lnTo>
                  <a:lnTo>
                    <a:pt x="299" y="1"/>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7" name="Google Shape;157;p4"/>
            <p:cNvSpPr/>
            <p:nvPr/>
          </p:nvSpPr>
          <p:spPr>
            <a:xfrm>
              <a:off x="2102336" y="2582271"/>
              <a:ext cx="1263040" cy="352064"/>
            </a:xfrm>
            <a:custGeom>
              <a:rect b="b" l="l" r="r" t="t"/>
              <a:pathLst>
                <a:path extrusionOk="0" h="11002" w="39470">
                  <a:moveTo>
                    <a:pt x="1227" y="1"/>
                  </a:moveTo>
                  <a:cubicBezTo>
                    <a:pt x="465" y="1"/>
                    <a:pt x="1" y="858"/>
                    <a:pt x="417" y="1501"/>
                  </a:cubicBezTo>
                  <a:lnTo>
                    <a:pt x="6359" y="10561"/>
                  </a:lnTo>
                  <a:cubicBezTo>
                    <a:pt x="6537" y="10835"/>
                    <a:pt x="6847" y="11002"/>
                    <a:pt x="7168" y="11002"/>
                  </a:cubicBezTo>
                  <a:lnTo>
                    <a:pt x="38232" y="11002"/>
                  </a:lnTo>
                  <a:cubicBezTo>
                    <a:pt x="39006" y="11002"/>
                    <a:pt x="39470" y="10145"/>
                    <a:pt x="39041" y="9502"/>
                  </a:cubicBezTo>
                  <a:lnTo>
                    <a:pt x="33100" y="441"/>
                  </a:lnTo>
                  <a:cubicBezTo>
                    <a:pt x="32921" y="167"/>
                    <a:pt x="32624" y="1"/>
                    <a:pt x="3229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FFFFF"/>
                </a:buClr>
                <a:buSzPts val="1800"/>
                <a:buFont typeface="Fira Sans Extra Condensed Medium"/>
                <a:buNone/>
              </a:pPr>
              <a:r>
                <a:rPr lang="en-GB" sz="1800">
                  <a:solidFill>
                    <a:srgbClr val="FFFFFF"/>
                  </a:solidFill>
                  <a:latin typeface="Fira Sans Extra Condensed Medium"/>
                  <a:ea typeface="Fira Sans Extra Condensed Medium"/>
                  <a:cs typeface="Fira Sans Extra Condensed Medium"/>
                  <a:sym typeface="Fira Sans Extra Condensed Medium"/>
                </a:rPr>
                <a:t>1972</a:t>
              </a:r>
              <a:endParaRPr sz="1800">
                <a:solidFill>
                  <a:srgbClr val="FFFFFF"/>
                </a:solidFill>
                <a:latin typeface="Fira Sans Extra Condensed Medium"/>
                <a:ea typeface="Fira Sans Extra Condensed Medium"/>
                <a:cs typeface="Fira Sans Extra Condensed Medium"/>
                <a:sym typeface="Fira Sans Extra Condensed Medium"/>
              </a:endParaRPr>
            </a:p>
          </p:txBody>
        </p:sp>
        <p:sp>
          <p:nvSpPr>
            <p:cNvPr id="158" name="Google Shape;158;p4"/>
            <p:cNvSpPr txBox="1"/>
            <p:nvPr/>
          </p:nvSpPr>
          <p:spPr>
            <a:xfrm>
              <a:off x="1149755" y="3565968"/>
              <a:ext cx="3234922" cy="850997"/>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434343"/>
                </a:buClr>
                <a:buSzPts val="1400"/>
                <a:buFont typeface="Open Sans"/>
                <a:buNone/>
              </a:pPr>
              <a:r>
                <a:rPr lang="en-GB" sz="1400">
                  <a:solidFill>
                    <a:srgbClr val="434343"/>
                  </a:solidFill>
                  <a:latin typeface="Open Sans"/>
                  <a:ea typeface="Open Sans"/>
                  <a:cs typeface="Open Sans"/>
                  <a:sym typeface="Open Sans"/>
                </a:rPr>
                <a:t>International Institute for Applied System Analysis (IIASA) - </a:t>
              </a:r>
              <a:r>
                <a:rPr b="1" lang="en-GB" sz="1400">
                  <a:solidFill>
                    <a:srgbClr val="434343"/>
                  </a:solidFill>
                  <a:latin typeface="Open Sans"/>
                  <a:ea typeface="Open Sans"/>
                  <a:cs typeface="Open Sans"/>
                  <a:sym typeface="Open Sans"/>
                </a:rPr>
                <a:t>MESSAGE</a:t>
              </a:r>
              <a:endParaRPr b="1" sz="1400">
                <a:solidFill>
                  <a:srgbClr val="434343"/>
                </a:solidFill>
                <a:latin typeface="Open Sans"/>
                <a:ea typeface="Open Sans"/>
                <a:cs typeface="Open Sans"/>
                <a:sym typeface="Open Sans"/>
              </a:endParaRPr>
            </a:p>
          </p:txBody>
        </p:sp>
      </p:grpSp>
      <p:grpSp>
        <p:nvGrpSpPr>
          <p:cNvPr id="159" name="Google Shape;159;p4"/>
          <p:cNvGrpSpPr/>
          <p:nvPr/>
        </p:nvGrpSpPr>
        <p:grpSpPr>
          <a:xfrm>
            <a:off x="335412" y="1144956"/>
            <a:ext cx="1499100" cy="1526672"/>
            <a:chOff x="795972" y="1407663"/>
            <a:chExt cx="1499100" cy="1526672"/>
          </a:xfrm>
        </p:grpSpPr>
        <p:grpSp>
          <p:nvGrpSpPr>
            <p:cNvPr id="160" name="Google Shape;160;p4"/>
            <p:cNvGrpSpPr/>
            <p:nvPr/>
          </p:nvGrpSpPr>
          <p:grpSpPr>
            <a:xfrm rot="10800000">
              <a:off x="1512176" y="2018766"/>
              <a:ext cx="66720" cy="831360"/>
              <a:chOff x="5117952" y="2967078"/>
              <a:chExt cx="66720" cy="831360"/>
            </a:xfrm>
          </p:grpSpPr>
          <p:sp>
            <p:nvSpPr>
              <p:cNvPr id="161" name="Google Shape;161;p4"/>
              <p:cNvSpPr/>
              <p:nvPr/>
            </p:nvSpPr>
            <p:spPr>
              <a:xfrm>
                <a:off x="5148448" y="3052806"/>
                <a:ext cx="9536" cy="43072"/>
              </a:xfrm>
              <a:custGeom>
                <a:rect b="b" l="l" r="r" t="t"/>
                <a:pathLst>
                  <a:path extrusionOk="0" h="1346" w="298">
                    <a:moveTo>
                      <a:pt x="0" y="0"/>
                    </a:moveTo>
                    <a:lnTo>
                      <a:pt x="0" y="1346"/>
                    </a:lnTo>
                    <a:lnTo>
                      <a:pt x="298" y="1346"/>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2" name="Google Shape;162;p4"/>
              <p:cNvSpPr/>
              <p:nvPr/>
            </p:nvSpPr>
            <p:spPr>
              <a:xfrm>
                <a:off x="5148448" y="3138534"/>
                <a:ext cx="9536" cy="43072"/>
              </a:xfrm>
              <a:custGeom>
                <a:rect b="b" l="l" r="r" t="t"/>
                <a:pathLst>
                  <a:path extrusionOk="0" h="1346" w="298">
                    <a:moveTo>
                      <a:pt x="0" y="0"/>
                    </a:moveTo>
                    <a:lnTo>
                      <a:pt x="0" y="1346"/>
                    </a:lnTo>
                    <a:lnTo>
                      <a:pt x="298" y="1346"/>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3" name="Google Shape;163;p4"/>
              <p:cNvSpPr/>
              <p:nvPr/>
            </p:nvSpPr>
            <p:spPr>
              <a:xfrm>
                <a:off x="5148448" y="3224262"/>
                <a:ext cx="9536" cy="47648"/>
              </a:xfrm>
              <a:custGeom>
                <a:rect b="b" l="l" r="r" t="t"/>
                <a:pathLst>
                  <a:path extrusionOk="0" h="1489" w="298">
                    <a:moveTo>
                      <a:pt x="0" y="0"/>
                    </a:moveTo>
                    <a:lnTo>
                      <a:pt x="0" y="1488"/>
                    </a:lnTo>
                    <a:lnTo>
                      <a:pt x="298" y="1488"/>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4" name="Google Shape;164;p4"/>
              <p:cNvSpPr/>
              <p:nvPr/>
            </p:nvSpPr>
            <p:spPr>
              <a:xfrm>
                <a:off x="5148448" y="2967078"/>
                <a:ext cx="9536" cy="43072"/>
              </a:xfrm>
              <a:custGeom>
                <a:rect b="b" l="l" r="r" t="t"/>
                <a:pathLst>
                  <a:path extrusionOk="0" h="1346" w="298">
                    <a:moveTo>
                      <a:pt x="0" y="0"/>
                    </a:moveTo>
                    <a:lnTo>
                      <a:pt x="0" y="1346"/>
                    </a:lnTo>
                    <a:lnTo>
                      <a:pt x="298" y="1346"/>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5" name="Google Shape;165;p4"/>
              <p:cNvSpPr/>
              <p:nvPr/>
            </p:nvSpPr>
            <p:spPr>
              <a:xfrm>
                <a:off x="5148448" y="3657830"/>
                <a:ext cx="9536" cy="42688"/>
              </a:xfrm>
              <a:custGeom>
                <a:rect b="b" l="l" r="r" t="t"/>
                <a:pathLst>
                  <a:path extrusionOk="0" h="1334" w="298">
                    <a:moveTo>
                      <a:pt x="0" y="0"/>
                    </a:moveTo>
                    <a:lnTo>
                      <a:pt x="0" y="1334"/>
                    </a:lnTo>
                    <a:lnTo>
                      <a:pt x="298" y="1334"/>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6" name="Google Shape;166;p4"/>
              <p:cNvSpPr/>
              <p:nvPr/>
            </p:nvSpPr>
            <p:spPr>
              <a:xfrm>
                <a:off x="5148448" y="3572102"/>
                <a:ext cx="9536" cy="42688"/>
              </a:xfrm>
              <a:custGeom>
                <a:rect b="b" l="l" r="r" t="t"/>
                <a:pathLst>
                  <a:path extrusionOk="0" h="1334" w="298">
                    <a:moveTo>
                      <a:pt x="0" y="0"/>
                    </a:moveTo>
                    <a:lnTo>
                      <a:pt x="0" y="1334"/>
                    </a:lnTo>
                    <a:lnTo>
                      <a:pt x="298" y="1334"/>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7" name="Google Shape;167;p4"/>
              <p:cNvSpPr/>
              <p:nvPr/>
            </p:nvSpPr>
            <p:spPr>
              <a:xfrm>
                <a:off x="5148448" y="3481414"/>
                <a:ext cx="9536" cy="47648"/>
              </a:xfrm>
              <a:custGeom>
                <a:rect b="b" l="l" r="r" t="t"/>
                <a:pathLst>
                  <a:path extrusionOk="0" h="1489" w="298">
                    <a:moveTo>
                      <a:pt x="0" y="1"/>
                    </a:moveTo>
                    <a:lnTo>
                      <a:pt x="0" y="1489"/>
                    </a:lnTo>
                    <a:lnTo>
                      <a:pt x="298" y="1489"/>
                    </a:lnTo>
                    <a:lnTo>
                      <a:pt x="298" y="1"/>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8" name="Google Shape;168;p4"/>
              <p:cNvSpPr/>
              <p:nvPr/>
            </p:nvSpPr>
            <p:spPr>
              <a:xfrm>
                <a:off x="5148448" y="3395686"/>
                <a:ext cx="9536" cy="47680"/>
              </a:xfrm>
              <a:custGeom>
                <a:rect b="b" l="l" r="r" t="t"/>
                <a:pathLst>
                  <a:path extrusionOk="0" h="1490" w="298">
                    <a:moveTo>
                      <a:pt x="0" y="1"/>
                    </a:moveTo>
                    <a:lnTo>
                      <a:pt x="0" y="1489"/>
                    </a:lnTo>
                    <a:lnTo>
                      <a:pt x="298" y="1489"/>
                    </a:lnTo>
                    <a:lnTo>
                      <a:pt x="298" y="1"/>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9" name="Google Shape;169;p4"/>
              <p:cNvSpPr/>
              <p:nvPr/>
            </p:nvSpPr>
            <p:spPr>
              <a:xfrm>
                <a:off x="5148448" y="3309958"/>
                <a:ext cx="9536" cy="47680"/>
              </a:xfrm>
              <a:custGeom>
                <a:rect b="b" l="l" r="r" t="t"/>
                <a:pathLst>
                  <a:path extrusionOk="0" h="1490" w="298">
                    <a:moveTo>
                      <a:pt x="0" y="1"/>
                    </a:moveTo>
                    <a:lnTo>
                      <a:pt x="0" y="1489"/>
                    </a:lnTo>
                    <a:lnTo>
                      <a:pt x="298" y="1489"/>
                    </a:lnTo>
                    <a:lnTo>
                      <a:pt x="298" y="1"/>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0" name="Google Shape;170;p4"/>
              <p:cNvSpPr/>
              <p:nvPr/>
            </p:nvSpPr>
            <p:spPr>
              <a:xfrm>
                <a:off x="5117952" y="3731750"/>
                <a:ext cx="66720" cy="66688"/>
              </a:xfrm>
              <a:custGeom>
                <a:rect b="b" l="l" r="r" t="t"/>
                <a:pathLst>
                  <a:path extrusionOk="0" h="2084" w="2085">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171" name="Google Shape;171;p4"/>
            <p:cNvSpPr/>
            <p:nvPr/>
          </p:nvSpPr>
          <p:spPr>
            <a:xfrm>
              <a:off x="1538464" y="2587999"/>
              <a:ext cx="14112" cy="43072"/>
            </a:xfrm>
            <a:custGeom>
              <a:rect b="b" l="l" r="r" t="t"/>
              <a:pathLst>
                <a:path extrusionOk="0" h="1346" w="441">
                  <a:moveTo>
                    <a:pt x="0" y="0"/>
                  </a:moveTo>
                  <a:lnTo>
                    <a:pt x="0" y="1346"/>
                  </a:lnTo>
                  <a:lnTo>
                    <a:pt x="441" y="1346"/>
                  </a:lnTo>
                  <a:lnTo>
                    <a:pt x="441"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2" name="Google Shape;172;p4"/>
            <p:cNvSpPr/>
            <p:nvPr/>
          </p:nvSpPr>
          <p:spPr>
            <a:xfrm>
              <a:off x="914016" y="2582271"/>
              <a:ext cx="1263040" cy="352064"/>
            </a:xfrm>
            <a:custGeom>
              <a:rect b="b" l="l" r="r" t="t"/>
              <a:pathLst>
                <a:path extrusionOk="0" h="11002" w="39470">
                  <a:moveTo>
                    <a:pt x="1226" y="1"/>
                  </a:moveTo>
                  <a:cubicBezTo>
                    <a:pt x="464" y="1"/>
                    <a:pt x="0" y="858"/>
                    <a:pt x="417" y="1501"/>
                  </a:cubicBezTo>
                  <a:lnTo>
                    <a:pt x="6358" y="10561"/>
                  </a:lnTo>
                  <a:cubicBezTo>
                    <a:pt x="6537" y="10835"/>
                    <a:pt x="6846" y="11002"/>
                    <a:pt x="7168" y="11002"/>
                  </a:cubicBezTo>
                  <a:lnTo>
                    <a:pt x="38231" y="11002"/>
                  </a:lnTo>
                  <a:cubicBezTo>
                    <a:pt x="39005" y="11002"/>
                    <a:pt x="39469" y="10145"/>
                    <a:pt x="39041" y="9502"/>
                  </a:cubicBezTo>
                  <a:lnTo>
                    <a:pt x="33099" y="441"/>
                  </a:lnTo>
                  <a:cubicBezTo>
                    <a:pt x="32921" y="167"/>
                    <a:pt x="32623" y="1"/>
                    <a:pt x="3229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FFFFF"/>
                </a:buClr>
                <a:buSzPts val="1800"/>
                <a:buFont typeface="Fira Sans Extra Condensed Medium"/>
                <a:buNone/>
              </a:pPr>
              <a:r>
                <a:rPr lang="en-GB" sz="1800">
                  <a:solidFill>
                    <a:srgbClr val="FFFFFF"/>
                  </a:solidFill>
                  <a:latin typeface="Fira Sans Extra Condensed Medium"/>
                  <a:ea typeface="Fira Sans Extra Condensed Medium"/>
                  <a:cs typeface="Fira Sans Extra Condensed Medium"/>
                  <a:sym typeface="Fira Sans Extra Condensed Medium"/>
                </a:rPr>
                <a:t>1970s</a:t>
              </a:r>
              <a:endParaRPr sz="1800">
                <a:solidFill>
                  <a:srgbClr val="FFFFFF"/>
                </a:solidFill>
                <a:latin typeface="Fira Sans Extra Condensed Medium"/>
                <a:ea typeface="Fira Sans Extra Condensed Medium"/>
                <a:cs typeface="Fira Sans Extra Condensed Medium"/>
                <a:sym typeface="Fira Sans Extra Condensed Medium"/>
              </a:endParaRPr>
            </a:p>
          </p:txBody>
        </p:sp>
        <p:sp>
          <p:nvSpPr>
            <p:cNvPr id="173" name="Google Shape;173;p4"/>
            <p:cNvSpPr txBox="1"/>
            <p:nvPr/>
          </p:nvSpPr>
          <p:spPr>
            <a:xfrm>
              <a:off x="795972" y="1407663"/>
              <a:ext cx="1499100" cy="5349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434343"/>
                </a:buClr>
                <a:buSzPts val="1600"/>
                <a:buFont typeface="Open Sans"/>
                <a:buNone/>
              </a:pPr>
              <a:r>
                <a:rPr lang="en-GB" sz="1600">
                  <a:solidFill>
                    <a:srgbClr val="434343"/>
                  </a:solidFill>
                  <a:latin typeface="Open Sans"/>
                  <a:ea typeface="Open Sans"/>
                  <a:cs typeface="Open Sans"/>
                  <a:sym typeface="Open Sans"/>
                </a:rPr>
                <a:t>Oil Crisis</a:t>
              </a:r>
              <a:endParaRPr sz="1600">
                <a:solidFill>
                  <a:srgbClr val="434343"/>
                </a:solidFill>
                <a:latin typeface="Open Sans"/>
                <a:ea typeface="Open Sans"/>
                <a:cs typeface="Open Sans"/>
                <a:sym typeface="Open Sans"/>
              </a:endParaRPr>
            </a:p>
          </p:txBody>
        </p:sp>
      </p:grpSp>
      <p:grpSp>
        <p:nvGrpSpPr>
          <p:cNvPr id="174" name="Google Shape;174;p4"/>
          <p:cNvGrpSpPr/>
          <p:nvPr/>
        </p:nvGrpSpPr>
        <p:grpSpPr>
          <a:xfrm>
            <a:off x="3163665" y="1045117"/>
            <a:ext cx="1845989" cy="1617724"/>
            <a:chOff x="3006285" y="1316611"/>
            <a:chExt cx="1845989" cy="1617724"/>
          </a:xfrm>
        </p:grpSpPr>
        <p:grpSp>
          <p:nvGrpSpPr>
            <p:cNvPr id="175" name="Google Shape;175;p4"/>
            <p:cNvGrpSpPr/>
            <p:nvPr/>
          </p:nvGrpSpPr>
          <p:grpSpPr>
            <a:xfrm rot="10800000">
              <a:off x="3888848" y="2018766"/>
              <a:ext cx="66720" cy="831360"/>
              <a:chOff x="5117952" y="2967078"/>
              <a:chExt cx="66720" cy="831360"/>
            </a:xfrm>
          </p:grpSpPr>
          <p:sp>
            <p:nvSpPr>
              <p:cNvPr id="176" name="Google Shape;176;p4"/>
              <p:cNvSpPr/>
              <p:nvPr/>
            </p:nvSpPr>
            <p:spPr>
              <a:xfrm>
                <a:off x="5148448" y="3052806"/>
                <a:ext cx="9536" cy="43072"/>
              </a:xfrm>
              <a:custGeom>
                <a:rect b="b" l="l" r="r" t="t"/>
                <a:pathLst>
                  <a:path extrusionOk="0" h="1346" w="298">
                    <a:moveTo>
                      <a:pt x="0" y="0"/>
                    </a:moveTo>
                    <a:lnTo>
                      <a:pt x="0" y="1346"/>
                    </a:lnTo>
                    <a:lnTo>
                      <a:pt x="298" y="1346"/>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7" name="Google Shape;177;p4"/>
              <p:cNvSpPr/>
              <p:nvPr/>
            </p:nvSpPr>
            <p:spPr>
              <a:xfrm>
                <a:off x="5148448" y="3138534"/>
                <a:ext cx="9536" cy="43072"/>
              </a:xfrm>
              <a:custGeom>
                <a:rect b="b" l="l" r="r" t="t"/>
                <a:pathLst>
                  <a:path extrusionOk="0" h="1346" w="298">
                    <a:moveTo>
                      <a:pt x="0" y="0"/>
                    </a:moveTo>
                    <a:lnTo>
                      <a:pt x="0" y="1346"/>
                    </a:lnTo>
                    <a:lnTo>
                      <a:pt x="298" y="1346"/>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8" name="Google Shape;178;p4"/>
              <p:cNvSpPr/>
              <p:nvPr/>
            </p:nvSpPr>
            <p:spPr>
              <a:xfrm>
                <a:off x="5148448" y="3224262"/>
                <a:ext cx="9536" cy="47648"/>
              </a:xfrm>
              <a:custGeom>
                <a:rect b="b" l="l" r="r" t="t"/>
                <a:pathLst>
                  <a:path extrusionOk="0" h="1489" w="298">
                    <a:moveTo>
                      <a:pt x="0" y="0"/>
                    </a:moveTo>
                    <a:lnTo>
                      <a:pt x="0" y="1488"/>
                    </a:lnTo>
                    <a:lnTo>
                      <a:pt x="298" y="1488"/>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9" name="Google Shape;179;p4"/>
              <p:cNvSpPr/>
              <p:nvPr/>
            </p:nvSpPr>
            <p:spPr>
              <a:xfrm>
                <a:off x="5148448" y="2967078"/>
                <a:ext cx="9536" cy="43072"/>
              </a:xfrm>
              <a:custGeom>
                <a:rect b="b" l="l" r="r" t="t"/>
                <a:pathLst>
                  <a:path extrusionOk="0" h="1346" w="298">
                    <a:moveTo>
                      <a:pt x="0" y="0"/>
                    </a:moveTo>
                    <a:lnTo>
                      <a:pt x="0" y="1346"/>
                    </a:lnTo>
                    <a:lnTo>
                      <a:pt x="298" y="1346"/>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80" name="Google Shape;180;p4"/>
              <p:cNvSpPr/>
              <p:nvPr/>
            </p:nvSpPr>
            <p:spPr>
              <a:xfrm>
                <a:off x="5148448" y="3657830"/>
                <a:ext cx="9536" cy="42688"/>
              </a:xfrm>
              <a:custGeom>
                <a:rect b="b" l="l" r="r" t="t"/>
                <a:pathLst>
                  <a:path extrusionOk="0" h="1334" w="298">
                    <a:moveTo>
                      <a:pt x="0" y="0"/>
                    </a:moveTo>
                    <a:lnTo>
                      <a:pt x="0" y="1334"/>
                    </a:lnTo>
                    <a:lnTo>
                      <a:pt x="298" y="1334"/>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81" name="Google Shape;181;p4"/>
              <p:cNvSpPr/>
              <p:nvPr/>
            </p:nvSpPr>
            <p:spPr>
              <a:xfrm>
                <a:off x="5148448" y="3572102"/>
                <a:ext cx="9536" cy="42688"/>
              </a:xfrm>
              <a:custGeom>
                <a:rect b="b" l="l" r="r" t="t"/>
                <a:pathLst>
                  <a:path extrusionOk="0" h="1334" w="298">
                    <a:moveTo>
                      <a:pt x="0" y="0"/>
                    </a:moveTo>
                    <a:lnTo>
                      <a:pt x="0" y="1334"/>
                    </a:lnTo>
                    <a:lnTo>
                      <a:pt x="298" y="1334"/>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82" name="Google Shape;182;p4"/>
              <p:cNvSpPr/>
              <p:nvPr/>
            </p:nvSpPr>
            <p:spPr>
              <a:xfrm>
                <a:off x="5148448" y="3481414"/>
                <a:ext cx="9536" cy="47648"/>
              </a:xfrm>
              <a:custGeom>
                <a:rect b="b" l="l" r="r" t="t"/>
                <a:pathLst>
                  <a:path extrusionOk="0" h="1489" w="298">
                    <a:moveTo>
                      <a:pt x="0" y="1"/>
                    </a:moveTo>
                    <a:lnTo>
                      <a:pt x="0" y="1489"/>
                    </a:lnTo>
                    <a:lnTo>
                      <a:pt x="298" y="1489"/>
                    </a:lnTo>
                    <a:lnTo>
                      <a:pt x="298" y="1"/>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83" name="Google Shape;183;p4"/>
              <p:cNvSpPr/>
              <p:nvPr/>
            </p:nvSpPr>
            <p:spPr>
              <a:xfrm>
                <a:off x="5148448" y="3395686"/>
                <a:ext cx="9536" cy="47680"/>
              </a:xfrm>
              <a:custGeom>
                <a:rect b="b" l="l" r="r" t="t"/>
                <a:pathLst>
                  <a:path extrusionOk="0" h="1490" w="298">
                    <a:moveTo>
                      <a:pt x="0" y="1"/>
                    </a:moveTo>
                    <a:lnTo>
                      <a:pt x="0" y="1489"/>
                    </a:lnTo>
                    <a:lnTo>
                      <a:pt x="298" y="1489"/>
                    </a:lnTo>
                    <a:lnTo>
                      <a:pt x="298" y="1"/>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84" name="Google Shape;184;p4"/>
              <p:cNvSpPr/>
              <p:nvPr/>
            </p:nvSpPr>
            <p:spPr>
              <a:xfrm>
                <a:off x="5148448" y="3309958"/>
                <a:ext cx="9536" cy="47680"/>
              </a:xfrm>
              <a:custGeom>
                <a:rect b="b" l="l" r="r" t="t"/>
                <a:pathLst>
                  <a:path extrusionOk="0" h="1490" w="298">
                    <a:moveTo>
                      <a:pt x="0" y="1"/>
                    </a:moveTo>
                    <a:lnTo>
                      <a:pt x="0" y="1489"/>
                    </a:lnTo>
                    <a:lnTo>
                      <a:pt x="298" y="1489"/>
                    </a:lnTo>
                    <a:lnTo>
                      <a:pt x="298" y="1"/>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85" name="Google Shape;185;p4"/>
              <p:cNvSpPr/>
              <p:nvPr/>
            </p:nvSpPr>
            <p:spPr>
              <a:xfrm>
                <a:off x="5117952" y="3731750"/>
                <a:ext cx="66720" cy="66688"/>
              </a:xfrm>
              <a:custGeom>
                <a:rect b="b" l="l" r="r" t="t"/>
                <a:pathLst>
                  <a:path extrusionOk="0" h="2084" w="2085">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186" name="Google Shape;186;p4"/>
            <p:cNvSpPr/>
            <p:nvPr/>
          </p:nvSpPr>
          <p:spPr>
            <a:xfrm>
              <a:off x="3914752" y="2587999"/>
              <a:ext cx="14528" cy="43072"/>
            </a:xfrm>
            <a:custGeom>
              <a:rect b="b" l="l" r="r" t="t"/>
              <a:pathLst>
                <a:path extrusionOk="0" h="1346" w="454">
                  <a:moveTo>
                    <a:pt x="1" y="0"/>
                  </a:moveTo>
                  <a:lnTo>
                    <a:pt x="1" y="1346"/>
                  </a:lnTo>
                  <a:lnTo>
                    <a:pt x="453" y="1346"/>
                  </a:lnTo>
                  <a:lnTo>
                    <a:pt x="453"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87" name="Google Shape;187;p4"/>
            <p:cNvSpPr/>
            <p:nvPr/>
          </p:nvSpPr>
          <p:spPr>
            <a:xfrm>
              <a:off x="3290688" y="2582271"/>
              <a:ext cx="1263040" cy="352064"/>
            </a:xfrm>
            <a:custGeom>
              <a:rect b="b" l="l" r="r" t="t"/>
              <a:pathLst>
                <a:path extrusionOk="0" h="11002" w="39470">
                  <a:moveTo>
                    <a:pt x="1227" y="1"/>
                  </a:moveTo>
                  <a:cubicBezTo>
                    <a:pt x="465" y="1"/>
                    <a:pt x="0" y="858"/>
                    <a:pt x="417" y="1501"/>
                  </a:cubicBezTo>
                  <a:lnTo>
                    <a:pt x="6358" y="10561"/>
                  </a:lnTo>
                  <a:cubicBezTo>
                    <a:pt x="6537" y="10835"/>
                    <a:pt x="6846" y="11002"/>
                    <a:pt x="7168" y="11002"/>
                  </a:cubicBezTo>
                  <a:lnTo>
                    <a:pt x="38231" y="11002"/>
                  </a:lnTo>
                  <a:cubicBezTo>
                    <a:pt x="39005" y="11002"/>
                    <a:pt x="39470" y="10145"/>
                    <a:pt x="39041" y="9502"/>
                  </a:cubicBezTo>
                  <a:lnTo>
                    <a:pt x="33112" y="441"/>
                  </a:lnTo>
                  <a:cubicBezTo>
                    <a:pt x="32933" y="167"/>
                    <a:pt x="32623" y="1"/>
                    <a:pt x="323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FFFFF"/>
                </a:buClr>
                <a:buSzPts val="1800"/>
                <a:buFont typeface="Fira Sans Extra Condensed Medium"/>
                <a:buNone/>
              </a:pPr>
              <a:r>
                <a:rPr lang="en-GB" sz="1800">
                  <a:solidFill>
                    <a:srgbClr val="FFFFFF"/>
                  </a:solidFill>
                  <a:latin typeface="Fira Sans Extra Condensed Medium"/>
                  <a:ea typeface="Fira Sans Extra Condensed Medium"/>
                  <a:cs typeface="Fira Sans Extra Condensed Medium"/>
                  <a:sym typeface="Fira Sans Extra Condensed Medium"/>
                </a:rPr>
                <a:t>1974</a:t>
              </a:r>
              <a:endParaRPr sz="1800">
                <a:solidFill>
                  <a:srgbClr val="FFFFFF"/>
                </a:solidFill>
                <a:latin typeface="Fira Sans Extra Condensed Medium"/>
                <a:ea typeface="Fira Sans Extra Condensed Medium"/>
                <a:cs typeface="Fira Sans Extra Condensed Medium"/>
                <a:sym typeface="Fira Sans Extra Condensed Medium"/>
              </a:endParaRPr>
            </a:p>
          </p:txBody>
        </p:sp>
        <p:sp>
          <p:nvSpPr>
            <p:cNvPr id="188" name="Google Shape;188;p4"/>
            <p:cNvSpPr txBox="1"/>
            <p:nvPr/>
          </p:nvSpPr>
          <p:spPr>
            <a:xfrm>
              <a:off x="3006285" y="1316611"/>
              <a:ext cx="1845989" cy="5349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434343"/>
                </a:buClr>
                <a:buSzPts val="1400"/>
                <a:buFont typeface="Open Sans"/>
                <a:buNone/>
              </a:pPr>
              <a:r>
                <a:rPr lang="en-GB" sz="1400">
                  <a:solidFill>
                    <a:srgbClr val="434343"/>
                  </a:solidFill>
                  <a:latin typeface="Open Sans"/>
                  <a:ea typeface="Open Sans"/>
                  <a:cs typeface="Open Sans"/>
                  <a:sym typeface="Open Sans"/>
                </a:rPr>
                <a:t>International Energy Agency (IEA)</a:t>
              </a:r>
              <a:endParaRPr/>
            </a:p>
          </p:txBody>
        </p:sp>
      </p:grpSp>
      <p:grpSp>
        <p:nvGrpSpPr>
          <p:cNvPr id="189" name="Google Shape;189;p4"/>
          <p:cNvGrpSpPr/>
          <p:nvPr/>
        </p:nvGrpSpPr>
        <p:grpSpPr>
          <a:xfrm>
            <a:off x="4616094" y="2307700"/>
            <a:ext cx="1761075" cy="1559415"/>
            <a:chOff x="1819958" y="2582271"/>
            <a:chExt cx="1761075" cy="1559415"/>
          </a:xfrm>
        </p:grpSpPr>
        <p:grpSp>
          <p:nvGrpSpPr>
            <p:cNvPr id="190" name="Google Shape;190;p4"/>
            <p:cNvGrpSpPr/>
            <p:nvPr/>
          </p:nvGrpSpPr>
          <p:grpSpPr>
            <a:xfrm>
              <a:off x="2700496" y="2658466"/>
              <a:ext cx="66720" cy="831360"/>
              <a:chOff x="5117952" y="2967078"/>
              <a:chExt cx="66720" cy="831360"/>
            </a:xfrm>
          </p:grpSpPr>
          <p:sp>
            <p:nvSpPr>
              <p:cNvPr id="191" name="Google Shape;191;p4"/>
              <p:cNvSpPr/>
              <p:nvPr/>
            </p:nvSpPr>
            <p:spPr>
              <a:xfrm>
                <a:off x="5148448" y="3052806"/>
                <a:ext cx="9536" cy="43072"/>
              </a:xfrm>
              <a:custGeom>
                <a:rect b="b" l="l" r="r" t="t"/>
                <a:pathLst>
                  <a:path extrusionOk="0" h="1346" w="298">
                    <a:moveTo>
                      <a:pt x="0" y="0"/>
                    </a:moveTo>
                    <a:lnTo>
                      <a:pt x="0" y="1346"/>
                    </a:lnTo>
                    <a:lnTo>
                      <a:pt x="298" y="1346"/>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2" name="Google Shape;192;p4"/>
              <p:cNvSpPr/>
              <p:nvPr/>
            </p:nvSpPr>
            <p:spPr>
              <a:xfrm>
                <a:off x="5148448" y="3138534"/>
                <a:ext cx="9536" cy="43072"/>
              </a:xfrm>
              <a:custGeom>
                <a:rect b="b" l="l" r="r" t="t"/>
                <a:pathLst>
                  <a:path extrusionOk="0" h="1346" w="298">
                    <a:moveTo>
                      <a:pt x="0" y="0"/>
                    </a:moveTo>
                    <a:lnTo>
                      <a:pt x="0" y="1346"/>
                    </a:lnTo>
                    <a:lnTo>
                      <a:pt x="298" y="1346"/>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3" name="Google Shape;193;p4"/>
              <p:cNvSpPr/>
              <p:nvPr/>
            </p:nvSpPr>
            <p:spPr>
              <a:xfrm>
                <a:off x="5148448" y="3224262"/>
                <a:ext cx="9536" cy="47648"/>
              </a:xfrm>
              <a:custGeom>
                <a:rect b="b" l="l" r="r" t="t"/>
                <a:pathLst>
                  <a:path extrusionOk="0" h="1489" w="298">
                    <a:moveTo>
                      <a:pt x="0" y="0"/>
                    </a:moveTo>
                    <a:lnTo>
                      <a:pt x="0" y="1488"/>
                    </a:lnTo>
                    <a:lnTo>
                      <a:pt x="298" y="1488"/>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4" name="Google Shape;194;p4"/>
              <p:cNvSpPr/>
              <p:nvPr/>
            </p:nvSpPr>
            <p:spPr>
              <a:xfrm>
                <a:off x="5148448" y="2967078"/>
                <a:ext cx="9536" cy="43072"/>
              </a:xfrm>
              <a:custGeom>
                <a:rect b="b" l="l" r="r" t="t"/>
                <a:pathLst>
                  <a:path extrusionOk="0" h="1346" w="298">
                    <a:moveTo>
                      <a:pt x="0" y="0"/>
                    </a:moveTo>
                    <a:lnTo>
                      <a:pt x="0" y="1346"/>
                    </a:lnTo>
                    <a:lnTo>
                      <a:pt x="298" y="1346"/>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5" name="Google Shape;195;p4"/>
              <p:cNvSpPr/>
              <p:nvPr/>
            </p:nvSpPr>
            <p:spPr>
              <a:xfrm>
                <a:off x="5148448" y="3657830"/>
                <a:ext cx="9536" cy="42688"/>
              </a:xfrm>
              <a:custGeom>
                <a:rect b="b" l="l" r="r" t="t"/>
                <a:pathLst>
                  <a:path extrusionOk="0" h="1334" w="298">
                    <a:moveTo>
                      <a:pt x="0" y="0"/>
                    </a:moveTo>
                    <a:lnTo>
                      <a:pt x="0" y="1334"/>
                    </a:lnTo>
                    <a:lnTo>
                      <a:pt x="298" y="1334"/>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6" name="Google Shape;196;p4"/>
              <p:cNvSpPr/>
              <p:nvPr/>
            </p:nvSpPr>
            <p:spPr>
              <a:xfrm>
                <a:off x="5148448" y="3572102"/>
                <a:ext cx="9536" cy="42688"/>
              </a:xfrm>
              <a:custGeom>
                <a:rect b="b" l="l" r="r" t="t"/>
                <a:pathLst>
                  <a:path extrusionOk="0" h="1334" w="298">
                    <a:moveTo>
                      <a:pt x="0" y="0"/>
                    </a:moveTo>
                    <a:lnTo>
                      <a:pt x="0" y="1334"/>
                    </a:lnTo>
                    <a:lnTo>
                      <a:pt x="298" y="1334"/>
                    </a:lnTo>
                    <a:lnTo>
                      <a:pt x="298" y="0"/>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7" name="Google Shape;197;p4"/>
              <p:cNvSpPr/>
              <p:nvPr/>
            </p:nvSpPr>
            <p:spPr>
              <a:xfrm>
                <a:off x="5148448" y="3481414"/>
                <a:ext cx="9536" cy="47648"/>
              </a:xfrm>
              <a:custGeom>
                <a:rect b="b" l="l" r="r" t="t"/>
                <a:pathLst>
                  <a:path extrusionOk="0" h="1489" w="298">
                    <a:moveTo>
                      <a:pt x="0" y="1"/>
                    </a:moveTo>
                    <a:lnTo>
                      <a:pt x="0" y="1489"/>
                    </a:lnTo>
                    <a:lnTo>
                      <a:pt x="298" y="1489"/>
                    </a:lnTo>
                    <a:lnTo>
                      <a:pt x="298" y="1"/>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8" name="Google Shape;198;p4"/>
              <p:cNvSpPr/>
              <p:nvPr/>
            </p:nvSpPr>
            <p:spPr>
              <a:xfrm>
                <a:off x="5148448" y="3395686"/>
                <a:ext cx="9536" cy="47680"/>
              </a:xfrm>
              <a:custGeom>
                <a:rect b="b" l="l" r="r" t="t"/>
                <a:pathLst>
                  <a:path extrusionOk="0" h="1490" w="298">
                    <a:moveTo>
                      <a:pt x="0" y="1"/>
                    </a:moveTo>
                    <a:lnTo>
                      <a:pt x="0" y="1489"/>
                    </a:lnTo>
                    <a:lnTo>
                      <a:pt x="298" y="1489"/>
                    </a:lnTo>
                    <a:lnTo>
                      <a:pt x="298" y="1"/>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9" name="Google Shape;199;p4"/>
              <p:cNvSpPr/>
              <p:nvPr/>
            </p:nvSpPr>
            <p:spPr>
              <a:xfrm>
                <a:off x="5148448" y="3309958"/>
                <a:ext cx="9536" cy="47680"/>
              </a:xfrm>
              <a:custGeom>
                <a:rect b="b" l="l" r="r" t="t"/>
                <a:pathLst>
                  <a:path extrusionOk="0" h="1490" w="298">
                    <a:moveTo>
                      <a:pt x="0" y="1"/>
                    </a:moveTo>
                    <a:lnTo>
                      <a:pt x="0" y="1489"/>
                    </a:lnTo>
                    <a:lnTo>
                      <a:pt x="298" y="1489"/>
                    </a:lnTo>
                    <a:lnTo>
                      <a:pt x="298" y="1"/>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00" name="Google Shape;200;p4"/>
              <p:cNvSpPr/>
              <p:nvPr/>
            </p:nvSpPr>
            <p:spPr>
              <a:xfrm>
                <a:off x="5117952" y="3731750"/>
                <a:ext cx="66720" cy="66688"/>
              </a:xfrm>
              <a:custGeom>
                <a:rect b="b" l="l" r="r" t="t"/>
                <a:pathLst>
                  <a:path extrusionOk="0" h="2084" w="2085">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201" name="Google Shape;201;p4"/>
            <p:cNvSpPr/>
            <p:nvPr/>
          </p:nvSpPr>
          <p:spPr>
            <a:xfrm>
              <a:off x="2771744" y="2878687"/>
              <a:ext cx="9568" cy="47648"/>
            </a:xfrm>
            <a:custGeom>
              <a:rect b="b" l="l" r="r" t="t"/>
              <a:pathLst>
                <a:path extrusionOk="0" h="1489" w="299">
                  <a:moveTo>
                    <a:pt x="1" y="1"/>
                  </a:moveTo>
                  <a:lnTo>
                    <a:pt x="1" y="1489"/>
                  </a:lnTo>
                  <a:lnTo>
                    <a:pt x="299" y="1489"/>
                  </a:lnTo>
                  <a:lnTo>
                    <a:pt x="299" y="1"/>
                  </a:lnTo>
                  <a:close/>
                </a:path>
              </a:pathLst>
            </a:custGeom>
            <a:solidFill>
              <a:srgbClr val="646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02" name="Google Shape;202;p4"/>
            <p:cNvSpPr/>
            <p:nvPr/>
          </p:nvSpPr>
          <p:spPr>
            <a:xfrm>
              <a:off x="2102336" y="2582271"/>
              <a:ext cx="1263040" cy="352064"/>
            </a:xfrm>
            <a:custGeom>
              <a:rect b="b" l="l" r="r" t="t"/>
              <a:pathLst>
                <a:path extrusionOk="0" h="11002" w="39470">
                  <a:moveTo>
                    <a:pt x="1227" y="1"/>
                  </a:moveTo>
                  <a:cubicBezTo>
                    <a:pt x="465" y="1"/>
                    <a:pt x="1" y="858"/>
                    <a:pt x="417" y="1501"/>
                  </a:cubicBezTo>
                  <a:lnTo>
                    <a:pt x="6359" y="10561"/>
                  </a:lnTo>
                  <a:cubicBezTo>
                    <a:pt x="6537" y="10835"/>
                    <a:pt x="6847" y="11002"/>
                    <a:pt x="7168" y="11002"/>
                  </a:cubicBezTo>
                  <a:lnTo>
                    <a:pt x="38232" y="11002"/>
                  </a:lnTo>
                  <a:cubicBezTo>
                    <a:pt x="39006" y="11002"/>
                    <a:pt x="39470" y="10145"/>
                    <a:pt x="39041" y="9502"/>
                  </a:cubicBezTo>
                  <a:lnTo>
                    <a:pt x="33100" y="441"/>
                  </a:lnTo>
                  <a:cubicBezTo>
                    <a:pt x="32921" y="167"/>
                    <a:pt x="32624" y="1"/>
                    <a:pt x="3229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FFFFF"/>
                </a:buClr>
                <a:buSzPts val="1800"/>
                <a:buFont typeface="Fira Sans Extra Condensed Medium"/>
                <a:buNone/>
              </a:pPr>
              <a:r>
                <a:rPr lang="en-GB" sz="1800">
                  <a:solidFill>
                    <a:srgbClr val="FFFFFF"/>
                  </a:solidFill>
                  <a:latin typeface="Fira Sans Extra Condensed Medium"/>
                  <a:ea typeface="Fira Sans Extra Condensed Medium"/>
                  <a:cs typeface="Fira Sans Extra Condensed Medium"/>
                  <a:sym typeface="Fira Sans Extra Condensed Medium"/>
                </a:rPr>
                <a:t>1976</a:t>
              </a:r>
              <a:endParaRPr sz="1800">
                <a:solidFill>
                  <a:srgbClr val="FFFFFF"/>
                </a:solidFill>
                <a:latin typeface="Fira Sans Extra Condensed Medium"/>
                <a:ea typeface="Fira Sans Extra Condensed Medium"/>
                <a:cs typeface="Fira Sans Extra Condensed Medium"/>
                <a:sym typeface="Fira Sans Extra Condensed Medium"/>
              </a:endParaRPr>
            </a:p>
          </p:txBody>
        </p:sp>
        <p:sp>
          <p:nvSpPr>
            <p:cNvPr id="203" name="Google Shape;203;p4"/>
            <p:cNvSpPr txBox="1"/>
            <p:nvPr/>
          </p:nvSpPr>
          <p:spPr>
            <a:xfrm>
              <a:off x="1819958" y="3606786"/>
              <a:ext cx="1761075" cy="5349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434343"/>
                </a:buClr>
                <a:buSzPts val="1400"/>
                <a:buFont typeface="Open Sans"/>
                <a:buNone/>
              </a:pPr>
              <a:r>
                <a:rPr lang="en-GB" sz="1400">
                  <a:solidFill>
                    <a:srgbClr val="434343"/>
                  </a:solidFill>
                  <a:latin typeface="Open Sans"/>
                  <a:ea typeface="Open Sans"/>
                  <a:cs typeface="Open Sans"/>
                  <a:sym typeface="Open Sans"/>
                </a:rPr>
                <a:t>IEA-ETSAP – </a:t>
              </a:r>
              <a:r>
                <a:rPr b="1" lang="en-GB" sz="1400">
                  <a:solidFill>
                    <a:srgbClr val="434343"/>
                  </a:solidFill>
                  <a:latin typeface="Open Sans"/>
                  <a:ea typeface="Open Sans"/>
                  <a:cs typeface="Open Sans"/>
                  <a:sym typeface="Open Sans"/>
                </a:rPr>
                <a:t>MARKAL, TIMES</a:t>
              </a:r>
              <a:endParaRPr b="1" sz="1400">
                <a:solidFill>
                  <a:srgbClr val="434343"/>
                </a:solidFill>
                <a:latin typeface="Open Sans"/>
                <a:ea typeface="Open Sans"/>
                <a:cs typeface="Open Sans"/>
                <a:sym typeface="Open Sans"/>
              </a:endParaRPr>
            </a:p>
          </p:txBody>
        </p:sp>
      </p:grpSp>
      <p:cxnSp>
        <p:nvCxnSpPr>
          <p:cNvPr id="204" name="Google Shape;204;p4"/>
          <p:cNvCxnSpPr/>
          <p:nvPr/>
        </p:nvCxnSpPr>
        <p:spPr>
          <a:xfrm>
            <a:off x="6904758" y="1036523"/>
            <a:ext cx="0" cy="4866979"/>
          </a:xfrm>
          <a:prstGeom prst="straightConnector1">
            <a:avLst/>
          </a:prstGeom>
          <a:noFill/>
          <a:ln cap="flat" cmpd="sng" w="9525">
            <a:solidFill>
              <a:schemeClr val="dk1"/>
            </a:solidFill>
            <a:prstDash val="dash"/>
            <a:miter lim="800000"/>
            <a:headEnd len="sm" w="sm" type="none"/>
            <a:tailEnd len="sm" w="sm" type="none"/>
          </a:ln>
        </p:spPr>
      </p:cxnSp>
      <p:sp>
        <p:nvSpPr>
          <p:cNvPr id="205" name="Google Shape;205;p4"/>
          <p:cNvSpPr/>
          <p:nvPr/>
        </p:nvSpPr>
        <p:spPr>
          <a:xfrm>
            <a:off x="7874645" y="2312839"/>
            <a:ext cx="2876666" cy="352064"/>
          </a:xfrm>
          <a:custGeom>
            <a:rect b="b" l="l" r="r" t="t"/>
            <a:pathLst>
              <a:path extrusionOk="0" h="11002" w="39470">
                <a:moveTo>
                  <a:pt x="1227" y="1"/>
                </a:moveTo>
                <a:cubicBezTo>
                  <a:pt x="465" y="1"/>
                  <a:pt x="1" y="858"/>
                  <a:pt x="417" y="1501"/>
                </a:cubicBezTo>
                <a:lnTo>
                  <a:pt x="6359" y="10561"/>
                </a:lnTo>
                <a:cubicBezTo>
                  <a:pt x="6537" y="10835"/>
                  <a:pt x="6847" y="11002"/>
                  <a:pt x="7168" y="11002"/>
                </a:cubicBezTo>
                <a:lnTo>
                  <a:pt x="38232" y="11002"/>
                </a:lnTo>
                <a:cubicBezTo>
                  <a:pt x="39006" y="11002"/>
                  <a:pt x="39470" y="10145"/>
                  <a:pt x="39041" y="9502"/>
                </a:cubicBezTo>
                <a:lnTo>
                  <a:pt x="33100" y="441"/>
                </a:lnTo>
                <a:cubicBezTo>
                  <a:pt x="32921" y="167"/>
                  <a:pt x="32624" y="1"/>
                  <a:pt x="3229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FFFFF"/>
              </a:buClr>
              <a:buSzPts val="1800"/>
              <a:buFont typeface="Fira Sans Extra Condensed Medium"/>
              <a:buNone/>
            </a:pPr>
            <a:r>
              <a:rPr lang="en-GB" sz="1800">
                <a:solidFill>
                  <a:srgbClr val="FFFFFF"/>
                </a:solidFill>
                <a:latin typeface="Fira Sans Extra Condensed Medium"/>
                <a:ea typeface="Fira Sans Extra Condensed Medium"/>
                <a:cs typeface="Fira Sans Extra Condensed Medium"/>
                <a:sym typeface="Fira Sans Extra Condensed Medium"/>
              </a:rPr>
              <a:t>Nowadays</a:t>
            </a:r>
            <a:endParaRPr sz="1800">
              <a:solidFill>
                <a:srgbClr val="FFFFFF"/>
              </a:solidFill>
              <a:latin typeface="Fira Sans Extra Condensed Medium"/>
              <a:ea typeface="Fira Sans Extra Condensed Medium"/>
              <a:cs typeface="Fira Sans Extra Condensed Medium"/>
              <a:sym typeface="Fira Sans Extra Condensed Medium"/>
            </a:endParaRPr>
          </a:p>
        </p:txBody>
      </p:sp>
      <p:sp>
        <p:nvSpPr>
          <p:cNvPr id="206" name="Google Shape;206;p4"/>
          <p:cNvSpPr txBox="1"/>
          <p:nvPr/>
        </p:nvSpPr>
        <p:spPr>
          <a:xfrm>
            <a:off x="453456" y="4349096"/>
            <a:ext cx="4569503"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600">
                <a:solidFill>
                  <a:srgbClr val="C55A11"/>
                </a:solidFill>
                <a:latin typeface="Open Sans"/>
                <a:ea typeface="Open Sans"/>
                <a:cs typeface="Open Sans"/>
                <a:sym typeface="Open Sans"/>
              </a:rPr>
              <a:t>Limited complexity of energy systems </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Low temporal resolution</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Low spatial resolution</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i="1" lang="en-GB" sz="1600">
                <a:solidFill>
                  <a:srgbClr val="C55A11"/>
                </a:solidFill>
                <a:latin typeface="Open Sans"/>
                <a:ea typeface="Open Sans"/>
                <a:cs typeface="Open Sans"/>
                <a:sym typeface="Open Sans"/>
              </a:rPr>
              <a:t>High interest in policy/economy feedbacks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Focus on macro-economic interactions</a:t>
            </a:r>
            <a:endParaRPr/>
          </a:p>
        </p:txBody>
      </p:sp>
      <p:sp>
        <p:nvSpPr>
          <p:cNvPr id="207" name="Google Shape;207;p4"/>
          <p:cNvSpPr txBox="1"/>
          <p:nvPr/>
        </p:nvSpPr>
        <p:spPr>
          <a:xfrm>
            <a:off x="7231037" y="4114655"/>
            <a:ext cx="498364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600">
                <a:solidFill>
                  <a:srgbClr val="C55A11"/>
                </a:solidFill>
                <a:latin typeface="Open Sans"/>
                <a:ea typeface="Open Sans"/>
                <a:cs typeface="Open Sans"/>
                <a:sym typeface="Open Sans"/>
              </a:rPr>
              <a:t>Affordability, resilience and environment</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High penetration of renewables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Decentralized generation </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i="1" lang="en-GB" sz="1600">
                <a:solidFill>
                  <a:srgbClr val="C55A11"/>
                </a:solidFill>
                <a:latin typeface="Open Sans"/>
                <a:ea typeface="Open Sans"/>
                <a:cs typeface="Open Sans"/>
                <a:sym typeface="Open Sans"/>
              </a:rPr>
              <a:t>New-generation models </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High spatial and temporal resolution</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High technological detail</a:t>
            </a:r>
            <a:endParaRPr sz="1600">
              <a:solidFill>
                <a:schemeClr val="dk1"/>
              </a:solidFill>
              <a:latin typeface="Open Sans"/>
              <a:ea typeface="Open Sans"/>
              <a:cs typeface="Open Sans"/>
              <a:sym typeface="Open Sans"/>
            </a:endParaRPr>
          </a:p>
        </p:txBody>
      </p:sp>
      <p:sp>
        <p:nvSpPr>
          <p:cNvPr id="208" name="Google Shape;208;p4"/>
          <p:cNvSpPr/>
          <p:nvPr/>
        </p:nvSpPr>
        <p:spPr>
          <a:xfrm>
            <a:off x="6810488" y="2214130"/>
            <a:ext cx="217068" cy="621335"/>
          </a:xfrm>
          <a:prstGeom prst="chevron">
            <a:avLst>
              <a:gd fmla="val 50000" name="adj"/>
            </a:avLst>
          </a:prstGeom>
          <a:solidFill>
            <a:srgbClr val="0020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Graphical user interface, sunburst chart&#10;&#10;Description automatically generated" id="214" name="Google Shape;214;p5"/>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15" name="Google Shape;215;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4</a:t>
            </a:r>
            <a:endParaRPr b="1" sz="1400">
              <a:solidFill>
                <a:schemeClr val="lt1"/>
              </a:solidFill>
              <a:latin typeface="Open Sans ExtraBold"/>
              <a:ea typeface="Open Sans ExtraBold"/>
              <a:cs typeface="Open Sans ExtraBold"/>
              <a:sym typeface="Open Sans ExtraBold"/>
            </a:endParaRPr>
          </a:p>
        </p:txBody>
      </p:sp>
      <p:sp>
        <p:nvSpPr>
          <p:cNvPr id="216" name="Google Shape;216;p5"/>
          <p:cNvSpPr/>
          <p:nvPr/>
        </p:nvSpPr>
        <p:spPr>
          <a:xfrm>
            <a:off x="191202" y="108857"/>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5"/>
          <p:cNvSpPr txBox="1"/>
          <p:nvPr/>
        </p:nvSpPr>
        <p:spPr>
          <a:xfrm>
            <a:off x="386473" y="155769"/>
            <a:ext cx="7651304" cy="69605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General Glossary</a:t>
            </a:r>
            <a:endParaRPr/>
          </a:p>
        </p:txBody>
      </p:sp>
      <p:cxnSp>
        <p:nvCxnSpPr>
          <p:cNvPr id="218" name="Google Shape;218;p5"/>
          <p:cNvCxnSpPr/>
          <p:nvPr/>
        </p:nvCxnSpPr>
        <p:spPr>
          <a:xfrm>
            <a:off x="386473" y="851819"/>
            <a:ext cx="5404727" cy="0"/>
          </a:xfrm>
          <a:prstGeom prst="straightConnector1">
            <a:avLst/>
          </a:prstGeom>
          <a:noFill/>
          <a:ln cap="flat" cmpd="sng" w="12700">
            <a:solidFill>
              <a:srgbClr val="1F3864"/>
            </a:solidFill>
            <a:prstDash val="solid"/>
            <a:miter lim="800000"/>
            <a:headEnd len="sm" w="sm" type="none"/>
            <a:tailEnd len="sm" w="sm" type="none"/>
          </a:ln>
        </p:spPr>
      </p:cxnSp>
      <p:sp>
        <p:nvSpPr>
          <p:cNvPr id="219" name="Google Shape;219;p5"/>
          <p:cNvSpPr/>
          <p:nvPr/>
        </p:nvSpPr>
        <p:spPr>
          <a:xfrm>
            <a:off x="386473" y="985520"/>
            <a:ext cx="5603406" cy="5295537"/>
          </a:xfrm>
          <a:prstGeom prst="rect">
            <a:avLst/>
          </a:prstGeom>
          <a:solidFill>
            <a:srgbClr val="FFF2C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5"/>
          <p:cNvSpPr/>
          <p:nvPr/>
        </p:nvSpPr>
        <p:spPr>
          <a:xfrm>
            <a:off x="5989880" y="985519"/>
            <a:ext cx="5603406" cy="5295537"/>
          </a:xfrm>
          <a:prstGeom prst="rect">
            <a:avLst/>
          </a:prstGeom>
          <a:solidFill>
            <a:srgbClr val="DDEA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1" name="Google Shape;221;p5"/>
          <p:cNvCxnSpPr/>
          <p:nvPr/>
        </p:nvCxnSpPr>
        <p:spPr>
          <a:xfrm>
            <a:off x="5989879" y="985519"/>
            <a:ext cx="0" cy="5295537"/>
          </a:xfrm>
          <a:prstGeom prst="straightConnector1">
            <a:avLst/>
          </a:prstGeom>
          <a:noFill/>
          <a:ln cap="flat" cmpd="sng" w="28575">
            <a:solidFill>
              <a:schemeClr val="dk1"/>
            </a:solidFill>
            <a:prstDash val="solid"/>
            <a:miter lim="800000"/>
            <a:headEnd len="sm" w="sm" type="none"/>
            <a:tailEnd len="sm" w="sm" type="none"/>
          </a:ln>
        </p:spPr>
      </p:cxnSp>
      <p:grpSp>
        <p:nvGrpSpPr>
          <p:cNvPr id="222" name="Google Shape;222;p5"/>
          <p:cNvGrpSpPr/>
          <p:nvPr/>
        </p:nvGrpSpPr>
        <p:grpSpPr>
          <a:xfrm>
            <a:off x="5756372" y="3435004"/>
            <a:ext cx="467016" cy="399016"/>
            <a:chOff x="5680002" y="3139440"/>
            <a:chExt cx="619755" cy="503717"/>
          </a:xfrm>
        </p:grpSpPr>
        <p:sp>
          <p:nvSpPr>
            <p:cNvPr id="223" name="Google Shape;223;p5"/>
            <p:cNvSpPr/>
            <p:nvPr/>
          </p:nvSpPr>
          <p:spPr>
            <a:xfrm>
              <a:off x="5680002" y="3139440"/>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5"/>
            <p:cNvSpPr/>
            <p:nvPr/>
          </p:nvSpPr>
          <p:spPr>
            <a:xfrm rot="10800000">
              <a:off x="5680002" y="3379001"/>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5" name="Google Shape;225;p5"/>
          <p:cNvSpPr txBox="1"/>
          <p:nvPr/>
        </p:nvSpPr>
        <p:spPr>
          <a:xfrm>
            <a:off x="2024775" y="1133116"/>
            <a:ext cx="182879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4"/>
                </a:solidFill>
                <a:latin typeface="Open Sans"/>
                <a:ea typeface="Open Sans"/>
                <a:cs typeface="Open Sans"/>
                <a:sym typeface="Open Sans"/>
              </a:rPr>
              <a:t>Top-down</a:t>
            </a:r>
            <a:endParaRPr/>
          </a:p>
        </p:txBody>
      </p:sp>
      <p:sp>
        <p:nvSpPr>
          <p:cNvPr id="226" name="Google Shape;226;p5"/>
          <p:cNvSpPr txBox="1"/>
          <p:nvPr/>
        </p:nvSpPr>
        <p:spPr>
          <a:xfrm>
            <a:off x="8037777" y="1133115"/>
            <a:ext cx="2125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002060"/>
                </a:solidFill>
                <a:latin typeface="Open Sans"/>
                <a:ea typeface="Open Sans"/>
                <a:cs typeface="Open Sans"/>
                <a:sym typeface="Open Sans"/>
              </a:rPr>
              <a:t>Bottom-up</a:t>
            </a:r>
            <a:endParaRPr/>
          </a:p>
        </p:txBody>
      </p:sp>
      <p:sp>
        <p:nvSpPr>
          <p:cNvPr id="227" name="Google Shape;227;p5"/>
          <p:cNvSpPr txBox="1"/>
          <p:nvPr/>
        </p:nvSpPr>
        <p:spPr>
          <a:xfrm>
            <a:off x="500148" y="1728481"/>
            <a:ext cx="5332593"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Aim at modelling the </a:t>
            </a:r>
            <a:r>
              <a:rPr b="1" lang="en-GB" sz="1600">
                <a:solidFill>
                  <a:schemeClr val="dk1"/>
                </a:solidFill>
                <a:latin typeface="Open Sans"/>
                <a:ea typeface="Open Sans"/>
                <a:cs typeface="Open Sans"/>
                <a:sym typeface="Open Sans"/>
              </a:rPr>
              <a:t>economy as a whole </a:t>
            </a:r>
            <a:r>
              <a:rPr lang="en-GB" sz="1600">
                <a:solidFill>
                  <a:schemeClr val="dk1"/>
                </a:solidFill>
                <a:latin typeface="Open Sans"/>
                <a:ea typeface="Open Sans"/>
                <a:cs typeface="Open Sans"/>
                <a:sym typeface="Open Sans"/>
              </a:rPr>
              <a:t>at national or regional level (</a:t>
            </a:r>
            <a:r>
              <a:rPr b="1" lang="en-GB" sz="1600">
                <a:solidFill>
                  <a:srgbClr val="FFC000"/>
                </a:solidFill>
                <a:latin typeface="Open Sans"/>
                <a:ea typeface="Open Sans"/>
                <a:cs typeface="Open Sans"/>
                <a:sym typeface="Open Sans"/>
              </a:rPr>
              <a:t>macroeconomic models</a:t>
            </a:r>
            <a:r>
              <a:rPr lang="en-GB" sz="1600">
                <a:solidFill>
                  <a:schemeClr val="dk1"/>
                </a:solidFill>
                <a:latin typeface="Open Sans"/>
                <a:ea typeface="Open Sans"/>
                <a:cs typeface="Open Sans"/>
                <a:sym typeface="Open Sans"/>
              </a:rPr>
              <a:t>) and at assessing the </a:t>
            </a:r>
            <a:r>
              <a:rPr b="1" lang="en-GB" sz="1600">
                <a:solidFill>
                  <a:schemeClr val="dk1"/>
                </a:solidFill>
                <a:latin typeface="Open Sans"/>
                <a:ea typeface="Open Sans"/>
                <a:cs typeface="Open Sans"/>
                <a:sym typeface="Open Sans"/>
              </a:rPr>
              <a:t>aggregated effects </a:t>
            </a:r>
            <a:r>
              <a:rPr lang="en-GB" sz="1600">
                <a:solidFill>
                  <a:schemeClr val="dk1"/>
                </a:solidFill>
                <a:latin typeface="Open Sans"/>
                <a:ea typeface="Open Sans"/>
                <a:cs typeface="Open Sans"/>
                <a:sym typeface="Open Sans"/>
              </a:rPr>
              <a:t>of energy and/or climate change policies in monetary units.</a:t>
            </a:r>
            <a:endParaRPr/>
          </a:p>
        </p:txBody>
      </p:sp>
      <p:sp>
        <p:nvSpPr>
          <p:cNvPr id="228" name="Google Shape;228;p5"/>
          <p:cNvSpPr txBox="1"/>
          <p:nvPr/>
        </p:nvSpPr>
        <p:spPr>
          <a:xfrm>
            <a:off x="6068450" y="1728480"/>
            <a:ext cx="5446266"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Aim at modelling </a:t>
            </a:r>
            <a:r>
              <a:rPr b="1" lang="en-GB" sz="1600">
                <a:solidFill>
                  <a:schemeClr val="dk1"/>
                </a:solidFill>
                <a:latin typeface="Open Sans"/>
                <a:ea typeface="Open Sans"/>
                <a:cs typeface="Open Sans"/>
                <a:sym typeface="Open Sans"/>
              </a:rPr>
              <a:t>more specific and narrowed energy systems </a:t>
            </a:r>
            <a:r>
              <a:rPr lang="en-GB" sz="1600">
                <a:solidFill>
                  <a:schemeClr val="dk1"/>
                </a:solidFill>
                <a:latin typeface="Open Sans"/>
                <a:ea typeface="Open Sans"/>
                <a:cs typeface="Open Sans"/>
                <a:sym typeface="Open Sans"/>
              </a:rPr>
              <a:t>with </a:t>
            </a:r>
            <a:r>
              <a:rPr b="1" lang="en-GB" sz="1600">
                <a:solidFill>
                  <a:srgbClr val="002060"/>
                </a:solidFill>
                <a:latin typeface="Open Sans"/>
                <a:ea typeface="Open Sans"/>
                <a:cs typeface="Open Sans"/>
                <a:sym typeface="Open Sans"/>
              </a:rPr>
              <a:t>high-degree of technological detail </a:t>
            </a:r>
            <a:r>
              <a:rPr lang="en-GB" sz="1600">
                <a:solidFill>
                  <a:schemeClr val="dk1"/>
                </a:solidFill>
                <a:latin typeface="Open Sans"/>
                <a:ea typeface="Open Sans"/>
                <a:cs typeface="Open Sans"/>
                <a:sym typeface="Open Sans"/>
              </a:rPr>
              <a:t>but usually without taking into account broader macroeconomic aspects.</a:t>
            </a:r>
            <a:endParaRPr sz="1800">
              <a:solidFill>
                <a:schemeClr val="dk1"/>
              </a:solidFill>
              <a:latin typeface="Calibri"/>
              <a:ea typeface="Calibri"/>
              <a:cs typeface="Calibri"/>
              <a:sym typeface="Calibri"/>
            </a:endParaRPr>
          </a:p>
        </p:txBody>
      </p:sp>
      <p:pic>
        <p:nvPicPr>
          <p:cNvPr descr="Cerca nella barra laterale" id="229" name="Google Shape;229;p5"/>
          <p:cNvPicPr preferRelativeResize="0"/>
          <p:nvPr/>
        </p:nvPicPr>
        <p:blipFill rotWithShape="1">
          <a:blip r:embed="rId4">
            <a:alphaModFix/>
          </a:blip>
          <a:srcRect b="0" l="0" r="0" t="0"/>
          <a:stretch/>
        </p:blipFill>
        <p:spPr>
          <a:xfrm>
            <a:off x="608334" y="4760215"/>
            <a:ext cx="391886" cy="391886"/>
          </a:xfrm>
          <a:prstGeom prst="rect">
            <a:avLst/>
          </a:prstGeom>
          <a:noFill/>
          <a:ln>
            <a:noFill/>
          </a:ln>
        </p:spPr>
      </p:pic>
      <p:sp>
        <p:nvSpPr>
          <p:cNvPr id="230" name="Google Shape;230;p5"/>
          <p:cNvSpPr txBox="1"/>
          <p:nvPr/>
        </p:nvSpPr>
        <p:spPr>
          <a:xfrm>
            <a:off x="1157241" y="4663770"/>
            <a:ext cx="4707649"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Application to </a:t>
            </a:r>
            <a:r>
              <a:rPr b="1" lang="en-GB" sz="1600">
                <a:solidFill>
                  <a:schemeClr val="dk1"/>
                </a:solidFill>
                <a:latin typeface="Open Sans"/>
                <a:ea typeface="Open Sans"/>
                <a:cs typeface="Open Sans"/>
                <a:sym typeface="Open Sans"/>
              </a:rPr>
              <a:t>feedback loops </a:t>
            </a:r>
            <a:r>
              <a:rPr lang="en-GB" sz="1600">
                <a:solidFill>
                  <a:schemeClr val="dk1"/>
                </a:solidFill>
                <a:latin typeface="Open Sans"/>
                <a:ea typeface="Open Sans"/>
                <a:cs typeface="Open Sans"/>
                <a:sym typeface="Open Sans"/>
              </a:rPr>
              <a:t>to </a:t>
            </a:r>
            <a:r>
              <a:rPr b="1" lang="en-GB" sz="1600">
                <a:solidFill>
                  <a:srgbClr val="FFC000"/>
                </a:solidFill>
                <a:latin typeface="Open Sans"/>
                <a:ea typeface="Open Sans"/>
                <a:cs typeface="Open Sans"/>
                <a:sym typeface="Open Sans"/>
              </a:rPr>
              <a:t>welfare</a:t>
            </a:r>
            <a:r>
              <a:rPr lang="en-GB" sz="1600">
                <a:solidFill>
                  <a:schemeClr val="dk1"/>
                </a:solidFill>
                <a:latin typeface="Open Sans"/>
                <a:ea typeface="Open Sans"/>
                <a:cs typeface="Open Sans"/>
                <a:sym typeface="Open Sans"/>
              </a:rPr>
              <a:t>, </a:t>
            </a:r>
            <a:r>
              <a:rPr b="1" lang="en-GB" sz="1600">
                <a:solidFill>
                  <a:srgbClr val="FFC000"/>
                </a:solidFill>
                <a:latin typeface="Open Sans"/>
                <a:ea typeface="Open Sans"/>
                <a:cs typeface="Open Sans"/>
                <a:sym typeface="Open Sans"/>
              </a:rPr>
              <a:t>employment</a:t>
            </a:r>
            <a:r>
              <a:rPr lang="en-GB" sz="1600">
                <a:solidFill>
                  <a:schemeClr val="dk1"/>
                </a:solidFill>
                <a:latin typeface="Open Sans"/>
                <a:ea typeface="Open Sans"/>
                <a:cs typeface="Open Sans"/>
                <a:sym typeface="Open Sans"/>
              </a:rPr>
              <a:t> and </a:t>
            </a:r>
            <a:r>
              <a:rPr b="1" lang="en-GB" sz="1600">
                <a:solidFill>
                  <a:srgbClr val="FFC000"/>
                </a:solidFill>
                <a:latin typeface="Open Sans"/>
                <a:ea typeface="Open Sans"/>
                <a:cs typeface="Open Sans"/>
                <a:sym typeface="Open Sans"/>
              </a:rPr>
              <a:t>economic growth</a:t>
            </a:r>
            <a:endParaRPr b="1" sz="1800">
              <a:solidFill>
                <a:srgbClr val="FFC000"/>
              </a:solidFill>
              <a:latin typeface="Calibri"/>
              <a:ea typeface="Calibri"/>
              <a:cs typeface="Calibri"/>
              <a:sym typeface="Calibri"/>
            </a:endParaRPr>
          </a:p>
        </p:txBody>
      </p:sp>
      <p:sp>
        <p:nvSpPr>
          <p:cNvPr id="231" name="Google Shape;231;p5"/>
          <p:cNvSpPr txBox="1"/>
          <p:nvPr/>
        </p:nvSpPr>
        <p:spPr>
          <a:xfrm>
            <a:off x="1157241" y="5469546"/>
            <a:ext cx="4707649" cy="3385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Low technological characterization</a:t>
            </a:r>
            <a:endParaRPr b="1" sz="1800">
              <a:solidFill>
                <a:srgbClr val="FFC000"/>
              </a:solidFill>
              <a:latin typeface="Calibri"/>
              <a:ea typeface="Calibri"/>
              <a:cs typeface="Calibri"/>
              <a:sym typeface="Calibri"/>
            </a:endParaRPr>
          </a:p>
        </p:txBody>
      </p:sp>
      <p:pic>
        <p:nvPicPr>
          <p:cNvPr descr="Cerca nella barra laterale" id="232" name="Google Shape;232;p5"/>
          <p:cNvPicPr preferRelativeResize="0"/>
          <p:nvPr/>
        </p:nvPicPr>
        <p:blipFill rotWithShape="1">
          <a:blip r:embed="rId4">
            <a:alphaModFix/>
          </a:blip>
          <a:srcRect b="0" l="0" r="0" t="0"/>
          <a:stretch/>
        </p:blipFill>
        <p:spPr>
          <a:xfrm>
            <a:off x="6211740" y="4760215"/>
            <a:ext cx="391886" cy="391886"/>
          </a:xfrm>
          <a:prstGeom prst="rect">
            <a:avLst/>
          </a:prstGeom>
          <a:noFill/>
          <a:ln>
            <a:noFill/>
          </a:ln>
        </p:spPr>
      </p:pic>
      <p:sp>
        <p:nvSpPr>
          <p:cNvPr id="233" name="Google Shape;233;p5"/>
          <p:cNvSpPr txBox="1"/>
          <p:nvPr/>
        </p:nvSpPr>
        <p:spPr>
          <a:xfrm>
            <a:off x="6760647" y="4663770"/>
            <a:ext cx="4707649"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Give a </a:t>
            </a:r>
            <a:r>
              <a:rPr b="1" lang="en-GB" sz="1600">
                <a:solidFill>
                  <a:schemeClr val="dk1"/>
                </a:solidFill>
                <a:latin typeface="Open Sans"/>
                <a:ea typeface="Open Sans"/>
                <a:cs typeface="Open Sans"/>
                <a:sym typeface="Open Sans"/>
              </a:rPr>
              <a:t>detailed representation </a:t>
            </a:r>
            <a:r>
              <a:rPr lang="en-GB" sz="1600">
                <a:solidFill>
                  <a:schemeClr val="dk1"/>
                </a:solidFill>
                <a:latin typeface="Open Sans"/>
                <a:ea typeface="Open Sans"/>
                <a:cs typeface="Open Sans"/>
                <a:sym typeface="Open Sans"/>
              </a:rPr>
              <a:t>of energy systems and </a:t>
            </a:r>
            <a:r>
              <a:rPr b="1" lang="en-GB" sz="1600">
                <a:solidFill>
                  <a:schemeClr val="dk2"/>
                </a:solidFill>
                <a:latin typeface="Open Sans"/>
                <a:ea typeface="Open Sans"/>
                <a:cs typeface="Open Sans"/>
                <a:sym typeface="Open Sans"/>
              </a:rPr>
              <a:t>technological options</a:t>
            </a:r>
            <a:endParaRPr b="1" sz="1800">
              <a:solidFill>
                <a:schemeClr val="dk2"/>
              </a:solidFill>
              <a:latin typeface="Calibri"/>
              <a:ea typeface="Calibri"/>
              <a:cs typeface="Calibri"/>
              <a:sym typeface="Calibri"/>
            </a:endParaRPr>
          </a:p>
        </p:txBody>
      </p:sp>
      <p:sp>
        <p:nvSpPr>
          <p:cNvPr id="234" name="Google Shape;234;p5"/>
          <p:cNvSpPr txBox="1"/>
          <p:nvPr/>
        </p:nvSpPr>
        <p:spPr>
          <a:xfrm>
            <a:off x="6760647" y="5469546"/>
            <a:ext cx="4707649"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Do not take into consideration complex socio-economical dynamics</a:t>
            </a:r>
            <a:endParaRPr b="1" sz="1800">
              <a:solidFill>
                <a:srgbClr val="FFC000"/>
              </a:solidFill>
              <a:latin typeface="Calibri"/>
              <a:ea typeface="Calibri"/>
              <a:cs typeface="Calibri"/>
              <a:sym typeface="Calibri"/>
            </a:endParaRPr>
          </a:p>
        </p:txBody>
      </p:sp>
      <p:pic>
        <p:nvPicPr>
          <p:cNvPr descr="Comunidades - him&amp;i" id="235" name="Google Shape;235;p5"/>
          <p:cNvPicPr preferRelativeResize="0"/>
          <p:nvPr/>
        </p:nvPicPr>
        <p:blipFill rotWithShape="1">
          <a:blip r:embed="rId5">
            <a:alphaModFix/>
          </a:blip>
          <a:srcRect b="0" l="0" r="0" t="0"/>
          <a:stretch/>
        </p:blipFill>
        <p:spPr>
          <a:xfrm flipH="1">
            <a:off x="620298" y="5428728"/>
            <a:ext cx="420189" cy="420189"/>
          </a:xfrm>
          <a:prstGeom prst="rect">
            <a:avLst/>
          </a:prstGeom>
          <a:noFill/>
          <a:ln>
            <a:noFill/>
          </a:ln>
        </p:spPr>
      </p:pic>
      <p:pic>
        <p:nvPicPr>
          <p:cNvPr descr="Comunidades - him&amp;i" id="236" name="Google Shape;236;p5"/>
          <p:cNvPicPr preferRelativeResize="0"/>
          <p:nvPr/>
        </p:nvPicPr>
        <p:blipFill rotWithShape="1">
          <a:blip r:embed="rId5">
            <a:alphaModFix/>
          </a:blip>
          <a:srcRect b="0" l="0" r="0" t="0"/>
          <a:stretch/>
        </p:blipFill>
        <p:spPr>
          <a:xfrm flipH="1">
            <a:off x="6245543" y="5551838"/>
            <a:ext cx="420189" cy="420189"/>
          </a:xfrm>
          <a:prstGeom prst="rect">
            <a:avLst/>
          </a:prstGeom>
          <a:noFill/>
          <a:ln>
            <a:noFill/>
          </a:ln>
        </p:spPr>
      </p:pic>
      <p:pic>
        <p:nvPicPr>
          <p:cNvPr descr="Economic Icon Png" id="237" name="Google Shape;237;p5"/>
          <p:cNvPicPr preferRelativeResize="0"/>
          <p:nvPr/>
        </p:nvPicPr>
        <p:blipFill rotWithShape="1">
          <a:blip r:embed="rId6">
            <a:alphaModFix/>
          </a:blip>
          <a:srcRect b="0" l="0" r="0" t="0"/>
          <a:stretch/>
        </p:blipFill>
        <p:spPr>
          <a:xfrm>
            <a:off x="3674027" y="3048470"/>
            <a:ext cx="1152602" cy="1152602"/>
          </a:xfrm>
          <a:prstGeom prst="rect">
            <a:avLst/>
          </a:prstGeom>
          <a:noFill/>
          <a:ln>
            <a:noFill/>
          </a:ln>
        </p:spPr>
      </p:pic>
      <p:pic>
        <p:nvPicPr>
          <p:cNvPr descr="Ícone de Suporte técnico Detailed Rounded Lineal" id="238" name="Google Shape;238;p5"/>
          <p:cNvPicPr preferRelativeResize="0"/>
          <p:nvPr/>
        </p:nvPicPr>
        <p:blipFill rotWithShape="1">
          <a:blip r:embed="rId7">
            <a:alphaModFix/>
          </a:blip>
          <a:srcRect b="0" l="0" r="0" t="0"/>
          <a:stretch/>
        </p:blipFill>
        <p:spPr>
          <a:xfrm>
            <a:off x="9956320" y="3128090"/>
            <a:ext cx="982951" cy="982951"/>
          </a:xfrm>
          <a:prstGeom prst="rect">
            <a:avLst/>
          </a:prstGeom>
          <a:noFill/>
          <a:ln>
            <a:noFill/>
          </a:ln>
        </p:spPr>
      </p:pic>
      <p:sp>
        <p:nvSpPr>
          <p:cNvPr id="239" name="Google Shape;239;p5"/>
          <p:cNvSpPr txBox="1"/>
          <p:nvPr/>
        </p:nvSpPr>
        <p:spPr>
          <a:xfrm>
            <a:off x="660402" y="3164831"/>
            <a:ext cx="318144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400">
                <a:solidFill>
                  <a:schemeClr val="dk1"/>
                </a:solidFill>
                <a:latin typeface="Open Sans"/>
                <a:ea typeface="Open Sans"/>
                <a:cs typeface="Open Sans"/>
                <a:sym typeface="Open Sans"/>
              </a:rPr>
              <a:t>“How much a given energy price (environmental tax) increase will reduce demand (emissions) and consumption (GDP growth)?”</a:t>
            </a:r>
            <a:endParaRPr i="1" sz="1400">
              <a:solidFill>
                <a:schemeClr val="dk1"/>
              </a:solidFill>
              <a:latin typeface="Open Sans"/>
              <a:ea typeface="Open Sans"/>
              <a:cs typeface="Open Sans"/>
              <a:sym typeface="Open Sans"/>
            </a:endParaRPr>
          </a:p>
        </p:txBody>
      </p:sp>
      <p:sp>
        <p:nvSpPr>
          <p:cNvPr id="240" name="Google Shape;240;p5"/>
          <p:cNvSpPr txBox="1"/>
          <p:nvPr/>
        </p:nvSpPr>
        <p:spPr>
          <a:xfrm>
            <a:off x="6524773" y="3273170"/>
            <a:ext cx="3311279"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400">
                <a:solidFill>
                  <a:schemeClr val="dk1"/>
                </a:solidFill>
                <a:latin typeface="Open Sans"/>
                <a:ea typeface="Open Sans"/>
                <a:cs typeface="Open Sans"/>
                <a:sym typeface="Open Sans"/>
              </a:rPr>
              <a:t>“How can a given energy demand (emission reduction target) be achieved with minimal (energy systems) costs?”</a:t>
            </a:r>
            <a:endParaRPr i="1" sz="14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Graphical user interface, sunburst chart&#10;&#10;Description automatically generated" id="246" name="Google Shape;246;p6"/>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47" name="Google Shape;247;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5</a:t>
            </a:r>
            <a:endParaRPr b="1" sz="1400">
              <a:solidFill>
                <a:schemeClr val="lt1"/>
              </a:solidFill>
              <a:latin typeface="Open Sans ExtraBold"/>
              <a:ea typeface="Open Sans ExtraBold"/>
              <a:cs typeface="Open Sans ExtraBold"/>
              <a:sym typeface="Open Sans ExtraBold"/>
            </a:endParaRPr>
          </a:p>
        </p:txBody>
      </p:sp>
      <p:sp>
        <p:nvSpPr>
          <p:cNvPr id="248" name="Google Shape;248;p6"/>
          <p:cNvSpPr/>
          <p:nvPr/>
        </p:nvSpPr>
        <p:spPr>
          <a:xfrm>
            <a:off x="191202" y="108857"/>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6"/>
          <p:cNvSpPr txBox="1"/>
          <p:nvPr/>
        </p:nvSpPr>
        <p:spPr>
          <a:xfrm>
            <a:off x="386473" y="166445"/>
            <a:ext cx="7651304" cy="68537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General Glossary</a:t>
            </a:r>
            <a:endParaRPr/>
          </a:p>
        </p:txBody>
      </p:sp>
      <p:cxnSp>
        <p:nvCxnSpPr>
          <p:cNvPr id="250" name="Google Shape;250;p6"/>
          <p:cNvCxnSpPr/>
          <p:nvPr/>
        </p:nvCxnSpPr>
        <p:spPr>
          <a:xfrm>
            <a:off x="386473" y="851819"/>
            <a:ext cx="5404727" cy="0"/>
          </a:xfrm>
          <a:prstGeom prst="straightConnector1">
            <a:avLst/>
          </a:prstGeom>
          <a:noFill/>
          <a:ln cap="flat" cmpd="sng" w="12700">
            <a:solidFill>
              <a:srgbClr val="1F3864"/>
            </a:solidFill>
            <a:prstDash val="solid"/>
            <a:miter lim="800000"/>
            <a:headEnd len="sm" w="sm" type="none"/>
            <a:tailEnd len="sm" w="sm" type="none"/>
          </a:ln>
        </p:spPr>
      </p:cxnSp>
      <p:sp>
        <p:nvSpPr>
          <p:cNvPr id="251" name="Google Shape;251;p6"/>
          <p:cNvSpPr/>
          <p:nvPr/>
        </p:nvSpPr>
        <p:spPr>
          <a:xfrm>
            <a:off x="386473" y="985520"/>
            <a:ext cx="5603406" cy="5295537"/>
          </a:xfrm>
          <a:prstGeom prst="rect">
            <a:avLst/>
          </a:prstGeom>
          <a:solidFill>
            <a:srgbClr val="FFF2C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6"/>
          <p:cNvSpPr/>
          <p:nvPr/>
        </p:nvSpPr>
        <p:spPr>
          <a:xfrm>
            <a:off x="5989880" y="985519"/>
            <a:ext cx="5603406" cy="5295537"/>
          </a:xfrm>
          <a:prstGeom prst="rect">
            <a:avLst/>
          </a:prstGeom>
          <a:solidFill>
            <a:srgbClr val="DDEA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3" name="Google Shape;253;p6"/>
          <p:cNvCxnSpPr/>
          <p:nvPr/>
        </p:nvCxnSpPr>
        <p:spPr>
          <a:xfrm>
            <a:off x="5989879" y="985519"/>
            <a:ext cx="0" cy="5295537"/>
          </a:xfrm>
          <a:prstGeom prst="straightConnector1">
            <a:avLst/>
          </a:prstGeom>
          <a:noFill/>
          <a:ln cap="flat" cmpd="sng" w="28575">
            <a:solidFill>
              <a:schemeClr val="dk1"/>
            </a:solidFill>
            <a:prstDash val="solid"/>
            <a:miter lim="800000"/>
            <a:headEnd len="sm" w="sm" type="none"/>
            <a:tailEnd len="sm" w="sm" type="none"/>
          </a:ln>
        </p:spPr>
      </p:cxnSp>
      <p:sp>
        <p:nvSpPr>
          <p:cNvPr id="254" name="Google Shape;254;p6"/>
          <p:cNvSpPr txBox="1"/>
          <p:nvPr/>
        </p:nvSpPr>
        <p:spPr>
          <a:xfrm>
            <a:off x="1895437" y="1133115"/>
            <a:ext cx="204654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4"/>
                </a:solidFill>
                <a:latin typeface="Open Sans"/>
                <a:ea typeface="Open Sans"/>
                <a:cs typeface="Open Sans"/>
                <a:sym typeface="Open Sans"/>
              </a:rPr>
              <a:t>Simulation</a:t>
            </a:r>
            <a:endParaRPr/>
          </a:p>
        </p:txBody>
      </p:sp>
      <p:sp>
        <p:nvSpPr>
          <p:cNvPr id="255" name="Google Shape;255;p6"/>
          <p:cNvSpPr txBox="1"/>
          <p:nvPr/>
        </p:nvSpPr>
        <p:spPr>
          <a:xfrm>
            <a:off x="7892143" y="1127695"/>
            <a:ext cx="230374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002060"/>
                </a:solidFill>
                <a:latin typeface="Open Sans"/>
                <a:ea typeface="Open Sans"/>
                <a:cs typeface="Open Sans"/>
                <a:sym typeface="Open Sans"/>
              </a:rPr>
              <a:t>Optimization</a:t>
            </a:r>
            <a:endParaRPr/>
          </a:p>
        </p:txBody>
      </p:sp>
      <p:grpSp>
        <p:nvGrpSpPr>
          <p:cNvPr id="256" name="Google Shape;256;p6"/>
          <p:cNvGrpSpPr/>
          <p:nvPr/>
        </p:nvGrpSpPr>
        <p:grpSpPr>
          <a:xfrm>
            <a:off x="5756372" y="3435004"/>
            <a:ext cx="467016" cy="399016"/>
            <a:chOff x="5680002" y="3139440"/>
            <a:chExt cx="619755" cy="503717"/>
          </a:xfrm>
        </p:grpSpPr>
        <p:sp>
          <p:nvSpPr>
            <p:cNvPr id="257" name="Google Shape;257;p6"/>
            <p:cNvSpPr/>
            <p:nvPr/>
          </p:nvSpPr>
          <p:spPr>
            <a:xfrm>
              <a:off x="5680002" y="3139440"/>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6"/>
            <p:cNvSpPr/>
            <p:nvPr/>
          </p:nvSpPr>
          <p:spPr>
            <a:xfrm rot="10800000">
              <a:off x="5680002" y="3379001"/>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9" name="Google Shape;259;p6"/>
          <p:cNvSpPr txBox="1"/>
          <p:nvPr/>
        </p:nvSpPr>
        <p:spPr>
          <a:xfrm>
            <a:off x="500148" y="1728481"/>
            <a:ext cx="5332593"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Aim to </a:t>
            </a:r>
            <a:r>
              <a:rPr b="1" lang="en-GB" sz="1600">
                <a:solidFill>
                  <a:srgbClr val="FFC000"/>
                </a:solidFill>
                <a:latin typeface="Open Sans"/>
                <a:ea typeface="Open Sans"/>
                <a:cs typeface="Open Sans"/>
                <a:sym typeface="Open Sans"/>
              </a:rPr>
              <a:t>replicate</a:t>
            </a:r>
            <a:r>
              <a:rPr b="1" lang="en-GB" sz="1600">
                <a:solidFill>
                  <a:schemeClr val="dk1"/>
                </a:solidFill>
                <a:latin typeface="Open Sans"/>
                <a:ea typeface="Open Sans"/>
                <a:cs typeface="Open Sans"/>
                <a:sym typeface="Open Sans"/>
              </a:rPr>
              <a:t> the rules and linkages </a:t>
            </a:r>
            <a:r>
              <a:rPr lang="en-GB" sz="1600">
                <a:solidFill>
                  <a:schemeClr val="dk1"/>
                </a:solidFill>
                <a:latin typeface="Open Sans"/>
                <a:ea typeface="Open Sans"/>
                <a:cs typeface="Open Sans"/>
                <a:sym typeface="Open Sans"/>
              </a:rPr>
              <a:t>that describe the interactions among different elements of the analysed system, </a:t>
            </a:r>
            <a:r>
              <a:rPr b="1" lang="en-GB" sz="1600">
                <a:solidFill>
                  <a:schemeClr val="dk1"/>
                </a:solidFill>
                <a:latin typeface="Open Sans"/>
                <a:ea typeface="Open Sans"/>
                <a:cs typeface="Open Sans"/>
                <a:sym typeface="Open Sans"/>
              </a:rPr>
              <a:t>simulating the behaviour </a:t>
            </a:r>
            <a:r>
              <a:rPr lang="en-GB" sz="1600">
                <a:solidFill>
                  <a:schemeClr val="dk1"/>
                </a:solidFill>
                <a:latin typeface="Open Sans"/>
                <a:ea typeface="Open Sans"/>
                <a:cs typeface="Open Sans"/>
                <a:sym typeface="Open Sans"/>
              </a:rPr>
              <a:t>of energy producers and consumers in response to factors like prices, income, and other parameters.</a:t>
            </a:r>
            <a:endParaRPr/>
          </a:p>
        </p:txBody>
      </p:sp>
      <p:sp>
        <p:nvSpPr>
          <p:cNvPr id="260" name="Google Shape;260;p6"/>
          <p:cNvSpPr txBox="1"/>
          <p:nvPr/>
        </p:nvSpPr>
        <p:spPr>
          <a:xfrm>
            <a:off x="6068450" y="1728480"/>
            <a:ext cx="5446266"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Identify an </a:t>
            </a:r>
            <a:r>
              <a:rPr b="1" lang="en-GB" sz="1600">
                <a:solidFill>
                  <a:schemeClr val="dk1"/>
                </a:solidFill>
                <a:latin typeface="Open Sans"/>
                <a:ea typeface="Open Sans"/>
                <a:cs typeface="Open Sans"/>
                <a:sym typeface="Open Sans"/>
              </a:rPr>
              <a:t>optimal mix of technologies </a:t>
            </a:r>
            <a:r>
              <a:rPr lang="en-GB" sz="1600">
                <a:solidFill>
                  <a:schemeClr val="dk1"/>
                </a:solidFill>
                <a:latin typeface="Open Sans"/>
                <a:ea typeface="Open Sans"/>
                <a:cs typeface="Open Sans"/>
                <a:sym typeface="Open Sans"/>
              </a:rPr>
              <a:t>under certain </a:t>
            </a:r>
            <a:r>
              <a:rPr b="1" lang="en-GB" sz="1600">
                <a:solidFill>
                  <a:schemeClr val="dk1"/>
                </a:solidFill>
                <a:latin typeface="Open Sans"/>
                <a:ea typeface="Open Sans"/>
                <a:cs typeface="Open Sans"/>
                <a:sym typeface="Open Sans"/>
              </a:rPr>
              <a:t>constraints</a:t>
            </a:r>
            <a:r>
              <a:rPr lang="en-GB" sz="1600">
                <a:solidFill>
                  <a:schemeClr val="dk1"/>
                </a:solidFill>
                <a:latin typeface="Open Sans"/>
                <a:ea typeface="Open Sans"/>
                <a:cs typeface="Open Sans"/>
                <a:sym typeface="Open Sans"/>
              </a:rPr>
              <a:t> to achieve specific targets, assuming that real-world decisions align with the </a:t>
            </a:r>
            <a:r>
              <a:rPr b="1" lang="en-GB" sz="1600">
                <a:solidFill>
                  <a:srgbClr val="002060"/>
                </a:solidFill>
                <a:latin typeface="Open Sans"/>
                <a:ea typeface="Open Sans"/>
                <a:cs typeface="Open Sans"/>
                <a:sym typeface="Open Sans"/>
              </a:rPr>
              <a:t>objective function </a:t>
            </a:r>
            <a:r>
              <a:rPr lang="en-GB" sz="1600">
                <a:solidFill>
                  <a:schemeClr val="dk1"/>
                </a:solidFill>
                <a:latin typeface="Open Sans"/>
                <a:ea typeface="Open Sans"/>
                <a:cs typeface="Open Sans"/>
                <a:sym typeface="Open Sans"/>
              </a:rPr>
              <a:t>to obtain a theoretically </a:t>
            </a:r>
            <a:r>
              <a:rPr b="1" lang="en-GB" sz="1600">
                <a:solidFill>
                  <a:srgbClr val="002060"/>
                </a:solidFill>
                <a:latin typeface="Open Sans"/>
                <a:ea typeface="Open Sans"/>
                <a:cs typeface="Open Sans"/>
                <a:sym typeface="Open Sans"/>
              </a:rPr>
              <a:t>ideal solution</a:t>
            </a:r>
            <a:r>
              <a:rPr lang="en-GB" sz="1600">
                <a:solidFill>
                  <a:schemeClr val="dk1"/>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nvGrpSpPr>
          <p:cNvPr id="261" name="Google Shape;261;p6"/>
          <p:cNvGrpSpPr/>
          <p:nvPr/>
        </p:nvGrpSpPr>
        <p:grpSpPr>
          <a:xfrm>
            <a:off x="5756372" y="3435004"/>
            <a:ext cx="467016" cy="399016"/>
            <a:chOff x="5680002" y="3139440"/>
            <a:chExt cx="619755" cy="503717"/>
          </a:xfrm>
        </p:grpSpPr>
        <p:sp>
          <p:nvSpPr>
            <p:cNvPr id="262" name="Google Shape;262;p6"/>
            <p:cNvSpPr/>
            <p:nvPr/>
          </p:nvSpPr>
          <p:spPr>
            <a:xfrm>
              <a:off x="5680002" y="3139440"/>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6"/>
            <p:cNvSpPr/>
            <p:nvPr/>
          </p:nvSpPr>
          <p:spPr>
            <a:xfrm rot="10800000">
              <a:off x="5680002" y="3379001"/>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Cerca nella barra laterale" id="264" name="Google Shape;264;p6"/>
          <p:cNvPicPr preferRelativeResize="0"/>
          <p:nvPr/>
        </p:nvPicPr>
        <p:blipFill rotWithShape="1">
          <a:blip r:embed="rId4">
            <a:alphaModFix/>
          </a:blip>
          <a:srcRect b="0" l="0" r="0" t="0"/>
          <a:stretch/>
        </p:blipFill>
        <p:spPr>
          <a:xfrm>
            <a:off x="608334" y="4760215"/>
            <a:ext cx="391886" cy="391886"/>
          </a:xfrm>
          <a:prstGeom prst="rect">
            <a:avLst/>
          </a:prstGeom>
          <a:noFill/>
          <a:ln>
            <a:noFill/>
          </a:ln>
        </p:spPr>
      </p:pic>
      <p:sp>
        <p:nvSpPr>
          <p:cNvPr id="265" name="Google Shape;265;p6"/>
          <p:cNvSpPr txBox="1"/>
          <p:nvPr/>
        </p:nvSpPr>
        <p:spPr>
          <a:xfrm>
            <a:off x="1157241" y="4663770"/>
            <a:ext cx="4707649"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600">
                <a:solidFill>
                  <a:schemeClr val="dk1"/>
                </a:solidFill>
                <a:latin typeface="Open Sans"/>
                <a:ea typeface="Open Sans"/>
                <a:cs typeface="Open Sans"/>
                <a:sym typeface="Open Sans"/>
              </a:rPr>
              <a:t>Realism</a:t>
            </a:r>
            <a:r>
              <a:rPr lang="en-GB" sz="1600">
                <a:solidFill>
                  <a:schemeClr val="dk1"/>
                </a:solidFill>
                <a:latin typeface="Open Sans"/>
                <a:ea typeface="Open Sans"/>
                <a:cs typeface="Open Sans"/>
                <a:sym typeface="Open Sans"/>
              </a:rPr>
              <a:t>: Accurately mirrors real-world energy systems, capturing complex interactions</a:t>
            </a:r>
            <a:endParaRPr b="1" sz="1800">
              <a:solidFill>
                <a:srgbClr val="FFC000"/>
              </a:solidFill>
              <a:latin typeface="Calibri"/>
              <a:ea typeface="Calibri"/>
              <a:cs typeface="Calibri"/>
              <a:sym typeface="Calibri"/>
            </a:endParaRPr>
          </a:p>
        </p:txBody>
      </p:sp>
      <p:sp>
        <p:nvSpPr>
          <p:cNvPr id="266" name="Google Shape;266;p6"/>
          <p:cNvSpPr txBox="1"/>
          <p:nvPr/>
        </p:nvSpPr>
        <p:spPr>
          <a:xfrm>
            <a:off x="1157241" y="5469546"/>
            <a:ext cx="4490961"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600">
                <a:solidFill>
                  <a:schemeClr val="dk1"/>
                </a:solidFill>
                <a:latin typeface="Open Sans"/>
                <a:ea typeface="Open Sans"/>
                <a:cs typeface="Open Sans"/>
                <a:sym typeface="Open Sans"/>
              </a:rPr>
              <a:t>Limited Predictive Power</a:t>
            </a:r>
            <a:r>
              <a:rPr lang="en-GB" sz="1600">
                <a:solidFill>
                  <a:schemeClr val="dk1"/>
                </a:solidFill>
                <a:latin typeface="Open Sans"/>
                <a:ea typeface="Open Sans"/>
                <a:cs typeface="Open Sans"/>
                <a:sym typeface="Open Sans"/>
              </a:rPr>
              <a:t>: Not as effective for future planning</a:t>
            </a:r>
            <a:endParaRPr b="1" sz="1800">
              <a:solidFill>
                <a:srgbClr val="FFC000"/>
              </a:solidFill>
              <a:latin typeface="Calibri"/>
              <a:ea typeface="Calibri"/>
              <a:cs typeface="Calibri"/>
              <a:sym typeface="Calibri"/>
            </a:endParaRPr>
          </a:p>
        </p:txBody>
      </p:sp>
      <p:pic>
        <p:nvPicPr>
          <p:cNvPr descr="Cerca nella barra laterale" id="267" name="Google Shape;267;p6"/>
          <p:cNvPicPr preferRelativeResize="0"/>
          <p:nvPr/>
        </p:nvPicPr>
        <p:blipFill rotWithShape="1">
          <a:blip r:embed="rId4">
            <a:alphaModFix/>
          </a:blip>
          <a:srcRect b="0" l="0" r="0" t="0"/>
          <a:stretch/>
        </p:blipFill>
        <p:spPr>
          <a:xfrm>
            <a:off x="6211740" y="4760215"/>
            <a:ext cx="391886" cy="391886"/>
          </a:xfrm>
          <a:prstGeom prst="rect">
            <a:avLst/>
          </a:prstGeom>
          <a:noFill/>
          <a:ln>
            <a:noFill/>
          </a:ln>
        </p:spPr>
      </p:pic>
      <p:sp>
        <p:nvSpPr>
          <p:cNvPr id="268" name="Google Shape;268;p6"/>
          <p:cNvSpPr txBox="1"/>
          <p:nvPr/>
        </p:nvSpPr>
        <p:spPr>
          <a:xfrm>
            <a:off x="6760647" y="4663770"/>
            <a:ext cx="4707649"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600">
                <a:solidFill>
                  <a:schemeClr val="dk1"/>
                </a:solidFill>
                <a:latin typeface="Open Sans"/>
                <a:ea typeface="Open Sans"/>
                <a:cs typeface="Open Sans"/>
                <a:sym typeface="Open Sans"/>
              </a:rPr>
              <a:t>Efficient Decision-Making</a:t>
            </a:r>
            <a:r>
              <a:rPr lang="en-GB" sz="1600">
                <a:solidFill>
                  <a:schemeClr val="dk1"/>
                </a:solidFill>
                <a:latin typeface="Open Sans"/>
                <a:ea typeface="Open Sans"/>
                <a:cs typeface="Open Sans"/>
                <a:sym typeface="Open Sans"/>
              </a:rPr>
              <a:t>: Finds the most efficient solutions within set constraints.</a:t>
            </a:r>
            <a:endParaRPr b="1" sz="1800">
              <a:solidFill>
                <a:schemeClr val="dk2"/>
              </a:solidFill>
              <a:latin typeface="Calibri"/>
              <a:ea typeface="Calibri"/>
              <a:cs typeface="Calibri"/>
              <a:sym typeface="Calibri"/>
            </a:endParaRPr>
          </a:p>
        </p:txBody>
      </p:sp>
      <p:sp>
        <p:nvSpPr>
          <p:cNvPr id="269" name="Google Shape;269;p6"/>
          <p:cNvSpPr txBox="1"/>
          <p:nvPr/>
        </p:nvSpPr>
        <p:spPr>
          <a:xfrm>
            <a:off x="6760647" y="5469546"/>
            <a:ext cx="4707649"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600">
                <a:solidFill>
                  <a:schemeClr val="dk1"/>
                </a:solidFill>
                <a:latin typeface="Open Sans"/>
                <a:ea typeface="Open Sans"/>
                <a:cs typeface="Open Sans"/>
                <a:sym typeface="Open Sans"/>
              </a:rPr>
              <a:t>Over-simplification</a:t>
            </a:r>
            <a:r>
              <a:rPr lang="en-GB" sz="1600">
                <a:solidFill>
                  <a:schemeClr val="dk1"/>
                </a:solidFill>
                <a:latin typeface="Open Sans"/>
                <a:ea typeface="Open Sans"/>
                <a:cs typeface="Open Sans"/>
                <a:sym typeface="Open Sans"/>
              </a:rPr>
              <a:t>: May produce impractical solutions due to simplified assumptions</a:t>
            </a:r>
            <a:endParaRPr b="1" sz="1800">
              <a:solidFill>
                <a:srgbClr val="FFC000"/>
              </a:solidFill>
              <a:latin typeface="Calibri"/>
              <a:ea typeface="Calibri"/>
              <a:cs typeface="Calibri"/>
              <a:sym typeface="Calibri"/>
            </a:endParaRPr>
          </a:p>
        </p:txBody>
      </p:sp>
      <p:pic>
        <p:nvPicPr>
          <p:cNvPr descr="Comunidades - him&amp;i" id="270" name="Google Shape;270;p6"/>
          <p:cNvPicPr preferRelativeResize="0"/>
          <p:nvPr/>
        </p:nvPicPr>
        <p:blipFill rotWithShape="1">
          <a:blip r:embed="rId5">
            <a:alphaModFix/>
          </a:blip>
          <a:srcRect b="0" l="0" r="0" t="0"/>
          <a:stretch/>
        </p:blipFill>
        <p:spPr>
          <a:xfrm flipH="1">
            <a:off x="620298" y="5550004"/>
            <a:ext cx="420189" cy="420189"/>
          </a:xfrm>
          <a:prstGeom prst="rect">
            <a:avLst/>
          </a:prstGeom>
          <a:noFill/>
          <a:ln>
            <a:noFill/>
          </a:ln>
        </p:spPr>
      </p:pic>
      <p:pic>
        <p:nvPicPr>
          <p:cNvPr descr="Comunidades - him&amp;i" id="271" name="Google Shape;271;p6"/>
          <p:cNvPicPr preferRelativeResize="0"/>
          <p:nvPr/>
        </p:nvPicPr>
        <p:blipFill rotWithShape="1">
          <a:blip r:embed="rId5">
            <a:alphaModFix/>
          </a:blip>
          <a:srcRect b="0" l="0" r="0" t="0"/>
          <a:stretch/>
        </p:blipFill>
        <p:spPr>
          <a:xfrm flipH="1">
            <a:off x="6245543" y="5551838"/>
            <a:ext cx="420189" cy="420189"/>
          </a:xfrm>
          <a:prstGeom prst="rect">
            <a:avLst/>
          </a:prstGeom>
          <a:noFill/>
          <a:ln>
            <a:noFill/>
          </a:ln>
        </p:spPr>
      </p:pic>
      <p:sp>
        <p:nvSpPr>
          <p:cNvPr id="272" name="Google Shape;272;p6"/>
          <p:cNvSpPr txBox="1"/>
          <p:nvPr/>
        </p:nvSpPr>
        <p:spPr>
          <a:xfrm>
            <a:off x="620298" y="3412424"/>
            <a:ext cx="367928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400">
                <a:solidFill>
                  <a:schemeClr val="dk1"/>
                </a:solidFill>
                <a:latin typeface="Open Sans"/>
                <a:ea typeface="Open Sans"/>
                <a:cs typeface="Open Sans"/>
                <a:sym typeface="Open Sans"/>
              </a:rPr>
              <a:t>“Instead of generating possible futures, focus on predicting the system’s likely evolution”</a:t>
            </a:r>
            <a:endParaRPr/>
          </a:p>
        </p:txBody>
      </p:sp>
      <p:sp>
        <p:nvSpPr>
          <p:cNvPr id="273" name="Google Shape;273;p6"/>
          <p:cNvSpPr txBox="1"/>
          <p:nvPr/>
        </p:nvSpPr>
        <p:spPr>
          <a:xfrm>
            <a:off x="6524772" y="3273170"/>
            <a:ext cx="3780317"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400">
                <a:solidFill>
                  <a:schemeClr val="dk1"/>
                </a:solidFill>
                <a:latin typeface="Open Sans"/>
                <a:ea typeface="Open Sans"/>
                <a:cs typeface="Open Sans"/>
                <a:sym typeface="Open Sans"/>
              </a:rPr>
              <a:t>“Mathematical optimization is the selection of a best element (with regard to some criterion) from some set of available alternatives”</a:t>
            </a:r>
            <a:endParaRPr/>
          </a:p>
        </p:txBody>
      </p:sp>
      <p:pic>
        <p:nvPicPr>
          <p:cNvPr descr="Optimization - free icon" id="274" name="Google Shape;274;p6"/>
          <p:cNvPicPr preferRelativeResize="0"/>
          <p:nvPr/>
        </p:nvPicPr>
        <p:blipFill rotWithShape="1">
          <a:blip r:embed="rId6">
            <a:alphaModFix/>
          </a:blip>
          <a:srcRect b="0" l="0" r="0" t="0"/>
          <a:stretch/>
        </p:blipFill>
        <p:spPr>
          <a:xfrm>
            <a:off x="10276416" y="3193172"/>
            <a:ext cx="978375" cy="978375"/>
          </a:xfrm>
          <a:prstGeom prst="rect">
            <a:avLst/>
          </a:prstGeom>
          <a:noFill/>
          <a:ln>
            <a:noFill/>
          </a:ln>
        </p:spPr>
      </p:pic>
      <p:pic>
        <p:nvPicPr>
          <p:cNvPr descr="Cerca nella barra laterale" id="275" name="Google Shape;275;p6"/>
          <p:cNvPicPr preferRelativeResize="0"/>
          <p:nvPr/>
        </p:nvPicPr>
        <p:blipFill rotWithShape="1">
          <a:blip r:embed="rId7">
            <a:alphaModFix/>
          </a:blip>
          <a:srcRect b="0" l="0" r="0" t="0"/>
          <a:stretch/>
        </p:blipFill>
        <p:spPr>
          <a:xfrm>
            <a:off x="4443731" y="3324709"/>
            <a:ext cx="846838" cy="846838"/>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Graphical user interface, sunburst chart&#10;&#10;Description automatically generated" id="281" name="Google Shape;281;p7"/>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82" name="Google Shape;282;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6</a:t>
            </a:r>
            <a:endParaRPr b="1" sz="1400">
              <a:solidFill>
                <a:schemeClr val="lt1"/>
              </a:solidFill>
              <a:latin typeface="Open Sans ExtraBold"/>
              <a:ea typeface="Open Sans ExtraBold"/>
              <a:cs typeface="Open Sans ExtraBold"/>
              <a:sym typeface="Open Sans ExtraBold"/>
            </a:endParaRPr>
          </a:p>
        </p:txBody>
      </p:sp>
      <p:sp>
        <p:nvSpPr>
          <p:cNvPr id="283" name="Google Shape;283;p7"/>
          <p:cNvSpPr/>
          <p:nvPr/>
        </p:nvSpPr>
        <p:spPr>
          <a:xfrm>
            <a:off x="191202" y="108857"/>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7"/>
          <p:cNvSpPr txBox="1"/>
          <p:nvPr/>
        </p:nvSpPr>
        <p:spPr>
          <a:xfrm>
            <a:off x="386473" y="70243"/>
            <a:ext cx="7651304" cy="781576"/>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Constrained Optimization</a:t>
            </a:r>
            <a:endParaRPr/>
          </a:p>
        </p:txBody>
      </p:sp>
      <p:cxnSp>
        <p:nvCxnSpPr>
          <p:cNvPr id="285" name="Google Shape;285;p7"/>
          <p:cNvCxnSpPr/>
          <p:nvPr/>
        </p:nvCxnSpPr>
        <p:spPr>
          <a:xfrm>
            <a:off x="386473" y="851819"/>
            <a:ext cx="5404727" cy="0"/>
          </a:xfrm>
          <a:prstGeom prst="straightConnector1">
            <a:avLst/>
          </a:prstGeom>
          <a:noFill/>
          <a:ln cap="flat" cmpd="sng" w="12700">
            <a:solidFill>
              <a:srgbClr val="1F3864"/>
            </a:solidFill>
            <a:prstDash val="solid"/>
            <a:miter lim="800000"/>
            <a:headEnd len="sm" w="sm" type="none"/>
            <a:tailEnd len="sm" w="sm" type="none"/>
          </a:ln>
        </p:spPr>
      </p:cxnSp>
      <p:grpSp>
        <p:nvGrpSpPr>
          <p:cNvPr id="286" name="Google Shape;286;p7"/>
          <p:cNvGrpSpPr/>
          <p:nvPr/>
        </p:nvGrpSpPr>
        <p:grpSpPr>
          <a:xfrm>
            <a:off x="794854" y="2207750"/>
            <a:ext cx="10303047" cy="3618329"/>
            <a:chOff x="256096" y="2433149"/>
            <a:chExt cx="9235915" cy="3105252"/>
          </a:xfrm>
        </p:grpSpPr>
        <p:sp>
          <p:nvSpPr>
            <p:cNvPr id="287" name="Google Shape;287;p7"/>
            <p:cNvSpPr/>
            <p:nvPr/>
          </p:nvSpPr>
          <p:spPr>
            <a:xfrm>
              <a:off x="3114941" y="2433149"/>
              <a:ext cx="3128231" cy="1317798"/>
            </a:xfrm>
            <a:prstGeom prst="ellipse">
              <a:avLst/>
            </a:prstGeom>
            <a:noFill/>
            <a:ln cap="flat" cmpd="sng" w="38100">
              <a:solidFill>
                <a:srgbClr val="292F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002060"/>
                  </a:solidFill>
                  <a:latin typeface="Open Sans"/>
                  <a:ea typeface="Open Sans"/>
                  <a:cs typeface="Open Sans"/>
                  <a:sym typeface="Open Sans"/>
                </a:rPr>
                <a:t>Objective Function</a:t>
              </a:r>
              <a:endParaRPr/>
            </a:p>
            <a:p>
              <a:pPr indent="0" lvl="0" marL="0" marR="0" rtl="0" algn="ctr">
                <a:spcBef>
                  <a:spcPts val="0"/>
                </a:spcBef>
                <a:spcAft>
                  <a:spcPts val="0"/>
                </a:spcAft>
                <a:buNone/>
              </a:pPr>
              <a:r>
                <a:rPr lang="en-GB" sz="1200">
                  <a:solidFill>
                    <a:schemeClr val="dk1"/>
                  </a:solidFill>
                  <a:latin typeface="Open Sans"/>
                  <a:ea typeface="Open Sans"/>
                  <a:cs typeface="Open Sans"/>
                  <a:sym typeface="Open Sans"/>
                </a:rPr>
                <a:t>min [cost/emissions/others...]</a:t>
              </a:r>
              <a:endParaRPr/>
            </a:p>
          </p:txBody>
        </p:sp>
        <p:sp>
          <p:nvSpPr>
            <p:cNvPr id="288" name="Google Shape;288;p7"/>
            <p:cNvSpPr/>
            <p:nvPr/>
          </p:nvSpPr>
          <p:spPr>
            <a:xfrm>
              <a:off x="256096" y="3698677"/>
              <a:ext cx="1744922" cy="825313"/>
            </a:xfrm>
            <a:prstGeom prst="roundRect">
              <a:avLst>
                <a:gd fmla="val 16667" name="adj"/>
              </a:avLst>
            </a:prstGeom>
            <a:noFill/>
            <a:ln cap="flat" cmpd="sng" w="38100">
              <a:solidFill>
                <a:srgbClr val="292F62"/>
              </a:solidFill>
              <a:prstDash val="solid"/>
              <a:miter lim="800000"/>
              <a:headEnd len="sm" w="sm" type="none"/>
              <a:tailEnd len="sm" w="sm" type="none"/>
            </a:ln>
          </p:spPr>
          <p:txBody>
            <a:bodyPr anchorCtr="0" anchor="ctr" bIns="36450" lIns="72900" spcFirstLastPara="1" rIns="72900" wrap="square" tIns="36450">
              <a:noAutofit/>
            </a:bodyPr>
            <a:lstStyle/>
            <a:p>
              <a:pPr indent="0" lvl="0" marL="0" marR="0" rtl="0" algn="ctr">
                <a:spcBef>
                  <a:spcPts val="0"/>
                </a:spcBef>
                <a:spcAft>
                  <a:spcPts val="0"/>
                </a:spcAft>
                <a:buNone/>
              </a:pPr>
              <a:r>
                <a:rPr b="1" lang="en-GB" sz="1400">
                  <a:solidFill>
                    <a:schemeClr val="dk1"/>
                  </a:solidFill>
                  <a:latin typeface="Open Sans"/>
                  <a:ea typeface="Open Sans"/>
                  <a:cs typeface="Open Sans"/>
                  <a:sym typeface="Open Sans"/>
                </a:rPr>
                <a:t>Energy Balance</a:t>
              </a:r>
              <a:endParaRPr/>
            </a:p>
            <a:p>
              <a:pPr indent="0" lvl="0" marL="0" marR="0" rtl="0" algn="ctr">
                <a:spcBef>
                  <a:spcPts val="0"/>
                </a:spcBef>
                <a:spcAft>
                  <a:spcPts val="0"/>
                </a:spcAft>
                <a:buNone/>
              </a:pPr>
              <a:r>
                <a:rPr b="1" lang="en-GB" sz="1400">
                  <a:solidFill>
                    <a:schemeClr val="dk1"/>
                  </a:solidFill>
                  <a:latin typeface="Open Sans"/>
                  <a:ea typeface="Open Sans"/>
                  <a:cs typeface="Open Sans"/>
                  <a:sym typeface="Open Sans"/>
                </a:rPr>
                <a:t>Power Balance</a:t>
              </a:r>
              <a:endParaRPr/>
            </a:p>
            <a:p>
              <a:pPr indent="0" lvl="0" marL="0" marR="0" rtl="0" algn="ctr">
                <a:spcBef>
                  <a:spcPts val="0"/>
                </a:spcBef>
                <a:spcAft>
                  <a:spcPts val="0"/>
                </a:spcAft>
                <a:buNone/>
              </a:pPr>
              <a:r>
                <a:rPr b="1" lang="en-GB" sz="1400">
                  <a:solidFill>
                    <a:schemeClr val="dk1"/>
                  </a:solidFill>
                  <a:latin typeface="Open Sans"/>
                  <a:ea typeface="Open Sans"/>
                  <a:cs typeface="Open Sans"/>
                  <a:sym typeface="Open Sans"/>
                </a:rPr>
                <a:t>Mass Balance</a:t>
              </a:r>
              <a:endParaRPr/>
            </a:p>
          </p:txBody>
        </p:sp>
        <p:sp>
          <p:nvSpPr>
            <p:cNvPr id="289" name="Google Shape;289;p7"/>
            <p:cNvSpPr/>
            <p:nvPr/>
          </p:nvSpPr>
          <p:spPr>
            <a:xfrm>
              <a:off x="2389132" y="4713088"/>
              <a:ext cx="1744922" cy="825313"/>
            </a:xfrm>
            <a:prstGeom prst="roundRect">
              <a:avLst>
                <a:gd fmla="val 16667" name="adj"/>
              </a:avLst>
            </a:prstGeom>
            <a:noFill/>
            <a:ln cap="flat" cmpd="sng" w="38100">
              <a:solidFill>
                <a:srgbClr val="292F62"/>
              </a:solidFill>
              <a:prstDash val="solid"/>
              <a:miter lim="800000"/>
              <a:headEnd len="sm" w="sm" type="none"/>
              <a:tailEnd len="sm" w="sm" type="none"/>
            </a:ln>
          </p:spPr>
          <p:txBody>
            <a:bodyPr anchorCtr="0" anchor="ctr" bIns="36450" lIns="72900" spcFirstLastPara="1" rIns="72900" wrap="square" tIns="36450">
              <a:noAutofit/>
            </a:bodyPr>
            <a:lstStyle/>
            <a:p>
              <a:pPr indent="0" lvl="0" marL="0" marR="0" rtl="0" algn="ctr">
                <a:spcBef>
                  <a:spcPts val="0"/>
                </a:spcBef>
                <a:spcAft>
                  <a:spcPts val="0"/>
                </a:spcAft>
                <a:buNone/>
              </a:pPr>
              <a:r>
                <a:rPr b="1" lang="en-GB" sz="1400">
                  <a:solidFill>
                    <a:schemeClr val="dk1"/>
                  </a:solidFill>
                  <a:latin typeface="Open Sans"/>
                  <a:ea typeface="Open Sans"/>
                  <a:cs typeface="Open Sans"/>
                  <a:sym typeface="Open Sans"/>
                </a:rPr>
                <a:t>Technological Constraints</a:t>
              </a:r>
              <a:endParaRPr/>
            </a:p>
          </p:txBody>
        </p:sp>
        <p:sp>
          <p:nvSpPr>
            <p:cNvPr id="290" name="Google Shape;290;p7"/>
            <p:cNvSpPr/>
            <p:nvPr/>
          </p:nvSpPr>
          <p:spPr>
            <a:xfrm>
              <a:off x="5186025" y="4713088"/>
              <a:ext cx="1744922" cy="825313"/>
            </a:xfrm>
            <a:prstGeom prst="roundRect">
              <a:avLst>
                <a:gd fmla="val 16667" name="adj"/>
              </a:avLst>
            </a:prstGeom>
            <a:noFill/>
            <a:ln cap="flat" cmpd="sng" w="38100">
              <a:solidFill>
                <a:srgbClr val="292F62"/>
              </a:solidFill>
              <a:prstDash val="solid"/>
              <a:miter lim="800000"/>
              <a:headEnd len="sm" w="sm" type="none"/>
              <a:tailEnd len="sm" w="sm" type="none"/>
            </a:ln>
          </p:spPr>
          <p:txBody>
            <a:bodyPr anchorCtr="0" anchor="ctr" bIns="36450" lIns="72900" spcFirstLastPara="1" rIns="72900" wrap="square" tIns="36450">
              <a:noAutofit/>
            </a:bodyPr>
            <a:lstStyle/>
            <a:p>
              <a:pPr indent="0" lvl="0" marL="0" marR="0" rtl="0" algn="ctr">
                <a:spcBef>
                  <a:spcPts val="0"/>
                </a:spcBef>
                <a:spcAft>
                  <a:spcPts val="0"/>
                </a:spcAft>
                <a:buNone/>
              </a:pPr>
              <a:r>
                <a:rPr b="1" lang="en-GB" sz="1400">
                  <a:solidFill>
                    <a:schemeClr val="dk1"/>
                  </a:solidFill>
                  <a:latin typeface="Open Sans"/>
                  <a:ea typeface="Open Sans"/>
                  <a:cs typeface="Open Sans"/>
                  <a:sym typeface="Open Sans"/>
                </a:rPr>
                <a:t>Environmental Constraints</a:t>
              </a:r>
              <a:endParaRPr b="1" sz="1400">
                <a:solidFill>
                  <a:schemeClr val="dk1"/>
                </a:solidFill>
                <a:latin typeface="Open Sans"/>
                <a:ea typeface="Open Sans"/>
                <a:cs typeface="Open Sans"/>
                <a:sym typeface="Open Sans"/>
              </a:endParaRPr>
            </a:p>
          </p:txBody>
        </p:sp>
        <p:sp>
          <p:nvSpPr>
            <p:cNvPr id="291" name="Google Shape;291;p7"/>
            <p:cNvSpPr/>
            <p:nvPr/>
          </p:nvSpPr>
          <p:spPr>
            <a:xfrm>
              <a:off x="7747089" y="3801975"/>
              <a:ext cx="1744922" cy="825313"/>
            </a:xfrm>
            <a:prstGeom prst="roundRect">
              <a:avLst>
                <a:gd fmla="val 16667" name="adj"/>
              </a:avLst>
            </a:prstGeom>
            <a:noFill/>
            <a:ln cap="flat" cmpd="sng" w="38100">
              <a:solidFill>
                <a:srgbClr val="292F62"/>
              </a:solidFill>
              <a:prstDash val="solid"/>
              <a:miter lim="800000"/>
              <a:headEnd len="sm" w="sm" type="none"/>
              <a:tailEnd len="sm" w="sm" type="none"/>
            </a:ln>
          </p:spPr>
          <p:txBody>
            <a:bodyPr anchorCtr="0" anchor="ctr" bIns="36450" lIns="72900" spcFirstLastPara="1" rIns="72900" wrap="square" tIns="36450">
              <a:noAutofit/>
            </a:bodyPr>
            <a:lstStyle/>
            <a:p>
              <a:pPr indent="0" lvl="0" marL="0" marR="0" rtl="0" algn="ctr">
                <a:spcBef>
                  <a:spcPts val="0"/>
                </a:spcBef>
                <a:spcAft>
                  <a:spcPts val="0"/>
                </a:spcAft>
                <a:buNone/>
              </a:pPr>
              <a:r>
                <a:rPr b="1" lang="en-GB" sz="1400">
                  <a:solidFill>
                    <a:schemeClr val="dk1"/>
                  </a:solidFill>
                  <a:latin typeface="Open Sans"/>
                  <a:ea typeface="Open Sans"/>
                  <a:cs typeface="Open Sans"/>
                  <a:sym typeface="Open Sans"/>
                </a:rPr>
                <a:t>Economical Constraints</a:t>
              </a:r>
              <a:endParaRPr/>
            </a:p>
          </p:txBody>
        </p:sp>
        <p:cxnSp>
          <p:nvCxnSpPr>
            <p:cNvPr id="292" name="Google Shape;292;p7"/>
            <p:cNvCxnSpPr>
              <a:stCxn id="287" idx="2"/>
              <a:endCxn id="288" idx="0"/>
            </p:cNvCxnSpPr>
            <p:nvPr/>
          </p:nvCxnSpPr>
          <p:spPr>
            <a:xfrm flipH="1">
              <a:off x="1128641" y="3092048"/>
              <a:ext cx="1986300" cy="606600"/>
            </a:xfrm>
            <a:prstGeom prst="straightConnector1">
              <a:avLst/>
            </a:prstGeom>
            <a:noFill/>
            <a:ln cap="flat" cmpd="sng" w="19050">
              <a:solidFill>
                <a:srgbClr val="292F62"/>
              </a:solidFill>
              <a:prstDash val="solid"/>
              <a:miter lim="800000"/>
              <a:headEnd len="sm" w="sm" type="none"/>
              <a:tailEnd len="med" w="med" type="triangle"/>
            </a:ln>
          </p:spPr>
        </p:cxnSp>
        <p:cxnSp>
          <p:nvCxnSpPr>
            <p:cNvPr id="293" name="Google Shape;293;p7"/>
            <p:cNvCxnSpPr>
              <a:stCxn id="287" idx="3"/>
              <a:endCxn id="289" idx="0"/>
            </p:cNvCxnSpPr>
            <p:nvPr/>
          </p:nvCxnSpPr>
          <p:spPr>
            <a:xfrm flipH="1">
              <a:off x="3261660" y="3557960"/>
              <a:ext cx="311400" cy="1155000"/>
            </a:xfrm>
            <a:prstGeom prst="straightConnector1">
              <a:avLst/>
            </a:prstGeom>
            <a:noFill/>
            <a:ln cap="flat" cmpd="sng" w="19050">
              <a:solidFill>
                <a:srgbClr val="292F62"/>
              </a:solidFill>
              <a:prstDash val="solid"/>
              <a:miter lim="800000"/>
              <a:headEnd len="sm" w="sm" type="none"/>
              <a:tailEnd len="med" w="med" type="triangle"/>
            </a:ln>
          </p:spPr>
        </p:cxnSp>
        <p:cxnSp>
          <p:nvCxnSpPr>
            <p:cNvPr id="294" name="Google Shape;294;p7"/>
            <p:cNvCxnSpPr>
              <a:stCxn id="287" idx="5"/>
              <a:endCxn id="290" idx="0"/>
            </p:cNvCxnSpPr>
            <p:nvPr/>
          </p:nvCxnSpPr>
          <p:spPr>
            <a:xfrm>
              <a:off x="5785053" y="3557960"/>
              <a:ext cx="273300" cy="1155000"/>
            </a:xfrm>
            <a:prstGeom prst="straightConnector1">
              <a:avLst/>
            </a:prstGeom>
            <a:noFill/>
            <a:ln cap="flat" cmpd="sng" w="19050">
              <a:solidFill>
                <a:srgbClr val="292F62"/>
              </a:solidFill>
              <a:prstDash val="solid"/>
              <a:miter lim="800000"/>
              <a:headEnd len="sm" w="sm" type="none"/>
              <a:tailEnd len="med" w="med" type="triangle"/>
            </a:ln>
          </p:spPr>
        </p:cxnSp>
        <p:cxnSp>
          <p:nvCxnSpPr>
            <p:cNvPr id="295" name="Google Shape;295;p7"/>
            <p:cNvCxnSpPr>
              <a:stCxn id="287" idx="6"/>
              <a:endCxn id="291" idx="0"/>
            </p:cNvCxnSpPr>
            <p:nvPr/>
          </p:nvCxnSpPr>
          <p:spPr>
            <a:xfrm>
              <a:off x="6243172" y="3092048"/>
              <a:ext cx="2376300" cy="709800"/>
            </a:xfrm>
            <a:prstGeom prst="straightConnector1">
              <a:avLst/>
            </a:prstGeom>
            <a:noFill/>
            <a:ln cap="flat" cmpd="sng" w="19050">
              <a:solidFill>
                <a:srgbClr val="292F62"/>
              </a:solidFill>
              <a:prstDash val="solid"/>
              <a:miter lim="800000"/>
              <a:headEnd len="sm" w="sm" type="none"/>
              <a:tailEnd len="med" w="med" type="triangle"/>
            </a:ln>
          </p:spPr>
        </p:cxnSp>
      </p:grpSp>
      <p:sp>
        <p:nvSpPr>
          <p:cNvPr id="296" name="Google Shape;296;p7"/>
          <p:cNvSpPr txBox="1"/>
          <p:nvPr/>
        </p:nvSpPr>
        <p:spPr>
          <a:xfrm>
            <a:off x="386473" y="1031921"/>
            <a:ext cx="11119810"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In energy model constrained optimization, the </a:t>
            </a:r>
            <a:r>
              <a:rPr b="1" lang="en-GB" sz="1600">
                <a:solidFill>
                  <a:schemeClr val="dk1"/>
                </a:solidFill>
                <a:latin typeface="Open Sans"/>
                <a:ea typeface="Open Sans"/>
                <a:cs typeface="Open Sans"/>
                <a:sym typeface="Open Sans"/>
              </a:rPr>
              <a:t>objective function </a:t>
            </a:r>
            <a:r>
              <a:rPr lang="en-GB" sz="1600">
                <a:solidFill>
                  <a:schemeClr val="dk1"/>
                </a:solidFill>
                <a:latin typeface="Open Sans"/>
                <a:ea typeface="Open Sans"/>
                <a:cs typeface="Open Sans"/>
                <a:sym typeface="Open Sans"/>
              </a:rPr>
              <a:t>is </a:t>
            </a:r>
            <a:r>
              <a:rPr b="1" lang="en-GB" sz="1600">
                <a:solidFill>
                  <a:schemeClr val="dk1"/>
                </a:solidFill>
                <a:latin typeface="Open Sans"/>
                <a:ea typeface="Open Sans"/>
                <a:cs typeface="Open Sans"/>
                <a:sym typeface="Open Sans"/>
              </a:rPr>
              <a:t>bound by constraints </a:t>
            </a:r>
            <a:r>
              <a:rPr lang="en-GB" sz="1600">
                <a:solidFill>
                  <a:schemeClr val="dk1"/>
                </a:solidFill>
                <a:latin typeface="Open Sans"/>
                <a:ea typeface="Open Sans"/>
                <a:cs typeface="Open Sans"/>
                <a:sym typeface="Open Sans"/>
              </a:rPr>
              <a:t>that mirror the </a:t>
            </a:r>
            <a:r>
              <a:rPr b="1" lang="en-GB" sz="1600">
                <a:solidFill>
                  <a:schemeClr val="dk1"/>
                </a:solidFill>
                <a:latin typeface="Open Sans"/>
                <a:ea typeface="Open Sans"/>
                <a:cs typeface="Open Sans"/>
                <a:sym typeface="Open Sans"/>
              </a:rPr>
              <a:t>system's physical behaviour </a:t>
            </a:r>
            <a:r>
              <a:rPr lang="en-GB" sz="1600">
                <a:solidFill>
                  <a:schemeClr val="dk1"/>
                </a:solidFill>
                <a:latin typeface="Open Sans"/>
                <a:ea typeface="Open Sans"/>
                <a:cs typeface="Open Sans"/>
                <a:sym typeface="Open Sans"/>
              </a:rPr>
              <a:t>and </a:t>
            </a:r>
            <a:r>
              <a:rPr b="1" lang="en-GB" sz="1600">
                <a:solidFill>
                  <a:schemeClr val="dk1"/>
                </a:solidFill>
                <a:latin typeface="Open Sans"/>
                <a:ea typeface="Open Sans"/>
                <a:cs typeface="Open Sans"/>
                <a:sym typeface="Open Sans"/>
              </a:rPr>
              <a:t>specific policy or regulatory directives</a:t>
            </a:r>
            <a:r>
              <a:rPr lang="en-GB" sz="1600">
                <a:solidFill>
                  <a:schemeClr val="dk1"/>
                </a:solidFill>
                <a:latin typeface="Open Sans"/>
                <a:ea typeface="Open Sans"/>
                <a:cs typeface="Open Sans"/>
                <a:sym typeface="Open Sans"/>
              </a:rPr>
              <a:t>, ensuring solutions are economically sound, technically viable, and policy-compliant.</a:t>
            </a:r>
            <a:endParaRPr/>
          </a:p>
        </p:txBody>
      </p:sp>
      <p:pic>
        <p:nvPicPr>
          <p:cNvPr descr="Cerca nella barra laterale" id="297" name="Google Shape;297;p7"/>
          <p:cNvPicPr preferRelativeResize="0"/>
          <p:nvPr/>
        </p:nvPicPr>
        <p:blipFill rotWithShape="1">
          <a:blip r:embed="rId4">
            <a:alphaModFix/>
          </a:blip>
          <a:srcRect b="0" l="0" r="0" t="0"/>
          <a:stretch/>
        </p:blipFill>
        <p:spPr>
          <a:xfrm>
            <a:off x="6782048" y="2148291"/>
            <a:ext cx="707571" cy="707571"/>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descr="Graphical user interface, sunburst chart&#10;&#10;Description automatically generated" id="303" name="Google Shape;303;p8"/>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304" name="Google Shape;304;p8"/>
          <p:cNvSpPr/>
          <p:nvPr/>
        </p:nvSpPr>
        <p:spPr>
          <a:xfrm>
            <a:off x="191202" y="108857"/>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7</a:t>
            </a:r>
            <a:endParaRPr b="1" sz="1400">
              <a:solidFill>
                <a:schemeClr val="lt1"/>
              </a:solidFill>
              <a:latin typeface="Open Sans ExtraBold"/>
              <a:ea typeface="Open Sans ExtraBold"/>
              <a:cs typeface="Open Sans ExtraBold"/>
              <a:sym typeface="Open Sans ExtraBold"/>
            </a:endParaRPr>
          </a:p>
        </p:txBody>
      </p:sp>
      <p:sp>
        <p:nvSpPr>
          <p:cNvPr id="306" name="Google Shape;306;p8"/>
          <p:cNvSpPr txBox="1"/>
          <p:nvPr/>
        </p:nvSpPr>
        <p:spPr>
          <a:xfrm>
            <a:off x="386473" y="108857"/>
            <a:ext cx="8664762" cy="742962"/>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Open Sans"/>
              <a:buNone/>
            </a:pPr>
            <a:r>
              <a:rPr lang="en-GB" sz="2800">
                <a:solidFill>
                  <a:schemeClr val="dk1"/>
                </a:solidFill>
                <a:latin typeface="Open Sans"/>
                <a:ea typeface="Open Sans"/>
                <a:cs typeface="Open Sans"/>
                <a:sym typeface="Open Sans"/>
              </a:rPr>
              <a:t>Linear programming (LP) – a method for optimization</a:t>
            </a:r>
            <a:endParaRPr/>
          </a:p>
        </p:txBody>
      </p:sp>
      <p:cxnSp>
        <p:nvCxnSpPr>
          <p:cNvPr id="307" name="Google Shape;307;p8"/>
          <p:cNvCxnSpPr/>
          <p:nvPr/>
        </p:nvCxnSpPr>
        <p:spPr>
          <a:xfrm>
            <a:off x="386473" y="851819"/>
            <a:ext cx="6073560" cy="0"/>
          </a:xfrm>
          <a:prstGeom prst="straightConnector1">
            <a:avLst/>
          </a:prstGeom>
          <a:noFill/>
          <a:ln cap="flat" cmpd="sng" w="12700">
            <a:solidFill>
              <a:srgbClr val="1F3864"/>
            </a:solidFill>
            <a:prstDash val="solid"/>
            <a:miter lim="800000"/>
            <a:headEnd len="sm" w="sm" type="none"/>
            <a:tailEnd len="sm" w="sm" type="none"/>
          </a:ln>
        </p:spPr>
      </p:cxnSp>
      <p:sp>
        <p:nvSpPr>
          <p:cNvPr id="308" name="Google Shape;308;p8"/>
          <p:cNvSpPr txBox="1"/>
          <p:nvPr/>
        </p:nvSpPr>
        <p:spPr>
          <a:xfrm>
            <a:off x="386473" y="1031921"/>
            <a:ext cx="11119810"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LP optimisation is a </a:t>
            </a:r>
            <a:r>
              <a:rPr b="1" lang="en-GB" sz="1600">
                <a:solidFill>
                  <a:schemeClr val="dk1"/>
                </a:solidFill>
                <a:latin typeface="Open Sans"/>
                <a:ea typeface="Open Sans"/>
                <a:cs typeface="Open Sans"/>
                <a:sym typeface="Open Sans"/>
              </a:rPr>
              <a:t>deterministic optimisation method </a:t>
            </a:r>
            <a:r>
              <a:rPr lang="en-GB" sz="1600">
                <a:solidFill>
                  <a:schemeClr val="dk1"/>
                </a:solidFill>
                <a:latin typeface="Open Sans"/>
                <a:ea typeface="Open Sans"/>
                <a:cs typeface="Open Sans"/>
                <a:sym typeface="Open Sans"/>
              </a:rPr>
              <a:t>that allows to find the exact </a:t>
            </a:r>
            <a:r>
              <a:rPr b="1" lang="en-GB" sz="1600">
                <a:solidFill>
                  <a:schemeClr val="dk1"/>
                </a:solidFill>
                <a:latin typeface="Open Sans"/>
                <a:ea typeface="Open Sans"/>
                <a:cs typeface="Open Sans"/>
                <a:sym typeface="Open Sans"/>
              </a:rPr>
              <a:t>absolute optimum solution </a:t>
            </a:r>
            <a:r>
              <a:rPr lang="en-GB" sz="1600">
                <a:solidFill>
                  <a:schemeClr val="dk1"/>
                </a:solidFill>
                <a:latin typeface="Open Sans"/>
                <a:ea typeface="Open Sans"/>
                <a:cs typeface="Open Sans"/>
                <a:sym typeface="Open Sans"/>
              </a:rPr>
              <a:t>within the given domain. The most common type of application involves the general problem of allocating limited resources among competing activities in a best possible (i.e., optimal) way.</a:t>
            </a:r>
            <a:endParaRPr/>
          </a:p>
        </p:txBody>
      </p:sp>
      <p:pic>
        <p:nvPicPr>
          <p:cNvPr id="309" name="Google Shape;309;p8"/>
          <p:cNvPicPr preferRelativeResize="0"/>
          <p:nvPr/>
        </p:nvPicPr>
        <p:blipFill rotWithShape="1">
          <a:blip r:embed="rId4">
            <a:alphaModFix/>
          </a:blip>
          <a:srcRect b="0" l="6411" r="0" t="0"/>
          <a:stretch/>
        </p:blipFill>
        <p:spPr>
          <a:xfrm>
            <a:off x="7504955" y="2049954"/>
            <a:ext cx="3905062" cy="3776125"/>
          </a:xfrm>
          <a:prstGeom prst="rect">
            <a:avLst/>
          </a:prstGeom>
          <a:noFill/>
          <a:ln>
            <a:noFill/>
          </a:ln>
        </p:spPr>
      </p:pic>
      <p:sp>
        <p:nvSpPr>
          <p:cNvPr id="310" name="Google Shape;310;p8"/>
          <p:cNvSpPr/>
          <p:nvPr/>
        </p:nvSpPr>
        <p:spPr>
          <a:xfrm>
            <a:off x="1184223" y="2596046"/>
            <a:ext cx="2377574" cy="3131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435">
                <a:solidFill>
                  <a:srgbClr val="2A3062"/>
                </a:solidFill>
                <a:latin typeface="Trebuchet MS"/>
                <a:ea typeface="Trebuchet MS"/>
                <a:cs typeface="Trebuchet MS"/>
                <a:sym typeface="Trebuchet MS"/>
              </a:rPr>
              <a:t>Subject to </a:t>
            </a:r>
            <a:r>
              <a:rPr b="1" i="1" lang="en-GB" sz="1435">
                <a:solidFill>
                  <a:srgbClr val="728EA3"/>
                </a:solidFill>
                <a:latin typeface="Trebuchet MS"/>
                <a:ea typeface="Trebuchet MS"/>
                <a:cs typeface="Trebuchet MS"/>
                <a:sym typeface="Trebuchet MS"/>
              </a:rPr>
              <a:t>(constraints)</a:t>
            </a:r>
            <a:r>
              <a:rPr b="1" i="1" lang="en-GB" sz="1435">
                <a:solidFill>
                  <a:srgbClr val="2A3062"/>
                </a:solidFill>
                <a:latin typeface="Trebuchet MS"/>
                <a:ea typeface="Trebuchet MS"/>
                <a:cs typeface="Trebuchet MS"/>
                <a:sym typeface="Trebuchet MS"/>
              </a:rPr>
              <a:t>	</a:t>
            </a:r>
            <a:endParaRPr/>
          </a:p>
        </p:txBody>
      </p:sp>
      <p:sp>
        <p:nvSpPr>
          <p:cNvPr id="311" name="Google Shape;311;p8"/>
          <p:cNvSpPr/>
          <p:nvPr/>
        </p:nvSpPr>
        <p:spPr>
          <a:xfrm>
            <a:off x="1178394" y="2187524"/>
            <a:ext cx="5349457" cy="337785"/>
          </a:xfrm>
          <a:prstGeom prst="rect">
            <a:avLst/>
          </a:prstGeom>
          <a:solidFill>
            <a:srgbClr val="002060"/>
          </a:solid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595">
                <a:solidFill>
                  <a:schemeClr val="lt1"/>
                </a:solidFill>
                <a:latin typeface="Trebuchet MS"/>
                <a:ea typeface="Trebuchet MS"/>
                <a:cs typeface="Trebuchet MS"/>
                <a:sym typeface="Trebuchet MS"/>
              </a:rPr>
              <a:t>Maximize  Z=(c</a:t>
            </a:r>
            <a:r>
              <a:rPr b="1" baseline="-25000" lang="en-GB" sz="1595">
                <a:solidFill>
                  <a:schemeClr val="lt1"/>
                </a:solidFill>
                <a:latin typeface="Trebuchet MS"/>
                <a:ea typeface="Trebuchet MS"/>
                <a:cs typeface="Trebuchet MS"/>
                <a:sym typeface="Trebuchet MS"/>
              </a:rPr>
              <a:t>1</a:t>
            </a:r>
            <a:r>
              <a:rPr b="1" lang="en-GB" sz="1595">
                <a:solidFill>
                  <a:schemeClr val="lt1"/>
                </a:solidFill>
                <a:latin typeface="Trebuchet MS"/>
                <a:ea typeface="Trebuchet MS"/>
                <a:cs typeface="Trebuchet MS"/>
                <a:sym typeface="Trebuchet MS"/>
              </a:rPr>
              <a:t>x</a:t>
            </a:r>
            <a:r>
              <a:rPr b="1" baseline="-25000" lang="en-GB" sz="1595">
                <a:solidFill>
                  <a:schemeClr val="lt1"/>
                </a:solidFill>
                <a:latin typeface="Trebuchet MS"/>
                <a:ea typeface="Trebuchet MS"/>
                <a:cs typeface="Trebuchet MS"/>
                <a:sym typeface="Trebuchet MS"/>
              </a:rPr>
              <a:t>1</a:t>
            </a:r>
            <a:r>
              <a:rPr b="1" lang="en-GB" sz="1595">
                <a:solidFill>
                  <a:schemeClr val="lt1"/>
                </a:solidFill>
                <a:latin typeface="Trebuchet MS"/>
                <a:ea typeface="Trebuchet MS"/>
                <a:cs typeface="Trebuchet MS"/>
                <a:sym typeface="Trebuchet MS"/>
              </a:rPr>
              <a:t> + c</a:t>
            </a:r>
            <a:r>
              <a:rPr b="1" baseline="-25000" lang="en-GB" sz="1595">
                <a:solidFill>
                  <a:schemeClr val="lt1"/>
                </a:solidFill>
                <a:latin typeface="Trebuchet MS"/>
                <a:ea typeface="Trebuchet MS"/>
                <a:cs typeface="Trebuchet MS"/>
                <a:sym typeface="Trebuchet MS"/>
              </a:rPr>
              <a:t>2</a:t>
            </a:r>
            <a:r>
              <a:rPr b="1" lang="en-GB" sz="1595">
                <a:solidFill>
                  <a:schemeClr val="lt1"/>
                </a:solidFill>
                <a:latin typeface="Trebuchet MS"/>
                <a:ea typeface="Trebuchet MS"/>
                <a:cs typeface="Trebuchet MS"/>
                <a:sym typeface="Trebuchet MS"/>
              </a:rPr>
              <a:t>x</a:t>
            </a:r>
            <a:r>
              <a:rPr b="1" baseline="-25000" lang="en-GB" sz="1595">
                <a:solidFill>
                  <a:schemeClr val="lt1"/>
                </a:solidFill>
                <a:latin typeface="Trebuchet MS"/>
                <a:ea typeface="Trebuchet MS"/>
                <a:cs typeface="Trebuchet MS"/>
                <a:sym typeface="Trebuchet MS"/>
              </a:rPr>
              <a:t>2</a:t>
            </a:r>
            <a:r>
              <a:rPr b="1" lang="en-GB" sz="1595">
                <a:solidFill>
                  <a:schemeClr val="lt1"/>
                </a:solidFill>
                <a:latin typeface="Trebuchet MS"/>
                <a:ea typeface="Trebuchet MS"/>
                <a:cs typeface="Trebuchet MS"/>
                <a:sym typeface="Trebuchet MS"/>
              </a:rPr>
              <a:t>)</a:t>
            </a:r>
            <a:endParaRPr/>
          </a:p>
        </p:txBody>
      </p:sp>
      <p:sp>
        <p:nvSpPr>
          <p:cNvPr id="312" name="Google Shape;312;p8"/>
          <p:cNvSpPr/>
          <p:nvPr/>
        </p:nvSpPr>
        <p:spPr>
          <a:xfrm>
            <a:off x="4165741" y="3142608"/>
            <a:ext cx="2178803" cy="3869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595">
                <a:solidFill>
                  <a:srgbClr val="728EA3"/>
                </a:solidFill>
                <a:latin typeface="Trebuchet MS"/>
                <a:ea typeface="Trebuchet MS"/>
                <a:cs typeface="Trebuchet MS"/>
                <a:sym typeface="Trebuchet MS"/>
              </a:rPr>
              <a:t>b </a:t>
            </a:r>
            <a:r>
              <a:rPr b="1" baseline="-25000" lang="en-GB" sz="1595">
                <a:solidFill>
                  <a:srgbClr val="728EA3"/>
                </a:solidFill>
                <a:latin typeface="Trebuchet MS"/>
                <a:ea typeface="Trebuchet MS"/>
                <a:cs typeface="Trebuchet MS"/>
                <a:sym typeface="Trebuchet MS"/>
              </a:rPr>
              <a:t>1</a:t>
            </a:r>
            <a:r>
              <a:rPr b="1" lang="en-GB" sz="1595">
                <a:solidFill>
                  <a:srgbClr val="728EA3"/>
                </a:solidFill>
                <a:latin typeface="Trebuchet MS"/>
                <a:ea typeface="Trebuchet MS"/>
                <a:cs typeface="Trebuchet MS"/>
                <a:sym typeface="Trebuchet MS"/>
              </a:rPr>
              <a:t>=4;</a:t>
            </a:r>
            <a:r>
              <a:rPr b="1" lang="en-GB" sz="1914">
                <a:solidFill>
                  <a:srgbClr val="728EA3"/>
                </a:solidFill>
                <a:latin typeface="Trebuchet MS"/>
                <a:ea typeface="Trebuchet MS"/>
                <a:cs typeface="Trebuchet MS"/>
                <a:sym typeface="Trebuchet MS"/>
              </a:rPr>
              <a:t>	</a:t>
            </a:r>
            <a:r>
              <a:rPr b="1" lang="en-GB" sz="1595">
                <a:solidFill>
                  <a:srgbClr val="728EA3"/>
                </a:solidFill>
                <a:latin typeface="Trebuchet MS"/>
                <a:ea typeface="Trebuchet MS"/>
                <a:cs typeface="Trebuchet MS"/>
                <a:sym typeface="Trebuchet MS"/>
              </a:rPr>
              <a:t>b </a:t>
            </a:r>
            <a:r>
              <a:rPr b="1" baseline="-25000" lang="en-GB" sz="1595">
                <a:solidFill>
                  <a:srgbClr val="728EA3"/>
                </a:solidFill>
                <a:latin typeface="Trebuchet MS"/>
                <a:ea typeface="Trebuchet MS"/>
                <a:cs typeface="Trebuchet MS"/>
                <a:sym typeface="Trebuchet MS"/>
              </a:rPr>
              <a:t>2</a:t>
            </a:r>
            <a:r>
              <a:rPr b="1" lang="en-GB" sz="1595">
                <a:solidFill>
                  <a:srgbClr val="728EA3"/>
                </a:solidFill>
                <a:latin typeface="Trebuchet MS"/>
                <a:ea typeface="Trebuchet MS"/>
                <a:cs typeface="Trebuchet MS"/>
                <a:sym typeface="Trebuchet MS"/>
              </a:rPr>
              <a:t>=12; b</a:t>
            </a:r>
            <a:r>
              <a:rPr b="1" baseline="-25000" lang="en-GB" sz="1595">
                <a:solidFill>
                  <a:srgbClr val="728EA3"/>
                </a:solidFill>
                <a:latin typeface="Trebuchet MS"/>
                <a:ea typeface="Trebuchet MS"/>
                <a:cs typeface="Trebuchet MS"/>
                <a:sym typeface="Trebuchet MS"/>
              </a:rPr>
              <a:t>3 </a:t>
            </a:r>
            <a:r>
              <a:rPr b="1" lang="en-GB" sz="1595">
                <a:solidFill>
                  <a:srgbClr val="728EA3"/>
                </a:solidFill>
                <a:latin typeface="Trebuchet MS"/>
                <a:ea typeface="Trebuchet MS"/>
                <a:cs typeface="Trebuchet MS"/>
                <a:sym typeface="Trebuchet MS"/>
              </a:rPr>
              <a:t>=18 </a:t>
            </a:r>
            <a:endParaRPr/>
          </a:p>
        </p:txBody>
      </p:sp>
      <p:sp>
        <p:nvSpPr>
          <p:cNvPr id="313" name="Google Shape;313;p8"/>
          <p:cNvSpPr/>
          <p:nvPr/>
        </p:nvSpPr>
        <p:spPr>
          <a:xfrm>
            <a:off x="4036744" y="2856174"/>
            <a:ext cx="1535998" cy="3377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595">
                <a:solidFill>
                  <a:srgbClr val="728EA3"/>
                </a:solidFill>
                <a:latin typeface="Trebuchet MS"/>
                <a:ea typeface="Trebuchet MS"/>
                <a:cs typeface="Trebuchet MS"/>
                <a:sym typeface="Trebuchet MS"/>
              </a:rPr>
              <a:t> c </a:t>
            </a:r>
            <a:r>
              <a:rPr b="1" baseline="-25000" lang="en-GB" sz="1595">
                <a:solidFill>
                  <a:srgbClr val="728EA3"/>
                </a:solidFill>
                <a:latin typeface="Trebuchet MS"/>
                <a:ea typeface="Trebuchet MS"/>
                <a:cs typeface="Trebuchet MS"/>
                <a:sym typeface="Trebuchet MS"/>
              </a:rPr>
              <a:t>1</a:t>
            </a:r>
            <a:r>
              <a:rPr b="1" lang="en-GB" sz="1595">
                <a:solidFill>
                  <a:srgbClr val="728EA3"/>
                </a:solidFill>
                <a:latin typeface="Trebuchet MS"/>
                <a:ea typeface="Trebuchet MS"/>
                <a:cs typeface="Trebuchet MS"/>
                <a:sym typeface="Trebuchet MS"/>
              </a:rPr>
              <a:t>= 3; c </a:t>
            </a:r>
            <a:r>
              <a:rPr b="1" baseline="-25000" lang="en-GB" sz="1595">
                <a:solidFill>
                  <a:srgbClr val="728EA3"/>
                </a:solidFill>
                <a:latin typeface="Trebuchet MS"/>
                <a:ea typeface="Trebuchet MS"/>
                <a:cs typeface="Trebuchet MS"/>
                <a:sym typeface="Trebuchet MS"/>
              </a:rPr>
              <a:t>2</a:t>
            </a:r>
            <a:r>
              <a:rPr b="1" lang="en-GB" sz="1595">
                <a:solidFill>
                  <a:srgbClr val="728EA3"/>
                </a:solidFill>
                <a:latin typeface="Trebuchet MS"/>
                <a:ea typeface="Trebuchet MS"/>
                <a:cs typeface="Trebuchet MS"/>
                <a:sym typeface="Trebuchet MS"/>
              </a:rPr>
              <a:t> = 5</a:t>
            </a:r>
            <a:endParaRPr/>
          </a:p>
        </p:txBody>
      </p:sp>
      <p:sp>
        <p:nvSpPr>
          <p:cNvPr id="314" name="Google Shape;314;p8"/>
          <p:cNvSpPr/>
          <p:nvPr/>
        </p:nvSpPr>
        <p:spPr>
          <a:xfrm>
            <a:off x="1416736" y="3247164"/>
            <a:ext cx="1946367" cy="3869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595">
                <a:solidFill>
                  <a:srgbClr val="000048"/>
                </a:solidFill>
                <a:latin typeface="Trebuchet MS"/>
                <a:ea typeface="Trebuchet MS"/>
                <a:cs typeface="Trebuchet MS"/>
                <a:sym typeface="Trebuchet MS"/>
              </a:rPr>
              <a:t> a</a:t>
            </a:r>
            <a:r>
              <a:rPr b="1" baseline="-25000" lang="en-GB" sz="1595">
                <a:solidFill>
                  <a:srgbClr val="000048"/>
                </a:solidFill>
                <a:latin typeface="Trebuchet MS"/>
                <a:ea typeface="Trebuchet MS"/>
                <a:cs typeface="Trebuchet MS"/>
                <a:sym typeface="Trebuchet MS"/>
              </a:rPr>
              <a:t>1 </a:t>
            </a:r>
            <a:r>
              <a:rPr b="1" lang="en-GB" sz="1595">
                <a:solidFill>
                  <a:srgbClr val="000048"/>
                </a:solidFill>
                <a:latin typeface="Trebuchet MS"/>
                <a:ea typeface="Trebuchet MS"/>
                <a:cs typeface="Trebuchet MS"/>
                <a:sym typeface="Trebuchet MS"/>
              </a:rPr>
              <a:t>x</a:t>
            </a:r>
            <a:r>
              <a:rPr b="1" baseline="-25000" lang="en-GB" sz="1595">
                <a:solidFill>
                  <a:srgbClr val="000048"/>
                </a:solidFill>
                <a:latin typeface="Trebuchet MS"/>
                <a:ea typeface="Trebuchet MS"/>
                <a:cs typeface="Trebuchet MS"/>
                <a:sym typeface="Trebuchet MS"/>
              </a:rPr>
              <a:t>1</a:t>
            </a:r>
            <a:r>
              <a:rPr b="1" lang="en-GB" sz="1595">
                <a:solidFill>
                  <a:srgbClr val="000048"/>
                </a:solidFill>
                <a:latin typeface="Trebuchet MS"/>
                <a:ea typeface="Trebuchet MS"/>
                <a:cs typeface="Trebuchet MS"/>
                <a:sym typeface="Trebuchet MS"/>
              </a:rPr>
              <a:t> +  a</a:t>
            </a:r>
            <a:r>
              <a:rPr b="1" baseline="-25000" lang="en-GB" sz="1595">
                <a:solidFill>
                  <a:srgbClr val="000048"/>
                </a:solidFill>
                <a:latin typeface="Trebuchet MS"/>
                <a:ea typeface="Trebuchet MS"/>
                <a:cs typeface="Trebuchet MS"/>
                <a:sym typeface="Trebuchet MS"/>
              </a:rPr>
              <a:t>2 </a:t>
            </a:r>
            <a:r>
              <a:rPr b="1" lang="en-GB" sz="1595">
                <a:solidFill>
                  <a:srgbClr val="000048"/>
                </a:solidFill>
                <a:latin typeface="Trebuchet MS"/>
                <a:ea typeface="Trebuchet MS"/>
                <a:cs typeface="Trebuchet MS"/>
                <a:sym typeface="Trebuchet MS"/>
              </a:rPr>
              <a:t>x</a:t>
            </a:r>
            <a:r>
              <a:rPr b="1" baseline="-25000" lang="en-GB" sz="1595">
                <a:solidFill>
                  <a:srgbClr val="000048"/>
                </a:solidFill>
                <a:latin typeface="Trebuchet MS"/>
                <a:ea typeface="Trebuchet MS"/>
                <a:cs typeface="Trebuchet MS"/>
                <a:sym typeface="Trebuchet MS"/>
              </a:rPr>
              <a:t>2</a:t>
            </a:r>
            <a:r>
              <a:rPr b="1" lang="en-GB" sz="1595">
                <a:solidFill>
                  <a:srgbClr val="000048"/>
                </a:solidFill>
                <a:latin typeface="Trebuchet MS"/>
                <a:ea typeface="Trebuchet MS"/>
                <a:cs typeface="Trebuchet MS"/>
                <a:sym typeface="Trebuchet MS"/>
              </a:rPr>
              <a:t> ≤ b </a:t>
            </a:r>
            <a:r>
              <a:rPr b="1" baseline="-25000" lang="en-GB" sz="1595">
                <a:solidFill>
                  <a:srgbClr val="000048"/>
                </a:solidFill>
                <a:latin typeface="Trebuchet MS"/>
                <a:ea typeface="Trebuchet MS"/>
                <a:cs typeface="Trebuchet MS"/>
                <a:sym typeface="Trebuchet MS"/>
              </a:rPr>
              <a:t>3</a:t>
            </a:r>
            <a:r>
              <a:rPr b="1" baseline="-25000" lang="en-GB" sz="1914">
                <a:solidFill>
                  <a:srgbClr val="000048"/>
                </a:solidFill>
                <a:latin typeface="Trebuchet MS"/>
                <a:ea typeface="Trebuchet MS"/>
                <a:cs typeface="Trebuchet MS"/>
                <a:sym typeface="Trebuchet MS"/>
              </a:rPr>
              <a:t> </a:t>
            </a:r>
            <a:endParaRPr b="1" sz="1595">
              <a:solidFill>
                <a:srgbClr val="000048"/>
              </a:solidFill>
              <a:latin typeface="Trebuchet MS"/>
              <a:ea typeface="Trebuchet MS"/>
              <a:cs typeface="Trebuchet MS"/>
              <a:sym typeface="Trebuchet MS"/>
            </a:endParaRPr>
          </a:p>
        </p:txBody>
      </p:sp>
      <p:sp>
        <p:nvSpPr>
          <p:cNvPr id="315" name="Google Shape;315;p8"/>
          <p:cNvSpPr/>
          <p:nvPr/>
        </p:nvSpPr>
        <p:spPr>
          <a:xfrm>
            <a:off x="1431448" y="2947947"/>
            <a:ext cx="2518639" cy="3869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595">
                <a:solidFill>
                  <a:srgbClr val="2A3062"/>
                </a:solidFill>
                <a:latin typeface="Trebuchet MS"/>
                <a:ea typeface="Trebuchet MS"/>
                <a:cs typeface="Trebuchet MS"/>
                <a:sym typeface="Trebuchet MS"/>
              </a:rPr>
              <a:t>0≤ x</a:t>
            </a:r>
            <a:r>
              <a:rPr b="1" baseline="-25000" lang="en-GB" sz="1595">
                <a:solidFill>
                  <a:srgbClr val="2A3062"/>
                </a:solidFill>
                <a:latin typeface="Trebuchet MS"/>
                <a:ea typeface="Trebuchet MS"/>
                <a:cs typeface="Trebuchet MS"/>
                <a:sym typeface="Trebuchet MS"/>
              </a:rPr>
              <a:t>1</a:t>
            </a:r>
            <a:r>
              <a:rPr b="1" lang="en-GB" sz="1595">
                <a:solidFill>
                  <a:srgbClr val="2A3062"/>
                </a:solidFill>
                <a:latin typeface="Trebuchet MS"/>
                <a:ea typeface="Trebuchet MS"/>
                <a:cs typeface="Trebuchet MS"/>
                <a:sym typeface="Trebuchet MS"/>
              </a:rPr>
              <a:t> ≤  b</a:t>
            </a:r>
            <a:r>
              <a:rPr b="1" baseline="-25000" lang="en-GB" sz="1595">
                <a:solidFill>
                  <a:srgbClr val="2A3062"/>
                </a:solidFill>
                <a:latin typeface="Trebuchet MS"/>
                <a:ea typeface="Trebuchet MS"/>
                <a:cs typeface="Trebuchet MS"/>
                <a:sym typeface="Trebuchet MS"/>
              </a:rPr>
              <a:t>1</a:t>
            </a:r>
            <a:r>
              <a:rPr b="1" lang="en-GB" sz="1595">
                <a:solidFill>
                  <a:srgbClr val="2A3062"/>
                </a:solidFill>
                <a:latin typeface="Trebuchet MS"/>
                <a:ea typeface="Trebuchet MS"/>
                <a:cs typeface="Trebuchet MS"/>
                <a:sym typeface="Trebuchet MS"/>
              </a:rPr>
              <a:t>;</a:t>
            </a:r>
            <a:r>
              <a:rPr b="1" lang="en-GB" sz="1914">
                <a:solidFill>
                  <a:srgbClr val="2A3062"/>
                </a:solidFill>
                <a:latin typeface="Trebuchet MS"/>
                <a:ea typeface="Trebuchet MS"/>
                <a:cs typeface="Trebuchet MS"/>
                <a:sym typeface="Trebuchet MS"/>
              </a:rPr>
              <a:t> </a:t>
            </a:r>
            <a:r>
              <a:rPr b="1" lang="en-GB" sz="1595">
                <a:solidFill>
                  <a:srgbClr val="2A3062"/>
                </a:solidFill>
                <a:latin typeface="Trebuchet MS"/>
                <a:ea typeface="Trebuchet MS"/>
                <a:cs typeface="Trebuchet MS"/>
                <a:sym typeface="Trebuchet MS"/>
              </a:rPr>
              <a:t>0 ≤ 2x</a:t>
            </a:r>
            <a:r>
              <a:rPr b="1" baseline="-25000" lang="en-GB" sz="1595">
                <a:solidFill>
                  <a:srgbClr val="2A3062"/>
                </a:solidFill>
                <a:latin typeface="Trebuchet MS"/>
                <a:ea typeface="Trebuchet MS"/>
                <a:cs typeface="Trebuchet MS"/>
                <a:sym typeface="Trebuchet MS"/>
              </a:rPr>
              <a:t>2</a:t>
            </a:r>
            <a:r>
              <a:rPr b="1" lang="en-GB" sz="1595">
                <a:solidFill>
                  <a:srgbClr val="2A3062"/>
                </a:solidFill>
                <a:latin typeface="Trebuchet MS"/>
                <a:ea typeface="Trebuchet MS"/>
                <a:cs typeface="Trebuchet MS"/>
                <a:sym typeface="Trebuchet MS"/>
              </a:rPr>
              <a:t> ≤ </a:t>
            </a:r>
            <a:r>
              <a:rPr b="1" lang="en-GB" sz="1914">
                <a:solidFill>
                  <a:srgbClr val="2A3062"/>
                </a:solidFill>
                <a:latin typeface="Trebuchet MS"/>
                <a:ea typeface="Trebuchet MS"/>
                <a:cs typeface="Trebuchet MS"/>
                <a:sym typeface="Trebuchet MS"/>
              </a:rPr>
              <a:t> </a:t>
            </a:r>
            <a:r>
              <a:rPr b="1" lang="en-GB" sz="1595">
                <a:solidFill>
                  <a:srgbClr val="2A3062"/>
                </a:solidFill>
                <a:latin typeface="Trebuchet MS"/>
                <a:ea typeface="Trebuchet MS"/>
                <a:cs typeface="Trebuchet MS"/>
                <a:sym typeface="Trebuchet MS"/>
              </a:rPr>
              <a:t>b</a:t>
            </a:r>
            <a:r>
              <a:rPr b="1" baseline="-25000" lang="en-GB" sz="1595">
                <a:solidFill>
                  <a:srgbClr val="2A3062"/>
                </a:solidFill>
                <a:latin typeface="Trebuchet MS"/>
                <a:ea typeface="Trebuchet MS"/>
                <a:cs typeface="Trebuchet MS"/>
                <a:sym typeface="Trebuchet MS"/>
              </a:rPr>
              <a:t>2</a:t>
            </a:r>
            <a:endParaRPr/>
          </a:p>
        </p:txBody>
      </p:sp>
      <p:sp>
        <p:nvSpPr>
          <p:cNvPr id="316" name="Google Shape;316;p8"/>
          <p:cNvSpPr/>
          <p:nvPr/>
        </p:nvSpPr>
        <p:spPr>
          <a:xfrm>
            <a:off x="4026084" y="3537396"/>
            <a:ext cx="1606530" cy="3377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595">
                <a:solidFill>
                  <a:srgbClr val="728EA3"/>
                </a:solidFill>
                <a:latin typeface="Trebuchet MS"/>
                <a:ea typeface="Trebuchet MS"/>
                <a:cs typeface="Trebuchet MS"/>
                <a:sym typeface="Trebuchet MS"/>
              </a:rPr>
              <a:t> a </a:t>
            </a:r>
            <a:r>
              <a:rPr b="1" baseline="-25000" lang="en-GB" sz="1595">
                <a:solidFill>
                  <a:srgbClr val="728EA3"/>
                </a:solidFill>
                <a:latin typeface="Trebuchet MS"/>
                <a:ea typeface="Trebuchet MS"/>
                <a:cs typeface="Trebuchet MS"/>
                <a:sym typeface="Trebuchet MS"/>
              </a:rPr>
              <a:t>1</a:t>
            </a:r>
            <a:r>
              <a:rPr b="1" lang="en-GB" sz="1595">
                <a:solidFill>
                  <a:srgbClr val="728EA3"/>
                </a:solidFill>
                <a:latin typeface="Trebuchet MS"/>
                <a:ea typeface="Trebuchet MS"/>
                <a:cs typeface="Trebuchet MS"/>
                <a:sym typeface="Trebuchet MS"/>
              </a:rPr>
              <a:t>= 3;   a</a:t>
            </a:r>
            <a:r>
              <a:rPr b="1" baseline="-25000" lang="en-GB" sz="1595">
                <a:solidFill>
                  <a:srgbClr val="728EA3"/>
                </a:solidFill>
                <a:latin typeface="Trebuchet MS"/>
                <a:ea typeface="Trebuchet MS"/>
                <a:cs typeface="Trebuchet MS"/>
                <a:sym typeface="Trebuchet MS"/>
              </a:rPr>
              <a:t>2</a:t>
            </a:r>
            <a:r>
              <a:rPr b="1" lang="en-GB" sz="1595">
                <a:solidFill>
                  <a:srgbClr val="728EA3"/>
                </a:solidFill>
                <a:latin typeface="Trebuchet MS"/>
                <a:ea typeface="Trebuchet MS"/>
                <a:cs typeface="Trebuchet MS"/>
                <a:sym typeface="Trebuchet MS"/>
              </a:rPr>
              <a:t> = 2</a:t>
            </a:r>
            <a:endParaRPr/>
          </a:p>
        </p:txBody>
      </p:sp>
      <p:sp>
        <p:nvSpPr>
          <p:cNvPr id="317" name="Google Shape;317;p8"/>
          <p:cNvSpPr/>
          <p:nvPr/>
        </p:nvSpPr>
        <p:spPr>
          <a:xfrm>
            <a:off x="1166518" y="2186057"/>
            <a:ext cx="5361332" cy="1749663"/>
          </a:xfrm>
          <a:prstGeom prst="rect">
            <a:avLst/>
          </a:prstGeom>
          <a:noFill/>
          <a:ln cap="flat" cmpd="sng" w="28575">
            <a:solidFill>
              <a:srgbClr val="002060"/>
            </a:solidFill>
            <a:prstDash val="solid"/>
            <a:round/>
            <a:headEnd len="sm" w="sm" type="none"/>
            <a:tailEnd len="sm" w="sm" type="none"/>
          </a:ln>
        </p:spPr>
        <p:txBody>
          <a:bodyPr anchorCtr="0" anchor="t" bIns="0" lIns="0" spcFirstLastPara="1" rIns="0" wrap="square" tIns="0">
            <a:noAutofit/>
          </a:bodyPr>
          <a:lstStyle/>
          <a:p>
            <a:pPr indent="0" lvl="0" marL="0" marR="0" rtl="0" algn="r">
              <a:spcBef>
                <a:spcPts val="0"/>
              </a:spcBef>
              <a:spcAft>
                <a:spcPts val="0"/>
              </a:spcAft>
              <a:buNone/>
            </a:pPr>
            <a:r>
              <a:t/>
            </a:r>
            <a:endParaRPr sz="797">
              <a:solidFill>
                <a:schemeClr val="dk1"/>
              </a:solidFill>
              <a:latin typeface="Arial"/>
              <a:ea typeface="Arial"/>
              <a:cs typeface="Arial"/>
              <a:sym typeface="Arial"/>
            </a:endParaRPr>
          </a:p>
        </p:txBody>
      </p:sp>
      <p:sp>
        <p:nvSpPr>
          <p:cNvPr id="318" name="Google Shape;318;p8"/>
          <p:cNvSpPr/>
          <p:nvPr/>
        </p:nvSpPr>
        <p:spPr>
          <a:xfrm>
            <a:off x="3938794" y="2604904"/>
            <a:ext cx="1114472" cy="3131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435">
                <a:solidFill>
                  <a:srgbClr val="728EA3"/>
                </a:solidFill>
                <a:latin typeface="Trebuchet MS"/>
                <a:ea typeface="Trebuchet MS"/>
                <a:cs typeface="Trebuchet MS"/>
                <a:sym typeface="Trebuchet MS"/>
              </a:rPr>
              <a:t>With given</a:t>
            </a:r>
            <a:endParaRPr/>
          </a:p>
        </p:txBody>
      </p:sp>
      <p:sp>
        <p:nvSpPr>
          <p:cNvPr id="319" name="Google Shape;319;p8"/>
          <p:cNvSpPr/>
          <p:nvPr/>
        </p:nvSpPr>
        <p:spPr>
          <a:xfrm>
            <a:off x="1216263" y="2980031"/>
            <a:ext cx="327793" cy="716862"/>
          </a:xfrm>
          <a:prstGeom prst="leftBrace">
            <a:avLst>
              <a:gd fmla="val 8333" name="adj1"/>
              <a:gd fmla="val 50000" name="adj2"/>
            </a:avLst>
          </a:prstGeom>
          <a:noFill/>
          <a:ln cap="flat" cmpd="sng" w="25400">
            <a:solidFill>
              <a:srgbClr val="000048"/>
            </a:solidFill>
            <a:prstDash val="solid"/>
            <a:round/>
            <a:headEnd len="sm" w="sm" type="none"/>
            <a:tailEnd len="sm" w="sm" type="none"/>
          </a:ln>
        </p:spPr>
        <p:txBody>
          <a:bodyPr anchorCtr="0" anchor="t" bIns="0" lIns="0" spcFirstLastPara="1" rIns="0" wrap="square" tIns="0">
            <a:noAutofit/>
          </a:bodyPr>
          <a:lstStyle/>
          <a:p>
            <a:pPr indent="0" lvl="0" marL="0" marR="0" rtl="0" algn="r">
              <a:spcBef>
                <a:spcPts val="0"/>
              </a:spcBef>
              <a:spcAft>
                <a:spcPts val="0"/>
              </a:spcAft>
              <a:buNone/>
            </a:pPr>
            <a:r>
              <a:t/>
            </a:r>
            <a:endParaRPr sz="797">
              <a:solidFill>
                <a:schemeClr val="dk1"/>
              </a:solidFill>
              <a:latin typeface="Arial"/>
              <a:ea typeface="Arial"/>
              <a:cs typeface="Arial"/>
              <a:sym typeface="Arial"/>
            </a:endParaRPr>
          </a:p>
        </p:txBody>
      </p:sp>
      <p:sp>
        <p:nvSpPr>
          <p:cNvPr id="320" name="Google Shape;320;p8"/>
          <p:cNvSpPr/>
          <p:nvPr/>
        </p:nvSpPr>
        <p:spPr>
          <a:xfrm>
            <a:off x="3856215" y="2901306"/>
            <a:ext cx="327793" cy="955084"/>
          </a:xfrm>
          <a:prstGeom prst="leftBrace">
            <a:avLst>
              <a:gd fmla="val 8333" name="adj1"/>
              <a:gd fmla="val 50000" name="adj2"/>
            </a:avLst>
          </a:prstGeom>
          <a:noFill/>
          <a:ln cap="flat" cmpd="sng" w="25400">
            <a:solidFill>
              <a:srgbClr val="5A6A77"/>
            </a:solidFill>
            <a:prstDash val="solid"/>
            <a:round/>
            <a:headEnd len="sm" w="sm" type="none"/>
            <a:tailEnd len="sm" w="sm" type="none"/>
          </a:ln>
        </p:spPr>
        <p:txBody>
          <a:bodyPr anchorCtr="0" anchor="t" bIns="0" lIns="0" spcFirstLastPara="1" rIns="0" wrap="square" tIns="0">
            <a:noAutofit/>
          </a:bodyPr>
          <a:lstStyle/>
          <a:p>
            <a:pPr indent="0" lvl="0" marL="0" marR="0" rtl="0" algn="r">
              <a:spcBef>
                <a:spcPts val="0"/>
              </a:spcBef>
              <a:spcAft>
                <a:spcPts val="0"/>
              </a:spcAft>
              <a:buNone/>
            </a:pPr>
            <a:r>
              <a:t/>
            </a:r>
            <a:endParaRPr sz="797">
              <a:solidFill>
                <a:schemeClr val="dk1"/>
              </a:solidFill>
              <a:latin typeface="Arial"/>
              <a:ea typeface="Arial"/>
              <a:cs typeface="Arial"/>
              <a:sym typeface="Arial"/>
            </a:endParaRPr>
          </a:p>
        </p:txBody>
      </p:sp>
      <p:sp>
        <p:nvSpPr>
          <p:cNvPr id="321" name="Google Shape;321;p8"/>
          <p:cNvSpPr/>
          <p:nvPr/>
        </p:nvSpPr>
        <p:spPr>
          <a:xfrm>
            <a:off x="644451" y="4442410"/>
            <a:ext cx="6485691" cy="1485932"/>
          </a:xfrm>
          <a:prstGeom prst="roundRect">
            <a:avLst>
              <a:gd fmla="val 3249" name="adj"/>
            </a:avLst>
          </a:prstGeom>
          <a:noFill/>
          <a:ln cap="flat" cmpd="sng" w="12700">
            <a:solidFill>
              <a:srgbClr val="FCB6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8"/>
          <p:cNvSpPr txBox="1"/>
          <p:nvPr/>
        </p:nvSpPr>
        <p:spPr>
          <a:xfrm>
            <a:off x="1861192" y="4567425"/>
            <a:ext cx="5159124" cy="123110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rgbClr val="FCB615"/>
                </a:solidFill>
                <a:latin typeface="Open Sans"/>
                <a:ea typeface="Open Sans"/>
                <a:cs typeface="Open Sans"/>
                <a:sym typeface="Open Sans"/>
              </a:rPr>
              <a:t>SIMPLEX Method</a:t>
            </a:r>
            <a:endParaRPr/>
          </a:p>
          <a:p>
            <a:pPr indent="0" lvl="0" marL="0" marR="0" rtl="0" algn="just">
              <a:spcBef>
                <a:spcPts val="0"/>
              </a:spcBef>
              <a:spcAft>
                <a:spcPts val="0"/>
              </a:spcAft>
              <a:buNone/>
            </a:pPr>
            <a:r>
              <a:rPr lang="en-GB" sz="1200">
                <a:solidFill>
                  <a:schemeClr val="dk1"/>
                </a:solidFill>
                <a:latin typeface="Open Sans"/>
                <a:ea typeface="Open Sans"/>
                <a:cs typeface="Open Sans"/>
                <a:sym typeface="Open Sans"/>
              </a:rPr>
              <a:t>The simplex method is an algebraic procedure. In linear programming constraints define a </a:t>
            </a:r>
            <a:r>
              <a:rPr b="1" lang="en-GB" sz="1200">
                <a:solidFill>
                  <a:schemeClr val="dk1"/>
                </a:solidFill>
                <a:latin typeface="Open Sans"/>
                <a:ea typeface="Open Sans"/>
                <a:cs typeface="Open Sans"/>
                <a:sym typeface="Open Sans"/>
              </a:rPr>
              <a:t>polyhedron in n dimensions</a:t>
            </a:r>
            <a:r>
              <a:rPr lang="en-GB" sz="1200">
                <a:solidFill>
                  <a:schemeClr val="dk1"/>
                </a:solidFill>
                <a:latin typeface="Open Sans"/>
                <a:ea typeface="Open Sans"/>
                <a:cs typeface="Open Sans"/>
                <a:sym typeface="Open Sans"/>
              </a:rPr>
              <a:t>: if an optimal solution exists, it will be at a </a:t>
            </a:r>
            <a:r>
              <a:rPr b="1" lang="en-GB" sz="1200">
                <a:solidFill>
                  <a:srgbClr val="FFC000"/>
                </a:solidFill>
                <a:latin typeface="Open Sans"/>
                <a:ea typeface="Open Sans"/>
                <a:cs typeface="Open Sans"/>
                <a:sym typeface="Open Sans"/>
              </a:rPr>
              <a:t>corner point feasible solution (vertex) </a:t>
            </a:r>
            <a:r>
              <a:rPr lang="en-GB" sz="1200">
                <a:solidFill>
                  <a:schemeClr val="dk1"/>
                </a:solidFill>
                <a:latin typeface="Open Sans"/>
                <a:ea typeface="Open Sans"/>
                <a:cs typeface="Open Sans"/>
                <a:sym typeface="Open Sans"/>
              </a:rPr>
              <a:t>of the latter. Starting from any feasible solution, one can find the optimal solution by following the </a:t>
            </a:r>
            <a:r>
              <a:rPr b="1" lang="en-GB" sz="1200">
                <a:solidFill>
                  <a:schemeClr val="dk1"/>
                </a:solidFill>
                <a:latin typeface="Open Sans"/>
                <a:ea typeface="Open Sans"/>
                <a:cs typeface="Open Sans"/>
                <a:sym typeface="Open Sans"/>
              </a:rPr>
              <a:t>edges of the polyhedron .</a:t>
            </a:r>
            <a:endParaRPr b="1" sz="1400">
              <a:solidFill>
                <a:schemeClr val="dk1"/>
              </a:solidFill>
              <a:latin typeface="Open Sans"/>
              <a:ea typeface="Open Sans"/>
              <a:cs typeface="Open Sans"/>
              <a:sym typeface="Open Sans"/>
            </a:endParaRPr>
          </a:p>
        </p:txBody>
      </p:sp>
      <p:grpSp>
        <p:nvGrpSpPr>
          <p:cNvPr id="323" name="Google Shape;323;p8"/>
          <p:cNvGrpSpPr/>
          <p:nvPr/>
        </p:nvGrpSpPr>
        <p:grpSpPr>
          <a:xfrm>
            <a:off x="587085" y="4540369"/>
            <a:ext cx="1389560" cy="1231106"/>
            <a:chOff x="6602909" y="3165917"/>
            <a:chExt cx="2301546" cy="2244626"/>
          </a:xfrm>
        </p:grpSpPr>
        <p:pic>
          <p:nvPicPr>
            <p:cNvPr id="324" name="Google Shape;324;p8"/>
            <p:cNvPicPr preferRelativeResize="0"/>
            <p:nvPr/>
          </p:nvPicPr>
          <p:blipFill rotWithShape="1">
            <a:blip r:embed="rId5">
              <a:alphaModFix/>
            </a:blip>
            <a:srcRect b="0" l="0" r="0" t="0"/>
            <a:stretch/>
          </p:blipFill>
          <p:spPr>
            <a:xfrm>
              <a:off x="6602909" y="3165917"/>
              <a:ext cx="2301546" cy="2244626"/>
            </a:xfrm>
            <a:prstGeom prst="rect">
              <a:avLst/>
            </a:prstGeom>
            <a:noFill/>
            <a:ln>
              <a:noFill/>
            </a:ln>
          </p:spPr>
        </p:pic>
        <p:cxnSp>
          <p:nvCxnSpPr>
            <p:cNvPr id="325" name="Google Shape;325;p8"/>
            <p:cNvCxnSpPr/>
            <p:nvPr/>
          </p:nvCxnSpPr>
          <p:spPr>
            <a:xfrm>
              <a:off x="7166880" y="3692639"/>
              <a:ext cx="464252" cy="0"/>
            </a:xfrm>
            <a:prstGeom prst="straightConnector1">
              <a:avLst/>
            </a:prstGeom>
            <a:noFill/>
            <a:ln cap="flat" cmpd="sng" w="25400">
              <a:solidFill>
                <a:srgbClr val="D8D8D8"/>
              </a:solidFill>
              <a:prstDash val="solid"/>
              <a:round/>
              <a:headEnd len="sm" w="sm" type="none"/>
              <a:tailEnd len="med" w="med" type="stealth"/>
            </a:ln>
            <a:effectLst>
              <a:outerShdw blurRad="40000" rotWithShape="0" dir="5400000" dist="20000">
                <a:srgbClr val="000000">
                  <a:alpha val="37647"/>
                </a:srgbClr>
              </a:outerShdw>
            </a:effectLst>
          </p:spPr>
        </p:cxnSp>
        <p:cxnSp>
          <p:nvCxnSpPr>
            <p:cNvPr id="326" name="Google Shape;326;p8"/>
            <p:cNvCxnSpPr/>
            <p:nvPr/>
          </p:nvCxnSpPr>
          <p:spPr>
            <a:xfrm>
              <a:off x="7257437" y="5117419"/>
              <a:ext cx="837945" cy="2410"/>
            </a:xfrm>
            <a:prstGeom prst="straightConnector1">
              <a:avLst/>
            </a:prstGeom>
            <a:noFill/>
            <a:ln cap="flat" cmpd="sng" w="25400">
              <a:solidFill>
                <a:srgbClr val="D8D8D8"/>
              </a:solidFill>
              <a:prstDash val="solid"/>
              <a:round/>
              <a:headEnd len="sm" w="sm" type="none"/>
              <a:tailEnd len="med" w="med" type="stealth"/>
            </a:ln>
            <a:effectLst>
              <a:outerShdw blurRad="40000" rotWithShape="0" dir="5400000" dist="20000">
                <a:srgbClr val="000000">
                  <a:alpha val="37647"/>
                </a:srgbClr>
              </a:outerShdw>
            </a:effectLst>
          </p:spPr>
        </p:cxnSp>
        <p:cxnSp>
          <p:nvCxnSpPr>
            <p:cNvPr id="327" name="Google Shape;327;p8"/>
            <p:cNvCxnSpPr/>
            <p:nvPr/>
          </p:nvCxnSpPr>
          <p:spPr>
            <a:xfrm rot="10800000">
              <a:off x="8095382" y="4419108"/>
              <a:ext cx="0" cy="683456"/>
            </a:xfrm>
            <a:prstGeom prst="straightConnector1">
              <a:avLst/>
            </a:prstGeom>
            <a:noFill/>
            <a:ln cap="flat" cmpd="sng" w="25400">
              <a:solidFill>
                <a:srgbClr val="D8D8D8"/>
              </a:solidFill>
              <a:prstDash val="solid"/>
              <a:round/>
              <a:headEnd len="sm" w="sm" type="none"/>
              <a:tailEnd len="med" w="med" type="stealth"/>
            </a:ln>
            <a:effectLst>
              <a:outerShdw blurRad="40000" rotWithShape="0" dir="5400000" dist="20000">
                <a:srgbClr val="000000">
                  <a:alpha val="37647"/>
                </a:srgbClr>
              </a:outerShdw>
            </a:effectLst>
          </p:spPr>
        </p:cxnSp>
        <p:cxnSp>
          <p:nvCxnSpPr>
            <p:cNvPr id="328" name="Google Shape;328;p8"/>
            <p:cNvCxnSpPr/>
            <p:nvPr/>
          </p:nvCxnSpPr>
          <p:spPr>
            <a:xfrm rot="10800000">
              <a:off x="7202915" y="3735652"/>
              <a:ext cx="0" cy="1366912"/>
            </a:xfrm>
            <a:prstGeom prst="straightConnector1">
              <a:avLst/>
            </a:prstGeom>
            <a:noFill/>
            <a:ln cap="flat" cmpd="sng" w="25400">
              <a:solidFill>
                <a:srgbClr val="D8D8D8"/>
              </a:solidFill>
              <a:prstDash val="solid"/>
              <a:round/>
              <a:headEnd len="sm" w="sm" type="none"/>
              <a:tailEnd len="med" w="med" type="stealth"/>
            </a:ln>
            <a:effectLst>
              <a:outerShdw blurRad="40000" rotWithShape="0" dir="5400000" dist="20000">
                <a:srgbClr val="000000">
                  <a:alpha val="37647"/>
                </a:srgbClr>
              </a:outerShdw>
            </a:effectLst>
          </p:spPr>
        </p:cxnSp>
        <p:cxnSp>
          <p:nvCxnSpPr>
            <p:cNvPr id="329" name="Google Shape;329;p8"/>
            <p:cNvCxnSpPr/>
            <p:nvPr/>
          </p:nvCxnSpPr>
          <p:spPr>
            <a:xfrm rot="10800000">
              <a:off x="7631131" y="3735653"/>
              <a:ext cx="464251" cy="708663"/>
            </a:xfrm>
            <a:prstGeom prst="straightConnector1">
              <a:avLst/>
            </a:prstGeom>
            <a:noFill/>
            <a:ln cap="flat" cmpd="sng" w="25400">
              <a:solidFill>
                <a:srgbClr val="D8D8D8"/>
              </a:solidFill>
              <a:prstDash val="solid"/>
              <a:round/>
              <a:headEnd len="sm" w="sm" type="none"/>
              <a:tailEnd len="med" w="med" type="stealth"/>
            </a:ln>
            <a:effectLst>
              <a:outerShdw blurRad="40000" rotWithShape="0" dir="5400000" dist="20000">
                <a:srgbClr val="000000">
                  <a:alpha val="37647"/>
                </a:srgbClr>
              </a:outerShdw>
            </a:effectLst>
          </p:spPr>
        </p:cxnSp>
      </p:grpSp>
      <p:sp>
        <p:nvSpPr>
          <p:cNvPr id="330" name="Google Shape;330;p8"/>
          <p:cNvSpPr txBox="1"/>
          <p:nvPr/>
        </p:nvSpPr>
        <p:spPr>
          <a:xfrm>
            <a:off x="7893380" y="5826079"/>
            <a:ext cx="3128211"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Example of feasible solution domain</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Graphical user interface, sunburst chart&#10;&#10;Description automatically generated" id="336" name="Google Shape;336;p9"/>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337" name="Google Shape;337;p9"/>
          <p:cNvSpPr/>
          <p:nvPr/>
        </p:nvSpPr>
        <p:spPr>
          <a:xfrm>
            <a:off x="97327" y="277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8</a:t>
            </a:r>
            <a:endParaRPr b="1" sz="1400">
              <a:solidFill>
                <a:schemeClr val="lt1"/>
              </a:solidFill>
              <a:latin typeface="Open Sans ExtraBold"/>
              <a:ea typeface="Open Sans ExtraBold"/>
              <a:cs typeface="Open Sans ExtraBold"/>
              <a:sym typeface="Open Sans ExtraBold"/>
            </a:endParaRPr>
          </a:p>
        </p:txBody>
      </p:sp>
      <p:sp>
        <p:nvSpPr>
          <p:cNvPr id="339" name="Google Shape;339;p9"/>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Optimization Modelling Frameworks</a:t>
            </a:r>
            <a:endParaRPr/>
          </a:p>
        </p:txBody>
      </p:sp>
      <p:cxnSp>
        <p:nvCxnSpPr>
          <p:cNvPr id="340" name="Google Shape;340;p9"/>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341" name="Google Shape;341;p9"/>
          <p:cNvSpPr txBox="1"/>
          <p:nvPr/>
        </p:nvSpPr>
        <p:spPr>
          <a:xfrm>
            <a:off x="931429" y="2067830"/>
            <a:ext cx="2832578"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800">
                <a:solidFill>
                  <a:srgbClr val="002060"/>
                </a:solidFill>
                <a:latin typeface="Calibri"/>
                <a:ea typeface="Calibri"/>
                <a:cs typeface="Calibri"/>
                <a:sym typeface="Calibri"/>
              </a:rPr>
              <a:t>Basic Terminology</a:t>
            </a:r>
            <a:endParaRPr/>
          </a:p>
        </p:txBody>
      </p:sp>
      <p:sp>
        <p:nvSpPr>
          <p:cNvPr id="342" name="Google Shape;342;p9"/>
          <p:cNvSpPr txBox="1"/>
          <p:nvPr/>
        </p:nvSpPr>
        <p:spPr>
          <a:xfrm>
            <a:off x="393345" y="2648880"/>
            <a:ext cx="5022773" cy="3231654"/>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Parameter</a:t>
            </a:r>
            <a:r>
              <a:rPr lang="en-GB" sz="1200">
                <a:solidFill>
                  <a:schemeClr val="dk1"/>
                </a:solidFill>
                <a:latin typeface="Calibri"/>
                <a:ea typeface="Calibri"/>
                <a:cs typeface="Calibri"/>
                <a:sym typeface="Calibri"/>
              </a:rPr>
              <a:t>: a fixed and constant value in model equations, often linked to real-world costs, efficiencies, or physical traits of the energy system</a:t>
            </a:r>
            <a:endParaRPr/>
          </a:p>
          <a:p>
            <a:pPr indent="-95250" lvl="0" marL="171450" marR="0" rtl="0" algn="just">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171450" lvl="0" marL="171450" marR="0" rtl="0" algn="just">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Variable</a:t>
            </a:r>
            <a:r>
              <a:rPr lang="en-GB" sz="1200">
                <a:solidFill>
                  <a:schemeClr val="dk1"/>
                </a:solidFill>
                <a:latin typeface="Calibri"/>
                <a:ea typeface="Calibri"/>
                <a:cs typeface="Calibri"/>
                <a:sym typeface="Calibri"/>
              </a:rPr>
              <a:t>:  elements of a model that are unknown and changeable, such as decisions or system outcomes. Their values, known as the solution, emerge from the optimization</a:t>
            </a:r>
            <a:endParaRPr/>
          </a:p>
          <a:p>
            <a:pPr indent="-95250" lvl="0" marL="171450" marR="0" rtl="0" algn="just">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171450" lvl="0" marL="171450" marR="0" rtl="0" algn="just">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Set</a:t>
            </a:r>
            <a:r>
              <a:rPr lang="en-GB" sz="1200">
                <a:solidFill>
                  <a:schemeClr val="dk1"/>
                </a:solidFill>
                <a:latin typeface="Calibri"/>
                <a:ea typeface="Calibri"/>
                <a:cs typeface="Calibri"/>
                <a:sym typeface="Calibri"/>
              </a:rPr>
              <a:t>: index used in the algebraic structure of equations, serving to categorize and organize variables and parameters within the model</a:t>
            </a:r>
            <a:endParaRPr/>
          </a:p>
          <a:p>
            <a:pPr indent="-95250" lvl="0" marL="171450" marR="0" rtl="0" algn="just">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171450" lvl="0" marL="171450" marR="0" rtl="0" algn="just">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Constraint</a:t>
            </a:r>
            <a:r>
              <a:rPr lang="en-GB" sz="1200">
                <a:solidFill>
                  <a:schemeClr val="dk1"/>
                </a:solidFill>
                <a:latin typeface="Calibri"/>
                <a:ea typeface="Calibri"/>
                <a:cs typeface="Calibri"/>
                <a:sym typeface="Calibri"/>
              </a:rPr>
              <a:t>:  an expression, either equal or inequal, that limits the possible values of one or more variables within the model.</a:t>
            </a:r>
            <a:endParaRPr/>
          </a:p>
          <a:p>
            <a:pPr indent="-95250" lvl="0" marL="171450" marR="0" rtl="0" algn="just">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171450" lvl="0" marL="171450" marR="0" rtl="0" algn="just">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Objective function: </a:t>
            </a:r>
            <a:r>
              <a:rPr lang="en-GB" sz="1200">
                <a:solidFill>
                  <a:schemeClr val="dk1"/>
                </a:solidFill>
                <a:latin typeface="Calibri"/>
                <a:ea typeface="Calibri"/>
                <a:cs typeface="Calibri"/>
                <a:sym typeface="Calibri"/>
              </a:rPr>
              <a:t>mathematical expression that defines the goal of the optimization, such as maximizing profits or minimizing costs. It is formulated in terms of the model's variables and parameters and is the key component the solver aims to optimize given the constraints.</a:t>
            </a:r>
            <a:endParaRPr/>
          </a:p>
        </p:txBody>
      </p:sp>
      <p:pic>
        <p:nvPicPr>
          <p:cNvPr descr="Cerca nella barra laterale" id="343" name="Google Shape;343;p9"/>
          <p:cNvPicPr preferRelativeResize="0"/>
          <p:nvPr/>
        </p:nvPicPr>
        <p:blipFill rotWithShape="1">
          <a:blip r:embed="rId4">
            <a:alphaModFix/>
          </a:blip>
          <a:srcRect b="0" l="0" r="0" t="0"/>
          <a:stretch/>
        </p:blipFill>
        <p:spPr>
          <a:xfrm>
            <a:off x="545229" y="2036300"/>
            <a:ext cx="386200" cy="386200"/>
          </a:xfrm>
          <a:prstGeom prst="rect">
            <a:avLst/>
          </a:prstGeom>
          <a:noFill/>
          <a:ln>
            <a:noFill/>
          </a:ln>
        </p:spPr>
      </p:pic>
      <p:sp>
        <p:nvSpPr>
          <p:cNvPr id="344" name="Google Shape;344;p9"/>
          <p:cNvSpPr txBox="1"/>
          <p:nvPr/>
        </p:nvSpPr>
        <p:spPr>
          <a:xfrm>
            <a:off x="7603224" y="2024039"/>
            <a:ext cx="3903059"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GB" sz="1000">
                <a:solidFill>
                  <a:schemeClr val="dk1"/>
                </a:solidFill>
                <a:latin typeface="Open Sans"/>
                <a:ea typeface="Open Sans"/>
                <a:cs typeface="Open Sans"/>
                <a:sym typeface="Open Sans"/>
              </a:rPr>
              <a:t>Open-source Python package </a:t>
            </a:r>
            <a:r>
              <a:rPr i="1" lang="en-GB" sz="1000">
                <a:solidFill>
                  <a:schemeClr val="dk1"/>
                </a:solidFill>
                <a:latin typeface="Open Sans"/>
                <a:ea typeface="Open Sans"/>
                <a:cs typeface="Open Sans"/>
                <a:sym typeface="Open Sans"/>
              </a:rPr>
              <a:t>for formulating and solving various optimization models, compatible with both commercial and open-source solvers, defining </a:t>
            </a:r>
            <a:r>
              <a:rPr b="1" i="1" lang="en-GB" sz="1000">
                <a:solidFill>
                  <a:schemeClr val="dk1"/>
                </a:solidFill>
                <a:latin typeface="Open Sans"/>
                <a:ea typeface="Open Sans"/>
                <a:cs typeface="Open Sans"/>
                <a:sym typeface="Open Sans"/>
              </a:rPr>
              <a:t>general symbolic problems</a:t>
            </a:r>
            <a:r>
              <a:rPr i="1" lang="en-GB" sz="1000">
                <a:solidFill>
                  <a:schemeClr val="dk1"/>
                </a:solidFill>
                <a:latin typeface="Open Sans"/>
                <a:ea typeface="Open Sans"/>
                <a:cs typeface="Open Sans"/>
                <a:sym typeface="Open Sans"/>
              </a:rPr>
              <a:t>, create specific problem instances, and solve them</a:t>
            </a:r>
            <a:endParaRPr/>
          </a:p>
        </p:txBody>
      </p:sp>
      <p:grpSp>
        <p:nvGrpSpPr>
          <p:cNvPr id="345" name="Google Shape;345;p9"/>
          <p:cNvGrpSpPr/>
          <p:nvPr/>
        </p:nvGrpSpPr>
        <p:grpSpPr>
          <a:xfrm>
            <a:off x="5872139" y="1994869"/>
            <a:ext cx="1731085" cy="625474"/>
            <a:chOff x="386473" y="1108047"/>
            <a:chExt cx="1731085" cy="625474"/>
          </a:xfrm>
        </p:grpSpPr>
        <p:pic>
          <p:nvPicPr>
            <p:cNvPr descr="Cerca nella barra laterale" id="346" name="Google Shape;346;p9"/>
            <p:cNvPicPr preferRelativeResize="0"/>
            <p:nvPr/>
          </p:nvPicPr>
          <p:blipFill rotWithShape="1">
            <a:blip r:embed="rId5">
              <a:alphaModFix/>
            </a:blip>
            <a:srcRect b="0" l="0" r="0" t="0"/>
            <a:stretch/>
          </p:blipFill>
          <p:spPr>
            <a:xfrm>
              <a:off x="386473" y="1108047"/>
              <a:ext cx="665709" cy="625474"/>
            </a:xfrm>
            <a:prstGeom prst="rect">
              <a:avLst/>
            </a:prstGeom>
            <a:noFill/>
            <a:ln>
              <a:noFill/>
            </a:ln>
          </p:spPr>
        </p:pic>
        <p:sp>
          <p:nvSpPr>
            <p:cNvPr id="347" name="Google Shape;347;p9"/>
            <p:cNvSpPr txBox="1"/>
            <p:nvPr/>
          </p:nvSpPr>
          <p:spPr>
            <a:xfrm>
              <a:off x="1148136" y="1299230"/>
              <a:ext cx="969422"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800">
                  <a:solidFill>
                    <a:srgbClr val="FFC000"/>
                  </a:solidFill>
                  <a:latin typeface="Calibri"/>
                  <a:ea typeface="Calibri"/>
                  <a:cs typeface="Calibri"/>
                  <a:sym typeface="Calibri"/>
                </a:rPr>
                <a:t>PYOMO</a:t>
              </a:r>
              <a:endParaRPr/>
            </a:p>
          </p:txBody>
        </p:sp>
      </p:grpSp>
      <p:grpSp>
        <p:nvGrpSpPr>
          <p:cNvPr id="348" name="Google Shape;348;p9"/>
          <p:cNvGrpSpPr/>
          <p:nvPr/>
        </p:nvGrpSpPr>
        <p:grpSpPr>
          <a:xfrm>
            <a:off x="5614566" y="2002176"/>
            <a:ext cx="160063" cy="4132266"/>
            <a:chOff x="7844573" y="196794"/>
            <a:chExt cx="160063" cy="5796498"/>
          </a:xfrm>
        </p:grpSpPr>
        <p:cxnSp>
          <p:nvCxnSpPr>
            <p:cNvPr id="349" name="Google Shape;349;p9"/>
            <p:cNvCxnSpPr/>
            <p:nvPr/>
          </p:nvCxnSpPr>
          <p:spPr>
            <a:xfrm>
              <a:off x="7923293" y="196794"/>
              <a:ext cx="0" cy="5796498"/>
            </a:xfrm>
            <a:prstGeom prst="straightConnector1">
              <a:avLst/>
            </a:prstGeom>
            <a:noFill/>
            <a:ln cap="flat" cmpd="sng" w="9525">
              <a:solidFill>
                <a:schemeClr val="dk1"/>
              </a:solidFill>
              <a:prstDash val="dash"/>
              <a:miter lim="800000"/>
              <a:headEnd len="sm" w="sm" type="none"/>
              <a:tailEnd len="sm" w="sm" type="none"/>
            </a:ln>
          </p:spPr>
        </p:cxnSp>
        <p:sp>
          <p:nvSpPr>
            <p:cNvPr id="350" name="Google Shape;350;p9"/>
            <p:cNvSpPr/>
            <p:nvPr/>
          </p:nvSpPr>
          <p:spPr>
            <a:xfrm>
              <a:off x="7844573" y="2794805"/>
              <a:ext cx="160063" cy="495351"/>
            </a:xfrm>
            <a:prstGeom prst="chevron">
              <a:avLst>
                <a:gd fmla="val 50000" name="adj"/>
              </a:avLst>
            </a:prstGeom>
            <a:solidFill>
              <a:srgbClr val="0020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51" name="Google Shape;351;p9"/>
          <p:cNvCxnSpPr/>
          <p:nvPr/>
        </p:nvCxnSpPr>
        <p:spPr>
          <a:xfrm>
            <a:off x="315670" y="1732672"/>
            <a:ext cx="11112938" cy="0"/>
          </a:xfrm>
          <a:prstGeom prst="straightConnector1">
            <a:avLst/>
          </a:prstGeom>
          <a:noFill/>
          <a:ln cap="flat" cmpd="sng" w="9525">
            <a:solidFill>
              <a:srgbClr val="D0CECE"/>
            </a:solidFill>
            <a:prstDash val="dash"/>
            <a:miter lim="800000"/>
            <a:headEnd len="sm" w="sm" type="none"/>
            <a:tailEnd len="sm" w="sm" type="none"/>
          </a:ln>
        </p:spPr>
      </p:cxnSp>
      <p:sp>
        <p:nvSpPr>
          <p:cNvPr id="352" name="Google Shape;352;p9"/>
          <p:cNvSpPr txBox="1"/>
          <p:nvPr/>
        </p:nvSpPr>
        <p:spPr>
          <a:xfrm>
            <a:off x="386473" y="1031921"/>
            <a:ext cx="11119810"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Optimization problems require a specific terminology and </a:t>
            </a:r>
            <a:r>
              <a:rPr b="1" lang="en-GB" sz="1600">
                <a:solidFill>
                  <a:schemeClr val="dk1"/>
                </a:solidFill>
                <a:latin typeface="Open Sans"/>
                <a:ea typeface="Open Sans"/>
                <a:cs typeface="Open Sans"/>
                <a:sym typeface="Open Sans"/>
              </a:rPr>
              <a:t>robust frameworks for modelling </a:t>
            </a:r>
            <a:r>
              <a:rPr lang="en-GB" sz="1600">
                <a:solidFill>
                  <a:schemeClr val="dk1"/>
                </a:solidFill>
                <a:latin typeface="Open Sans"/>
                <a:ea typeface="Open Sans"/>
                <a:cs typeface="Open Sans"/>
                <a:sym typeface="Open Sans"/>
              </a:rPr>
              <a:t>and solving complex mathematical challenges. </a:t>
            </a:r>
            <a:endParaRPr/>
          </a:p>
        </p:txBody>
      </p:sp>
      <p:pic>
        <p:nvPicPr>
          <p:cNvPr descr="CVXPY (@cvxpy_team) | Twitter" id="353" name="Google Shape;353;p9"/>
          <p:cNvPicPr preferRelativeResize="0"/>
          <p:nvPr/>
        </p:nvPicPr>
        <p:blipFill rotWithShape="1">
          <a:blip r:embed="rId6">
            <a:alphaModFix/>
          </a:blip>
          <a:srcRect b="0" l="11676" r="8986" t="0"/>
          <a:stretch/>
        </p:blipFill>
        <p:spPr>
          <a:xfrm>
            <a:off x="6063387" y="3057978"/>
            <a:ext cx="1348588" cy="566606"/>
          </a:xfrm>
          <a:prstGeom prst="rect">
            <a:avLst/>
          </a:prstGeom>
          <a:noFill/>
          <a:ln>
            <a:noFill/>
          </a:ln>
        </p:spPr>
      </p:pic>
      <p:sp>
        <p:nvSpPr>
          <p:cNvPr id="354" name="Google Shape;354;p9"/>
          <p:cNvSpPr txBox="1"/>
          <p:nvPr/>
        </p:nvSpPr>
        <p:spPr>
          <a:xfrm>
            <a:off x="7603224" y="3085538"/>
            <a:ext cx="3903059"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GB" sz="1000">
                <a:solidFill>
                  <a:schemeClr val="dk1"/>
                </a:solidFill>
                <a:latin typeface="Open Sans"/>
                <a:ea typeface="Open Sans"/>
                <a:cs typeface="Open Sans"/>
                <a:sym typeface="Open Sans"/>
              </a:rPr>
              <a:t>Python-embedded modelling language </a:t>
            </a:r>
            <a:r>
              <a:rPr i="1" lang="en-GB" sz="1000">
                <a:solidFill>
                  <a:schemeClr val="dk1"/>
                </a:solidFill>
                <a:latin typeface="Open Sans"/>
                <a:ea typeface="Open Sans"/>
                <a:cs typeface="Open Sans"/>
                <a:sym typeface="Open Sans"/>
              </a:rPr>
              <a:t>for </a:t>
            </a:r>
            <a:r>
              <a:rPr b="1" i="1" lang="en-GB" sz="1000">
                <a:solidFill>
                  <a:schemeClr val="dk1"/>
                </a:solidFill>
                <a:latin typeface="Open Sans"/>
                <a:ea typeface="Open Sans"/>
                <a:cs typeface="Open Sans"/>
                <a:sym typeface="Open Sans"/>
              </a:rPr>
              <a:t>convex optimization</a:t>
            </a:r>
            <a:r>
              <a:rPr i="1" lang="en-GB" sz="1000">
                <a:solidFill>
                  <a:schemeClr val="dk1"/>
                </a:solidFill>
                <a:latin typeface="Open Sans"/>
                <a:ea typeface="Open Sans"/>
                <a:cs typeface="Open Sans"/>
                <a:sym typeface="Open Sans"/>
              </a:rPr>
              <a:t> problems. It provides an intuitive syntax and automatic transformations of complex problems into standard forms</a:t>
            </a:r>
            <a:endParaRPr/>
          </a:p>
        </p:txBody>
      </p:sp>
      <p:sp>
        <p:nvSpPr>
          <p:cNvPr id="355" name="Google Shape;355;p9"/>
          <p:cNvSpPr txBox="1"/>
          <p:nvPr/>
        </p:nvSpPr>
        <p:spPr>
          <a:xfrm>
            <a:off x="7640300" y="4147037"/>
            <a:ext cx="3903059"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GB" sz="1000">
                <a:solidFill>
                  <a:schemeClr val="dk1"/>
                </a:solidFill>
                <a:latin typeface="Open Sans"/>
                <a:ea typeface="Open Sans"/>
                <a:cs typeface="Open Sans"/>
                <a:sym typeface="Open Sans"/>
              </a:rPr>
              <a:t>A </a:t>
            </a:r>
            <a:r>
              <a:rPr b="1" i="1" lang="en-GB" sz="1000">
                <a:solidFill>
                  <a:schemeClr val="dk1"/>
                </a:solidFill>
                <a:latin typeface="Open Sans"/>
                <a:ea typeface="Open Sans"/>
                <a:cs typeface="Open Sans"/>
                <a:sym typeface="Open Sans"/>
              </a:rPr>
              <a:t>high-level General Algebraic Modelling Language </a:t>
            </a:r>
            <a:r>
              <a:rPr i="1" lang="en-GB" sz="1000">
                <a:solidFill>
                  <a:schemeClr val="dk1"/>
                </a:solidFill>
                <a:latin typeface="Open Sans"/>
                <a:ea typeface="Open Sans"/>
                <a:cs typeface="Open Sans"/>
                <a:sym typeface="Open Sans"/>
              </a:rPr>
              <a:t>for mathematical optimization problems. It allows for easy model formulation, management, and solves problems using various solvers</a:t>
            </a:r>
            <a:endParaRPr/>
          </a:p>
        </p:txBody>
      </p:sp>
      <p:pic>
        <p:nvPicPr>
          <p:cNvPr id="356" name="Google Shape;356;p9"/>
          <p:cNvPicPr preferRelativeResize="0"/>
          <p:nvPr/>
        </p:nvPicPr>
        <p:blipFill rotWithShape="1">
          <a:blip r:embed="rId7">
            <a:alphaModFix/>
          </a:blip>
          <a:srcRect b="10889" l="0" r="8090" t="0"/>
          <a:stretch/>
        </p:blipFill>
        <p:spPr>
          <a:xfrm>
            <a:off x="5927992" y="4062219"/>
            <a:ext cx="1619378" cy="625474"/>
          </a:xfrm>
          <a:prstGeom prst="rect">
            <a:avLst/>
          </a:prstGeom>
          <a:noFill/>
          <a:ln>
            <a:noFill/>
          </a:ln>
        </p:spPr>
      </p:pic>
      <p:pic>
        <p:nvPicPr>
          <p:cNvPr descr="AMPL | Brands of the World™ | Download vector logos and logotypes" id="357" name="Google Shape;357;p9"/>
          <p:cNvPicPr preferRelativeResize="0"/>
          <p:nvPr/>
        </p:nvPicPr>
        <p:blipFill rotWithShape="1">
          <a:blip r:embed="rId8">
            <a:alphaModFix/>
          </a:blip>
          <a:srcRect b="12114" l="0" r="0" t="13128"/>
          <a:stretch/>
        </p:blipFill>
        <p:spPr>
          <a:xfrm>
            <a:off x="6226217" y="5125328"/>
            <a:ext cx="1027106" cy="767847"/>
          </a:xfrm>
          <a:prstGeom prst="rect">
            <a:avLst/>
          </a:prstGeom>
          <a:noFill/>
          <a:ln>
            <a:noFill/>
          </a:ln>
        </p:spPr>
      </p:pic>
      <p:sp>
        <p:nvSpPr>
          <p:cNvPr id="358" name="Google Shape;358;p9"/>
          <p:cNvSpPr txBox="1"/>
          <p:nvPr/>
        </p:nvSpPr>
        <p:spPr>
          <a:xfrm>
            <a:off x="7640300" y="5208537"/>
            <a:ext cx="3903059"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GB" sz="1000">
                <a:solidFill>
                  <a:schemeClr val="dk1"/>
                </a:solidFill>
                <a:latin typeface="Open Sans"/>
                <a:ea typeface="Open Sans"/>
                <a:cs typeface="Open Sans"/>
                <a:sym typeface="Open Sans"/>
              </a:rPr>
              <a:t>A powerful language designed specifically for </a:t>
            </a:r>
            <a:r>
              <a:rPr b="1" i="1" lang="en-GB" sz="1000">
                <a:solidFill>
                  <a:schemeClr val="dk1"/>
                </a:solidFill>
                <a:latin typeface="Open Sans"/>
                <a:ea typeface="Open Sans"/>
                <a:cs typeface="Open Sans"/>
                <a:sym typeface="Open Sans"/>
              </a:rPr>
              <a:t>large-scale optimization</a:t>
            </a:r>
            <a:r>
              <a:rPr i="1" lang="en-GB" sz="1000">
                <a:solidFill>
                  <a:schemeClr val="dk1"/>
                </a:solidFill>
                <a:latin typeface="Open Sans"/>
                <a:ea typeface="Open Sans"/>
                <a:cs typeface="Open Sans"/>
                <a:sym typeface="Open Sans"/>
              </a:rPr>
              <a:t>. It is particularly adept at handling complex problems and provides a clear, concise syntax for specifying optimization models.</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