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5E5AA-6E8F-4D44-76C4-87FB731C1C7C}" v="6" dt="2026-02-09T13:40:06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0165E5AA-6E8F-4D44-76C4-87FB731C1C7C}"/>
    <pc:docChg chg="modSld">
      <pc:chgData name="Alexander Deliukov" userId="S::alexander_think-e.be#ext#@flux50.onmicrosoft.com::bee075c1-faac-4166-8fcb-7b2057bad6f6" providerId="AD" clId="Web-{0165E5AA-6E8F-4D44-76C4-87FB731C1C7C}" dt="2026-02-09T13:40:06.931" v="4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0165E5AA-6E8F-4D44-76C4-87FB731C1C7C}" dt="2026-02-09T13:40:06.931" v="4" actId="14100"/>
        <pc:sldMkLst>
          <pc:docMk/>
          <pc:sldMk cId="3207074913" sldId="545"/>
        </pc:sldMkLst>
        <pc:spChg chg="mod">
          <ac:chgData name="Alexander Deliukov" userId="S::alexander_think-e.be#ext#@flux50.onmicrosoft.com::bee075c1-faac-4166-8fcb-7b2057bad6f6" providerId="AD" clId="Web-{0165E5AA-6E8F-4D44-76C4-87FB731C1C7C}" dt="2026-02-09T13:39:51.556" v="1" actId="20577"/>
          <ac:spMkLst>
            <pc:docMk/>
            <pc:sldMk cId="3207074913" sldId="545"/>
            <ac:spMk id="2" creationId="{3D9FAAFF-7E8F-640B-7BF0-4D0B7FC15CEF}"/>
          </ac:spMkLst>
        </pc:spChg>
        <pc:picChg chg="add mod">
          <ac:chgData name="Alexander Deliukov" userId="S::alexander_think-e.be#ext#@flux50.onmicrosoft.com::bee075c1-faac-4166-8fcb-7b2057bad6f6" providerId="AD" clId="Web-{0165E5AA-6E8F-4D44-76C4-87FB731C1C7C}" dt="2026-02-09T13:40:06.931" v="4" actId="14100"/>
          <ac:picMkLst>
            <pc:docMk/>
            <pc:sldMk cId="3207074913" sldId="545"/>
            <ac:picMk id="4" creationId="{E7C3BFAD-1A94-31D1-2279-7B6662375B72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delSld modSld">
      <pc:chgData name="Alexander Deliukov" userId="d5fda0f2-1d08-4016-b7e9-bb882f168707" providerId="ADAL" clId="{FE9DFF45-01DC-45CC-A80A-B50597210401}" dt="2026-01-26T16:48:16.773" v="15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6T16:47:23.727" v="4" actId="404"/>
        <pc:sldMkLst>
          <pc:docMk/>
          <pc:sldMk cId="3207074913" sldId="545"/>
        </pc:sldMkLst>
        <pc:spChg chg="mod">
          <ac:chgData name="Alexander Deliukov" userId="d5fda0f2-1d08-4016-b7e9-bb882f168707" providerId="ADAL" clId="{FE9DFF45-01DC-45CC-A80A-B50597210401}" dt="2026-01-26T16:47:23.727" v="4" actId="404"/>
          <ac:spMkLst>
            <pc:docMk/>
            <pc:sldMk cId="3207074913" sldId="545"/>
            <ac:spMk id="2" creationId="{3D9FAAFF-7E8F-640B-7BF0-4D0B7FC15CEF}"/>
          </ac:spMkLst>
        </pc:spChg>
      </pc:sldChg>
      <pc:sldChg chg="modSp mod">
        <pc:chgData name="Alexander Deliukov" userId="d5fda0f2-1d08-4016-b7e9-bb882f168707" providerId="ADAL" clId="{FE9DFF45-01DC-45CC-A80A-B50597210401}" dt="2026-01-26T16:47:54.425" v="10" actId="404"/>
        <pc:sldMkLst>
          <pc:docMk/>
          <pc:sldMk cId="522071" sldId="548"/>
        </pc:sldMkLst>
        <pc:spChg chg="mod">
          <ac:chgData name="Alexander Deliukov" userId="d5fda0f2-1d08-4016-b7e9-bb882f168707" providerId="ADAL" clId="{FE9DFF45-01DC-45CC-A80A-B50597210401}" dt="2026-01-26T16:47:54.425" v="10" actId="404"/>
          <ac:spMkLst>
            <pc:docMk/>
            <pc:sldMk cId="522071" sldId="548"/>
            <ac:spMk id="2" creationId="{1013318B-F51A-DE9B-4143-B6140E6B757E}"/>
          </ac:spMkLst>
        </pc:spChg>
      </pc:sldChg>
      <pc:sldChg chg="modSp">
        <pc:chgData name="Alexander Deliukov" userId="d5fda0f2-1d08-4016-b7e9-bb882f168707" providerId="ADAL" clId="{FE9DFF45-01DC-45CC-A80A-B50597210401}" dt="2026-01-26T16:48:00.800" v="11" actId="404"/>
        <pc:sldMkLst>
          <pc:docMk/>
          <pc:sldMk cId="845949611" sldId="554"/>
        </pc:sldMkLst>
        <pc:spChg chg="mod">
          <ac:chgData name="Alexander Deliukov" userId="d5fda0f2-1d08-4016-b7e9-bb882f168707" providerId="ADAL" clId="{FE9DFF45-01DC-45CC-A80A-B50597210401}" dt="2026-01-26T16:48:00.800" v="11" actId="404"/>
          <ac:spMkLst>
            <pc:docMk/>
            <pc:sldMk cId="845949611" sldId="554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6T16:48:05.219" v="12" actId="1076"/>
        <pc:sldMkLst>
          <pc:docMk/>
          <pc:sldMk cId="3162450399" sldId="556"/>
        </pc:sldMkLst>
        <pc:spChg chg="mod">
          <ac:chgData name="Alexander Deliukov" userId="d5fda0f2-1d08-4016-b7e9-bb882f168707" providerId="ADAL" clId="{FE9DFF45-01DC-45CC-A80A-B50597210401}" dt="2026-01-26T16:48:05.219" v="12" actId="1076"/>
          <ac:spMkLst>
            <pc:docMk/>
            <pc:sldMk cId="3162450399" sldId="556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6T16:48:08.776" v="13" actId="1076"/>
        <pc:sldMkLst>
          <pc:docMk/>
          <pc:sldMk cId="3987754581" sldId="558"/>
        </pc:sldMkLst>
        <pc:spChg chg="mod">
          <ac:chgData name="Alexander Deliukov" userId="d5fda0f2-1d08-4016-b7e9-bb882f168707" providerId="ADAL" clId="{FE9DFF45-01DC-45CC-A80A-B50597210401}" dt="2026-01-26T16:48:08.776" v="13" actId="1076"/>
          <ac:spMkLst>
            <pc:docMk/>
            <pc:sldMk cId="3987754581" sldId="558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6T16:48:16.773" v="15" actId="404"/>
        <pc:sldMkLst>
          <pc:docMk/>
          <pc:sldMk cId="3660923524" sldId="565"/>
        </pc:sldMkLst>
        <pc:spChg chg="mod">
          <ac:chgData name="Alexander Deliukov" userId="d5fda0f2-1d08-4016-b7e9-bb882f168707" providerId="ADAL" clId="{FE9DFF45-01DC-45CC-A80A-B50597210401}" dt="2026-01-26T16:48:16.773" v="15" actId="404"/>
          <ac:spMkLst>
            <pc:docMk/>
            <pc:sldMk cId="3660923524" sldId="565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6T16:48:16.773" v="15" actId="404"/>
          <ac:spMkLst>
            <pc:docMk/>
            <pc:sldMk cId="3660923524" sldId="565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6T16:48:16.773" v="15" actId="404"/>
          <ac:spMkLst>
            <pc:docMk/>
            <pc:sldMk cId="3660923524" sldId="565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6T16:48:16.773" v="15" actId="404"/>
          <ac:spMkLst>
            <pc:docMk/>
            <pc:sldMk cId="3660923524" sldId="565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6T16:47:46.259" v="9" actId="1076"/>
        <pc:sldMkLst>
          <pc:docMk/>
          <pc:sldMk cId="2909434133" sldId="566"/>
        </pc:sldMkLst>
        <pc:spChg chg="mod">
          <ac:chgData name="Alexander Deliukov" userId="d5fda0f2-1d08-4016-b7e9-bb882f168707" providerId="ADAL" clId="{FE9DFF45-01DC-45CC-A80A-B50597210401}" dt="2026-01-26T16:47:30.576" v="5" actId="14100"/>
          <ac:spMkLst>
            <pc:docMk/>
            <pc:sldMk cId="2909434133" sldId="566"/>
            <ac:spMk id="3" creationId="{588B6934-5886-3ADF-A471-F555B25C58CC}"/>
          </ac:spMkLst>
        </pc:spChg>
        <pc:spChg chg="mod">
          <ac:chgData name="Alexander Deliukov" userId="d5fda0f2-1d08-4016-b7e9-bb882f168707" providerId="ADAL" clId="{FE9DFF45-01DC-45CC-A80A-B50597210401}" dt="2026-01-26T16:47:46.259" v="9" actId="1076"/>
          <ac:spMkLst>
            <pc:docMk/>
            <pc:sldMk cId="2909434133" sldId="566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Επεξεργασία στυλ κειμένου</a:t>
            </a:r>
          </a:p>
          <a:p>
            <a:pPr lvl="1"/>
            <a:r>
              <a:rPr lang="ko-KR" altLang="en-US"/>
              <a:t>Δεύτερο επίπεδο</a:t>
            </a:r>
          </a:p>
          <a:p>
            <a:pPr lvl="2"/>
            <a:r>
              <a:rPr lang="ko-KR" altLang="en-US"/>
              <a:t>Τρίτο επίπεδο</a:t>
            </a:r>
          </a:p>
          <a:p>
            <a:pPr lvl="3"/>
            <a:r>
              <a:rPr lang="ko-KR" altLang="en-US"/>
              <a:t>Τέταρτο επίπεδο</a:t>
            </a:r>
          </a:p>
          <a:p>
            <a:pPr lvl="4"/>
            <a:r>
              <a:rPr lang="ko-KR" altLang="en-US"/>
              <a:t>Πέμπτο επίπεδο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82d042721674ba4be6508de237141f4%7C0e2ed45596af4100bed3a8e5fd981685%7C0%7C0%7C638987166561825034%7CUnknown%7CTWFpbGZsb3d8eyJFbXB0eU1hcGkiOnRydWUsIlYiOiIwLjAuMDAwMCIsIlAiOiJXaW4zMiIsIkFOIjoiTWFpbCIsIldUIjoyfQ%3D%3D%7C0%7C%7C%7C&amp;sdata=%2BedDTg2gSu9G%2BKgo0e8qx2WtYzFzXqxraUabr1vXDjw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Μύθοι για την ψηφιακή ενέργεια και την ασφάλεια στον κυβερνοχώρο... Αποκαλύπτονται!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έργο αυτό έχει λάβει χρηματοδότηση από το πρόγραμμα «Ορίζοντας» της Ευρωπαϊκής Ένωσης για την έρευνα και την καινοτομία (2021-2027) στο πλαίσιο της συμφωνίας επιχορήγησης αριθ. 101075596. Η ευθύνη για το περιεχόμενο αυτού του υλικού βαρύνει αποκλειστικά το έργο Every1 και δεν αντανακλά απαραίτητα την άποψη της Ευρωπαϊκής Ένωσης. Η παρουσίαση διαθέτει άδεια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εκτός εάν ορίζεται διαφορετικά.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444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#3: Η ασφάλεια στον κυβερνοχώρο είναι αποκλειστική ευθύνη των εταιρειών ενέργειας και των κυβερνήσεων, όχι των ατόμων ή των κοινοτήτων.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Τα άτομα και οι κοινότητες έχουν να διαδραματίσουν έναν ρόλο στην κυβερνοασφάλεια, καθώς μπορούν να λάβουν μέτρα για την προστασία των δικών τους συσκευών και δικτύων από κυβερνοεπιθέσεις.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Μπορείτε να συμβάλλετε σε ένα πιο ασφαλές ενεργειακό οικοσύστημα ακολουθώντας ορθές πρακτικές, όπως: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Χρήση ισχυρών κωδικών πρόσβασης.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Να διατηρείτε το λογισμικό σας ενημερωμένο.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Να είστε προσεκτικοί με ύποπτα μηνύματα ηλεκτρονικού ταχυδρομείου.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86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Μύθος #4: Οι ανανεώσιμες πηγές ενέργειας είναι εγγενώς πιο ασφαλείς από τις παραδοσιακές πηγές ενέργειας.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Πόσο ασφαλείς είναι οι ηλιακοί συλλέκτες του σπιτιού μου;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66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Μύθος #4: Οι ανανεώσιμες πηγές ενέργειας είναι εγγενώς πιο ασφαλείς από τις παραδοσιακές πηγές ενέργειας.</a:t>
            </a:r>
          </a:p>
          <a:p>
            <a:pPr latinLnBrk="0"/>
            <a:r>
              <a:rPr lang="en-US" sz="1200" dirty="0">
                <a:ea typeface="Calibri"/>
                <a:cs typeface="Calibri"/>
              </a:rPr>
              <a:t>Οι ανανεώσιμες πηγές ενέργειας, όπως οι ηλιακοί συλλέκτες και οι ανεμογεννήτριες, είναι επίσης ευάλωτες σε κυβερνοεπιθέσεις, καθώς βασίζονται σε ψηφιακές τεχνολογίες για την παρακολούθηση, τον έλεγχο και την ενσωμάτωση στο δίκτυο.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pPr latinLnBrk="0"/>
            <a:r>
              <a:rPr lang="en-US" sz="1200" dirty="0">
                <a:ea typeface="Calibri"/>
                <a:cs typeface="Calibri"/>
              </a:rPr>
              <a:t>Οι επιτιθέμενοι μπορούν να εκμεταλλευτούν τις ευπάθειες για να διακόψουν την παραγωγή ενέργειας ή να χειραγωγήσουν τις ροές ενέργειας.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42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Μύθος #5: Οι τεχνολογίες blockchain είναι η μαγική λύση για την ασφάλεια στον κυβερνοχώρο στον τομέα της ενέργειας.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Ποιος είναι ο ρόλος των τεχνολογιών blockchain στην ασφάλεια στον ενεργειακό τομέα;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7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Μύθος #5: Οι τεχνολογίες blockchain είναι η μαγική λύση για την ασφάλεια στον κυβερνοχώρο στον τομέα της ενέργειας.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Αν και η τεχνολογία blockchain μπορεί να ενισχύσει την ασφάλεια σε ορισμένους τομείς του ενεργειακού τομέα, δεν αποτελεί ολοκληρωμένη λύση για όλες τις προκλήσεις στον τομέα της κυβερνοασφάλειας.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1200" dirty="0">
                <a:ea typeface="Public Sans"/>
                <a:cs typeface="Public Sans"/>
              </a:rPr>
              <a:t>Τα ίδια τα δίκτυα blockchain μπορεί να είναι ευάλωτα σε επιθέσεις και η αποτελεσματικότητά τους εξαρτάται από την ορθή εφαρμογή και ενσωμάτωσή τους με άλλα μέτρα ασφάλειας.</a:t>
            </a:r>
            <a:endParaRPr lang="en-GB" sz="1200" noProof="0" dirty="0"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2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Μύθος #6: Μόνο οι πολύπλοκοι κωδικοί πρόσβασης μπορούν να αποτρέψουν τις κυβερνοεπιθέσεις σε έξυπνες ενεργειακές συσκευές.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Μπορεί ένας σύνθετος κωδικός πρόσβασης να αποτρέψει τις κυβερνοεπιθέσεις;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1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Μύθος #6: Μόνο σύνθετοι κωδικοί πρόσβασης μπορούν να αποτρέψουν τις κυβερνοεπιθέσεις σε έξυπνες ενεργειακές συσκευές.</a:t>
            </a:r>
          </a:p>
          <a:p>
            <a:pPr latinLnBrk="0"/>
            <a:r>
              <a:rPr lang="en-GB" sz="1200" dirty="0"/>
              <a:t>Αν και οι ισχυροί κωδικοί πρόσβασης είναι απαραίτητοι, άλλα μέτρα ασφαλείας είναι επίσης ζωτικής σημασίας για την ολοκληρωμένη προστασία. Αυτά τα μέτρα περιλαμβάνουν: </a:t>
            </a:r>
          </a:p>
          <a:p>
            <a:pPr latinLnBrk="0"/>
            <a:endParaRPr lang="en-GB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Τακτικές ενημερώσεις λογισμικού.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Ασφαλή δίκτυα Wi-Fi.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Πολυπαραγοντική επαλήθευση ταυτότητας.</a:t>
            </a:r>
            <a:endParaRPr lang="en-GB" sz="1200" noProof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33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#7: Οι κυβερνοεπιθέσεις σε ενεργειακές υποδομές στοχεύουν κυρίως σε μεγάλα εργοστάσια παραγωγής ηλεκτρικής ενέργειας και υποσταθμούς.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Μια κυβερνοεπίθεση θα στοχεύει μόνο σταθμούς παραγωγής ηλεκτρικής ενέργειας και υποσταθμούς;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97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#7: Οι κυβερνοεπιθέσεις σε ενεργειακές υποδομές στοχεύουν κυρίως σε μεγάλα εργοστάσια παραγωγής ηλεκτρικής ενέργειας και υποσταθμούς.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Οι κυβερνοεπιθέσεις μπορούν να στοχεύουν διάφορα στοιχεία των ενεργειακών υποδομών, συμπεριλαμβανομένων μικρότερων δικτύων διανομής, ανανεώσιμων πηγών ενέργειας και ακόμη και μεμονωμένων έξυπνων μετρητών, προκαλώντας ενδεχομένως διακοπές λειτουργίας και παραβιάσεις δεδομένων.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039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#8: Η χρήση λογισμικού προστασίας από ιούς αρκεί για την προστασία των οικιακών δικτύων από κυβερνοεπιθέσεις που στοχεύουν έξυπνες συσκευές ενέργειας.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Η χρήση λογισμικού προστασίας από ιούς αποτελεί επαρκή προστασία για το οικιακό μου δίκτυο; 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4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Παρεξηγήσεις σχετικά με την ιδιωτικότητα, την ασφάλεια και την προστασία στην παραγωγή και κατανάλωση ενέργειας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είναι </a:t>
            </a: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συχνές. Σε αυτή τη σειρά διαφανειών απομυθοποιούμε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οκτώ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μύθους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σχετικά με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την ενέργεια και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την ασφάλεια στον κυβερνοχώρο,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προκειμένου να διασαφηνίσουμε αυτές τις παρανοήσεις. </a:t>
            </a:r>
          </a:p>
          <a:p>
            <a:pPr latinLnBrk="0"/>
            <a:endParaRPr lang="en-GB" sz="12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Εξερευνώντας αυτούς τους μύθους, θα βελτιώσουμε την κατανόησή μας για την ψηφιοποίηση της ενέργειας και θα λάβουμε πιο ενημερωμένες αποφάσεις για να παραμείνουμε ασφαλείς. </a:t>
            </a:r>
          </a:p>
          <a:p>
            <a:pPr latinLnBrk="0"/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8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#8: Η χρήση λογισμικού προστασίας από ιούς αρκεί για την προστασία των οικιακών δικτύων από κυβερνοεπιθέσεις που στοχεύουν έξυπνες συσκευές ενέργειας. </a:t>
            </a:r>
          </a:p>
          <a:p>
            <a:pPr latinLnBrk="0"/>
            <a:r>
              <a:rPr lang="en-GB" sz="1200" dirty="0"/>
              <a:t>Το λογισμικό προστασίας από ιούς αποτελεί μόνο ένα επίπεδο προστασίας.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Για την πρόληψη των κυβερνοεπιθέσεων είναι επίσης απαραίτητα τα τείχη προστασίας, οι ασφαλείς διαμορφώσεις δικτύου και οι τακτικές ενημερώσεις ασφαλείας για όλες τις συνδεδεμένες συσκευές.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28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Επόμενα βήματα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Αν θέλετε να μάθετε περισσότερα για την ασφάλεια στον κυβερνοχώρο και την παραγωγή και κατανάλωση ενέργειας, οι παρακάτω πηγές μπορεί να σας φανούν χρήσιμες: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Εξερευνήστε το μάθημα «Digital Energy Essentials» της Every1 </a:t>
            </a:r>
            <a:r>
              <a:rPr lang="en-US" altLang="ko-KR" sz="1200" i="1" dirty="0">
                <a:solidFill>
                  <a:srgbClr val="373737"/>
                </a:solidFill>
                <a:hlinkClick r:id="rId3"/>
              </a:rPr>
              <a:t>Προστασία της ιδιωτικής ζωής, ασφάλεια και προστασία στο ψηφιακό ενεργειακό τοπίο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Εξετάστε πιο αναλυτικά τους μύθους σχετικά με την ψηφιοποίηση της ενέργειας στο μάθημα 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«Energy Myths Busted!» </a:t>
            </a:r>
            <a:r>
              <a:rPr lang="en-GB" sz="1200" noProof="0" dirty="0">
                <a:solidFill>
                  <a:srgbClr val="373737"/>
                </a:solidFill>
              </a:rPr>
              <a:t>της Every1</a:t>
            </a:r>
            <a:r>
              <a:rPr lang="en-GB" sz="1200" i="1" noProof="0" dirty="0">
                <a:solidFill>
                  <a:srgbClr val="373737"/>
                </a:solidFill>
                <a:hlinkClick r:id="rId4"/>
              </a:rPr>
              <a:t>. Πραγματικότητα ή μυθοπλασία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Διαβάστε το άρθρο της Ευρωπαϊκής Επιτροπής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«Κρίσιμες υποδομές και κυβερνοασφάλεια</a:t>
            </a:r>
            <a:r>
              <a:rPr lang="en-US" altLang="ko-KR" sz="1200" i="1" dirty="0">
                <a:solidFill>
                  <a:srgbClr val="373737"/>
                </a:solidFill>
              </a:rPr>
              <a:t>».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Διαβάστε το άρθρο </a:t>
            </a:r>
            <a:r>
              <a:rPr lang="en-US" altLang="ko-KR" sz="1200" dirty="0" err="1">
                <a:solidFill>
                  <a:srgbClr val="373737"/>
                </a:solidFill>
              </a:rPr>
              <a:t>της eurelectric με τίτλο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«Κυβερνοασφάλεια στον τομέα της ενέργειας</a:t>
            </a:r>
            <a:r>
              <a:rPr lang="en-US" altLang="ko-KR" sz="1200" i="1" dirty="0">
                <a:solidFill>
                  <a:srgbClr val="373737"/>
                </a:solidFill>
              </a:rPr>
              <a:t>».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86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Ευχαριστίες</a:t>
            </a:r>
          </a:p>
          <a:p>
            <a:pPr latinLnBrk="0"/>
            <a:r>
              <a:rPr lang="en-GB" dirty="0"/>
              <a:t>Αυτή η παρουσίαση με τίτλο </a:t>
            </a:r>
            <a:r>
              <a:rPr lang="en-GB" i="1" dirty="0"/>
              <a:t>«Energy Myths Busted! Cybersecurity Energy Sector Myths» (Μύθοι για την ενέργεια που καταρρίπτονται! Μύθοι για την ασφάλεια στον τομέα της ενέργειας) </a:t>
            </a:r>
            <a:r>
              <a:rPr lang="en-GB" dirty="0"/>
              <a:t>δημιουργήθηκε από το πρόγραμμα Every1 και διατίθεται με άδεια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εκτός αν ορίζεται διαφορετικά.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Οι εικόνες που χρησιμοποιούνται σε αυτή την παρουσίαση είναι οι εξής: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εξωφύλλου: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World’s Direction είναι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εισαγωγικού κειμένου: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στο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1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7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από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τον 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με άδεια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Δύο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Alan Levine είναι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3: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Ημέρα Κωδικού Πρόσβασης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World’s Direction είναι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Τέσσερα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Ηλιακοί συλλέκτες στο Βέλγιο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Πέντε: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Mario A. P. 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Έξι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Κυβερνοασφάλεια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Richard Patterson 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Επτά: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Power Plant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  <a:hlinkClick r:id="rId14"/>
              </a:rPr>
              <a:t>Elettricita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του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είναι αδειοδοτημένη με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Οκτώ: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Τείχος προστασίας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Eric E Castro 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Ευχαριστώ!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28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Η εξερεύνηση κάθε μύθου ξεκινά με μια ερώτηση που προκαλεί στοχασμό. Αφιερώστε λίγο χρόνο για να σκεφτείτε κάθε ερώτηση, προτού προχωρήσετε στην εξήγηση που την καταρρίπτει.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Μπορείτε να εξετάσετε κάθε μύθο με τη σειρά. Εναλλακτικά, μπορείτε να επιλέξετε έναν συγκεκριμένο μύθο που θέλετε να εξερευνήσετε πρώτα μέσω του μενού.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80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Οκτώ μύθοι για την ψηφιακή ενέργεια και την ασφάλεια στον κυβερνοχώρο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Οι έξυπνοι μετρητές και άλλες ψηφιακές συσκευές ενέργειας δεν είναι ευάλωτοι σε κυβερνοεπιθέσεις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Μόνο οι μεγάλες εταιρείες ενέργειας αποτελούν στόχο κυβερνοεπιθέσεων, όχι οι μεμονωμένοι ιδιοκτήτες σπιτιών ή οι μικρές επιχειρήσεις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Η κυβερνοασφάλεια είναι αποκλειστικά ευθύνη των εταιρειών ενέργειας και των κυβερνήσεων, όχι των ατόμων ή των κοινοτήτων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Οι ανανεώσιμες πηγές ενέργειας είναι εγγενώς πιο ασφαλείς από τις παραδοσιακές πηγές ενέργειας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Οι τεχνολογίες blockchain είναι η μαγική λύση για την ασφάλεια στον κυβερνοχώρο στον τομέα της ενέργειας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Μόνο σύνθετοι κωδικοί πρόσβασης μπορούν να αποτρέψουν τις κυβερνοεπιθέσεις σε έξυπνες ενεργειακές συσκευές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Οι κυβερνοεπιθέσεις σε ενεργειακές υποδομές στοχεύουν κυρίως σε μεγάλους σταθμούς παραγωγής ηλεκτρικής ενέργειας και υποσταθμούς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Η χρήση λογισμικού προστασίας από ιούς είναι επαρκής για την προστασία των οικιακών δικτύων από κυβερνοεπιθέσεις που στοχεύουν έξυπνες ενεργειακές συσκευές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80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#1: Οι έξυπνοι μετρητές και άλλες ψηφιακές συσκευές ενέργειας δεν είναι ευάλωτοι σε κυβερνοεπιθέσεις.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Είναι ο έξυπνος μετρητής μου ευάλωτος σε κυβερνοεπιθέσεις;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9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#1: Οι έξυπνοι μετρητές και άλλες ψηφιακές συσκευές ενέργειας δεν είναι ευάλωτοι σε κυβερνοεπιθέσεις.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Οι έξυπνοι μετρητές και άλλες ψηφιακές συσκευές ενέργειας είναι ευάλωτοι σε κυβερνοεπιθέσεις, καθώς είναι συνδεδεμένοι στο διαδίκτυο και συχνά διαθέτουν περιορισμένα χαρακτηριστικά ασφαλείας. </a:t>
            </a:r>
          </a:p>
          <a:p>
            <a:pPr latinLnBrk="0"/>
            <a:endParaRPr lang="en-US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1200" dirty="0">
                <a:ea typeface="Public Sans"/>
                <a:cs typeface="Public Sans"/>
                <a:sym typeface="Public Sans"/>
              </a:rPr>
              <a:t>Οι επιτιθέμενοι μπορούν να εκμεταλλευτούν τις ευπάθειες για να αποκτήσουν πρόσβαση σε ευαίσθητα δεδομένα, να διακόψουν τις υπηρεσίες ενέργειας ή ακόμη και να προκαλέσουν φυσική ζημιά στις ενεργειακές υποδομές.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0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#2: Μόνο οι μεγάλες εταιρείες ενέργειας αποτελούν στόχο για κυβερνοεπιθέσεις, όχι οι ιδιώτες ιδιοκτήτες σπιτιών ή οι μικρές επιχειρήσεις.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Θα γίνει το σπίτι ή η επιχείρησή μου στόχος κυβερνοεπιθέσεων;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90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#2: Μόνο οι μεγάλες εταιρείες ενέργειας αποτελούν στόχο για κυβερνοεπιθέσεις, όχι οι ιδιώτες ιδιοκτήτες ακινήτων ή οι μικρές επιχειρήσεις. 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Οι ιδιοκτήτες σπιτιών και οι μικρές επιχειρήσεις είναι επίσης στόχοι κυβερνοεπιθέσεων, καθώς συχνά διαθέτουν λιγότερο εξελιγμένα μέτρα ασφαλείας. 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Οι επιτιθέμενοι μπορούν να εκμεταλλευτούν τις ευπάθειες των οικιακών δικτύων Wi-Fi ή των έξυπνων συσκευών για να αποκτήσουν πρόσβαση σε προσωπικά δεδομένα ή να διακόψουν τις υπηρεσίες ενέργειας.</a:t>
            </a:r>
            <a:endParaRPr lang="en-US" sz="1200" dirty="0"/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0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Μύθος #3: Η ασφάλεια στον κυβερνοχώρο είναι αποκλειστική ευθύνη των εταιρειών ενέργειας και των κυβερνήσεων, όχι των ατόμων ή των κοινοτήτων.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Ποιος είναι ο ρόλος μου στην κυβερνοασφάλεια;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68B487-4756-344A-1778-420B0B033F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6210794"/>
            <a:ext cx="2490178" cy="470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4B629-F08B-6B7F-CD1C-A93B9A3156C3}"/>
              </a:ext>
            </a:extLst>
          </p:cNvPr>
          <p:cNvSpPr txBox="1"/>
          <p:nvPr userDrawn="1"/>
        </p:nvSpPr>
        <p:spPr>
          <a:xfrm>
            <a:off x="2607410" y="5975850"/>
            <a:ext cx="4977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l-GR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έργο αυτό έχει λάβει χρηματοδότηση από το πρόγραμμα «Ορίζοντας» της Ευρωπαϊκής Ένωσης για την έρευνα και την καινοτομία (2021-2027) στο πλαίσιο της συμφωνίας επιχορήγησης αριθ. 101075596. Η ευθύνη για το περιεχόμενο αυτού του υλικού βαρύνει αποκλειστικά το έργο Every1 και δεν αντανακλά απαραίτητα την άποψη της Ευρωπαϊκής Ένωσης. Η παρουσίαση διαθέτει άδεια </a:t>
            </a:r>
            <a:r>
              <a:rPr lang="el-GR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el-GR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εκτός εάν ορίζεται διαφορετικά. </a:t>
            </a:r>
            <a:endParaRPr lang="el-GR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21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electric.org/in-detail/cybersecurity-in-the-power-sector/" TargetMode="External"/><Relationship Id="rId5" Type="http://schemas.openxmlformats.org/officeDocument/2006/relationships/hyperlink" Target="https://energy.ec.europa.eu/topics/energy-security/critical-infrastructure-and-cybersecurity_en" TargetMode="External"/><Relationship Id="rId4" Type="http://schemas.openxmlformats.org/officeDocument/2006/relationships/hyperlink" Target="https://www.open.edu/openlearncreate/course/view.php?id=17128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ogdog/25621334570/in/photolist-F3538L-e3puT1-2jPvptr-eiRPEb-W3VVvk-2qLU7r7-8sUnd6-kDEX27-6Qu5Eu-a9KGML-nys2eK-pSMqc2-6pCyxe-5rtdWR-zM1fcq-2itP53X-ayunVx-7bHKC7" TargetMode="External"/><Relationship Id="rId13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ommons.wikimedia.org/wiki/File:Vorarlberger_Kraftwerke-Energy_meter_(electro)-smart_meter-02ASD.jpg" TargetMode="External"/><Relationship Id="rId12" Type="http://schemas.openxmlformats.org/officeDocument/2006/relationships/hyperlink" Target="https://www.flickr.com/photos/136770128@N07/41397205085/in/photolist-2ogdgAj-2658uPg-6xBqJg-25cUn6m-qXN5UL-qXM5oq-qim3kw-rfgaMd-qim5vU-rfdjcz-qXU51i-rfdkWr-7SRfo4-7SUwyW-7SUx4W-7SUwfL-7SUwk9-7SRfFK-7SUwMh-7SUwBW-7SUwYG-7SUwwS-7SUwWd-7SUx13-7SUwt7-7SReRF-7SRf6a-7SUwNW-7SReW2-7SUwRy-7SRfkM-2cPxSTQ-2cPxVfy-2cTVZZz-7SUwDU-7SRfM4-P8PBNZ-2cTW5eX-2a8pG6C-2cTVUnn-2bMWDew-2bveCzp-Pmy83p-7SUwU9-kg8qkG-kg62FD-kg6GAk-kg67T2-kg6v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paper-beside-macbook-669623/" TargetMode="External"/><Relationship Id="rId11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5" Type="http://schemas.openxmlformats.org/officeDocument/2006/relationships/hyperlink" Target="https://creativecommons.org/publicdomain/zero/1.0/" TargetMode="External"/><Relationship Id="rId15" Type="http://schemas.openxmlformats.org/officeDocument/2006/relationships/hyperlink" Target="https://www.flickr.com/photos/ecastro/3352213726/in/photolist-67dYmo-375Rj-4JMD5o-9YzjqQ-nndcPF-g7nnX-82aNeE-9aW8Lj-brPPoq-hppiC7-G7Zsmm-4GyUmU-bcgybX-aXz1HK-4fYWh2-6jo3LL-RDF71T-vXcbS-93R8pt-hGqa-8dxDRV-5fEiXQ-7KJWri-bQpzGz-uA5ght-uHSaf-xdAux-ai27DP-85SDc9-4NytpL-uWNio-ai27Ax-AKrbw-C4evd2-ES6s8-AKnnw-4DP18E-ai27yD-AKi15-AKqUo-AKnHG-AKqyF-AKo3e-AKa7C-AK5xu-AKmP6-AKpUw-AKpaH-AKiCV-AKb4w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worldsdirection/" TargetMode="External"/><Relationship Id="rId9" Type="http://schemas.openxmlformats.org/officeDocument/2006/relationships/hyperlink" Target="https://www.flickr.com/photos/ninara/24135500745/" TargetMode="External"/><Relationship Id="rId14" Type="http://schemas.openxmlformats.org/officeDocument/2006/relationships/hyperlink" Target="https://www.flickr.com/photos/rappan/36651981325/in/photolist-XQNZ7v-2kbhLqc-2qEioKw-uZS4s-KD2rB-2nH5y5U-QizbH5-5mTmEc-H8uNok-5FjmNU-6sf1e7-2iCLfST-2pe8Kwn-Yb45MJ-2h1QNzn-XSeRmW-9dKT25-7HVC4c-8wkhuM-buRg2w-8wodab-8wkawn-8wofdj-2kHkKTs-2oPscmV-8woeHE-3hQymR-8wodCU-8wkfkF-542EoY-29jHAV7-Ms5mGi-SdkSsg-Ay99Kn-2mcdGUJ-W7MNU4-2nxN6fd-2oPM2v6-2mEYqD2-2nr3KKW-nfLkbn-2evkV3Y-2cLGjDu-2jWuoZ7-WiSReo-28WCayp-bWARWW-21dtwGU-2m7v9up-2jZe3S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D02863-26DC-954C-0D25-64411EEF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1905678"/>
            <a:ext cx="4513545" cy="3046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FAAFF-7E8F-640B-7BF0-4D0B7FC15C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2257" y="1443127"/>
            <a:ext cx="6124303" cy="397174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atinLnBrk="0"/>
            <a:r>
              <a:rPr lang="el-GR" sz="4800" noProof="1">
                <a:solidFill>
                  <a:srgbClr val="231F20"/>
                </a:solidFill>
                <a:latin typeface="Calibri"/>
                <a:ea typeface="맑은 고딕"/>
                <a:cs typeface="Arial"/>
              </a:rPr>
              <a:t>Μύθοι για την ψηφιακή ενέργεια στον κυβερνοχώρο… Αποκαλύπτονται!</a:t>
            </a:r>
            <a:endParaRPr lang="el-GR" sz="4800" noProof="1">
              <a:latin typeface="Calibri"/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07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98510" y="2580775"/>
            <a:ext cx="6516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ea typeface="Calibri"/>
                <a:cs typeface="Calibri"/>
              </a:rPr>
              <a:t>Τα άτομα και οι κοινότητες έχουν να διαδραματίσουν σημαντικό ρόλο στην ασφάλεια στον κυβερνοχώρο, καθώς μπορούν να λάβουν μέτρα για την προστασία των δικών τους συσκευών και δικτύων από κυβερνοεπιθέσεις. </a:t>
            </a:r>
          </a:p>
          <a:p>
            <a:pPr latinLnBrk="0"/>
            <a:endParaRPr lang="en-US" sz="2000" dirty="0">
              <a:ea typeface="Calibri"/>
              <a:cs typeface="Calibri"/>
            </a:endParaRPr>
          </a:p>
          <a:p>
            <a:pPr latinLnBrk="0"/>
            <a:r>
              <a:rPr lang="en-US" sz="2000" dirty="0">
                <a:ea typeface="Calibri"/>
                <a:cs typeface="Calibri"/>
              </a:rPr>
              <a:t>Μπορείτε να συμβάλλετε σε ένα πιο ασφαλές ενεργειακό οικοσύστημα ακολουθώντας ορθές πρακτικές, όπως: </a:t>
            </a:r>
          </a:p>
          <a:p>
            <a:pPr latinLnBrk="0"/>
            <a:endParaRPr lang="en-US" sz="20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Χρήση ισχυρών κωδικών πρόσβασης.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Να διατηρείτε το λογισμικό σας ενημερωμένο.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</a:rPr>
              <a:t>Να είστε προσεκτικοί με ύποπτα μηνύματα ηλεκτρονικού ταχυδρομείου.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B866-FC93-FCF5-C9FC-42DDE24E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6" y="2755726"/>
            <a:ext cx="4712254" cy="31807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02BB5B-94FA-8DE3-CDDF-693E62A83A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8254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#3: Η κυβερνοασφάλεια είναι αποκλειστικά ευθύνη των εταιρειών ενέργειας και των κυβερνήσεων, όχι των ατόμων ή των κοινοτήτων.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8459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C9928-D83C-17CC-ADA7-E95E988229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4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Μύθος #4: Οι ανανεώσιμες πηγές ενέργειας είναι εγγενώς πιο ασφαλείς από τις παραδοσιακές πηγές ενέργειας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077238" y="3429000"/>
            <a:ext cx="104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Πόσο ασφαλείς είναι οι ηλιακοί συλλέκτες του σπιτιού μου;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CAE6-366E-EFC6-8A5A-F94219008C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812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Μύθος #4: Οι ανανεώσιμες πηγές ενέργειας είναι εγγενώς πιο ασφαλείς από τις παραδοσιακές πηγές ενέργειας.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839619" y="2286457"/>
            <a:ext cx="61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Calibri"/>
                <a:cs typeface="Calibri"/>
              </a:rPr>
              <a:t>Οι ανανεώσιμες πηγές ενέργειας, όπως οι ηλιακοί συλλέκτες και οι ανεμογεννήτριες, είναι επίσης ευάλωτες σε κυβερνοεπιθέσεις, καθώς βασίζονται σε ψηφιακές τεχνολογίες για την παρακολούθηση, τον έλεγχο και την ενσωμάτωση στο δίκτυο.</a:t>
            </a:r>
          </a:p>
          <a:p>
            <a:pPr latinLnBrk="0"/>
            <a:endParaRPr lang="en-US" sz="2400" dirty="0">
              <a:ea typeface="Calibri"/>
              <a:cs typeface="Calibri"/>
            </a:endParaRPr>
          </a:p>
          <a:p>
            <a:pPr latinLnBrk="0"/>
            <a:r>
              <a:rPr lang="en-US" sz="2400" dirty="0">
                <a:ea typeface="Calibri"/>
                <a:cs typeface="Calibri"/>
              </a:rPr>
              <a:t>Οι επιτιθέμενοι μπορούν να εκμεταλλευτούν τις ευπάθειες για να διακόψουν την παραγωγή ενέργειας ή να χειραγωγήσουν τις ροές ενέργειας.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ABF0A-B52F-915B-32A0-277138DC5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8" y="3031298"/>
            <a:ext cx="5284864" cy="2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7C11-4C8B-EB7D-C5FB-5CC1DEAE58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68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#5: Οι τεχνολογίες Blockchain είναι η μαγική λύση για την ασφάλεια στον κυβερνοχώρο στον τομέα της ενέργειας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Ποιος είναι ο ρόλος των τεχνολογιών Blockchain στην κυβερνοασφάλεια στον τομέα της ενέργειας;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5661764" y="2365520"/>
            <a:ext cx="5939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</a:rPr>
              <a:t>Ενώ η τεχνολογία blockchain μπορεί να ενισχύσει την ασφάλεια σε ορισμένους τομείς του ενεργειακού τομέα, δεν αποτελεί ολοκληρωμένη λύση για όλες τις προκλήσεις στον τομέα της κυβερνοασφάλειας.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 </a:t>
            </a:r>
          </a:p>
          <a:p>
            <a:pPr latinLnBrk="0"/>
            <a:r>
              <a:rPr lang="en-GB" sz="2400" dirty="0">
                <a:ea typeface="Public Sans"/>
                <a:cs typeface="Public Sans"/>
              </a:rPr>
              <a:t>Τα ίδια τα δίκτυα blockchain μπορεί να είναι ευάλωτα σε επιθέσεις και η αποτελεσματικότητά τους εξαρτάται από την ορθή εφαρμογή και ενσωμάτωσή τους με άλλα μέτρα ασφάλειας.</a:t>
            </a:r>
            <a:endParaRPr lang="en-GB" sz="2400" noProof="0" dirty="0"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354A-22A9-D65A-DE8A-C354DC3B0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5" y="3281819"/>
            <a:ext cx="5206304" cy="2214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9CC2A-E953-8914-D62C-03F19C8AE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#5: Οι τεχνολογίες blockchain είναι η μαγική λύση για την ασφάλεια στον κυβερνοχώρο στον ενεργειακό τομέα.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3987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C7A8-3E21-E914-776A-A3F8415588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02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#6: Μόνο οι σύνθετοι κωδικοί πρόσβασης μπορούν να αποτρέψουν τις κυβερνοεπιθέσεις σε έξυπνες ενεργειακές συσκευές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Μπορεί ένας σύνθετος κωδικός πρόσβασης να αποτρέψει τις κυβερνοεπιθέσεις;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198301" y="3159944"/>
            <a:ext cx="672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Ενώ τα ισχυρά κωδικά πρόσβασης είναι απαραίτητα, άλλα μέτρα ασφαλείας είναι επίσης ζωτικής σημασίας για την ολοκληρωμένη προστασία. Αυτά τα μέτρα περιλαμβάνουν: </a:t>
            </a:r>
          </a:p>
          <a:p>
            <a:pPr latinLnBrk="0"/>
            <a:endParaRPr lang="en-GB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Τακτικές ενημερώσεις λογισμικού.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Ασφαλή δίκτυα Wi-Fi.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Πολυπαραγοντική επαλήθευση ταυτότητας.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93E88F-78E4-95AC-BD11-FB3D2D8C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" y="3159944"/>
            <a:ext cx="4772416" cy="2324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126-F643-8433-7D91-EE54F239B6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222" y="5480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#6: Μόνο σύνθετοι κωδικοί πρόσβασης μπορούν να αποτρέψουν τις κυβερνοεπιθέσεις σε έξυπνες ενεργειακές συσκευές.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BA2E-3066-C151-182F-FFF5CEECF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520" y="5378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#7: Οι κυβερνοεπιθέσεις σε ενεργειακές υποδομές στοχεύουν κυρίως μεγάλους σταθμούς παραγωγής ηλεκτρικής ενέργειας και υποσταθμούς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Μια κυβερνοεπίθεση θα στοχεύει μόνο σε σταθμούς παραγωγής ηλεκτρικής ενέργειας και υποσταθμούς;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8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638086" y="3224358"/>
            <a:ext cx="5887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Οι κυβερνοεπιθέσεις μπορούν να στοχεύουν διάφορα στοιχεία της ενεργειακής υποδομής, συμπεριλαμβανομένων μικρότερων δικτύων διανομής, ανανεώσιμων πηγών ενέργειας και ακόμη και μεμονωμένων έξυπνων μετρητών, προκαλώντας ενδεχομένως διακοπές και παραβιάσεις δεδομένων.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B71C8-8AEE-4DA6-A79C-9B174E78E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961263"/>
            <a:ext cx="5087591" cy="2834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A48A6-14C4-B819-EC72-F3134F040C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273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#7: Οι κυβερνοεπιθέσεις σε ενεργειακές υποδομές στοχεύουν κυρίως σε μεγάλα εργοστάσια παραγωγής ηλεκτρικής ενέργειας και υποσταθμούς.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28249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95347-6762-6469-7A49-EC111ABE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19F8-1C25-D4F8-E0E2-E3CBB7FBBC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840" y="527685"/>
            <a:ext cx="1118108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#8: Η χρήση λογισμικού προστασίας από ιούς είναι επαρκής για την προστασία των οικιακών δικτύων από κυβερνοεπιθέσεις που στοχεύουν έξυπνες συσκευές ενέργειας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B333A-EAC0-EE87-74D4-C07DB8C5CC98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Η χρήση λογισμικού προστασίας από ιούς αποτελεί επαρκή προστασία για το οικιακό μου δίκτυο; 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3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673911" y="1351508"/>
            <a:ext cx="6944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Οι παρεξηγήσεις σχετικά με την ιδιωτικότητα, την ασφάλεια και την προστασία στην παραγωγή και κατανάλωση ενέργειας είναι </a:t>
            </a: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συχνές. Σε αυτή τη σειρά διαφανειών, καταρρίπτουμε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οκτώ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μύθους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σχετικά με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την ενέργεια και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την ασφάλεια στον κυβερνοχώρο,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προκειμένου να διασαφηνίσουμε αυτές τις παρανοήσεις. </a:t>
            </a:r>
          </a:p>
          <a:p>
            <a:pPr latinLnBrk="0"/>
            <a:endParaRPr lang="en-GB" sz="240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Εξερευνώντας αυτούς τους μύθους, θα βελτιώσουμε την κατανόησή μας για την ψηφιοποίηση της ενέργειας και θα λάβουμε πιο ενημερωμένες αποφάσεις για να παραμείνουμε ασφαλείς. </a:t>
            </a:r>
          </a:p>
          <a:p>
            <a:pPr latinLnBrk="0"/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C5D167-EB67-71D1-DB6B-AC9FF56F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22" y="59880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 sz="2800" b="1" noProof="1">
                <a:solidFill>
                  <a:schemeClr val="bg1"/>
                </a:solidFill>
              </a:rPr>
              <a:t>Εισαγωγή 1</a:t>
            </a:r>
          </a:p>
        </p:txBody>
      </p:sp>
    </p:spTree>
    <p:extLst>
      <p:ext uri="{BB962C8B-B14F-4D97-AF65-F5344CB8AC3E}">
        <p14:creationId xmlns:p14="http://schemas.microsoft.com/office/powerpoint/2010/main" val="16516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6C51D-6B2B-A6F7-C12A-DE208F2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25073C-6F7F-8A58-D462-A38F9A8F73AD}"/>
              </a:ext>
            </a:extLst>
          </p:cNvPr>
          <p:cNvSpPr txBox="1"/>
          <p:nvPr/>
        </p:nvSpPr>
        <p:spPr>
          <a:xfrm>
            <a:off x="5504425" y="3013547"/>
            <a:ext cx="6100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Το λογισμικό προστασίας από ιούς είναι μόνο ένα επίπεδο προστασίας. 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Για την πρόληψη των κυβερνοεπιθέσεων είναι επίσης απαραίτητα τα τείχη προστασίας, οι ασφαλείς διαμορφώσεις δικτύου και οι τακτικές ενημερώσεις ασφαλείας για όλες τις συνδεδεμένες συσκευές.</a:t>
            </a:r>
            <a:endParaRPr lang="en-GB" sz="24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70F88-4875-2618-1599-59E64509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755725"/>
            <a:ext cx="4971638" cy="319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E2E5B-D851-E1C1-6C30-4F86C6342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24" y="608965"/>
            <a:ext cx="111325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#8: Η χρήση λογισμικού προστασίας από ιούς αρκεί για την προστασία των οικιακών δικτύων από κυβερνοεπιθέσεις που στοχεύουν έξυπνες ενεργειακές συσκευές. 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28296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116E8-AFFF-1CBA-2DE6-E956B6807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6557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Επόμενα βήματα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Αν θέλετε να μάθετε περισσότερα για την κυβερνοασφάλεια και την παραγωγή και κατανάλωση ενέργειας, μπορεί να σας φανούν χρήσιμες οι ακόλουθες πηγές: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33331" y="3259415"/>
            <a:ext cx="217549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Εξερευνήστε το μάθημα «Digital Energy Essentials» της Every1: </a:t>
            </a:r>
            <a:r>
              <a:rPr lang="en-US" altLang="ko-KR" i="1" dirty="0">
                <a:solidFill>
                  <a:srgbClr val="373737"/>
                </a:solidFill>
                <a:hlinkClick r:id="rId3"/>
              </a:rPr>
              <a:t>Απόρρητο, ασφάλεια και προστασία στο ψηφιακό ενεργειακό τοπίο</a:t>
            </a:r>
            <a:r>
              <a:rPr lang="en-US" altLang="ko-KR" i="1" dirty="0">
                <a:solidFill>
                  <a:srgbClr val="373737"/>
                </a:solidFill>
              </a:rPr>
              <a:t>.</a:t>
            </a:r>
            <a:endParaRPr lang="ko-KR" altLang="en-US" dirty="0">
              <a:solidFill>
                <a:srgbClr val="373737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27649" y="3287190"/>
            <a:ext cx="2364667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Εξετάστε πιο αναλυτικά τους μύθους σχετικά με την ψηφιοποίηση της ενέργειας στο μάθημα </a:t>
            </a:r>
            <a:r>
              <a:rPr lang="en-GB" i="1" noProof="0" dirty="0">
                <a:solidFill>
                  <a:srgbClr val="373737"/>
                </a:solidFill>
                <a:hlinkClick r:id="rId4"/>
              </a:rPr>
              <a:t>«Energy Myths Busted!» </a:t>
            </a:r>
            <a:r>
              <a:rPr lang="en-GB" noProof="0" dirty="0">
                <a:solidFill>
                  <a:srgbClr val="373737"/>
                </a:solidFill>
              </a:rPr>
              <a:t>της Every1</a:t>
            </a:r>
            <a:r>
              <a:rPr lang="en-GB" i="1" noProof="0" dirty="0">
                <a:solidFill>
                  <a:srgbClr val="373737"/>
                </a:solidFill>
                <a:hlinkClick r:id="rId4"/>
              </a:rPr>
              <a:t>. Πραγματικότητα ή μυθοπλασία</a:t>
            </a:r>
            <a:endParaRPr lang="en-GB" noProof="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Διαβάστε το άρθρο της Ευρωπαϊκής Επιτροπής </a:t>
            </a:r>
            <a:r>
              <a:rPr lang="en-US" altLang="ko-KR" i="1" dirty="0">
                <a:solidFill>
                  <a:srgbClr val="373737"/>
                </a:solidFill>
                <a:hlinkClick r:id="rId5"/>
              </a:rPr>
              <a:t>«Κρίσιμες υποδομές και ασφάλεια στον κυβερνοχώρο</a:t>
            </a:r>
            <a:r>
              <a:rPr lang="en-US" altLang="ko-KR" i="1" dirty="0">
                <a:solidFill>
                  <a:srgbClr val="373737"/>
                </a:solidFill>
              </a:rPr>
              <a:t>».</a:t>
            </a:r>
            <a:endParaRPr lang="ko-KR" altLang="en-US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87293" y="3504565"/>
            <a:ext cx="2071376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</a:rPr>
              <a:t>Διαβάστε το άρθρο </a:t>
            </a:r>
            <a:r>
              <a:rPr lang="en-US" altLang="ko-KR" dirty="0" err="1">
                <a:solidFill>
                  <a:srgbClr val="373737"/>
                </a:solidFill>
              </a:rPr>
              <a:t>της eurelectric με τίτλο </a:t>
            </a:r>
            <a:r>
              <a:rPr lang="en-US" altLang="ko-KR" i="1" dirty="0">
                <a:solidFill>
                  <a:srgbClr val="373737"/>
                </a:solidFill>
                <a:hlinkClick r:id="rId6"/>
              </a:rPr>
              <a:t>«Κυβερνοασφάλεια στον τομέα της ενέργειας</a:t>
            </a:r>
            <a:r>
              <a:rPr lang="en-US" altLang="ko-KR" i="1" dirty="0">
                <a:solidFill>
                  <a:srgbClr val="373737"/>
                </a:solidFill>
              </a:rPr>
              <a:t>».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B6934-5886-3ADF-A471-F555B25C5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20725"/>
            <a:ext cx="332705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Ευχαριστίες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321910" y="218113"/>
            <a:ext cx="7628351" cy="7786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Αυτή η παρουσίαση με τίτλο </a:t>
            </a:r>
            <a:r>
              <a:rPr lang="en-GB" i="1" dirty="0"/>
              <a:t>«</a:t>
            </a:r>
            <a:r>
              <a:rPr lang="el-GR" i="1" dirty="0"/>
              <a:t>Μύθοι για την ψηφιακή ενέργεια στον κυβερνοχώρο… Αποκαλύπτονται!</a:t>
            </a:r>
            <a:r>
              <a:rPr lang="en-GB" i="1" dirty="0"/>
              <a:t>» </a:t>
            </a:r>
            <a:r>
              <a:rPr lang="en-GB" dirty="0" err="1"/>
              <a:t>δημιουργήθηκε</a:t>
            </a:r>
            <a:r>
              <a:rPr lang="en-GB" dirty="0"/>
              <a:t> από το έργο Every1 και διαθέτει άδεια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εκτός αν ορίζεται διαφορετικά.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Οι εικόνες που χρησιμοποιούνται σε αυτή την παρουσίαση είναι οι εξής: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εξωφύλλου: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Password Day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World’s Direction είναι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εισαγωγικού κειμένου: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Paper Beside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Macbook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US" sz="18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στο Pexels.com</a:t>
            </a:r>
            <a:endParaRPr lang="en-US" sz="1800" u="sng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1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b="0" i="0" dirty="0">
                <a:solidFill>
                  <a:srgbClr val="242424"/>
                </a:solidFill>
                <a:effectLst/>
                <a:hlinkClick r:id="rId7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από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τον 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με άδεια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Δύο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Free as in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Wifi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Alan Levine είναι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3: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Η μέρα του κωδικού πρόσβασης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την World’s Direction είναι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CC0 1.0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Τέσσερα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Ηλιακοί συλλέκτες στο Βέλγιο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Ninara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Πέντε: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blockchains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Mario A. P. 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Έξι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Κυβερνοασφάλεια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Richard Patterson 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Επτά: </a:t>
            </a:r>
            <a:r>
              <a:rPr lang="en-GB" i="0" u="none" strike="noStrike" dirty="0">
                <a:solidFill>
                  <a:srgbClr val="212124"/>
                </a:solidFill>
                <a:effectLst/>
                <a:hlinkClick r:id="rId14"/>
              </a:rPr>
              <a:t>Urbex - Power Plant Elettricita (IT)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του Raphael </a:t>
            </a:r>
            <a:r>
              <a:rPr lang="en-GB" i="0" u="none" strike="noStrike" dirty="0" err="1">
                <a:solidFill>
                  <a:srgbClr val="212124"/>
                </a:solidFill>
                <a:effectLst/>
              </a:rPr>
              <a:t>Panhuber </a:t>
            </a:r>
            <a:r>
              <a:rPr lang="en-GB" i="0" u="none" strike="noStrike" dirty="0">
                <a:solidFill>
                  <a:srgbClr val="212124"/>
                </a:solidFill>
                <a:effectLst/>
              </a:rPr>
              <a:t>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Μύθος Οκτώ: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Τείχος προστασίας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Eric E Castro με άδεια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3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DBD2-F3B7-C318-E1DD-B405D08D32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8280" y="2884805"/>
            <a:ext cx="5644230" cy="1325563"/>
          </a:xfrm>
          <a:prstGeom prst="rect">
            <a:avLst/>
          </a:prstGeom>
        </p:spPr>
        <p:txBody>
          <a:bodyPr/>
          <a:lstStyle/>
          <a:p>
            <a:r>
              <a:rPr lang="el-GR" sz="6000" noProof="1">
                <a:solidFill>
                  <a:schemeClr val="bg1"/>
                </a:solidFill>
              </a:rPr>
              <a:t>Ευχαριστώ!</a:t>
            </a:r>
          </a:p>
        </p:txBody>
      </p:sp>
    </p:spTree>
    <p:extLst>
      <p:ext uri="{BB962C8B-B14F-4D97-AF65-F5344CB8AC3E}">
        <p14:creationId xmlns:p14="http://schemas.microsoft.com/office/powerpoint/2010/main" val="14367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73911" y="2005360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Η εξερεύνηση κάθε μύθου ξεκινά με μια ερώτηση που προκαλεί στοχασμό. Αφιερώστε λίγο χρόνο για να σκεφτείτε κάθε ερώτηση, προτού προχωρήσετε στην εξήγηση που την καταρρίπτει. 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Μπορείτε να εξετάσετε κάθε μύθο με τη σειρά. Εναλλακτικά, μπορείτε να επιλέξετε έναν συγκεκριμένο μύθο που θέλετε να εξερευνήσετε πρώτα μέσω του μενού. </a:t>
            </a:r>
            <a:endParaRPr lang="en-GB" sz="2400" noProof="0" dirty="0"/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D7490E-9347-3102-252B-FFF05250F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120" y="6797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 sz="2800" b="1" noProof="1">
                <a:solidFill>
                  <a:schemeClr val="bg1"/>
                </a:solidFill>
              </a:rPr>
              <a:t>Εισαγωγή 2</a:t>
            </a:r>
          </a:p>
        </p:txBody>
      </p:sp>
    </p:spTree>
    <p:extLst>
      <p:ext uri="{BB962C8B-B14F-4D97-AF65-F5344CB8AC3E}">
        <p14:creationId xmlns:p14="http://schemas.microsoft.com/office/powerpoint/2010/main" val="26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EF305-446B-5270-3C6D-92D8903E9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3080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Οκτώ μύθοι για την κυβερνοασφάλεια στην ψηφιακή ενέργεια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Οι έξυπνοι μετρητές και άλλες ψηφιακές συσκευές ενέργειας δεν είναι ευάλωτοι σε κυβερνοεπιθέσεις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Μόνο οι μεγάλες εταιρείες ενέργειας αποτελούν στόχο κυβερνοεπιθέσεων, όχι οι μεμονωμένοι ιδιοκτήτες σπιτιών ή οι μικρές επιχειρήσεις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Η ασφάλεια στον κυβερνοχώρο είναι αποκλειστικά ευθύνη των εταιρειών ενέργειας και των κυβερνήσεων, όχι των ατόμων ή των κοινοτήτων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Οι ανανεώσιμες πηγές ενέργειας είναι εγγενώς πιο ασφαλείς από τις παραδοσιακές πηγές ενέργειας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Οι τεχνολογίες blockchain είναι η μαγική λύση για την κυβερνοασφάλεια στον ενεργειακό τομέα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Μόνο σύνθετοι κωδικοί πρόσβασης μπορούν να αποτρέψουν τις κυβερνοεπιθέσεις σε έξυπνες ενεργειακές συσκευές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Οι κυβερνοεπιθέσεις σε ενεργειακές υποδομές στοχεύουν κυρίως σε μεγάλους σταθμούς παραγωγής ηλεκτρικής ενέργειας και υποσταθμούς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Η χρήση λογισμικού προστασίας από ιούς είναι επαρκής για την προστασία των οικιακών δικτύων από κυβερνοεπιθέσεις που στοχεύουν έξυπνες ενεργειακές συσκευές</a:t>
            </a:r>
          </a:p>
        </p:txBody>
      </p:sp>
    </p:spTree>
    <p:extLst>
      <p:ext uri="{BB962C8B-B14F-4D97-AF65-F5344CB8AC3E}">
        <p14:creationId xmlns:p14="http://schemas.microsoft.com/office/powerpoint/2010/main" val="52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9CC-8AAE-59BF-0B50-FCEC7A8D7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480" y="5276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#1: Οι έξυπνοι μετρητές και άλλες ψηφιακές συσκευές ενέργειας δεν είναι ευάλωτοι σε κυβερνοεπιθέσεις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Είναι ο έξυπνος μετρητής μου ευάλωτος σε κυβερνοεπιθέσεις;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C5B0-0301-FF9A-CE7F-61B7911B25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292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#1: Οι έξυπνοι μετρητές και άλλες ψηφιακές συσκευές ενέργειας δεν είναι ευάλωτοι σε κυβερνοεπιθέσεις.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09162" y="3148244"/>
            <a:ext cx="7405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Οι έξυπνοι μετρητές και άλλες ψηφιακές συσκευές ενέργειας είναι ευάλωτοι σε κυβερνοεπιθέσεις, καθώς είναι συνδεδεμένοι στο διαδίκτυο και συχνά διαθέτουν περιορισμένα χαρακτηριστικά ασφαλείας. </a:t>
            </a:r>
          </a:p>
          <a:p>
            <a:pPr latinLnBrk="0"/>
            <a:endParaRPr lang="en-US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sz="2400" dirty="0">
                <a:ea typeface="Public Sans"/>
                <a:cs typeface="Public Sans"/>
                <a:sym typeface="Public Sans"/>
              </a:rPr>
              <a:t>Οι επιτιθέμενοι μπορούν να εκμεταλλευτούν τις ευπάθειες για να αποκτήσουν πρόσβαση σε ευαίσθητα δεδομένα, να διακόψουν τις υπηρεσίες ενέργειας ή ακόμη και να προκαλέσουν φυσική ζημιά στις ενεργειακές υποδομές.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FB94F-2ABE-89D5-8102-E896A52C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3" y="2081498"/>
            <a:ext cx="2828851" cy="45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619A-E5AB-0484-A455-A4D0AE13D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784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#2: Μόνο οι μεγάλες εταιρείες ενέργειας αποτελούν στόχο κυβερνοεπιθέσεων, όχι οι μεμονωμένοι ιδιοκτήτες σπιτιών ή οι μικρές επιχειρήσεις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Θα γίνει το σπίτι ή η επιχείρησή μου στόχος κυβερνοεπίθεσης;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FE2F4-538C-9D07-BD13-1F87206623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5886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#2: Μόνο οι μεγάλες εταιρείες ενέργειας αποτελούν στόχο κυβερνοεπιθέσεων, όχι οι μεμονωμένοι ιδιοκτήτες ακινήτων ή οι μικρές επιχειρήσεις. 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960307" y="2990071"/>
            <a:ext cx="6854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Οι ιδιοκτήτες σπιτιών και οι μικρές επιχειρήσεις είναι επίσης στόχοι κυβερνοεπιθέσεων, καθώς συχνά διαθέτουν λιγότερο εξελιγμένα μέτρα ασφαλείας. </a:t>
            </a:r>
          </a:p>
          <a:p>
            <a:pPr latinLnBrk="0"/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Οι επιτιθέμενοι μπορούν να εκμεταλλευτούν τις ευπάθειες των οικιακών δικτύων Wi-Fi ή των έξυπνων συσκευών για να αποκτήσουν πρόσβαση σε προσωπικά δεδομένα ή να διακόψουν τις υπηρεσίες ενέργειας.</a:t>
            </a:r>
            <a:endParaRPr lang="en-US" sz="2400" dirty="0"/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0087E-7566-A936-939D-497E5774C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4" y="2905338"/>
            <a:ext cx="4458281" cy="2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BC88-375A-B6A7-A107-203A1B6D2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0680" y="517525"/>
            <a:ext cx="112623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Μύθος #3: Η κυβερνοασφάλεια είναι αποκλειστική ευθύνη των εταιρειών ενέργειας και των κυβερνήσεων, όχι των ατόμων ή των κοινοτήτων </a:t>
            </a:r>
            <a:r>
              <a:rPr lang="el-GR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–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429000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Ποιος είναι ο ρόλος μου στην ασφάλεια στον κυβερνοχώρο;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0990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3.xml><?xml version="1.0" encoding="utf-8"?>
<ds:datastoreItem xmlns:ds="http://schemas.openxmlformats.org/officeDocument/2006/customXml" ds:itemID="{AEE687C7-263E-4344-99C8-8B5427803C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2967</Words>
  <Application>Microsoft Macintosh PowerPoint</Application>
  <PresentationFormat>Widescreen</PresentationFormat>
  <Paragraphs>218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Public Sans</vt:lpstr>
      <vt:lpstr>Every1 slide master</vt:lpstr>
      <vt:lpstr>Μύθοι για την ψηφιακή ενέργεια στον κυβερνοχώρο… Αποκαλύπτονται!</vt:lpstr>
      <vt:lpstr>Εισαγωγή 1</vt:lpstr>
      <vt:lpstr>Εισαγωγή 2</vt:lpstr>
      <vt:lpstr>Οκτώ μύθοι για την κυβερνοασφάλεια στην ψηφιακή ενέργεια </vt:lpstr>
      <vt:lpstr>Μύθος #1: Οι έξυπνοι μετρητές και άλλες ψηφιακές συσκευές ενέργειας δεν είναι ευάλωτοι σε κυβερνοεπιθέσεις - Εισαγωγή </vt:lpstr>
      <vt:lpstr>Μύθος #1: Οι έξυπνοι μετρητές και άλλες ψηφιακές συσκευές ενέργειας δεν είναι ευάλωτοι σε κυβερνοεπιθέσεις. </vt:lpstr>
      <vt:lpstr>Μύθος #2: Μόνο οι μεγάλες εταιρείες ενέργειας αποτελούν στόχο κυβερνοεπιθέσεων, όχι οι μεμονωμένοι ιδιοκτήτες σπιτιών ή οι μικρές επιχειρήσεις - Εισαγωγή </vt:lpstr>
      <vt:lpstr>Μύθος #2: Μόνο οι μεγάλες εταιρείες ενέργειας αποτελούν στόχο κυβερνοεπιθέσεων, όχι οι μεμονωμένοι ιδιοκτήτες ακινήτων ή οι μικρές επιχειρήσεις.  </vt:lpstr>
      <vt:lpstr>Μύθος #3: Η κυβερνοασφάλεια είναι αποκλειστική ευθύνη των εταιρειών ενέργειας και των κυβερνήσεων, όχι των ατόμων ή των κοινοτήτων – Εισαγωγή </vt:lpstr>
      <vt:lpstr>Μύθος #3: Η κυβερνοασφάλεια είναι αποκλειστικά ευθύνη των εταιρειών ενέργειας και των κυβερνήσεων, όχι των ατόμων ή των κοινοτήτων. </vt:lpstr>
      <vt:lpstr>Μύθος #4: Οι ανανεώσιμες πηγές ενέργειας είναι εγγενώς πιο ασφαλείς από τις παραδοσιακές πηγές ενέργειας - Εισαγωγή </vt:lpstr>
      <vt:lpstr>Μύθος #4: Οι ανανεώσιμες πηγές ενέργειας είναι εγγενώς πιο ασφαλείς από τις παραδοσιακές πηγές ενέργειας. </vt:lpstr>
      <vt:lpstr>Μύθος #5: Οι τεχνολογίες Blockchain είναι η μαγική λύση για την ασφάλεια στον κυβερνοχώρο στον τομέα της ενέργειας - Εισαγωγή </vt:lpstr>
      <vt:lpstr>Μύθος #5: Οι τεχνολογίες blockchain είναι η μαγική λύση για την ασφάλεια στον κυβερνοχώρο στον ενεργειακό τομέα. </vt:lpstr>
      <vt:lpstr>Μύθος #6: Μόνο οι σύνθετοι κωδικοί πρόσβασης μπορούν να αποτρέψουν τις κυβερνοεπιθέσεις σε έξυπνες ενεργειακές συσκευές - Εισαγωγή </vt:lpstr>
      <vt:lpstr>Μύθος #6: Μόνο σύνθετοι κωδικοί πρόσβασης μπορούν να αποτρέψουν τις κυβερνοεπιθέσεις σε έξυπνες ενεργειακές συσκευές. </vt:lpstr>
      <vt:lpstr>Μύθος #7: Οι κυβερνοεπιθέσεις σε ενεργειακές υποδομές στοχεύουν κυρίως μεγάλους σταθμούς παραγωγής ηλεκτρικής ενέργειας και υποσταθμούς - Εισαγωγή </vt:lpstr>
      <vt:lpstr>Μύθος #7: Οι κυβερνοεπιθέσεις σε ενεργειακές υποδομές στοχεύουν κυρίως σε μεγάλα εργοστάσια παραγωγής ηλεκτρικής ενέργειας και υποσταθμούς. </vt:lpstr>
      <vt:lpstr>Μύθος #8: Η χρήση λογισμικού προστασίας από ιούς είναι επαρκής για την προστασία των οικιακών δικτύων από κυβερνοεπιθέσεις που στοχεύουν έξυπνες συσκευές ενέργειας - Εισαγωγή </vt:lpstr>
      <vt:lpstr>Μύθος #8: Η χρήση λογισμικού προστασίας από ιούς αρκεί για την προστασία των οικιακών δικτύων από κυβερνοεπιθέσεις που στοχεύουν έξυπνες ενεργειακές συσκευές.  </vt:lpstr>
      <vt:lpstr>Επόμενα βήματα </vt:lpstr>
      <vt:lpstr>Ευχαριστίες </vt:lpstr>
      <vt:lpstr>Ευχαριστώ!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52</cp:revision>
  <cp:lastPrinted>2025-03-21T11:31:47Z</cp:lastPrinted>
  <dcterms:created xsi:type="dcterms:W3CDTF">2019-04-06T05:20:47Z</dcterms:created>
  <dcterms:modified xsi:type="dcterms:W3CDTF">2026-03-09T12:05:44Z</dcterms:modified>
  <cp:category/>
</cp:coreProperties>
</file>