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4"/>
    <p:sldMasterId id="2147483660" r:id="rId5"/>
    <p:sldMasterId id="2147483666" r:id="rId6"/>
  </p:sldMasterIdLst>
  <p:notesMasterIdLst>
    <p:notesMasterId r:id="rId20"/>
  </p:notesMasterIdLst>
  <p:sldIdLst>
    <p:sldId id="2141411786" r:id="rId7"/>
    <p:sldId id="259" r:id="rId8"/>
    <p:sldId id="2088197847" r:id="rId9"/>
    <p:sldId id="2088197849" r:id="rId10"/>
    <p:sldId id="2088197851" r:id="rId11"/>
    <p:sldId id="2088197852" r:id="rId12"/>
    <p:sldId id="2088197853" r:id="rId13"/>
    <p:sldId id="2088197854" r:id="rId14"/>
    <p:sldId id="2088197855" r:id="rId15"/>
    <p:sldId id="2088197856" r:id="rId16"/>
    <p:sldId id="2088197857" r:id="rId17"/>
    <p:sldId id="260" r:id="rId18"/>
    <p:sldId id="30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N2QJUBXkJVGLlXeHjzrg1w==" hashData="YmCl/nXA4KkpeFv1Bl21x5yG1ilHdJrQZ+xNmG/F3SI1sFtxfV9LjC0yS5t0KVl4R2IJ1w24YMBlzvZ0IT2tUg=="/>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192A0E-F5FF-57F6-B57D-61DC34E7D25F}" name="George, Megan (BEIS)" initials="GM(" userId="S::Megan.George@beis.gov.uk::e2c4a6fa-2353-40b9-89e5-a7d89ab9c5ff" providerId="AD"/>
  <p188:author id="{D1AA0352-92DE-BEE0-5CF5-8E36A9ED4461}" name="Edwards, Stephanie (NZSI - International Net Zero)" initials="ES(INZ" userId="S::Stephanie.Edwards@beis.gov.uk::48d12b24-21ad-4eff-bf19-377caa25eb8f" providerId="AD"/>
  <p188:author id="{9B019E55-1096-9E44-A581-87A56FE1A424}" name="Dodson2, Jennie (BEIS)" initials="DJ(" userId="S::Jennie.Dodson2@beis.gov.uk::2936e93c-89de-4624-a489-55e61b591631" providerId="AD"/>
  <p188:author id="{486EDE69-9FA4-A5ED-8D9E-FD94C3E0C06E}" name="George, Megan (BEIS)" initials="G(" userId="S::megan.george@beis.gov.uk::e2c4a6fa-2353-40b9-89e5-a7d89ab9c5ff" providerId="AD"/>
  <p188:author id="{EB71AD6B-2519-1EF6-D578-6690A2A830DC}" name="Dale, Peter (NZSI - International Net Zero)" initials="DP(INZ" userId="S::peter.dale@beis.gov.uk::6bf274f2-eff1-48cf-808f-558fcf7b151f" providerId="AD"/>
  <p188:author id="{B69C7BFF-EA5F-4845-E1B6-524BDCE80585}" name="Andrea Wainer" initials="AW" userId="S::andrea.wainer@ren21.net::0fb8cd56-97b5-4b00-9bcd-3a16b2f82a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680"/>
    <a:srgbClr val="01AD6D"/>
    <a:srgbClr val="57C931"/>
    <a:srgbClr val="00A685"/>
    <a:srgbClr val="008A99"/>
    <a:srgbClr val="0092A2"/>
    <a:srgbClr val="00A09C"/>
    <a:srgbClr val="009DAD"/>
    <a:srgbClr val="00AD6C"/>
    <a:srgbClr val="F97A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E7034D-A9B6-46EC-8258-9B7FA1F5ED3A}" v="3" dt="2023-10-23T22:46:17.6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66"/>
    <p:restoredTop sz="67353"/>
  </p:normalViewPr>
  <p:slideViewPr>
    <p:cSldViewPr snapToGrid="0">
      <p:cViewPr varScale="1">
        <p:scale>
          <a:sx n="77" d="100"/>
          <a:sy n="77" d="100"/>
        </p:scale>
        <p:origin x="1314" y="78"/>
      </p:cViewPr>
      <p:guideLst/>
    </p:cSldViewPr>
  </p:slideViewPr>
  <p:notesTextViewPr>
    <p:cViewPr>
      <p:scale>
        <a:sx n="125" d="100"/>
        <a:sy n="125" d="100"/>
      </p:scale>
      <p:origin x="0" y="0"/>
    </p:cViewPr>
  </p:notesTextViewPr>
  <p:notesViewPr>
    <p:cSldViewPr snapToGrid="0">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iro Quiros" userId="c6e0c9a6bf53ef3c" providerId="LiveId" clId="{04E7034D-A9B6-46EC-8258-9B7FA1F5ED3A}"/>
    <pc:docChg chg="undo custSel modSld modMainMaster">
      <pc:chgData name="Jairo Quiros" userId="c6e0c9a6bf53ef3c" providerId="LiveId" clId="{04E7034D-A9B6-46EC-8258-9B7FA1F5ED3A}" dt="2023-10-23T22:46:17.617" v="175"/>
      <pc:docMkLst>
        <pc:docMk/>
      </pc:docMkLst>
      <pc:sldChg chg="addSp delSp modSp mod">
        <pc:chgData name="Jairo Quiros" userId="c6e0c9a6bf53ef3c" providerId="LiveId" clId="{04E7034D-A9B6-46EC-8258-9B7FA1F5ED3A}" dt="2023-10-23T22:46:17.617" v="175"/>
        <pc:sldMkLst>
          <pc:docMk/>
          <pc:sldMk cId="644641627" sldId="2088197858"/>
        </pc:sldMkLst>
        <pc:spChg chg="mod">
          <ac:chgData name="Jairo Quiros" userId="c6e0c9a6bf53ef3c" providerId="LiveId" clId="{04E7034D-A9B6-46EC-8258-9B7FA1F5ED3A}" dt="2023-10-22T09:42:49.442" v="126" actId="20577"/>
          <ac:spMkLst>
            <pc:docMk/>
            <pc:sldMk cId="644641627" sldId="2088197858"/>
            <ac:spMk id="6" creationId="{F86BE729-03A1-22F5-69BF-1FBAEEBA5FAA}"/>
          </ac:spMkLst>
        </pc:spChg>
        <pc:spChg chg="mod">
          <ac:chgData name="Jairo Quiros" userId="c6e0c9a6bf53ef3c" providerId="LiveId" clId="{04E7034D-A9B6-46EC-8258-9B7FA1F5ED3A}" dt="2023-10-22T09:41:39.667" v="49" actId="20577"/>
          <ac:spMkLst>
            <pc:docMk/>
            <pc:sldMk cId="644641627" sldId="2088197858"/>
            <ac:spMk id="11" creationId="{56DFC90C-9B82-4072-7343-C9FBE935593D}"/>
          </ac:spMkLst>
        </pc:spChg>
        <pc:picChg chg="add mod">
          <ac:chgData name="Jairo Quiros" userId="c6e0c9a6bf53ef3c" providerId="LiveId" clId="{04E7034D-A9B6-46EC-8258-9B7FA1F5ED3A}" dt="2023-10-23T22:46:17.617" v="175"/>
          <ac:picMkLst>
            <pc:docMk/>
            <pc:sldMk cId="644641627" sldId="2088197858"/>
            <ac:picMk id="9" creationId="{EBB2EFB4-8D21-3016-9EDF-5E119FDA5013}"/>
          </ac:picMkLst>
        </pc:picChg>
        <pc:picChg chg="del">
          <ac:chgData name="Jairo Quiros" userId="c6e0c9a6bf53ef3c" providerId="LiveId" clId="{04E7034D-A9B6-46EC-8258-9B7FA1F5ED3A}" dt="2023-10-23T22:46:06.106" v="174" actId="478"/>
          <ac:picMkLst>
            <pc:docMk/>
            <pc:sldMk cId="644641627" sldId="2088197858"/>
            <ac:picMk id="12" creationId="{585DF062-A72D-369E-DA6E-1A9081F592F6}"/>
          </ac:picMkLst>
        </pc:picChg>
      </pc:sldChg>
      <pc:sldChg chg="addSp delSp modSp mod">
        <pc:chgData name="Jairo Quiros" userId="c6e0c9a6bf53ef3c" providerId="LiveId" clId="{04E7034D-A9B6-46EC-8258-9B7FA1F5ED3A}" dt="2023-10-23T22:44:57.891" v="167" actId="478"/>
        <pc:sldMkLst>
          <pc:docMk/>
          <pc:sldMk cId="996270381" sldId="2141411784"/>
        </pc:sldMkLst>
        <pc:spChg chg="mod">
          <ac:chgData name="Jairo Quiros" userId="c6e0c9a6bf53ef3c" providerId="LiveId" clId="{04E7034D-A9B6-46EC-8258-9B7FA1F5ED3A}" dt="2023-10-22T09:43:13.593" v="166" actId="20577"/>
          <ac:spMkLst>
            <pc:docMk/>
            <pc:sldMk cId="996270381" sldId="2141411784"/>
            <ac:spMk id="2" creationId="{5D3F1E9C-79C5-E84E-B08F-06797F27B6F6}"/>
          </ac:spMkLst>
        </pc:spChg>
        <pc:spChg chg="del">
          <ac:chgData name="Jairo Quiros" userId="c6e0c9a6bf53ef3c" providerId="LiveId" clId="{04E7034D-A9B6-46EC-8258-9B7FA1F5ED3A}" dt="2023-10-22T09:40:36.907" v="12" actId="478"/>
          <ac:spMkLst>
            <pc:docMk/>
            <pc:sldMk cId="996270381" sldId="2141411784"/>
            <ac:spMk id="3" creationId="{67152F7C-4392-D042-93ED-48A50946CFDD}"/>
          </ac:spMkLst>
        </pc:spChg>
        <pc:spChg chg="add del mod">
          <ac:chgData name="Jairo Quiros" userId="c6e0c9a6bf53ef3c" providerId="LiveId" clId="{04E7034D-A9B6-46EC-8258-9B7FA1F5ED3A}" dt="2023-10-22T09:40:38.657" v="13" actId="478"/>
          <ac:spMkLst>
            <pc:docMk/>
            <pc:sldMk cId="996270381" sldId="2141411784"/>
            <ac:spMk id="8" creationId="{88258A11-7AE2-6F0F-A6C6-EB87F546A3E6}"/>
          </ac:spMkLst>
        </pc:spChg>
        <pc:picChg chg="del">
          <ac:chgData name="Jairo Quiros" userId="c6e0c9a6bf53ef3c" providerId="LiveId" clId="{04E7034D-A9B6-46EC-8258-9B7FA1F5ED3A}" dt="2023-10-23T22:44:57.891" v="167" actId="478"/>
          <ac:picMkLst>
            <pc:docMk/>
            <pc:sldMk cId="996270381" sldId="2141411784"/>
            <ac:picMk id="5" creationId="{AD590227-F5B1-B5CC-CE5F-EDA473ED96F5}"/>
          </ac:picMkLst>
        </pc:picChg>
      </pc:sldChg>
      <pc:sldMasterChg chg="modSldLayout">
        <pc:chgData name="Jairo Quiros" userId="c6e0c9a6bf53ef3c" providerId="LiveId" clId="{04E7034D-A9B6-46EC-8258-9B7FA1F5ED3A}" dt="2023-10-23T22:45:58.592" v="173" actId="1076"/>
        <pc:sldMasterMkLst>
          <pc:docMk/>
          <pc:sldMasterMk cId="495285279" sldId="2147483660"/>
        </pc:sldMasterMkLst>
        <pc:sldLayoutChg chg="addSp delSp modSp mod">
          <pc:chgData name="Jairo Quiros" userId="c6e0c9a6bf53ef3c" providerId="LiveId" clId="{04E7034D-A9B6-46EC-8258-9B7FA1F5ED3A}" dt="2023-10-23T22:45:58.592" v="173" actId="1076"/>
          <pc:sldLayoutMkLst>
            <pc:docMk/>
            <pc:sldMasterMk cId="495285279" sldId="2147483660"/>
            <pc:sldLayoutMk cId="2782801013" sldId="2147483702"/>
          </pc:sldLayoutMkLst>
          <pc:spChg chg="del">
            <ac:chgData name="Jairo Quiros" userId="c6e0c9a6bf53ef3c" providerId="LiveId" clId="{04E7034D-A9B6-46EC-8258-9B7FA1F5ED3A}" dt="2023-10-23T22:45:50.553" v="171" actId="478"/>
            <ac:spMkLst>
              <pc:docMk/>
              <pc:sldMasterMk cId="495285279" sldId="2147483660"/>
              <pc:sldLayoutMk cId="2782801013" sldId="2147483702"/>
              <ac:spMk id="2" creationId="{35E4B0DE-EE44-08A6-0FF5-1CA221EE6C69}"/>
            </ac:spMkLst>
          </pc:spChg>
          <pc:grpChg chg="add mod">
            <ac:chgData name="Jairo Quiros" userId="c6e0c9a6bf53ef3c" providerId="LiveId" clId="{04E7034D-A9B6-46EC-8258-9B7FA1F5ED3A}" dt="2023-10-23T22:45:50.935" v="172"/>
            <ac:grpSpMkLst>
              <pc:docMk/>
              <pc:sldMasterMk cId="495285279" sldId="2147483660"/>
              <pc:sldLayoutMk cId="2782801013" sldId="2147483702"/>
              <ac:grpSpMk id="6" creationId="{2EED15D7-5E62-AEB8-78DC-9C9CAE8CE8FE}"/>
            </ac:grpSpMkLst>
          </pc:grpChg>
          <pc:picChg chg="del">
            <ac:chgData name="Jairo Quiros" userId="c6e0c9a6bf53ef3c" providerId="LiveId" clId="{04E7034D-A9B6-46EC-8258-9B7FA1F5ED3A}" dt="2023-10-23T22:45:50.553" v="171" actId="478"/>
            <ac:picMkLst>
              <pc:docMk/>
              <pc:sldMasterMk cId="495285279" sldId="2147483660"/>
              <pc:sldLayoutMk cId="2782801013" sldId="2147483702"/>
              <ac:picMk id="3" creationId="{CFF79C88-1CAD-34EF-7B1C-C1E7587D2A00}"/>
            </ac:picMkLst>
          </pc:picChg>
          <pc:picChg chg="del">
            <ac:chgData name="Jairo Quiros" userId="c6e0c9a6bf53ef3c" providerId="LiveId" clId="{04E7034D-A9B6-46EC-8258-9B7FA1F5ED3A}" dt="2023-10-23T22:45:50.553" v="171" actId="478"/>
            <ac:picMkLst>
              <pc:docMk/>
              <pc:sldMasterMk cId="495285279" sldId="2147483660"/>
              <pc:sldLayoutMk cId="2782801013" sldId="2147483702"/>
              <ac:picMk id="4" creationId="{B15F8D50-F370-FDE5-CAC5-437053DAB780}"/>
            </ac:picMkLst>
          </pc:picChg>
          <pc:picChg chg="del">
            <ac:chgData name="Jairo Quiros" userId="c6e0c9a6bf53ef3c" providerId="LiveId" clId="{04E7034D-A9B6-46EC-8258-9B7FA1F5ED3A}" dt="2023-10-23T22:45:50.553" v="171" actId="478"/>
            <ac:picMkLst>
              <pc:docMk/>
              <pc:sldMasterMk cId="495285279" sldId="2147483660"/>
              <pc:sldLayoutMk cId="2782801013" sldId="2147483702"/>
              <ac:picMk id="5" creationId="{B043A1A9-CA32-F2C9-6698-1A420E6BCC88}"/>
            </ac:picMkLst>
          </pc:picChg>
          <pc:picChg chg="mod">
            <ac:chgData name="Jairo Quiros" userId="c6e0c9a6bf53ef3c" providerId="LiveId" clId="{04E7034D-A9B6-46EC-8258-9B7FA1F5ED3A}" dt="2023-10-23T22:45:50.935" v="172"/>
            <ac:picMkLst>
              <pc:docMk/>
              <pc:sldMasterMk cId="495285279" sldId="2147483660"/>
              <pc:sldLayoutMk cId="2782801013" sldId="2147483702"/>
              <ac:picMk id="7" creationId="{8198ADC5-C707-5E5D-69B9-23216F88D8F4}"/>
            </ac:picMkLst>
          </pc:picChg>
          <pc:picChg chg="mod">
            <ac:chgData name="Jairo Quiros" userId="c6e0c9a6bf53ef3c" providerId="LiveId" clId="{04E7034D-A9B6-46EC-8258-9B7FA1F5ED3A}" dt="2023-10-23T22:45:50.935" v="172"/>
            <ac:picMkLst>
              <pc:docMk/>
              <pc:sldMasterMk cId="495285279" sldId="2147483660"/>
              <pc:sldLayoutMk cId="2782801013" sldId="2147483702"/>
              <ac:picMk id="8" creationId="{BA9C290E-E437-3C7E-C486-DD904BFD9FDE}"/>
            </ac:picMkLst>
          </pc:picChg>
          <pc:picChg chg="add mod">
            <ac:chgData name="Jairo Quiros" userId="c6e0c9a6bf53ef3c" providerId="LiveId" clId="{04E7034D-A9B6-46EC-8258-9B7FA1F5ED3A}" dt="2023-10-23T22:45:58.592" v="173" actId="1076"/>
            <ac:picMkLst>
              <pc:docMk/>
              <pc:sldMasterMk cId="495285279" sldId="2147483660"/>
              <pc:sldLayoutMk cId="2782801013" sldId="2147483702"/>
              <ac:picMk id="10" creationId="{6F07719F-1BA0-97B4-9611-E48CD38C4368}"/>
            </ac:picMkLst>
          </pc:picChg>
        </pc:sldLayoutChg>
      </pc:sldMasterChg>
      <pc:sldMasterChg chg="modSldLayout">
        <pc:chgData name="Jairo Quiros" userId="c6e0c9a6bf53ef3c" providerId="LiveId" clId="{04E7034D-A9B6-46EC-8258-9B7FA1F5ED3A}" dt="2023-10-23T22:45:31.003" v="170" actId="1076"/>
        <pc:sldMasterMkLst>
          <pc:docMk/>
          <pc:sldMasterMk cId="3168349961" sldId="2147483697"/>
        </pc:sldMasterMkLst>
        <pc:sldLayoutChg chg="addSp delSp modSp mod">
          <pc:chgData name="Jairo Quiros" userId="c6e0c9a6bf53ef3c" providerId="LiveId" clId="{04E7034D-A9B6-46EC-8258-9B7FA1F5ED3A}" dt="2023-10-23T22:45:31.003" v="170" actId="1076"/>
          <pc:sldLayoutMkLst>
            <pc:docMk/>
            <pc:sldMasterMk cId="3168349961" sldId="2147483697"/>
            <pc:sldLayoutMk cId="722981190" sldId="2147483701"/>
          </pc:sldLayoutMkLst>
          <pc:spChg chg="del">
            <ac:chgData name="Jairo Quiros" userId="c6e0c9a6bf53ef3c" providerId="LiveId" clId="{04E7034D-A9B6-46EC-8258-9B7FA1F5ED3A}" dt="2023-10-23T22:45:23.786" v="168" actId="478"/>
            <ac:spMkLst>
              <pc:docMk/>
              <pc:sldMasterMk cId="3168349961" sldId="2147483697"/>
              <pc:sldLayoutMk cId="722981190" sldId="2147483701"/>
              <ac:spMk id="2" creationId="{35E4B0DE-EE44-08A6-0FF5-1CA221EE6C69}"/>
            </ac:spMkLst>
          </pc:spChg>
          <pc:grpChg chg="add mod">
            <ac:chgData name="Jairo Quiros" userId="c6e0c9a6bf53ef3c" providerId="LiveId" clId="{04E7034D-A9B6-46EC-8258-9B7FA1F5ED3A}" dt="2023-10-23T22:45:25.006" v="169"/>
            <ac:grpSpMkLst>
              <pc:docMk/>
              <pc:sldMasterMk cId="3168349961" sldId="2147483697"/>
              <pc:sldLayoutMk cId="722981190" sldId="2147483701"/>
              <ac:grpSpMk id="6" creationId="{00BFF7F5-DFEB-9FBD-28A2-C5A0BD99CADF}"/>
            </ac:grpSpMkLst>
          </pc:grpChg>
          <pc:picChg chg="del">
            <ac:chgData name="Jairo Quiros" userId="c6e0c9a6bf53ef3c" providerId="LiveId" clId="{04E7034D-A9B6-46EC-8258-9B7FA1F5ED3A}" dt="2023-10-23T22:45:23.786" v="168" actId="478"/>
            <ac:picMkLst>
              <pc:docMk/>
              <pc:sldMasterMk cId="3168349961" sldId="2147483697"/>
              <pc:sldLayoutMk cId="722981190" sldId="2147483701"/>
              <ac:picMk id="3" creationId="{CFF79C88-1CAD-34EF-7B1C-C1E7587D2A00}"/>
            </ac:picMkLst>
          </pc:picChg>
          <pc:picChg chg="del">
            <ac:chgData name="Jairo Quiros" userId="c6e0c9a6bf53ef3c" providerId="LiveId" clId="{04E7034D-A9B6-46EC-8258-9B7FA1F5ED3A}" dt="2023-10-23T22:45:23.786" v="168" actId="478"/>
            <ac:picMkLst>
              <pc:docMk/>
              <pc:sldMasterMk cId="3168349961" sldId="2147483697"/>
              <pc:sldLayoutMk cId="722981190" sldId="2147483701"/>
              <ac:picMk id="4" creationId="{B15F8D50-F370-FDE5-CAC5-437053DAB780}"/>
            </ac:picMkLst>
          </pc:picChg>
          <pc:picChg chg="del">
            <ac:chgData name="Jairo Quiros" userId="c6e0c9a6bf53ef3c" providerId="LiveId" clId="{04E7034D-A9B6-46EC-8258-9B7FA1F5ED3A}" dt="2023-10-23T22:45:23.786" v="168" actId="478"/>
            <ac:picMkLst>
              <pc:docMk/>
              <pc:sldMasterMk cId="3168349961" sldId="2147483697"/>
              <pc:sldLayoutMk cId="722981190" sldId="2147483701"/>
              <ac:picMk id="5" creationId="{B043A1A9-CA32-F2C9-6698-1A420E6BCC88}"/>
            </ac:picMkLst>
          </pc:picChg>
          <pc:picChg chg="mod">
            <ac:chgData name="Jairo Quiros" userId="c6e0c9a6bf53ef3c" providerId="LiveId" clId="{04E7034D-A9B6-46EC-8258-9B7FA1F5ED3A}" dt="2023-10-23T22:45:25.006" v="169"/>
            <ac:picMkLst>
              <pc:docMk/>
              <pc:sldMasterMk cId="3168349961" sldId="2147483697"/>
              <pc:sldLayoutMk cId="722981190" sldId="2147483701"/>
              <ac:picMk id="7" creationId="{FECBA631-FDD7-47C4-83B6-0F1BE569C12A}"/>
            </ac:picMkLst>
          </pc:picChg>
          <pc:picChg chg="mod">
            <ac:chgData name="Jairo Quiros" userId="c6e0c9a6bf53ef3c" providerId="LiveId" clId="{04E7034D-A9B6-46EC-8258-9B7FA1F5ED3A}" dt="2023-10-23T22:45:25.006" v="169"/>
            <ac:picMkLst>
              <pc:docMk/>
              <pc:sldMasterMk cId="3168349961" sldId="2147483697"/>
              <pc:sldLayoutMk cId="722981190" sldId="2147483701"/>
              <ac:picMk id="8" creationId="{52D6CB13-E30F-9349-F74B-7D0ACF6131BE}"/>
            </ac:picMkLst>
          </pc:picChg>
          <pc:picChg chg="add mod">
            <ac:chgData name="Jairo Quiros" userId="c6e0c9a6bf53ef3c" providerId="LiveId" clId="{04E7034D-A9B6-46EC-8258-9B7FA1F5ED3A}" dt="2023-10-23T22:45:31.003" v="170" actId="1076"/>
            <ac:picMkLst>
              <pc:docMk/>
              <pc:sldMasterMk cId="3168349961" sldId="2147483697"/>
              <pc:sldLayoutMk cId="722981190" sldId="2147483701"/>
              <ac:picMk id="10" creationId="{C79255F3-087B-DED0-3748-B403BFE428E2}"/>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57D2DF-804A-4439-8D1D-A13A8E41C46F}" type="datetimeFigureOut">
              <a:rPr lang="en-GB" smtClean="0"/>
              <a:t>02/11/2024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B1EC6-F41B-49B2-82E1-18DE3B3A3675}" type="slidenum">
              <a:rPr lang="en-GB" smtClean="0"/>
              <a:t>‹#›</a:t>
            </a:fld>
            <a:endParaRPr lang="en-GB"/>
          </a:p>
        </p:txBody>
      </p:sp>
    </p:spTree>
    <p:extLst>
      <p:ext uri="{BB962C8B-B14F-4D97-AF65-F5344CB8AC3E}">
        <p14:creationId xmlns:p14="http://schemas.microsoft.com/office/powerpoint/2010/main" val="3985615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b="0" i="0" u="none" strike="noStrike" dirty="0">
                <a:effectLst/>
                <a:latin typeface="Söhne"/>
              </a:rPr>
              <a:t>Welcome to this presentation on supply chains and the workforce. </a:t>
            </a:r>
          </a:p>
          <a:p>
            <a:pPr marL="171450" indent="-171450" algn="l">
              <a:buFont typeface="Arial" panose="020B0604020202020204" pitchFamily="34" charset="0"/>
              <a:buChar char="•"/>
            </a:pPr>
            <a:r>
              <a:rPr lang="en-GB" b="0" i="0" u="none" strike="noStrike" dirty="0">
                <a:effectLst/>
                <a:latin typeface="Söhne"/>
              </a:rPr>
              <a:t>As we envision a future that is sustainable, efficient, and environmentally responsible, it becomes really important to address the complex web of activities involved in the procurement, production, and distribution of energy resources. This is where supply chains come into play.</a:t>
            </a:r>
          </a:p>
          <a:p>
            <a:pPr marL="171450" indent="-171450" algn="l">
              <a:buFont typeface="Arial" panose="020B0604020202020204" pitchFamily="34" charset="0"/>
              <a:buChar char="•"/>
            </a:pPr>
            <a:r>
              <a:rPr lang="en-GB" b="0" i="0" u="none" strike="noStrike" dirty="0">
                <a:effectLst/>
                <a:latin typeface="Söhne"/>
              </a:rPr>
              <a:t>Supply chains encompass the interconnected network of organizations, resources, technologies, and processes that collaborate to deliver goods and services to end consumers. In the context of the energy sector, supply chains play a vital role in ensuring the reliable and efficient flow of energy resources from their source to the point of consumption. This brings us to the second focus of the lecture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strike="noStrike" dirty="0">
                <a:effectLst/>
                <a:latin typeface="Söhne"/>
              </a:rPr>
              <a:t>the workforce is the driving force behind the successful implementation and operation of any energy system. A well-equipped and skilled workforce is crucial to navigate the complexities of energy supply chains. We must ensure that the workforce is equipped with the necessary knowledge, skills, and training to adapt to these evolving demands. The workforce needs to be agile, capable of harnessing the potential of new technologies, and embracing innovative solutions that drive the energy transition forward.</a:t>
            </a:r>
          </a:p>
          <a:p>
            <a:pPr marL="171450" indent="-171450" algn="l">
              <a:buFont typeface="Arial" panose="020B0604020202020204" pitchFamily="34" charset="0"/>
              <a:buChar char="•"/>
            </a:pPr>
            <a:r>
              <a:rPr lang="en-GB" b="0" i="0" u="none" strike="noStrike" dirty="0">
                <a:effectLst/>
                <a:latin typeface="Söhne"/>
              </a:rPr>
              <a:t>From engineers and technicians who design and maintain infrastructure to logistics professionals who optimize transportation and storage, every role within the workforce contributes to the smooth functioning of the energy ecosystem.</a:t>
            </a:r>
          </a:p>
          <a:p>
            <a:pPr marL="171450" indent="-171450" algn="l">
              <a:buFont typeface="Arial" panose="020B0604020202020204" pitchFamily="34" charset="0"/>
              <a:buChar char="•"/>
            </a:pPr>
            <a:r>
              <a:rPr lang="en-GB" b="0" i="0" u="none" strike="noStrike" dirty="0">
                <a:solidFill>
                  <a:srgbClr val="222222"/>
                </a:solidFill>
                <a:effectLst/>
                <a:latin typeface="Roboto" panose="02000000000000000000" pitchFamily="2" charset="0"/>
              </a:rPr>
              <a:t>Getting to net zero will require astonishing growth in solar, wind, and other renewables, plus systems to store energy and feed the grid. This clean energy boom will mean manufacturing new technology in enormous quantities. Supply chains—material, production, and distribution networks—are only as strong as their weakest links. So this kind of brings us to the next slide on making sure that our future supply chains are sustainable, resilient and reliable</a:t>
            </a:r>
            <a:r>
              <a:rPr lang="en-GB" b="0" i="0" u="none" strike="noStrike" dirty="0">
                <a:solidFill>
                  <a:srgbClr val="222222"/>
                </a:solidFill>
                <a:effectLst/>
                <a:latin typeface="Söhne"/>
              </a:rPr>
              <a:t>.</a:t>
            </a:r>
            <a:endParaRPr lang="en-GB" b="0" i="0" u="none" strike="noStrike" dirty="0">
              <a:solidFill>
                <a:srgbClr val="222222"/>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a:t>
            </a:fld>
            <a:endParaRPr lang="en-US"/>
          </a:p>
        </p:txBody>
      </p:sp>
    </p:spTree>
    <p:extLst>
      <p:ext uri="{BB962C8B-B14F-4D97-AF65-F5344CB8AC3E}">
        <p14:creationId xmlns:p14="http://schemas.microsoft.com/office/powerpoint/2010/main" val="358304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highlight, there are many things you need to support HVDC. So the suppliers are providing outputs across a typical HVDC project outline, and you can see there even in the early stages there are outputs into activities which you need to make sure you are doing to make sure a HVDC system works for you, and sits alongside other things. </a:t>
            </a:r>
          </a:p>
          <a:p>
            <a:endParaRPr lang="en-GB" dirty="0"/>
          </a:p>
          <a:p>
            <a:r>
              <a:rPr lang="en-GB" dirty="0"/>
              <a:t>And then when you get into base design and detail design, there are even more activities you need to consider and get information out of the vendors. </a:t>
            </a:r>
          </a:p>
          <a:p>
            <a:endParaRPr lang="en-GB" dirty="0"/>
          </a:p>
          <a:p>
            <a:r>
              <a:rPr lang="en-GB" dirty="0"/>
              <a:t>Whilst there has been block booking of factory slots, in Europe 22 slots have been taken up, most of that within a month and complemented 18 pre-existing factory slots being booked up. There is a lot of work going beyond that to try and make sure that factory slots are translated into real projects that work for real systems. </a:t>
            </a:r>
          </a:p>
          <a:p>
            <a:endParaRPr lang="en-GB" dirty="0"/>
          </a:p>
          <a:p>
            <a:r>
              <a:rPr lang="en-GB" dirty="0"/>
              <a:t>Some of the other things you need to do before you get to commissioning, and these are all important because you are trying to marry some programmable logic of what you want HVDC to do, with a system that behaves with physics at the moment. So you are trying to make sure that you have a specification of a control that works well with your network, and that the kit works, and is then supported, upgraded and refurbished as it goes through it’s life. </a:t>
            </a:r>
          </a:p>
          <a:p>
            <a:endParaRPr lang="en-GB" dirty="0"/>
          </a:p>
          <a:p>
            <a:r>
              <a:rPr lang="en-GB" dirty="0"/>
              <a:t>So you don’t want any of these yellow points of interface to become another sticking point along the road in delivering for net zero your HVDC projects</a:t>
            </a:r>
          </a:p>
        </p:txBody>
      </p:sp>
      <p:sp>
        <p:nvSpPr>
          <p:cNvPr id="4" name="Slide Number Placeholder 3"/>
          <p:cNvSpPr>
            <a:spLocks noGrp="1"/>
          </p:cNvSpPr>
          <p:nvPr>
            <p:ph type="sldNum" sz="quarter" idx="5"/>
          </p:nvPr>
        </p:nvSpPr>
        <p:spPr/>
        <p:txBody>
          <a:bodyPr/>
          <a:lstStyle/>
          <a:p>
            <a:fld id="{66DB1EC6-F41B-49B2-82E1-18DE3B3A3675}" type="slidenum">
              <a:rPr lang="en-GB" smtClean="0"/>
              <a:t>10</a:t>
            </a:fld>
            <a:endParaRPr lang="en-GB"/>
          </a:p>
        </p:txBody>
      </p:sp>
    </p:spTree>
    <p:extLst>
      <p:ext uri="{BB962C8B-B14F-4D97-AF65-F5344CB8AC3E}">
        <p14:creationId xmlns:p14="http://schemas.microsoft.com/office/powerpoint/2010/main" val="3416137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of the key takeaways are around the worldwide pressures, so we are moving from a project-by-project incremental activity on HVDC to something that is much more industrial line production basis. And if we are not careful we will all end up competing for a very limited pool of resources, and we won’t send the right messages out to the vendor that he needs to grow his capability. </a:t>
            </a:r>
          </a:p>
          <a:p>
            <a:endParaRPr lang="en-GB" dirty="0"/>
          </a:p>
          <a:p>
            <a:r>
              <a:rPr lang="en-GB" dirty="0"/>
              <a:t>So what are these messages? Part of it is broadening the supply chain, making sure we have the most actors we can who are all cooperating and collaborating together. We can’t expect these future solutions to all be dominated by one vendor's solution and design. That also pushes the point about standardising and modularising what you do, so if we were building an AC system we wouldn’t have bespoke products for every new overhead cable and transformer. The same thing applies here, HVDC is beginning to be much more standardised in the capacities you get, the voltages it operates at and how it is being specified, and then the control system is tuned to the individual projects needs but again in a much more standardised way. </a:t>
            </a:r>
          </a:p>
          <a:p>
            <a:endParaRPr lang="en-GB" dirty="0"/>
          </a:p>
          <a:p>
            <a:r>
              <a:rPr lang="en-GB" dirty="0"/>
              <a:t>And you focus on the vendors delivering that and as an entity; whether you are a government, a developer or a operator you focus on doing the most you can to make the vendors road that much easier. So if that means building the site that the convertor sits on, if that means handling the integration of a convertor contract with a cable contract, these are the sorts of things that you need to grasp and be comfortable with. It needs to be really collaborative working, we need to be growing our capacity to manage this. The convertors aren’t best placed to do everything so we have got to be able to step in and do the things that we need to do which is specific to the projects and systems that we are building. </a:t>
            </a:r>
          </a:p>
          <a:p>
            <a:endParaRPr lang="en-GB" dirty="0"/>
          </a:p>
          <a:p>
            <a:r>
              <a:rPr lang="en-GB" dirty="0"/>
              <a:t>The other point the vendors need is clarity, they need to see that pathway to future capacity is required, they need that direction and comfort that any decisions they make now are not going to be stranded assets in the future; they’re not going to be driving huge recruitment now only to need large lay-offs in the future, so we need to give them that visibility of what is coming down the line. </a:t>
            </a:r>
          </a:p>
        </p:txBody>
      </p:sp>
      <p:sp>
        <p:nvSpPr>
          <p:cNvPr id="4" name="Slide Number Placeholder 3"/>
          <p:cNvSpPr>
            <a:spLocks noGrp="1"/>
          </p:cNvSpPr>
          <p:nvPr>
            <p:ph type="sldNum" sz="quarter" idx="5"/>
          </p:nvPr>
        </p:nvSpPr>
        <p:spPr/>
        <p:txBody>
          <a:bodyPr/>
          <a:lstStyle/>
          <a:p>
            <a:fld id="{66DB1EC6-F41B-49B2-82E1-18DE3B3A3675}" type="slidenum">
              <a:rPr lang="en-GB" smtClean="0"/>
              <a:t>11</a:t>
            </a:fld>
            <a:endParaRPr lang="en-GB"/>
          </a:p>
        </p:txBody>
      </p:sp>
    </p:spTree>
    <p:extLst>
      <p:ext uri="{BB962C8B-B14F-4D97-AF65-F5344CB8AC3E}">
        <p14:creationId xmlns:p14="http://schemas.microsoft.com/office/powerpoint/2010/main" val="483890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8" name="Google Shape;13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Ben Marshall, the technology manager at the UK National HVDC centre based in Glasgow, will provide a case study on supply chain challenges. The National HDVC centre supports transmission owners and electricity system operators across the UK and also integrates a variety of offshore connections. You can see in the blue outlines, the offshore transmission operators and their various connections across the coastlines of GB and it is also one of the many bootstraps reinforcements of HVDC connections to the onshore connections you can see in green and grey. </a:t>
            </a:r>
            <a:br>
              <a:rPr lang="en-GB" dirty="0"/>
            </a:br>
            <a:br>
              <a:rPr lang="en-GB" dirty="0"/>
            </a:br>
            <a:r>
              <a:rPr lang="en-GB" dirty="0"/>
              <a:t>Ben will cover HVDC, what it is, why it is a thing in terms of supply to hit net zero and a bit about the role played by the HVDC Centre. </a:t>
            </a:r>
          </a:p>
        </p:txBody>
      </p:sp>
      <p:sp>
        <p:nvSpPr>
          <p:cNvPr id="4" name="Slide Number Placeholder 3"/>
          <p:cNvSpPr>
            <a:spLocks noGrp="1"/>
          </p:cNvSpPr>
          <p:nvPr>
            <p:ph type="sldNum" sz="quarter" idx="5"/>
          </p:nvPr>
        </p:nvSpPr>
        <p:spPr/>
        <p:txBody>
          <a:bodyPr/>
          <a:lstStyle/>
          <a:p>
            <a:fld id="{66DB1EC6-F41B-49B2-82E1-18DE3B3A3675}" type="slidenum">
              <a:rPr lang="en-GB" smtClean="0"/>
              <a:t>2</a:t>
            </a:fld>
            <a:endParaRPr lang="en-GB"/>
          </a:p>
        </p:txBody>
      </p:sp>
    </p:spTree>
    <p:extLst>
      <p:ext uri="{BB962C8B-B14F-4D97-AF65-F5344CB8AC3E}">
        <p14:creationId xmlns:p14="http://schemas.microsoft.com/office/powerpoint/2010/main" val="259333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HVDC works across a lot of things:</a:t>
            </a:r>
          </a:p>
          <a:p>
            <a:pPr marL="228600" indent="-228600">
              <a:buAutoNum type="arabicPeriod"/>
            </a:pPr>
            <a:r>
              <a:rPr lang="en-GB" dirty="0"/>
              <a:t>they advise electricity system operators on coordinated offshore solutions to connect all of the windfarms required for net zero policy to be met in GB, via solutions which avoid the status quo, developing the network with onshore connections across the various communities and deliver more than twice the infrastructure we would be able to deliver via much more sophisticated integration</a:t>
            </a:r>
          </a:p>
          <a:p>
            <a:pPr marL="228600" indent="-228600">
              <a:buAutoNum type="arabicPeriod"/>
            </a:pPr>
            <a:r>
              <a:rPr lang="en-GB" dirty="0"/>
              <a:t>Highlighted the research and development needs, in order to get there</a:t>
            </a:r>
          </a:p>
          <a:p>
            <a:pPr marL="228600" indent="-228600">
              <a:buAutoNum type="arabicPeriod"/>
            </a:pPr>
            <a:r>
              <a:rPr lang="en-GB" dirty="0"/>
              <a:t>Also highlighted the supply chain challenges in engaging and growing, the majority of future assets which are HVDC </a:t>
            </a:r>
          </a:p>
          <a:p>
            <a:pPr marL="228600" indent="-228600">
              <a:buAutoNum type="arabicPeriod"/>
            </a:pPr>
            <a:r>
              <a:rPr lang="en-GB" dirty="0"/>
              <a:t>Involved in international initiatives, some in the past, some are ongoing such as our interfaces with the Department for energy in the US </a:t>
            </a:r>
          </a:p>
          <a:p>
            <a:pPr marL="228600" indent="-228600">
              <a:buAutoNum type="arabicPeriod"/>
            </a:pPr>
            <a:r>
              <a:rPr lang="en-GB" dirty="0"/>
              <a:t>Fundamentally, the HVDC centre knows this space, and advises countries such as South Korea, and advised our own first in a world multiterminal, multivendor demonstration of the Peterhead of a DC network which involves control systems and specifications which the centre has actively contributed and developed over the last 18 months. </a:t>
            </a:r>
          </a:p>
        </p:txBody>
      </p:sp>
      <p:sp>
        <p:nvSpPr>
          <p:cNvPr id="4" name="Slide Number Placeholder 3"/>
          <p:cNvSpPr>
            <a:spLocks noGrp="1"/>
          </p:cNvSpPr>
          <p:nvPr>
            <p:ph type="sldNum" sz="quarter" idx="5"/>
          </p:nvPr>
        </p:nvSpPr>
        <p:spPr/>
        <p:txBody>
          <a:bodyPr/>
          <a:lstStyle/>
          <a:p>
            <a:fld id="{66DB1EC6-F41B-49B2-82E1-18DE3B3A3675}" type="slidenum">
              <a:rPr lang="en-GB" smtClean="0"/>
              <a:t>3</a:t>
            </a:fld>
            <a:endParaRPr lang="en-GB"/>
          </a:p>
        </p:txBody>
      </p:sp>
    </p:spTree>
    <p:extLst>
      <p:ext uri="{BB962C8B-B14F-4D97-AF65-F5344CB8AC3E}">
        <p14:creationId xmlns:p14="http://schemas.microsoft.com/office/powerpoint/2010/main" val="2027735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HVDC? You have a convertor which the far right is showing, simply it is chopping a DC signal so that you have got plus and minus voltages but you do it in the arrays that you see below it so you are developing something that looks a lot like a sine wave. This is quite a basic amination, in practise you have got hundreds of these semiconductor devises switching to change a voltage which is DC into AC or back again into AC. So that is what the convertor terminals are doing. So you have one of those, a back-to-back between two networks, installed on the network in Sweden, GB and France. </a:t>
            </a:r>
          </a:p>
          <a:p>
            <a:endParaRPr lang="en-GB" dirty="0"/>
          </a:p>
          <a:p>
            <a:endParaRPr lang="en-GB" dirty="0"/>
          </a:p>
          <a:p>
            <a:r>
              <a:rPr lang="en-GB" dirty="0"/>
              <a:t>Why is it being used? It is extremely effective over long distances, the reason for that is you don’t have the same voltage challenges that you do with AC so you don’t need as much power to be reserved for charging the cables that you would in an AC system and you don’t need to have intermediate points where you’re regulating the voltage, energising the cables, and switching them on for the first time is also a lot more straight forward than it would be for an AC system of comparable size. So it is a great way of getting over long distances. Also with voltage source control you can almost say that DC stands for direct control because you can control the power islands in a way that even a synchronous power island wouldn’t have been able to do as quickly, directly or accurately. So this means that if you have a load of wind farms connecting into a platform then , which you can see on the slide and is real connecting German system about 700 MW in scale, these collections of assets all need a frequency and voltage to connect to and that’s generated by your convertor on the platform. Convertors are very fast and intelligent, and can do many things but can’t do them all at the same time, they need to be ordered with a hierarchy, unlike your AC system which is all about the physics of big rotating coal, oil and gas generators. Your DC system is all about your control which is firing the valves on the right, and it is about getting that to complement your system to deliver the support and services that are needed. </a:t>
            </a:r>
          </a:p>
        </p:txBody>
      </p:sp>
      <p:sp>
        <p:nvSpPr>
          <p:cNvPr id="4" name="Slide Number Placeholder 3"/>
          <p:cNvSpPr>
            <a:spLocks noGrp="1"/>
          </p:cNvSpPr>
          <p:nvPr>
            <p:ph type="sldNum" sz="quarter" idx="5"/>
          </p:nvPr>
        </p:nvSpPr>
        <p:spPr/>
        <p:txBody>
          <a:bodyPr/>
          <a:lstStyle/>
          <a:p>
            <a:fld id="{66DB1EC6-F41B-49B2-82E1-18DE3B3A3675}" type="slidenum">
              <a:rPr lang="en-GB" smtClean="0"/>
              <a:t>4</a:t>
            </a:fld>
            <a:endParaRPr lang="en-GB"/>
          </a:p>
        </p:txBody>
      </p:sp>
    </p:spTree>
    <p:extLst>
      <p:ext uri="{BB962C8B-B14F-4D97-AF65-F5344CB8AC3E}">
        <p14:creationId xmlns:p14="http://schemas.microsoft.com/office/powerpoint/2010/main" val="2991758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are we doing this? We need to deliver at pace and scale, so we need the HVDC systems to connect to wind farms and communicate the power across the networks and we also need them to deliver between different transition system operators areas, so communicate between otherwise asynchronous networks separately operated and controlled where other pools of intermittent resources are in place, so you can get your solar from Spain to GB and you can get your wind to Spain, and harvest the hydro around Europe etcetera. The point about these challenges, they’re all challenges of transitioning to a renewable-dominated system, and the GB aren’t the only ones doing that. </a:t>
            </a:r>
          </a:p>
        </p:txBody>
      </p:sp>
      <p:sp>
        <p:nvSpPr>
          <p:cNvPr id="4" name="Slide Number Placeholder 3"/>
          <p:cNvSpPr>
            <a:spLocks noGrp="1"/>
          </p:cNvSpPr>
          <p:nvPr>
            <p:ph type="sldNum" sz="quarter" idx="5"/>
          </p:nvPr>
        </p:nvSpPr>
        <p:spPr/>
        <p:txBody>
          <a:bodyPr/>
          <a:lstStyle/>
          <a:p>
            <a:fld id="{66DB1EC6-F41B-49B2-82E1-18DE3B3A3675}" type="slidenum">
              <a:rPr lang="en-GB" smtClean="0"/>
              <a:t>5</a:t>
            </a:fld>
            <a:endParaRPr lang="en-GB"/>
          </a:p>
        </p:txBody>
      </p:sp>
    </p:spTree>
    <p:extLst>
      <p:ext uri="{BB962C8B-B14F-4D97-AF65-F5344CB8AC3E}">
        <p14:creationId xmlns:p14="http://schemas.microsoft.com/office/powerpoint/2010/main" val="2127672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are all dealing with the challenges of global warming and COP26 outlined a path towards conversion of electricity to be delivered by renewable sources. But those resources aren’t where the old resources were and the old networks are, and we need to grow our networks to connect to those resources and communicate the power to different places. We also need to pool these networks together so we are insulated from the effects of an intermittent power source, when the wind is not blowing we harvest the solar and hydro etcetera. </a:t>
            </a:r>
          </a:p>
          <a:p>
            <a:endParaRPr lang="en-GB" dirty="0"/>
          </a:p>
          <a:p>
            <a:r>
              <a:rPr lang="en-GB" dirty="0"/>
              <a:t>You can see on the slide there are lots of things going on in the world, the problem is the supply chain has grown from a project-by-project intermittent activity where you might have a few projects in Europe in every given year, to a situation where in Europe you have got multiple tens of projects going on at the same time. And as you can see there is a lot going on elsewhere. </a:t>
            </a:r>
          </a:p>
        </p:txBody>
      </p:sp>
      <p:sp>
        <p:nvSpPr>
          <p:cNvPr id="4" name="Slide Number Placeholder 3"/>
          <p:cNvSpPr>
            <a:spLocks noGrp="1"/>
          </p:cNvSpPr>
          <p:nvPr>
            <p:ph type="sldNum" sz="quarter" idx="5"/>
          </p:nvPr>
        </p:nvSpPr>
        <p:spPr/>
        <p:txBody>
          <a:bodyPr/>
          <a:lstStyle/>
          <a:p>
            <a:fld id="{66DB1EC6-F41B-49B2-82E1-18DE3B3A3675}" type="slidenum">
              <a:rPr lang="en-GB" smtClean="0"/>
              <a:t>6</a:t>
            </a:fld>
            <a:endParaRPr lang="en-GB"/>
          </a:p>
        </p:txBody>
      </p:sp>
    </p:spTree>
    <p:extLst>
      <p:ext uri="{BB962C8B-B14F-4D97-AF65-F5344CB8AC3E}">
        <p14:creationId xmlns:p14="http://schemas.microsoft.com/office/powerpoint/2010/main" val="648695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Power islands in Europe, there are lots of areas where there are concentrated artificial islands or convertors bringing wind together- it is mainly about offshore wind in Europe- and then communicating those across international boundaries. So connecting those to lots of different places on the onshore system, or you are connecting between nations so that the resources which are already onshore can be harvested and distributed where they need to be. So that means a lot of interconnections and a lot of networks in the middle of the North Sea, so there is a need for over 40 HVDC projects between now and 2030. There are even more beyond that, Europe has ambition for about 450 GW worth of offshore wind by 2050. </a:t>
            </a:r>
          </a:p>
        </p:txBody>
      </p:sp>
      <p:sp>
        <p:nvSpPr>
          <p:cNvPr id="4" name="Slide Number Placeholder 3"/>
          <p:cNvSpPr>
            <a:spLocks noGrp="1"/>
          </p:cNvSpPr>
          <p:nvPr>
            <p:ph type="sldNum" sz="quarter" idx="5"/>
          </p:nvPr>
        </p:nvSpPr>
        <p:spPr/>
        <p:txBody>
          <a:bodyPr/>
          <a:lstStyle/>
          <a:p>
            <a:fld id="{66DB1EC6-F41B-49B2-82E1-18DE3B3A3675}" type="slidenum">
              <a:rPr lang="en-GB" smtClean="0"/>
              <a:t>7</a:t>
            </a:fld>
            <a:endParaRPr lang="en-GB"/>
          </a:p>
        </p:txBody>
      </p:sp>
    </p:spTree>
    <p:extLst>
      <p:ext uri="{BB962C8B-B14F-4D97-AF65-F5344CB8AC3E}">
        <p14:creationId xmlns:p14="http://schemas.microsoft.com/office/powerpoint/2010/main" val="3520188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states, similar picture, they have started development engineering on the inset in the left which is the US macro-grid. So all the yellow and blue are HVDC solutions, onshore and offshore, some involving lines, some involving submarine cables. That will be beginning to be built in the 2030s, and towards the late 2030s most of this would be in place, so by the 2040s you’ve got 54 plus convertors coming into being.</a:t>
            </a:r>
          </a:p>
          <a:p>
            <a:endParaRPr lang="en-GB" dirty="0"/>
          </a:p>
          <a:p>
            <a:r>
              <a:rPr lang="en-GB" dirty="0"/>
              <a:t>The inset on the right is just a bit more detail about the concentrator loops you can see on the East cost, connecting wind into that arrangement. And this is the beginning of other areas having similar integration as well. </a:t>
            </a:r>
          </a:p>
        </p:txBody>
      </p:sp>
      <p:sp>
        <p:nvSpPr>
          <p:cNvPr id="4" name="Slide Number Placeholder 3"/>
          <p:cNvSpPr>
            <a:spLocks noGrp="1"/>
          </p:cNvSpPr>
          <p:nvPr>
            <p:ph type="sldNum" sz="quarter" idx="5"/>
          </p:nvPr>
        </p:nvSpPr>
        <p:spPr/>
        <p:txBody>
          <a:bodyPr/>
          <a:lstStyle/>
          <a:p>
            <a:fld id="{66DB1EC6-F41B-49B2-82E1-18DE3B3A3675}" type="slidenum">
              <a:rPr lang="en-GB" smtClean="0"/>
              <a:t>8</a:t>
            </a:fld>
            <a:endParaRPr lang="en-GB"/>
          </a:p>
        </p:txBody>
      </p:sp>
    </p:spTree>
    <p:extLst>
      <p:ext uri="{BB962C8B-B14F-4D97-AF65-F5344CB8AC3E}">
        <p14:creationId xmlns:p14="http://schemas.microsoft.com/office/powerpoint/2010/main" val="3236197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southeast Asia, one of the longest and most ambitious HVDC cables is going into it’s end financing at the moment. So you have solar, batteries and wind going across Singapore and Australia being connected together via an HVDC system. </a:t>
            </a:r>
          </a:p>
          <a:p>
            <a:endParaRPr lang="en-GB" dirty="0"/>
          </a:p>
          <a:p>
            <a:r>
              <a:rPr lang="en-GB" dirty="0"/>
              <a:t>In Japan, there is a project called NEDO which is looking to build a multiterminal, multivendor offshore spine, connecting wind and reinforcing the network. </a:t>
            </a:r>
          </a:p>
          <a:p>
            <a:endParaRPr lang="en-GB" dirty="0"/>
          </a:p>
          <a:p>
            <a:r>
              <a:rPr lang="en-GB" dirty="0"/>
              <a:t>And India is beginning the process, KEPCO in South Korea is also doing quite a lot, you can see the scale of what is being done above. </a:t>
            </a:r>
          </a:p>
        </p:txBody>
      </p:sp>
      <p:sp>
        <p:nvSpPr>
          <p:cNvPr id="4" name="Slide Number Placeholder 3"/>
          <p:cNvSpPr>
            <a:spLocks noGrp="1"/>
          </p:cNvSpPr>
          <p:nvPr>
            <p:ph type="sldNum" sz="quarter" idx="5"/>
          </p:nvPr>
        </p:nvSpPr>
        <p:spPr/>
        <p:txBody>
          <a:bodyPr/>
          <a:lstStyle/>
          <a:p>
            <a:fld id="{66DB1EC6-F41B-49B2-82E1-18DE3B3A3675}" type="slidenum">
              <a:rPr lang="en-GB" smtClean="0"/>
              <a:t>9</a:t>
            </a:fld>
            <a:endParaRPr lang="en-GB"/>
          </a:p>
        </p:txBody>
      </p:sp>
    </p:spTree>
    <p:extLst>
      <p:ext uri="{BB962C8B-B14F-4D97-AF65-F5344CB8AC3E}">
        <p14:creationId xmlns:p14="http://schemas.microsoft.com/office/powerpoint/2010/main" val="6603757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2"/>
        </a:solidFill>
        <a:effectLst/>
      </p:bgPr>
    </p:bg>
    <p:spTree>
      <p:nvGrpSpPr>
        <p:cNvPr id="1" name="Shape 489"/>
        <p:cNvGrpSpPr/>
        <p:nvPr/>
      </p:nvGrpSpPr>
      <p:grpSpPr>
        <a:xfrm>
          <a:off x="0" y="0"/>
          <a:ext cx="0" cy="0"/>
          <a:chOff x="0" y="0"/>
          <a:chExt cx="0" cy="0"/>
        </a:xfrm>
      </p:grpSpPr>
      <p:sp>
        <p:nvSpPr>
          <p:cNvPr id="490" name="Google Shape;490;gf4be5d5d2e_2_36"/>
          <p:cNvSpPr txBox="1">
            <a:spLocks noGrp="1"/>
          </p:cNvSpPr>
          <p:nvPr>
            <p:ph type="title"/>
          </p:nvPr>
        </p:nvSpPr>
        <p:spPr>
          <a:xfrm>
            <a:off x="629400" y="476496"/>
            <a:ext cx="8103896" cy="4431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3400"/>
              <a:buFont typeface="Trebuchet MS"/>
              <a:buNone/>
              <a:defRPr sz="3200">
                <a:solidFill>
                  <a:srgbClr val="0D0780"/>
                </a:solidFill>
                <a:latin typeface="+mj-lt"/>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gf4be5d5d2e_2_36"/>
          <p:cNvSpPr txBox="1">
            <a:spLocks noGrp="1"/>
          </p:cNvSpPr>
          <p:nvPr>
            <p:ph type="body" idx="1"/>
          </p:nvPr>
        </p:nvSpPr>
        <p:spPr>
          <a:xfrm>
            <a:off x="629399" y="1252728"/>
            <a:ext cx="10933801" cy="4922031"/>
          </a:xfrm>
          <a:prstGeom prst="rect">
            <a:avLst/>
          </a:prstGeom>
          <a:noFill/>
          <a:ln>
            <a:noFill/>
          </a:ln>
        </p:spPr>
        <p:txBody>
          <a:bodyPr spcFirstLastPara="1" wrap="square" lIns="0" tIns="0" rIns="0" bIns="0" anchor="t" anchorCtr="0">
            <a:noAutofit/>
          </a:bodyPr>
          <a:lstStyle>
            <a:lvl1pPr marL="558800" lvl="0" indent="-457200" algn="l">
              <a:lnSpc>
                <a:spcPct val="110000"/>
              </a:lnSpc>
              <a:spcBef>
                <a:spcPts val="300"/>
              </a:spcBef>
              <a:spcAft>
                <a:spcPts val="300"/>
              </a:spcAft>
              <a:buClr>
                <a:schemeClr val="dk1"/>
              </a:buClr>
              <a:buSzPts val="2000"/>
              <a:buFont typeface="+mj-lt"/>
              <a:buAutoNum type="arabicPeriod"/>
              <a:defRPr sz="2000">
                <a:latin typeface="+mn-lt"/>
                <a:ea typeface="Trebuchet MS"/>
                <a:cs typeface="Trebuchet MS"/>
                <a:sym typeface="Trebuchet MS"/>
              </a:defRPr>
            </a:lvl1pPr>
            <a:lvl2pPr marL="1016000" lvl="1" indent="-457200" algn="l">
              <a:lnSpc>
                <a:spcPct val="100000"/>
              </a:lnSpc>
              <a:spcBef>
                <a:spcPts val="0"/>
              </a:spcBef>
              <a:spcAft>
                <a:spcPts val="0"/>
              </a:spcAft>
              <a:buSzPts val="2000"/>
              <a:buFont typeface="Arial" panose="020B0604020202020204" pitchFamily="34" charset="0"/>
              <a:buChar char="•"/>
              <a:defRPr sz="2000">
                <a:latin typeface="Trebuchet MS"/>
                <a:ea typeface="Trebuchet MS"/>
                <a:cs typeface="Trebuchet MS"/>
                <a:sym typeface="Trebuchet MS"/>
              </a:defRPr>
            </a:lvl2pPr>
            <a:lvl3pPr marL="1371600" lvl="2" indent="-355600" algn="l">
              <a:lnSpc>
                <a:spcPct val="100000"/>
              </a:lnSpc>
              <a:spcBef>
                <a:spcPts val="0"/>
              </a:spcBef>
              <a:spcAft>
                <a:spcPts val="0"/>
              </a:spcAft>
              <a:buSzPts val="2000"/>
              <a:buChar char="–"/>
              <a:defRPr sz="2000">
                <a:latin typeface="Trebuchet MS"/>
                <a:ea typeface="Trebuchet MS"/>
                <a:cs typeface="Trebuchet MS"/>
                <a:sym typeface="Trebuchet MS"/>
              </a:defRPr>
            </a:lvl3pPr>
            <a:lvl4pPr marL="1828800" lvl="3" indent="-406400" algn="l">
              <a:lnSpc>
                <a:spcPct val="100000"/>
              </a:lnSpc>
              <a:spcBef>
                <a:spcPts val="0"/>
              </a:spcBef>
              <a:spcAft>
                <a:spcPts val="0"/>
              </a:spcAft>
              <a:buSzPts val="2800"/>
              <a:buChar char="​"/>
              <a:defRPr sz="2800">
                <a:latin typeface="Trebuchet MS"/>
                <a:ea typeface="Trebuchet MS"/>
                <a:cs typeface="Trebuchet MS"/>
                <a:sym typeface="Trebuchet MS"/>
              </a:defRPr>
            </a:lvl4pPr>
            <a:lvl5pPr marL="2286000" lvl="4" indent="-406400" algn="l">
              <a:lnSpc>
                <a:spcPct val="100000"/>
              </a:lnSpc>
              <a:spcBef>
                <a:spcPts val="0"/>
              </a:spcBef>
              <a:spcAft>
                <a:spcPts val="0"/>
              </a:spcAft>
              <a:buClr>
                <a:schemeClr val="dk1"/>
              </a:buClr>
              <a:buSzPts val="2800"/>
              <a:buChar char="​"/>
              <a:defRPr sz="2800">
                <a:latin typeface="Trebuchet MS"/>
                <a:ea typeface="Trebuchet MS"/>
                <a:cs typeface="Trebuchet MS"/>
                <a:sym typeface="Trebuchet MS"/>
              </a:defRPr>
            </a:lvl5pPr>
            <a:lvl6pPr marL="2743200" lvl="5" indent="-342900" algn="l">
              <a:lnSpc>
                <a:spcPct val="90000"/>
              </a:lnSpc>
              <a:spcBef>
                <a:spcPts val="0"/>
              </a:spcBef>
              <a:spcAft>
                <a:spcPts val="0"/>
              </a:spcAft>
              <a:buSzPts val="1800"/>
              <a:buChar char="•"/>
              <a:defRPr/>
            </a:lvl6pPr>
            <a:lvl7pPr marL="3200400" lvl="6" indent="-342900" algn="l">
              <a:lnSpc>
                <a:spcPct val="90000"/>
              </a:lnSpc>
              <a:spcBef>
                <a:spcPts val="900"/>
              </a:spcBef>
              <a:spcAft>
                <a:spcPts val="0"/>
              </a:spcAft>
              <a:buClr>
                <a:schemeClr val="dk1"/>
              </a:buClr>
              <a:buSzPts val="1800"/>
              <a:buChar char="​"/>
              <a:defRPr/>
            </a:lvl7pPr>
            <a:lvl8pPr marL="3657600" lvl="7" indent="-342900" algn="l">
              <a:lnSpc>
                <a:spcPct val="90000"/>
              </a:lnSpc>
              <a:spcBef>
                <a:spcPts val="900"/>
              </a:spcBef>
              <a:spcAft>
                <a:spcPts val="0"/>
              </a:spcAft>
              <a:buClr>
                <a:schemeClr val="dk2"/>
              </a:buClr>
              <a:buSzPts val="1800"/>
              <a:buChar char="​"/>
              <a:defRPr/>
            </a:lvl8pPr>
            <a:lvl9pPr marL="4114800" lvl="8" indent="-342900" algn="l">
              <a:lnSpc>
                <a:spcPct val="100000"/>
              </a:lnSpc>
              <a:spcBef>
                <a:spcPts val="0"/>
              </a:spcBef>
              <a:spcAft>
                <a:spcPts val="900"/>
              </a:spcAft>
              <a:buClr>
                <a:schemeClr val="dk2"/>
              </a:buClr>
              <a:buSzPts val="1800"/>
              <a:buChar char="​"/>
              <a:defRPr/>
            </a:lvl9pPr>
          </a:lstStyle>
          <a:p>
            <a:endParaRPr lang="en-GB"/>
          </a:p>
          <a:p>
            <a:pPr lvl="1"/>
            <a:endParaRPr/>
          </a:p>
        </p:txBody>
      </p:sp>
      <p:sp>
        <p:nvSpPr>
          <p:cNvPr id="9" name="Minus 8">
            <a:extLst>
              <a:ext uri="{FF2B5EF4-FFF2-40B4-BE49-F238E27FC236}">
                <a16:creationId xmlns:a16="http://schemas.microsoft.com/office/drawing/2014/main" id="{243FFBAA-A859-4E3E-8361-9731DA300143}"/>
              </a:ext>
            </a:extLst>
          </p:cNvPr>
          <p:cNvSpPr>
            <a:spLocks/>
          </p:cNvSpPr>
          <p:nvPr userDrawn="1"/>
        </p:nvSpPr>
        <p:spPr bwMode="auto">
          <a:xfrm>
            <a:off x="-819002" y="919694"/>
            <a:ext cx="11001390" cy="147106"/>
          </a:xfrm>
          <a:custGeom>
            <a:avLst/>
            <a:gdLst>
              <a:gd name="T0" fmla="*/ 629821 w 4751573"/>
              <a:gd name="T1" fmla="*/ 68802 h 179922"/>
              <a:gd name="T2" fmla="*/ 4121752 w 4751573"/>
              <a:gd name="T3" fmla="*/ 68802 h 179922"/>
              <a:gd name="T4" fmla="*/ 4121752 w 4751573"/>
              <a:gd name="T5" fmla="*/ 111120 h 179922"/>
              <a:gd name="T6" fmla="*/ 629821 w 4751573"/>
              <a:gd name="T7" fmla="*/ 111120 h 179922"/>
              <a:gd name="T8" fmla="*/ 629821 w 4751573"/>
              <a:gd name="T9" fmla="*/ 68802 h 1799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51573" h="179922">
                <a:moveTo>
                  <a:pt x="629821" y="68802"/>
                </a:moveTo>
                <a:lnTo>
                  <a:pt x="4121752" y="68802"/>
                </a:lnTo>
                <a:lnTo>
                  <a:pt x="4121752" y="111120"/>
                </a:lnTo>
                <a:lnTo>
                  <a:pt x="629821" y="111120"/>
                </a:lnTo>
                <a:lnTo>
                  <a:pt x="629821" y="68802"/>
                </a:lnTo>
                <a:close/>
              </a:path>
            </a:pathLst>
          </a:custGeom>
          <a:solidFill>
            <a:srgbClr val="1CBC2B"/>
          </a:solidFill>
          <a:ln w="127">
            <a:solidFill>
              <a:srgbClr val="1CBC2B"/>
            </a:solidFill>
            <a:miter lim="800000"/>
            <a:headEnd/>
            <a:tailEnd/>
          </a:ln>
        </p:spPr>
        <p:txBody>
          <a:bodyPr vert="horz" wrap="square" lIns="91440" tIns="45720" rIns="91440" bIns="45720" numCol="1" anchor="ctr" anchorCtr="0" compatLnSpc="1">
            <a:prstTxWarp prst="textNoShape">
              <a:avLst/>
            </a:prstTxWarp>
          </a:bodyPr>
          <a:lstStyle/>
          <a:p>
            <a:endParaRPr lang="en-GB"/>
          </a:p>
        </p:txBody>
      </p:sp>
      <p:grpSp>
        <p:nvGrpSpPr>
          <p:cNvPr id="6" name="Group 5">
            <a:extLst>
              <a:ext uri="{FF2B5EF4-FFF2-40B4-BE49-F238E27FC236}">
                <a16:creationId xmlns:a16="http://schemas.microsoft.com/office/drawing/2014/main" id="{00BFF7F5-DFEB-9FBD-28A2-C5A0BD99CADF}"/>
              </a:ext>
            </a:extLst>
          </p:cNvPr>
          <p:cNvGrpSpPr>
            <a:grpSpLocks noChangeAspect="1"/>
          </p:cNvGrpSpPr>
          <p:nvPr userDrawn="1"/>
        </p:nvGrpSpPr>
        <p:grpSpPr>
          <a:xfrm>
            <a:off x="9055065" y="266555"/>
            <a:ext cx="1097280" cy="718618"/>
            <a:chOff x="3403969" y="5271776"/>
            <a:chExt cx="1878150" cy="1161732"/>
          </a:xfrm>
        </p:grpSpPr>
        <p:pic>
          <p:nvPicPr>
            <p:cNvPr id="7" name="Picture 6" descr="Logo&#10;&#10;Description automatically generated">
              <a:extLst>
                <a:ext uri="{FF2B5EF4-FFF2-40B4-BE49-F238E27FC236}">
                  <a16:creationId xmlns:a16="http://schemas.microsoft.com/office/drawing/2014/main" id="{FECBA631-FDD7-47C4-83B6-0F1BE569C1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2996"/>
            <a:stretch/>
          </p:blipFill>
          <p:spPr>
            <a:xfrm>
              <a:off x="3403969" y="5271776"/>
              <a:ext cx="620982" cy="1124526"/>
            </a:xfrm>
            <a:prstGeom prst="rect">
              <a:avLst/>
            </a:prstGeom>
          </p:spPr>
        </p:pic>
        <p:pic>
          <p:nvPicPr>
            <p:cNvPr id="8" name="Picture 7" descr="Logo&#10;&#10;Description automatically generated">
              <a:extLst>
                <a:ext uri="{FF2B5EF4-FFF2-40B4-BE49-F238E27FC236}">
                  <a16:creationId xmlns:a16="http://schemas.microsoft.com/office/drawing/2014/main" id="{52D6CB13-E30F-9349-F74B-7D0ACF6131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004" r="48163"/>
            <a:stretch/>
          </p:blipFill>
          <p:spPr>
            <a:xfrm>
              <a:off x="4010024" y="5308982"/>
              <a:ext cx="1272095" cy="1124526"/>
            </a:xfrm>
            <a:prstGeom prst="rect">
              <a:avLst/>
            </a:prstGeom>
          </p:spPr>
        </p:pic>
      </p:grpSp>
      <p:pic>
        <p:nvPicPr>
          <p:cNvPr id="10" name="Picture 9">
            <a:extLst>
              <a:ext uri="{FF2B5EF4-FFF2-40B4-BE49-F238E27FC236}">
                <a16:creationId xmlns:a16="http://schemas.microsoft.com/office/drawing/2014/main" id="{C79255F3-087B-DED0-3748-B403BFE428E2}"/>
              </a:ext>
            </a:extLst>
          </p:cNvPr>
          <p:cNvPicPr>
            <a:picLocks noChangeAspect="1"/>
          </p:cNvPicPr>
          <p:nvPr userDrawn="1"/>
        </p:nvPicPr>
        <p:blipFill rotWithShape="1">
          <a:blip r:embed="rId3"/>
          <a:srcRect l="72969" t="6111" r="1015" b="55139"/>
          <a:stretch/>
        </p:blipFill>
        <p:spPr>
          <a:xfrm>
            <a:off x="10504157" y="238424"/>
            <a:ext cx="1097280" cy="919342"/>
          </a:xfrm>
          <a:prstGeom prst="rect">
            <a:avLst/>
          </a:prstGeom>
        </p:spPr>
      </p:pic>
    </p:spTree>
    <p:extLst>
      <p:ext uri="{BB962C8B-B14F-4D97-AF65-F5344CB8AC3E}">
        <p14:creationId xmlns:p14="http://schemas.microsoft.com/office/powerpoint/2010/main" val="722981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640089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2"/>
        </a:solidFill>
        <a:effectLst/>
      </p:bgPr>
    </p:bg>
    <p:spTree>
      <p:nvGrpSpPr>
        <p:cNvPr id="1" name="Shape 489"/>
        <p:cNvGrpSpPr/>
        <p:nvPr/>
      </p:nvGrpSpPr>
      <p:grpSpPr>
        <a:xfrm>
          <a:off x="0" y="0"/>
          <a:ext cx="0" cy="0"/>
          <a:chOff x="0" y="0"/>
          <a:chExt cx="0" cy="0"/>
        </a:xfrm>
      </p:grpSpPr>
      <p:sp>
        <p:nvSpPr>
          <p:cNvPr id="490" name="Google Shape;490;gf4be5d5d2e_2_36"/>
          <p:cNvSpPr txBox="1">
            <a:spLocks noGrp="1"/>
          </p:cNvSpPr>
          <p:nvPr>
            <p:ph type="title"/>
          </p:nvPr>
        </p:nvSpPr>
        <p:spPr>
          <a:xfrm>
            <a:off x="629400" y="476496"/>
            <a:ext cx="8103896" cy="4431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3400"/>
              <a:buFont typeface="Trebuchet MS"/>
              <a:buNone/>
              <a:defRPr sz="3200">
                <a:solidFill>
                  <a:srgbClr val="0D0780"/>
                </a:solidFill>
                <a:latin typeface="+mj-lt"/>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gf4be5d5d2e_2_36"/>
          <p:cNvSpPr txBox="1">
            <a:spLocks noGrp="1"/>
          </p:cNvSpPr>
          <p:nvPr>
            <p:ph type="body" idx="1"/>
          </p:nvPr>
        </p:nvSpPr>
        <p:spPr>
          <a:xfrm>
            <a:off x="629399" y="1252728"/>
            <a:ext cx="10933801" cy="4922031"/>
          </a:xfrm>
          <a:prstGeom prst="rect">
            <a:avLst/>
          </a:prstGeom>
          <a:noFill/>
          <a:ln>
            <a:noFill/>
          </a:ln>
        </p:spPr>
        <p:txBody>
          <a:bodyPr spcFirstLastPara="1" wrap="square" lIns="0" tIns="0" rIns="0" bIns="0" anchor="t" anchorCtr="0">
            <a:noAutofit/>
          </a:bodyPr>
          <a:lstStyle>
            <a:lvl1pPr marL="558800" lvl="0" indent="-457200" algn="l">
              <a:lnSpc>
                <a:spcPct val="110000"/>
              </a:lnSpc>
              <a:spcBef>
                <a:spcPts val="300"/>
              </a:spcBef>
              <a:spcAft>
                <a:spcPts val="300"/>
              </a:spcAft>
              <a:buClr>
                <a:schemeClr val="dk1"/>
              </a:buClr>
              <a:buSzPts val="2000"/>
              <a:buFont typeface="+mj-lt"/>
              <a:buAutoNum type="arabicPeriod"/>
              <a:defRPr sz="2000">
                <a:latin typeface="+mn-lt"/>
                <a:ea typeface="Trebuchet MS"/>
                <a:cs typeface="Trebuchet MS"/>
                <a:sym typeface="Trebuchet MS"/>
              </a:defRPr>
            </a:lvl1pPr>
            <a:lvl2pPr marL="1016000" lvl="1" indent="-457200" algn="l">
              <a:lnSpc>
                <a:spcPct val="100000"/>
              </a:lnSpc>
              <a:spcBef>
                <a:spcPts val="0"/>
              </a:spcBef>
              <a:spcAft>
                <a:spcPts val="0"/>
              </a:spcAft>
              <a:buSzPts val="2000"/>
              <a:buFont typeface="Arial" panose="020B0604020202020204" pitchFamily="34" charset="0"/>
              <a:buChar char="•"/>
              <a:defRPr sz="2000">
                <a:latin typeface="Trebuchet MS"/>
                <a:ea typeface="Trebuchet MS"/>
                <a:cs typeface="Trebuchet MS"/>
                <a:sym typeface="Trebuchet MS"/>
              </a:defRPr>
            </a:lvl2pPr>
            <a:lvl3pPr marL="1371600" lvl="2" indent="-355600" algn="l">
              <a:lnSpc>
                <a:spcPct val="100000"/>
              </a:lnSpc>
              <a:spcBef>
                <a:spcPts val="0"/>
              </a:spcBef>
              <a:spcAft>
                <a:spcPts val="0"/>
              </a:spcAft>
              <a:buSzPts val="2000"/>
              <a:buChar char="–"/>
              <a:defRPr sz="2000">
                <a:latin typeface="Trebuchet MS"/>
                <a:ea typeface="Trebuchet MS"/>
                <a:cs typeface="Trebuchet MS"/>
                <a:sym typeface="Trebuchet MS"/>
              </a:defRPr>
            </a:lvl3pPr>
            <a:lvl4pPr marL="1828800" lvl="3" indent="-406400" algn="l">
              <a:lnSpc>
                <a:spcPct val="100000"/>
              </a:lnSpc>
              <a:spcBef>
                <a:spcPts val="0"/>
              </a:spcBef>
              <a:spcAft>
                <a:spcPts val="0"/>
              </a:spcAft>
              <a:buSzPts val="2800"/>
              <a:buChar char="​"/>
              <a:defRPr sz="2800">
                <a:latin typeface="Trebuchet MS"/>
                <a:ea typeface="Trebuchet MS"/>
                <a:cs typeface="Trebuchet MS"/>
                <a:sym typeface="Trebuchet MS"/>
              </a:defRPr>
            </a:lvl4pPr>
            <a:lvl5pPr marL="2286000" lvl="4" indent="-406400" algn="l">
              <a:lnSpc>
                <a:spcPct val="100000"/>
              </a:lnSpc>
              <a:spcBef>
                <a:spcPts val="0"/>
              </a:spcBef>
              <a:spcAft>
                <a:spcPts val="0"/>
              </a:spcAft>
              <a:buClr>
                <a:schemeClr val="dk1"/>
              </a:buClr>
              <a:buSzPts val="2800"/>
              <a:buChar char="​"/>
              <a:defRPr sz="2800">
                <a:latin typeface="Trebuchet MS"/>
                <a:ea typeface="Trebuchet MS"/>
                <a:cs typeface="Trebuchet MS"/>
                <a:sym typeface="Trebuchet MS"/>
              </a:defRPr>
            </a:lvl5pPr>
            <a:lvl6pPr marL="2743200" lvl="5" indent="-342900" algn="l">
              <a:lnSpc>
                <a:spcPct val="90000"/>
              </a:lnSpc>
              <a:spcBef>
                <a:spcPts val="0"/>
              </a:spcBef>
              <a:spcAft>
                <a:spcPts val="0"/>
              </a:spcAft>
              <a:buSzPts val="1800"/>
              <a:buChar char="•"/>
              <a:defRPr/>
            </a:lvl6pPr>
            <a:lvl7pPr marL="3200400" lvl="6" indent="-342900" algn="l">
              <a:lnSpc>
                <a:spcPct val="90000"/>
              </a:lnSpc>
              <a:spcBef>
                <a:spcPts val="900"/>
              </a:spcBef>
              <a:spcAft>
                <a:spcPts val="0"/>
              </a:spcAft>
              <a:buClr>
                <a:schemeClr val="dk1"/>
              </a:buClr>
              <a:buSzPts val="1800"/>
              <a:buChar char="​"/>
              <a:defRPr/>
            </a:lvl7pPr>
            <a:lvl8pPr marL="3657600" lvl="7" indent="-342900" algn="l">
              <a:lnSpc>
                <a:spcPct val="90000"/>
              </a:lnSpc>
              <a:spcBef>
                <a:spcPts val="900"/>
              </a:spcBef>
              <a:spcAft>
                <a:spcPts val="0"/>
              </a:spcAft>
              <a:buClr>
                <a:schemeClr val="dk2"/>
              </a:buClr>
              <a:buSzPts val="1800"/>
              <a:buChar char="​"/>
              <a:defRPr/>
            </a:lvl8pPr>
            <a:lvl9pPr marL="4114800" lvl="8" indent="-342900" algn="l">
              <a:lnSpc>
                <a:spcPct val="100000"/>
              </a:lnSpc>
              <a:spcBef>
                <a:spcPts val="0"/>
              </a:spcBef>
              <a:spcAft>
                <a:spcPts val="900"/>
              </a:spcAft>
              <a:buClr>
                <a:schemeClr val="dk2"/>
              </a:buClr>
              <a:buSzPts val="1800"/>
              <a:buChar char="​"/>
              <a:defRPr/>
            </a:lvl9pPr>
          </a:lstStyle>
          <a:p>
            <a:endParaRPr lang="en-GB"/>
          </a:p>
          <a:p>
            <a:pPr lvl="1"/>
            <a:endParaRPr/>
          </a:p>
        </p:txBody>
      </p:sp>
      <p:sp>
        <p:nvSpPr>
          <p:cNvPr id="9" name="Minus 8">
            <a:extLst>
              <a:ext uri="{FF2B5EF4-FFF2-40B4-BE49-F238E27FC236}">
                <a16:creationId xmlns:a16="http://schemas.microsoft.com/office/drawing/2014/main" id="{243FFBAA-A859-4E3E-8361-9731DA300143}"/>
              </a:ext>
            </a:extLst>
          </p:cNvPr>
          <p:cNvSpPr>
            <a:spLocks/>
          </p:cNvSpPr>
          <p:nvPr userDrawn="1"/>
        </p:nvSpPr>
        <p:spPr bwMode="auto">
          <a:xfrm>
            <a:off x="-819002" y="919694"/>
            <a:ext cx="11001390" cy="147106"/>
          </a:xfrm>
          <a:custGeom>
            <a:avLst/>
            <a:gdLst>
              <a:gd name="T0" fmla="*/ 629821 w 4751573"/>
              <a:gd name="T1" fmla="*/ 68802 h 179922"/>
              <a:gd name="T2" fmla="*/ 4121752 w 4751573"/>
              <a:gd name="T3" fmla="*/ 68802 h 179922"/>
              <a:gd name="T4" fmla="*/ 4121752 w 4751573"/>
              <a:gd name="T5" fmla="*/ 111120 h 179922"/>
              <a:gd name="T6" fmla="*/ 629821 w 4751573"/>
              <a:gd name="T7" fmla="*/ 111120 h 179922"/>
              <a:gd name="T8" fmla="*/ 629821 w 4751573"/>
              <a:gd name="T9" fmla="*/ 68802 h 1799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51573" h="179922">
                <a:moveTo>
                  <a:pt x="629821" y="68802"/>
                </a:moveTo>
                <a:lnTo>
                  <a:pt x="4121752" y="68802"/>
                </a:lnTo>
                <a:lnTo>
                  <a:pt x="4121752" y="111120"/>
                </a:lnTo>
                <a:lnTo>
                  <a:pt x="629821" y="111120"/>
                </a:lnTo>
                <a:lnTo>
                  <a:pt x="629821" y="68802"/>
                </a:lnTo>
                <a:close/>
              </a:path>
            </a:pathLst>
          </a:custGeom>
          <a:solidFill>
            <a:srgbClr val="1CBC2B"/>
          </a:solidFill>
          <a:ln w="127">
            <a:solidFill>
              <a:srgbClr val="1CBC2B"/>
            </a:solidFill>
            <a:miter lim="800000"/>
            <a:headEnd/>
            <a:tailEnd/>
          </a:ln>
        </p:spPr>
        <p:txBody>
          <a:bodyPr vert="horz" wrap="square" lIns="91440" tIns="45720" rIns="91440" bIns="45720" numCol="1" anchor="ctr" anchorCtr="0" compatLnSpc="1">
            <a:prstTxWarp prst="textNoShape">
              <a:avLst/>
            </a:prstTxWarp>
          </a:bodyPr>
          <a:lstStyle/>
          <a:p>
            <a:endParaRPr lang="en-GB"/>
          </a:p>
        </p:txBody>
      </p:sp>
      <p:grpSp>
        <p:nvGrpSpPr>
          <p:cNvPr id="6" name="Group 5">
            <a:extLst>
              <a:ext uri="{FF2B5EF4-FFF2-40B4-BE49-F238E27FC236}">
                <a16:creationId xmlns:a16="http://schemas.microsoft.com/office/drawing/2014/main" id="{2EED15D7-5E62-AEB8-78DC-9C9CAE8CE8FE}"/>
              </a:ext>
            </a:extLst>
          </p:cNvPr>
          <p:cNvGrpSpPr>
            <a:grpSpLocks noChangeAspect="1"/>
          </p:cNvGrpSpPr>
          <p:nvPr userDrawn="1"/>
        </p:nvGrpSpPr>
        <p:grpSpPr>
          <a:xfrm>
            <a:off x="9055065" y="266555"/>
            <a:ext cx="1097280" cy="718618"/>
            <a:chOff x="3403969" y="5271776"/>
            <a:chExt cx="1878150" cy="1161732"/>
          </a:xfrm>
        </p:grpSpPr>
        <p:pic>
          <p:nvPicPr>
            <p:cNvPr id="7" name="Picture 6" descr="Logo&#10;&#10;Description automatically generated">
              <a:extLst>
                <a:ext uri="{FF2B5EF4-FFF2-40B4-BE49-F238E27FC236}">
                  <a16:creationId xmlns:a16="http://schemas.microsoft.com/office/drawing/2014/main" id="{8198ADC5-C707-5E5D-69B9-23216F88D8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2996"/>
            <a:stretch/>
          </p:blipFill>
          <p:spPr>
            <a:xfrm>
              <a:off x="3403969" y="5271776"/>
              <a:ext cx="620982" cy="1124526"/>
            </a:xfrm>
            <a:prstGeom prst="rect">
              <a:avLst/>
            </a:prstGeom>
          </p:spPr>
        </p:pic>
        <p:pic>
          <p:nvPicPr>
            <p:cNvPr id="8" name="Picture 7" descr="Logo&#10;&#10;Description automatically generated">
              <a:extLst>
                <a:ext uri="{FF2B5EF4-FFF2-40B4-BE49-F238E27FC236}">
                  <a16:creationId xmlns:a16="http://schemas.microsoft.com/office/drawing/2014/main" id="{BA9C290E-E437-3C7E-C486-DD904BFD9F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004" r="48163"/>
            <a:stretch/>
          </p:blipFill>
          <p:spPr>
            <a:xfrm>
              <a:off x="4010024" y="5308982"/>
              <a:ext cx="1272095" cy="1124526"/>
            </a:xfrm>
            <a:prstGeom prst="rect">
              <a:avLst/>
            </a:prstGeom>
          </p:spPr>
        </p:pic>
      </p:grpSp>
      <p:pic>
        <p:nvPicPr>
          <p:cNvPr id="10" name="Picture 9">
            <a:extLst>
              <a:ext uri="{FF2B5EF4-FFF2-40B4-BE49-F238E27FC236}">
                <a16:creationId xmlns:a16="http://schemas.microsoft.com/office/drawing/2014/main" id="{6F07719F-1BA0-97B4-9611-E48CD38C4368}"/>
              </a:ext>
            </a:extLst>
          </p:cNvPr>
          <p:cNvPicPr>
            <a:picLocks noChangeAspect="1"/>
          </p:cNvPicPr>
          <p:nvPr userDrawn="1"/>
        </p:nvPicPr>
        <p:blipFill rotWithShape="1">
          <a:blip r:embed="rId3"/>
          <a:srcRect l="72969" t="6111" r="1015" b="55139"/>
          <a:stretch/>
        </p:blipFill>
        <p:spPr>
          <a:xfrm>
            <a:off x="10504157" y="154685"/>
            <a:ext cx="1097280" cy="919342"/>
          </a:xfrm>
          <a:prstGeom prst="rect">
            <a:avLst/>
          </a:prstGeom>
        </p:spPr>
      </p:pic>
    </p:spTree>
    <p:extLst>
      <p:ext uri="{BB962C8B-B14F-4D97-AF65-F5344CB8AC3E}">
        <p14:creationId xmlns:p14="http://schemas.microsoft.com/office/powerpoint/2010/main" val="2782801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60577-48E7-AC19-694F-9542558964CD}"/>
              </a:ext>
            </a:extLst>
          </p:cNvPr>
          <p:cNvSpPr>
            <a:spLocks noGrp="1"/>
          </p:cNvSpPr>
          <p:nvPr>
            <p:ph type="title"/>
          </p:nvPr>
        </p:nvSpPr>
        <p:spPr/>
        <p:txBody>
          <a:bodyPr/>
          <a:lstStyle/>
          <a:p>
            <a:r>
              <a:rPr lang="en-US"/>
              <a:t>Click to edit Master title style</a:t>
            </a:r>
            <a:endParaRPr lang="en-AT"/>
          </a:p>
        </p:txBody>
      </p:sp>
      <p:sp>
        <p:nvSpPr>
          <p:cNvPr id="3" name="Content Placeholder 2">
            <a:extLst>
              <a:ext uri="{FF2B5EF4-FFF2-40B4-BE49-F238E27FC236}">
                <a16:creationId xmlns:a16="http://schemas.microsoft.com/office/drawing/2014/main" id="{1C9126A7-AB0D-7642-A955-01871B2FE3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T"/>
          </a:p>
        </p:txBody>
      </p:sp>
      <p:sp>
        <p:nvSpPr>
          <p:cNvPr id="4" name="Date Placeholder 3">
            <a:extLst>
              <a:ext uri="{FF2B5EF4-FFF2-40B4-BE49-F238E27FC236}">
                <a16:creationId xmlns:a16="http://schemas.microsoft.com/office/drawing/2014/main" id="{0B198A52-B66D-673D-916A-442CDC51DC6C}"/>
              </a:ext>
            </a:extLst>
          </p:cNvPr>
          <p:cNvSpPr>
            <a:spLocks noGrp="1"/>
          </p:cNvSpPr>
          <p:nvPr>
            <p:ph type="dt" sz="half" idx="10"/>
          </p:nvPr>
        </p:nvSpPr>
        <p:spPr/>
        <p:txBody>
          <a:bodyPr/>
          <a:lstStyle/>
          <a:p>
            <a:fld id="{6493A766-2431-4194-AAC6-FD23832318ED}" type="datetimeFigureOut">
              <a:rPr lang="en-AT" smtClean="0"/>
              <a:t>11/02/2024</a:t>
            </a:fld>
            <a:endParaRPr lang="en-AT"/>
          </a:p>
        </p:txBody>
      </p:sp>
      <p:sp>
        <p:nvSpPr>
          <p:cNvPr id="5" name="Footer Placeholder 4">
            <a:extLst>
              <a:ext uri="{FF2B5EF4-FFF2-40B4-BE49-F238E27FC236}">
                <a16:creationId xmlns:a16="http://schemas.microsoft.com/office/drawing/2014/main" id="{BD6C5EDE-97A4-980D-F960-B95401280F80}"/>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CDE076F2-371D-54C2-E76A-CD6B56A8D044}"/>
              </a:ext>
            </a:extLst>
          </p:cNvPr>
          <p:cNvSpPr>
            <a:spLocks noGrp="1"/>
          </p:cNvSpPr>
          <p:nvPr>
            <p:ph type="sldNum" sz="quarter" idx="12"/>
          </p:nvPr>
        </p:nvSpPr>
        <p:spPr/>
        <p:txBody>
          <a:bodyPr/>
          <a:lstStyle/>
          <a:p>
            <a:fld id="{66F7F160-3BDD-46BA-9403-E9531AD95EB0}" type="slidenum">
              <a:rPr lang="en-AT" smtClean="0"/>
              <a:t>‹#›</a:t>
            </a:fld>
            <a:endParaRPr lang="en-AT"/>
          </a:p>
        </p:txBody>
      </p:sp>
    </p:spTree>
    <p:extLst>
      <p:ext uri="{BB962C8B-B14F-4D97-AF65-F5344CB8AC3E}">
        <p14:creationId xmlns:p14="http://schemas.microsoft.com/office/powerpoint/2010/main" val="23278756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3" name="Google Shape;73;p1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dirty="0"/>
          </a:p>
        </p:txBody>
      </p:sp>
      <p:sp>
        <p:nvSpPr>
          <p:cNvPr id="74" name="Google Shape;74;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68349961"/>
      </p:ext>
    </p:extLst>
  </p:cSld>
  <p:clrMap bg1="lt1" tx1="dk1" bg2="dk2" tx2="lt2" accent1="accent1" accent2="accent2" accent3="accent3" accent4="accent4" accent5="accent5" accent6="accent6" hlink="hlink" folHlink="folHlink"/>
  <p:sldLayoutIdLst>
    <p:sldLayoutId id="2147483701" r:id="rId1"/>
    <p:sldLayoutId id="214748370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7"/>
        <p:cNvGrpSpPr/>
        <p:nvPr/>
      </p:nvGrpSpPr>
      <p:grpSpPr>
        <a:xfrm>
          <a:off x="0" y="0"/>
          <a:ext cx="0" cy="0"/>
          <a:chOff x="0" y="0"/>
          <a:chExt cx="0" cy="0"/>
        </a:xfrm>
      </p:grpSpPr>
      <p:sp>
        <p:nvSpPr>
          <p:cNvPr id="448" name="Google Shape;448;gede09acef4_16_0"/>
          <p:cNvSpPr txBox="1">
            <a:spLocks noGrp="1"/>
          </p:cNvSpPr>
          <p:nvPr>
            <p:ph type="dt" idx="10"/>
          </p:nvPr>
        </p:nvSpPr>
        <p:spPr>
          <a:xfrm>
            <a:off x="9677400" y="6405036"/>
            <a:ext cx="1482051" cy="153888"/>
          </a:xfrm>
          <a:prstGeom prst="rect">
            <a:avLst/>
          </a:prstGeom>
          <a:noFill/>
          <a:ln>
            <a:noFill/>
          </a:ln>
        </p:spPr>
        <p:txBody>
          <a:bodyPr spcFirstLastPara="1" wrap="square" lIns="0" tIns="0" rIns="0" bIns="0" anchor="b" anchorCtr="0">
            <a:sp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7F7F7F"/>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449" name="Google Shape;449;gede09acef4_16_0"/>
          <p:cNvSpPr txBox="1"/>
          <p:nvPr/>
        </p:nvSpPr>
        <p:spPr>
          <a:xfrm>
            <a:off x="11167872" y="6405036"/>
            <a:ext cx="381000" cy="153888"/>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1000"/>
              <a:buFont typeface="Trebuchet MS"/>
              <a:buNone/>
            </a:pPr>
            <a:fld id="{00000000-1234-1234-1234-123412341234}" type="slidenum">
              <a:rPr lang="en-US" sz="1000" b="0" i="0" u="none" strike="noStrike" cap="none">
                <a:solidFill>
                  <a:srgbClr val="7F7F7F"/>
                </a:solidFill>
                <a:latin typeface="Trebuchet MS"/>
                <a:ea typeface="Trebuchet MS"/>
                <a:cs typeface="Trebuchet MS"/>
                <a:sym typeface="Trebuchet MS"/>
              </a:rPr>
              <a:t>‹#›</a:t>
            </a:fld>
            <a:endParaRPr sz="1000" b="0" i="0" u="none" strike="noStrike" cap="none">
              <a:solidFill>
                <a:srgbClr val="7F7F7F"/>
              </a:solidFill>
              <a:latin typeface="Trebuchet MS"/>
              <a:ea typeface="Trebuchet MS"/>
              <a:cs typeface="Trebuchet MS"/>
              <a:sym typeface="Trebuchet MS"/>
            </a:endParaRPr>
          </a:p>
        </p:txBody>
      </p:sp>
      <p:sp>
        <p:nvSpPr>
          <p:cNvPr id="450" name="Google Shape;450;gede09acef4_16_0"/>
          <p:cNvSpPr txBox="1">
            <a:spLocks noGrp="1"/>
          </p:cNvSpPr>
          <p:nvPr>
            <p:ph type="title"/>
          </p:nvPr>
        </p:nvSpPr>
        <p:spPr>
          <a:xfrm>
            <a:off x="630000" y="622800"/>
            <a:ext cx="10933350" cy="3323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2"/>
              </a:buClr>
              <a:buSzPts val="2400"/>
              <a:buFont typeface="Trebuchet MS"/>
              <a:buNone/>
              <a:defRPr sz="24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1" name="Google Shape;451;gede09acef4_16_0"/>
          <p:cNvSpPr txBox="1">
            <a:spLocks noGrp="1"/>
          </p:cNvSpPr>
          <p:nvPr>
            <p:ph type="body" idx="1"/>
          </p:nvPr>
        </p:nvSpPr>
        <p:spPr>
          <a:xfrm>
            <a:off x="630000" y="1825625"/>
            <a:ext cx="10933350" cy="4351338"/>
          </a:xfrm>
          <a:prstGeom prst="rect">
            <a:avLst/>
          </a:prstGeom>
          <a:noFill/>
          <a:ln>
            <a:noFill/>
          </a:ln>
        </p:spPr>
        <p:txBody>
          <a:bodyPr spcFirstLastPara="1" wrap="square" lIns="0" tIns="0" rIns="0" bIns="0" anchor="t" anchorCtr="0">
            <a:noAutofit/>
          </a:bodyPr>
          <a:lstStyle>
            <a:lvl1pPr marL="457200" marR="0" lvl="0" indent="-304800" algn="l" rtl="0">
              <a:lnSpc>
                <a:spcPct val="110000"/>
              </a:lnSpc>
              <a:spcBef>
                <a:spcPts val="600"/>
              </a:spcBef>
              <a:spcAft>
                <a:spcPts val="0"/>
              </a:spcAft>
              <a:buClr>
                <a:schemeClr val="dk1"/>
              </a:buClr>
              <a:buSzPts val="1200"/>
              <a:buFont typeface="Arial"/>
              <a:buChar char="​"/>
              <a:defRPr sz="1200" b="0" i="0" u="none" strike="noStrike" cap="none">
                <a:solidFill>
                  <a:schemeClr val="dk1"/>
                </a:solidFill>
                <a:latin typeface="Trebuchet MS"/>
                <a:ea typeface="Trebuchet MS"/>
                <a:cs typeface="Trebuchet MS"/>
                <a:sym typeface="Trebuchet MS"/>
              </a:defRPr>
            </a:lvl1pPr>
            <a:lvl2pPr marL="914400" marR="0" lvl="1" indent="-304800" algn="l" rtl="0">
              <a:lnSpc>
                <a:spcPct val="90000"/>
              </a:lnSpc>
              <a:spcBef>
                <a:spcPts val="300"/>
              </a:spcBef>
              <a:spcAft>
                <a:spcPts val="0"/>
              </a:spcAft>
              <a:buClr>
                <a:schemeClr val="dk2"/>
              </a:buClr>
              <a:buSzPts val="1200"/>
              <a:buFont typeface="Arial"/>
              <a:buChar char="•"/>
              <a:defRPr sz="1200" b="0" i="0" u="none" strike="noStrike" cap="none">
                <a:solidFill>
                  <a:schemeClr val="dk1"/>
                </a:solidFill>
                <a:latin typeface="Trebuchet MS"/>
                <a:ea typeface="Trebuchet MS"/>
                <a:cs typeface="Trebuchet MS"/>
                <a:sym typeface="Trebuchet MS"/>
              </a:defRPr>
            </a:lvl2pPr>
            <a:lvl3pPr marL="1371600" marR="0" lvl="2" indent="-304800" algn="l" rtl="0">
              <a:lnSpc>
                <a:spcPct val="90000"/>
              </a:lnSpc>
              <a:spcBef>
                <a:spcPts val="300"/>
              </a:spcBef>
              <a:spcAft>
                <a:spcPts val="0"/>
              </a:spcAft>
              <a:buClr>
                <a:schemeClr val="dk2"/>
              </a:buClr>
              <a:buSzPts val="1200"/>
              <a:buFont typeface="Trebuchet MS"/>
              <a:buChar char="–"/>
              <a:defRPr sz="1200" b="0" i="0" u="none" strike="noStrike" cap="none">
                <a:solidFill>
                  <a:schemeClr val="dk1"/>
                </a:solidFill>
                <a:latin typeface="Trebuchet MS"/>
                <a:ea typeface="Trebuchet MS"/>
                <a:cs typeface="Trebuchet MS"/>
                <a:sym typeface="Trebuchet MS"/>
              </a:defRPr>
            </a:lvl3pPr>
            <a:lvl4pPr marL="1828800" marR="0" lvl="3" indent="-330200" algn="l" rtl="0">
              <a:lnSpc>
                <a:spcPct val="110000"/>
              </a:lnSpc>
              <a:spcBef>
                <a:spcPts val="300"/>
              </a:spcBef>
              <a:spcAft>
                <a:spcPts val="0"/>
              </a:spcAft>
              <a:buClr>
                <a:schemeClr val="dk2"/>
              </a:buClr>
              <a:buSzPts val="1600"/>
              <a:buFont typeface="Arial"/>
              <a:buChar char="​"/>
              <a:defRPr sz="1600" b="0" i="0" u="none" strike="noStrike" cap="none">
                <a:solidFill>
                  <a:schemeClr val="dk2"/>
                </a:solidFill>
                <a:latin typeface="Trebuchet MS"/>
                <a:ea typeface="Trebuchet MS"/>
                <a:cs typeface="Trebuchet MS"/>
                <a:sym typeface="Trebuchet MS"/>
              </a:defRPr>
            </a:lvl4pPr>
            <a:lvl5pPr marL="2286000" marR="0" lvl="4" indent="-330200" algn="l" rtl="0">
              <a:lnSpc>
                <a:spcPct val="100000"/>
              </a:lnSpc>
              <a:spcBef>
                <a:spcPts val="300"/>
              </a:spcBef>
              <a:spcAft>
                <a:spcPts val="0"/>
              </a:spcAft>
              <a:buClr>
                <a:schemeClr val="dk1"/>
              </a:buClr>
              <a:buSzPts val="1600"/>
              <a:buFont typeface="Arial"/>
              <a:buChar char="​"/>
              <a:defRPr sz="1600" b="1" i="0" u="none" strike="noStrike" cap="none">
                <a:solidFill>
                  <a:schemeClr val="dk1"/>
                </a:solidFill>
                <a:latin typeface="Trebuchet MS"/>
                <a:ea typeface="Trebuchet MS"/>
                <a:cs typeface="Trebuchet MS"/>
                <a:sym typeface="Trebuchet MS"/>
              </a:defRPr>
            </a:lvl5pPr>
            <a:lvl6pPr marL="2743200" marR="0" lvl="5" indent="-330200" algn="l" rtl="0">
              <a:lnSpc>
                <a:spcPct val="90000"/>
              </a:lnSpc>
              <a:spcBef>
                <a:spcPts val="300"/>
              </a:spcBef>
              <a:spcAft>
                <a:spcPts val="0"/>
              </a:spcAft>
              <a:buClr>
                <a:schemeClr val="dk2"/>
              </a:buClr>
              <a:buSzPts val="1600"/>
              <a:buFont typeface="Arial"/>
              <a:buChar char="•"/>
              <a:defRPr sz="1600" b="0" i="0" u="none" strike="noStrike" cap="none">
                <a:solidFill>
                  <a:schemeClr val="dk1"/>
                </a:solidFill>
                <a:latin typeface="Trebuchet MS"/>
                <a:ea typeface="Trebuchet MS"/>
                <a:cs typeface="Trebuchet MS"/>
                <a:sym typeface="Trebuchet MS"/>
              </a:defRPr>
            </a:lvl6pPr>
            <a:lvl7pPr marL="3200400" marR="0" lvl="6" indent="-508000" algn="l" rtl="0">
              <a:lnSpc>
                <a:spcPct val="90000"/>
              </a:lnSpc>
              <a:spcBef>
                <a:spcPts val="900"/>
              </a:spcBef>
              <a:spcAft>
                <a:spcPts val="0"/>
              </a:spcAft>
              <a:buClr>
                <a:schemeClr val="dk1"/>
              </a:buClr>
              <a:buSzPts val="4400"/>
              <a:buFont typeface="Arial"/>
              <a:buChar char="​"/>
              <a:defRPr sz="4400" b="0" i="0" u="none" strike="noStrike" cap="none">
                <a:solidFill>
                  <a:schemeClr val="dk1"/>
                </a:solidFill>
                <a:latin typeface="Trebuchet MS"/>
                <a:ea typeface="Trebuchet MS"/>
                <a:cs typeface="Trebuchet MS"/>
                <a:sym typeface="Trebuchet MS"/>
              </a:defRPr>
            </a:lvl7pPr>
            <a:lvl8pPr marL="3657600" marR="0" lvl="7" indent="-571500" algn="l" rtl="0">
              <a:lnSpc>
                <a:spcPct val="90000"/>
              </a:lnSpc>
              <a:spcBef>
                <a:spcPts val="900"/>
              </a:spcBef>
              <a:spcAft>
                <a:spcPts val="0"/>
              </a:spcAft>
              <a:buClr>
                <a:schemeClr val="dk2"/>
              </a:buClr>
              <a:buSzPts val="5400"/>
              <a:buFont typeface="Arial"/>
              <a:buChar char="​"/>
              <a:defRPr sz="5400" b="0" i="0" u="none" strike="noStrike" cap="none">
                <a:solidFill>
                  <a:schemeClr val="dk2"/>
                </a:solidFill>
                <a:latin typeface="Trebuchet MS"/>
                <a:ea typeface="Trebuchet MS"/>
                <a:cs typeface="Trebuchet MS"/>
                <a:sym typeface="Trebuchet MS"/>
              </a:defRPr>
            </a:lvl8pPr>
            <a:lvl9pPr marL="4114800" marR="0" lvl="8" indent="-381000" algn="l" rtl="0">
              <a:lnSpc>
                <a:spcPct val="100000"/>
              </a:lnSpc>
              <a:spcBef>
                <a:spcPts val="0"/>
              </a:spcBef>
              <a:spcAft>
                <a:spcPts val="900"/>
              </a:spcAft>
              <a:buClr>
                <a:schemeClr val="dk2"/>
              </a:buClr>
              <a:buSzPts val="2400"/>
              <a:buFont typeface="Arial"/>
              <a:buChar char="​"/>
              <a:defRPr sz="2400" b="0" i="0" u="none" strike="noStrike" cap="none">
                <a:solidFill>
                  <a:schemeClr val="dk2"/>
                </a:solidFill>
                <a:latin typeface="Trebuchet MS"/>
                <a:ea typeface="Trebuchet MS"/>
                <a:cs typeface="Trebuchet MS"/>
                <a:sym typeface="Trebuchet MS"/>
              </a:defRPr>
            </a:lvl9pPr>
          </a:lstStyle>
          <a:p>
            <a:endParaRPr/>
          </a:p>
        </p:txBody>
      </p:sp>
      <p:sp>
        <p:nvSpPr>
          <p:cNvPr id="7" name="TextBox 6">
            <a:extLst>
              <a:ext uri="{FF2B5EF4-FFF2-40B4-BE49-F238E27FC236}">
                <a16:creationId xmlns:a16="http://schemas.microsoft.com/office/drawing/2014/main" id="{DDF97C8B-FB8A-F366-9C82-6BE592ED1B13}"/>
              </a:ext>
            </a:extLst>
          </p:cNvPr>
          <p:cNvSpPr txBox="1"/>
          <p:nvPr>
            <p:extLst>
              <p:ext uri="{1162E1C5-73C7-4A58-AE30-91384D911F3F}">
                <p184:classification xmlns:p184="http://schemas.microsoft.com/office/powerpoint/2018/4/main" val="ftr"/>
              </p:ext>
            </p:extLst>
          </p:nvPr>
        </p:nvSpPr>
        <p:spPr>
          <a:xfrm>
            <a:off x="0" y="67056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3" name="TextBox 2">
            <a:extLst>
              <a:ext uri="{FF2B5EF4-FFF2-40B4-BE49-F238E27FC236}">
                <a16:creationId xmlns:a16="http://schemas.microsoft.com/office/drawing/2014/main" id="{E82C137A-8CDC-A451-AD0F-B9C62A82F2C0}"/>
              </a:ext>
            </a:extLst>
          </p:cNvPr>
          <p:cNvSpPr txBox="1"/>
          <p:nvPr>
            <p:extLst>
              <p:ext uri="{1162E1C5-73C7-4A58-AE30-91384D911F3F}">
                <p184:classification xmlns:p184="http://schemas.microsoft.com/office/powerpoint/2018/4/main" val="hdr"/>
              </p:ext>
            </p:extLst>
          </p:nvPr>
        </p:nvSpPr>
        <p:spPr>
          <a:xfrm>
            <a:off x="0" y="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495285279"/>
      </p:ext>
    </p:extLst>
  </p:cSld>
  <p:clrMap bg1="lt1" tx1="dk1" bg2="dk2" tx2="lt2" accent1="accent1" accent2="accent2" accent3="accent3" accent4="accent4" accent5="accent5" accent6="accent6" hlink="hlink" folHlink="folHlink"/>
  <p:sldLayoutIdLst>
    <p:sldLayoutId id="2147483702" r:id="rId1"/>
    <p:sldLayoutId id="2147483703"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3" name="Google Shape;73;p1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4" name="Google Shape;74;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330EA680-D336-4FF7-8B7A-9848BB0A1C32}" type="slidenum">
              <a:rPr lang="en-GB" smtClean="0"/>
              <a:t>‹#›</a:t>
            </a:fld>
            <a:endParaRPr lang="en-GB"/>
          </a:p>
        </p:txBody>
      </p:sp>
    </p:spTree>
    <p:extLst>
      <p:ext uri="{BB962C8B-B14F-4D97-AF65-F5344CB8AC3E}">
        <p14:creationId xmlns:p14="http://schemas.microsoft.com/office/powerpoint/2010/main" val="3176676507"/>
      </p:ext>
    </p:extLst>
  </p:cSld>
  <p:clrMap bg1="lt1" tx1="dk1" bg2="dk2" tx2="lt2" accent1="accent1" accent2="accent2" accent3="accent3" accent4="accent4" accent5="accent5" accent6="accent6" hlink="hlink" folHlink="folHlink"/>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google.co.uk/url?sa=i&amp;rct=j&amp;q=&amp;esrc=s&amp;source=images&amp;cd=&amp;cad=rja&amp;uact=8&amp;ved=0ahUKEwiJuv_hw6nVAhXFJFAKHQRnBrUQjRwIBw&amp;url=https://www.shropshirestar.com/news/2016/06/29/18-million-electricity-capacity-upgrade-to-get-underway-in-north-shropshire/&amp;psig=AFQjCNGSJFIO8ZttyRmlG0Jw6LCdARPkwg&amp;ust=1501247196574132" TargetMode="External"/><Relationship Id="rId11" Type="http://schemas.openxmlformats.org/officeDocument/2006/relationships/image" Target="../media/image11.png"/><Relationship Id="rId5" Type="http://schemas.openxmlformats.org/officeDocument/2006/relationships/image" Target="../media/image6.emf"/><Relationship Id="rId10" Type="http://schemas.openxmlformats.org/officeDocument/2006/relationships/image" Target="../media/image10.png"/><Relationship Id="rId4" Type="http://schemas.openxmlformats.org/officeDocument/2006/relationships/hyperlink" Target="http://www.ssen.co.uk/" TargetMode="External"/><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gif"/></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421387"/>
            <a:ext cx="7892284" cy="1948751"/>
          </a:xfrm>
        </p:spPr>
        <p:txBody>
          <a:bodyPr>
            <a:normAutofit fontScale="90000"/>
          </a:bodyPr>
          <a:lstStyle/>
          <a:p>
            <a:r>
              <a:rPr lang="en-US" sz="6700" dirty="0">
                <a:solidFill>
                  <a:schemeClr val="bg1"/>
                </a:solidFill>
              </a:rPr>
              <a:t>Lecture 8 </a:t>
            </a:r>
            <a:br>
              <a:rPr lang="en-US" dirty="0"/>
            </a:br>
            <a:r>
              <a:rPr lang="en-US" dirty="0"/>
              <a:t>Supply Chain and the Workforce </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396297"/>
            <a:ext cx="3186383" cy="954803"/>
          </a:xfrm>
        </p:spPr>
        <p:txBody>
          <a:bodyPr/>
          <a:lstStyle/>
          <a:p>
            <a:r>
              <a:rPr lang="en-US" dirty="0"/>
              <a:t>The Electricity Transition Playbook</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a:xfrm>
            <a:off x="8707582" y="6106160"/>
            <a:ext cx="3484418" cy="335915"/>
          </a:xfrm>
        </p:spPr>
        <p:txBody>
          <a:bodyPr>
            <a:normAutofit fontScale="62500" lnSpcReduction="20000"/>
          </a:bodyPr>
          <a:lstStyle/>
          <a:p>
            <a:r>
              <a:rPr lang="en-US" dirty="0"/>
              <a:t>Version 1.0</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5" y="3367815"/>
            <a:ext cx="1695509"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CCG and Green Grids Initiative</a:t>
            </a:r>
          </a:p>
        </p:txBody>
      </p:sp>
      <p:pic>
        <p:nvPicPr>
          <p:cNvPr id="5" name="Picture 4">
            <a:extLst>
              <a:ext uri="{FF2B5EF4-FFF2-40B4-BE49-F238E27FC236}">
                <a16:creationId xmlns:a16="http://schemas.microsoft.com/office/drawing/2014/main" id="{AD590227-F5B1-B5CC-CE5F-EDA473ED96F5}"/>
              </a:ext>
            </a:extLst>
          </p:cNvPr>
          <p:cNvPicPr>
            <a:picLocks noChangeAspect="1"/>
          </p:cNvPicPr>
          <p:nvPr/>
        </p:nvPicPr>
        <p:blipFill>
          <a:blip r:embed="rId3"/>
          <a:srcRect/>
          <a:stretch/>
        </p:blipFill>
        <p:spPr>
          <a:xfrm>
            <a:off x="10515101" y="3409135"/>
            <a:ext cx="1340490" cy="424947"/>
          </a:xfrm>
          <a:prstGeom prst="rect">
            <a:avLst/>
          </a:prstGeom>
        </p:spPr>
      </p:pic>
      <p:sp>
        <p:nvSpPr>
          <p:cNvPr id="4" name="TextBox 3">
            <a:extLst>
              <a:ext uri="{FF2B5EF4-FFF2-40B4-BE49-F238E27FC236}">
                <a16:creationId xmlns:a16="http://schemas.microsoft.com/office/drawing/2014/main" id="{DD7419A1-22CF-FA58-A968-A2FB0AEDAF4D}"/>
              </a:ext>
            </a:extLst>
          </p:cNvPr>
          <p:cNvSpPr txBox="1"/>
          <p:nvPr/>
        </p:nvSpPr>
        <p:spPr>
          <a:xfrm>
            <a:off x="688930" y="6313733"/>
            <a:ext cx="6740569" cy="276999"/>
          </a:xfrm>
          <a:prstGeom prst="rect">
            <a:avLst/>
          </a:prstGeom>
          <a:noFill/>
        </p:spPr>
        <p:txBody>
          <a:bodyPr wrap="square">
            <a:spAutoFit/>
          </a:bodyPr>
          <a:lstStyle/>
          <a:p>
            <a:r>
              <a:rPr lang="en-GB" sz="1200" dirty="0">
                <a:solidFill>
                  <a:schemeClr val="bg1"/>
                </a:solidFill>
              </a:rPr>
              <a:t>This material was produced by Ben Marshall at The National HVDC Centre in July 2023.  </a:t>
            </a:r>
          </a:p>
        </p:txBody>
      </p:sp>
    </p:spTree>
    <p:extLst>
      <p:ext uri="{BB962C8B-B14F-4D97-AF65-F5344CB8AC3E}">
        <p14:creationId xmlns:p14="http://schemas.microsoft.com/office/powerpoint/2010/main" val="649803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a:xfrm>
            <a:off x="629400" y="476496"/>
            <a:ext cx="8103896" cy="443198"/>
          </a:xfrm>
        </p:spPr>
        <p:txBody>
          <a:bodyPr/>
          <a:lstStyle/>
          <a:p>
            <a:r>
              <a:rPr lang="en-GB" b="1" dirty="0"/>
              <a:t>Areas of support needed for HVDC</a:t>
            </a:r>
          </a:p>
        </p:txBody>
      </p:sp>
      <p:sp>
        <p:nvSpPr>
          <p:cNvPr id="3" name="Rectangle: Rounded Corners 3">
            <a:extLst>
              <a:ext uri="{FF2B5EF4-FFF2-40B4-BE49-F238E27FC236}">
                <a16:creationId xmlns:a16="http://schemas.microsoft.com/office/drawing/2014/main" id="{2B3F8A14-6BE1-709E-18D1-33961F8D58F9}"/>
              </a:ext>
            </a:extLst>
          </p:cNvPr>
          <p:cNvSpPr/>
          <p:nvPr/>
        </p:nvSpPr>
        <p:spPr>
          <a:xfrm>
            <a:off x="1661507" y="4873334"/>
            <a:ext cx="2111840" cy="869497"/>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GB" sz="1400" b="1" dirty="0">
                <a:solidFill>
                  <a:srgbClr val="0D0680"/>
                </a:solidFill>
                <a:latin typeface="Arial"/>
              </a:rPr>
              <a:t>Activity </a:t>
            </a:r>
            <a:r>
              <a:rPr kumimoji="0" lang="en-GB" sz="1400" b="1" i="0" strike="noStrike" kern="1200" cap="none" spc="0" normalizeH="0" baseline="0" noProof="0" dirty="0">
                <a:ln>
                  <a:noFill/>
                </a:ln>
                <a:solidFill>
                  <a:srgbClr val="0D0680"/>
                </a:solidFill>
                <a:effectLst/>
                <a:uLnTx/>
                <a:uFillTx/>
                <a:latin typeface="Arial"/>
              </a:rPr>
              <a:t>4 </a:t>
            </a:r>
            <a:r>
              <a:rPr kumimoji="0" lang="en-GB" sz="1400" b="0" i="0" strike="noStrike" kern="1200" cap="none" spc="0" normalizeH="0" baseline="0" noProof="0" dirty="0">
                <a:ln>
                  <a:noFill/>
                </a:ln>
                <a:solidFill>
                  <a:srgbClr val="0D0680"/>
                </a:solidFill>
                <a:effectLst/>
                <a:uLnTx/>
                <a:uFillTx/>
                <a:latin typeface="Arial"/>
              </a:rPr>
              <a:t>– Specifying what you need to de-risk your project(s)- replicas etc</a:t>
            </a:r>
          </a:p>
        </p:txBody>
      </p:sp>
      <p:cxnSp>
        <p:nvCxnSpPr>
          <p:cNvPr id="4" name="Straight Arrow Connector 3">
            <a:extLst>
              <a:ext uri="{FF2B5EF4-FFF2-40B4-BE49-F238E27FC236}">
                <a16:creationId xmlns:a16="http://schemas.microsoft.com/office/drawing/2014/main" id="{ADD7E473-7F1C-E4B9-B1D6-F9AF4FFD6CBD}"/>
              </a:ext>
            </a:extLst>
          </p:cNvPr>
          <p:cNvCxnSpPr>
            <a:cxnSpLocks/>
          </p:cNvCxnSpPr>
          <p:nvPr/>
        </p:nvCxnSpPr>
        <p:spPr>
          <a:xfrm>
            <a:off x="109490" y="4665888"/>
            <a:ext cx="3993796" cy="0"/>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5">
            <a:extLst>
              <a:ext uri="{FF2B5EF4-FFF2-40B4-BE49-F238E27FC236}">
                <a16:creationId xmlns:a16="http://schemas.microsoft.com/office/drawing/2014/main" id="{3AC24431-E3A1-BF6C-EA2F-375BE268A564}"/>
              </a:ext>
            </a:extLst>
          </p:cNvPr>
          <p:cNvSpPr/>
          <p:nvPr/>
        </p:nvSpPr>
        <p:spPr>
          <a:xfrm>
            <a:off x="9006407" y="4873334"/>
            <a:ext cx="2903941" cy="769822"/>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GB" sz="1400" b="1" dirty="0">
                <a:solidFill>
                  <a:srgbClr val="0D0680"/>
                </a:solidFill>
                <a:latin typeface="Arial"/>
              </a:rPr>
              <a:t>Activity </a:t>
            </a:r>
            <a:r>
              <a:rPr kumimoji="0" lang="en-GB" sz="1400" b="1" i="0" strike="noStrike" kern="1200" cap="none" spc="0" normalizeH="0" baseline="0" noProof="0" dirty="0">
                <a:ln>
                  <a:noFill/>
                </a:ln>
                <a:solidFill>
                  <a:srgbClr val="0D0680"/>
                </a:solidFill>
                <a:effectLst/>
                <a:uLnTx/>
                <a:uFillTx/>
                <a:latin typeface="Arial"/>
              </a:rPr>
              <a:t>12 </a:t>
            </a:r>
            <a:r>
              <a:rPr kumimoji="0" lang="en-GB" sz="1400" b="0" i="0" strike="noStrike" kern="1200" cap="none" spc="0" normalizeH="0" baseline="0" noProof="0" dirty="0">
                <a:ln>
                  <a:noFill/>
                </a:ln>
                <a:solidFill>
                  <a:srgbClr val="0D0680"/>
                </a:solidFill>
                <a:effectLst/>
                <a:uLnTx/>
                <a:uFillTx/>
                <a:latin typeface="Arial"/>
              </a:rPr>
              <a:t>– Replica Hosting and </a:t>
            </a:r>
            <a:r>
              <a:rPr kumimoji="0" lang="en-GB" sz="1400" b="0" i="0" strike="noStrike" kern="1200" cap="none" spc="0" normalizeH="0" baseline="0" noProof="0" dirty="0">
                <a:ln>
                  <a:noFill/>
                </a:ln>
                <a:solidFill>
                  <a:srgbClr val="0D0680"/>
                </a:solidFill>
                <a:effectLst/>
                <a:uLnTx/>
                <a:uFillTx/>
                <a:latin typeface="Arial"/>
                <a:ea typeface="+mn-lt"/>
                <a:cs typeface="Arial"/>
              </a:rPr>
              <a:t>operational support/ investigation</a:t>
            </a:r>
            <a:endParaRPr kumimoji="0" lang="en-GB" sz="1400" b="0" i="0" strike="noStrike" kern="1200" cap="none" spc="0" normalizeH="0" baseline="0" noProof="0" dirty="0">
              <a:ln>
                <a:noFill/>
              </a:ln>
              <a:solidFill>
                <a:srgbClr val="0D0680"/>
              </a:solidFill>
              <a:effectLst/>
              <a:uLnTx/>
              <a:uFillTx/>
              <a:latin typeface="Arial"/>
            </a:endParaRPr>
          </a:p>
        </p:txBody>
      </p:sp>
      <p:cxnSp>
        <p:nvCxnSpPr>
          <p:cNvPr id="6" name="Straight Arrow Connector 5">
            <a:extLst>
              <a:ext uri="{FF2B5EF4-FFF2-40B4-BE49-F238E27FC236}">
                <a16:creationId xmlns:a16="http://schemas.microsoft.com/office/drawing/2014/main" id="{BB6339B2-C28E-B313-46BD-2EA590261A20}"/>
              </a:ext>
            </a:extLst>
          </p:cNvPr>
          <p:cNvCxnSpPr>
            <a:cxnSpLocks/>
          </p:cNvCxnSpPr>
          <p:nvPr/>
        </p:nvCxnSpPr>
        <p:spPr>
          <a:xfrm>
            <a:off x="8472024" y="4653416"/>
            <a:ext cx="3567370" cy="12344"/>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7">
            <a:extLst>
              <a:ext uri="{FF2B5EF4-FFF2-40B4-BE49-F238E27FC236}">
                <a16:creationId xmlns:a16="http://schemas.microsoft.com/office/drawing/2014/main" id="{B169BFA7-04C4-82A2-CC9E-8BF3286BF42E}"/>
              </a:ext>
            </a:extLst>
          </p:cNvPr>
          <p:cNvSpPr/>
          <p:nvPr/>
        </p:nvSpPr>
        <p:spPr>
          <a:xfrm>
            <a:off x="6757548" y="1875880"/>
            <a:ext cx="2969971" cy="472296"/>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GB" sz="1400" b="1" dirty="0">
                <a:solidFill>
                  <a:srgbClr val="0D0680"/>
                </a:solidFill>
                <a:latin typeface="Arial"/>
              </a:rPr>
              <a:t>Activity</a:t>
            </a:r>
            <a:r>
              <a:rPr kumimoji="0" lang="en-GB" sz="1400" b="1" i="0" strike="noStrike" kern="1200" cap="none" spc="0" normalizeH="0" baseline="0" noProof="0" dirty="0">
                <a:ln>
                  <a:noFill/>
                </a:ln>
                <a:solidFill>
                  <a:srgbClr val="0D0680"/>
                </a:solidFill>
                <a:effectLst/>
                <a:uLnTx/>
                <a:uFillTx/>
                <a:latin typeface="Arial"/>
              </a:rPr>
              <a:t> 9 </a:t>
            </a:r>
            <a:r>
              <a:rPr kumimoji="0" lang="en-GB" sz="1400" b="0" i="0" strike="noStrike" kern="1200" cap="none" spc="0" normalizeH="0" baseline="0" noProof="0" dirty="0">
                <a:ln>
                  <a:noFill/>
                </a:ln>
                <a:solidFill>
                  <a:srgbClr val="0D0680"/>
                </a:solidFill>
                <a:effectLst/>
                <a:uLnTx/>
                <a:uFillTx/>
                <a:latin typeface="Arial"/>
              </a:rPr>
              <a:t>– Commissioning Support</a:t>
            </a:r>
          </a:p>
        </p:txBody>
      </p:sp>
      <p:cxnSp>
        <p:nvCxnSpPr>
          <p:cNvPr id="8" name="Straight Arrow Connector 7">
            <a:extLst>
              <a:ext uri="{FF2B5EF4-FFF2-40B4-BE49-F238E27FC236}">
                <a16:creationId xmlns:a16="http://schemas.microsoft.com/office/drawing/2014/main" id="{32FC9824-7A5A-7F6E-EEE8-ECF76C76707C}"/>
              </a:ext>
            </a:extLst>
          </p:cNvPr>
          <p:cNvCxnSpPr>
            <a:cxnSpLocks/>
          </p:cNvCxnSpPr>
          <p:nvPr/>
        </p:nvCxnSpPr>
        <p:spPr>
          <a:xfrm>
            <a:off x="7033744" y="2493393"/>
            <a:ext cx="2244481" cy="0"/>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9">
            <a:extLst>
              <a:ext uri="{FF2B5EF4-FFF2-40B4-BE49-F238E27FC236}">
                <a16:creationId xmlns:a16="http://schemas.microsoft.com/office/drawing/2014/main" id="{9F5EA5CE-4B7C-6D7E-9D98-2BE336ED2E31}"/>
              </a:ext>
            </a:extLst>
          </p:cNvPr>
          <p:cNvSpPr/>
          <p:nvPr/>
        </p:nvSpPr>
        <p:spPr>
          <a:xfrm>
            <a:off x="1972152" y="1446593"/>
            <a:ext cx="1356304" cy="857567"/>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400" b="1" i="0" strike="noStrike" kern="1200" cap="none" spc="0" normalizeH="0" baseline="0" noProof="0" dirty="0">
                <a:ln>
                  <a:noFill/>
                </a:ln>
                <a:solidFill>
                  <a:srgbClr val="0D0680"/>
                </a:solidFill>
                <a:effectLst/>
                <a:uLnTx/>
                <a:uFillTx/>
                <a:latin typeface="Arial"/>
              </a:rPr>
              <a:t>Activity 3 </a:t>
            </a:r>
            <a:r>
              <a:rPr kumimoji="0" lang="en-GB" sz="1400" b="0" i="0" strike="noStrike" kern="1200" cap="none" spc="0" normalizeH="0" baseline="0" noProof="0" dirty="0">
                <a:ln>
                  <a:noFill/>
                </a:ln>
                <a:solidFill>
                  <a:srgbClr val="0D0680"/>
                </a:solidFill>
                <a:effectLst/>
                <a:uLnTx/>
                <a:uFillTx/>
                <a:latin typeface="Arial"/>
              </a:rPr>
              <a:t>–Initial Design Review</a:t>
            </a:r>
          </a:p>
        </p:txBody>
      </p:sp>
      <p:sp>
        <p:nvSpPr>
          <p:cNvPr id="10" name="Rectangle: Rounded Corners 10">
            <a:extLst>
              <a:ext uri="{FF2B5EF4-FFF2-40B4-BE49-F238E27FC236}">
                <a16:creationId xmlns:a16="http://schemas.microsoft.com/office/drawing/2014/main" id="{4467553E-FCA1-07E4-6AF6-9E22B3AF400E}"/>
              </a:ext>
            </a:extLst>
          </p:cNvPr>
          <p:cNvSpPr/>
          <p:nvPr/>
        </p:nvSpPr>
        <p:spPr>
          <a:xfrm>
            <a:off x="159989" y="1188288"/>
            <a:ext cx="1689512" cy="1115872"/>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GB" sz="1400" b="1" dirty="0">
                <a:solidFill>
                  <a:srgbClr val="0D0680"/>
                </a:solidFill>
                <a:latin typeface="Arial"/>
              </a:rPr>
              <a:t>Activity</a:t>
            </a:r>
            <a:r>
              <a:rPr kumimoji="0" lang="en-GB" sz="1400" b="1" i="0" strike="noStrike" kern="1200" cap="none" spc="0" normalizeH="0" baseline="0" noProof="0" dirty="0">
                <a:ln>
                  <a:noFill/>
                </a:ln>
                <a:solidFill>
                  <a:srgbClr val="0D0680"/>
                </a:solidFill>
                <a:effectLst/>
                <a:uLnTx/>
                <a:uFillTx/>
                <a:latin typeface="Arial"/>
              </a:rPr>
              <a:t> 1 </a:t>
            </a:r>
            <a:r>
              <a:rPr kumimoji="0" lang="en-GB" sz="1400" b="0" i="0" strike="noStrike" kern="1200" cap="none" spc="0" normalizeH="0" baseline="0" noProof="0" dirty="0">
                <a:ln>
                  <a:noFill/>
                </a:ln>
                <a:solidFill>
                  <a:srgbClr val="0D0680"/>
                </a:solidFill>
                <a:effectLst/>
                <a:uLnTx/>
                <a:uFillTx/>
                <a:latin typeface="Arial"/>
              </a:rPr>
              <a:t>– </a:t>
            </a:r>
            <a:r>
              <a:rPr kumimoji="0" lang="en-GB" sz="1400" b="0" i="0" strike="noStrike" kern="1200" cap="none" spc="0" normalizeH="0" baseline="0" noProof="0" dirty="0">
                <a:ln>
                  <a:noFill/>
                </a:ln>
                <a:solidFill>
                  <a:srgbClr val="0D0680"/>
                </a:solidFill>
                <a:effectLst/>
                <a:uLnTx/>
                <a:uFillTx/>
                <a:latin typeface="Arial"/>
                <a:cs typeface="Arial"/>
              </a:rPr>
              <a:t>Training- what do you need to know!</a:t>
            </a:r>
            <a:endParaRPr kumimoji="0" lang="en-GB" sz="1400" b="0" i="0" strike="noStrike" kern="1200" cap="none" spc="0" normalizeH="0" baseline="0" noProof="0" dirty="0">
              <a:ln>
                <a:noFill/>
              </a:ln>
              <a:solidFill>
                <a:srgbClr val="0D0680"/>
              </a:solidFill>
              <a:effectLst/>
              <a:uLnTx/>
              <a:uFillTx/>
              <a:latin typeface="Arial"/>
            </a:endParaRPr>
          </a:p>
        </p:txBody>
      </p:sp>
      <p:cxnSp>
        <p:nvCxnSpPr>
          <p:cNvPr id="11" name="Straight Arrow Connector 10">
            <a:extLst>
              <a:ext uri="{FF2B5EF4-FFF2-40B4-BE49-F238E27FC236}">
                <a16:creationId xmlns:a16="http://schemas.microsoft.com/office/drawing/2014/main" id="{74AC9DCE-2094-2FD3-0110-81948520E4D2}"/>
              </a:ext>
            </a:extLst>
          </p:cNvPr>
          <p:cNvCxnSpPr>
            <a:cxnSpLocks/>
          </p:cNvCxnSpPr>
          <p:nvPr/>
        </p:nvCxnSpPr>
        <p:spPr>
          <a:xfrm>
            <a:off x="1585519" y="2442130"/>
            <a:ext cx="1976858" cy="0"/>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430126B-1A4E-6414-4FF7-8BADE3AB69F5}"/>
              </a:ext>
            </a:extLst>
          </p:cNvPr>
          <p:cNvSpPr txBox="1"/>
          <p:nvPr/>
        </p:nvSpPr>
        <p:spPr>
          <a:xfrm>
            <a:off x="-14802" y="2775950"/>
            <a:ext cx="3118161"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1600" b="1" i="0" u="sng" strike="noStrike" kern="1200" cap="none" spc="0" normalizeH="0" baseline="0" noProof="0" dirty="0">
                <a:ln>
                  <a:noFill/>
                </a:ln>
                <a:solidFill>
                  <a:srgbClr val="4F81BD"/>
                </a:solidFill>
                <a:effectLst/>
                <a:uLnTx/>
                <a:uFillTx/>
                <a:latin typeface="Arial" charset="0"/>
              </a:rPr>
              <a:t>HVDC project- typical timeline</a:t>
            </a:r>
          </a:p>
        </p:txBody>
      </p:sp>
      <p:sp>
        <p:nvSpPr>
          <p:cNvPr id="13" name="Rectangle: Rounded Corners 13">
            <a:extLst>
              <a:ext uri="{FF2B5EF4-FFF2-40B4-BE49-F238E27FC236}">
                <a16:creationId xmlns:a16="http://schemas.microsoft.com/office/drawing/2014/main" id="{4DE98ECC-BA22-DD43-E9DA-4A46ABD7B9B2}"/>
              </a:ext>
            </a:extLst>
          </p:cNvPr>
          <p:cNvSpPr/>
          <p:nvPr/>
        </p:nvSpPr>
        <p:spPr>
          <a:xfrm>
            <a:off x="3623270" y="1143085"/>
            <a:ext cx="2198795" cy="1161075"/>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GB" sz="1400" b="1" dirty="0">
                <a:solidFill>
                  <a:srgbClr val="0D0680"/>
                </a:solidFill>
                <a:latin typeface="Arial"/>
              </a:rPr>
              <a:t>Activity</a:t>
            </a:r>
            <a:r>
              <a:rPr kumimoji="0" lang="en-GB" sz="1400" b="1" i="0" strike="noStrike" kern="1200" cap="none" spc="0" normalizeH="0" baseline="0" noProof="0" dirty="0">
                <a:ln>
                  <a:noFill/>
                </a:ln>
                <a:solidFill>
                  <a:srgbClr val="0D0680"/>
                </a:solidFill>
                <a:effectLst/>
                <a:uLnTx/>
                <a:uFillTx/>
                <a:latin typeface="Arial"/>
              </a:rPr>
              <a:t> 5 </a:t>
            </a:r>
            <a:r>
              <a:rPr kumimoji="0" lang="en-GB" sz="1400" b="0" i="0" strike="noStrike" kern="1200" cap="none" spc="0" normalizeH="0" baseline="0" noProof="0" dirty="0">
                <a:ln>
                  <a:noFill/>
                </a:ln>
                <a:solidFill>
                  <a:srgbClr val="0D0680"/>
                </a:solidFill>
                <a:effectLst/>
                <a:uLnTx/>
                <a:uFillTx/>
                <a:latin typeface="Arial"/>
              </a:rPr>
              <a:t>–  Detailed Design Review – and understanding</a:t>
            </a:r>
            <a:r>
              <a:rPr kumimoji="0" lang="en-GB" sz="1400" b="0" i="0" strike="noStrike" kern="1200" cap="none" spc="0" normalizeH="0" noProof="0" dirty="0">
                <a:ln>
                  <a:noFill/>
                </a:ln>
                <a:solidFill>
                  <a:srgbClr val="0D0680"/>
                </a:solidFill>
                <a:effectLst/>
                <a:uLnTx/>
                <a:uFillTx/>
                <a:latin typeface="Arial"/>
              </a:rPr>
              <a:t> the consequences of that!</a:t>
            </a:r>
            <a:endParaRPr kumimoji="0" lang="en-GB" sz="1400" b="0" i="0" strike="noStrike" kern="1200" cap="none" spc="0" normalizeH="0" baseline="0" noProof="0" dirty="0">
              <a:ln>
                <a:noFill/>
              </a:ln>
              <a:solidFill>
                <a:srgbClr val="0D0680"/>
              </a:solidFill>
              <a:effectLst/>
              <a:uLnTx/>
              <a:uFillTx/>
              <a:latin typeface="Arial"/>
            </a:endParaRPr>
          </a:p>
        </p:txBody>
      </p:sp>
      <p:cxnSp>
        <p:nvCxnSpPr>
          <p:cNvPr id="14" name="Straight Arrow Connector 13">
            <a:extLst>
              <a:ext uri="{FF2B5EF4-FFF2-40B4-BE49-F238E27FC236}">
                <a16:creationId xmlns:a16="http://schemas.microsoft.com/office/drawing/2014/main" id="{F1D9746F-5F99-3773-61E3-CD8D82BF1B77}"/>
              </a:ext>
            </a:extLst>
          </p:cNvPr>
          <p:cNvCxnSpPr>
            <a:cxnSpLocks/>
          </p:cNvCxnSpPr>
          <p:nvPr/>
        </p:nvCxnSpPr>
        <p:spPr>
          <a:xfrm flipV="1">
            <a:off x="3562377" y="2441531"/>
            <a:ext cx="2674914" cy="599"/>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5">
            <a:extLst>
              <a:ext uri="{FF2B5EF4-FFF2-40B4-BE49-F238E27FC236}">
                <a16:creationId xmlns:a16="http://schemas.microsoft.com/office/drawing/2014/main" id="{329EDC2E-1B9C-8D21-0BFE-43AFBEF2C105}"/>
              </a:ext>
            </a:extLst>
          </p:cNvPr>
          <p:cNvSpPr/>
          <p:nvPr/>
        </p:nvSpPr>
        <p:spPr>
          <a:xfrm>
            <a:off x="16307" y="4819789"/>
            <a:ext cx="1434689" cy="1066045"/>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400" b="1" i="0" strike="noStrike" kern="1200" cap="none" spc="0" normalizeH="0" baseline="0" noProof="0" dirty="0">
                <a:ln>
                  <a:noFill/>
                </a:ln>
                <a:solidFill>
                  <a:srgbClr val="0D0680"/>
                </a:solidFill>
                <a:effectLst/>
                <a:uLnTx/>
                <a:uFillTx/>
                <a:latin typeface="Arial"/>
              </a:rPr>
              <a:t>Activity</a:t>
            </a:r>
            <a:r>
              <a:rPr kumimoji="0" lang="en-GB" sz="1400" b="1" i="0" strike="noStrike" kern="1200" cap="none" spc="0" normalizeH="0" noProof="0" dirty="0">
                <a:ln>
                  <a:noFill/>
                </a:ln>
                <a:solidFill>
                  <a:srgbClr val="0D0680"/>
                </a:solidFill>
                <a:effectLst/>
                <a:uLnTx/>
                <a:uFillTx/>
                <a:latin typeface="Arial"/>
              </a:rPr>
              <a:t> </a:t>
            </a:r>
            <a:r>
              <a:rPr kumimoji="0" lang="en-GB" sz="1400" b="1" i="0" strike="noStrike" kern="1200" cap="none" spc="0" normalizeH="0" baseline="0" noProof="0" dirty="0">
                <a:ln>
                  <a:noFill/>
                </a:ln>
                <a:solidFill>
                  <a:srgbClr val="0D0680"/>
                </a:solidFill>
                <a:effectLst/>
                <a:uLnTx/>
                <a:uFillTx/>
                <a:latin typeface="Arial"/>
              </a:rPr>
              <a:t>2 </a:t>
            </a:r>
            <a:r>
              <a:rPr kumimoji="0" lang="en-GB" sz="1400" b="0" i="0" strike="noStrike" kern="1200" cap="none" spc="0" normalizeH="0" baseline="0" noProof="0" dirty="0">
                <a:ln>
                  <a:noFill/>
                </a:ln>
                <a:solidFill>
                  <a:srgbClr val="0D0680"/>
                </a:solidFill>
                <a:effectLst/>
                <a:uLnTx/>
                <a:uFillTx/>
                <a:latin typeface="Arial"/>
              </a:rPr>
              <a:t>–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400" b="0" i="0" strike="noStrike" kern="1200" cap="none" spc="0" normalizeH="0" baseline="0" noProof="0" dirty="0">
                <a:ln>
                  <a:noFill/>
                </a:ln>
                <a:solidFill>
                  <a:srgbClr val="0D0680"/>
                </a:solidFill>
                <a:effectLst/>
                <a:uLnTx/>
                <a:uFillTx/>
                <a:latin typeface="Arial"/>
              </a:rPr>
              <a:t>“Art of the possible” analysis</a:t>
            </a:r>
          </a:p>
        </p:txBody>
      </p:sp>
      <p:sp>
        <p:nvSpPr>
          <p:cNvPr id="16" name="Rectangle: Rounded Corners 16">
            <a:extLst>
              <a:ext uri="{FF2B5EF4-FFF2-40B4-BE49-F238E27FC236}">
                <a16:creationId xmlns:a16="http://schemas.microsoft.com/office/drawing/2014/main" id="{8AE2A19B-6CA2-99B8-3034-AF9CDEA4F7B5}"/>
              </a:ext>
            </a:extLst>
          </p:cNvPr>
          <p:cNvSpPr/>
          <p:nvPr/>
        </p:nvSpPr>
        <p:spPr>
          <a:xfrm>
            <a:off x="4417941" y="4871320"/>
            <a:ext cx="1520763" cy="1601538"/>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GB" sz="1400" b="1" dirty="0">
                <a:solidFill>
                  <a:srgbClr val="0D0680"/>
                </a:solidFill>
                <a:latin typeface="Arial"/>
              </a:rPr>
              <a:t>Activity</a:t>
            </a:r>
            <a:r>
              <a:rPr kumimoji="0" lang="en-GB" sz="1400" b="1" i="0" strike="noStrike" kern="1200" cap="none" spc="0" normalizeH="0" baseline="0" noProof="0" dirty="0">
                <a:ln>
                  <a:noFill/>
                </a:ln>
                <a:solidFill>
                  <a:srgbClr val="0D0680"/>
                </a:solidFill>
                <a:effectLst/>
                <a:uLnTx/>
                <a:uFillTx/>
                <a:latin typeface="Arial"/>
              </a:rPr>
              <a:t> 6  </a:t>
            </a:r>
            <a:r>
              <a:rPr kumimoji="0" lang="en-GB" sz="1400" b="0" i="0" strike="noStrike" kern="1200" cap="none" spc="0" normalizeH="0" baseline="0" noProof="0" dirty="0">
                <a:ln>
                  <a:noFill/>
                </a:ln>
                <a:solidFill>
                  <a:srgbClr val="0D0680"/>
                </a:solidFill>
                <a:effectLst/>
                <a:uLnTx/>
                <a:uFillTx/>
                <a:latin typeface="Arial"/>
              </a:rPr>
              <a:t>–being able to model what</a:t>
            </a:r>
            <a:r>
              <a:rPr kumimoji="0" lang="en-GB" sz="1400" b="0" i="0" strike="noStrike" kern="1200" cap="none" spc="0" normalizeH="0" noProof="0" dirty="0">
                <a:ln>
                  <a:noFill/>
                </a:ln>
                <a:solidFill>
                  <a:srgbClr val="0D0680"/>
                </a:solidFill>
                <a:effectLst/>
                <a:uLnTx/>
                <a:uFillTx/>
                <a:latin typeface="Arial"/>
              </a:rPr>
              <a:t> you want and describe “what good looks like”</a:t>
            </a:r>
            <a:endParaRPr kumimoji="0" lang="en-GB" sz="1400" b="0" i="0" strike="noStrike" kern="1200" cap="none" spc="0" normalizeH="0" baseline="0" noProof="0" dirty="0">
              <a:ln>
                <a:noFill/>
              </a:ln>
              <a:solidFill>
                <a:srgbClr val="0D0680"/>
              </a:solidFill>
              <a:effectLst/>
              <a:uLnTx/>
              <a:uFillTx/>
              <a:latin typeface="Arial"/>
            </a:endParaRPr>
          </a:p>
        </p:txBody>
      </p:sp>
      <p:sp>
        <p:nvSpPr>
          <p:cNvPr id="17" name="Rectangle: Rounded Corners 17">
            <a:extLst>
              <a:ext uri="{FF2B5EF4-FFF2-40B4-BE49-F238E27FC236}">
                <a16:creationId xmlns:a16="http://schemas.microsoft.com/office/drawing/2014/main" id="{6B646898-2794-40C1-A6F1-30097AA3D1E9}"/>
              </a:ext>
            </a:extLst>
          </p:cNvPr>
          <p:cNvSpPr/>
          <p:nvPr/>
        </p:nvSpPr>
        <p:spPr>
          <a:xfrm>
            <a:off x="6149214" y="4809826"/>
            <a:ext cx="1216668" cy="870482"/>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GB" sz="1400" b="1" dirty="0">
                <a:solidFill>
                  <a:srgbClr val="0D0680"/>
                </a:solidFill>
                <a:latin typeface="Arial"/>
              </a:rPr>
              <a:t>Activity</a:t>
            </a:r>
            <a:r>
              <a:rPr kumimoji="0" lang="en-GB" sz="1400" b="1" i="0" strike="noStrike" kern="1200" cap="none" spc="0" normalizeH="0" baseline="0" noProof="0" dirty="0">
                <a:ln>
                  <a:noFill/>
                </a:ln>
                <a:solidFill>
                  <a:srgbClr val="0D0680"/>
                </a:solidFill>
                <a:effectLst/>
                <a:uLnTx/>
                <a:uFillTx/>
                <a:latin typeface="Arial"/>
              </a:rPr>
              <a:t> 7  </a:t>
            </a:r>
            <a:r>
              <a:rPr kumimoji="0" lang="en-GB" sz="1400" b="0" i="0" strike="noStrike" kern="1200" cap="none" spc="0" normalizeH="0" baseline="0" noProof="0" dirty="0">
                <a:ln>
                  <a:noFill/>
                </a:ln>
                <a:solidFill>
                  <a:srgbClr val="0D0680"/>
                </a:solidFill>
                <a:effectLst/>
                <a:uLnTx/>
                <a:uFillTx/>
                <a:latin typeface="Arial"/>
              </a:rPr>
              <a:t>– FAT results review </a:t>
            </a:r>
          </a:p>
        </p:txBody>
      </p:sp>
      <p:sp>
        <p:nvSpPr>
          <p:cNvPr id="18" name="Rectangle: Rounded Corners 18">
            <a:extLst>
              <a:ext uri="{FF2B5EF4-FFF2-40B4-BE49-F238E27FC236}">
                <a16:creationId xmlns:a16="http://schemas.microsoft.com/office/drawing/2014/main" id="{406458EB-DD12-5F71-4980-F70ABEE6404A}"/>
              </a:ext>
            </a:extLst>
          </p:cNvPr>
          <p:cNvSpPr/>
          <p:nvPr/>
        </p:nvSpPr>
        <p:spPr>
          <a:xfrm>
            <a:off x="6184935" y="5833184"/>
            <a:ext cx="2233720" cy="819712"/>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GB" sz="1400" b="1" dirty="0">
                <a:solidFill>
                  <a:srgbClr val="0D0680"/>
                </a:solidFill>
                <a:latin typeface="Arial"/>
              </a:rPr>
              <a:t>Activity</a:t>
            </a:r>
            <a:r>
              <a:rPr kumimoji="0" lang="en-GB" sz="1400" b="1" i="0" strike="noStrike" kern="1200" cap="none" spc="0" normalizeH="0" baseline="0" noProof="0" dirty="0">
                <a:ln>
                  <a:noFill/>
                </a:ln>
                <a:solidFill>
                  <a:srgbClr val="0D0680"/>
                </a:solidFill>
                <a:effectLst/>
                <a:uLnTx/>
                <a:uFillTx/>
                <a:latin typeface="Arial"/>
              </a:rPr>
              <a:t> 8  </a:t>
            </a:r>
            <a:r>
              <a:rPr kumimoji="0" lang="en-GB" sz="1400" b="0" i="0" strike="noStrike" kern="1200" cap="none" spc="0" normalizeH="0" baseline="0" noProof="0" dirty="0">
                <a:ln>
                  <a:noFill/>
                </a:ln>
                <a:solidFill>
                  <a:srgbClr val="0D0680"/>
                </a:solidFill>
                <a:effectLst/>
                <a:uLnTx/>
                <a:uFillTx/>
                <a:latin typeface="Arial"/>
              </a:rPr>
              <a:t>–”enhanced”    FST- checking</a:t>
            </a:r>
            <a:r>
              <a:rPr kumimoji="0" lang="en-GB" sz="1400" b="0" i="0" strike="noStrike" kern="1200" cap="none" spc="0" normalizeH="0" noProof="0" dirty="0">
                <a:ln>
                  <a:noFill/>
                </a:ln>
                <a:solidFill>
                  <a:srgbClr val="0D0680"/>
                </a:solidFill>
                <a:effectLst/>
                <a:uLnTx/>
                <a:uFillTx/>
                <a:latin typeface="Arial"/>
              </a:rPr>
              <a:t> your risks too!</a:t>
            </a:r>
            <a:endParaRPr kumimoji="0" lang="en-GB" sz="1400" b="0" i="0" strike="noStrike" kern="1200" cap="none" spc="0" normalizeH="0" baseline="0" noProof="0" dirty="0">
              <a:ln>
                <a:noFill/>
              </a:ln>
              <a:solidFill>
                <a:srgbClr val="0D0680"/>
              </a:solidFill>
              <a:effectLst/>
              <a:uLnTx/>
              <a:uFillTx/>
              <a:latin typeface="Arial"/>
            </a:endParaRPr>
          </a:p>
        </p:txBody>
      </p:sp>
      <p:sp>
        <p:nvSpPr>
          <p:cNvPr id="19" name="Rectangle: Rounded Corners 19">
            <a:extLst>
              <a:ext uri="{FF2B5EF4-FFF2-40B4-BE49-F238E27FC236}">
                <a16:creationId xmlns:a16="http://schemas.microsoft.com/office/drawing/2014/main" id="{637D312A-C11D-5BC7-D646-67B7A63B5C67}"/>
              </a:ext>
            </a:extLst>
          </p:cNvPr>
          <p:cNvSpPr/>
          <p:nvPr/>
        </p:nvSpPr>
        <p:spPr>
          <a:xfrm>
            <a:off x="7481582" y="4836464"/>
            <a:ext cx="1216668" cy="857567"/>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GB" sz="1400" b="1" dirty="0">
                <a:solidFill>
                  <a:srgbClr val="0D0680"/>
                </a:solidFill>
                <a:latin typeface="Arial"/>
              </a:rPr>
              <a:t>Activity</a:t>
            </a:r>
            <a:r>
              <a:rPr kumimoji="0" lang="en-GB" sz="1400" b="1" i="0" strike="noStrike" kern="1200" cap="none" spc="0" normalizeH="0" baseline="0" noProof="0" dirty="0">
                <a:ln>
                  <a:noFill/>
                </a:ln>
                <a:solidFill>
                  <a:srgbClr val="0D0680"/>
                </a:solidFill>
                <a:effectLst/>
                <a:uLnTx/>
                <a:uFillTx/>
                <a:latin typeface="Arial"/>
              </a:rPr>
              <a:t> 11 </a:t>
            </a:r>
            <a:r>
              <a:rPr kumimoji="0" lang="en-GB" sz="1400" b="0" i="0" strike="noStrike" kern="1200" cap="none" spc="0" normalizeH="0" baseline="0" noProof="0" dirty="0">
                <a:ln>
                  <a:noFill/>
                </a:ln>
                <a:solidFill>
                  <a:srgbClr val="0D0680"/>
                </a:solidFill>
                <a:effectLst/>
                <a:uLnTx/>
                <a:uFillTx/>
                <a:latin typeface="Arial"/>
              </a:rPr>
              <a:t>–Operator training</a:t>
            </a:r>
          </a:p>
        </p:txBody>
      </p:sp>
      <p:sp>
        <p:nvSpPr>
          <p:cNvPr id="20" name="Rectangle: Rounded Corners 20">
            <a:extLst>
              <a:ext uri="{FF2B5EF4-FFF2-40B4-BE49-F238E27FC236}">
                <a16:creationId xmlns:a16="http://schemas.microsoft.com/office/drawing/2014/main" id="{12686CD6-3A10-5EA2-8DFA-66F00FB1611F}"/>
              </a:ext>
            </a:extLst>
          </p:cNvPr>
          <p:cNvSpPr/>
          <p:nvPr/>
        </p:nvSpPr>
        <p:spPr>
          <a:xfrm>
            <a:off x="8757059" y="5816045"/>
            <a:ext cx="3315731" cy="857567"/>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GB" sz="1400" b="1" dirty="0">
                <a:solidFill>
                  <a:srgbClr val="0D0680"/>
                </a:solidFill>
                <a:latin typeface="Arial"/>
              </a:rPr>
              <a:t>Activity</a:t>
            </a:r>
            <a:r>
              <a:rPr kumimoji="0" lang="en-GB" sz="1400" b="0" i="0" strike="noStrike" kern="1200" cap="none" spc="0" normalizeH="0" baseline="0" noProof="0" dirty="0">
                <a:ln>
                  <a:noFill/>
                </a:ln>
                <a:solidFill>
                  <a:srgbClr val="0D0680"/>
                </a:solidFill>
                <a:effectLst/>
                <a:uLnTx/>
                <a:uFillTx/>
                <a:latin typeface="Arial"/>
              </a:rPr>
              <a:t> 13–Interaction analysis, integration with other delivered/ commissioned projects</a:t>
            </a:r>
          </a:p>
        </p:txBody>
      </p:sp>
      <p:cxnSp>
        <p:nvCxnSpPr>
          <p:cNvPr id="21" name="Straight Arrow Connector 20">
            <a:extLst>
              <a:ext uri="{FF2B5EF4-FFF2-40B4-BE49-F238E27FC236}">
                <a16:creationId xmlns:a16="http://schemas.microsoft.com/office/drawing/2014/main" id="{D9CC294E-4D14-189A-105E-99326651FEBB}"/>
              </a:ext>
            </a:extLst>
          </p:cNvPr>
          <p:cNvCxnSpPr>
            <a:cxnSpLocks/>
          </p:cNvCxnSpPr>
          <p:nvPr/>
        </p:nvCxnSpPr>
        <p:spPr>
          <a:xfrm>
            <a:off x="4279013" y="4643810"/>
            <a:ext cx="1816987" cy="22078"/>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2">
            <a:extLst>
              <a:ext uri="{FF2B5EF4-FFF2-40B4-BE49-F238E27FC236}">
                <a16:creationId xmlns:a16="http://schemas.microsoft.com/office/drawing/2014/main" id="{DE8F263A-8D63-937E-C9F7-27BE203BC5BD}"/>
              </a:ext>
            </a:extLst>
          </p:cNvPr>
          <p:cNvSpPr/>
          <p:nvPr/>
        </p:nvSpPr>
        <p:spPr>
          <a:xfrm>
            <a:off x="6263281" y="1186448"/>
            <a:ext cx="5533078" cy="350750"/>
          </a:xfrm>
          <a:prstGeom prst="roundRect">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GB" sz="1400" b="1" dirty="0">
                <a:solidFill>
                  <a:srgbClr val="0D0680"/>
                </a:solidFill>
                <a:latin typeface="Arial"/>
              </a:rPr>
              <a:t>Activity</a:t>
            </a:r>
            <a:r>
              <a:rPr kumimoji="0" lang="en-GB" sz="1400" b="1" i="0" u="none" strike="noStrike" kern="1200" cap="none" spc="0" normalizeH="0" baseline="0" noProof="0" dirty="0">
                <a:ln>
                  <a:noFill/>
                </a:ln>
                <a:solidFill>
                  <a:srgbClr val="0D0680"/>
                </a:solidFill>
                <a:effectLst/>
                <a:uLnTx/>
                <a:uFillTx/>
                <a:latin typeface="Arial"/>
              </a:rPr>
              <a:t>10 </a:t>
            </a:r>
            <a:r>
              <a:rPr kumimoji="0" lang="en-GB" sz="1400" b="0" i="0" u="none" strike="noStrike" kern="1200" cap="none" spc="0" normalizeH="0" baseline="0" noProof="0" dirty="0">
                <a:ln>
                  <a:noFill/>
                </a:ln>
                <a:solidFill>
                  <a:srgbClr val="0D0680"/>
                </a:solidFill>
                <a:effectLst/>
                <a:uLnTx/>
                <a:uFillTx/>
                <a:latin typeface="Arial"/>
              </a:rPr>
              <a:t>– protection Co-ordination testing </a:t>
            </a:r>
            <a:endParaRPr kumimoji="0" lang="en-GB" b="0" i="0" u="none" strike="noStrike" kern="1200" cap="none" spc="0" normalizeH="0" baseline="0" noProof="0" dirty="0">
              <a:ln>
                <a:noFill/>
              </a:ln>
              <a:solidFill>
                <a:srgbClr val="0D0680"/>
              </a:solidFill>
              <a:effectLst/>
              <a:uLnTx/>
              <a:uFillTx/>
              <a:latin typeface="Arial"/>
            </a:endParaRPr>
          </a:p>
        </p:txBody>
      </p:sp>
      <p:cxnSp>
        <p:nvCxnSpPr>
          <p:cNvPr id="23" name="Straight Arrow Connector 22">
            <a:extLst>
              <a:ext uri="{FF2B5EF4-FFF2-40B4-BE49-F238E27FC236}">
                <a16:creationId xmlns:a16="http://schemas.microsoft.com/office/drawing/2014/main" id="{EF529B47-C83C-57C5-DA8A-754FD0DA90FF}"/>
              </a:ext>
            </a:extLst>
          </p:cNvPr>
          <p:cNvCxnSpPr>
            <a:cxnSpLocks/>
          </p:cNvCxnSpPr>
          <p:nvPr/>
        </p:nvCxnSpPr>
        <p:spPr>
          <a:xfrm>
            <a:off x="6184936" y="4665888"/>
            <a:ext cx="1077722" cy="0"/>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75A9015-4785-E286-7B15-93098E380B47}"/>
              </a:ext>
            </a:extLst>
          </p:cNvPr>
          <p:cNvCxnSpPr>
            <a:cxnSpLocks/>
          </p:cNvCxnSpPr>
          <p:nvPr/>
        </p:nvCxnSpPr>
        <p:spPr>
          <a:xfrm>
            <a:off x="7262658" y="4667080"/>
            <a:ext cx="1286719" cy="10669"/>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CDB13F7-03A3-E6C1-AD7B-2570B1F2A644}"/>
              </a:ext>
            </a:extLst>
          </p:cNvPr>
          <p:cNvCxnSpPr>
            <a:cxnSpLocks/>
          </p:cNvCxnSpPr>
          <p:nvPr/>
        </p:nvCxnSpPr>
        <p:spPr>
          <a:xfrm flipV="1">
            <a:off x="64423" y="2422481"/>
            <a:ext cx="1301705" cy="19050"/>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Arrow: Pentagon 26">
            <a:extLst>
              <a:ext uri="{FF2B5EF4-FFF2-40B4-BE49-F238E27FC236}">
                <a16:creationId xmlns:a16="http://schemas.microsoft.com/office/drawing/2014/main" id="{A94DF1CD-4E98-0EE0-89B8-35E0EA5EFE93}"/>
              </a:ext>
            </a:extLst>
          </p:cNvPr>
          <p:cNvSpPr/>
          <p:nvPr/>
        </p:nvSpPr>
        <p:spPr bwMode="auto">
          <a:xfrm>
            <a:off x="68793" y="3136631"/>
            <a:ext cx="1301705" cy="10660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Feasibility &amp; Options</a:t>
            </a:r>
          </a:p>
        </p:txBody>
      </p:sp>
      <p:sp>
        <p:nvSpPr>
          <p:cNvPr id="27" name="Arrow: Pentagon 27">
            <a:extLst>
              <a:ext uri="{FF2B5EF4-FFF2-40B4-BE49-F238E27FC236}">
                <a16:creationId xmlns:a16="http://schemas.microsoft.com/office/drawing/2014/main" id="{537C0241-788E-E07F-28C8-0BCCDE095015}"/>
              </a:ext>
            </a:extLst>
          </p:cNvPr>
          <p:cNvSpPr/>
          <p:nvPr/>
        </p:nvSpPr>
        <p:spPr bwMode="auto">
          <a:xfrm>
            <a:off x="1315337" y="3148671"/>
            <a:ext cx="1579809" cy="10660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Planning &amp; Development</a:t>
            </a:r>
          </a:p>
        </p:txBody>
      </p:sp>
      <p:sp>
        <p:nvSpPr>
          <p:cNvPr id="28" name="Arrow: Pentagon 28">
            <a:extLst>
              <a:ext uri="{FF2B5EF4-FFF2-40B4-BE49-F238E27FC236}">
                <a16:creationId xmlns:a16="http://schemas.microsoft.com/office/drawing/2014/main" id="{643DBB84-5B0D-C0CE-E1C7-118427BBBB03}"/>
              </a:ext>
            </a:extLst>
          </p:cNvPr>
          <p:cNvSpPr/>
          <p:nvPr/>
        </p:nvSpPr>
        <p:spPr bwMode="auto">
          <a:xfrm>
            <a:off x="2803781" y="3171076"/>
            <a:ext cx="1582103" cy="10660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Tender/ </a:t>
            </a:r>
          </a:p>
          <a:p>
            <a:pPr algn="ctr"/>
            <a:r>
              <a:rPr lang="en-GB" sz="1400" dirty="0"/>
              <a:t>Bid phase</a:t>
            </a:r>
          </a:p>
        </p:txBody>
      </p:sp>
      <p:sp>
        <p:nvSpPr>
          <p:cNvPr id="29" name="Arrow: Pentagon 29">
            <a:extLst>
              <a:ext uri="{FF2B5EF4-FFF2-40B4-BE49-F238E27FC236}">
                <a16:creationId xmlns:a16="http://schemas.microsoft.com/office/drawing/2014/main" id="{0D5F2A68-EB95-3FD1-8903-2529E9EA4A71}"/>
              </a:ext>
            </a:extLst>
          </p:cNvPr>
          <p:cNvSpPr/>
          <p:nvPr/>
        </p:nvSpPr>
        <p:spPr bwMode="auto">
          <a:xfrm>
            <a:off x="4209563" y="3178392"/>
            <a:ext cx="1239331" cy="10660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Base Design</a:t>
            </a:r>
          </a:p>
        </p:txBody>
      </p:sp>
      <p:sp>
        <p:nvSpPr>
          <p:cNvPr id="30" name="Arrow: Pentagon 30">
            <a:extLst>
              <a:ext uri="{FF2B5EF4-FFF2-40B4-BE49-F238E27FC236}">
                <a16:creationId xmlns:a16="http://schemas.microsoft.com/office/drawing/2014/main" id="{533C1CF7-EE05-DB1F-4A1B-C7883AAFD2CE}"/>
              </a:ext>
            </a:extLst>
          </p:cNvPr>
          <p:cNvSpPr/>
          <p:nvPr/>
        </p:nvSpPr>
        <p:spPr bwMode="auto">
          <a:xfrm>
            <a:off x="5319039" y="3171076"/>
            <a:ext cx="1239331" cy="10660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Detailed Design</a:t>
            </a:r>
          </a:p>
        </p:txBody>
      </p:sp>
      <p:sp>
        <p:nvSpPr>
          <p:cNvPr id="31" name="Arrow: Pentagon 31">
            <a:extLst>
              <a:ext uri="{FF2B5EF4-FFF2-40B4-BE49-F238E27FC236}">
                <a16:creationId xmlns:a16="http://schemas.microsoft.com/office/drawing/2014/main" id="{E555C7B3-5A5A-9EDC-734C-1D1A980AF1BC}"/>
              </a:ext>
            </a:extLst>
          </p:cNvPr>
          <p:cNvSpPr/>
          <p:nvPr/>
        </p:nvSpPr>
        <p:spPr bwMode="auto">
          <a:xfrm>
            <a:off x="6290852" y="3138284"/>
            <a:ext cx="1057852" cy="10660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FST/ FAT</a:t>
            </a:r>
          </a:p>
        </p:txBody>
      </p:sp>
      <p:sp>
        <p:nvSpPr>
          <p:cNvPr id="32" name="Arrow: Pentagon 32">
            <a:extLst>
              <a:ext uri="{FF2B5EF4-FFF2-40B4-BE49-F238E27FC236}">
                <a16:creationId xmlns:a16="http://schemas.microsoft.com/office/drawing/2014/main" id="{DAC66E85-AFA9-9811-5822-A1D4523DCDD9}"/>
              </a:ext>
            </a:extLst>
          </p:cNvPr>
          <p:cNvSpPr/>
          <p:nvPr/>
        </p:nvSpPr>
        <p:spPr bwMode="auto">
          <a:xfrm>
            <a:off x="7195834" y="3172870"/>
            <a:ext cx="1239331" cy="10660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Commis-</a:t>
            </a:r>
            <a:r>
              <a:rPr lang="en-GB" sz="1400" dirty="0" err="1"/>
              <a:t>sion</a:t>
            </a:r>
            <a:endParaRPr lang="en-GB" sz="1400" dirty="0"/>
          </a:p>
        </p:txBody>
      </p:sp>
      <p:sp>
        <p:nvSpPr>
          <p:cNvPr id="33" name="Arrow: Pentagon 33">
            <a:extLst>
              <a:ext uri="{FF2B5EF4-FFF2-40B4-BE49-F238E27FC236}">
                <a16:creationId xmlns:a16="http://schemas.microsoft.com/office/drawing/2014/main" id="{FFEE401E-506C-0B17-9BE1-0797D7D38A4C}"/>
              </a:ext>
            </a:extLst>
          </p:cNvPr>
          <p:cNvSpPr/>
          <p:nvPr/>
        </p:nvSpPr>
        <p:spPr bwMode="auto">
          <a:xfrm>
            <a:off x="8281860" y="3153178"/>
            <a:ext cx="1374715" cy="10660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Operation&amp; support</a:t>
            </a:r>
          </a:p>
        </p:txBody>
      </p:sp>
      <p:sp>
        <p:nvSpPr>
          <p:cNvPr id="34" name="Arrow: Pentagon 34">
            <a:extLst>
              <a:ext uri="{FF2B5EF4-FFF2-40B4-BE49-F238E27FC236}">
                <a16:creationId xmlns:a16="http://schemas.microsoft.com/office/drawing/2014/main" id="{5818196E-4736-A5D3-BF5C-C68D088639FF}"/>
              </a:ext>
            </a:extLst>
          </p:cNvPr>
          <p:cNvSpPr/>
          <p:nvPr/>
        </p:nvSpPr>
        <p:spPr bwMode="auto">
          <a:xfrm>
            <a:off x="9440164" y="3159440"/>
            <a:ext cx="1239331" cy="10660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Upgrades</a:t>
            </a:r>
          </a:p>
        </p:txBody>
      </p:sp>
      <p:sp>
        <p:nvSpPr>
          <p:cNvPr id="35" name="Arrow: Pentagon 35">
            <a:extLst>
              <a:ext uri="{FF2B5EF4-FFF2-40B4-BE49-F238E27FC236}">
                <a16:creationId xmlns:a16="http://schemas.microsoft.com/office/drawing/2014/main" id="{102BB986-F0C6-598E-8561-51A2D4E6DF93}"/>
              </a:ext>
            </a:extLst>
          </p:cNvPr>
          <p:cNvSpPr/>
          <p:nvPr/>
        </p:nvSpPr>
        <p:spPr bwMode="auto">
          <a:xfrm>
            <a:off x="10442187" y="3161985"/>
            <a:ext cx="1691938" cy="106604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Refurbishment</a:t>
            </a:r>
          </a:p>
        </p:txBody>
      </p:sp>
      <p:cxnSp>
        <p:nvCxnSpPr>
          <p:cNvPr id="36" name="Straight Arrow Connector 35">
            <a:extLst>
              <a:ext uri="{FF2B5EF4-FFF2-40B4-BE49-F238E27FC236}">
                <a16:creationId xmlns:a16="http://schemas.microsoft.com/office/drawing/2014/main" id="{A0615222-6BB3-F514-3654-4BDE4DB4929F}"/>
              </a:ext>
            </a:extLst>
          </p:cNvPr>
          <p:cNvCxnSpPr>
            <a:cxnSpLocks/>
          </p:cNvCxnSpPr>
          <p:nvPr/>
        </p:nvCxnSpPr>
        <p:spPr>
          <a:xfrm>
            <a:off x="6205406" y="1723622"/>
            <a:ext cx="5673058" cy="0"/>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7">
            <a:extLst>
              <a:ext uri="{FF2B5EF4-FFF2-40B4-BE49-F238E27FC236}">
                <a16:creationId xmlns:a16="http://schemas.microsoft.com/office/drawing/2014/main" id="{33582631-FD7B-C7BB-9ACE-39A859AD889F}"/>
              </a:ext>
            </a:extLst>
          </p:cNvPr>
          <p:cNvSpPr/>
          <p:nvPr/>
        </p:nvSpPr>
        <p:spPr bwMode="auto">
          <a:xfrm>
            <a:off x="16308" y="2709495"/>
            <a:ext cx="12117818" cy="1657932"/>
          </a:xfrm>
          <a:prstGeom prst="roundRect">
            <a:avLst/>
          </a:prstGeom>
          <a:no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Arrow: Notched Right 1">
            <a:extLst>
              <a:ext uri="{FF2B5EF4-FFF2-40B4-BE49-F238E27FC236}">
                <a16:creationId xmlns:a16="http://schemas.microsoft.com/office/drawing/2014/main" id="{E9E59699-AEB4-4D2F-45E0-5606532C73E7}"/>
              </a:ext>
            </a:extLst>
          </p:cNvPr>
          <p:cNvSpPr/>
          <p:nvPr/>
        </p:nvSpPr>
        <p:spPr bwMode="auto">
          <a:xfrm rot="16200000">
            <a:off x="4173892" y="2596583"/>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Arrow: Notched Right 42">
            <a:extLst>
              <a:ext uri="{FF2B5EF4-FFF2-40B4-BE49-F238E27FC236}">
                <a16:creationId xmlns:a16="http://schemas.microsoft.com/office/drawing/2014/main" id="{9EF594F6-9741-6A21-EBE7-36929A72BFC3}"/>
              </a:ext>
            </a:extLst>
          </p:cNvPr>
          <p:cNvSpPr/>
          <p:nvPr/>
        </p:nvSpPr>
        <p:spPr bwMode="auto">
          <a:xfrm rot="16200000">
            <a:off x="2965282" y="2581392"/>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Arrow: Notched Right 43">
            <a:extLst>
              <a:ext uri="{FF2B5EF4-FFF2-40B4-BE49-F238E27FC236}">
                <a16:creationId xmlns:a16="http://schemas.microsoft.com/office/drawing/2014/main" id="{BABA62EC-EDEB-FC19-DB00-DC67846046BF}"/>
              </a:ext>
            </a:extLst>
          </p:cNvPr>
          <p:cNvSpPr/>
          <p:nvPr/>
        </p:nvSpPr>
        <p:spPr bwMode="auto">
          <a:xfrm rot="16200000">
            <a:off x="5329825" y="2596583"/>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Arrow: Notched Right 44">
            <a:extLst>
              <a:ext uri="{FF2B5EF4-FFF2-40B4-BE49-F238E27FC236}">
                <a16:creationId xmlns:a16="http://schemas.microsoft.com/office/drawing/2014/main" id="{ECD008D9-761F-0B2B-EF72-43F977F4312C}"/>
              </a:ext>
            </a:extLst>
          </p:cNvPr>
          <p:cNvSpPr/>
          <p:nvPr/>
        </p:nvSpPr>
        <p:spPr bwMode="auto">
          <a:xfrm rot="16200000">
            <a:off x="7473683" y="2596258"/>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Arrow: Notched Right 45">
            <a:extLst>
              <a:ext uri="{FF2B5EF4-FFF2-40B4-BE49-F238E27FC236}">
                <a16:creationId xmlns:a16="http://schemas.microsoft.com/office/drawing/2014/main" id="{E3CEA35D-26D0-3BB5-951C-54CF5A62036A}"/>
              </a:ext>
            </a:extLst>
          </p:cNvPr>
          <p:cNvSpPr/>
          <p:nvPr/>
        </p:nvSpPr>
        <p:spPr bwMode="auto">
          <a:xfrm rot="16200000">
            <a:off x="10632990" y="2546783"/>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Arrow: Notched Right 46">
            <a:extLst>
              <a:ext uri="{FF2B5EF4-FFF2-40B4-BE49-F238E27FC236}">
                <a16:creationId xmlns:a16="http://schemas.microsoft.com/office/drawing/2014/main" id="{B96A2728-F6D2-1DBB-D1B0-D970A368E4B0}"/>
              </a:ext>
            </a:extLst>
          </p:cNvPr>
          <p:cNvSpPr/>
          <p:nvPr/>
        </p:nvSpPr>
        <p:spPr bwMode="auto">
          <a:xfrm rot="16200000">
            <a:off x="9430295" y="2572176"/>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Arrow: Notched Right 47">
            <a:extLst>
              <a:ext uri="{FF2B5EF4-FFF2-40B4-BE49-F238E27FC236}">
                <a16:creationId xmlns:a16="http://schemas.microsoft.com/office/drawing/2014/main" id="{60809A93-5640-109E-1DCD-FB9B6A94B6CA}"/>
              </a:ext>
            </a:extLst>
          </p:cNvPr>
          <p:cNvSpPr/>
          <p:nvPr/>
        </p:nvSpPr>
        <p:spPr bwMode="auto">
          <a:xfrm rot="5400000">
            <a:off x="10671595" y="4226792"/>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Arrow: Notched Right 48">
            <a:extLst>
              <a:ext uri="{FF2B5EF4-FFF2-40B4-BE49-F238E27FC236}">
                <a16:creationId xmlns:a16="http://schemas.microsoft.com/office/drawing/2014/main" id="{FE256808-F001-DEEA-835B-15778495266E}"/>
              </a:ext>
            </a:extLst>
          </p:cNvPr>
          <p:cNvSpPr/>
          <p:nvPr/>
        </p:nvSpPr>
        <p:spPr bwMode="auto">
          <a:xfrm rot="5400000">
            <a:off x="9399640" y="4237357"/>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rrow: Notched Right 49">
            <a:extLst>
              <a:ext uri="{FF2B5EF4-FFF2-40B4-BE49-F238E27FC236}">
                <a16:creationId xmlns:a16="http://schemas.microsoft.com/office/drawing/2014/main" id="{54A8D796-E954-D69F-E8D7-09AE3873F60B}"/>
              </a:ext>
            </a:extLst>
          </p:cNvPr>
          <p:cNvSpPr/>
          <p:nvPr/>
        </p:nvSpPr>
        <p:spPr bwMode="auto">
          <a:xfrm rot="5400000">
            <a:off x="7539170" y="4226792"/>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Arrow: Notched Right 50">
            <a:extLst>
              <a:ext uri="{FF2B5EF4-FFF2-40B4-BE49-F238E27FC236}">
                <a16:creationId xmlns:a16="http://schemas.microsoft.com/office/drawing/2014/main" id="{5D7081CA-FD7E-1A81-72EB-826BD7ED7FC9}"/>
              </a:ext>
            </a:extLst>
          </p:cNvPr>
          <p:cNvSpPr/>
          <p:nvPr/>
        </p:nvSpPr>
        <p:spPr bwMode="auto">
          <a:xfrm rot="5400000">
            <a:off x="6407772" y="4232138"/>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Arrow: Notched Right 51">
            <a:extLst>
              <a:ext uri="{FF2B5EF4-FFF2-40B4-BE49-F238E27FC236}">
                <a16:creationId xmlns:a16="http://schemas.microsoft.com/office/drawing/2014/main" id="{23514AFB-3B85-938C-8705-23363D76975F}"/>
              </a:ext>
            </a:extLst>
          </p:cNvPr>
          <p:cNvSpPr/>
          <p:nvPr/>
        </p:nvSpPr>
        <p:spPr bwMode="auto">
          <a:xfrm rot="5400000">
            <a:off x="4570173" y="4290577"/>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Arrow: Notched Right 52">
            <a:extLst>
              <a:ext uri="{FF2B5EF4-FFF2-40B4-BE49-F238E27FC236}">
                <a16:creationId xmlns:a16="http://schemas.microsoft.com/office/drawing/2014/main" id="{B457DE73-5175-3152-69AE-088679694B9D}"/>
              </a:ext>
            </a:extLst>
          </p:cNvPr>
          <p:cNvSpPr/>
          <p:nvPr/>
        </p:nvSpPr>
        <p:spPr bwMode="auto">
          <a:xfrm rot="5400000">
            <a:off x="2999032" y="4290577"/>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Arrow: Notched Right 53">
            <a:extLst>
              <a:ext uri="{FF2B5EF4-FFF2-40B4-BE49-F238E27FC236}">
                <a16:creationId xmlns:a16="http://schemas.microsoft.com/office/drawing/2014/main" id="{3866245C-FE87-5084-ABD3-BD677DC1EBE0}"/>
              </a:ext>
            </a:extLst>
          </p:cNvPr>
          <p:cNvSpPr/>
          <p:nvPr/>
        </p:nvSpPr>
        <p:spPr bwMode="auto">
          <a:xfrm rot="5400000">
            <a:off x="5325267" y="4269778"/>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2">
            <a:extLst>
              <a:ext uri="{FF2B5EF4-FFF2-40B4-BE49-F238E27FC236}">
                <a16:creationId xmlns:a16="http://schemas.microsoft.com/office/drawing/2014/main" id="{BB89B8DD-3866-FDFA-7B35-73FCF4A6894C}"/>
              </a:ext>
            </a:extLst>
          </p:cNvPr>
          <p:cNvSpPr/>
          <p:nvPr/>
        </p:nvSpPr>
        <p:spPr bwMode="auto">
          <a:xfrm>
            <a:off x="1131690" y="5842488"/>
            <a:ext cx="3224095" cy="86949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dirty="0"/>
              <a:t>	Areas of vendor</a:t>
            </a:r>
          </a:p>
          <a:p>
            <a:pPr algn="l"/>
            <a:r>
              <a:rPr lang="en-GB" dirty="0"/>
              <a:t>                    support needed	</a:t>
            </a:r>
          </a:p>
        </p:txBody>
      </p:sp>
      <p:sp>
        <p:nvSpPr>
          <p:cNvPr id="52" name="Arrow: Notched Right 54">
            <a:extLst>
              <a:ext uri="{FF2B5EF4-FFF2-40B4-BE49-F238E27FC236}">
                <a16:creationId xmlns:a16="http://schemas.microsoft.com/office/drawing/2014/main" id="{68F4AD91-EF67-A0CE-0D2F-39B5A1B92EEA}"/>
              </a:ext>
            </a:extLst>
          </p:cNvPr>
          <p:cNvSpPr/>
          <p:nvPr/>
        </p:nvSpPr>
        <p:spPr bwMode="auto">
          <a:xfrm rot="5400000">
            <a:off x="1208973" y="6044872"/>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Arrow: Notched Right 55">
            <a:extLst>
              <a:ext uri="{FF2B5EF4-FFF2-40B4-BE49-F238E27FC236}">
                <a16:creationId xmlns:a16="http://schemas.microsoft.com/office/drawing/2014/main" id="{C652BC97-87CD-AC15-4709-CBAC6A01FD55}"/>
              </a:ext>
            </a:extLst>
          </p:cNvPr>
          <p:cNvSpPr/>
          <p:nvPr/>
        </p:nvSpPr>
        <p:spPr bwMode="auto">
          <a:xfrm rot="16200000">
            <a:off x="1685557" y="5976966"/>
            <a:ext cx="547948" cy="532148"/>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18714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0" grpId="0" animBg="1"/>
      <p:bldP spid="12" grpId="0"/>
      <p:bldP spid="13" grpId="0" animBg="1"/>
      <p:bldP spid="15" grpId="0" animBg="1"/>
      <p:bldP spid="16" grpId="0" animBg="1"/>
      <p:bldP spid="17" grpId="0" animBg="1"/>
      <p:bldP spid="18" grpId="0" animBg="1"/>
      <p:bldP spid="19" grpId="0" animBg="1"/>
      <p:bldP spid="20"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b="1" dirty="0"/>
              <a:t>Key take-aways</a:t>
            </a:r>
          </a:p>
        </p:txBody>
      </p:sp>
      <p:sp>
        <p:nvSpPr>
          <p:cNvPr id="3" name="Content Placeholder 2">
            <a:extLst>
              <a:ext uri="{FF2B5EF4-FFF2-40B4-BE49-F238E27FC236}">
                <a16:creationId xmlns:a16="http://schemas.microsoft.com/office/drawing/2014/main" id="{E4F60069-9DDE-4AFC-A0DE-958C7D2A5BD2}"/>
              </a:ext>
            </a:extLst>
          </p:cNvPr>
          <p:cNvSpPr txBox="1">
            <a:spLocks/>
          </p:cNvSpPr>
          <p:nvPr/>
        </p:nvSpPr>
        <p:spPr>
          <a:xfrm>
            <a:off x="629400" y="1714500"/>
            <a:ext cx="10648200" cy="45259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558800" marR="0" lvl="0" indent="-457200" algn="l" rtl="0">
              <a:lnSpc>
                <a:spcPct val="110000"/>
              </a:lnSpc>
              <a:spcBef>
                <a:spcPts val="300"/>
              </a:spcBef>
              <a:spcAft>
                <a:spcPts val="300"/>
              </a:spcAft>
              <a:buClr>
                <a:schemeClr val="dk1"/>
              </a:buClr>
              <a:buSzPts val="2000"/>
              <a:buFont typeface="+mj-lt"/>
              <a:buAutoNum type="arabicPeriod"/>
              <a:defRPr sz="2000" b="0" i="0" u="none" strike="noStrike" cap="none">
                <a:solidFill>
                  <a:schemeClr val="dk1"/>
                </a:solidFill>
                <a:latin typeface="+mn-lt"/>
                <a:ea typeface="Trebuchet MS"/>
                <a:cs typeface="Trebuchet MS"/>
                <a:sym typeface="Trebuchet MS"/>
              </a:defRPr>
            </a:lvl1pPr>
            <a:lvl2pPr marL="1016000" marR="0" lvl="1" indent="-457200" algn="l" rtl="0">
              <a:lnSpc>
                <a:spcPct val="100000"/>
              </a:lnSpc>
              <a:spcBef>
                <a:spcPts val="0"/>
              </a:spcBef>
              <a:spcAft>
                <a:spcPts val="0"/>
              </a:spcAft>
              <a:buClr>
                <a:schemeClr val="dk2"/>
              </a:buClr>
              <a:buSzPts val="2000"/>
              <a:buFont typeface="Arial" panose="020B0604020202020204" pitchFamily="34" charset="0"/>
              <a:buChar char="•"/>
              <a:defRPr sz="2000" b="0" i="0" u="none" strike="noStrike" cap="none">
                <a:solidFill>
                  <a:schemeClr val="dk1"/>
                </a:solidFill>
                <a:latin typeface="Trebuchet MS"/>
                <a:ea typeface="Trebuchet MS"/>
                <a:cs typeface="Trebuchet MS"/>
                <a:sym typeface="Trebuchet MS"/>
              </a:defRPr>
            </a:lvl2pPr>
            <a:lvl3pPr marL="1371600" marR="0" lvl="2" indent="-355600" algn="l" rtl="0">
              <a:lnSpc>
                <a:spcPct val="100000"/>
              </a:lnSpc>
              <a:spcBef>
                <a:spcPts val="0"/>
              </a:spcBef>
              <a:spcAft>
                <a:spcPts val="0"/>
              </a:spcAft>
              <a:buClr>
                <a:schemeClr val="dk2"/>
              </a:buClr>
              <a:buSzPts val="2000"/>
              <a:buFont typeface="Trebuchet MS"/>
              <a:buChar char="–"/>
              <a:defRPr sz="2000" b="0" i="0" u="none" strike="noStrike" cap="none">
                <a:solidFill>
                  <a:schemeClr val="dk1"/>
                </a:solidFill>
                <a:latin typeface="Trebuchet MS"/>
                <a:ea typeface="Trebuchet MS"/>
                <a:cs typeface="Trebuchet MS"/>
                <a:sym typeface="Trebuchet MS"/>
              </a:defRPr>
            </a:lvl3pPr>
            <a:lvl4pPr marL="1828800" marR="0" lvl="3" indent="-406400" algn="l" rtl="0">
              <a:lnSpc>
                <a:spcPct val="100000"/>
              </a:lnSpc>
              <a:spcBef>
                <a:spcPts val="0"/>
              </a:spcBef>
              <a:spcAft>
                <a:spcPts val="0"/>
              </a:spcAft>
              <a:buClr>
                <a:schemeClr val="dk2"/>
              </a:buClr>
              <a:buSzPts val="2800"/>
              <a:buFont typeface="Arial"/>
              <a:buChar char="​"/>
              <a:defRPr sz="2800" b="0" i="0" u="none" strike="noStrike" cap="none">
                <a:solidFill>
                  <a:schemeClr val="dk2"/>
                </a:solidFill>
                <a:latin typeface="Trebuchet MS"/>
                <a:ea typeface="Trebuchet MS"/>
                <a:cs typeface="Trebuchet MS"/>
                <a:sym typeface="Trebuchet MS"/>
              </a:defRPr>
            </a:lvl4pPr>
            <a:lvl5pPr marL="2286000" marR="0" lvl="4" indent="-406400" algn="l" rtl="0">
              <a:lnSpc>
                <a:spcPct val="100000"/>
              </a:lnSpc>
              <a:spcBef>
                <a:spcPts val="0"/>
              </a:spcBef>
              <a:spcAft>
                <a:spcPts val="0"/>
              </a:spcAft>
              <a:buClr>
                <a:schemeClr val="dk1"/>
              </a:buClr>
              <a:buSzPts val="2800"/>
              <a:buFont typeface="Arial"/>
              <a:buChar char="​"/>
              <a:defRPr sz="2800" b="1"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0"/>
              </a:spcBef>
              <a:spcAft>
                <a:spcPts val="0"/>
              </a:spcAft>
              <a:buClr>
                <a:schemeClr val="dk2"/>
              </a:buClr>
              <a:buSzPts val="1800"/>
              <a:buFont typeface="Arial"/>
              <a:buChar char="•"/>
              <a:defRPr sz="16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900"/>
              </a:spcBef>
              <a:spcAft>
                <a:spcPts val="0"/>
              </a:spcAft>
              <a:buClr>
                <a:schemeClr val="dk1"/>
              </a:buClr>
              <a:buSzPts val="1800"/>
              <a:buFont typeface="Arial"/>
              <a:buChar char="​"/>
              <a:defRPr sz="44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900"/>
              </a:spcBef>
              <a:spcAft>
                <a:spcPts val="0"/>
              </a:spcAft>
              <a:buClr>
                <a:schemeClr val="dk2"/>
              </a:buClr>
              <a:buSzPts val="1800"/>
              <a:buFont typeface="Arial"/>
              <a:buChar char="​"/>
              <a:defRPr sz="5400" b="0" i="0" u="none" strike="noStrike" cap="none">
                <a:solidFill>
                  <a:schemeClr val="dk2"/>
                </a:solidFill>
                <a:latin typeface="Trebuchet MS"/>
                <a:ea typeface="Trebuchet MS"/>
                <a:cs typeface="Trebuchet MS"/>
                <a:sym typeface="Trebuchet MS"/>
              </a:defRPr>
            </a:lvl8pPr>
            <a:lvl9pPr marL="4114800" marR="0" lvl="8" indent="-342900" algn="l" rtl="0">
              <a:lnSpc>
                <a:spcPct val="100000"/>
              </a:lnSpc>
              <a:spcBef>
                <a:spcPts val="0"/>
              </a:spcBef>
              <a:spcAft>
                <a:spcPts val="900"/>
              </a:spcAft>
              <a:buClr>
                <a:schemeClr val="dk2"/>
              </a:buClr>
              <a:buSzPts val="1800"/>
              <a:buFont typeface="Arial"/>
              <a:buChar char="​"/>
              <a:defRPr sz="2400" b="0" i="0" u="none" strike="noStrike" cap="none">
                <a:solidFill>
                  <a:schemeClr val="dk2"/>
                </a:solidFill>
                <a:latin typeface="Trebuchet MS"/>
                <a:ea typeface="Trebuchet MS"/>
                <a:cs typeface="Trebuchet MS"/>
                <a:sym typeface="Trebuchet MS"/>
              </a:defRPr>
            </a:lvl9pPr>
          </a:lstStyle>
          <a:p>
            <a:pPr>
              <a:buClr>
                <a:srgbClr val="0D0680"/>
              </a:buClr>
            </a:pPr>
            <a:r>
              <a:rPr lang="en-GB" sz="1800" kern="0" dirty="0">
                <a:solidFill>
                  <a:srgbClr val="0D0680"/>
                </a:solidFill>
                <a:latin typeface="Calibri" panose="020F0502020204030204" pitchFamily="34" charset="0"/>
                <a:cs typeface="Calibri" panose="020F0502020204030204" pitchFamily="34" charset="0"/>
              </a:rPr>
              <a:t>World-wide pressures on HVDC supply chain</a:t>
            </a:r>
          </a:p>
          <a:p>
            <a:pPr lvl="1">
              <a:buClr>
                <a:srgbClr val="0D0680"/>
              </a:buClr>
            </a:pPr>
            <a:r>
              <a:rPr lang="en-GB" sz="1800" kern="0" dirty="0">
                <a:solidFill>
                  <a:srgbClr val="0D0680"/>
                </a:solidFill>
                <a:latin typeface="Calibri" panose="020F0502020204030204" pitchFamily="34" charset="0"/>
                <a:cs typeface="Calibri" panose="020F0502020204030204" pitchFamily="34" charset="0"/>
              </a:rPr>
              <a:t>If we are not careful; we compete within a limited pool of resources, and do not send the signals that grow its capability</a:t>
            </a:r>
          </a:p>
          <a:p>
            <a:pPr>
              <a:buClr>
                <a:srgbClr val="0D0680"/>
              </a:buClr>
            </a:pPr>
            <a:r>
              <a:rPr lang="en-GB" sz="1800" kern="0" dirty="0">
                <a:solidFill>
                  <a:srgbClr val="0D0680"/>
                </a:solidFill>
                <a:latin typeface="Calibri" panose="020F0502020204030204" pitchFamily="34" charset="0"/>
                <a:cs typeface="Calibri" panose="020F0502020204030204" pitchFamily="34" charset="0"/>
              </a:rPr>
              <a:t>Forward orders have already saturated many of the vendors order books</a:t>
            </a:r>
          </a:p>
          <a:p>
            <a:pPr lvl="1">
              <a:buClr>
                <a:srgbClr val="0D0680"/>
              </a:buClr>
            </a:pPr>
            <a:r>
              <a:rPr lang="en-GB" sz="1800" kern="0" dirty="0">
                <a:solidFill>
                  <a:srgbClr val="0D0680"/>
                </a:solidFill>
                <a:latin typeface="Calibri" panose="020F0502020204030204" pitchFamily="34" charset="0"/>
                <a:cs typeface="Calibri" panose="020F0502020204030204" pitchFamily="34" charset="0"/>
              </a:rPr>
              <a:t>We need to broaden supply chains and get the most out of the existing ones- how do we make things easy for ourselves, and the vendors? </a:t>
            </a:r>
          </a:p>
          <a:p>
            <a:pPr lvl="1">
              <a:buClr>
                <a:srgbClr val="0D0680"/>
              </a:buClr>
            </a:pPr>
            <a:r>
              <a:rPr lang="en-GB" sz="1800" kern="0" dirty="0">
                <a:solidFill>
                  <a:srgbClr val="0D0680"/>
                </a:solidFill>
                <a:latin typeface="Calibri" panose="020F0502020204030204" pitchFamily="34" charset="0"/>
                <a:cs typeface="Calibri" panose="020F0502020204030204" pitchFamily="34" charset="0"/>
              </a:rPr>
              <a:t>Standardise, modularise, focus on what vendors are best at!</a:t>
            </a:r>
          </a:p>
          <a:p>
            <a:pPr>
              <a:buClr>
                <a:srgbClr val="0D0680"/>
              </a:buClr>
            </a:pPr>
            <a:r>
              <a:rPr lang="en-GB" sz="1800" kern="0" dirty="0">
                <a:solidFill>
                  <a:srgbClr val="0D0680"/>
                </a:solidFill>
                <a:latin typeface="Calibri" panose="020F0502020204030204" pitchFamily="34" charset="0"/>
                <a:cs typeface="Calibri" panose="020F0502020204030204" pitchFamily="34" charset="0"/>
              </a:rPr>
              <a:t>Existing activity is “tip of the iceberg”- even more is on the horizon</a:t>
            </a:r>
          </a:p>
          <a:p>
            <a:pPr lvl="1">
              <a:buClr>
                <a:srgbClr val="0D0680"/>
              </a:buClr>
            </a:pPr>
            <a:r>
              <a:rPr lang="en-GB" sz="1800" kern="0" dirty="0">
                <a:solidFill>
                  <a:srgbClr val="0D0680"/>
                </a:solidFill>
                <a:latin typeface="Calibri" panose="020F0502020204030204" pitchFamily="34" charset="0"/>
                <a:cs typeface="Calibri" panose="020F0502020204030204" pitchFamily="34" charset="0"/>
              </a:rPr>
              <a:t> How do we work collaboratively to avoid “road blocks in the supply chain</a:t>
            </a:r>
          </a:p>
          <a:p>
            <a:pPr lvl="1">
              <a:buClr>
                <a:srgbClr val="0D0680"/>
              </a:buClr>
            </a:pPr>
            <a:r>
              <a:rPr lang="en-GB" sz="1800" kern="0" dirty="0">
                <a:solidFill>
                  <a:srgbClr val="0D0680"/>
                </a:solidFill>
                <a:latin typeface="Calibri" panose="020F0502020204030204" pitchFamily="34" charset="0"/>
                <a:cs typeface="Calibri" panose="020F0502020204030204" pitchFamily="34" charset="0"/>
              </a:rPr>
              <a:t>We need to be growing capability now ahead of later growth.</a:t>
            </a:r>
          </a:p>
          <a:p>
            <a:pPr>
              <a:buClr>
                <a:srgbClr val="0D0680"/>
              </a:buClr>
            </a:pPr>
            <a:r>
              <a:rPr lang="en-GB" sz="1800" kern="0" dirty="0">
                <a:solidFill>
                  <a:srgbClr val="0D0680"/>
                </a:solidFill>
                <a:latin typeface="Calibri" panose="020F0502020204030204" pitchFamily="34" charset="0"/>
                <a:cs typeface="Calibri" panose="020F0502020204030204" pitchFamily="34" charset="0"/>
              </a:rPr>
              <a:t>To stimulate supply chain growth we need to provide clear investment certainty, signals &amp; incentives</a:t>
            </a:r>
          </a:p>
          <a:p>
            <a:pPr lvl="1">
              <a:buClr>
                <a:srgbClr val="0D0680"/>
              </a:buClr>
            </a:pPr>
            <a:r>
              <a:rPr lang="en-GB" sz="1800" kern="0" dirty="0">
                <a:solidFill>
                  <a:srgbClr val="0D0680"/>
                </a:solidFill>
                <a:latin typeface="Calibri" panose="020F0502020204030204" pitchFamily="34" charset="0"/>
                <a:cs typeface="Calibri" panose="020F0502020204030204" pitchFamily="34" charset="0"/>
              </a:rPr>
              <a:t>Anticipatory decision making to enable long term Supply chain</a:t>
            </a:r>
          </a:p>
          <a:p>
            <a:pPr marL="609600" lvl="1" indent="0">
              <a:buClr>
                <a:srgbClr val="0D0680"/>
              </a:buClr>
              <a:buFont typeface="Arial" panose="020B0604020202020204" pitchFamily="34" charset="0"/>
              <a:buNone/>
            </a:pPr>
            <a:r>
              <a:rPr lang="en-GB" sz="1800" kern="0" dirty="0">
                <a:solidFill>
                  <a:srgbClr val="0D0680"/>
                </a:solidFill>
                <a:latin typeface="Calibri" panose="020F0502020204030204" pitchFamily="34" charset="0"/>
                <a:cs typeface="Calibri" panose="020F0502020204030204" pitchFamily="34" charset="0"/>
              </a:rPr>
              <a:t> benefits. </a:t>
            </a:r>
          </a:p>
        </p:txBody>
      </p:sp>
      <p:pic>
        <p:nvPicPr>
          <p:cNvPr id="5" name="Picture 4" descr="logo_colour.png">
            <a:extLst>
              <a:ext uri="{FF2B5EF4-FFF2-40B4-BE49-F238E27FC236}">
                <a16:creationId xmlns:a16="http://schemas.microsoft.com/office/drawing/2014/main" id="{AAD4A200-1FF7-A8BC-46F5-A2FF3CFB5D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02816" y="5611525"/>
            <a:ext cx="3199166" cy="977899"/>
          </a:xfrm>
          <a:prstGeom prst="rect">
            <a:avLst/>
          </a:prstGeom>
        </p:spPr>
      </p:pic>
    </p:spTree>
    <p:extLst>
      <p:ext uri="{BB962C8B-B14F-4D97-AF65-F5344CB8AC3E}">
        <p14:creationId xmlns:p14="http://schemas.microsoft.com/office/powerpoint/2010/main" val="2721945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41" name="Google Shape;141;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42" name="Google Shape;142;p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44" name="Google Shape;144;p5"/>
          <p:cNvSpPr txBox="1"/>
          <p:nvPr/>
        </p:nvSpPr>
        <p:spPr>
          <a:xfrm>
            <a:off x="9027736" y="5114953"/>
            <a:ext cx="2850222" cy="707846"/>
          </a:xfrm>
          <a:prstGeom prst="rect">
            <a:avLst/>
          </a:prstGeom>
          <a:noFill/>
          <a:ln>
            <a:noFill/>
          </a:ln>
        </p:spPr>
        <p:txBody>
          <a:bodyPr spcFirstLastPara="1" wrap="square" lIns="91425" tIns="45700" rIns="91425" bIns="45700" anchor="t" anchorCtr="0">
            <a:spAutoFit/>
          </a:bodyPr>
          <a:lstStyle/>
          <a:p>
            <a:pPr algn="ctr"/>
            <a:r>
              <a:rPr lang="en-ZA" sz="800" dirty="0">
                <a:solidFill>
                  <a:schemeClr val="bg1"/>
                </a:solidFill>
                <a:latin typeface="Open Sans"/>
                <a:ea typeface="+mn-lt"/>
                <a:cs typeface="+mn-lt"/>
              </a:rPr>
              <a:t>Marshall, B., Luscombe, H., 2023.</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8: Supply Chain and Workforce – Case Study. </a:t>
            </a:r>
            <a:r>
              <a:rPr lang="en-US" sz="800" dirty="0">
                <a:solidFill>
                  <a:schemeClr val="lt1"/>
                </a:solidFill>
                <a:latin typeface="Open Sans"/>
                <a:ea typeface="Open Sans"/>
                <a:cs typeface="Open Sans"/>
                <a:sym typeface="Open Sans"/>
              </a:rPr>
              <a:t>The Electricity Transition Playbook. Release Version 1.0  [online presentation]. Climate Compatible Growth </a:t>
            </a:r>
            <a:r>
              <a:rPr lang="en-US" sz="800" dirty="0" err="1">
                <a:solidFill>
                  <a:schemeClr val="lt1"/>
                </a:solidFill>
                <a:latin typeface="Open Sans"/>
                <a:ea typeface="Open Sans"/>
                <a:cs typeface="Open Sans"/>
                <a:sym typeface="Open Sans"/>
              </a:rPr>
              <a:t>Programme</a:t>
            </a:r>
            <a:r>
              <a:rPr lang="en-US" sz="800" dirty="0">
                <a:solidFill>
                  <a:schemeClr val="lt1"/>
                </a:solidFill>
                <a:latin typeface="Open Sans"/>
                <a:ea typeface="Open Sans"/>
                <a:cs typeface="Open Sans"/>
                <a:sym typeface="Open Sans"/>
              </a:rPr>
              <a:t>, Green Grids Initiative</a:t>
            </a:r>
            <a:endParaRPr dirty="0"/>
          </a:p>
        </p:txBody>
      </p:sp>
      <p:sp>
        <p:nvSpPr>
          <p:cNvPr id="145" name="Google Shape;145;p5"/>
          <p:cNvSpPr txBox="1"/>
          <p:nvPr/>
        </p:nvSpPr>
        <p:spPr>
          <a:xfrm>
            <a:off x="9266839" y="3300962"/>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dirty="0">
                <a:solidFill>
                  <a:schemeClr val="lt1"/>
                </a:solidFill>
                <a:latin typeface="Open Sans"/>
                <a:ea typeface="Open Sans"/>
                <a:cs typeface="Open Sans"/>
                <a:sym typeface="Open Sans"/>
              </a:rPr>
              <a:t>Supported by and in collaboration </a:t>
            </a:r>
            <a:br>
              <a:rPr lang="en-US" sz="900" b="1" i="1" dirty="0">
                <a:solidFill>
                  <a:schemeClr val="lt1"/>
                </a:solidFill>
                <a:latin typeface="Open Sans"/>
                <a:ea typeface="Open Sans"/>
                <a:cs typeface="Open Sans"/>
                <a:sym typeface="Open Sans"/>
              </a:rPr>
            </a:br>
            <a:r>
              <a:rPr lang="en-US" sz="900" b="1" i="1" dirty="0">
                <a:solidFill>
                  <a:schemeClr val="lt1"/>
                </a:solidFill>
                <a:latin typeface="Open Sans"/>
                <a:ea typeface="Open Sans"/>
                <a:cs typeface="Open Sans"/>
                <a:sym typeface="Open Sans"/>
              </a:rPr>
              <a:t>with CCG and Green Grids Initiative</a:t>
            </a:r>
            <a:endParaRPr dirty="0"/>
          </a:p>
        </p:txBody>
      </p:sp>
      <p:sp>
        <p:nvSpPr>
          <p:cNvPr id="147" name="Google Shape;147;p5"/>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5"/>
          <p:cNvSpPr txBox="1"/>
          <p:nvPr/>
        </p:nvSpPr>
        <p:spPr>
          <a:xfrm>
            <a:off x="9266839" y="4569195"/>
            <a:ext cx="2372017" cy="461624"/>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solidFill>
                <a:latin typeface="Open Sans"/>
                <a:ea typeface="+mn-lt"/>
                <a:cs typeface="+mn-lt"/>
              </a:rPr>
              <a:t>Consolidated by Ben Marshall and Hannah Luscombe from CCG and Green Grids Initiative</a:t>
            </a:r>
          </a:p>
        </p:txBody>
      </p:sp>
      <p:pic>
        <p:nvPicPr>
          <p:cNvPr id="149" name="Google Shape;149;p5"/>
          <p:cNvPicPr preferRelativeResize="0"/>
          <p:nvPr/>
        </p:nvPicPr>
        <p:blipFill rotWithShape="1">
          <a:blip r:embed="rId4">
            <a:alphaModFix/>
          </a:blip>
          <a:srcRect/>
          <a:stretch/>
        </p:blipFill>
        <p:spPr>
          <a:xfrm>
            <a:off x="9500089" y="3810192"/>
            <a:ext cx="1939850" cy="614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2"/>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b="1" dirty="0"/>
              <a:t>Overview of the HVDC Centre</a:t>
            </a:r>
          </a:p>
        </p:txBody>
      </p:sp>
      <p:pic>
        <p:nvPicPr>
          <p:cNvPr id="3" name="Picture 2" descr="logo_colour.png">
            <a:extLst>
              <a:ext uri="{FF2B5EF4-FFF2-40B4-BE49-F238E27FC236}">
                <a16:creationId xmlns:a16="http://schemas.microsoft.com/office/drawing/2014/main" id="{39A3C4F3-B70D-3E2A-BA51-0250922019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3296" y="1268125"/>
            <a:ext cx="3199166" cy="977899"/>
          </a:xfrm>
          <a:prstGeom prst="rect">
            <a:avLst/>
          </a:prstGeom>
        </p:spPr>
      </p:pic>
      <p:sp>
        <p:nvSpPr>
          <p:cNvPr id="6" name="TextBox 5">
            <a:extLst>
              <a:ext uri="{FF2B5EF4-FFF2-40B4-BE49-F238E27FC236}">
                <a16:creationId xmlns:a16="http://schemas.microsoft.com/office/drawing/2014/main" id="{F061871F-3675-13F7-17AF-868A0DCAE854}"/>
              </a:ext>
            </a:extLst>
          </p:cNvPr>
          <p:cNvSpPr txBox="1"/>
          <p:nvPr/>
        </p:nvSpPr>
        <p:spPr>
          <a:xfrm>
            <a:off x="427699" y="6323614"/>
            <a:ext cx="11040773" cy="314918"/>
          </a:xfrm>
          <a:prstGeom prst="rect">
            <a:avLst/>
          </a:prstGeom>
          <a:noFill/>
        </p:spPr>
        <p:txBody>
          <a:bodyPr wrap="square" rtlCol="0">
            <a:spAutoFit/>
          </a:bodyPr>
          <a:lstStyle/>
          <a:p>
            <a:pPr algn="just"/>
            <a:r>
              <a:rPr lang="en-GB" sz="700" dirty="0">
                <a:solidFill>
                  <a:schemeClr val="accent1">
                    <a:lumMod val="75000"/>
                  </a:schemeClr>
                </a:solidFill>
              </a:rPr>
              <a:t>The National HVDC Centre is part of Scottish &amp; Southern Electricity Networks. Scottish and Southern Electricity Networks is a trading name of Scottish Hydro Electric Transmission plc, Registered in Scotland No. SC213461, having its Registered Office at </a:t>
            </a:r>
            <a:r>
              <a:rPr lang="en-GB" sz="700" dirty="0" err="1">
                <a:solidFill>
                  <a:schemeClr val="accent1">
                    <a:lumMod val="75000"/>
                  </a:schemeClr>
                </a:solidFill>
              </a:rPr>
              <a:t>Inveralmond</a:t>
            </a:r>
            <a:r>
              <a:rPr lang="en-GB" sz="700" dirty="0">
                <a:solidFill>
                  <a:schemeClr val="accent1">
                    <a:lumMod val="75000"/>
                  </a:schemeClr>
                </a:solidFill>
              </a:rPr>
              <a:t> House, 200 Dunkeld Road, Perth, PH1 3AQ; and is a member of the SSE Group </a:t>
            </a:r>
            <a:r>
              <a:rPr lang="en-GB" sz="700" u="sng" dirty="0">
                <a:solidFill>
                  <a:schemeClr val="accent1">
                    <a:lumMod val="75000"/>
                  </a:schemeClr>
                </a:solidFill>
                <a:hlinkClick r:id="rId4"/>
              </a:rPr>
              <a:t>www.ssen.co.uk</a:t>
            </a:r>
            <a:endParaRPr lang="en-GB" sz="700" dirty="0">
              <a:solidFill>
                <a:schemeClr val="accent1">
                  <a:lumMod val="75000"/>
                </a:schemeClr>
              </a:solidFill>
            </a:endParaRPr>
          </a:p>
        </p:txBody>
      </p:sp>
      <p:sp>
        <p:nvSpPr>
          <p:cNvPr id="9" name="Rectangle 8">
            <a:extLst>
              <a:ext uri="{FF2B5EF4-FFF2-40B4-BE49-F238E27FC236}">
                <a16:creationId xmlns:a16="http://schemas.microsoft.com/office/drawing/2014/main" id="{A6047AF3-192F-D36C-E365-A1DB9C1E7673}"/>
              </a:ext>
            </a:extLst>
          </p:cNvPr>
          <p:cNvSpPr/>
          <p:nvPr/>
        </p:nvSpPr>
        <p:spPr>
          <a:xfrm>
            <a:off x="2017347" y="1700060"/>
            <a:ext cx="582211" cy="261610"/>
          </a:xfrm>
          <a:prstGeom prst="rect">
            <a:avLst/>
          </a:prstGeom>
        </p:spPr>
        <p:txBody>
          <a:bodyPr wrap="none">
            <a:spAutoFit/>
          </a:bodyPr>
          <a:lstStyle/>
          <a:p>
            <a:pPr algn="ctr"/>
            <a:r>
              <a:rPr lang="en-GB" sz="1100" i="1" dirty="0">
                <a:solidFill>
                  <a:schemeClr val="accent1">
                    <a:lumMod val="75000"/>
                  </a:schemeClr>
                </a:solidFill>
              </a:rPr>
              <a:t>part of</a:t>
            </a:r>
            <a:endParaRPr lang="en-GB" sz="1100" dirty="0">
              <a:solidFill>
                <a:schemeClr val="accent1">
                  <a:lumMod val="75000"/>
                </a:schemeClr>
              </a:solidFill>
            </a:endParaRPr>
          </a:p>
        </p:txBody>
      </p:sp>
      <p:pic>
        <p:nvPicPr>
          <p:cNvPr id="10" name="Picture 9">
            <a:extLst>
              <a:ext uri="{FF2B5EF4-FFF2-40B4-BE49-F238E27FC236}">
                <a16:creationId xmlns:a16="http://schemas.microsoft.com/office/drawing/2014/main" id="{B9AA6AD8-9EAE-CC06-95BE-477F828F7984}"/>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7699" y="1520185"/>
            <a:ext cx="1590183" cy="499776"/>
          </a:xfrm>
          <a:prstGeom prst="rect">
            <a:avLst/>
          </a:prstGeom>
          <a:noFill/>
          <a:ln>
            <a:noFill/>
          </a:ln>
        </p:spPr>
      </p:pic>
      <p:sp>
        <p:nvSpPr>
          <p:cNvPr id="11" name="Rectangle 10">
            <a:extLst>
              <a:ext uri="{FF2B5EF4-FFF2-40B4-BE49-F238E27FC236}">
                <a16:creationId xmlns:a16="http://schemas.microsoft.com/office/drawing/2014/main" id="{51FD2DF9-7810-B394-C83C-69456142019F}"/>
              </a:ext>
            </a:extLst>
          </p:cNvPr>
          <p:cNvSpPr/>
          <p:nvPr/>
        </p:nvSpPr>
        <p:spPr>
          <a:xfrm>
            <a:off x="4018878" y="1700060"/>
            <a:ext cx="990977" cy="261610"/>
          </a:xfrm>
          <a:prstGeom prst="rect">
            <a:avLst/>
          </a:prstGeom>
        </p:spPr>
        <p:txBody>
          <a:bodyPr wrap="none">
            <a:spAutoFit/>
          </a:bodyPr>
          <a:lstStyle/>
          <a:p>
            <a:pPr algn="ctr"/>
            <a:r>
              <a:rPr lang="en-GB" sz="1100" i="1">
                <a:solidFill>
                  <a:schemeClr val="accent1">
                    <a:lumMod val="75000"/>
                  </a:schemeClr>
                </a:solidFill>
              </a:rPr>
              <a:t>together with</a:t>
            </a:r>
            <a:endParaRPr lang="en-GB" sz="1100">
              <a:solidFill>
                <a:schemeClr val="accent1">
                  <a:lumMod val="75000"/>
                </a:schemeClr>
              </a:solidFill>
            </a:endParaRPr>
          </a:p>
        </p:txBody>
      </p:sp>
      <p:pic>
        <p:nvPicPr>
          <p:cNvPr id="12" name="Picture 2" descr="Image result for sp energy networks">
            <a:hlinkClick r:id="rId6"/>
            <a:extLst>
              <a:ext uri="{FF2B5EF4-FFF2-40B4-BE49-F238E27FC236}">
                <a16:creationId xmlns:a16="http://schemas.microsoft.com/office/drawing/2014/main" id="{6FA7A6AA-6ABB-3A50-39A0-DAB0341E9A4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58242" y="1245870"/>
            <a:ext cx="749664" cy="49977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515EF1B-659D-38B8-D7EA-10E1F9A3C4D1}"/>
              </a:ext>
            </a:extLst>
          </p:cNvPr>
          <p:cNvSpPr/>
          <p:nvPr/>
        </p:nvSpPr>
        <p:spPr>
          <a:xfrm>
            <a:off x="6240119" y="1700060"/>
            <a:ext cx="420308" cy="261610"/>
          </a:xfrm>
          <a:prstGeom prst="rect">
            <a:avLst/>
          </a:prstGeom>
        </p:spPr>
        <p:txBody>
          <a:bodyPr wrap="none">
            <a:spAutoFit/>
          </a:bodyPr>
          <a:lstStyle/>
          <a:p>
            <a:pPr algn="ctr"/>
            <a:r>
              <a:rPr lang="en-GB" sz="1100" i="1">
                <a:solidFill>
                  <a:schemeClr val="accent1">
                    <a:lumMod val="75000"/>
                  </a:schemeClr>
                </a:solidFill>
              </a:rPr>
              <a:t>and</a:t>
            </a:r>
            <a:endParaRPr lang="en-GB" sz="1100">
              <a:solidFill>
                <a:schemeClr val="accent1">
                  <a:lumMod val="75000"/>
                </a:schemeClr>
              </a:solidFill>
            </a:endParaRPr>
          </a:p>
        </p:txBody>
      </p:sp>
      <p:pic>
        <p:nvPicPr>
          <p:cNvPr id="14" name="Picture 2" descr="ESO Control Room (@NGControlRoom) | Twitter">
            <a:extLst>
              <a:ext uri="{FF2B5EF4-FFF2-40B4-BE49-F238E27FC236}">
                <a16:creationId xmlns:a16="http://schemas.microsoft.com/office/drawing/2014/main" id="{F4B490DA-EC54-F1CB-E031-B0A8112DC2F7}"/>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716906" y="1729748"/>
            <a:ext cx="1277641" cy="2362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Employee Volunteering : National Grid's Experience - Volunteering Matters">
            <a:extLst>
              <a:ext uri="{FF2B5EF4-FFF2-40B4-BE49-F238E27FC236}">
                <a16:creationId xmlns:a16="http://schemas.microsoft.com/office/drawing/2014/main" id="{0EB35BF6-B8B4-410D-0526-E4B0CDF7183D}"/>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5109058" y="1848302"/>
            <a:ext cx="1090052" cy="2126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SSEN Transmission">
            <a:extLst>
              <a:ext uri="{FF2B5EF4-FFF2-40B4-BE49-F238E27FC236}">
                <a16:creationId xmlns:a16="http://schemas.microsoft.com/office/drawing/2014/main" id="{0DFBA16D-4D83-D533-F797-32EDC88154C2}"/>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693744" y="1605910"/>
            <a:ext cx="1340362" cy="414716"/>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83BDB257-65C0-18FA-8231-9A3C4D01A0B0}"/>
              </a:ext>
            </a:extLst>
          </p:cNvPr>
          <p:cNvSpPr txBox="1">
            <a:spLocks/>
          </p:cNvSpPr>
          <p:nvPr/>
        </p:nvSpPr>
        <p:spPr>
          <a:xfrm>
            <a:off x="427699" y="2266712"/>
            <a:ext cx="4830543" cy="372847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spcBef>
                <a:spcPts val="900"/>
              </a:spcBef>
              <a:spcAft>
                <a:spcPts val="900"/>
              </a:spcAft>
            </a:pPr>
            <a:r>
              <a:rPr lang="en-GB" sz="1800" dirty="0">
                <a:solidFill>
                  <a:srgbClr val="103673"/>
                </a:solidFill>
                <a:latin typeface="Calibri"/>
                <a:cs typeface="Calibri"/>
              </a:rPr>
              <a:t>The National HVDC Centre is Great Britain’s simulation and training facility for HVDC; supporting the integration and successful operation of all HVDC schemes connecting to the GB Network (including Offshore Wind connections). </a:t>
            </a:r>
          </a:p>
          <a:p>
            <a:pPr algn="l">
              <a:lnSpc>
                <a:spcPct val="90000"/>
              </a:lnSpc>
              <a:spcBef>
                <a:spcPts val="900"/>
              </a:spcBef>
              <a:spcAft>
                <a:spcPts val="900"/>
              </a:spcAft>
              <a:buClr>
                <a:srgbClr val="99CC00"/>
              </a:buClr>
            </a:pPr>
            <a:r>
              <a:rPr lang="en-GB" sz="1800" dirty="0">
                <a:solidFill>
                  <a:srgbClr val="103673"/>
                </a:solidFill>
                <a:latin typeface="Calibri"/>
                <a:cs typeface="Calibri"/>
              </a:rPr>
              <a:t>The Centre is also the National hub for HVDC knowledge exchange, expertise and innovation.</a:t>
            </a:r>
          </a:p>
        </p:txBody>
      </p:sp>
      <p:pic>
        <p:nvPicPr>
          <p:cNvPr id="18" name="Picture 17">
            <a:extLst>
              <a:ext uri="{FF2B5EF4-FFF2-40B4-BE49-F238E27FC236}">
                <a16:creationId xmlns:a16="http://schemas.microsoft.com/office/drawing/2014/main" id="{5D0D6176-060C-D20A-EFA5-E222A5F9792B}"/>
              </a:ext>
            </a:extLst>
          </p:cNvPr>
          <p:cNvPicPr>
            <a:picLocks noChangeAspect="1"/>
          </p:cNvPicPr>
          <p:nvPr/>
        </p:nvPicPr>
        <p:blipFill>
          <a:blip r:embed="rId11"/>
          <a:stretch>
            <a:fillRect/>
          </a:stretch>
        </p:blipFill>
        <p:spPr>
          <a:xfrm>
            <a:off x="5538945" y="2645466"/>
            <a:ext cx="5339727" cy="3451902"/>
          </a:xfrm>
          <a:prstGeom prst="rect">
            <a:avLst/>
          </a:prstGeom>
        </p:spPr>
      </p:pic>
    </p:spTree>
    <p:extLst>
      <p:ext uri="{BB962C8B-B14F-4D97-AF65-F5344CB8AC3E}">
        <p14:creationId xmlns:p14="http://schemas.microsoft.com/office/powerpoint/2010/main" val="4124859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a:xfrm>
            <a:off x="629399" y="476496"/>
            <a:ext cx="9576919" cy="429348"/>
          </a:xfrm>
        </p:spPr>
        <p:txBody>
          <a:bodyPr/>
          <a:lstStyle/>
          <a:p>
            <a:r>
              <a:rPr lang="en-GB" sz="3100" b="1" dirty="0"/>
              <a:t>Working with stakeholders involved in HVDC</a:t>
            </a:r>
          </a:p>
        </p:txBody>
      </p:sp>
      <p:pic>
        <p:nvPicPr>
          <p:cNvPr id="19" name="Picture 18">
            <a:extLst>
              <a:ext uri="{FF2B5EF4-FFF2-40B4-BE49-F238E27FC236}">
                <a16:creationId xmlns:a16="http://schemas.microsoft.com/office/drawing/2014/main" id="{70D9BB50-11F2-E13A-4CF2-66A3B04BC942}"/>
              </a:ext>
            </a:extLst>
          </p:cNvPr>
          <p:cNvPicPr>
            <a:picLocks noChangeAspect="1"/>
          </p:cNvPicPr>
          <p:nvPr/>
        </p:nvPicPr>
        <p:blipFill>
          <a:blip r:embed="rId3"/>
          <a:stretch>
            <a:fillRect/>
          </a:stretch>
        </p:blipFill>
        <p:spPr>
          <a:xfrm>
            <a:off x="1856033" y="3229764"/>
            <a:ext cx="7998016" cy="3434807"/>
          </a:xfrm>
          <a:prstGeom prst="rect">
            <a:avLst/>
          </a:prstGeom>
        </p:spPr>
      </p:pic>
      <p:sp>
        <p:nvSpPr>
          <p:cNvPr id="20" name="TextBox 19">
            <a:extLst>
              <a:ext uri="{FF2B5EF4-FFF2-40B4-BE49-F238E27FC236}">
                <a16:creationId xmlns:a16="http://schemas.microsoft.com/office/drawing/2014/main" id="{B4DA26E5-AC92-34E8-4E33-368F7EFFD853}"/>
              </a:ext>
            </a:extLst>
          </p:cNvPr>
          <p:cNvSpPr txBox="1"/>
          <p:nvPr/>
        </p:nvSpPr>
        <p:spPr>
          <a:xfrm>
            <a:off x="629400" y="1198439"/>
            <a:ext cx="7050974" cy="2031325"/>
          </a:xfrm>
          <a:prstGeom prst="rect">
            <a:avLst/>
          </a:prstGeom>
          <a:noFill/>
          <a:ln>
            <a:noFill/>
          </a:ln>
        </p:spPr>
        <p:txBody>
          <a:bodyPr wrap="square" rtlCol="0">
            <a:spAutoFit/>
          </a:bodyPr>
          <a:lstStyle/>
          <a:p>
            <a:pPr marL="285750" indent="-285750">
              <a:buFont typeface="Arial" panose="020B0604020202020204" pitchFamily="34" charset="0"/>
              <a:buChar char="•"/>
            </a:pPr>
            <a:r>
              <a:rPr lang="en-GB" dirty="0">
                <a:solidFill>
                  <a:srgbClr val="0D0680"/>
                </a:solidFill>
                <a:latin typeface="Calibri" panose="020F0502020204030204" pitchFamily="34" charset="0"/>
                <a:cs typeface="Calibri" panose="020F0502020204030204" pitchFamily="34" charset="0"/>
              </a:rPr>
              <a:t>2020-2023 Co-ordinated offshore in GB &amp; supply chain+ R&amp;D strategy that supports it</a:t>
            </a:r>
          </a:p>
          <a:p>
            <a:pPr marL="285750" indent="-285750">
              <a:buFont typeface="Arial" panose="020B0604020202020204" pitchFamily="34" charset="0"/>
              <a:buChar char="•"/>
            </a:pPr>
            <a:r>
              <a:rPr lang="en-GB" dirty="0">
                <a:solidFill>
                  <a:srgbClr val="0D0680"/>
                </a:solidFill>
                <a:latin typeface="Calibri" panose="020F0502020204030204" pitchFamily="34" charset="0"/>
                <a:cs typeface="Calibri" panose="020F0502020204030204" pitchFamily="34" charset="0"/>
              </a:rPr>
              <a:t>2021- 2027 R&amp;D strategy Delivery</a:t>
            </a:r>
          </a:p>
          <a:p>
            <a:pPr marL="285750" indent="-285750">
              <a:buFont typeface="Arial" panose="020B0604020202020204" pitchFamily="34" charset="0"/>
              <a:buChar char="•"/>
            </a:pPr>
            <a:r>
              <a:rPr lang="en-GB" dirty="0">
                <a:solidFill>
                  <a:srgbClr val="0D0680"/>
                </a:solidFill>
                <a:latin typeface="Calibri" panose="020F0502020204030204" pitchFamily="34" charset="0"/>
                <a:cs typeface="Calibri" panose="020F0502020204030204" pitchFamily="34" charset="0"/>
              </a:rPr>
              <a:t>Engagement, support and collaboration to deliver HVDC networks and individual projects 2013- present</a:t>
            </a:r>
          </a:p>
          <a:p>
            <a:pPr marL="285750" indent="-285750">
              <a:buFont typeface="Arial" panose="020B0604020202020204" pitchFamily="34" charset="0"/>
              <a:buChar char="•"/>
            </a:pPr>
            <a:r>
              <a:rPr lang="en-GB" dirty="0">
                <a:solidFill>
                  <a:srgbClr val="0D0680"/>
                </a:solidFill>
                <a:latin typeface="Calibri" panose="020F0502020204030204" pitchFamily="34" charset="0"/>
                <a:cs typeface="Calibri" panose="020F0502020204030204" pitchFamily="34" charset="0"/>
              </a:rPr>
              <a:t>Multi-terminal Multivendor demonstration &amp; specification &amp; design International Advisory and consultancy 2022- present</a:t>
            </a:r>
          </a:p>
        </p:txBody>
      </p:sp>
      <p:pic>
        <p:nvPicPr>
          <p:cNvPr id="25" name="Picture 24">
            <a:extLst>
              <a:ext uri="{FF2B5EF4-FFF2-40B4-BE49-F238E27FC236}">
                <a16:creationId xmlns:a16="http://schemas.microsoft.com/office/drawing/2014/main" id="{56B0D890-1C51-E7BE-A1CB-DE9E9A111849}"/>
              </a:ext>
            </a:extLst>
          </p:cNvPr>
          <p:cNvPicPr>
            <a:picLocks noChangeAspect="1"/>
          </p:cNvPicPr>
          <p:nvPr/>
        </p:nvPicPr>
        <p:blipFill rotWithShape="1">
          <a:blip r:embed="rId4"/>
          <a:srcRect l="480" t="455" r="39857" b="47732"/>
          <a:stretch/>
        </p:blipFill>
        <p:spPr>
          <a:xfrm>
            <a:off x="8646671" y="1505638"/>
            <a:ext cx="3119294" cy="1824079"/>
          </a:xfrm>
          <a:prstGeom prst="rect">
            <a:avLst/>
          </a:prstGeom>
        </p:spPr>
      </p:pic>
    </p:spTree>
    <p:extLst>
      <p:ext uri="{BB962C8B-B14F-4D97-AF65-F5344CB8AC3E}">
        <p14:creationId xmlns:p14="http://schemas.microsoft.com/office/powerpoint/2010/main" val="814601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b="1" dirty="0"/>
              <a:t>HVDC- what is it, how is it used?</a:t>
            </a:r>
          </a:p>
        </p:txBody>
      </p:sp>
      <p:sp>
        <p:nvSpPr>
          <p:cNvPr id="3" name="CustomShape 4">
            <a:extLst>
              <a:ext uri="{FF2B5EF4-FFF2-40B4-BE49-F238E27FC236}">
                <a16:creationId xmlns:a16="http://schemas.microsoft.com/office/drawing/2014/main" id="{47F685F1-8AA8-C119-1F33-9D91FFCDEA7B}"/>
              </a:ext>
            </a:extLst>
          </p:cNvPr>
          <p:cNvSpPr/>
          <p:nvPr/>
        </p:nvSpPr>
        <p:spPr>
          <a:xfrm>
            <a:off x="629400" y="1150081"/>
            <a:ext cx="8103896" cy="22789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l" eaLnBrk="1" fontAlgn="auto" hangingPunct="1">
              <a:spcBef>
                <a:spcPts val="0"/>
              </a:spcBef>
              <a:spcAft>
                <a:spcPts val="0"/>
              </a:spcAft>
              <a:defRPr/>
            </a:pPr>
            <a:r>
              <a:rPr lang="en-GB" sz="1800" b="1" spc="-1" dirty="0">
                <a:solidFill>
                  <a:srgbClr val="1F497D"/>
                </a:solidFill>
                <a:uFill>
                  <a:solidFill>
                    <a:srgbClr val="FFFFFF"/>
                  </a:solidFill>
                </a:uFill>
                <a:latin typeface="Calibri"/>
              </a:rPr>
              <a:t>Back to Back HVDC Link (been around for 50+ years in transmission systems):</a:t>
            </a:r>
          </a:p>
          <a:p>
            <a:pPr marL="742950" lvl="1" indent="-285750" algn="l" eaLnBrk="1" fontAlgn="auto" hangingPunct="1">
              <a:spcBef>
                <a:spcPts val="0"/>
              </a:spcBef>
              <a:spcAft>
                <a:spcPts val="0"/>
              </a:spcAft>
              <a:buFont typeface="Arial" panose="020B0604020202020204" pitchFamily="34" charset="0"/>
              <a:buChar char="•"/>
              <a:defRPr/>
            </a:pPr>
            <a:r>
              <a:rPr lang="en-GB" sz="1800" spc="-1" dirty="0">
                <a:solidFill>
                  <a:srgbClr val="1F497D"/>
                </a:solidFill>
                <a:uFill>
                  <a:solidFill>
                    <a:srgbClr val="FFFFFF"/>
                  </a:solidFill>
                </a:uFill>
                <a:latin typeface="Calibri"/>
              </a:rPr>
              <a:t>Connect asynchronous AC grid</a:t>
            </a:r>
          </a:p>
          <a:p>
            <a:pPr marL="742950" lvl="1" indent="-285750" algn="l" eaLnBrk="1" fontAlgn="auto" hangingPunct="1">
              <a:spcBef>
                <a:spcPts val="0"/>
              </a:spcBef>
              <a:spcAft>
                <a:spcPts val="0"/>
              </a:spcAft>
              <a:buFont typeface="Arial" panose="020B0604020202020204" pitchFamily="34" charset="0"/>
              <a:buChar char="•"/>
              <a:defRPr/>
            </a:pPr>
            <a:r>
              <a:rPr lang="en-GB" sz="1800" spc="-1" dirty="0">
                <a:solidFill>
                  <a:srgbClr val="1F497D"/>
                </a:solidFill>
                <a:uFill>
                  <a:solidFill>
                    <a:srgbClr val="FFFFFF"/>
                  </a:solidFill>
                </a:uFill>
                <a:latin typeface="Calibri"/>
              </a:rPr>
              <a:t>Transfer power   </a:t>
            </a:r>
          </a:p>
          <a:p>
            <a:pPr algn="l" eaLnBrk="1" fontAlgn="auto" hangingPunct="1">
              <a:spcBef>
                <a:spcPts val="0"/>
              </a:spcBef>
              <a:spcAft>
                <a:spcPts val="0"/>
              </a:spcAft>
              <a:defRPr/>
            </a:pPr>
            <a:endParaRPr lang="en-GB" sz="1800" i="1" spc="-1" dirty="0">
              <a:solidFill>
                <a:srgbClr val="1F497D"/>
              </a:solidFill>
              <a:uFill>
                <a:solidFill>
                  <a:srgbClr val="FFFFFF"/>
                </a:solidFill>
              </a:uFill>
              <a:latin typeface="Calibri"/>
            </a:endParaRPr>
          </a:p>
          <a:p>
            <a:pPr algn="l" eaLnBrk="1" fontAlgn="auto" hangingPunct="1">
              <a:spcBef>
                <a:spcPts val="0"/>
              </a:spcBef>
              <a:spcAft>
                <a:spcPts val="0"/>
              </a:spcAft>
              <a:defRPr/>
            </a:pPr>
            <a:r>
              <a:rPr lang="en-GB" sz="1800" b="1" spc="-1" dirty="0">
                <a:solidFill>
                  <a:srgbClr val="1F497D"/>
                </a:solidFill>
                <a:uFill>
                  <a:solidFill>
                    <a:srgbClr val="FFFFFF"/>
                  </a:solidFill>
                </a:uFill>
                <a:latin typeface="Calibri"/>
              </a:rPr>
              <a:t>Point-to-Point HVDC Transmission line link  (been around even longer- 60+ years):</a:t>
            </a:r>
            <a:endParaRPr lang="en-GB" sz="1800" spc="-1" dirty="0">
              <a:solidFill>
                <a:srgbClr val="1F497D"/>
              </a:solidFill>
              <a:uFill>
                <a:solidFill>
                  <a:srgbClr val="FFFFFF"/>
                </a:solidFill>
              </a:uFill>
              <a:latin typeface="Calibri"/>
            </a:endParaRPr>
          </a:p>
          <a:p>
            <a:pPr marL="742950" lvl="1" indent="-285750" algn="l" eaLnBrk="1" fontAlgn="auto" hangingPunct="1">
              <a:spcBef>
                <a:spcPts val="0"/>
              </a:spcBef>
              <a:spcAft>
                <a:spcPts val="0"/>
              </a:spcAft>
              <a:buFont typeface="Arial" panose="020B0604020202020204" pitchFamily="34" charset="0"/>
              <a:buChar char="•"/>
              <a:defRPr/>
            </a:pPr>
            <a:r>
              <a:rPr lang="en-GB" sz="1800" spc="-1" dirty="0">
                <a:solidFill>
                  <a:srgbClr val="1F497D"/>
                </a:solidFill>
                <a:uFill>
                  <a:solidFill>
                    <a:srgbClr val="FFFFFF"/>
                  </a:solidFill>
                </a:uFill>
                <a:latin typeface="Calibri"/>
              </a:rPr>
              <a:t>To transmit power to very long distance</a:t>
            </a:r>
          </a:p>
          <a:p>
            <a:pPr marL="742950" lvl="1" indent="-285750" algn="l" eaLnBrk="1" fontAlgn="auto" hangingPunct="1">
              <a:spcBef>
                <a:spcPts val="0"/>
              </a:spcBef>
              <a:spcAft>
                <a:spcPts val="0"/>
              </a:spcAft>
              <a:buFont typeface="Arial" panose="020B0604020202020204" pitchFamily="34" charset="0"/>
              <a:buChar char="•"/>
              <a:defRPr/>
            </a:pPr>
            <a:r>
              <a:rPr lang="en-GB" sz="1800" spc="-1" dirty="0">
                <a:solidFill>
                  <a:srgbClr val="1F497D"/>
                </a:solidFill>
                <a:uFill>
                  <a:solidFill>
                    <a:srgbClr val="FFFFFF"/>
                  </a:solidFill>
                </a:uFill>
                <a:latin typeface="Calibri"/>
              </a:rPr>
              <a:t>HVDC is employed because of economical reasons and low losses.</a:t>
            </a:r>
          </a:p>
        </p:txBody>
      </p:sp>
      <p:grpSp>
        <p:nvGrpSpPr>
          <p:cNvPr id="11" name="Group 10">
            <a:extLst>
              <a:ext uri="{FF2B5EF4-FFF2-40B4-BE49-F238E27FC236}">
                <a16:creationId xmlns:a16="http://schemas.microsoft.com/office/drawing/2014/main" id="{99E93512-8A82-FD12-173C-FF2D3438833D}"/>
              </a:ext>
            </a:extLst>
          </p:cNvPr>
          <p:cNvGrpSpPr/>
          <p:nvPr/>
        </p:nvGrpSpPr>
        <p:grpSpPr>
          <a:xfrm>
            <a:off x="9295373" y="1469761"/>
            <a:ext cx="2766511" cy="4202565"/>
            <a:chOff x="9326369" y="970928"/>
            <a:chExt cx="2766511" cy="4202565"/>
          </a:xfrm>
        </p:grpSpPr>
        <p:pic>
          <p:nvPicPr>
            <p:cNvPr id="4" name="Picture 3">
              <a:extLst>
                <a:ext uri="{FF2B5EF4-FFF2-40B4-BE49-F238E27FC236}">
                  <a16:creationId xmlns:a16="http://schemas.microsoft.com/office/drawing/2014/main" id="{093A40FB-E745-1616-5B26-A97B6F1F4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6369" y="2318762"/>
              <a:ext cx="2747231" cy="2854731"/>
            </a:xfrm>
            <a:prstGeom prst="rect">
              <a:avLst/>
            </a:prstGeom>
          </p:spPr>
        </p:pic>
        <p:pic>
          <p:nvPicPr>
            <p:cNvPr id="5" name="Picture 6" descr="https://upload.wikimedia.org/wikipedia/commons/2/28/2-level-animation.gif">
              <a:extLst>
                <a:ext uri="{FF2B5EF4-FFF2-40B4-BE49-F238E27FC236}">
                  <a16:creationId xmlns:a16="http://schemas.microsoft.com/office/drawing/2014/main" id="{565B151E-A5BA-20EA-CA9B-973F313D4A1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337520" y="970928"/>
              <a:ext cx="2755360" cy="1347834"/>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8" descr="Image result for four quadrant control hvdc vsc">
            <a:extLst>
              <a:ext uri="{FF2B5EF4-FFF2-40B4-BE49-F238E27FC236}">
                <a16:creationId xmlns:a16="http://schemas.microsoft.com/office/drawing/2014/main" id="{C6074ACE-04FD-20D3-3499-9F44CCA1D4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6497"/>
          <a:stretch/>
        </p:blipFill>
        <p:spPr bwMode="auto">
          <a:xfrm>
            <a:off x="5803696" y="5104827"/>
            <a:ext cx="2286000" cy="11349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offshore  hvdc">
            <a:extLst>
              <a:ext uri="{FF2B5EF4-FFF2-40B4-BE49-F238E27FC236}">
                <a16:creationId xmlns:a16="http://schemas.microsoft.com/office/drawing/2014/main" id="{EAA77E06-F9C4-3A3D-8C11-1CEA7B67B5B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0096" y="3321082"/>
            <a:ext cx="3573200" cy="156999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EFD5665-439C-7FDE-5251-90B6898509D8}"/>
              </a:ext>
            </a:extLst>
          </p:cNvPr>
          <p:cNvSpPr txBox="1"/>
          <p:nvPr/>
        </p:nvSpPr>
        <p:spPr>
          <a:xfrm>
            <a:off x="629400" y="3321082"/>
            <a:ext cx="4145800" cy="2862322"/>
          </a:xfrm>
          <a:prstGeom prst="rect">
            <a:avLst/>
          </a:prstGeom>
          <a:noFill/>
        </p:spPr>
        <p:txBody>
          <a:bodyPr wrap="square" rtlCol="0">
            <a:spAutoFit/>
          </a:bodyPr>
          <a:lstStyle/>
          <a:p>
            <a:pPr algn="just" eaLnBrk="1" fontAlgn="auto" hangingPunct="1">
              <a:spcBef>
                <a:spcPts val="0"/>
              </a:spcBef>
              <a:spcAft>
                <a:spcPts val="0"/>
              </a:spcAft>
              <a:defRPr/>
            </a:pPr>
            <a:r>
              <a:rPr lang="en-GB" sz="1800" b="1" spc="-1" dirty="0">
                <a:solidFill>
                  <a:srgbClr val="1F497D"/>
                </a:solidFill>
                <a:uFill>
                  <a:solidFill>
                    <a:srgbClr val="FFFFFF"/>
                  </a:solidFill>
                </a:uFill>
                <a:latin typeface="Calibri"/>
              </a:rPr>
              <a:t>HVDC very effective solution to underground/submarine cable-ed systems over long distance:</a:t>
            </a:r>
            <a:endParaRPr lang="en-GB" sz="1800" b="1" i="1" spc="-1" dirty="0">
              <a:solidFill>
                <a:srgbClr val="1F497D"/>
              </a:solidFill>
              <a:uFill>
                <a:solidFill>
                  <a:srgbClr val="FFFFFF"/>
                </a:solidFill>
              </a:uFill>
              <a:latin typeface="Calibri"/>
            </a:endParaRPr>
          </a:p>
          <a:p>
            <a:pPr marL="742950" lvl="1" indent="-285750" algn="just" eaLnBrk="1" fontAlgn="auto" hangingPunct="1">
              <a:spcBef>
                <a:spcPts val="0"/>
              </a:spcBef>
              <a:spcAft>
                <a:spcPts val="0"/>
              </a:spcAft>
              <a:buFont typeface="Arial" panose="020B0604020202020204" pitchFamily="34" charset="0"/>
              <a:buChar char="•"/>
              <a:defRPr/>
            </a:pPr>
            <a:r>
              <a:rPr lang="en-GB" sz="1800" spc="-1" dirty="0">
                <a:solidFill>
                  <a:srgbClr val="1F497D"/>
                </a:solidFill>
                <a:uFill>
                  <a:solidFill>
                    <a:srgbClr val="FFFFFF"/>
                  </a:solidFill>
                </a:uFill>
                <a:latin typeface="Calibri"/>
              </a:rPr>
              <a:t>Less losses and voltage issues compared to AC</a:t>
            </a:r>
          </a:p>
          <a:p>
            <a:pPr marL="742950" lvl="1" indent="-285750" algn="just" eaLnBrk="1" fontAlgn="auto" hangingPunct="1">
              <a:spcBef>
                <a:spcPts val="0"/>
              </a:spcBef>
              <a:spcAft>
                <a:spcPts val="0"/>
              </a:spcAft>
              <a:buFont typeface="Arial" panose="020B0604020202020204" pitchFamily="34" charset="0"/>
              <a:buChar char="•"/>
              <a:defRPr/>
            </a:pPr>
            <a:r>
              <a:rPr lang="en-GB" sz="1800" spc="-1" dirty="0">
                <a:solidFill>
                  <a:srgbClr val="1F497D"/>
                </a:solidFill>
                <a:uFill>
                  <a:solidFill>
                    <a:srgbClr val="FFFFFF"/>
                  </a:solidFill>
                </a:uFill>
                <a:latin typeface="Calibri"/>
              </a:rPr>
              <a:t>Can support  weak power islands (VSC-HVDC), such as offshore connections/ systems with high renewables in the right places. </a:t>
            </a:r>
          </a:p>
          <a:p>
            <a:pPr algn="just"/>
            <a:endParaRPr lang="en-GB" dirty="0"/>
          </a:p>
        </p:txBody>
      </p:sp>
    </p:spTree>
    <p:extLst>
      <p:ext uri="{BB962C8B-B14F-4D97-AF65-F5344CB8AC3E}">
        <p14:creationId xmlns:p14="http://schemas.microsoft.com/office/powerpoint/2010/main" val="160520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b="1" dirty="0"/>
              <a:t>We need HVDC- at pace and scale</a:t>
            </a:r>
          </a:p>
        </p:txBody>
      </p:sp>
      <p:sp>
        <p:nvSpPr>
          <p:cNvPr id="4" name="Rectangle: Rounded Corners 2">
            <a:extLst>
              <a:ext uri="{FF2B5EF4-FFF2-40B4-BE49-F238E27FC236}">
                <a16:creationId xmlns:a16="http://schemas.microsoft.com/office/drawing/2014/main" id="{6A00A3AF-D538-0AF7-CA3B-905A6928DBE9}"/>
              </a:ext>
            </a:extLst>
          </p:cNvPr>
          <p:cNvSpPr/>
          <p:nvPr/>
        </p:nvSpPr>
        <p:spPr bwMode="auto">
          <a:xfrm>
            <a:off x="4400684" y="1880134"/>
            <a:ext cx="3478434" cy="3894840"/>
          </a:xfrm>
          <a:prstGeom prst="roundRect">
            <a:avLst/>
          </a:prstGeom>
          <a:ln w="76200"/>
        </p:spPr>
        <p:style>
          <a:lnRef idx="2">
            <a:schemeClr val="accent3"/>
          </a:lnRef>
          <a:fillRef idx="1">
            <a:schemeClr val="lt1"/>
          </a:fillRef>
          <a:effectRef idx="0">
            <a:schemeClr val="accent3"/>
          </a:effectRef>
          <a:fontRef idx="minor">
            <a:schemeClr val="dk1"/>
          </a:fontRef>
        </p:style>
        <p:txBody>
          <a:bodyPr lIns="36000" rIns="36000" rtlCol="0" anchor="t" anchorCtr="0"/>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n-GB" b="0" i="0" u="none" strike="noStrike" kern="1200" cap="none" spc="0" normalizeH="0" baseline="0" noProof="0" dirty="0">
                <a:ln>
                  <a:noFill/>
                </a:ln>
                <a:solidFill>
                  <a:srgbClr val="4F81BD">
                    <a:lumMod val="50000"/>
                  </a:srgbClr>
                </a:solidFill>
                <a:effectLst/>
                <a:uLnTx/>
                <a:uFillTx/>
                <a:latin typeface="Calibri"/>
                <a:cs typeface="Calibri"/>
              </a:rPr>
              <a:t>2) To improve network transmission capability to get electricity from where it is </a:t>
            </a:r>
            <a:r>
              <a:rPr lang="en-GB" dirty="0">
                <a:solidFill>
                  <a:srgbClr val="4F81BD">
                    <a:lumMod val="50000"/>
                  </a:srgbClr>
                </a:solidFill>
                <a:latin typeface="Calibri"/>
                <a:cs typeface="Calibri"/>
              </a:rPr>
              <a:t>g</a:t>
            </a:r>
            <a:r>
              <a:rPr kumimoji="0" lang="en-GB" b="0" i="0" u="none" strike="noStrike" kern="1200" cap="none" spc="0" normalizeH="0" baseline="0" noProof="0" dirty="0" err="1">
                <a:ln>
                  <a:noFill/>
                </a:ln>
                <a:solidFill>
                  <a:srgbClr val="4F81BD">
                    <a:lumMod val="50000"/>
                  </a:srgbClr>
                </a:solidFill>
                <a:effectLst/>
                <a:uLnTx/>
                <a:uFillTx/>
                <a:latin typeface="Calibri"/>
                <a:cs typeface="Calibri"/>
              </a:rPr>
              <a:t>enerated</a:t>
            </a:r>
            <a:r>
              <a:rPr kumimoji="0" lang="en-GB" b="0" i="0" u="none" strike="noStrike" kern="1200" cap="none" spc="0" normalizeH="0" baseline="0" noProof="0" dirty="0">
                <a:ln>
                  <a:noFill/>
                </a:ln>
                <a:solidFill>
                  <a:srgbClr val="4F81BD">
                    <a:lumMod val="50000"/>
                  </a:srgbClr>
                </a:solidFill>
                <a:effectLst/>
                <a:uLnTx/>
                <a:uFillTx/>
                <a:latin typeface="Calibri"/>
                <a:cs typeface="Calibri"/>
              </a:rPr>
              <a:t>, to where it is consumed</a:t>
            </a:r>
            <a:endParaRPr kumimoji="0" lang="en-GB" b="0" i="0" u="none" strike="noStrike" kern="1200" cap="none" spc="0" normalizeH="0" baseline="0" noProof="0" dirty="0">
              <a:ln>
                <a:noFill/>
              </a:ln>
              <a:solidFill>
                <a:srgbClr val="4F81BD">
                  <a:lumMod val="50000"/>
                </a:srgbClr>
              </a:solidFill>
              <a:effectLst/>
              <a:uLnTx/>
              <a:uFillTx/>
              <a:latin typeface="Calibri"/>
            </a:endParaRPr>
          </a:p>
        </p:txBody>
      </p:sp>
      <p:sp>
        <p:nvSpPr>
          <p:cNvPr id="5" name="Rectangle: Rounded Corners 3">
            <a:extLst>
              <a:ext uri="{FF2B5EF4-FFF2-40B4-BE49-F238E27FC236}">
                <a16:creationId xmlns:a16="http://schemas.microsoft.com/office/drawing/2014/main" id="{9D5F54A2-868E-39B1-83F8-E186A012A158}"/>
              </a:ext>
            </a:extLst>
          </p:cNvPr>
          <p:cNvSpPr/>
          <p:nvPr/>
        </p:nvSpPr>
        <p:spPr bwMode="auto">
          <a:xfrm>
            <a:off x="8171968" y="1850939"/>
            <a:ext cx="3478434" cy="3925666"/>
          </a:xfrm>
          <a:prstGeom prst="roundRect">
            <a:avLst/>
          </a:prstGeom>
          <a:ln w="76200"/>
        </p:spPr>
        <p:style>
          <a:lnRef idx="2">
            <a:schemeClr val="accent3"/>
          </a:lnRef>
          <a:fillRef idx="1">
            <a:schemeClr val="lt1"/>
          </a:fillRef>
          <a:effectRef idx="0">
            <a:schemeClr val="accent3"/>
          </a:effectRef>
          <a:fontRef idx="minor">
            <a:schemeClr val="dk1"/>
          </a:fontRef>
        </p:style>
        <p:txBody>
          <a:bodyPr lIns="36000" rIns="36000" rtlCol="0" anchor="t" anchorCtr="0"/>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n-GB" b="0" i="0" u="none" strike="noStrike" kern="1200" cap="none" spc="0" normalizeH="0" baseline="0" noProof="0" dirty="0">
                <a:ln>
                  <a:noFill/>
                </a:ln>
                <a:solidFill>
                  <a:srgbClr val="4F81BD">
                    <a:lumMod val="50000"/>
                  </a:srgbClr>
                </a:solidFill>
                <a:effectLst/>
                <a:uLnTx/>
                <a:uFillTx/>
                <a:latin typeface="Calibri"/>
                <a:cs typeface="Calibri"/>
              </a:rPr>
              <a:t>3) To interconnect to different Transmission System Operator areas of Europe together</a:t>
            </a:r>
            <a:r>
              <a:rPr lang="en-GB" dirty="0">
                <a:solidFill>
                  <a:srgbClr val="4F81BD">
                    <a:lumMod val="50000"/>
                  </a:srgbClr>
                </a:solidFill>
                <a:latin typeface="Calibri"/>
                <a:cs typeface="Calibri"/>
              </a:rPr>
              <a:t> to pool intermittent power</a:t>
            </a:r>
            <a:r>
              <a:rPr kumimoji="0" lang="en-GB" b="0" i="0" u="none" strike="noStrike" kern="1200" cap="none" spc="0" normalizeH="0" baseline="0" noProof="0" dirty="0">
                <a:ln>
                  <a:noFill/>
                </a:ln>
                <a:solidFill>
                  <a:srgbClr val="4F81BD">
                    <a:lumMod val="50000"/>
                  </a:srgbClr>
                </a:solidFill>
                <a:effectLst/>
                <a:uLnTx/>
                <a:uFillTx/>
                <a:latin typeface="Calibri"/>
                <a:cs typeface="Calibri"/>
              </a:rPr>
              <a:t>.</a:t>
            </a:r>
          </a:p>
        </p:txBody>
      </p:sp>
      <p:sp>
        <p:nvSpPr>
          <p:cNvPr id="6" name="Title 1">
            <a:extLst>
              <a:ext uri="{FF2B5EF4-FFF2-40B4-BE49-F238E27FC236}">
                <a16:creationId xmlns:a16="http://schemas.microsoft.com/office/drawing/2014/main" id="{E4B8A4CA-1267-5A73-2122-68AC267C0229}"/>
              </a:ext>
            </a:extLst>
          </p:cNvPr>
          <p:cNvSpPr txBox="1">
            <a:spLocks/>
          </p:cNvSpPr>
          <p:nvPr/>
        </p:nvSpPr>
        <p:spPr>
          <a:xfrm>
            <a:off x="629400" y="1277999"/>
            <a:ext cx="8103896" cy="557999"/>
          </a:xfrm>
          <a:prstGeom prst="rect">
            <a:avLst/>
          </a:prstGeom>
        </p:spPr>
        <p:txBody>
          <a:bodyPr vert="horz" lIns="91440" tIns="45720" rIns="91440" bIns="4572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base" latinLnBrk="0" hangingPunct="1">
              <a:lnSpc>
                <a:spcPct val="90000"/>
              </a:lnSpc>
              <a:spcBef>
                <a:spcPts val="900"/>
              </a:spcBef>
              <a:spcAft>
                <a:spcPts val="900"/>
              </a:spcAft>
              <a:buClrTx/>
              <a:buSzTx/>
              <a:buFontTx/>
              <a:buNone/>
              <a:tabLst/>
              <a:defRPr/>
            </a:pPr>
            <a:r>
              <a:rPr kumimoji="0" lang="en-GB" sz="1800" i="0" u="none" strike="noStrike" kern="1200" cap="none" spc="0" normalizeH="0" baseline="0" noProof="0" dirty="0">
                <a:ln>
                  <a:noFill/>
                </a:ln>
                <a:solidFill>
                  <a:srgbClr val="0D0680"/>
                </a:solidFill>
                <a:effectLst/>
                <a:uLnTx/>
                <a:uFillTx/>
                <a:latin typeface="Calibri"/>
                <a:ea typeface="+mj-ea"/>
                <a:cs typeface="Calibri"/>
              </a:rPr>
              <a:t>We need HVDC to meet our 2030 (and 2050) commitments:</a:t>
            </a:r>
          </a:p>
        </p:txBody>
      </p:sp>
      <p:sp>
        <p:nvSpPr>
          <p:cNvPr id="7" name="TextBox 6">
            <a:extLst>
              <a:ext uri="{FF2B5EF4-FFF2-40B4-BE49-F238E27FC236}">
                <a16:creationId xmlns:a16="http://schemas.microsoft.com/office/drawing/2014/main" id="{6CC75247-7F72-8FD5-5975-CD8A57BDF677}"/>
              </a:ext>
            </a:extLst>
          </p:cNvPr>
          <p:cNvSpPr txBox="1"/>
          <p:nvPr/>
        </p:nvSpPr>
        <p:spPr>
          <a:xfrm>
            <a:off x="7434888" y="6526811"/>
            <a:ext cx="4215514" cy="646321"/>
          </a:xfrm>
          <a:prstGeom prst="rect">
            <a:avLst/>
          </a:prstGeom>
          <a:noFill/>
        </p:spPr>
        <p:txBody>
          <a:bodyPr wrap="square" lIns="91429" tIns="45715" rIns="91429" bIns="45715">
            <a:spAutoFit/>
          </a:bodyPr>
          <a:lstStyle/>
          <a:p>
            <a:pPr marL="92075" marR="0" lvl="0" indent="0" algn="r" defTabSz="457200" rtl="0" eaLnBrk="1" fontAlgn="auto" latinLnBrk="0" hangingPunct="1">
              <a:lnSpc>
                <a:spcPct val="100000"/>
              </a:lnSpc>
              <a:spcBef>
                <a:spcPts val="0"/>
              </a:spcBef>
              <a:spcAft>
                <a:spcPts val="0"/>
              </a:spcAft>
              <a:buClrTx/>
              <a:buSzTx/>
              <a:buFontTx/>
              <a:buNone/>
              <a:tabLst/>
              <a:defRPr/>
            </a:pPr>
            <a:r>
              <a:rPr kumimoji="0" lang="en-GB" b="0" i="1" u="none" strike="noStrike" kern="1200" cap="none" spc="0" normalizeH="0" baseline="0" noProof="0" dirty="0">
                <a:ln>
                  <a:noFill/>
                </a:ln>
                <a:solidFill>
                  <a:prstClr val="white"/>
                </a:solidFill>
                <a:effectLst/>
                <a:uLnTx/>
                <a:uFillTx/>
                <a:latin typeface="Calibri"/>
                <a:ea typeface="+mn-ea"/>
                <a:cs typeface="+mn-cs"/>
              </a:rPr>
              <a:t>Source: National Grid Interconnector Register 2021</a:t>
            </a:r>
          </a:p>
        </p:txBody>
      </p:sp>
      <p:pic>
        <p:nvPicPr>
          <p:cNvPr id="9" name="Picture 2" descr="2018 - Electricity interconnectors | 2018 - Electricity interconnectors">
            <a:extLst>
              <a:ext uri="{FF2B5EF4-FFF2-40B4-BE49-F238E27FC236}">
                <a16:creationId xmlns:a16="http://schemas.microsoft.com/office/drawing/2014/main" id="{D0569E2B-3F62-A595-AC96-C43303E9E83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836627" y="3529836"/>
            <a:ext cx="2180677" cy="20997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90C4A03-FE66-4EE4-4BC9-D77691520F5B}"/>
              </a:ext>
            </a:extLst>
          </p:cNvPr>
          <p:cNvSpPr txBox="1"/>
          <p:nvPr/>
        </p:nvSpPr>
        <p:spPr>
          <a:xfrm flipH="1">
            <a:off x="629400" y="6027013"/>
            <a:ext cx="9757458" cy="369332"/>
          </a:xfrm>
          <a:prstGeom prst="rect">
            <a:avLst/>
          </a:prstGeom>
          <a:noFill/>
        </p:spPr>
        <p:txBody>
          <a:bodyPr wrap="square" rtlCol="0">
            <a:spAutoFit/>
          </a:bodyPr>
          <a:lstStyle/>
          <a:p>
            <a:r>
              <a:rPr lang="en-GB" dirty="0">
                <a:solidFill>
                  <a:srgbClr val="0D0680"/>
                </a:solidFill>
                <a:latin typeface="Calibri" panose="020F0502020204030204" pitchFamily="34" charset="0"/>
                <a:cs typeface="Calibri" panose="020F0502020204030204" pitchFamily="34" charset="0"/>
              </a:rPr>
              <a:t>We are not the only ones- these are worldwide problems!!</a:t>
            </a:r>
          </a:p>
        </p:txBody>
      </p:sp>
      <p:pic>
        <p:nvPicPr>
          <p:cNvPr id="11" name="Picture 10">
            <a:extLst>
              <a:ext uri="{FF2B5EF4-FFF2-40B4-BE49-F238E27FC236}">
                <a16:creationId xmlns:a16="http://schemas.microsoft.com/office/drawing/2014/main" id="{D47B2EBD-7883-487D-0ABA-AABC5F6BB80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50764" y="3548948"/>
            <a:ext cx="2226601" cy="2181890"/>
          </a:xfrm>
          <a:prstGeom prst="rect">
            <a:avLst/>
          </a:prstGeom>
        </p:spPr>
      </p:pic>
      <p:grpSp>
        <p:nvGrpSpPr>
          <p:cNvPr id="14" name="Group 13">
            <a:extLst>
              <a:ext uri="{FF2B5EF4-FFF2-40B4-BE49-F238E27FC236}">
                <a16:creationId xmlns:a16="http://schemas.microsoft.com/office/drawing/2014/main" id="{5E823BAC-5007-4CC1-79EA-E4E380C299A7}"/>
              </a:ext>
            </a:extLst>
          </p:cNvPr>
          <p:cNvGrpSpPr/>
          <p:nvPr/>
        </p:nvGrpSpPr>
        <p:grpSpPr>
          <a:xfrm>
            <a:off x="629400" y="1924667"/>
            <a:ext cx="3478434" cy="3857998"/>
            <a:chOff x="132422" y="1611833"/>
            <a:chExt cx="3478434" cy="3857998"/>
          </a:xfrm>
        </p:grpSpPr>
        <p:sp>
          <p:nvSpPr>
            <p:cNvPr id="3" name="Rectangle: Rounded Corners 1">
              <a:extLst>
                <a:ext uri="{FF2B5EF4-FFF2-40B4-BE49-F238E27FC236}">
                  <a16:creationId xmlns:a16="http://schemas.microsoft.com/office/drawing/2014/main" id="{8F14DE9D-AD94-EFE7-C967-C95A09F54790}"/>
                </a:ext>
              </a:extLst>
            </p:cNvPr>
            <p:cNvSpPr/>
            <p:nvPr/>
          </p:nvSpPr>
          <p:spPr bwMode="auto">
            <a:xfrm>
              <a:off x="132422" y="1611833"/>
              <a:ext cx="3478434" cy="3857998"/>
            </a:xfrm>
            <a:prstGeom prst="roundRect">
              <a:avLst/>
            </a:prstGeom>
            <a:ln w="76200"/>
          </p:spPr>
          <p:style>
            <a:lnRef idx="2">
              <a:schemeClr val="accent3"/>
            </a:lnRef>
            <a:fillRef idx="1">
              <a:schemeClr val="lt1"/>
            </a:fillRef>
            <a:effectRef idx="0">
              <a:schemeClr val="accent3"/>
            </a:effectRef>
            <a:fontRef idx="minor">
              <a:schemeClr val="dk1"/>
            </a:fontRef>
          </p:style>
          <p:txBody>
            <a:bodyPr lIns="36000" rIns="36000" rtlCol="0" anchor="t" anchorCtr="0"/>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n-GB" b="0" i="0" u="none" strike="noStrike" kern="1200" cap="none" spc="0" normalizeH="0" baseline="0" noProof="0" dirty="0">
                  <a:ln>
                    <a:noFill/>
                  </a:ln>
                  <a:solidFill>
                    <a:srgbClr val="4F81BD">
                      <a:lumMod val="50000"/>
                    </a:srgbClr>
                  </a:solidFill>
                  <a:effectLst/>
                  <a:uLnTx/>
                  <a:uFillTx/>
                  <a:latin typeface="Calibri"/>
                  <a:ea typeface="+mn-ea"/>
                </a:rPr>
                <a:t>1) </a:t>
              </a:r>
              <a:r>
                <a:rPr kumimoji="0" lang="en-GB" b="0" i="0" u="none" strike="noStrike" kern="1200" cap="none" spc="0" normalizeH="0" baseline="0" noProof="0" dirty="0">
                  <a:ln>
                    <a:noFill/>
                  </a:ln>
                  <a:solidFill>
                    <a:srgbClr val="4F81BD">
                      <a:lumMod val="50000"/>
                    </a:srgbClr>
                  </a:solidFill>
                  <a:effectLst/>
                  <a:uLnTx/>
                  <a:uFillTx/>
                  <a:latin typeface="Calibri"/>
                  <a:ea typeface="+mn-ea"/>
                  <a:cs typeface="Calibri"/>
                </a:rPr>
                <a:t>To connect offshore Wind Farms </a:t>
              </a:r>
            </a:p>
          </p:txBody>
        </p:sp>
        <p:pic>
          <p:nvPicPr>
            <p:cNvPr id="12" name="Picture 11">
              <a:extLst>
                <a:ext uri="{FF2B5EF4-FFF2-40B4-BE49-F238E27FC236}">
                  <a16:creationId xmlns:a16="http://schemas.microsoft.com/office/drawing/2014/main" id="{5225BAD8-6207-B875-04EE-ADF4DA7CECF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60757" y="2865418"/>
              <a:ext cx="2221764" cy="2194337"/>
            </a:xfrm>
            <a:prstGeom prst="rect">
              <a:avLst/>
            </a:prstGeom>
          </p:spPr>
        </p:pic>
      </p:grpSp>
    </p:spTree>
    <p:extLst>
      <p:ext uri="{BB962C8B-B14F-4D97-AF65-F5344CB8AC3E}">
        <p14:creationId xmlns:p14="http://schemas.microsoft.com/office/powerpoint/2010/main" val="2847227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a:xfrm>
            <a:off x="629400" y="476496"/>
            <a:ext cx="8103896" cy="443198"/>
          </a:xfrm>
        </p:spPr>
        <p:txBody>
          <a:bodyPr/>
          <a:lstStyle/>
          <a:p>
            <a:r>
              <a:rPr lang="en-GB" b="1" dirty="0"/>
              <a:t>The problem and a global HVDC response</a:t>
            </a:r>
          </a:p>
        </p:txBody>
      </p:sp>
      <p:pic>
        <p:nvPicPr>
          <p:cNvPr id="3" name="Picture 2">
            <a:extLst>
              <a:ext uri="{FF2B5EF4-FFF2-40B4-BE49-F238E27FC236}">
                <a16:creationId xmlns:a16="http://schemas.microsoft.com/office/drawing/2014/main" id="{A9A3BA35-56EC-B7A7-EB37-BF969900DEC7}"/>
              </a:ext>
            </a:extLst>
          </p:cNvPr>
          <p:cNvPicPr>
            <a:picLocks noChangeAspect="1"/>
          </p:cNvPicPr>
          <p:nvPr/>
        </p:nvPicPr>
        <p:blipFill rotWithShape="1">
          <a:blip r:embed="rId3"/>
          <a:srcRect l="21456" t="26667" r="54430" b="51100"/>
          <a:stretch/>
        </p:blipFill>
        <p:spPr>
          <a:xfrm>
            <a:off x="677661" y="1280564"/>
            <a:ext cx="9945565" cy="5157884"/>
          </a:xfrm>
          <a:prstGeom prst="rect">
            <a:avLst/>
          </a:prstGeom>
        </p:spPr>
      </p:pic>
      <p:cxnSp>
        <p:nvCxnSpPr>
          <p:cNvPr id="8" name="Straight Arrow Connector 7">
            <a:extLst>
              <a:ext uri="{FF2B5EF4-FFF2-40B4-BE49-F238E27FC236}">
                <a16:creationId xmlns:a16="http://schemas.microsoft.com/office/drawing/2014/main" id="{30D1A8DA-A755-1FDC-F5B0-502FE4E0A32D}"/>
              </a:ext>
            </a:extLst>
          </p:cNvPr>
          <p:cNvCxnSpPr>
            <a:cxnSpLocks/>
          </p:cNvCxnSpPr>
          <p:nvPr/>
        </p:nvCxnSpPr>
        <p:spPr>
          <a:xfrm>
            <a:off x="5433502" y="1953256"/>
            <a:ext cx="1" cy="459373"/>
          </a:xfrm>
          <a:prstGeom prst="straightConnector1">
            <a:avLst/>
          </a:prstGeom>
          <a:ln w="635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53A1361-7CB3-8A96-61ED-B65816CCBC10}"/>
              </a:ext>
            </a:extLst>
          </p:cNvPr>
          <p:cNvSpPr txBox="1"/>
          <p:nvPr/>
        </p:nvSpPr>
        <p:spPr>
          <a:xfrm>
            <a:off x="5110428" y="1573636"/>
            <a:ext cx="757673" cy="369332"/>
          </a:xfrm>
          <a:prstGeom prst="rect">
            <a:avLst/>
          </a:prstGeom>
          <a:noFill/>
        </p:spPr>
        <p:txBody>
          <a:bodyPr wrap="square" rtlCol="0">
            <a:spAutoFit/>
          </a:bodyPr>
          <a:lstStyle/>
          <a:p>
            <a:r>
              <a:rPr lang="en-GB" b="1" dirty="0">
                <a:solidFill>
                  <a:schemeClr val="bg1"/>
                </a:solidFill>
                <a:latin typeface="Calibri" panose="020F0502020204030204" pitchFamily="34" charset="0"/>
                <a:cs typeface="Calibri" panose="020F0502020204030204" pitchFamily="34" charset="0"/>
              </a:rPr>
              <a:t>HND</a:t>
            </a:r>
          </a:p>
        </p:txBody>
      </p:sp>
      <p:pic>
        <p:nvPicPr>
          <p:cNvPr id="11" name="Picture 10">
            <a:extLst>
              <a:ext uri="{FF2B5EF4-FFF2-40B4-BE49-F238E27FC236}">
                <a16:creationId xmlns:a16="http://schemas.microsoft.com/office/drawing/2014/main" id="{B875AF88-05CA-C142-5522-260D9B4A7B7A}"/>
              </a:ext>
            </a:extLst>
          </p:cNvPr>
          <p:cNvPicPr>
            <a:picLocks noChangeAspect="1"/>
          </p:cNvPicPr>
          <p:nvPr/>
        </p:nvPicPr>
        <p:blipFill>
          <a:blip r:embed="rId4"/>
          <a:stretch>
            <a:fillRect/>
          </a:stretch>
        </p:blipFill>
        <p:spPr>
          <a:xfrm>
            <a:off x="8210066" y="4938765"/>
            <a:ext cx="3131743" cy="1536225"/>
          </a:xfrm>
          <a:prstGeom prst="rect">
            <a:avLst/>
          </a:prstGeom>
        </p:spPr>
      </p:pic>
      <p:cxnSp>
        <p:nvCxnSpPr>
          <p:cNvPr id="12" name="Straight Arrow Connector 11">
            <a:extLst>
              <a:ext uri="{FF2B5EF4-FFF2-40B4-BE49-F238E27FC236}">
                <a16:creationId xmlns:a16="http://schemas.microsoft.com/office/drawing/2014/main" id="{FF344CF2-23CF-7461-A2F7-483BCEDF6C68}"/>
              </a:ext>
            </a:extLst>
          </p:cNvPr>
          <p:cNvCxnSpPr>
            <a:cxnSpLocks/>
          </p:cNvCxnSpPr>
          <p:nvPr/>
        </p:nvCxnSpPr>
        <p:spPr>
          <a:xfrm flipH="1" flipV="1">
            <a:off x="8468188" y="3929331"/>
            <a:ext cx="599771" cy="986590"/>
          </a:xfrm>
          <a:prstGeom prst="straightConnector1">
            <a:avLst/>
          </a:prstGeom>
          <a:ln w="635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089A831-A458-1E30-12B6-0A9F0F16EA19}"/>
              </a:ext>
            </a:extLst>
          </p:cNvPr>
          <p:cNvSpPr txBox="1"/>
          <p:nvPr/>
        </p:nvSpPr>
        <p:spPr>
          <a:xfrm>
            <a:off x="3572079" y="2050824"/>
            <a:ext cx="994183" cy="369332"/>
          </a:xfrm>
          <a:prstGeom prst="rect">
            <a:avLst/>
          </a:prstGeom>
          <a:noFill/>
        </p:spPr>
        <p:txBody>
          <a:bodyPr wrap="square" rtlCol="0">
            <a:spAutoFit/>
          </a:bodyPr>
          <a:lstStyle/>
          <a:p>
            <a:r>
              <a:rPr lang="en-GB" b="1" dirty="0">
                <a:solidFill>
                  <a:schemeClr val="bg1"/>
                </a:solidFill>
                <a:latin typeface="Calibri" panose="020F0502020204030204" pitchFamily="34" charset="0"/>
                <a:cs typeface="Calibri" panose="020F0502020204030204" pitchFamily="34" charset="0"/>
              </a:rPr>
              <a:t>US wind</a:t>
            </a:r>
          </a:p>
        </p:txBody>
      </p:sp>
      <p:cxnSp>
        <p:nvCxnSpPr>
          <p:cNvPr id="14" name="Straight Arrow Connector 13">
            <a:extLst>
              <a:ext uri="{FF2B5EF4-FFF2-40B4-BE49-F238E27FC236}">
                <a16:creationId xmlns:a16="http://schemas.microsoft.com/office/drawing/2014/main" id="{8A6956F7-F410-B4B8-7B0F-792CA33027A0}"/>
              </a:ext>
            </a:extLst>
          </p:cNvPr>
          <p:cNvCxnSpPr>
            <a:cxnSpLocks/>
          </p:cNvCxnSpPr>
          <p:nvPr/>
        </p:nvCxnSpPr>
        <p:spPr>
          <a:xfrm flipH="1">
            <a:off x="3476533" y="2383269"/>
            <a:ext cx="402752" cy="601881"/>
          </a:xfrm>
          <a:prstGeom prst="straightConnector1">
            <a:avLst/>
          </a:prstGeom>
          <a:ln w="635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727DB1F9-77B3-1CB0-82B5-30760E116731}"/>
              </a:ext>
            </a:extLst>
          </p:cNvPr>
          <p:cNvPicPr>
            <a:picLocks noChangeAspect="1"/>
          </p:cNvPicPr>
          <p:nvPr/>
        </p:nvPicPr>
        <p:blipFill rotWithShape="1">
          <a:blip r:embed="rId5"/>
          <a:srcRect l="22709" t="28519" r="58542" b="45741"/>
          <a:stretch/>
        </p:blipFill>
        <p:spPr>
          <a:xfrm>
            <a:off x="6565100" y="3528502"/>
            <a:ext cx="1654210" cy="1277418"/>
          </a:xfrm>
          <a:prstGeom prst="rect">
            <a:avLst/>
          </a:prstGeom>
        </p:spPr>
      </p:pic>
      <p:cxnSp>
        <p:nvCxnSpPr>
          <p:cNvPr id="17" name="Straight Arrow Connector 16">
            <a:extLst>
              <a:ext uri="{FF2B5EF4-FFF2-40B4-BE49-F238E27FC236}">
                <a16:creationId xmlns:a16="http://schemas.microsoft.com/office/drawing/2014/main" id="{F6CFEB36-0740-2B82-1FA5-AB7ACABCCA1B}"/>
              </a:ext>
            </a:extLst>
          </p:cNvPr>
          <p:cNvCxnSpPr>
            <a:cxnSpLocks/>
          </p:cNvCxnSpPr>
          <p:nvPr/>
        </p:nvCxnSpPr>
        <p:spPr>
          <a:xfrm flipV="1">
            <a:off x="7198108" y="3103050"/>
            <a:ext cx="203804" cy="475877"/>
          </a:xfrm>
          <a:prstGeom prst="straightConnector1">
            <a:avLst/>
          </a:prstGeom>
          <a:ln w="635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2E346FF-2F39-9F60-CFF8-7F025E9EBB7D}"/>
              </a:ext>
            </a:extLst>
          </p:cNvPr>
          <p:cNvSpPr txBox="1"/>
          <p:nvPr/>
        </p:nvSpPr>
        <p:spPr>
          <a:xfrm>
            <a:off x="6493075" y="3444305"/>
            <a:ext cx="1149435" cy="646331"/>
          </a:xfrm>
          <a:prstGeom prst="rect">
            <a:avLst/>
          </a:prstGeom>
          <a:noFill/>
        </p:spPr>
        <p:txBody>
          <a:bodyPr wrap="square" rtlCol="0">
            <a:spAutoFit/>
          </a:bodyPr>
          <a:lstStyle/>
          <a:p>
            <a:r>
              <a:rPr lang="en-GB" b="1" dirty="0">
                <a:solidFill>
                  <a:schemeClr val="bg1"/>
                </a:solidFill>
                <a:latin typeface="Calibri" panose="020F0502020204030204" pitchFamily="34" charset="0"/>
                <a:cs typeface="Calibri" panose="020F0502020204030204" pitchFamily="34" charset="0"/>
              </a:rPr>
              <a:t>Solar, </a:t>
            </a:r>
          </a:p>
          <a:p>
            <a:r>
              <a:rPr lang="en-GB" b="1" dirty="0">
                <a:solidFill>
                  <a:schemeClr val="bg1"/>
                </a:solidFill>
                <a:latin typeface="Calibri" panose="020F0502020204030204" pitchFamily="34" charset="0"/>
                <a:cs typeface="Calibri" panose="020F0502020204030204" pitchFamily="34" charset="0"/>
              </a:rPr>
              <a:t>wind</a:t>
            </a:r>
          </a:p>
        </p:txBody>
      </p:sp>
      <p:sp>
        <p:nvSpPr>
          <p:cNvPr id="19" name="TextBox 18">
            <a:extLst>
              <a:ext uri="{FF2B5EF4-FFF2-40B4-BE49-F238E27FC236}">
                <a16:creationId xmlns:a16="http://schemas.microsoft.com/office/drawing/2014/main" id="{79A52911-EEBF-7D64-FC4D-51692C414803}"/>
              </a:ext>
            </a:extLst>
          </p:cNvPr>
          <p:cNvSpPr txBox="1"/>
          <p:nvPr/>
        </p:nvSpPr>
        <p:spPr>
          <a:xfrm>
            <a:off x="8159529" y="5695416"/>
            <a:ext cx="2463697" cy="646331"/>
          </a:xfrm>
          <a:prstGeom prst="rect">
            <a:avLst/>
          </a:prstGeom>
          <a:noFill/>
        </p:spPr>
        <p:txBody>
          <a:bodyPr wrap="square" rtlCol="0">
            <a:spAutoFit/>
          </a:bodyPr>
          <a:lstStyle/>
          <a:p>
            <a:pPr algn="l"/>
            <a:r>
              <a:rPr lang="en-GB" b="1" dirty="0">
                <a:latin typeface="Calibri" panose="020F0502020204030204" pitchFamily="34" charset="0"/>
                <a:cs typeface="Calibri" panose="020F0502020204030204" pitchFamily="34" charset="0"/>
              </a:rPr>
              <a:t>Sun-cable, Bass link 2, offshore wind</a:t>
            </a:r>
          </a:p>
        </p:txBody>
      </p:sp>
      <p:pic>
        <p:nvPicPr>
          <p:cNvPr id="20" name="Picture 19">
            <a:extLst>
              <a:ext uri="{FF2B5EF4-FFF2-40B4-BE49-F238E27FC236}">
                <a16:creationId xmlns:a16="http://schemas.microsoft.com/office/drawing/2014/main" id="{15935B4F-E34B-F0EB-747D-73AA828086CC}"/>
              </a:ext>
            </a:extLst>
          </p:cNvPr>
          <p:cNvPicPr>
            <a:picLocks noChangeAspect="1"/>
          </p:cNvPicPr>
          <p:nvPr/>
        </p:nvPicPr>
        <p:blipFill rotWithShape="1">
          <a:blip r:embed="rId6"/>
          <a:srcRect l="14270" t="23148" r="18125" b="14074"/>
          <a:stretch/>
        </p:blipFill>
        <p:spPr>
          <a:xfrm>
            <a:off x="9661520" y="1764437"/>
            <a:ext cx="2336852" cy="1220636"/>
          </a:xfrm>
          <a:prstGeom prst="rect">
            <a:avLst/>
          </a:prstGeom>
        </p:spPr>
      </p:pic>
      <p:cxnSp>
        <p:nvCxnSpPr>
          <p:cNvPr id="21" name="Straight Arrow Connector 20">
            <a:extLst>
              <a:ext uri="{FF2B5EF4-FFF2-40B4-BE49-F238E27FC236}">
                <a16:creationId xmlns:a16="http://schemas.microsoft.com/office/drawing/2014/main" id="{CAB5694D-359A-17BB-887F-8E7235EC4CA7}"/>
              </a:ext>
            </a:extLst>
          </p:cNvPr>
          <p:cNvCxnSpPr>
            <a:cxnSpLocks/>
          </p:cNvCxnSpPr>
          <p:nvPr/>
        </p:nvCxnSpPr>
        <p:spPr>
          <a:xfrm flipH="1">
            <a:off x="8945783" y="2620697"/>
            <a:ext cx="622350" cy="145360"/>
          </a:xfrm>
          <a:prstGeom prst="straightConnector1">
            <a:avLst/>
          </a:prstGeom>
          <a:ln w="635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67771FF-29A1-8BD6-6B4E-B717781FCBE3}"/>
              </a:ext>
            </a:extLst>
          </p:cNvPr>
          <p:cNvSpPr txBox="1"/>
          <p:nvPr/>
        </p:nvSpPr>
        <p:spPr>
          <a:xfrm>
            <a:off x="10161694" y="2620697"/>
            <a:ext cx="2290839" cy="369332"/>
          </a:xfrm>
          <a:prstGeom prst="rect">
            <a:avLst/>
          </a:prstGeom>
          <a:noFill/>
        </p:spPr>
        <p:txBody>
          <a:bodyPr wrap="square" rtlCol="0">
            <a:spAutoFit/>
          </a:bodyPr>
          <a:lstStyle/>
          <a:p>
            <a:r>
              <a:rPr lang="en-GB" b="1" dirty="0">
                <a:latin typeface="Calibri" panose="020F0502020204030204" pitchFamily="34" charset="0"/>
                <a:cs typeface="Calibri" panose="020F0502020204030204" pitchFamily="34" charset="0"/>
              </a:rPr>
              <a:t>NEDO</a:t>
            </a:r>
          </a:p>
        </p:txBody>
      </p:sp>
      <p:cxnSp>
        <p:nvCxnSpPr>
          <p:cNvPr id="24" name="Straight Arrow Connector 23">
            <a:extLst>
              <a:ext uri="{FF2B5EF4-FFF2-40B4-BE49-F238E27FC236}">
                <a16:creationId xmlns:a16="http://schemas.microsoft.com/office/drawing/2014/main" id="{F49BC14B-DC97-2D24-7450-19AFAACE2E5D}"/>
              </a:ext>
            </a:extLst>
          </p:cNvPr>
          <p:cNvCxnSpPr>
            <a:cxnSpLocks/>
          </p:cNvCxnSpPr>
          <p:nvPr/>
        </p:nvCxnSpPr>
        <p:spPr>
          <a:xfrm>
            <a:off x="5585903" y="5595066"/>
            <a:ext cx="452798" cy="437964"/>
          </a:xfrm>
          <a:prstGeom prst="straightConnector1">
            <a:avLst/>
          </a:prstGeom>
          <a:ln w="635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E8BF446-3139-DA00-5078-DFCF9932EB1E}"/>
              </a:ext>
            </a:extLst>
          </p:cNvPr>
          <p:cNvSpPr txBox="1"/>
          <p:nvPr/>
        </p:nvSpPr>
        <p:spPr>
          <a:xfrm>
            <a:off x="4351745" y="5133625"/>
            <a:ext cx="2947999" cy="369332"/>
          </a:xfrm>
          <a:prstGeom prst="rect">
            <a:avLst/>
          </a:prstGeom>
          <a:noFill/>
        </p:spPr>
        <p:txBody>
          <a:bodyPr wrap="square" rtlCol="0">
            <a:spAutoFit/>
          </a:bodyPr>
          <a:lstStyle/>
          <a:p>
            <a:r>
              <a:rPr lang="en-GB" b="1" dirty="0">
                <a:solidFill>
                  <a:schemeClr val="bg1"/>
                </a:solidFill>
                <a:latin typeface="Calibri" panose="020F0502020204030204" pitchFamily="34" charset="0"/>
                <a:cs typeface="Calibri" panose="020F0502020204030204" pitchFamily="34" charset="0"/>
              </a:rPr>
              <a:t>Future geo thermal/ solar? </a:t>
            </a:r>
            <a:endParaRPr lang="en-GB" i="1" dirty="0">
              <a:solidFill>
                <a:schemeClr val="bg1"/>
              </a:solidFill>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6B440E8C-5B43-3294-9BE0-11AC0054DA83}"/>
              </a:ext>
            </a:extLst>
          </p:cNvPr>
          <p:cNvPicPr>
            <a:picLocks noChangeAspect="1"/>
          </p:cNvPicPr>
          <p:nvPr/>
        </p:nvPicPr>
        <p:blipFill>
          <a:blip r:embed="rId7"/>
          <a:stretch>
            <a:fillRect/>
          </a:stretch>
        </p:blipFill>
        <p:spPr>
          <a:xfrm>
            <a:off x="226594" y="3103050"/>
            <a:ext cx="2256108" cy="1808550"/>
          </a:xfrm>
          <a:prstGeom prst="rect">
            <a:avLst/>
          </a:prstGeom>
        </p:spPr>
      </p:pic>
      <p:cxnSp>
        <p:nvCxnSpPr>
          <p:cNvPr id="27" name="Straight Arrow Connector 26">
            <a:extLst>
              <a:ext uri="{FF2B5EF4-FFF2-40B4-BE49-F238E27FC236}">
                <a16:creationId xmlns:a16="http://schemas.microsoft.com/office/drawing/2014/main" id="{95B691F7-5991-A990-B9C8-D3BFA5BF193D}"/>
              </a:ext>
            </a:extLst>
          </p:cNvPr>
          <p:cNvCxnSpPr>
            <a:cxnSpLocks/>
          </p:cNvCxnSpPr>
          <p:nvPr/>
        </p:nvCxnSpPr>
        <p:spPr>
          <a:xfrm flipV="1">
            <a:off x="2335278" y="2975765"/>
            <a:ext cx="284153" cy="374746"/>
          </a:xfrm>
          <a:prstGeom prst="straightConnector1">
            <a:avLst/>
          </a:prstGeom>
          <a:ln w="635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157F9FD-6844-9E0C-B39A-A27E85F82940}"/>
              </a:ext>
            </a:extLst>
          </p:cNvPr>
          <p:cNvSpPr txBox="1"/>
          <p:nvPr/>
        </p:nvSpPr>
        <p:spPr>
          <a:xfrm>
            <a:off x="381108" y="4565421"/>
            <a:ext cx="1935916" cy="369332"/>
          </a:xfrm>
          <a:prstGeom prst="rect">
            <a:avLst/>
          </a:prstGeom>
          <a:noFill/>
        </p:spPr>
        <p:txBody>
          <a:bodyPr wrap="square" rtlCol="0">
            <a:spAutoFit/>
          </a:bodyPr>
          <a:lstStyle/>
          <a:p>
            <a:r>
              <a:rPr lang="en-GB" b="1" dirty="0">
                <a:solidFill>
                  <a:schemeClr val="bg1"/>
                </a:solidFill>
              </a:rPr>
              <a:t>US Macro-grid</a:t>
            </a:r>
          </a:p>
        </p:txBody>
      </p:sp>
      <p:pic>
        <p:nvPicPr>
          <p:cNvPr id="29" name="Picture 28">
            <a:extLst>
              <a:ext uri="{FF2B5EF4-FFF2-40B4-BE49-F238E27FC236}">
                <a16:creationId xmlns:a16="http://schemas.microsoft.com/office/drawing/2014/main" id="{B0518F9D-3C78-F755-8A06-AC845C5E681B}"/>
              </a:ext>
            </a:extLst>
          </p:cNvPr>
          <p:cNvPicPr>
            <a:picLocks noChangeAspect="1"/>
          </p:cNvPicPr>
          <p:nvPr/>
        </p:nvPicPr>
        <p:blipFill rotWithShape="1">
          <a:blip r:embed="rId8"/>
          <a:srcRect l="18702" t="23386" r="50460" b="47540"/>
          <a:stretch/>
        </p:blipFill>
        <p:spPr>
          <a:xfrm>
            <a:off x="6082832" y="2200138"/>
            <a:ext cx="1387169" cy="735653"/>
          </a:xfrm>
          <a:prstGeom prst="rect">
            <a:avLst/>
          </a:prstGeom>
        </p:spPr>
      </p:pic>
      <p:cxnSp>
        <p:nvCxnSpPr>
          <p:cNvPr id="30" name="Straight Arrow Connector 29">
            <a:extLst>
              <a:ext uri="{FF2B5EF4-FFF2-40B4-BE49-F238E27FC236}">
                <a16:creationId xmlns:a16="http://schemas.microsoft.com/office/drawing/2014/main" id="{B47B742A-1D5C-B614-F163-050554DBD73C}"/>
              </a:ext>
            </a:extLst>
          </p:cNvPr>
          <p:cNvCxnSpPr>
            <a:cxnSpLocks/>
          </p:cNvCxnSpPr>
          <p:nvPr/>
        </p:nvCxnSpPr>
        <p:spPr>
          <a:xfrm flipH="1">
            <a:off x="6449808" y="2943728"/>
            <a:ext cx="321152" cy="365160"/>
          </a:xfrm>
          <a:prstGeom prst="straightConnector1">
            <a:avLst/>
          </a:prstGeom>
          <a:ln w="635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8C4B9DB-7FA8-B788-3D28-8F2F38648350}"/>
              </a:ext>
            </a:extLst>
          </p:cNvPr>
          <p:cNvSpPr txBox="1"/>
          <p:nvPr/>
        </p:nvSpPr>
        <p:spPr>
          <a:xfrm>
            <a:off x="4459924" y="3751712"/>
            <a:ext cx="1149435" cy="923330"/>
          </a:xfrm>
          <a:prstGeom prst="rect">
            <a:avLst/>
          </a:prstGeom>
          <a:noFill/>
        </p:spPr>
        <p:txBody>
          <a:bodyPr wrap="square" rtlCol="0">
            <a:spAutoFit/>
          </a:bodyPr>
          <a:lstStyle/>
          <a:p>
            <a:r>
              <a:rPr lang="en-GB" b="1" dirty="0">
                <a:solidFill>
                  <a:schemeClr val="bg1"/>
                </a:solidFill>
                <a:latin typeface="Calibri" panose="020F0502020204030204" pitchFamily="34" charset="0"/>
                <a:cs typeface="Calibri" panose="020F0502020204030204" pitchFamily="34" charset="0"/>
              </a:rPr>
              <a:t>X-link, ONEE, Solar</a:t>
            </a:r>
          </a:p>
        </p:txBody>
      </p:sp>
      <p:cxnSp>
        <p:nvCxnSpPr>
          <p:cNvPr id="33" name="Straight Arrow Connector 32">
            <a:extLst>
              <a:ext uri="{FF2B5EF4-FFF2-40B4-BE49-F238E27FC236}">
                <a16:creationId xmlns:a16="http://schemas.microsoft.com/office/drawing/2014/main" id="{24F490F2-E2DE-8D56-4D08-EB046A7738D9}"/>
              </a:ext>
            </a:extLst>
          </p:cNvPr>
          <p:cNvCxnSpPr>
            <a:cxnSpLocks/>
          </p:cNvCxnSpPr>
          <p:nvPr/>
        </p:nvCxnSpPr>
        <p:spPr>
          <a:xfrm flipV="1">
            <a:off x="4866324" y="3103050"/>
            <a:ext cx="323630" cy="551618"/>
          </a:xfrm>
          <a:prstGeom prst="straightConnector1">
            <a:avLst/>
          </a:prstGeom>
          <a:ln w="635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BF6B3EB-0538-791A-F615-90B50330DA9C}"/>
              </a:ext>
            </a:extLst>
          </p:cNvPr>
          <p:cNvCxnSpPr>
            <a:cxnSpLocks/>
          </p:cNvCxnSpPr>
          <p:nvPr/>
        </p:nvCxnSpPr>
        <p:spPr>
          <a:xfrm flipV="1">
            <a:off x="3084778" y="4289612"/>
            <a:ext cx="752218" cy="690832"/>
          </a:xfrm>
          <a:prstGeom prst="straightConnector1">
            <a:avLst/>
          </a:prstGeom>
          <a:ln w="635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3DD41AF-F556-B075-9970-4C32A611548B}"/>
              </a:ext>
            </a:extLst>
          </p:cNvPr>
          <p:cNvSpPr txBox="1"/>
          <p:nvPr/>
        </p:nvSpPr>
        <p:spPr>
          <a:xfrm>
            <a:off x="2535980" y="4980444"/>
            <a:ext cx="1469984" cy="646331"/>
          </a:xfrm>
          <a:prstGeom prst="rect">
            <a:avLst/>
          </a:prstGeom>
          <a:noFill/>
        </p:spPr>
        <p:txBody>
          <a:bodyPr wrap="square" rtlCol="0">
            <a:spAutoFit/>
          </a:bodyPr>
          <a:lstStyle/>
          <a:p>
            <a:r>
              <a:rPr lang="en-GB" b="1" dirty="0">
                <a:solidFill>
                  <a:schemeClr val="bg1"/>
                </a:solidFill>
                <a:latin typeface="Calibri" panose="020F0502020204030204" pitchFamily="34" charset="0"/>
                <a:cs typeface="Calibri" panose="020F0502020204030204" pitchFamily="34" charset="0"/>
              </a:rPr>
              <a:t>Hydro, solar, wind</a:t>
            </a:r>
          </a:p>
        </p:txBody>
      </p:sp>
      <p:cxnSp>
        <p:nvCxnSpPr>
          <p:cNvPr id="37" name="Straight Arrow Connector 36">
            <a:extLst>
              <a:ext uri="{FF2B5EF4-FFF2-40B4-BE49-F238E27FC236}">
                <a16:creationId xmlns:a16="http://schemas.microsoft.com/office/drawing/2014/main" id="{115F7C48-EF95-FF75-B6ED-2B6D1BE0E375}"/>
              </a:ext>
            </a:extLst>
          </p:cNvPr>
          <p:cNvCxnSpPr>
            <a:cxnSpLocks/>
          </p:cNvCxnSpPr>
          <p:nvPr/>
        </p:nvCxnSpPr>
        <p:spPr>
          <a:xfrm flipH="1" flipV="1">
            <a:off x="8042656" y="2930452"/>
            <a:ext cx="1025303" cy="545852"/>
          </a:xfrm>
          <a:prstGeom prst="straightConnector1">
            <a:avLst/>
          </a:prstGeom>
          <a:ln w="635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84E399F7-01B4-B9BA-A944-7CBBFFB0FA85}"/>
              </a:ext>
            </a:extLst>
          </p:cNvPr>
          <p:cNvPicPr>
            <a:picLocks noChangeAspect="1"/>
          </p:cNvPicPr>
          <p:nvPr/>
        </p:nvPicPr>
        <p:blipFill rotWithShape="1">
          <a:blip r:embed="rId9"/>
          <a:srcRect l="20613" t="18781" r="55101" b="40473"/>
          <a:stretch/>
        </p:blipFill>
        <p:spPr>
          <a:xfrm>
            <a:off x="9151484" y="3246791"/>
            <a:ext cx="1650546" cy="1557700"/>
          </a:xfrm>
          <a:prstGeom prst="rect">
            <a:avLst/>
          </a:prstGeom>
        </p:spPr>
      </p:pic>
      <p:sp>
        <p:nvSpPr>
          <p:cNvPr id="39" name="TextBox 38">
            <a:extLst>
              <a:ext uri="{FF2B5EF4-FFF2-40B4-BE49-F238E27FC236}">
                <a16:creationId xmlns:a16="http://schemas.microsoft.com/office/drawing/2014/main" id="{4EAEDDE8-1DD8-7BDF-FB7A-0539A19983EA}"/>
              </a:ext>
            </a:extLst>
          </p:cNvPr>
          <p:cNvSpPr txBox="1"/>
          <p:nvPr/>
        </p:nvSpPr>
        <p:spPr>
          <a:xfrm>
            <a:off x="9058548" y="3498078"/>
            <a:ext cx="1315585" cy="369332"/>
          </a:xfrm>
          <a:prstGeom prst="rect">
            <a:avLst/>
          </a:prstGeom>
          <a:noFill/>
        </p:spPr>
        <p:txBody>
          <a:bodyPr wrap="square" rtlCol="0">
            <a:spAutoFit/>
          </a:bodyPr>
          <a:lstStyle/>
          <a:p>
            <a:r>
              <a:rPr lang="en-GB" b="1" dirty="0">
                <a:latin typeface="Calibri" panose="020F0502020204030204" pitchFamily="34" charset="0"/>
                <a:cs typeface="Calibri" panose="020F0502020204030204" pitchFamily="34" charset="0"/>
              </a:rPr>
              <a:t>Grids, wind</a:t>
            </a:r>
          </a:p>
        </p:txBody>
      </p:sp>
      <p:cxnSp>
        <p:nvCxnSpPr>
          <p:cNvPr id="41" name="Straight Arrow Connector 40">
            <a:extLst>
              <a:ext uri="{FF2B5EF4-FFF2-40B4-BE49-F238E27FC236}">
                <a16:creationId xmlns:a16="http://schemas.microsoft.com/office/drawing/2014/main" id="{03C5CC67-7E8A-D88C-634A-C65CFA4ADF33}"/>
              </a:ext>
            </a:extLst>
          </p:cNvPr>
          <p:cNvCxnSpPr>
            <a:cxnSpLocks/>
          </p:cNvCxnSpPr>
          <p:nvPr/>
        </p:nvCxnSpPr>
        <p:spPr>
          <a:xfrm flipV="1">
            <a:off x="4770190" y="2565029"/>
            <a:ext cx="815713" cy="156008"/>
          </a:xfrm>
          <a:prstGeom prst="straightConnector1">
            <a:avLst/>
          </a:prstGeom>
          <a:ln w="635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5C1D9DF-0369-1A56-2A52-B474156A9AB2}"/>
              </a:ext>
            </a:extLst>
          </p:cNvPr>
          <p:cNvSpPr txBox="1"/>
          <p:nvPr/>
        </p:nvSpPr>
        <p:spPr>
          <a:xfrm>
            <a:off x="4095318" y="2383269"/>
            <a:ext cx="960263" cy="923330"/>
          </a:xfrm>
          <a:prstGeom prst="rect">
            <a:avLst/>
          </a:prstGeom>
          <a:noFill/>
        </p:spPr>
        <p:txBody>
          <a:bodyPr wrap="square" rtlCol="0">
            <a:spAutoFit/>
          </a:bodyPr>
          <a:lstStyle/>
          <a:p>
            <a:r>
              <a:rPr lang="en-GB" b="1" dirty="0">
                <a:solidFill>
                  <a:schemeClr val="bg1"/>
                </a:solidFill>
                <a:latin typeface="Calibri" panose="020F0502020204030204" pitchFamily="34" charset="0"/>
                <a:cs typeface="Calibri" panose="020F0502020204030204" pitchFamily="34" charset="0"/>
              </a:rPr>
              <a:t>Energy islands, wind  </a:t>
            </a:r>
          </a:p>
        </p:txBody>
      </p:sp>
      <p:sp>
        <p:nvSpPr>
          <p:cNvPr id="66" name="TextBox 65">
            <a:extLst>
              <a:ext uri="{FF2B5EF4-FFF2-40B4-BE49-F238E27FC236}">
                <a16:creationId xmlns:a16="http://schemas.microsoft.com/office/drawing/2014/main" id="{D8CAE488-A486-0220-4355-16835946BD27}"/>
              </a:ext>
            </a:extLst>
          </p:cNvPr>
          <p:cNvSpPr txBox="1"/>
          <p:nvPr/>
        </p:nvSpPr>
        <p:spPr>
          <a:xfrm>
            <a:off x="297165" y="3126308"/>
            <a:ext cx="1901384" cy="369332"/>
          </a:xfrm>
          <a:prstGeom prst="rect">
            <a:avLst/>
          </a:prstGeom>
          <a:noFill/>
        </p:spPr>
        <p:txBody>
          <a:bodyPr wrap="square" rtlCol="0">
            <a:spAutoFit/>
          </a:bodyPr>
          <a:lstStyle/>
          <a:p>
            <a:r>
              <a:rPr lang="en-GB" b="1" dirty="0">
                <a:latin typeface="Calibri" panose="020F0502020204030204" pitchFamily="34" charset="0"/>
                <a:cs typeface="Calibri" panose="020F0502020204030204" pitchFamily="34" charset="0"/>
              </a:rPr>
              <a:t>US Macro-grid</a:t>
            </a:r>
          </a:p>
        </p:txBody>
      </p:sp>
    </p:spTree>
    <p:extLst>
      <p:ext uri="{BB962C8B-B14F-4D97-AF65-F5344CB8AC3E}">
        <p14:creationId xmlns:p14="http://schemas.microsoft.com/office/powerpoint/2010/main" val="3719636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b="1" dirty="0"/>
              <a:t>HVDC orders in Europe</a:t>
            </a:r>
          </a:p>
        </p:txBody>
      </p:sp>
      <p:pic>
        <p:nvPicPr>
          <p:cNvPr id="3" name="Picture 4" descr="Map&#10;&#10;Description automatically generated">
            <a:extLst>
              <a:ext uri="{FF2B5EF4-FFF2-40B4-BE49-F238E27FC236}">
                <a16:creationId xmlns:a16="http://schemas.microsoft.com/office/drawing/2014/main" id="{685AD061-34F1-3D7F-7A6C-E14D9FD7C1A2}"/>
              </a:ext>
            </a:extLst>
          </p:cNvPr>
          <p:cNvPicPr>
            <a:picLocks noChangeAspect="1"/>
          </p:cNvPicPr>
          <p:nvPr/>
        </p:nvPicPr>
        <p:blipFill rotWithShape="1">
          <a:blip r:embed="rId3"/>
          <a:srcRect l="25212" t="8496" r="28735" b="16435"/>
          <a:stretch/>
        </p:blipFill>
        <p:spPr>
          <a:xfrm>
            <a:off x="4819661" y="1493480"/>
            <a:ext cx="5058791" cy="4507270"/>
          </a:xfrm>
          <a:prstGeom prst="rect">
            <a:avLst/>
          </a:prstGeom>
        </p:spPr>
      </p:pic>
      <p:sp>
        <p:nvSpPr>
          <p:cNvPr id="4" name="Title 1">
            <a:extLst>
              <a:ext uri="{FF2B5EF4-FFF2-40B4-BE49-F238E27FC236}">
                <a16:creationId xmlns:a16="http://schemas.microsoft.com/office/drawing/2014/main" id="{62424359-F3D7-704D-BA73-E1B243CFCA43}"/>
              </a:ext>
            </a:extLst>
          </p:cNvPr>
          <p:cNvSpPr txBox="1">
            <a:spLocks/>
          </p:cNvSpPr>
          <p:nvPr/>
        </p:nvSpPr>
        <p:spPr>
          <a:xfrm>
            <a:off x="271927" y="1263241"/>
            <a:ext cx="4437233" cy="4479468"/>
          </a:xfrm>
          <a:prstGeom prst="rect">
            <a:avLst/>
          </a:prstGeom>
        </p:spPr>
        <p:txBody>
          <a:bodyPr vert="horz" lIns="91440" tIns="45720" rIns="91440" bIns="4572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90000"/>
              </a:lnSpc>
              <a:spcBef>
                <a:spcPts val="900"/>
              </a:spcBef>
              <a:spcAft>
                <a:spcPts val="900"/>
              </a:spcAft>
              <a:buFont typeface="Arial"/>
              <a:buChar char="•"/>
            </a:pPr>
            <a:r>
              <a:rPr lang="en-GB" sz="1800" dirty="0">
                <a:solidFill>
                  <a:srgbClr val="0D0680"/>
                </a:solidFill>
                <a:latin typeface="Calibri" panose="020F0502020204030204" pitchFamily="34" charset="0"/>
                <a:ea typeface="+mn-ea"/>
                <a:cs typeface="Calibri" panose="020F0502020204030204" pitchFamily="34" charset="0"/>
              </a:rPr>
              <a:t>40 VSC projects in delivery between 2025-2030; </a:t>
            </a:r>
          </a:p>
          <a:p>
            <a:pPr marL="457200" indent="-457200" algn="l">
              <a:lnSpc>
                <a:spcPct val="90000"/>
              </a:lnSpc>
              <a:spcBef>
                <a:spcPts val="900"/>
              </a:spcBef>
              <a:spcAft>
                <a:spcPts val="900"/>
              </a:spcAft>
              <a:buFont typeface="Arial"/>
              <a:buChar char="•"/>
            </a:pPr>
            <a:r>
              <a:rPr lang="en-GB" sz="1800" dirty="0">
                <a:solidFill>
                  <a:srgbClr val="0D0680"/>
                </a:solidFill>
                <a:latin typeface="Calibri" panose="020F0502020204030204" pitchFamily="34" charset="0"/>
                <a:ea typeface="+mn-ea"/>
                <a:cs typeface="Calibri" panose="020F0502020204030204" pitchFamily="34" charset="0"/>
              </a:rPr>
              <a:t>In one week, forward order of 22 converters by one TSO </a:t>
            </a:r>
          </a:p>
          <a:p>
            <a:pPr marL="457200" indent="-457200" algn="l">
              <a:lnSpc>
                <a:spcPct val="90000"/>
              </a:lnSpc>
              <a:spcBef>
                <a:spcPts val="900"/>
              </a:spcBef>
              <a:spcAft>
                <a:spcPts val="900"/>
              </a:spcAft>
              <a:buFont typeface="Arial"/>
              <a:buChar char="•"/>
            </a:pPr>
            <a:r>
              <a:rPr lang="en-GB" sz="1800" dirty="0">
                <a:solidFill>
                  <a:srgbClr val="0D0680"/>
                </a:solidFill>
                <a:latin typeface="Calibri" panose="020F0502020204030204" pitchFamily="34" charset="0"/>
                <a:ea typeface="+mn-ea"/>
                <a:cs typeface="Calibri" panose="020F0502020204030204" pitchFamily="34" charset="0"/>
              </a:rPr>
              <a:t>EU have requested information from SET group on critical components and vendors for consideration of further block-booking of capacity in response to US Inflation reduction act.  </a:t>
            </a:r>
          </a:p>
        </p:txBody>
      </p:sp>
      <p:pic>
        <p:nvPicPr>
          <p:cNvPr id="5" name="Picture 2">
            <a:extLst>
              <a:ext uri="{FF2B5EF4-FFF2-40B4-BE49-F238E27FC236}">
                <a16:creationId xmlns:a16="http://schemas.microsoft.com/office/drawing/2014/main" id="{2672BD0F-57A3-C1F3-52C8-EAB790BC2A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2273" y="1236025"/>
            <a:ext cx="4953000" cy="226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172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b="1" dirty="0"/>
              <a:t>HVDC orders in the US</a:t>
            </a:r>
          </a:p>
        </p:txBody>
      </p:sp>
      <p:sp>
        <p:nvSpPr>
          <p:cNvPr id="4" name="Title 1">
            <a:extLst>
              <a:ext uri="{FF2B5EF4-FFF2-40B4-BE49-F238E27FC236}">
                <a16:creationId xmlns:a16="http://schemas.microsoft.com/office/drawing/2014/main" id="{CA68C2D4-7FF7-9E72-37CE-CF19C367633D}"/>
              </a:ext>
            </a:extLst>
          </p:cNvPr>
          <p:cNvSpPr txBox="1">
            <a:spLocks/>
          </p:cNvSpPr>
          <p:nvPr/>
        </p:nvSpPr>
        <p:spPr>
          <a:xfrm>
            <a:off x="629400" y="1214010"/>
            <a:ext cx="6482600" cy="576275"/>
          </a:xfrm>
          <a:prstGeom prst="rect">
            <a:avLst/>
          </a:prstGeom>
        </p:spPr>
        <p:txBody>
          <a:bodyPr vert="horz" lIns="91440" tIns="45720" rIns="91440" bIns="45720"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90000"/>
              </a:lnSpc>
              <a:spcBef>
                <a:spcPts val="900"/>
              </a:spcBef>
              <a:spcAft>
                <a:spcPts val="900"/>
              </a:spcAft>
              <a:buFont typeface="Arial"/>
              <a:buChar char="•"/>
            </a:pPr>
            <a:r>
              <a:rPr lang="en-GB" sz="1800" dirty="0">
                <a:solidFill>
                  <a:srgbClr val="0D0680"/>
                </a:solidFill>
                <a:latin typeface="Calibri" panose="020F0502020204030204" pitchFamily="34" charset="0"/>
                <a:ea typeface="+mn-ea"/>
                <a:cs typeface="Calibri" panose="020F0502020204030204" pitchFamily="34" charset="0"/>
              </a:rPr>
              <a:t>Overall aim for 54 + HVDC converters by 2040s</a:t>
            </a:r>
          </a:p>
        </p:txBody>
      </p:sp>
      <p:pic>
        <p:nvPicPr>
          <p:cNvPr id="5" name="Picture 4">
            <a:extLst>
              <a:ext uri="{FF2B5EF4-FFF2-40B4-BE49-F238E27FC236}">
                <a16:creationId xmlns:a16="http://schemas.microsoft.com/office/drawing/2014/main" id="{93F28547-F20D-CB64-D062-89936B324AD8}"/>
              </a:ext>
            </a:extLst>
          </p:cNvPr>
          <p:cNvPicPr>
            <a:picLocks noChangeAspect="1"/>
          </p:cNvPicPr>
          <p:nvPr/>
        </p:nvPicPr>
        <p:blipFill>
          <a:blip r:embed="rId3"/>
          <a:stretch>
            <a:fillRect/>
          </a:stretch>
        </p:blipFill>
        <p:spPr>
          <a:xfrm>
            <a:off x="6284093" y="2172845"/>
            <a:ext cx="5907907" cy="3977060"/>
          </a:xfrm>
          <a:prstGeom prst="rect">
            <a:avLst/>
          </a:prstGeom>
        </p:spPr>
      </p:pic>
      <p:pic>
        <p:nvPicPr>
          <p:cNvPr id="6" name="Picture 5">
            <a:extLst>
              <a:ext uri="{FF2B5EF4-FFF2-40B4-BE49-F238E27FC236}">
                <a16:creationId xmlns:a16="http://schemas.microsoft.com/office/drawing/2014/main" id="{09B52E8F-C629-DA95-A5CC-E76C51F3C2BC}"/>
              </a:ext>
            </a:extLst>
          </p:cNvPr>
          <p:cNvPicPr>
            <a:picLocks noChangeAspect="1"/>
          </p:cNvPicPr>
          <p:nvPr/>
        </p:nvPicPr>
        <p:blipFill>
          <a:blip r:embed="rId4"/>
          <a:stretch>
            <a:fillRect/>
          </a:stretch>
        </p:blipFill>
        <p:spPr>
          <a:xfrm>
            <a:off x="836572" y="2084602"/>
            <a:ext cx="5071336" cy="4065303"/>
          </a:xfrm>
          <a:prstGeom prst="rect">
            <a:avLst/>
          </a:prstGeom>
        </p:spPr>
      </p:pic>
    </p:spTree>
    <p:extLst>
      <p:ext uri="{BB962C8B-B14F-4D97-AF65-F5344CB8AC3E}">
        <p14:creationId xmlns:p14="http://schemas.microsoft.com/office/powerpoint/2010/main" val="1371433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b="1" dirty="0"/>
              <a:t>HVDC in South East Asia &amp; Australasia</a:t>
            </a:r>
          </a:p>
        </p:txBody>
      </p:sp>
      <p:pic>
        <p:nvPicPr>
          <p:cNvPr id="3" name="Picture 2">
            <a:extLst>
              <a:ext uri="{FF2B5EF4-FFF2-40B4-BE49-F238E27FC236}">
                <a16:creationId xmlns:a16="http://schemas.microsoft.com/office/drawing/2014/main" id="{B77E460B-9C22-C216-D0B9-A828E961CAFE}"/>
              </a:ext>
            </a:extLst>
          </p:cNvPr>
          <p:cNvPicPr>
            <a:picLocks noChangeAspect="1"/>
          </p:cNvPicPr>
          <p:nvPr/>
        </p:nvPicPr>
        <p:blipFill rotWithShape="1">
          <a:blip r:embed="rId3"/>
          <a:srcRect l="11563" t="22963" r="15521" b="13518"/>
          <a:stretch/>
        </p:blipFill>
        <p:spPr>
          <a:xfrm>
            <a:off x="629400" y="3475907"/>
            <a:ext cx="6327490" cy="3100470"/>
          </a:xfrm>
          <a:prstGeom prst="rect">
            <a:avLst/>
          </a:prstGeom>
        </p:spPr>
      </p:pic>
      <p:pic>
        <p:nvPicPr>
          <p:cNvPr id="4" name="Picture 3">
            <a:extLst>
              <a:ext uri="{FF2B5EF4-FFF2-40B4-BE49-F238E27FC236}">
                <a16:creationId xmlns:a16="http://schemas.microsoft.com/office/drawing/2014/main" id="{C2FDF197-7C2F-099A-C935-776A729436D8}"/>
              </a:ext>
            </a:extLst>
          </p:cNvPr>
          <p:cNvPicPr>
            <a:picLocks noChangeAspect="1"/>
          </p:cNvPicPr>
          <p:nvPr/>
        </p:nvPicPr>
        <p:blipFill rotWithShape="1">
          <a:blip r:embed="rId4"/>
          <a:srcRect l="14270" t="23148" r="18125" b="14074"/>
          <a:stretch/>
        </p:blipFill>
        <p:spPr>
          <a:xfrm>
            <a:off x="6741061" y="4057885"/>
            <a:ext cx="4821538" cy="2518492"/>
          </a:xfrm>
          <a:prstGeom prst="rect">
            <a:avLst/>
          </a:prstGeom>
        </p:spPr>
      </p:pic>
      <p:pic>
        <p:nvPicPr>
          <p:cNvPr id="5" name="Picture 4">
            <a:extLst>
              <a:ext uri="{FF2B5EF4-FFF2-40B4-BE49-F238E27FC236}">
                <a16:creationId xmlns:a16="http://schemas.microsoft.com/office/drawing/2014/main" id="{3A71CA45-8F55-8BA8-C573-20D547BFB316}"/>
              </a:ext>
            </a:extLst>
          </p:cNvPr>
          <p:cNvPicPr>
            <a:picLocks noChangeAspect="1"/>
          </p:cNvPicPr>
          <p:nvPr/>
        </p:nvPicPr>
        <p:blipFill rotWithShape="1">
          <a:blip r:embed="rId5"/>
          <a:srcRect l="22709" t="28519" r="58542" b="45741"/>
          <a:stretch/>
        </p:blipFill>
        <p:spPr>
          <a:xfrm>
            <a:off x="8146299" y="1251674"/>
            <a:ext cx="3416300" cy="2638143"/>
          </a:xfrm>
          <a:prstGeom prst="rect">
            <a:avLst/>
          </a:prstGeom>
        </p:spPr>
      </p:pic>
      <p:sp>
        <p:nvSpPr>
          <p:cNvPr id="6" name="Rectangle 5">
            <a:extLst>
              <a:ext uri="{FF2B5EF4-FFF2-40B4-BE49-F238E27FC236}">
                <a16:creationId xmlns:a16="http://schemas.microsoft.com/office/drawing/2014/main" id="{C46872CD-E769-2A95-994F-53933C6DC8DE}"/>
              </a:ext>
            </a:extLst>
          </p:cNvPr>
          <p:cNvSpPr/>
          <p:nvPr/>
        </p:nvSpPr>
        <p:spPr bwMode="auto">
          <a:xfrm>
            <a:off x="629401" y="1251674"/>
            <a:ext cx="7904999" cy="2177326"/>
          </a:xfrm>
          <a:prstGeom prst="rect">
            <a:avLst/>
          </a:prstGeom>
          <a:noFill/>
          <a:ln>
            <a:noFill/>
          </a:ln>
        </p:spPr>
        <p:txBody>
          <a:bodyPr vert="horz" lIns="91440" tIns="45720" rIns="91440" bIns="45720" rtlCol="0" anchor="t" anchorCtr="0">
            <a:noAutofit/>
          </a:bodyPr>
          <a:lstStyle/>
          <a:p>
            <a:pPr marL="285750" indent="-285750" defTabSz="457200">
              <a:spcBef>
                <a:spcPts val="900"/>
              </a:spcBef>
              <a:spcAft>
                <a:spcPts val="900"/>
              </a:spcAft>
              <a:buFont typeface="Arial" panose="020B0604020202020204" pitchFamily="34" charset="0"/>
              <a:buChar char="•"/>
            </a:pPr>
            <a:r>
              <a:rPr lang="en-GB" sz="1800" dirty="0">
                <a:solidFill>
                  <a:srgbClr val="0D0680"/>
                </a:solidFill>
                <a:latin typeface="Calibri" panose="020F0502020204030204" pitchFamily="34" charset="0"/>
                <a:cs typeface="Calibri" panose="020F0502020204030204" pitchFamily="34" charset="0"/>
              </a:rPr>
              <a:t>Japan 1GW only </a:t>
            </a:r>
            <a:r>
              <a:rPr lang="en-GB" dirty="0">
                <a:solidFill>
                  <a:srgbClr val="0D0680"/>
                </a:solidFill>
                <a:latin typeface="Calibri" panose="020F0502020204030204" pitchFamily="34" charset="0"/>
                <a:cs typeface="Calibri" panose="020F0502020204030204" pitchFamily="34" charset="0"/>
              </a:rPr>
              <a:t>Australasia- Sun cable, plus 3 further major projects.</a:t>
            </a:r>
            <a:endParaRPr lang="en-US" dirty="0">
              <a:solidFill>
                <a:srgbClr val="0D0680"/>
              </a:solidFill>
              <a:latin typeface="Calibri" panose="020F0502020204030204" pitchFamily="34" charset="0"/>
              <a:cs typeface="Calibri" panose="020F0502020204030204" pitchFamily="34" charset="0"/>
            </a:endParaRPr>
          </a:p>
          <a:p>
            <a:pPr marL="285750" indent="-285750" defTabSz="457200">
              <a:spcBef>
                <a:spcPts val="900"/>
              </a:spcBef>
              <a:spcAft>
                <a:spcPts val="900"/>
              </a:spcAft>
              <a:buFont typeface="Arial" panose="020B0604020202020204" pitchFamily="34" charset="0"/>
              <a:buChar char="•"/>
            </a:pPr>
            <a:r>
              <a:rPr lang="en-GB" sz="1800" dirty="0">
                <a:solidFill>
                  <a:srgbClr val="0D0680"/>
                </a:solidFill>
                <a:latin typeface="Calibri" panose="020F0502020204030204" pitchFamily="34" charset="0"/>
                <a:cs typeface="Calibri" panose="020F0502020204030204" pitchFamily="34" charset="0"/>
              </a:rPr>
              <a:t>of extra VSC HVDC. NEDO project has strong similarities to Aquila objectives.</a:t>
            </a:r>
            <a:endParaRPr lang="en-US" dirty="0">
              <a:solidFill>
                <a:srgbClr val="0D0680"/>
              </a:solidFill>
              <a:latin typeface="Calibri" panose="020F0502020204030204" pitchFamily="34" charset="0"/>
              <a:cs typeface="Calibri" panose="020F0502020204030204" pitchFamily="34" charset="0"/>
            </a:endParaRPr>
          </a:p>
          <a:p>
            <a:pPr marL="285750" indent="-285750" algn="l" defTabSz="457200" eaLnBrk="1" hangingPunct="1">
              <a:spcBef>
                <a:spcPts val="900"/>
              </a:spcBef>
              <a:spcAft>
                <a:spcPts val="900"/>
              </a:spcAft>
              <a:buFont typeface="Arial" panose="020B0604020202020204" pitchFamily="34" charset="0"/>
              <a:buChar char="•"/>
            </a:pPr>
            <a:r>
              <a:rPr lang="en-GB" sz="1800" dirty="0">
                <a:solidFill>
                  <a:srgbClr val="0D0680"/>
                </a:solidFill>
                <a:latin typeface="Calibri" panose="020F0502020204030204" pitchFamily="34" charset="0"/>
                <a:cs typeface="Calibri" panose="020F0502020204030204" pitchFamily="34" charset="0"/>
              </a:rPr>
              <a:t>KEPCO up to 12GW of offshore wind, but around 4GW likely as VSC HVDC. </a:t>
            </a:r>
          </a:p>
          <a:p>
            <a:pPr marL="285750" indent="-285750" algn="l" defTabSz="457200" eaLnBrk="1" hangingPunct="1">
              <a:spcBef>
                <a:spcPts val="900"/>
              </a:spcBef>
              <a:spcAft>
                <a:spcPts val="900"/>
              </a:spcAft>
              <a:buFont typeface="Arial" panose="020B0604020202020204" pitchFamily="34" charset="0"/>
              <a:buChar char="•"/>
            </a:pPr>
            <a:r>
              <a:rPr lang="en-GB" sz="1800" dirty="0">
                <a:solidFill>
                  <a:srgbClr val="0D0680"/>
                </a:solidFill>
                <a:latin typeface="Calibri" panose="020F0502020204030204" pitchFamily="34" charset="0"/>
                <a:cs typeface="Calibri" panose="020F0502020204030204" pitchFamily="34" charset="0"/>
              </a:rPr>
              <a:t>India- new LCC HVDC planned, no new VSC HVDC as yet, but large offshore wind bid zone areas about to be announced. </a:t>
            </a:r>
          </a:p>
        </p:txBody>
      </p:sp>
    </p:spTree>
    <p:extLst>
      <p:ext uri="{BB962C8B-B14F-4D97-AF65-F5344CB8AC3E}">
        <p14:creationId xmlns:p14="http://schemas.microsoft.com/office/powerpoint/2010/main" val="2279323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CCC UK 2020 Grid 16:9 - 11991">
  <a:themeElements>
    <a:clrScheme name="UCCC UK 2020">
      <a:dk1>
        <a:srgbClr val="242424"/>
      </a:dk1>
      <a:lt1>
        <a:srgbClr val="FFFFFF"/>
      </a:lt1>
      <a:dk2>
        <a:srgbClr val="002060"/>
      </a:dk2>
      <a:lt2>
        <a:srgbClr val="F2F2F2"/>
      </a:lt2>
      <a:accent1>
        <a:srgbClr val="001236"/>
      </a:accent1>
      <a:accent2>
        <a:srgbClr val="003192"/>
      </a:accent2>
      <a:accent3>
        <a:srgbClr val="FFEC5D"/>
      </a:accent3>
      <a:accent4>
        <a:srgbClr val="4B93DC"/>
      </a:accent4>
      <a:accent5>
        <a:srgbClr val="D9D9D9"/>
      </a:accent5>
      <a:accent6>
        <a:srgbClr val="8CDC73"/>
      </a:accent6>
      <a:hlink>
        <a:srgbClr val="2E3558"/>
      </a:hlink>
      <a:folHlink>
        <a:srgbClr val="4C58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 12 06 BA template" id="{05E1C20F-F11D-4D37-A695-E76F831DA5F2}" vid="{FC7A123E-89C6-4389-B23C-714F93DE3EF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7" ma:contentTypeDescription="Create a new document." ma:contentTypeScope="" ma:versionID="79f8815d7021c15af2b072937e2d090b">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a6f3f63fc0ee8c5504a470af4690d55"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5b8b66e-5759-43c1-a138-f967a8bf5a20" xsi:nil="true"/>
    <lcf76f155ced4ddcb4097134ff3c332f xmlns="0b696a8a-ab1a-459b-a09e-44df7cbe933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37878F-9E54-4EF7-8B90-1CB35BB865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898148-E755-4E4D-A5B1-95483911B114}">
  <ds:schemaRefs>
    <ds:schemaRef ds:uri="http://purl.org/dc/dcmitype/"/>
    <ds:schemaRef ds:uri="0b696a8a-ab1a-459b-a09e-44df7cbe9330"/>
    <ds:schemaRef ds:uri="http://www.w3.org/XML/1998/namespace"/>
    <ds:schemaRef ds:uri="http://purl.org/dc/terms/"/>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35b8b66e-5759-43c1-a138-f967a8bf5a20"/>
    <ds:schemaRef ds:uri="http://purl.org/dc/elements/1.1/"/>
  </ds:schemaRefs>
</ds:datastoreItem>
</file>

<file path=customXml/itemProps3.xml><?xml version="1.0" encoding="utf-8"?>
<ds:datastoreItem xmlns:ds="http://schemas.openxmlformats.org/officeDocument/2006/customXml" ds:itemID="{B3DE3B85-07E8-4CB4-84BD-CEF3094F42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23427</TotalTime>
  <Words>3444</Words>
  <Application>Microsoft Office PowerPoint</Application>
  <PresentationFormat>Widescreen</PresentationFormat>
  <Paragraphs>162</Paragraphs>
  <Slides>13</Slides>
  <Notes>12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13</vt:i4>
      </vt:variant>
    </vt:vector>
  </HeadingPairs>
  <TitlesOfParts>
    <vt:vector size="23" baseType="lpstr">
      <vt:lpstr>Arial</vt:lpstr>
      <vt:lpstr>Calibri</vt:lpstr>
      <vt:lpstr>Open Sans</vt:lpstr>
      <vt:lpstr>Open Sans ExtraBold</vt:lpstr>
      <vt:lpstr>Roboto</vt:lpstr>
      <vt:lpstr>Söhne</vt:lpstr>
      <vt:lpstr>Trebuchet MS</vt:lpstr>
      <vt:lpstr>Simple Light</vt:lpstr>
      <vt:lpstr>UCCC UK 2020 Grid 16:9 - 11991</vt:lpstr>
      <vt:lpstr>1_Simple Light</vt:lpstr>
      <vt:lpstr>Lecture 8  Supply Chain and the Workforce </vt:lpstr>
      <vt:lpstr>Overview of the HVDC Centre</vt:lpstr>
      <vt:lpstr>Working with stakeholders involved in HVDC</vt:lpstr>
      <vt:lpstr>HVDC- what is it, how is it used?</vt:lpstr>
      <vt:lpstr>We need HVDC- at pace and scale</vt:lpstr>
      <vt:lpstr>The problem and a global HVDC response</vt:lpstr>
      <vt:lpstr>HVDC orders in Europe</vt:lpstr>
      <vt:lpstr>HVDC orders in the US</vt:lpstr>
      <vt:lpstr>HVDC in South East Asia &amp; Australasia</vt:lpstr>
      <vt:lpstr>Areas of support needed for HVDC</vt:lpstr>
      <vt:lpstr>Key take-aways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Breakthrough Agenda Roundtable: [insert sector]</dc:title>
  <dc:creator>George, Megan (BEIS)</dc:creator>
  <cp:lastModifiedBy>Ashutosh.Bhagurkar</cp:lastModifiedBy>
  <cp:revision>131</cp:revision>
  <dcterms:created xsi:type="dcterms:W3CDTF">2023-03-02T11:39:23Z</dcterms:created>
  <dcterms:modified xsi:type="dcterms:W3CDTF">2024-11-02T18:48:16Z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a62f585-b40f-4ab9-bafe-39150f03d124_Enabled">
    <vt:lpwstr>true</vt:lpwstr>
  </property>
  <property fmtid="{D5CDD505-2E9C-101B-9397-08002B2CF9AE}" pid="3" name="MSIP_Label_ba62f585-b40f-4ab9-bafe-39150f03d124_SetDate">
    <vt:lpwstr>2023-03-02T11:39:23Z</vt:lpwstr>
  </property>
  <property fmtid="{D5CDD505-2E9C-101B-9397-08002B2CF9AE}" pid="4" name="MSIP_Label_ba62f585-b40f-4ab9-bafe-39150f03d124_Method">
    <vt:lpwstr>Standard</vt:lpwstr>
  </property>
  <property fmtid="{D5CDD505-2E9C-101B-9397-08002B2CF9AE}" pid="5" name="MSIP_Label_ba62f585-b40f-4ab9-bafe-39150f03d124_Name">
    <vt:lpwstr>OFFICIAL</vt:lpwstr>
  </property>
  <property fmtid="{D5CDD505-2E9C-101B-9397-08002B2CF9AE}" pid="6" name="MSIP_Label_ba62f585-b40f-4ab9-bafe-39150f03d124_SiteId">
    <vt:lpwstr>cbac7005-02c1-43eb-b497-e6492d1b2dd8</vt:lpwstr>
  </property>
  <property fmtid="{D5CDD505-2E9C-101B-9397-08002B2CF9AE}" pid="7" name="MSIP_Label_ba62f585-b40f-4ab9-bafe-39150f03d124_ActionId">
    <vt:lpwstr>b08f2dd6-275b-49be-982e-3c30b6088613</vt:lpwstr>
  </property>
  <property fmtid="{D5CDD505-2E9C-101B-9397-08002B2CF9AE}" pid="8" name="MSIP_Label_ba62f585-b40f-4ab9-bafe-39150f03d124_ContentBits">
    <vt:lpwstr>0</vt:lpwstr>
  </property>
  <property fmtid="{D5CDD505-2E9C-101B-9397-08002B2CF9AE}" pid="9" name="ContentTypeId">
    <vt:lpwstr>0x010100633F727AA7180443A862CD9A25741398</vt:lpwstr>
  </property>
  <property fmtid="{D5CDD505-2E9C-101B-9397-08002B2CF9AE}" pid="10" name="_dlc_DocIdItemGuid">
    <vt:lpwstr>891ce5c6-7a4e-48db-945a-c756f20c5d0f</vt:lpwstr>
  </property>
  <property fmtid="{D5CDD505-2E9C-101B-9397-08002B2CF9AE}" pid="11" name="Business Unit">
    <vt:lpwstr>3;#International Climate Negotiations|4bf2d44c-fd56-4add-95e0-64e8b8e288d5</vt:lpwstr>
  </property>
  <property fmtid="{D5CDD505-2E9C-101B-9397-08002B2CF9AE}" pid="12" name="MediaServiceImageTags">
    <vt:lpwstr/>
  </property>
</Properties>
</file>