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2"/>
  </p:notesMasterIdLst>
  <p:sldIdLst>
    <p:sldId id="266" r:id="rId5"/>
    <p:sldId id="264" r:id="rId6"/>
    <p:sldId id="272" r:id="rId7"/>
    <p:sldId id="273" r:id="rId8"/>
    <p:sldId id="274" r:id="rId9"/>
    <p:sldId id="275" r:id="rId10"/>
    <p:sldId id="276" r:id="rId11"/>
    <p:sldId id="277" r:id="rId12"/>
    <p:sldId id="278" r:id="rId13"/>
    <p:sldId id="279" r:id="rId14"/>
    <p:sldId id="282" r:id="rId15"/>
    <p:sldId id="283" r:id="rId16"/>
    <p:sldId id="284" r:id="rId17"/>
    <p:sldId id="285" r:id="rId18"/>
    <p:sldId id="280" r:id="rId19"/>
    <p:sldId id="281" r:id="rId20"/>
    <p:sldId id="286" r:id="rId21"/>
    <p:sldId id="287" r:id="rId22"/>
    <p:sldId id="288" r:id="rId23"/>
    <p:sldId id="289" r:id="rId24"/>
    <p:sldId id="290" r:id="rId25"/>
    <p:sldId id="296" r:id="rId26"/>
    <p:sldId id="291" r:id="rId27"/>
    <p:sldId id="292" r:id="rId28"/>
    <p:sldId id="295" r:id="rId29"/>
    <p:sldId id="294" r:id="rId30"/>
    <p:sldId id="269"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hcda62pkC3d0VT8J8U9hPg==" hashData="TFkJeebT081q2IbOizI0JBxZrUXE0fkm6KI9y/cKmhbrEcOEGCgEb0JdrpUDTbCea4HwOedkAZhCVO2zGTSd/Q=="/>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33"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B15B1F-BF2F-562A-271A-126A7EBA86AC}" v="31" dt="2025-01-06T12:55:57.994"/>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0"/>
    <p:restoredTop sz="84006" autoAdjust="0"/>
  </p:normalViewPr>
  <p:slideViewPr>
    <p:cSldViewPr snapToGrid="0">
      <p:cViewPr>
        <p:scale>
          <a:sx n="100" d="100"/>
          <a:sy n="100" d="100"/>
        </p:scale>
        <p:origin x="123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customschemas.google.com/relationships/presentationmetadata" Target="metadata"/><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21CB11-1702-44E0-B898-75D231740562}"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GB"/>
        </a:p>
      </dgm:t>
    </dgm:pt>
    <dgm:pt modelId="{9344F1A0-203A-417E-A342-6B00724B7ABA}">
      <dgm:prSet phldrT="[Text]" phldr="0"/>
      <dgm:spPr>
        <a:xfrm>
          <a:off x="2468" y="1180007"/>
          <a:ext cx="2476527" cy="2476527"/>
        </a:xfrm>
        <a:prstGeom prst="ellipse">
          <a:avLst/>
        </a:prstGeom>
        <a:solidFill>
          <a:srgbClr val="ED7D31">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a:solidFill>
                <a:sysClr val="windowText" lastClr="000000"/>
              </a:solidFill>
              <a:latin typeface="Calibri Light" panose="020F0302020204030204"/>
              <a:ea typeface="+mn-ea"/>
              <a:cs typeface="+mn-cs"/>
            </a:rPr>
            <a:t>Recursos energéticos</a:t>
          </a:r>
          <a:endParaRPr lang="en-GB">
            <a:solidFill>
              <a:sysClr val="windowText" lastClr="000000"/>
            </a:solidFill>
            <a:latin typeface="Calibri" panose="020F0502020204030204"/>
            <a:ea typeface="+mn-ea"/>
            <a:cs typeface="+mn-cs"/>
          </a:endParaRPr>
        </a:p>
      </dgm:t>
    </dgm:pt>
    <dgm:pt modelId="{EE840C17-FC2C-415E-BE69-E4734C9DC87F}" type="parTrans" cxnId="{FBC1A080-E1B6-4D66-8CBC-92F3BC65399A}">
      <dgm:prSet/>
      <dgm:spPr/>
      <dgm:t>
        <a:bodyPr/>
        <a:lstStyle/>
        <a:p>
          <a:endParaRPr lang="en-GB"/>
        </a:p>
      </dgm:t>
    </dgm:pt>
    <dgm:pt modelId="{1EC05F70-505F-4E26-B40B-9EF90059D770}" type="sibTrans" cxnId="{FBC1A080-E1B6-4D66-8CBC-92F3BC65399A}">
      <dgm:prSet/>
      <dgm:spPr/>
      <dgm:t>
        <a:bodyPr/>
        <a:lstStyle/>
        <a:p>
          <a:endParaRPr lang="en-GB"/>
        </a:p>
      </dgm:t>
    </dgm:pt>
    <dgm:pt modelId="{4847FE14-7CA4-4E47-9B9D-0C92D457DDE2}">
      <dgm:prSet phldrT="[Text]" phldr="0"/>
      <dgm:spPr>
        <a:xfrm>
          <a:off x="1983690" y="1180007"/>
          <a:ext cx="2476527" cy="2476527"/>
        </a:xfrm>
        <a:prstGeom prst="ellipse">
          <a:avLst/>
        </a:prstGeom>
        <a:solidFill>
          <a:srgbClr val="A5A5A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a:solidFill>
                <a:sysClr val="windowText" lastClr="000000"/>
              </a:solidFill>
              <a:latin typeface="Calibri Light" panose="020F0302020204030204"/>
              <a:ea typeface="+mn-ea"/>
              <a:cs typeface="+mn-cs"/>
            </a:rPr>
            <a:t>Conversão de energia</a:t>
          </a:r>
          <a:endParaRPr lang="en-GB">
            <a:solidFill>
              <a:sysClr val="windowText" lastClr="000000"/>
            </a:solidFill>
            <a:latin typeface="Calibri" panose="020F0502020204030204"/>
            <a:ea typeface="+mn-ea"/>
            <a:cs typeface="+mn-cs"/>
          </a:endParaRPr>
        </a:p>
      </dgm:t>
    </dgm:pt>
    <dgm:pt modelId="{4BBD98A7-2208-434A-B043-F427ABA433E7}" type="parTrans" cxnId="{5095CA33-627F-44DF-A532-72E74F3E39CA}">
      <dgm:prSet/>
      <dgm:spPr/>
      <dgm:t>
        <a:bodyPr/>
        <a:lstStyle/>
        <a:p>
          <a:endParaRPr lang="en-GB"/>
        </a:p>
      </dgm:t>
    </dgm:pt>
    <dgm:pt modelId="{2DFD1AE4-239B-4036-974D-4E59F9F0433A}" type="sibTrans" cxnId="{5095CA33-627F-44DF-A532-72E74F3E39CA}">
      <dgm:prSet/>
      <dgm:spPr/>
      <dgm:t>
        <a:bodyPr/>
        <a:lstStyle/>
        <a:p>
          <a:endParaRPr lang="en-GB"/>
        </a:p>
      </dgm:t>
    </dgm:pt>
    <dgm:pt modelId="{262AB0E7-E063-4CD8-8745-CB58EC255AB8}">
      <dgm:prSet phldrT="[Text]" phldr="0"/>
      <dgm:spPr>
        <a:xfrm>
          <a:off x="3964912" y="1180007"/>
          <a:ext cx="2476527" cy="2476527"/>
        </a:xfrm>
        <a:prstGeom prst="ellipse">
          <a:avLst/>
        </a:prstGeom>
        <a:solidFill>
          <a:srgbClr val="FFC000">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ysClr val="windowText" lastClr="000000"/>
              </a:solidFill>
              <a:latin typeface="Calibri Light" panose="020F0302020204030204"/>
              <a:ea typeface="+mn-ea"/>
              <a:cs typeface="+mn-cs"/>
            </a:rPr>
            <a:t>Transporte e distribuição</a:t>
          </a:r>
          <a:endParaRPr lang="en-GB" dirty="0">
            <a:solidFill>
              <a:sysClr val="windowText" lastClr="000000"/>
            </a:solidFill>
            <a:latin typeface="Calibri" panose="020F0502020204030204"/>
            <a:ea typeface="+mn-ea"/>
            <a:cs typeface="+mn-cs"/>
          </a:endParaRPr>
        </a:p>
      </dgm:t>
    </dgm:pt>
    <dgm:pt modelId="{A493ECA9-8139-4CBA-A543-134D646B8A97}" type="parTrans" cxnId="{958F888A-7A99-412A-9A0F-16421AEF7F5F}">
      <dgm:prSet/>
      <dgm:spPr/>
      <dgm:t>
        <a:bodyPr/>
        <a:lstStyle/>
        <a:p>
          <a:endParaRPr lang="en-GB"/>
        </a:p>
      </dgm:t>
    </dgm:pt>
    <dgm:pt modelId="{96233CF2-5B8F-48B0-91A0-2064B5B44DEA}" type="sibTrans" cxnId="{958F888A-7A99-412A-9A0F-16421AEF7F5F}">
      <dgm:prSet/>
      <dgm:spPr/>
      <dgm:t>
        <a:bodyPr/>
        <a:lstStyle/>
        <a:p>
          <a:endParaRPr lang="en-GB"/>
        </a:p>
      </dgm:t>
    </dgm:pt>
    <dgm:pt modelId="{6351DE1A-B9EF-40BD-9D5C-E8555E0E2B8B}">
      <dgm:prSet phldrT="[Text]" phldr="0"/>
      <dgm:spPr>
        <a:xfrm>
          <a:off x="5946134" y="1180007"/>
          <a:ext cx="2476527" cy="2476527"/>
        </a:xfrm>
        <a:prstGeom prst="ellipse">
          <a:avLst/>
        </a:prstGeom>
        <a:solidFill>
          <a:srgbClr val="5B9BD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a:solidFill>
                <a:sysClr val="windowText" lastClr="000000"/>
              </a:solidFill>
              <a:latin typeface="Calibri Light" panose="020F0302020204030204"/>
              <a:ea typeface="+mn-ea"/>
              <a:cs typeface="+mn-cs"/>
            </a:rPr>
            <a:t>Demandas finais</a:t>
          </a:r>
          <a:endParaRPr lang="en-GB">
            <a:solidFill>
              <a:sysClr val="windowText" lastClr="000000"/>
            </a:solidFill>
            <a:latin typeface="Calibri" panose="020F0502020204030204"/>
            <a:ea typeface="+mn-ea"/>
            <a:cs typeface="+mn-cs"/>
          </a:endParaRPr>
        </a:p>
      </dgm:t>
    </dgm:pt>
    <dgm:pt modelId="{CAFA375A-B7DE-42D8-90C3-EA4BD9BB1C98}" type="parTrans" cxnId="{37ABF98B-5267-4A4D-816F-2BCAF0F15F12}">
      <dgm:prSet/>
      <dgm:spPr/>
      <dgm:t>
        <a:bodyPr/>
        <a:lstStyle/>
        <a:p>
          <a:endParaRPr lang="en-GB"/>
        </a:p>
      </dgm:t>
    </dgm:pt>
    <dgm:pt modelId="{344C5A8E-89AE-482D-BB1D-24A53851A7E8}" type="sibTrans" cxnId="{37ABF98B-5267-4A4D-816F-2BCAF0F15F12}">
      <dgm:prSet/>
      <dgm:spPr/>
      <dgm:t>
        <a:bodyPr/>
        <a:lstStyle/>
        <a:p>
          <a:endParaRPr lang="en-GB"/>
        </a:p>
      </dgm:t>
    </dgm:pt>
    <dgm:pt modelId="{24C50C69-0D3C-4837-B90B-D6348812F075}" type="pres">
      <dgm:prSet presAssocID="{5221CB11-1702-44E0-B898-75D231740562}" presName="Name0" presStyleCnt="0">
        <dgm:presLayoutVars>
          <dgm:dir/>
          <dgm:resizeHandles val="exact"/>
        </dgm:presLayoutVars>
      </dgm:prSet>
      <dgm:spPr/>
    </dgm:pt>
    <dgm:pt modelId="{4C68049C-F050-4A69-BC38-3D51ACEEB1CA}" type="pres">
      <dgm:prSet presAssocID="{9344F1A0-203A-417E-A342-6B00724B7ABA}" presName="Name5" presStyleLbl="vennNode1" presStyleIdx="0" presStyleCnt="4">
        <dgm:presLayoutVars>
          <dgm:bulletEnabled val="1"/>
        </dgm:presLayoutVars>
      </dgm:prSet>
      <dgm:spPr/>
    </dgm:pt>
    <dgm:pt modelId="{63D9B858-2919-41A1-A80D-2C2754865531}" type="pres">
      <dgm:prSet presAssocID="{1EC05F70-505F-4E26-B40B-9EF90059D770}" presName="space" presStyleCnt="0"/>
      <dgm:spPr/>
    </dgm:pt>
    <dgm:pt modelId="{9652016F-915C-48C1-A55F-85539AB2D4E4}" type="pres">
      <dgm:prSet presAssocID="{4847FE14-7CA4-4E47-9B9D-0C92D457DDE2}" presName="Name5" presStyleLbl="vennNode1" presStyleIdx="1" presStyleCnt="4">
        <dgm:presLayoutVars>
          <dgm:bulletEnabled val="1"/>
        </dgm:presLayoutVars>
      </dgm:prSet>
      <dgm:spPr/>
    </dgm:pt>
    <dgm:pt modelId="{7433E8F6-36AD-4F0F-A7F8-CB699BBD335A}" type="pres">
      <dgm:prSet presAssocID="{2DFD1AE4-239B-4036-974D-4E59F9F0433A}" presName="space" presStyleCnt="0"/>
      <dgm:spPr/>
    </dgm:pt>
    <dgm:pt modelId="{B0EA4B08-DB95-4FE1-91A5-ECFBB687FD17}" type="pres">
      <dgm:prSet presAssocID="{262AB0E7-E063-4CD8-8745-CB58EC255AB8}" presName="Name5" presStyleLbl="vennNode1" presStyleIdx="2" presStyleCnt="4">
        <dgm:presLayoutVars>
          <dgm:bulletEnabled val="1"/>
        </dgm:presLayoutVars>
      </dgm:prSet>
      <dgm:spPr/>
    </dgm:pt>
    <dgm:pt modelId="{D714CA0F-4767-4477-A744-8CBAC79FA280}" type="pres">
      <dgm:prSet presAssocID="{96233CF2-5B8F-48B0-91A0-2064B5B44DEA}" presName="space" presStyleCnt="0"/>
      <dgm:spPr/>
    </dgm:pt>
    <dgm:pt modelId="{23F1EA08-2386-4BB0-9D3F-842E886DFBFD}" type="pres">
      <dgm:prSet presAssocID="{6351DE1A-B9EF-40BD-9D5C-E8555E0E2B8B}" presName="Name5" presStyleLbl="vennNode1" presStyleIdx="3" presStyleCnt="4">
        <dgm:presLayoutVars>
          <dgm:bulletEnabled val="1"/>
        </dgm:presLayoutVars>
      </dgm:prSet>
      <dgm:spPr/>
    </dgm:pt>
  </dgm:ptLst>
  <dgm:cxnLst>
    <dgm:cxn modelId="{D9BE8531-C9ED-478A-8C41-CD001ACC383C}" type="presOf" srcId="{6351DE1A-B9EF-40BD-9D5C-E8555E0E2B8B}" destId="{23F1EA08-2386-4BB0-9D3F-842E886DFBFD}" srcOrd="0" destOrd="0" presId="urn:microsoft.com/office/officeart/2005/8/layout/venn3"/>
    <dgm:cxn modelId="{5095CA33-627F-44DF-A532-72E74F3E39CA}" srcId="{5221CB11-1702-44E0-B898-75D231740562}" destId="{4847FE14-7CA4-4E47-9B9D-0C92D457DDE2}" srcOrd="1" destOrd="0" parTransId="{4BBD98A7-2208-434A-B043-F427ABA433E7}" sibTransId="{2DFD1AE4-239B-4036-974D-4E59F9F0433A}"/>
    <dgm:cxn modelId="{41094E38-4DFE-4D50-AEE2-ED79356AF3E0}" type="presOf" srcId="{262AB0E7-E063-4CD8-8745-CB58EC255AB8}" destId="{B0EA4B08-DB95-4FE1-91A5-ECFBB687FD17}" srcOrd="0" destOrd="0" presId="urn:microsoft.com/office/officeart/2005/8/layout/venn3"/>
    <dgm:cxn modelId="{86508844-71C1-4A43-9B5B-F4ACFCA17368}" type="presOf" srcId="{5221CB11-1702-44E0-B898-75D231740562}" destId="{24C50C69-0D3C-4837-B90B-D6348812F075}" srcOrd="0" destOrd="0" presId="urn:microsoft.com/office/officeart/2005/8/layout/venn3"/>
    <dgm:cxn modelId="{FBC1A080-E1B6-4D66-8CBC-92F3BC65399A}" srcId="{5221CB11-1702-44E0-B898-75D231740562}" destId="{9344F1A0-203A-417E-A342-6B00724B7ABA}" srcOrd="0" destOrd="0" parTransId="{EE840C17-FC2C-415E-BE69-E4734C9DC87F}" sibTransId="{1EC05F70-505F-4E26-B40B-9EF90059D770}"/>
    <dgm:cxn modelId="{958F888A-7A99-412A-9A0F-16421AEF7F5F}" srcId="{5221CB11-1702-44E0-B898-75D231740562}" destId="{262AB0E7-E063-4CD8-8745-CB58EC255AB8}" srcOrd="2" destOrd="0" parTransId="{A493ECA9-8139-4CBA-A543-134D646B8A97}" sibTransId="{96233CF2-5B8F-48B0-91A0-2064B5B44DEA}"/>
    <dgm:cxn modelId="{37ABF98B-5267-4A4D-816F-2BCAF0F15F12}" srcId="{5221CB11-1702-44E0-B898-75D231740562}" destId="{6351DE1A-B9EF-40BD-9D5C-E8555E0E2B8B}" srcOrd="3" destOrd="0" parTransId="{CAFA375A-B7DE-42D8-90C3-EA4BD9BB1C98}" sibTransId="{344C5A8E-89AE-482D-BB1D-24A53851A7E8}"/>
    <dgm:cxn modelId="{74DC90A4-9D34-4E7C-81D8-C3938B605858}" type="presOf" srcId="{4847FE14-7CA4-4E47-9B9D-0C92D457DDE2}" destId="{9652016F-915C-48C1-A55F-85539AB2D4E4}" srcOrd="0" destOrd="0" presId="urn:microsoft.com/office/officeart/2005/8/layout/venn3"/>
    <dgm:cxn modelId="{B123E3CE-0BB7-45E6-98DC-812234898A0B}" type="presOf" srcId="{9344F1A0-203A-417E-A342-6B00724B7ABA}" destId="{4C68049C-F050-4A69-BC38-3D51ACEEB1CA}" srcOrd="0" destOrd="0" presId="urn:microsoft.com/office/officeart/2005/8/layout/venn3"/>
    <dgm:cxn modelId="{08F7940A-CA73-4DAB-ACF7-97C48FD5C84B}" type="presParOf" srcId="{24C50C69-0D3C-4837-B90B-D6348812F075}" destId="{4C68049C-F050-4A69-BC38-3D51ACEEB1CA}" srcOrd="0" destOrd="0" presId="urn:microsoft.com/office/officeart/2005/8/layout/venn3"/>
    <dgm:cxn modelId="{C43F604C-8559-421D-9C73-C506673F2F5D}" type="presParOf" srcId="{24C50C69-0D3C-4837-B90B-D6348812F075}" destId="{63D9B858-2919-41A1-A80D-2C2754865531}" srcOrd="1" destOrd="0" presId="urn:microsoft.com/office/officeart/2005/8/layout/venn3"/>
    <dgm:cxn modelId="{DECCC2A5-123F-4BBD-9FF0-FA416D1EB68B}" type="presParOf" srcId="{24C50C69-0D3C-4837-B90B-D6348812F075}" destId="{9652016F-915C-48C1-A55F-85539AB2D4E4}" srcOrd="2" destOrd="0" presId="urn:microsoft.com/office/officeart/2005/8/layout/venn3"/>
    <dgm:cxn modelId="{0FF1492B-E12D-49E9-99F0-19640F8F2E79}" type="presParOf" srcId="{24C50C69-0D3C-4837-B90B-D6348812F075}" destId="{7433E8F6-36AD-4F0F-A7F8-CB699BBD335A}" srcOrd="3" destOrd="0" presId="urn:microsoft.com/office/officeart/2005/8/layout/venn3"/>
    <dgm:cxn modelId="{8C9C22CC-65D9-40F2-8AF1-2739E00AAAAF}" type="presParOf" srcId="{24C50C69-0D3C-4837-B90B-D6348812F075}" destId="{B0EA4B08-DB95-4FE1-91A5-ECFBB687FD17}" srcOrd="4" destOrd="0" presId="urn:microsoft.com/office/officeart/2005/8/layout/venn3"/>
    <dgm:cxn modelId="{A90AADAC-D84C-4EA0-9EBF-61B90E8BF4AF}" type="presParOf" srcId="{24C50C69-0D3C-4837-B90B-D6348812F075}" destId="{D714CA0F-4767-4477-A744-8CBAC79FA280}" srcOrd="5" destOrd="0" presId="urn:microsoft.com/office/officeart/2005/8/layout/venn3"/>
    <dgm:cxn modelId="{E2B0615E-9F26-42AA-A159-5D7C3331F407}" type="presParOf" srcId="{24C50C69-0D3C-4837-B90B-D6348812F075}" destId="{23F1EA08-2386-4BB0-9D3F-842E886DFBFD}" srcOrd="6"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BA1B9B-21B7-4D6D-AE26-9960044E4D5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6800030F-3F4D-4DA7-9AB5-946A9FC3F410}">
      <dgm:prSet phldrT="[Text]"/>
      <dgm:spPr>
        <a:solidFill>
          <a:srgbClr val="0070C0"/>
        </a:solidFill>
      </dgm:spPr>
      <dgm:t>
        <a:bodyPr/>
        <a:lstStyle/>
        <a:p>
          <a:r>
            <a:rPr lang="es-CO" b="1" dirty="0">
              <a:latin typeface="Segoe UI" panose="020B0502040204020203" pitchFamily="34" charset="0"/>
              <a:cs typeface="Segoe UI" panose="020B0502040204020203" pitchFamily="34" charset="0"/>
            </a:rPr>
            <a:t>Curva </a:t>
          </a:r>
          <a:r>
            <a:rPr lang="es-CO" b="1" dirty="0" err="1">
              <a:latin typeface="Segoe UI" panose="020B0502040204020203" pitchFamily="34" charset="0"/>
              <a:cs typeface="Segoe UI" panose="020B0502040204020203" pitchFamily="34" charset="0"/>
            </a:rPr>
            <a:t>de aprendizado rápida</a:t>
          </a:r>
        </a:p>
      </dgm:t>
    </dgm:pt>
    <dgm:pt modelId="{67C03905-D51C-4E44-98D0-7C9476CB0D6A}" type="parTrans" cxnId="{A55A6301-A4F1-4BDA-AD7E-2BB702C75837}">
      <dgm:prSet/>
      <dgm:spPr/>
      <dgm:t>
        <a:bodyPr/>
        <a:lstStyle/>
        <a:p>
          <a:endParaRPr lang="es-CO" b="1">
            <a:latin typeface="Segoe UI" panose="020B0502040204020203" pitchFamily="34" charset="0"/>
            <a:cs typeface="Segoe UI" panose="020B0502040204020203" pitchFamily="34" charset="0"/>
          </a:endParaRPr>
        </a:p>
      </dgm:t>
    </dgm:pt>
    <dgm:pt modelId="{7D00CF87-264F-4C42-A842-E4185F765DD6}" type="sibTrans" cxnId="{A55A6301-A4F1-4BDA-AD7E-2BB702C75837}">
      <dgm:prSet/>
      <dgm:spPr/>
      <dgm:t>
        <a:bodyPr/>
        <a:lstStyle/>
        <a:p>
          <a:endParaRPr lang="es-CO" b="1">
            <a:latin typeface="Segoe UI" panose="020B0502040204020203" pitchFamily="34" charset="0"/>
            <a:cs typeface="Segoe UI" panose="020B0502040204020203" pitchFamily="34" charset="0"/>
          </a:endParaRPr>
        </a:p>
      </dgm:t>
    </dgm:pt>
    <dgm:pt modelId="{0750737F-FF4B-450F-A85D-DD1146674675}">
      <dgm:prSet phldrT="[Text]"/>
      <dgm:spPr>
        <a:solidFill>
          <a:schemeClr val="accent5">
            <a:lumMod val="75000"/>
          </a:schemeClr>
        </a:solidFill>
      </dgm:spPr>
      <dgm:t>
        <a:bodyPr/>
        <a:lstStyle/>
        <a:p>
          <a:r>
            <a:rPr lang="es-CO" b="1" dirty="0" err="1">
              <a:latin typeface="Segoe UI" panose="020B0502040204020203" pitchFamily="34" charset="0"/>
              <a:cs typeface="Segoe UI" panose="020B0502040204020203" pitchFamily="34" charset="0"/>
            </a:rPr>
            <a:t>Formulação de código </a:t>
          </a:r>
          <a:r>
            <a:rPr lang="es-CO" b="1" dirty="0">
              <a:latin typeface="Segoe UI" panose="020B0502040204020203" pitchFamily="34" charset="0"/>
              <a:cs typeface="Segoe UI" panose="020B0502040204020203" pitchFamily="34" charset="0"/>
            </a:rPr>
            <a:t>flexível e adaptável</a:t>
          </a:r>
        </a:p>
      </dgm:t>
    </dgm:pt>
    <dgm:pt modelId="{01B697D0-0E08-491E-84FB-7819AB5C0715}" type="parTrans" cxnId="{156B1227-A792-4905-9D55-497042450EE8}">
      <dgm:prSet/>
      <dgm:spPr/>
      <dgm:t>
        <a:bodyPr/>
        <a:lstStyle/>
        <a:p>
          <a:endParaRPr lang="es-CO" b="1">
            <a:latin typeface="Segoe UI" panose="020B0502040204020203" pitchFamily="34" charset="0"/>
            <a:cs typeface="Segoe UI" panose="020B0502040204020203" pitchFamily="34" charset="0"/>
          </a:endParaRPr>
        </a:p>
      </dgm:t>
    </dgm:pt>
    <dgm:pt modelId="{3E55461A-78F4-45BE-9C9D-4AE18429A8D5}" type="sibTrans" cxnId="{156B1227-A792-4905-9D55-497042450EE8}">
      <dgm:prSet/>
      <dgm:spPr/>
      <dgm:t>
        <a:bodyPr/>
        <a:lstStyle/>
        <a:p>
          <a:endParaRPr lang="es-CO" b="1">
            <a:latin typeface="Segoe UI" panose="020B0502040204020203" pitchFamily="34" charset="0"/>
            <a:cs typeface="Segoe UI" panose="020B0502040204020203" pitchFamily="34" charset="0"/>
          </a:endParaRPr>
        </a:p>
      </dgm:t>
    </dgm:pt>
    <dgm:pt modelId="{DCA30D19-F035-4194-8EE7-2B0B169E5C53}">
      <dgm:prSet phldrT="[Text]"/>
      <dgm:spPr>
        <a:solidFill>
          <a:schemeClr val="accent4">
            <a:lumMod val="75000"/>
          </a:schemeClr>
        </a:solidFill>
      </dgm:spPr>
      <dgm:t>
        <a:bodyPr/>
        <a:lstStyle/>
        <a:p>
          <a:r>
            <a:rPr lang="es-CO" b="1" dirty="0">
              <a:latin typeface="Segoe UI" panose="020B0502040204020203" pitchFamily="34" charset="0"/>
              <a:cs typeface="Segoe UI" panose="020B0502040204020203" pitchFamily="34" charset="0"/>
            </a:rPr>
            <a:t>Nenhum </a:t>
          </a:r>
          <a:r>
            <a:rPr lang="es-CO" b="1" dirty="0" err="1">
              <a:latin typeface="Segoe UI" panose="020B0502040204020203" pitchFamily="34" charset="0"/>
              <a:cs typeface="Segoe UI" panose="020B0502040204020203" pitchFamily="34" charset="0"/>
            </a:rPr>
            <a:t>investimento financeiro inicial</a:t>
          </a:r>
          <a:endParaRPr lang="es-CO" b="1" dirty="0">
            <a:latin typeface="Segoe UI" panose="020B0502040204020203" pitchFamily="34" charset="0"/>
            <a:cs typeface="Segoe UI" panose="020B0502040204020203" pitchFamily="34" charset="0"/>
          </a:endParaRPr>
        </a:p>
      </dgm:t>
    </dgm:pt>
    <dgm:pt modelId="{305ECB94-BD90-463D-844D-ED909D61C228}" type="parTrans" cxnId="{772A42D0-3971-4DC5-BFAF-B0F96C31C9B3}">
      <dgm:prSet/>
      <dgm:spPr/>
      <dgm:t>
        <a:bodyPr/>
        <a:lstStyle/>
        <a:p>
          <a:endParaRPr lang="es-CO" b="1">
            <a:latin typeface="Segoe UI" panose="020B0502040204020203" pitchFamily="34" charset="0"/>
            <a:cs typeface="Segoe UI" panose="020B0502040204020203" pitchFamily="34" charset="0"/>
          </a:endParaRPr>
        </a:p>
      </dgm:t>
    </dgm:pt>
    <dgm:pt modelId="{BA59C06E-E686-41B6-9862-5AF027D342FE}" type="sibTrans" cxnId="{772A42D0-3971-4DC5-BFAF-B0F96C31C9B3}">
      <dgm:prSet/>
      <dgm:spPr/>
      <dgm:t>
        <a:bodyPr/>
        <a:lstStyle/>
        <a:p>
          <a:endParaRPr lang="es-CO" b="1">
            <a:latin typeface="Segoe UI" panose="020B0502040204020203" pitchFamily="34" charset="0"/>
            <a:cs typeface="Segoe UI" panose="020B0502040204020203" pitchFamily="34" charset="0"/>
          </a:endParaRPr>
        </a:p>
      </dgm:t>
    </dgm:pt>
    <dgm:pt modelId="{4DAC36B3-DB61-4908-B581-83C64361E83D}">
      <dgm:prSet phldrT="[Text]"/>
      <dgm:spPr>
        <a:solidFill>
          <a:schemeClr val="accent1">
            <a:lumMod val="60000"/>
            <a:lumOff val="40000"/>
          </a:schemeClr>
        </a:solidFill>
      </dgm:spPr>
      <dgm:t>
        <a:bodyPr/>
        <a:lstStyle/>
        <a:p>
          <a:r>
            <a:rPr lang="es-CO" b="1" dirty="0" err="1">
              <a:latin typeface="Segoe UI" panose="020B0502040204020203" pitchFamily="34" charset="0"/>
              <a:cs typeface="Segoe UI" panose="020B0502040204020203" pitchFamily="34" charset="0"/>
            </a:rPr>
            <a:t>Comunidade de prática</a:t>
          </a:r>
          <a:endParaRPr lang="es-CO" b="1" dirty="0">
            <a:latin typeface="Segoe UI" panose="020B0502040204020203" pitchFamily="34" charset="0"/>
            <a:cs typeface="Segoe UI" panose="020B0502040204020203" pitchFamily="34" charset="0"/>
          </a:endParaRPr>
        </a:p>
      </dgm:t>
    </dgm:pt>
    <dgm:pt modelId="{354BA3F4-A5C6-47A4-9D91-06DB5AACAE40}" type="parTrans" cxnId="{0E713F4F-A13C-4415-AD4C-512E9C4C796A}">
      <dgm:prSet/>
      <dgm:spPr/>
      <dgm:t>
        <a:bodyPr/>
        <a:lstStyle/>
        <a:p>
          <a:endParaRPr lang="es-CO" b="1">
            <a:latin typeface="Segoe UI" panose="020B0502040204020203" pitchFamily="34" charset="0"/>
            <a:cs typeface="Segoe UI" panose="020B0502040204020203" pitchFamily="34" charset="0"/>
          </a:endParaRPr>
        </a:p>
      </dgm:t>
    </dgm:pt>
    <dgm:pt modelId="{D7B064BB-0387-4BAE-9D5A-ACA312AE6CFA}" type="sibTrans" cxnId="{0E713F4F-A13C-4415-AD4C-512E9C4C796A}">
      <dgm:prSet/>
      <dgm:spPr/>
      <dgm:t>
        <a:bodyPr/>
        <a:lstStyle/>
        <a:p>
          <a:endParaRPr lang="es-CO" b="1">
            <a:latin typeface="Segoe UI" panose="020B0502040204020203" pitchFamily="34" charset="0"/>
            <a:cs typeface="Segoe UI" panose="020B0502040204020203" pitchFamily="34" charset="0"/>
          </a:endParaRPr>
        </a:p>
      </dgm:t>
    </dgm:pt>
    <dgm:pt modelId="{923240B8-E9C4-4B74-879D-7391FCCB8570}">
      <dgm:prSet phldrT="[Text]"/>
      <dgm:spPr>
        <a:solidFill>
          <a:srgbClr val="0070C0"/>
        </a:solidFill>
      </dgm:spPr>
      <dgm:t>
        <a:bodyPr/>
        <a:lstStyle/>
        <a:p>
          <a:r>
            <a:rPr lang="es-CO" b="1" dirty="0" err="1">
              <a:latin typeface="Segoe UI" panose="020B0502040204020203" pitchFamily="34" charset="0"/>
              <a:cs typeface="Segoe UI" panose="020B0502040204020203" pitchFamily="34" charset="0"/>
            </a:rPr>
            <a:t>Princípios </a:t>
          </a:r>
          <a:r>
            <a:rPr lang="es-CO" b="1" dirty="0">
              <a:latin typeface="Segoe UI" panose="020B0502040204020203" pitchFamily="34" charset="0"/>
              <a:cs typeface="Segoe UI" panose="020B0502040204020203" pitchFamily="34" charset="0"/>
            </a:rPr>
            <a:t>de dados abertos</a:t>
          </a:r>
        </a:p>
      </dgm:t>
    </dgm:pt>
    <dgm:pt modelId="{A891EF04-88C9-4564-95CF-67D173E21579}" type="parTrans" cxnId="{F3926AF7-A9CE-4BBF-B860-FBEDC8592329}">
      <dgm:prSet/>
      <dgm:spPr/>
      <dgm:t>
        <a:bodyPr/>
        <a:lstStyle/>
        <a:p>
          <a:endParaRPr lang="es-CO" b="1">
            <a:latin typeface="Segoe UI" panose="020B0502040204020203" pitchFamily="34" charset="0"/>
            <a:cs typeface="Segoe UI" panose="020B0502040204020203" pitchFamily="34" charset="0"/>
          </a:endParaRPr>
        </a:p>
      </dgm:t>
    </dgm:pt>
    <dgm:pt modelId="{4C5AC1EF-7F9A-4A1C-9B2D-98112BD92E42}" type="sibTrans" cxnId="{F3926AF7-A9CE-4BBF-B860-FBEDC8592329}">
      <dgm:prSet/>
      <dgm:spPr/>
      <dgm:t>
        <a:bodyPr/>
        <a:lstStyle/>
        <a:p>
          <a:endParaRPr lang="es-CO" b="1">
            <a:latin typeface="Segoe UI" panose="020B0502040204020203" pitchFamily="34" charset="0"/>
            <a:cs typeface="Segoe UI" panose="020B0502040204020203" pitchFamily="34" charset="0"/>
          </a:endParaRPr>
        </a:p>
      </dgm:t>
    </dgm:pt>
    <dgm:pt modelId="{3AB78B8E-730F-4B6B-A437-04F268DB7AC3}" type="pres">
      <dgm:prSet presAssocID="{31BA1B9B-21B7-4D6D-AE26-9960044E4D56}" presName="diagram" presStyleCnt="0">
        <dgm:presLayoutVars>
          <dgm:dir/>
          <dgm:resizeHandles val="exact"/>
        </dgm:presLayoutVars>
      </dgm:prSet>
      <dgm:spPr/>
    </dgm:pt>
    <dgm:pt modelId="{336285C6-77E7-4C12-86B5-A3D05FE73D7B}" type="pres">
      <dgm:prSet presAssocID="{6800030F-3F4D-4DA7-9AB5-946A9FC3F410}" presName="node" presStyleLbl="node1" presStyleIdx="0" presStyleCnt="5">
        <dgm:presLayoutVars>
          <dgm:bulletEnabled val="1"/>
        </dgm:presLayoutVars>
      </dgm:prSet>
      <dgm:spPr/>
    </dgm:pt>
    <dgm:pt modelId="{B5F1F6F9-E935-453E-AE81-8B9A092581F6}" type="pres">
      <dgm:prSet presAssocID="{7D00CF87-264F-4C42-A842-E4185F765DD6}" presName="sibTrans" presStyleCnt="0"/>
      <dgm:spPr/>
    </dgm:pt>
    <dgm:pt modelId="{D8554F1C-C211-4B29-8B5C-7F3133E3D0A7}" type="pres">
      <dgm:prSet presAssocID="{0750737F-FF4B-450F-A85D-DD1146674675}" presName="node" presStyleLbl="node1" presStyleIdx="1" presStyleCnt="5">
        <dgm:presLayoutVars>
          <dgm:bulletEnabled val="1"/>
        </dgm:presLayoutVars>
      </dgm:prSet>
      <dgm:spPr/>
    </dgm:pt>
    <dgm:pt modelId="{0E7EE603-660D-4B92-A5A3-34E9ED0F55F5}" type="pres">
      <dgm:prSet presAssocID="{3E55461A-78F4-45BE-9C9D-4AE18429A8D5}" presName="sibTrans" presStyleCnt="0"/>
      <dgm:spPr/>
    </dgm:pt>
    <dgm:pt modelId="{B471CC16-2054-4CF0-B485-5E83AD085137}" type="pres">
      <dgm:prSet presAssocID="{DCA30D19-F035-4194-8EE7-2B0B169E5C53}" presName="node" presStyleLbl="node1" presStyleIdx="2" presStyleCnt="5">
        <dgm:presLayoutVars>
          <dgm:bulletEnabled val="1"/>
        </dgm:presLayoutVars>
      </dgm:prSet>
      <dgm:spPr/>
    </dgm:pt>
    <dgm:pt modelId="{E30DD7A9-64F4-4CEB-B3AF-022418F1AD43}" type="pres">
      <dgm:prSet presAssocID="{BA59C06E-E686-41B6-9862-5AF027D342FE}" presName="sibTrans" presStyleCnt="0"/>
      <dgm:spPr/>
    </dgm:pt>
    <dgm:pt modelId="{2A0F23FC-5319-4C71-ABFC-5E9ECED0E7FF}" type="pres">
      <dgm:prSet presAssocID="{4DAC36B3-DB61-4908-B581-83C64361E83D}" presName="node" presStyleLbl="node1" presStyleIdx="3" presStyleCnt="5">
        <dgm:presLayoutVars>
          <dgm:bulletEnabled val="1"/>
        </dgm:presLayoutVars>
      </dgm:prSet>
      <dgm:spPr/>
    </dgm:pt>
    <dgm:pt modelId="{74B9F265-7769-4F36-9B57-958BB3C7D2B5}" type="pres">
      <dgm:prSet presAssocID="{D7B064BB-0387-4BAE-9D5A-ACA312AE6CFA}" presName="sibTrans" presStyleCnt="0"/>
      <dgm:spPr/>
    </dgm:pt>
    <dgm:pt modelId="{AC61C1F0-E79B-49F2-8648-7D03A2889BDD}" type="pres">
      <dgm:prSet presAssocID="{923240B8-E9C4-4B74-879D-7391FCCB8570}" presName="node" presStyleLbl="node1" presStyleIdx="4" presStyleCnt="5">
        <dgm:presLayoutVars>
          <dgm:bulletEnabled val="1"/>
        </dgm:presLayoutVars>
      </dgm:prSet>
      <dgm:spPr/>
    </dgm:pt>
  </dgm:ptLst>
  <dgm:cxnLst>
    <dgm:cxn modelId="{A55A6301-A4F1-4BDA-AD7E-2BB702C75837}" srcId="{31BA1B9B-21B7-4D6D-AE26-9960044E4D56}" destId="{6800030F-3F4D-4DA7-9AB5-946A9FC3F410}" srcOrd="0" destOrd="0" parTransId="{67C03905-D51C-4E44-98D0-7C9476CB0D6A}" sibTransId="{7D00CF87-264F-4C42-A842-E4185F765DD6}"/>
    <dgm:cxn modelId="{1C95AD17-7033-4399-A4AA-83094CA9FE13}" type="presOf" srcId="{923240B8-E9C4-4B74-879D-7391FCCB8570}" destId="{AC61C1F0-E79B-49F2-8648-7D03A2889BDD}" srcOrd="0" destOrd="0" presId="urn:microsoft.com/office/officeart/2005/8/layout/default"/>
    <dgm:cxn modelId="{156B1227-A792-4905-9D55-497042450EE8}" srcId="{31BA1B9B-21B7-4D6D-AE26-9960044E4D56}" destId="{0750737F-FF4B-450F-A85D-DD1146674675}" srcOrd="1" destOrd="0" parTransId="{01B697D0-0E08-491E-84FB-7819AB5C0715}" sibTransId="{3E55461A-78F4-45BE-9C9D-4AE18429A8D5}"/>
    <dgm:cxn modelId="{D965C04C-47A9-49AE-B7FE-BFB7C09CD9BB}" type="presOf" srcId="{4DAC36B3-DB61-4908-B581-83C64361E83D}" destId="{2A0F23FC-5319-4C71-ABFC-5E9ECED0E7FF}" srcOrd="0" destOrd="0" presId="urn:microsoft.com/office/officeart/2005/8/layout/default"/>
    <dgm:cxn modelId="{0E713F4F-A13C-4415-AD4C-512E9C4C796A}" srcId="{31BA1B9B-21B7-4D6D-AE26-9960044E4D56}" destId="{4DAC36B3-DB61-4908-B581-83C64361E83D}" srcOrd="3" destOrd="0" parTransId="{354BA3F4-A5C6-47A4-9D91-06DB5AACAE40}" sibTransId="{D7B064BB-0387-4BAE-9D5A-ACA312AE6CFA}"/>
    <dgm:cxn modelId="{03970782-9CA7-4421-868F-86FB41964B14}" type="presOf" srcId="{6800030F-3F4D-4DA7-9AB5-946A9FC3F410}" destId="{336285C6-77E7-4C12-86B5-A3D05FE73D7B}" srcOrd="0" destOrd="0" presId="urn:microsoft.com/office/officeart/2005/8/layout/default"/>
    <dgm:cxn modelId="{634FB093-38F5-4DC7-9576-E2D1021865C2}" type="presOf" srcId="{31BA1B9B-21B7-4D6D-AE26-9960044E4D56}" destId="{3AB78B8E-730F-4B6B-A437-04F268DB7AC3}" srcOrd="0" destOrd="0" presId="urn:microsoft.com/office/officeart/2005/8/layout/default"/>
    <dgm:cxn modelId="{DF38EF93-0C0E-47CD-A60D-92A4DC211C30}" type="presOf" srcId="{0750737F-FF4B-450F-A85D-DD1146674675}" destId="{D8554F1C-C211-4B29-8B5C-7F3133E3D0A7}" srcOrd="0" destOrd="0" presId="urn:microsoft.com/office/officeart/2005/8/layout/default"/>
    <dgm:cxn modelId="{23729CB2-7E23-4464-BE78-4B3077911B93}" type="presOf" srcId="{DCA30D19-F035-4194-8EE7-2B0B169E5C53}" destId="{B471CC16-2054-4CF0-B485-5E83AD085137}" srcOrd="0" destOrd="0" presId="urn:microsoft.com/office/officeart/2005/8/layout/default"/>
    <dgm:cxn modelId="{772A42D0-3971-4DC5-BFAF-B0F96C31C9B3}" srcId="{31BA1B9B-21B7-4D6D-AE26-9960044E4D56}" destId="{DCA30D19-F035-4194-8EE7-2B0B169E5C53}" srcOrd="2" destOrd="0" parTransId="{305ECB94-BD90-463D-844D-ED909D61C228}" sibTransId="{BA59C06E-E686-41B6-9862-5AF027D342FE}"/>
    <dgm:cxn modelId="{F3926AF7-A9CE-4BBF-B860-FBEDC8592329}" srcId="{31BA1B9B-21B7-4D6D-AE26-9960044E4D56}" destId="{923240B8-E9C4-4B74-879D-7391FCCB8570}" srcOrd="4" destOrd="0" parTransId="{A891EF04-88C9-4564-95CF-67D173E21579}" sibTransId="{4C5AC1EF-7F9A-4A1C-9B2D-98112BD92E42}"/>
    <dgm:cxn modelId="{94EAEDFE-1406-40C4-AA49-5C8E4E22E521}" type="presParOf" srcId="{3AB78B8E-730F-4B6B-A437-04F268DB7AC3}" destId="{336285C6-77E7-4C12-86B5-A3D05FE73D7B}" srcOrd="0" destOrd="0" presId="urn:microsoft.com/office/officeart/2005/8/layout/default"/>
    <dgm:cxn modelId="{DA1D6D50-79C3-4C86-83FA-CD420EF3A2D3}" type="presParOf" srcId="{3AB78B8E-730F-4B6B-A437-04F268DB7AC3}" destId="{B5F1F6F9-E935-453E-AE81-8B9A092581F6}" srcOrd="1" destOrd="0" presId="urn:microsoft.com/office/officeart/2005/8/layout/default"/>
    <dgm:cxn modelId="{2F26BECB-4732-4128-B090-8239B1710F49}" type="presParOf" srcId="{3AB78B8E-730F-4B6B-A437-04F268DB7AC3}" destId="{D8554F1C-C211-4B29-8B5C-7F3133E3D0A7}" srcOrd="2" destOrd="0" presId="urn:microsoft.com/office/officeart/2005/8/layout/default"/>
    <dgm:cxn modelId="{7272125E-8862-4989-B7C9-8E10F05BFEF2}" type="presParOf" srcId="{3AB78B8E-730F-4B6B-A437-04F268DB7AC3}" destId="{0E7EE603-660D-4B92-A5A3-34E9ED0F55F5}" srcOrd="3" destOrd="0" presId="urn:microsoft.com/office/officeart/2005/8/layout/default"/>
    <dgm:cxn modelId="{BFAB9B7C-67ED-4506-ACC9-F1C857A79E8A}" type="presParOf" srcId="{3AB78B8E-730F-4B6B-A437-04F268DB7AC3}" destId="{B471CC16-2054-4CF0-B485-5E83AD085137}" srcOrd="4" destOrd="0" presId="urn:microsoft.com/office/officeart/2005/8/layout/default"/>
    <dgm:cxn modelId="{AE4020D9-E77D-4921-B826-3556B4F4C37F}" type="presParOf" srcId="{3AB78B8E-730F-4B6B-A437-04F268DB7AC3}" destId="{E30DD7A9-64F4-4CEB-B3AF-022418F1AD43}" srcOrd="5" destOrd="0" presId="urn:microsoft.com/office/officeart/2005/8/layout/default"/>
    <dgm:cxn modelId="{BD431C5D-B49F-42B3-9554-EA7765BC84AC}" type="presParOf" srcId="{3AB78B8E-730F-4B6B-A437-04F268DB7AC3}" destId="{2A0F23FC-5319-4C71-ABFC-5E9ECED0E7FF}" srcOrd="6" destOrd="0" presId="urn:microsoft.com/office/officeart/2005/8/layout/default"/>
    <dgm:cxn modelId="{E3C0E5FC-EF53-42DB-8885-560F138694E0}" type="presParOf" srcId="{3AB78B8E-730F-4B6B-A437-04F268DB7AC3}" destId="{74B9F265-7769-4F36-9B57-958BB3C7D2B5}" srcOrd="7" destOrd="0" presId="urn:microsoft.com/office/officeart/2005/8/layout/default"/>
    <dgm:cxn modelId="{376A4BA1-1341-432D-BB64-21A9F687E7C6}" type="presParOf" srcId="{3AB78B8E-730F-4B6B-A437-04F268DB7AC3}" destId="{AC61C1F0-E79B-49F2-8648-7D03A2889BDD}"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8049C-F050-4A69-BC38-3D51ACEEB1CA}">
      <dsp:nvSpPr>
        <dsp:cNvPr id="0" name=""/>
        <dsp:cNvSpPr/>
      </dsp:nvSpPr>
      <dsp:spPr>
        <a:xfrm>
          <a:off x="3220" y="1084924"/>
          <a:ext cx="3230791" cy="3230791"/>
        </a:xfrm>
        <a:prstGeom prst="ellipse">
          <a:avLst/>
        </a:prstGeom>
        <a:solidFill>
          <a:srgbClr val="ED7D31">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1" tIns="40640" rIns="177801" bIns="40640" numCol="1" spcCol="1270" anchor="ctr" anchorCtr="0">
          <a:noAutofit/>
        </a:bodyPr>
        <a:lstStyle/>
        <a:p>
          <a:pPr marL="0" lvl="0" indent="0" algn="ctr" defTabSz="1422400" rtl="0">
            <a:lnSpc>
              <a:spcPct val="90000"/>
            </a:lnSpc>
            <a:spcBef>
              <a:spcPct val="0"/>
            </a:spcBef>
            <a:spcAft>
              <a:spcPct val="35000"/>
            </a:spcAft>
            <a:buNone/>
          </a:pPr>
          <a:r>
            <a:rPr lang="en-GB" sz="3200" kern="1200">
              <a:solidFill>
                <a:sysClr val="windowText" lastClr="000000"/>
              </a:solidFill>
              <a:latin typeface="Calibri Light" panose="020F0302020204030204"/>
              <a:ea typeface="+mn-ea"/>
              <a:cs typeface="+mn-cs"/>
            </a:rPr>
            <a:t>Recursos energéticos</a:t>
          </a:r>
          <a:endParaRPr lang="en-GB" sz="3200" kern="1200">
            <a:solidFill>
              <a:sysClr val="windowText" lastClr="000000"/>
            </a:solidFill>
            <a:latin typeface="Calibri" panose="020F0502020204030204"/>
            <a:ea typeface="+mn-ea"/>
            <a:cs typeface="+mn-cs"/>
          </a:endParaRPr>
        </a:p>
      </dsp:txBody>
      <dsp:txXfrm>
        <a:off x="476358" y="1558062"/>
        <a:ext cx="2284515" cy="2284515"/>
      </dsp:txXfrm>
    </dsp:sp>
    <dsp:sp modelId="{9652016F-915C-48C1-A55F-85539AB2D4E4}">
      <dsp:nvSpPr>
        <dsp:cNvPr id="0" name=""/>
        <dsp:cNvSpPr/>
      </dsp:nvSpPr>
      <dsp:spPr>
        <a:xfrm>
          <a:off x="2587853" y="1084924"/>
          <a:ext cx="3230791" cy="3230791"/>
        </a:xfrm>
        <a:prstGeom prst="ellipse">
          <a:avLst/>
        </a:prstGeom>
        <a:solidFill>
          <a:srgbClr val="A5A5A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1" tIns="40640" rIns="177801" bIns="40640" numCol="1" spcCol="1270" anchor="ctr" anchorCtr="0">
          <a:noAutofit/>
        </a:bodyPr>
        <a:lstStyle/>
        <a:p>
          <a:pPr marL="0" lvl="0" indent="0" algn="ctr" defTabSz="1422400" rtl="0">
            <a:lnSpc>
              <a:spcPct val="90000"/>
            </a:lnSpc>
            <a:spcBef>
              <a:spcPct val="0"/>
            </a:spcBef>
            <a:spcAft>
              <a:spcPct val="35000"/>
            </a:spcAft>
            <a:buNone/>
          </a:pPr>
          <a:r>
            <a:rPr lang="en-GB" sz="3200" kern="1200">
              <a:solidFill>
                <a:sysClr val="windowText" lastClr="000000"/>
              </a:solidFill>
              <a:latin typeface="Calibri Light" panose="020F0302020204030204"/>
              <a:ea typeface="+mn-ea"/>
              <a:cs typeface="+mn-cs"/>
            </a:rPr>
            <a:t>Conversão de energia</a:t>
          </a:r>
          <a:endParaRPr lang="en-GB" sz="3200" kern="1200">
            <a:solidFill>
              <a:sysClr val="windowText" lastClr="000000"/>
            </a:solidFill>
            <a:latin typeface="Calibri" panose="020F0502020204030204"/>
            <a:ea typeface="+mn-ea"/>
            <a:cs typeface="+mn-cs"/>
          </a:endParaRPr>
        </a:p>
      </dsp:txBody>
      <dsp:txXfrm>
        <a:off x="3060991" y="1558062"/>
        <a:ext cx="2284515" cy="2284515"/>
      </dsp:txXfrm>
    </dsp:sp>
    <dsp:sp modelId="{B0EA4B08-DB95-4FE1-91A5-ECFBB687FD17}">
      <dsp:nvSpPr>
        <dsp:cNvPr id="0" name=""/>
        <dsp:cNvSpPr/>
      </dsp:nvSpPr>
      <dsp:spPr>
        <a:xfrm>
          <a:off x="5172486" y="1084924"/>
          <a:ext cx="3230791" cy="3230791"/>
        </a:xfrm>
        <a:prstGeom prst="ellipse">
          <a:avLst/>
        </a:prstGeom>
        <a:solidFill>
          <a:srgbClr val="FFC000">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1" tIns="40640" rIns="177801" bIns="40640" numCol="1" spcCol="1270" anchor="ctr" anchorCtr="0">
          <a:noAutofit/>
        </a:bodyPr>
        <a:lstStyle/>
        <a:p>
          <a:pPr marL="0" lvl="0" indent="0" algn="ctr" defTabSz="1422400">
            <a:lnSpc>
              <a:spcPct val="90000"/>
            </a:lnSpc>
            <a:spcBef>
              <a:spcPct val="0"/>
            </a:spcBef>
            <a:spcAft>
              <a:spcPct val="35000"/>
            </a:spcAft>
            <a:buNone/>
          </a:pPr>
          <a:r>
            <a:rPr lang="en-GB" sz="3200" kern="1200" dirty="0">
              <a:solidFill>
                <a:sysClr val="windowText" lastClr="000000"/>
              </a:solidFill>
              <a:latin typeface="Calibri Light" panose="020F0302020204030204"/>
              <a:ea typeface="+mn-ea"/>
              <a:cs typeface="+mn-cs"/>
            </a:rPr>
            <a:t>Transporte e distribuição</a:t>
          </a:r>
          <a:endParaRPr lang="en-GB" sz="3200" kern="1200" dirty="0">
            <a:solidFill>
              <a:sysClr val="windowText" lastClr="000000"/>
            </a:solidFill>
            <a:latin typeface="Calibri" panose="020F0502020204030204"/>
            <a:ea typeface="+mn-ea"/>
            <a:cs typeface="+mn-cs"/>
          </a:endParaRPr>
        </a:p>
      </dsp:txBody>
      <dsp:txXfrm>
        <a:off x="5645624" y="1558062"/>
        <a:ext cx="2284515" cy="2284515"/>
      </dsp:txXfrm>
    </dsp:sp>
    <dsp:sp modelId="{23F1EA08-2386-4BB0-9D3F-842E886DFBFD}">
      <dsp:nvSpPr>
        <dsp:cNvPr id="0" name=""/>
        <dsp:cNvSpPr/>
      </dsp:nvSpPr>
      <dsp:spPr>
        <a:xfrm>
          <a:off x="7757119" y="1084924"/>
          <a:ext cx="3230791" cy="3230791"/>
        </a:xfrm>
        <a:prstGeom prst="ellipse">
          <a:avLst/>
        </a:prstGeom>
        <a:solidFill>
          <a:srgbClr val="5B9BD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1" tIns="40640" rIns="177801" bIns="40640" numCol="1" spcCol="1270" anchor="ctr" anchorCtr="0">
          <a:noAutofit/>
        </a:bodyPr>
        <a:lstStyle/>
        <a:p>
          <a:pPr marL="0" lvl="0" indent="0" algn="ctr" defTabSz="1422400" rtl="0">
            <a:lnSpc>
              <a:spcPct val="90000"/>
            </a:lnSpc>
            <a:spcBef>
              <a:spcPct val="0"/>
            </a:spcBef>
            <a:spcAft>
              <a:spcPct val="35000"/>
            </a:spcAft>
            <a:buNone/>
          </a:pPr>
          <a:r>
            <a:rPr lang="en-GB" sz="3200" kern="1200">
              <a:solidFill>
                <a:sysClr val="windowText" lastClr="000000"/>
              </a:solidFill>
              <a:latin typeface="Calibri Light" panose="020F0302020204030204"/>
              <a:ea typeface="+mn-ea"/>
              <a:cs typeface="+mn-cs"/>
            </a:rPr>
            <a:t>Demandas finais</a:t>
          </a:r>
          <a:endParaRPr lang="en-GB" sz="3200" kern="1200">
            <a:solidFill>
              <a:sysClr val="windowText" lastClr="000000"/>
            </a:solidFill>
            <a:latin typeface="Calibri" panose="020F0502020204030204"/>
            <a:ea typeface="+mn-ea"/>
            <a:cs typeface="+mn-cs"/>
          </a:endParaRPr>
        </a:p>
      </dsp:txBody>
      <dsp:txXfrm>
        <a:off x="8230257" y="1558062"/>
        <a:ext cx="2284515" cy="22845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285C6-77E7-4C12-86B5-A3D05FE73D7B}">
      <dsp:nvSpPr>
        <dsp:cNvPr id="0" name=""/>
        <dsp:cNvSpPr/>
      </dsp:nvSpPr>
      <dsp:spPr>
        <a:xfrm>
          <a:off x="0" y="225701"/>
          <a:ext cx="3447772" cy="2068663"/>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O" sz="3200" b="1" kern="1200" dirty="0">
              <a:latin typeface="Segoe UI" panose="020B0502040204020203" pitchFamily="34" charset="0"/>
              <a:cs typeface="Segoe UI" panose="020B0502040204020203" pitchFamily="34" charset="0"/>
            </a:rPr>
            <a:t>Curva </a:t>
          </a:r>
          <a:r>
            <a:rPr lang="es-CO" sz="3200" b="1" kern="1200" dirty="0" err="1">
              <a:latin typeface="Segoe UI" panose="020B0502040204020203" pitchFamily="34" charset="0"/>
              <a:cs typeface="Segoe UI" panose="020B0502040204020203" pitchFamily="34" charset="0"/>
            </a:rPr>
            <a:t>de aprendizado rápida</a:t>
          </a:r>
        </a:p>
      </dsp:txBody>
      <dsp:txXfrm>
        <a:off x="0" y="225701"/>
        <a:ext cx="3447772" cy="2068663"/>
      </dsp:txXfrm>
    </dsp:sp>
    <dsp:sp modelId="{D8554F1C-C211-4B29-8B5C-7F3133E3D0A7}">
      <dsp:nvSpPr>
        <dsp:cNvPr id="0" name=""/>
        <dsp:cNvSpPr/>
      </dsp:nvSpPr>
      <dsp:spPr>
        <a:xfrm>
          <a:off x="3792550" y="225701"/>
          <a:ext cx="3447772" cy="2068663"/>
        </a:xfrm>
        <a:prstGeom prst="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O" sz="3200" b="1" kern="1200" dirty="0" err="1">
              <a:latin typeface="Segoe UI" panose="020B0502040204020203" pitchFamily="34" charset="0"/>
              <a:cs typeface="Segoe UI" panose="020B0502040204020203" pitchFamily="34" charset="0"/>
            </a:rPr>
            <a:t>Formulação de código </a:t>
          </a:r>
          <a:r>
            <a:rPr lang="es-CO" sz="3200" b="1" kern="1200" dirty="0">
              <a:latin typeface="Segoe UI" panose="020B0502040204020203" pitchFamily="34" charset="0"/>
              <a:cs typeface="Segoe UI" panose="020B0502040204020203" pitchFamily="34" charset="0"/>
            </a:rPr>
            <a:t>flexível e adaptável</a:t>
          </a:r>
        </a:p>
      </dsp:txBody>
      <dsp:txXfrm>
        <a:off x="3792550" y="225701"/>
        <a:ext cx="3447772" cy="2068663"/>
      </dsp:txXfrm>
    </dsp:sp>
    <dsp:sp modelId="{B471CC16-2054-4CF0-B485-5E83AD085137}">
      <dsp:nvSpPr>
        <dsp:cNvPr id="0" name=""/>
        <dsp:cNvSpPr/>
      </dsp:nvSpPr>
      <dsp:spPr>
        <a:xfrm>
          <a:off x="7585100" y="225701"/>
          <a:ext cx="3447772" cy="2068663"/>
        </a:xfrm>
        <a:prstGeom prst="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O" sz="3200" b="1" kern="1200" dirty="0">
              <a:latin typeface="Segoe UI" panose="020B0502040204020203" pitchFamily="34" charset="0"/>
              <a:cs typeface="Segoe UI" panose="020B0502040204020203" pitchFamily="34" charset="0"/>
            </a:rPr>
            <a:t>Nenhum </a:t>
          </a:r>
          <a:r>
            <a:rPr lang="es-CO" sz="3200" b="1" kern="1200" dirty="0" err="1">
              <a:latin typeface="Segoe UI" panose="020B0502040204020203" pitchFamily="34" charset="0"/>
              <a:cs typeface="Segoe UI" panose="020B0502040204020203" pitchFamily="34" charset="0"/>
            </a:rPr>
            <a:t>investimento financeiro inicial</a:t>
          </a:r>
          <a:endParaRPr lang="es-CO" sz="3200" b="1" kern="1200" dirty="0">
            <a:latin typeface="Segoe UI" panose="020B0502040204020203" pitchFamily="34" charset="0"/>
            <a:cs typeface="Segoe UI" panose="020B0502040204020203" pitchFamily="34" charset="0"/>
          </a:endParaRPr>
        </a:p>
      </dsp:txBody>
      <dsp:txXfrm>
        <a:off x="7585100" y="225701"/>
        <a:ext cx="3447772" cy="2068663"/>
      </dsp:txXfrm>
    </dsp:sp>
    <dsp:sp modelId="{2A0F23FC-5319-4C71-ABFC-5E9ECED0E7FF}">
      <dsp:nvSpPr>
        <dsp:cNvPr id="0" name=""/>
        <dsp:cNvSpPr/>
      </dsp:nvSpPr>
      <dsp:spPr>
        <a:xfrm>
          <a:off x="1896275" y="2639142"/>
          <a:ext cx="3447772" cy="2068663"/>
        </a:xfrm>
        <a:prstGeom prst="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O" sz="3200" b="1" kern="1200" dirty="0" err="1">
              <a:latin typeface="Segoe UI" panose="020B0502040204020203" pitchFamily="34" charset="0"/>
              <a:cs typeface="Segoe UI" panose="020B0502040204020203" pitchFamily="34" charset="0"/>
            </a:rPr>
            <a:t>Comunidade de prática</a:t>
          </a:r>
          <a:endParaRPr lang="es-CO" sz="3200" b="1" kern="1200" dirty="0">
            <a:latin typeface="Segoe UI" panose="020B0502040204020203" pitchFamily="34" charset="0"/>
            <a:cs typeface="Segoe UI" panose="020B0502040204020203" pitchFamily="34" charset="0"/>
          </a:endParaRPr>
        </a:p>
      </dsp:txBody>
      <dsp:txXfrm>
        <a:off x="1896275" y="2639142"/>
        <a:ext cx="3447772" cy="2068663"/>
      </dsp:txXfrm>
    </dsp:sp>
    <dsp:sp modelId="{AC61C1F0-E79B-49F2-8648-7D03A2889BDD}">
      <dsp:nvSpPr>
        <dsp:cNvPr id="0" name=""/>
        <dsp:cNvSpPr/>
      </dsp:nvSpPr>
      <dsp:spPr>
        <a:xfrm>
          <a:off x="5688825" y="2639142"/>
          <a:ext cx="3447772" cy="2068663"/>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O" sz="3200" b="1" kern="1200" dirty="0" err="1">
              <a:latin typeface="Segoe UI" panose="020B0502040204020203" pitchFamily="34" charset="0"/>
              <a:cs typeface="Segoe UI" panose="020B0502040204020203" pitchFamily="34" charset="0"/>
            </a:rPr>
            <a:t>Princípios </a:t>
          </a:r>
          <a:r>
            <a:rPr lang="es-CO" sz="3200" b="1" kern="1200" dirty="0">
              <a:latin typeface="Segoe UI" panose="020B0502040204020203" pitchFamily="34" charset="0"/>
              <a:cs typeface="Segoe UI" panose="020B0502040204020203" pitchFamily="34" charset="0"/>
            </a:rPr>
            <a:t>de dados abertos</a:t>
          </a:r>
        </a:p>
      </dsp:txBody>
      <dsp:txXfrm>
        <a:off x="5688825" y="2639142"/>
        <a:ext cx="3447772" cy="2068663"/>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lnSpc>
                <a:spcPct val="100000"/>
              </a:lnSpc>
              <a:spcBef>
                <a:spcPts val="1000"/>
              </a:spcBef>
            </a:pPr>
            <a:r>
              <a:rPr lang="en-GB" sz="1200" b="1" dirty="0">
                <a:solidFill>
                  <a:schemeClr val="accent5">
                    <a:lumMod val="60000"/>
                    <a:lumOff val="40000"/>
                  </a:schemeClr>
                </a:solidFill>
                <a:latin typeface="Open Sans"/>
                <a:ea typeface="+mn-lt"/>
                <a:cs typeface="+mn-lt"/>
              </a:rPr>
              <a:t>Ao final </a:t>
            </a:r>
            <a:r>
              <a:rPr lang="en-GB" sz="1200" b="1" dirty="0" err="1">
                <a:solidFill>
                  <a:schemeClr val="accent5">
                    <a:lumMod val="60000"/>
                    <a:lumOff val="40000"/>
                  </a:schemeClr>
                </a:solidFill>
                <a:latin typeface="Open Sans"/>
                <a:ea typeface="+mn-lt"/>
                <a:cs typeface="+mn-lt"/>
              </a:rPr>
              <a:t>desta</a:t>
            </a:r>
            <a:r>
              <a:rPr lang="en-GB" sz="1200" b="1" dirty="0">
                <a:solidFill>
                  <a:schemeClr val="accent5">
                    <a:lumMod val="60000"/>
                    <a:lumOff val="40000"/>
                  </a:schemeClr>
                </a:solidFill>
                <a:latin typeface="Open Sans"/>
                <a:ea typeface="+mn-lt"/>
                <a:cs typeface="+mn-lt"/>
              </a:rPr>
              <a:t> aula, você será capaz de:</a:t>
            </a:r>
          </a:p>
          <a:p>
            <a:pPr algn="l">
              <a:lnSpc>
                <a:spcPct val="100000"/>
              </a:lnSpc>
              <a:spcBef>
                <a:spcPts val="1000"/>
              </a:spcBef>
            </a:pPr>
            <a:endParaRPr lang="en-US" sz="1200" b="1" dirty="0">
              <a:solidFill>
                <a:schemeClr val="accent5">
                  <a:lumMod val="60000"/>
                  <a:lumOff val="40000"/>
                </a:schemeClr>
              </a:solidFill>
              <a:latin typeface="Open Sans"/>
              <a:cs typeface="Calibri" panose="020F0502020204030204"/>
            </a:endParaRPr>
          </a:p>
          <a:p>
            <a:pPr>
              <a:spcBef>
                <a:spcPts val="1000"/>
              </a:spcBef>
            </a:pPr>
            <a:r>
              <a:rPr lang="en-US" sz="1200" dirty="0">
                <a:latin typeface="Open Sans"/>
                <a:ea typeface="+mn-lt"/>
                <a:cs typeface="+mn-lt"/>
              </a:rPr>
              <a:t>ILO1: Entender o que é a modelagem do </a:t>
            </a:r>
            <a:r>
              <a:rPr lang="en-US" sz="1200" dirty="0" err="1">
                <a:latin typeface="Open Sans"/>
                <a:ea typeface="+mn-lt"/>
                <a:cs typeface="+mn-lt"/>
              </a:rPr>
              <a:t>sistema</a:t>
            </a:r>
            <a:r>
              <a:rPr lang="en-US" sz="1200" dirty="0">
                <a:latin typeface="Open Sans"/>
                <a:ea typeface="+mn-lt"/>
                <a:cs typeface="+mn-lt"/>
              </a:rPr>
              <a:t> </a:t>
            </a:r>
            <a:r>
              <a:rPr lang="en-US" sz="1200" dirty="0" err="1">
                <a:latin typeface="Open Sans"/>
                <a:ea typeface="+mn-lt"/>
                <a:cs typeface="+mn-lt"/>
              </a:rPr>
              <a:t>energético</a:t>
            </a:r>
            <a:r>
              <a:rPr lang="en-US" sz="1200" dirty="0">
                <a:latin typeface="Open Sans"/>
                <a:ea typeface="+mn-lt"/>
                <a:cs typeface="+mn-lt"/>
              </a:rPr>
              <a:t> e por que ela é importante</a:t>
            </a:r>
          </a:p>
          <a:p>
            <a:pPr>
              <a:spcBef>
                <a:spcPts val="1000"/>
              </a:spcBef>
            </a:pPr>
            <a:r>
              <a:rPr lang="en-US" sz="1200" dirty="0">
                <a:latin typeface="Open Sans"/>
                <a:ea typeface="+mn-lt"/>
                <a:cs typeface="+mn-lt"/>
              </a:rPr>
              <a:t>ILO2: Esboçar um </a:t>
            </a:r>
            <a:r>
              <a:rPr lang="en-US" sz="1200" dirty="0" err="1">
                <a:latin typeface="Open Sans"/>
                <a:ea typeface="+mn-lt"/>
                <a:cs typeface="+mn-lt"/>
              </a:rPr>
              <a:t>sistema</a:t>
            </a:r>
            <a:r>
              <a:rPr lang="en-US" sz="1200" dirty="0">
                <a:latin typeface="Open Sans"/>
                <a:ea typeface="+mn-lt"/>
                <a:cs typeface="+mn-lt"/>
              </a:rPr>
              <a:t> </a:t>
            </a:r>
            <a:r>
              <a:rPr lang="en-US" sz="1200" dirty="0" err="1">
                <a:latin typeface="Open Sans"/>
                <a:ea typeface="+mn-lt"/>
                <a:cs typeface="+mn-lt"/>
              </a:rPr>
              <a:t>energético</a:t>
            </a:r>
            <a:r>
              <a:rPr lang="en-US" sz="1200" dirty="0">
                <a:latin typeface="Open Sans"/>
                <a:ea typeface="+mn-lt"/>
                <a:cs typeface="+mn-lt"/>
              </a:rPr>
              <a:t> de referência e compreender seu conteúdo</a:t>
            </a:r>
          </a:p>
          <a:p>
            <a:pPr>
              <a:spcBef>
                <a:spcPts val="1000"/>
              </a:spcBef>
            </a:pPr>
            <a:r>
              <a:rPr lang="en-US" sz="1200" dirty="0">
                <a:latin typeface="Open Sans"/>
                <a:ea typeface="+mn-lt"/>
                <a:cs typeface="+mn-lt"/>
              </a:rPr>
              <a:t>ILO3: Relembrar os diferentes tipos de ferramentas de modelagem de energia </a:t>
            </a:r>
          </a:p>
          <a:p>
            <a:pPr>
              <a:spcBef>
                <a:spcPts val="1000"/>
              </a:spcBef>
            </a:pPr>
            <a:r>
              <a:rPr lang="en-US" sz="1200" dirty="0">
                <a:latin typeface="Open Sans"/>
                <a:ea typeface="+mn-lt"/>
                <a:cs typeface="+mn-lt"/>
              </a:rPr>
              <a:t>ILO4: Compreender o que é o </a:t>
            </a:r>
            <a:r>
              <a:rPr lang="en-US" sz="1200" dirty="0" err="1">
                <a:latin typeface="Open Sans"/>
                <a:ea typeface="+mn-lt"/>
                <a:cs typeface="+mn-lt"/>
              </a:rPr>
              <a:t>OSeMOSYS </a:t>
            </a:r>
            <a:r>
              <a:rPr lang="en-US" sz="1200" dirty="0">
                <a:latin typeface="Open Sans"/>
                <a:ea typeface="+mn-lt"/>
                <a:cs typeface="+mn-lt"/>
              </a:rPr>
              <a:t>e suas aplicações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Um exemplo de </a:t>
            </a:r>
            <a:r>
              <a:rPr lang="en-US" dirty="0" err="1"/>
              <a:t>sistema</a:t>
            </a:r>
            <a:r>
              <a:rPr lang="en-US" dirty="0"/>
              <a:t> </a:t>
            </a:r>
            <a:r>
              <a:rPr lang="en-US" dirty="0" err="1"/>
              <a:t>energético</a:t>
            </a:r>
            <a:r>
              <a:rPr lang="en-US" dirty="0"/>
              <a:t> de referência é exibido à direita. Embora o sistema pareça bastante complicado à primeira vista, ele é muito semelhante </a:t>
            </a:r>
            <a:r>
              <a:rPr lang="en-US" dirty="0" err="1"/>
              <a:t>ao</a:t>
            </a:r>
            <a:r>
              <a:rPr lang="en-US" dirty="0"/>
              <a:t> </a:t>
            </a:r>
            <a:r>
              <a:rPr lang="en-US" dirty="0" err="1"/>
              <a:t>sistema</a:t>
            </a:r>
            <a:r>
              <a:rPr lang="en-US" dirty="0"/>
              <a:t> </a:t>
            </a:r>
            <a:r>
              <a:rPr lang="en-US" dirty="0" err="1"/>
              <a:t>energético</a:t>
            </a:r>
            <a:r>
              <a:rPr lang="en-US" dirty="0"/>
              <a:t> apresentado no slide anterior.</a:t>
            </a:r>
          </a:p>
          <a:p>
            <a:endParaRPr lang="en-US" dirty="0"/>
          </a:p>
          <a:p>
            <a:pPr>
              <a:defRPr/>
            </a:pPr>
            <a:r>
              <a:rPr lang="en-US" dirty="0"/>
              <a:t>As setas se referem a transportadores de energia ou combustíveis, enquanto as caixas se referem a tecnologias de energia. </a:t>
            </a:r>
            <a:endParaRPr lang="en-US" dirty="0">
              <a:cs typeface="Calibri"/>
            </a:endParaRPr>
          </a:p>
          <a:p>
            <a:endParaRPr lang="en-US" dirty="0"/>
          </a:p>
          <a:p>
            <a:r>
              <a:rPr lang="en-US" dirty="0"/>
              <a:t>Começamos com um </a:t>
            </a:r>
            <a:r>
              <a:rPr lang="en-US" dirty="0" err="1"/>
              <a:t>sistema</a:t>
            </a:r>
            <a:r>
              <a:rPr lang="en-US" dirty="0"/>
              <a:t> </a:t>
            </a:r>
            <a:r>
              <a:rPr lang="en-US" dirty="0" err="1"/>
              <a:t>energético</a:t>
            </a:r>
            <a:r>
              <a:rPr lang="en-US" dirty="0"/>
              <a:t> primária que contém commodities brutas no lado esquerdo. Essas commodities são então convertidas em commodities refinadas, como eletricidade, petróleo, carvão e gás. Por fim, essas commodities refinadas são distribuídas para a demanda final de energia, que pode ser vista no lado direito. </a:t>
            </a:r>
            <a:endParaRPr lang="en-US" dirty="0">
              <a:cs typeface="Calibri"/>
            </a:endParaRPr>
          </a:p>
          <a:p>
            <a:endParaRPr lang="en-US" dirty="0"/>
          </a:p>
          <a:p>
            <a:r>
              <a:rPr lang="en-US" dirty="0"/>
              <a:t>A demanda final de energia, ou demanda por serviços de energia neste exemplo, é composta por transporte, edifícios, indústria, agricultura e silvicultura. </a:t>
            </a:r>
            <a:endParaRPr lang="en-US" dirty="0">
              <a:cs typeface="Calibri"/>
            </a:endParaRPr>
          </a:p>
          <a:p>
            <a:endParaRPr lang="en-US" dirty="0"/>
          </a:p>
          <a:p>
            <a:r>
              <a:rPr lang="en-US" dirty="0"/>
              <a:t>Observe que </a:t>
            </a:r>
            <a:r>
              <a:rPr lang="en-US" dirty="0" err="1"/>
              <a:t>esse</a:t>
            </a:r>
            <a:r>
              <a:rPr lang="en-US" dirty="0"/>
              <a:t> </a:t>
            </a:r>
            <a:r>
              <a:rPr lang="en-US" dirty="0" err="1"/>
              <a:t>sistema</a:t>
            </a:r>
            <a:r>
              <a:rPr lang="en-US" dirty="0"/>
              <a:t> </a:t>
            </a:r>
            <a:r>
              <a:rPr lang="en-US" dirty="0" err="1"/>
              <a:t>energético</a:t>
            </a:r>
            <a:r>
              <a:rPr lang="en-US" dirty="0"/>
              <a:t> de referência é maior do que o do slide anterior; no entanto, isso é apenas para levar em conta as demandas de serviço adicionais.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1702459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dirty="0">
                <a:latin typeface="Open Sans"/>
                <a:ea typeface="Open Sans" panose="020B0606030504020204" pitchFamily="34" charset="0"/>
                <a:cs typeface="Open Sans" panose="020B0606030504020204" pitchFamily="34" charset="0"/>
              </a:rPr>
              <a:t>Nesse exemplo de balanço energético, o balanço energético de energia renovável é contabilizado </a:t>
            </a:r>
            <a:r>
              <a:rPr lang="en-GB" dirty="0">
                <a:latin typeface="Open Sans"/>
                <a:ea typeface="Open Sans" panose="020B0606030504020204" pitchFamily="34" charset="0"/>
                <a:cs typeface="Open Sans" panose="020B0606030504020204" pitchFamily="34" charset="0"/>
              </a:rPr>
              <a:t>no </a:t>
            </a:r>
            <a:r>
              <a:rPr lang="en-GB" sz="1200" dirty="0">
                <a:latin typeface="Open Sans"/>
                <a:ea typeface="Open Sans" panose="020B0606030504020204" pitchFamily="34" charset="0"/>
                <a:cs typeface="Open Sans" panose="020B0606030504020204" pitchFamily="34" charset="0"/>
              </a:rPr>
              <a:t>Reino Unido.</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a:ea typeface="Open Sans" panose="020B0606030504020204" pitchFamily="34" charset="0"/>
                <a:cs typeface="Open Sans" panose="020B0606030504020204" pitchFamily="34" charset="0"/>
              </a:rPr>
              <a:t>Em primeiro lugar, as diferentes commodities são agrupadas por tipo na parte superior da tabela. Em seguida, a energia primária é contabilizada. Aqui, podemos ver um balanço energético para energia hidrelétrica, eólica, fotovoltaica, térmica, geotérmica e outras.</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a:ea typeface="Open Sans" panose="020B0606030504020204" pitchFamily="34" charset="0"/>
                <a:cs typeface="Open Sans" panose="020B0606030504020204" pitchFamily="34" charset="0"/>
              </a:rPr>
              <a:t>Abaixo da linha de energia primária, há a transformação da energia primária. Como esse balanço de energia é para energia renovável, a transformação é principalmente em eletricidade</a:t>
            </a:r>
            <a:r>
              <a:rPr lang="en-GB" dirty="0">
                <a:latin typeface="Open Sans"/>
                <a:ea typeface="Open Sans" panose="020B0606030504020204" pitchFamily="34" charset="0"/>
                <a:cs typeface="Open Sans" panose="020B0606030504020204" pitchFamily="34" charset="0"/>
              </a:rPr>
              <a:t>. </a:t>
            </a:r>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a:ea typeface="Open Sans" panose="020B0606030504020204" pitchFamily="34" charset="0"/>
                <a:cs typeface="Open Sans" panose="020B0606030504020204" pitchFamily="34" charset="0"/>
              </a:rPr>
              <a:t>Por fim, o consumo de energia é contabilizado no consumo final, por setor e uso final.</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1366474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Para criar um </a:t>
            </a:r>
            <a:r>
              <a:rPr lang="en-US" dirty="0" err="1"/>
              <a:t>sistema</a:t>
            </a:r>
            <a:r>
              <a:rPr lang="en-US" dirty="0"/>
              <a:t> </a:t>
            </a:r>
            <a:r>
              <a:rPr lang="en-US" dirty="0" err="1"/>
              <a:t>energético</a:t>
            </a:r>
            <a:r>
              <a:rPr lang="en-US" dirty="0"/>
              <a:t> de referência, um balanço de energia pode ser usado como ponto de partida.</a:t>
            </a:r>
          </a:p>
          <a:p>
            <a:endParaRPr lang="en-US" dirty="0"/>
          </a:p>
          <a:p>
            <a:r>
              <a:rPr lang="en-US" dirty="0"/>
              <a:t>As principais etapas envolvem a identificação dos níveis de energia e dos vetores de energia, bem como das tecnologias usadas no </a:t>
            </a:r>
            <a:r>
              <a:rPr lang="en-US" dirty="0" err="1"/>
              <a:t>sistema</a:t>
            </a:r>
            <a:r>
              <a:rPr lang="en-US" dirty="0"/>
              <a:t> </a:t>
            </a:r>
            <a:r>
              <a:rPr lang="en-US" dirty="0" err="1"/>
              <a:t>energético</a:t>
            </a:r>
            <a:r>
              <a:rPr lang="en-US" dirty="0"/>
              <a:t>. Além disso, é necessário identificar possíveis novos vetores de energia e tecnologias que possam ser usados no futuro.</a:t>
            </a:r>
          </a:p>
          <a:p>
            <a:endParaRPr lang="en-US" dirty="0"/>
          </a:p>
          <a:p>
            <a:r>
              <a:rPr lang="en-US" dirty="0"/>
              <a:t>Usando esses dados, é possível criar um </a:t>
            </a:r>
            <a:r>
              <a:rPr lang="en-US" dirty="0" err="1"/>
              <a:t>sistema</a:t>
            </a:r>
            <a:r>
              <a:rPr lang="en-US" dirty="0"/>
              <a:t> </a:t>
            </a:r>
            <a:r>
              <a:rPr lang="en-US" dirty="0" err="1"/>
              <a:t>energético</a:t>
            </a:r>
            <a:r>
              <a:rPr lang="en-US" dirty="0"/>
              <a:t> de referência.</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3518687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A consecução das metas de desenvolvimento sustentável exigirá uma transformação fundamental do sistema energético. Essa transformação é complexa e envolve interações tanto dentro do </a:t>
            </a:r>
            <a:r>
              <a:rPr lang="en-GB" dirty="0" err="1">
                <a:cs typeface="Calibri"/>
              </a:rPr>
              <a:t>sistema</a:t>
            </a:r>
            <a:r>
              <a:rPr lang="en-GB" dirty="0">
                <a:cs typeface="Calibri"/>
              </a:rPr>
              <a:t> </a:t>
            </a:r>
            <a:r>
              <a:rPr lang="en-GB" dirty="0" err="1">
                <a:cs typeface="Calibri"/>
              </a:rPr>
              <a:t>energético</a:t>
            </a:r>
            <a:r>
              <a:rPr lang="en-GB" dirty="0">
                <a:cs typeface="Calibri"/>
              </a:rPr>
              <a:t> quanto com outros setores e sistemas. Por esses motivos, é essencial um planejamento energético abrangente. Esse planejamento abrangente pode permitir que os países transformem </a:t>
            </a:r>
            <a:r>
              <a:rPr lang="en-GB" dirty="0" err="1">
                <a:cs typeface="Calibri"/>
              </a:rPr>
              <a:t>seus</a:t>
            </a:r>
            <a:r>
              <a:rPr lang="en-GB" dirty="0">
                <a:cs typeface="Calibri"/>
              </a:rPr>
              <a:t> </a:t>
            </a:r>
            <a:r>
              <a:rPr lang="en-GB" dirty="0" err="1">
                <a:cs typeface="Calibri"/>
              </a:rPr>
              <a:t>sistemas</a:t>
            </a:r>
            <a:r>
              <a:rPr lang="en-GB" dirty="0">
                <a:cs typeface="Calibri"/>
              </a:rPr>
              <a:t> </a:t>
            </a:r>
            <a:r>
              <a:rPr lang="en-GB" dirty="0" err="1">
                <a:cs typeface="Calibri"/>
              </a:rPr>
              <a:t>energéticos</a:t>
            </a:r>
            <a:r>
              <a:rPr lang="en-GB" dirty="0">
                <a:cs typeface="Calibri"/>
              </a:rPr>
              <a:t> da maneira mais econômica e garantir que os investimentos feitos agora sejam eficazes e apoiem a trajetória de longo prazo. O planejamento energético abrangente é complexo e desafiador; no entanto, as estruturas que utilizam ferramentas de modelagem de energia podem ajudar a simplificar o processo. Este diagrama mostra uma estrutura para o planejamento energético abrangente. Podemos ver as interações entre as análises das necessidades de energia e as opções de fornecimento de energia, e como essas análises são limitadas pela disponibilidade de recursos, opções de tecnologia, metas de sustentabilidade e restrições financeiras. Também podemos ver como essas análises são fundamentalmente afetadas e orientadas por perspectivas sociais e econômicas. As ferramentas de modelagem de energia fornecem estruturas para a realização dessas análises.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ferramentas de modelagem de energia geralmente são caracterizadas por seu escopo temporal. Esse escopo pode variar de curto prazo, com intervalos de tempo de segundos a dias; médio prazo, com intervalos de tempo de dias a anos; e longo prazo, com intervalos de tempo decadais. Diferentes escopos temporais são usados para diferentes tipos de análise; por exemplo, as análises de estabilidade, que se concentram na manutenção da tensão do sistema de eletricidade, geralmente têm prazos curtos de segundos a dias, enquanto as análises de energia de longo prazo que avaliam os requisitos de investimentos futuros geralmente têm prazos decadais.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139205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Os modelos de energia também são frequentemente classificados como top-down ou bottom-up. Os modelos de energia top-down, ou macroeconômicos, são orientados por projeções de indicadores econômicos, como os preços da energia. Esses modelos são usados para análises que se concentram nas relações amplas entre o desenvolvimento econômico e a demanda e o fornecimento de energia. Esses modelos geralmente não se concentram na representação detalhada das tecnologias. Por outro lado, os modelos de energia de baixo para cima concentram-se na configuração física dos </a:t>
            </a:r>
            <a:r>
              <a:rPr lang="en-US" dirty="0" err="1">
                <a:cs typeface="Calibri"/>
              </a:rPr>
              <a:t>sistemas</a:t>
            </a:r>
            <a:r>
              <a:rPr lang="en-US" dirty="0">
                <a:cs typeface="Calibri"/>
              </a:rPr>
              <a:t> </a:t>
            </a:r>
            <a:r>
              <a:rPr lang="en-US" dirty="0" err="1">
                <a:cs typeface="Calibri"/>
              </a:rPr>
              <a:t>energéticos</a:t>
            </a:r>
            <a:r>
              <a:rPr lang="en-US" dirty="0">
                <a:cs typeface="Calibri"/>
              </a:rPr>
              <a:t>, representando as tecnologias com um alto nível de detalhes, inclusive seus parâmetros de desempenho e custo e os impactos ambientais. Esses modelos geralmente usam uma demanda de energia determinada externamente, que pode ser fornecida por um modelo de cima para baixo. Os modelos de energia de baixo para cima mais comuns são os modelos de otimização. São modelos que identificam a maneira ideal de atender à demanda definida externamente, por exemplo, em termos de minimização do custo ou do impacto ambiental, ou de maximização do acesso a serviços de energia.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4101059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Este diagrama mostra algumas das principais etapas de uma análise de modelagem de energia. A primeira etapa geralmente é a obtenção dos dados brutos; nesse caso, o diagrama se concentra em unidades ou análises e, portanto, são usados dados abertos. Em seguida, os dados brutos precisam ser processados, o que geralmente significa manipular os dados em um formato que possa ser usado para desenvolver o modelo. Isso pode incluir a conversão do formato ou das unidades dos dados ou o uso dos dados brutos para criar estimativas dos parâmetros do modelo. </a:t>
            </a:r>
            <a:endParaRPr lang="en-US" dirty="0"/>
          </a:p>
          <a:p>
            <a:r>
              <a:rPr lang="en-US" dirty="0">
                <a:cs typeface="Calibri"/>
              </a:rPr>
              <a:t>Após o processamento dos dados, o modelo pode ser formulado. Essa etapa varia de acordo com o sistema de modelagem utilizado; por exemplo, há uma interface baseada em planilha eletrônica que pode ser usada para inserir dados nos modelos </a:t>
            </a:r>
            <a:r>
              <a:rPr lang="en-US" dirty="0" err="1">
                <a:cs typeface="Calibri"/>
              </a:rPr>
              <a:t>OSeMOSYS</a:t>
            </a:r>
            <a:r>
              <a:rPr lang="en-US" dirty="0">
                <a:cs typeface="Calibri"/>
              </a:rPr>
              <a:t>. Em seguida, o modelo precisa ser resolvido. No caso de modelos de otimização, isso envolve o uso de um solver em seu computador que pode encontrar a solução ideal. Depois que a solução for encontrada, os resultados do modelo serão produzidos. As saídas do modelo variam e o usuário geralmente pode escolher o tipo de saída que deseja, incluindo arquivos csv de resultados ou gráficos e tabelas gerados automaticamente. A etapa final geralmente é a interpretação dos resultados do modelo. Isso deve ser feito no contexto do país, da região ou do sistema específico em questão e levando em consideração as simplificações e os ajustes feitos no processo de modelagem.</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346162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Já abordamos algumas das aplicações das ferramentas de modelagem de energia. Este slide apresenta alguns exemplos de como as ferramentas de modelagem de energia são usadas atualmente para apoiar a formulação de políticas. Em termos gerais, a modelagem do </a:t>
            </a:r>
            <a:r>
              <a:rPr lang="en-US" dirty="0" err="1">
                <a:cs typeface="Calibri"/>
              </a:rPr>
              <a:t>sistema</a:t>
            </a:r>
            <a:r>
              <a:rPr lang="en-US" dirty="0">
                <a:cs typeface="Calibri"/>
              </a:rPr>
              <a:t> </a:t>
            </a:r>
            <a:r>
              <a:rPr lang="en-US" dirty="0" err="1">
                <a:cs typeface="Calibri"/>
              </a:rPr>
              <a:t>energético</a:t>
            </a:r>
            <a:r>
              <a:rPr lang="en-US" dirty="0">
                <a:cs typeface="Calibri"/>
              </a:rPr>
              <a:t> permite uma maior compreensão das interações entre o acesso à energia, o uso de recursos e o desenvolvimento sustentável. Ao considerar essas interações, os planejadores de energia podem adotar uma abordagem mais holística que maximize as sinergias entre diferentes objetivos. Em relação ao acesso à energia, um tipo particularmente útil de modelagem de energia é a modelagem de eletrificação geoespacial, que pode ser usada para obter insights sobre os caminhos mais econômicos para aumentar o acesso. As ferramentas de modelagem de energia são frequentemente empregadas para apoiar o planejamento de expansão de capacidade a longo prazo, pois fornecem percepções sobre as implicações econômicas e ambientais de diferentes cenários e podem ser usadas para sugerir a configuração ideal para atender à demanda futura. Por fim, as ferramentas de modelagem de energia são cada vez mais usadas para avaliar as interações entre diferentes sistemas. Por exemplo, a estrutura de modelagem CLEWs, que veremos mais adiante no curso, é usada para explorar as interações entre os sistemas de clima, terra, energia e água.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632805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Esta mini-aula contém uma visão geral dos </a:t>
            </a:r>
            <a:r>
              <a:rPr lang="en-GB" dirty="0" err="1">
                <a:cs typeface="Calibri"/>
              </a:rPr>
              <a:t>sistemas</a:t>
            </a:r>
            <a:r>
              <a:rPr lang="en-GB" dirty="0">
                <a:cs typeface="Calibri"/>
              </a:rPr>
              <a:t> </a:t>
            </a:r>
            <a:r>
              <a:rPr lang="en-GB" dirty="0" err="1">
                <a:cs typeface="Calibri"/>
              </a:rPr>
              <a:t>energéticos</a:t>
            </a:r>
            <a:r>
              <a:rPr lang="en-GB" dirty="0">
                <a:cs typeface="Calibri"/>
              </a:rPr>
              <a:t> e do conceito de modelagem de </a:t>
            </a:r>
            <a:r>
              <a:rPr lang="en-GB" dirty="0" err="1">
                <a:cs typeface="Calibri"/>
              </a:rPr>
              <a:t>sistemas</a:t>
            </a:r>
            <a:r>
              <a:rPr lang="en-GB" dirty="0">
                <a:cs typeface="Calibri"/>
              </a:rPr>
              <a:t> </a:t>
            </a:r>
            <a:r>
              <a:rPr lang="en-GB" dirty="0" err="1">
                <a:cs typeface="Calibri"/>
              </a:rPr>
              <a:t>energéticos</a:t>
            </a:r>
            <a:r>
              <a:rPr lang="en-GB" dirty="0">
                <a:cs typeface="Calibri"/>
              </a:rPr>
              <a:t>. </a:t>
            </a:r>
            <a:r>
              <a:rPr lang="en-GB" dirty="0" err="1">
                <a:cs typeface="Calibri"/>
              </a:rPr>
              <a:t>Os</a:t>
            </a:r>
            <a:r>
              <a:rPr lang="en-GB" dirty="0">
                <a:cs typeface="Calibri"/>
              </a:rPr>
              <a:t> </a:t>
            </a:r>
            <a:r>
              <a:rPr lang="en-GB" dirty="0" err="1">
                <a:cs typeface="Calibri"/>
              </a:rPr>
              <a:t>sistemas</a:t>
            </a:r>
            <a:r>
              <a:rPr lang="en-GB" dirty="0">
                <a:cs typeface="Calibri"/>
              </a:rPr>
              <a:t> </a:t>
            </a:r>
            <a:r>
              <a:rPr lang="en-GB" dirty="0" err="1">
                <a:cs typeface="Calibri"/>
              </a:rPr>
              <a:t>energéticos</a:t>
            </a:r>
            <a:r>
              <a:rPr lang="en-GB" dirty="0">
                <a:cs typeface="Calibri"/>
              </a:rPr>
              <a:t> são sistemas complexos que contêm muitos componentes e interações. Os principais componentes dos </a:t>
            </a:r>
            <a:r>
              <a:rPr lang="en-GB" dirty="0" err="1">
                <a:cs typeface="Calibri"/>
              </a:rPr>
              <a:t>sistemas</a:t>
            </a:r>
            <a:r>
              <a:rPr lang="en-GB" dirty="0">
                <a:cs typeface="Calibri"/>
              </a:rPr>
              <a:t> </a:t>
            </a:r>
            <a:r>
              <a:rPr lang="en-GB" dirty="0" err="1">
                <a:cs typeface="Calibri"/>
              </a:rPr>
              <a:t>energéticos</a:t>
            </a:r>
            <a:r>
              <a:rPr lang="en-GB" dirty="0">
                <a:cs typeface="Calibri"/>
              </a:rPr>
              <a:t> incluem a produção de combustível e os recursos energéticos, a conversão de energia, o transporte de energia e a demanda final por serviços de energia. Os recursos de energia primária incluem combustíveis fósseis, como carvão ou gás natural, além de recursos de energia renovável, como energia solar ou eólica. Esses recursos geralmente passam por conversões; por exemplo, a energia solar e a eólica são convertidas em eletricidade, enquanto o petróleo bruto é frequentemente convertido em produtos petrolíferos mais úteis, como o diesel. Os produtos desses processos de conversão precisam ser transportados e distribuídos para onde serão usados. </a:t>
            </a:r>
            <a:r>
              <a:rPr lang="en-GB" dirty="0" err="1">
                <a:cs typeface="Calibri"/>
              </a:rPr>
              <a:t>Os</a:t>
            </a:r>
            <a:r>
              <a:rPr lang="en-GB" dirty="0">
                <a:cs typeface="Calibri"/>
              </a:rPr>
              <a:t> </a:t>
            </a:r>
            <a:r>
              <a:rPr lang="en-GB" dirty="0" err="1">
                <a:cs typeface="Calibri"/>
              </a:rPr>
              <a:t>sistemas</a:t>
            </a:r>
            <a:r>
              <a:rPr lang="en-GB" dirty="0">
                <a:cs typeface="Calibri"/>
              </a:rPr>
              <a:t> </a:t>
            </a:r>
            <a:r>
              <a:rPr lang="en-GB" dirty="0" err="1">
                <a:cs typeface="Calibri"/>
              </a:rPr>
              <a:t>energéticos</a:t>
            </a:r>
            <a:r>
              <a:rPr lang="en-GB" dirty="0">
                <a:cs typeface="Calibri"/>
              </a:rPr>
              <a:t> incluem uma série de demandas finais que podem ser divididas por setor, por exemplo, a demanda de eletricidade residencial ou a demanda de derivados de petróleo no setor de transportes. É importante reconhecer que a sociedade demanda serviços de energia, como iluminação, aquecimento ou transporte, que são fornecidos por combustíveis como eletricidade ou derivados de petróleo.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Na aula 1, apresentamos </a:t>
            </a:r>
            <a:r>
              <a:rPr lang="en-US" dirty="0" err="1">
                <a:cs typeface="Calibri"/>
              </a:rPr>
              <a:t>o OSeMOSYS </a:t>
            </a:r>
            <a:r>
              <a:rPr lang="en-US" dirty="0">
                <a:cs typeface="Calibri"/>
              </a:rPr>
              <a:t>como um sistema de modelagem de energia de código aberto usado para apoiar o planejamento de expansão da capacidade a longo prazo. O </a:t>
            </a:r>
            <a:r>
              <a:rPr lang="en-US" dirty="0" err="1">
                <a:cs typeface="Calibri"/>
              </a:rPr>
              <a:t>OSeMOSYS</a:t>
            </a:r>
            <a:r>
              <a:rPr lang="en-US" dirty="0">
                <a:cs typeface="Calibri"/>
              </a:rPr>
              <a:t> é um sistema de modelagem de energia de baixo para cima que se concentra na representação detalhada de tecnologias e fluxos no </a:t>
            </a:r>
            <a:r>
              <a:rPr lang="en-US" dirty="0" err="1">
                <a:cs typeface="Calibri"/>
              </a:rPr>
              <a:t>sistema</a:t>
            </a:r>
            <a:r>
              <a:rPr lang="en-US" dirty="0">
                <a:cs typeface="Calibri"/>
              </a:rPr>
              <a:t> </a:t>
            </a:r>
            <a:r>
              <a:rPr lang="en-US" dirty="0" err="1">
                <a:cs typeface="Calibri"/>
              </a:rPr>
              <a:t>energético</a:t>
            </a:r>
            <a:r>
              <a:rPr lang="en-US" dirty="0">
                <a:cs typeface="Calibri"/>
              </a:rPr>
              <a:t>, considerando desempenho, custos, uso de recursos e impactos ambientais. Como outros modelos de baixo para cima, os modelos </a:t>
            </a:r>
            <a:r>
              <a:rPr lang="en-US" dirty="0" err="1">
                <a:cs typeface="Calibri"/>
              </a:rPr>
              <a:t>OSeMOSYS </a:t>
            </a:r>
            <a:r>
              <a:rPr lang="en-US" dirty="0">
                <a:cs typeface="Calibri"/>
              </a:rPr>
              <a:t>são orientados por uma demanda definida externamente. Mais adiante no curso, exploraremos como as demandas podem ser definidas no </a:t>
            </a:r>
            <a:r>
              <a:rPr lang="en-US" dirty="0" err="1">
                <a:cs typeface="Calibri"/>
              </a:rPr>
              <a:t>OSeMOSYS</a:t>
            </a:r>
            <a:r>
              <a:rPr lang="en-US" dirty="0">
                <a:cs typeface="Calibri"/>
              </a:rPr>
              <a:t>. </a:t>
            </a:r>
            <a:r>
              <a:rPr lang="en-US" dirty="0" err="1">
                <a:cs typeface="Calibri"/>
              </a:rPr>
              <a:t>O OSeMOSYS </a:t>
            </a:r>
            <a:r>
              <a:rPr lang="en-US" dirty="0">
                <a:cs typeface="Calibri"/>
              </a:rPr>
              <a:t>foi projetado para ter uma estrutura modular. Isso significa que ele é estruturado em blocos autônomos que podem ser adicionados ou removidos. Cada um desses blocos é descrito em inglês simples, aumentando a acessibilidade da ferramenta. Este diagrama mostra os sete blocos principais do </a:t>
            </a:r>
            <a:r>
              <a:rPr lang="en-US" dirty="0" err="1">
                <a:cs typeface="Calibri"/>
              </a:rPr>
              <a:t>OSeMOSYS</a:t>
            </a:r>
            <a:r>
              <a:rPr lang="en-US" dirty="0">
                <a:cs typeface="Calibri"/>
              </a:rPr>
              <a: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C184E18-ED2D-9DF1-7BDC-853152BC9AD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A37CDD4-37E9-17C9-7B07-E290C424F8D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059C7BD-9A4D-1689-479D-74826E1CFC4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O principal objetivo do </a:t>
            </a:r>
            <a:r>
              <a:rPr lang="en-US" dirty="0" err="1"/>
              <a:t>OSeMOSYS</a:t>
            </a:r>
            <a:r>
              <a:rPr lang="en-US" dirty="0"/>
              <a:t>, do ponto de vista matemático, é minimizar o custo total descontado de um </a:t>
            </a:r>
            <a:r>
              <a:rPr lang="en-US" dirty="0" err="1"/>
              <a:t>sistema</a:t>
            </a:r>
            <a:r>
              <a:rPr lang="en-US" dirty="0"/>
              <a:t> </a:t>
            </a:r>
            <a:r>
              <a:rPr lang="en-US" dirty="0" err="1"/>
              <a:t>energético</a:t>
            </a:r>
            <a:r>
              <a:rPr lang="en-US" dirty="0"/>
              <a:t>. Em outras palavras, buscamos encontrar o caminho de menor custo para o </a:t>
            </a:r>
            <a:r>
              <a:rPr lang="en-US" dirty="0" err="1"/>
              <a:t>sistema</a:t>
            </a:r>
            <a:r>
              <a:rPr lang="en-US" dirty="0"/>
              <a:t> </a:t>
            </a:r>
            <a:r>
              <a:rPr lang="en-US" dirty="0" err="1"/>
              <a:t>energético</a:t>
            </a:r>
            <a:r>
              <a:rPr lang="en-US" dirty="0"/>
              <a:t> por meio da otimização de várias regiões, tecnologias e anos. </a:t>
            </a:r>
          </a:p>
          <a:p>
            <a:r>
              <a:rPr lang="en-US" dirty="0"/>
              <a:t>Para garantir que a solução permaneça prática e viável, também temos várias restrições, como balanço de energia, balanço de capacidade e limites de emissão. Essas restrições garantem que o fornecimento de energia atenda à demanda, que a capacidade seja suficiente, que as emissões permaneçam dentro dos limites prescritos e que outros requisitos, como restrições de armazenamento e atividade, sejam atendidos.</a:t>
            </a:r>
          </a:p>
          <a:p>
            <a:r>
              <a:rPr lang="en-US" dirty="0" err="1"/>
              <a:t>O OSeMOSYS </a:t>
            </a:r>
            <a:r>
              <a:rPr lang="en-US" dirty="0"/>
              <a:t>é implementado em várias linguagens de programação, incluindo GNU </a:t>
            </a:r>
            <a:r>
              <a:rPr lang="en-US" dirty="0" err="1"/>
              <a:t>MathProg</a:t>
            </a:r>
            <a:r>
              <a:rPr lang="en-US" dirty="0"/>
              <a:t>, Python e GAMS, o que o torna altamente flexível e acessível.</a:t>
            </a:r>
          </a:p>
          <a:p>
            <a:r>
              <a:rPr lang="en-US" dirty="0"/>
              <a:t>Por fim, recomendamos a todos que consultem a documentação </a:t>
            </a:r>
            <a:r>
              <a:rPr lang="en-US" dirty="0" err="1"/>
              <a:t>do OSeMOSYS </a:t>
            </a:r>
            <a:r>
              <a:rPr lang="en-US" dirty="0"/>
              <a:t>no </a:t>
            </a:r>
            <a:r>
              <a:rPr lang="en-US" dirty="0" err="1"/>
              <a:t>ReadtheDocs </a:t>
            </a:r>
            <a:r>
              <a:rPr lang="en-US" dirty="0"/>
              <a:t>para obter mais detalhes. </a:t>
            </a:r>
            <a:endParaRPr dirty="0"/>
          </a:p>
        </p:txBody>
      </p:sp>
      <p:sp>
        <p:nvSpPr>
          <p:cNvPr id="165" name="Google Shape;165;p13:notes">
            <a:extLst>
              <a:ext uri="{FF2B5EF4-FFF2-40B4-BE49-F238E27FC236}">
                <a16:creationId xmlns:a16="http://schemas.microsoft.com/office/drawing/2014/main" id="{28B2733E-5160-EBB7-2876-4523D769AA9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60115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err="1"/>
              <a:t>O OSeMOSYS </a:t>
            </a:r>
            <a:r>
              <a:rPr lang="en-US" dirty="0"/>
              <a:t>é uma ferramenta versátil aplicada em várias áreas críticas do planejamento energético e econômico. No setor de energia, ele é usado para o planejamento da expansão da capacidade, ajudando a identificar o mix de geração mais econômico para atender às demandas futuras e, ao mesmo tempo, considerar restrições como emissões e recursos. Também apoia avaliações de acoplamento de setores, que exploram a integração de diferentes setores de energia - como eletricidade, aquecimento e transporte - para aumentar a eficiência e reduzir as emissões.</a:t>
            </a:r>
          </a:p>
          <a:p>
            <a:r>
              <a:rPr lang="en-US" dirty="0"/>
              <a:t>Além do setor de energia, </a:t>
            </a:r>
            <a:r>
              <a:rPr lang="en-US" dirty="0" err="1"/>
              <a:t>o OSeMOSYS </a:t>
            </a:r>
            <a:r>
              <a:rPr lang="en-US" dirty="0"/>
              <a:t>é valioso para o planejamento de transportes, análise de integração de energia regional e estudos de CLEWs (sistemas de clima, terra, energia e água). Esses aplicativos permitem uma compreensão holística das interdependências de recursos e das oportunidades energéticas transfronteiriças. Além disso, ela dá suporte à análise econômica de políticas energéticas, ajudando os formuladores de políticas a avaliar os impactos financeiros de regulamentações e incentivos e orientando o crescimento equilibrado e sustentável no cenário energético. Cada link fornece um exemplo de artigos de pesquisa nas áreas mencionadas.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2305202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dirty="0">
                <a:cs typeface="Calibri"/>
              </a:rPr>
              <a:t>A mais recente interface gráfica de usuário desenvolvida para usar </a:t>
            </a:r>
            <a:r>
              <a:rPr lang="en-GB" dirty="0" err="1">
                <a:cs typeface="Calibri"/>
              </a:rPr>
              <a:t>o OSeMOSYS </a:t>
            </a:r>
            <a:r>
              <a:rPr lang="en-GB" dirty="0">
                <a:cs typeface="Calibri"/>
              </a:rPr>
              <a:t>é chamada de </a:t>
            </a:r>
            <a:r>
              <a:rPr lang="en-US" dirty="0"/>
              <a:t>Modelling User Interface for </a:t>
            </a:r>
            <a:r>
              <a:rPr lang="en-US" dirty="0" err="1"/>
              <a:t>OSeMOSYS</a:t>
            </a:r>
            <a:r>
              <a:rPr lang="en-US" dirty="0"/>
              <a:t>, também conhecida como MUIO. Essa interface foi projetada para tornar a modelagem de </a:t>
            </a:r>
            <a:r>
              <a:rPr lang="en-US" dirty="0" err="1"/>
              <a:t>sistemas</a:t>
            </a:r>
            <a:r>
              <a:rPr lang="en-US" dirty="0"/>
              <a:t> </a:t>
            </a:r>
            <a:r>
              <a:rPr lang="en-US" dirty="0" err="1"/>
              <a:t>energéticos</a:t>
            </a:r>
            <a:r>
              <a:rPr lang="en-US" dirty="0"/>
              <a:t> com o </a:t>
            </a:r>
            <a:r>
              <a:rPr lang="en-US" dirty="0" err="1"/>
              <a:t>OSeMOSYS</a:t>
            </a:r>
            <a:r>
              <a:rPr lang="en-US" dirty="0"/>
              <a:t> mais acessível e fácil de usar, especialmente para aqueles envolvidos no ensino e desenvolvimento de modelos básicos e intermediários.</a:t>
            </a:r>
          </a:p>
          <a:p>
            <a:r>
              <a:rPr lang="en-US" dirty="0"/>
              <a:t>O MUIO atende a uma necessidade crítica da comunidade </a:t>
            </a:r>
            <a:r>
              <a:rPr lang="en-US" dirty="0" err="1"/>
              <a:t>OSeMOSYS </a:t>
            </a:r>
            <a:r>
              <a:rPr lang="en-US" dirty="0"/>
              <a:t>ao oferecer uma interface intuitiva que orienta os usuários no processo de modelagem sem exigir uma vasta experiência em programação. Isso o torna uma ferramenta ideal para estudantes, educadores e profissionais que estão aprendendo </a:t>
            </a:r>
            <a:r>
              <a:rPr lang="en-US" dirty="0" err="1"/>
              <a:t>sobre</a:t>
            </a:r>
            <a:r>
              <a:rPr lang="en-US" dirty="0"/>
              <a:t> </a:t>
            </a:r>
            <a:r>
              <a:rPr lang="en-US" dirty="0" err="1"/>
              <a:t>sistemas</a:t>
            </a:r>
            <a:r>
              <a:rPr lang="en-US" dirty="0"/>
              <a:t> </a:t>
            </a:r>
            <a:r>
              <a:rPr lang="en-US" dirty="0" err="1"/>
              <a:t>energéticos</a:t>
            </a:r>
            <a:r>
              <a:rPr lang="en-US" dirty="0"/>
              <a:t> e otimização pela primeira vez. Com o MUIO, os usuários podem configurar, executar e analisar modelos de energia com facilidade, concentrando-se nos aspectos essenciais da modelagem em vez de ficarem atolados em complexidades técnicas.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4232801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F96C98B-C0B2-7534-E466-7BE10ED4945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5324346-C69F-B54A-88BD-8AB054FB6BC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A3D27F7-9FEB-A921-5430-078DA7A8E54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err="1"/>
              <a:t>O OSeMOSYS </a:t>
            </a:r>
            <a:r>
              <a:rPr lang="en-US" dirty="0"/>
              <a:t>se destaca como uma ferramenta de modelagem de energia fácil de usar e acessível, com uma </a:t>
            </a:r>
            <a:r>
              <a:rPr lang="en-US" b="1" dirty="0"/>
              <a:t>curva de aprendizado rápida </a:t>
            </a:r>
            <a:r>
              <a:rPr lang="en-US" dirty="0"/>
              <a:t>que facilita o início da modelagem para iniciantes sem treinamento extensivo. Seu </a:t>
            </a:r>
            <a:r>
              <a:rPr lang="en-US" b="1" dirty="0"/>
              <a:t>código flexível e adaptável </a:t>
            </a:r>
            <a:r>
              <a:rPr lang="en-US" dirty="0"/>
              <a:t>permite que os usuários adaptem o modelo a necessidades específicas, tornando-o valioso para diversas aplicações, desde pesquisas acadêmicas até análises de políticas. É importante ressaltar que ele é gratuito e de código aberto, o que significa que </a:t>
            </a:r>
            <a:r>
              <a:rPr lang="en-US" b="1" dirty="0"/>
              <a:t>não há investimento financeiro inicial</a:t>
            </a:r>
            <a:r>
              <a:rPr lang="en-US" dirty="0"/>
              <a:t>, o que reduz as barreiras à entrada e o torna acessível a um público global.</a:t>
            </a:r>
          </a:p>
          <a:p>
            <a:r>
              <a:rPr lang="en-US" dirty="0"/>
              <a:t>Além de suas vantagens técnicas, </a:t>
            </a:r>
            <a:r>
              <a:rPr lang="en-US" dirty="0" err="1"/>
              <a:t>o OSeMOSYS </a:t>
            </a:r>
            <a:r>
              <a:rPr lang="en-US" dirty="0"/>
              <a:t>é apoiado por uma sólida </a:t>
            </a:r>
            <a:r>
              <a:rPr lang="en-US" b="1" dirty="0"/>
              <a:t>comunidade de prática</a:t>
            </a:r>
            <a:r>
              <a:rPr lang="en-US" dirty="0"/>
              <a:t>, na qual os usuários podem colaborar, compartilhar recursos e obter apoio de outros </a:t>
            </a:r>
            <a:r>
              <a:rPr lang="en-US" dirty="0" err="1"/>
              <a:t>modeladores </a:t>
            </a:r>
            <a:r>
              <a:rPr lang="en-US" dirty="0"/>
              <a:t>de energia em todo o mundo. Além disso, seu compromisso com os </a:t>
            </a:r>
            <a:r>
              <a:rPr lang="en-US" b="1" dirty="0"/>
              <a:t>princípios de dados abertos </a:t>
            </a:r>
            <a:r>
              <a:rPr lang="en-US" dirty="0"/>
              <a:t>promove a transparência e o compartilhamento de dados, o que fomenta a inovação e a credibilidade na modelagem de energia. Juntos, esses recursos fazem do </a:t>
            </a:r>
            <a:r>
              <a:rPr lang="en-US" dirty="0" err="1"/>
              <a:t>OSeMOSYS</a:t>
            </a:r>
            <a:r>
              <a:rPr lang="en-US" dirty="0"/>
              <a:t> uma ferramenta exclusiva que permite que os usuários se envolvam e contribuam para o campo da modelagem de </a:t>
            </a:r>
            <a:r>
              <a:rPr lang="en-US" dirty="0" err="1"/>
              <a:t>sistemas</a:t>
            </a:r>
            <a:r>
              <a:rPr lang="en-US" dirty="0"/>
              <a:t> </a:t>
            </a:r>
            <a:r>
              <a:rPr lang="en-US" dirty="0" err="1"/>
              <a:t>energéticos</a:t>
            </a:r>
            <a:r>
              <a:rPr lang="en-US" dirty="0"/>
              <a:t> de forma eficaz e inclusiva.</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D4B3CEB-F265-8138-9BCC-DDBC70BABCF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1103769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Este slide mostra um diagrama simplificado de um exemplo de sistema de eletricidade, que faz parte de um </a:t>
            </a:r>
            <a:r>
              <a:rPr lang="en-US" dirty="0" err="1">
                <a:cs typeface="Calibri"/>
              </a:rPr>
              <a:t>sistema</a:t>
            </a:r>
            <a:r>
              <a:rPr lang="en-US" dirty="0">
                <a:cs typeface="Calibri"/>
              </a:rPr>
              <a:t> </a:t>
            </a:r>
            <a:r>
              <a:rPr lang="en-US" dirty="0" err="1">
                <a:cs typeface="Calibri"/>
              </a:rPr>
              <a:t>energético</a:t>
            </a:r>
            <a:r>
              <a:rPr lang="en-US" dirty="0">
                <a:cs typeface="Calibri"/>
              </a:rPr>
              <a:t> mais amplo. O diagrama mostra os principais componentes dos sistemas de eletricidade. Eles incluem recursos primários, como carvão, gás natural, biomassa e energia solar. Em muitos casos, esses recursos precisam ser extraídos ou importados; por exemplo, esse diagrama inclui a extração doméstica e a importação de carvão. Esses recursos primários são então convertidos em eletricidade por usinas de energia. Há muitos tipos de usinas de energia, cada uma usando diferentes combustíveis para gerar eletricidade, conforme mostrado neste diagrama. Depois de gerada, a eletricidade pode ser armazenada ou transportada para os usuários finais, onde é usada em diversos setores, incluindo os setores residencial, comercial e industrial mostrados neste diagrama. Todos os elementos desse sistema serão explorados em mais detalhes ao longo deste curso.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s-CO"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18107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A seguir, exploraremos o conceito de modelagem de </a:t>
            </a:r>
            <a:r>
              <a:rPr lang="en-GB" dirty="0" err="1">
                <a:cs typeface="Calibri"/>
              </a:rPr>
              <a:t>sistemas</a:t>
            </a:r>
            <a:r>
              <a:rPr lang="en-GB" dirty="0">
                <a:cs typeface="Calibri"/>
              </a:rPr>
              <a:t> </a:t>
            </a:r>
            <a:r>
              <a:rPr lang="en-GB" dirty="0" err="1">
                <a:cs typeface="Calibri"/>
              </a:rPr>
              <a:t>energéticos</a:t>
            </a:r>
            <a:r>
              <a:rPr lang="en-GB" dirty="0">
                <a:cs typeface="Calibri"/>
              </a:rPr>
              <a:t>. Todos os modelos são simplificações da realidade, nas quais sistemas complexos são representados de forma organizada e simplificada. Nos modelos de </a:t>
            </a:r>
            <a:r>
              <a:rPr lang="en-GB" dirty="0" err="1">
                <a:cs typeface="Calibri"/>
              </a:rPr>
              <a:t>sistemas</a:t>
            </a:r>
            <a:r>
              <a:rPr lang="en-GB" dirty="0">
                <a:cs typeface="Calibri"/>
              </a:rPr>
              <a:t> </a:t>
            </a:r>
            <a:r>
              <a:rPr lang="en-GB" dirty="0" err="1">
                <a:cs typeface="Calibri"/>
              </a:rPr>
              <a:t>energéticos</a:t>
            </a:r>
            <a:r>
              <a:rPr lang="en-GB" dirty="0">
                <a:cs typeface="Calibri"/>
              </a:rPr>
              <a:t>, todos os componentes e processos de um </a:t>
            </a:r>
            <a:r>
              <a:rPr lang="en-GB" dirty="0" err="1">
                <a:cs typeface="Calibri"/>
              </a:rPr>
              <a:t>sistema</a:t>
            </a:r>
            <a:r>
              <a:rPr lang="en-GB" dirty="0">
                <a:cs typeface="Calibri"/>
              </a:rPr>
              <a:t> </a:t>
            </a:r>
            <a:r>
              <a:rPr lang="en-GB" dirty="0" err="1">
                <a:cs typeface="Calibri"/>
              </a:rPr>
              <a:t>energético</a:t>
            </a:r>
            <a:r>
              <a:rPr lang="en-GB" dirty="0">
                <a:cs typeface="Calibri"/>
              </a:rPr>
              <a:t> são destilados em equações matemáticas. O modelo pode então ser usado para simular o </a:t>
            </a:r>
            <a:r>
              <a:rPr lang="en-GB" dirty="0" err="1">
                <a:cs typeface="Calibri"/>
              </a:rPr>
              <a:t>sistema</a:t>
            </a:r>
            <a:r>
              <a:rPr lang="en-GB" dirty="0">
                <a:cs typeface="Calibri"/>
              </a:rPr>
              <a:t> </a:t>
            </a:r>
            <a:r>
              <a:rPr lang="en-GB" dirty="0" err="1">
                <a:cs typeface="Calibri"/>
              </a:rPr>
              <a:t>energético</a:t>
            </a:r>
            <a:r>
              <a:rPr lang="en-GB" dirty="0">
                <a:cs typeface="Calibri"/>
              </a:rPr>
              <a:t> em diferentes cenários e avaliar suas propriedades, como custos, impactos ambientais ou flexibilidade. As ferramentas de modelagem de energia fornecem análises críticas das configurações do </a:t>
            </a:r>
            <a:r>
              <a:rPr lang="en-GB" dirty="0" err="1">
                <a:cs typeface="Calibri"/>
              </a:rPr>
              <a:t>sistema</a:t>
            </a:r>
            <a:r>
              <a:rPr lang="en-GB" dirty="0">
                <a:cs typeface="Calibri"/>
              </a:rPr>
              <a:t> </a:t>
            </a:r>
            <a:r>
              <a:rPr lang="en-GB" dirty="0" err="1">
                <a:cs typeface="Calibri"/>
              </a:rPr>
              <a:t>energético</a:t>
            </a:r>
            <a:r>
              <a:rPr lang="en-GB" dirty="0">
                <a:cs typeface="Calibri"/>
              </a:rPr>
              <a:t> existente e de cenários futuros alternativos. Um exemplo de uso de modelos de </a:t>
            </a:r>
            <a:r>
              <a:rPr lang="en-GB" dirty="0" err="1">
                <a:cs typeface="Calibri"/>
              </a:rPr>
              <a:t>sistemas</a:t>
            </a:r>
            <a:r>
              <a:rPr lang="en-GB" dirty="0">
                <a:cs typeface="Calibri"/>
              </a:rPr>
              <a:t> </a:t>
            </a:r>
            <a:r>
              <a:rPr lang="en-GB" dirty="0" err="1">
                <a:cs typeface="Calibri"/>
              </a:rPr>
              <a:t>energéticos</a:t>
            </a:r>
            <a:r>
              <a:rPr lang="en-GB" dirty="0">
                <a:cs typeface="Calibri"/>
              </a:rPr>
              <a:t> é a criação de cenários alinhados com as metas globais de mudança climática, que podem ser usados para entender quais investimentos podem ser importantes para atingir essas metas. É importante lembrar que os modelos de </a:t>
            </a:r>
            <a:r>
              <a:rPr lang="en-GB" dirty="0" err="1">
                <a:cs typeface="Calibri"/>
              </a:rPr>
              <a:t>sistemas</a:t>
            </a:r>
            <a:r>
              <a:rPr lang="en-GB" dirty="0">
                <a:cs typeface="Calibri"/>
              </a:rPr>
              <a:t> </a:t>
            </a:r>
            <a:r>
              <a:rPr lang="en-GB" dirty="0" err="1">
                <a:cs typeface="Calibri"/>
              </a:rPr>
              <a:t>energéticos</a:t>
            </a:r>
            <a:r>
              <a:rPr lang="en-GB" dirty="0">
                <a:cs typeface="Calibri"/>
              </a:rPr>
              <a:t> podem fornecer percepções muito úteis para apoiar a formulação de políticas; no entanto, eles são fundamentalmente simplificações da realidade e não podem prever o futuro com exata certeza. Os resultados da modelagem também devem ser vistos no contexto do tipo de modelo utilizado. Há muitas formas de modelos de </a:t>
            </a:r>
            <a:r>
              <a:rPr lang="en-GB" dirty="0" err="1">
                <a:cs typeface="Calibri"/>
              </a:rPr>
              <a:t>sistemas</a:t>
            </a:r>
            <a:r>
              <a:rPr lang="en-GB" dirty="0">
                <a:cs typeface="Calibri"/>
              </a:rPr>
              <a:t> </a:t>
            </a:r>
            <a:r>
              <a:rPr lang="en-GB" dirty="0" err="1">
                <a:cs typeface="Calibri"/>
              </a:rPr>
              <a:t>energéticos</a:t>
            </a:r>
            <a:r>
              <a:rPr lang="en-GB" dirty="0">
                <a:cs typeface="Calibri"/>
              </a:rPr>
              <a:t>, como veremos neste curso.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582649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Este diagrama mostra as maneiras pelas quais os modelos de energia podem ser classificados. Os modelos de energia podem variar significativamente e podem ser classificados de várias maneiras. Em primeiro lugar, os modelos podem ter escalas geográficas diferentes; por exemplo, alguns podem se concentrar na análise em nível de país, enquanto outros podem analisar aldeias individuais ou o sistema global de energia como um todo. Em segundo lugar, os modelos podem incluir uma série de setores - alguns podem se concentrar apenas no setor de energia, enquanto outros podem analisar todo o </a:t>
            </a:r>
            <a:r>
              <a:rPr lang="en-GB" dirty="0" err="1">
                <a:cs typeface="Calibri"/>
              </a:rPr>
              <a:t>sistema</a:t>
            </a:r>
            <a:r>
              <a:rPr lang="en-GB" dirty="0">
                <a:cs typeface="Calibri"/>
              </a:rPr>
              <a:t> </a:t>
            </a:r>
            <a:r>
              <a:rPr lang="en-GB" dirty="0" err="1">
                <a:cs typeface="Calibri"/>
              </a:rPr>
              <a:t>energético</a:t>
            </a:r>
            <a:r>
              <a:rPr lang="en-GB" dirty="0">
                <a:cs typeface="Calibri"/>
              </a:rPr>
              <a:t> e incluir demandas de uma série de setores de uso final, como transporte e indústria. Em terceiro lugar, os modelos podem operar em diferentes escalas de tempo - alguns modelos podem avaliar o sistema em um ano ou menos, enquanto outros são usados para criar cenários que vão até 2050 ou mais. Os modelos também variam de muitas outras maneiras, por exemplo, usando diferentes abordagens matemáticas, metodologias e níveis de detalhes. A classificação de um modelo deve ser compatível com sua finalidade; por exemplo, os modelos de eletrificação podem precisar usar uma escala regional e uma abordagem geoespacial devido às diferenças de acesso e disponibilidade de recursos entre diferentes regiões do mesmo país.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825018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Os modelos de </a:t>
            </a:r>
            <a:r>
              <a:rPr lang="en-GB" dirty="0" err="1">
                <a:cs typeface="Calibri"/>
              </a:rPr>
              <a:t>sistemas</a:t>
            </a:r>
            <a:r>
              <a:rPr lang="en-GB" dirty="0">
                <a:cs typeface="Calibri"/>
              </a:rPr>
              <a:t> </a:t>
            </a:r>
            <a:r>
              <a:rPr lang="en-GB" dirty="0" err="1">
                <a:cs typeface="Calibri"/>
              </a:rPr>
              <a:t>energéticos</a:t>
            </a:r>
            <a:r>
              <a:rPr lang="en-GB" dirty="0">
                <a:cs typeface="Calibri"/>
              </a:rPr>
              <a:t> podem ser ferramentas altamente eficazes para apoiar a formulação de políticas. Os governos geralmente têm metas de políticas nacionais existentes, bem como o objetivo de trabalhar em prol de acordos e objetivos internacionais. Essas metas e objetivos geralmente definem o curso do </a:t>
            </a:r>
            <a:r>
              <a:rPr lang="en-GB" dirty="0" err="1">
                <a:cs typeface="Calibri"/>
              </a:rPr>
              <a:t>sistema</a:t>
            </a:r>
            <a:r>
              <a:rPr lang="en-GB" dirty="0">
                <a:cs typeface="Calibri"/>
              </a:rPr>
              <a:t> </a:t>
            </a:r>
            <a:r>
              <a:rPr lang="en-GB" dirty="0" err="1">
                <a:cs typeface="Calibri"/>
              </a:rPr>
              <a:t>energético</a:t>
            </a:r>
            <a:r>
              <a:rPr lang="en-GB" dirty="0">
                <a:cs typeface="Calibri"/>
              </a:rPr>
              <a:t> do país. No entanto, há muitas outras considerações necessárias; por exemplo, o </a:t>
            </a:r>
            <a:r>
              <a:rPr lang="en-GB" dirty="0" err="1">
                <a:cs typeface="Calibri"/>
              </a:rPr>
              <a:t>sistema</a:t>
            </a:r>
            <a:r>
              <a:rPr lang="en-GB" dirty="0">
                <a:cs typeface="Calibri"/>
              </a:rPr>
              <a:t> </a:t>
            </a:r>
            <a:r>
              <a:rPr lang="en-GB" dirty="0" err="1">
                <a:cs typeface="Calibri"/>
              </a:rPr>
              <a:t>energético</a:t>
            </a:r>
            <a:r>
              <a:rPr lang="en-GB" dirty="0">
                <a:cs typeface="Calibri"/>
              </a:rPr>
              <a:t> precisa ser tecnicamente capaz de atender à demanda futura de energia e, ao mesmo tempo, satisfazer as metas de mudança climática. Outros fatores que devem ser considerados no planejamento do </a:t>
            </a:r>
            <a:r>
              <a:rPr lang="en-GB" dirty="0" err="1">
                <a:cs typeface="Calibri"/>
              </a:rPr>
              <a:t>sistema</a:t>
            </a:r>
            <a:r>
              <a:rPr lang="en-GB" dirty="0">
                <a:cs typeface="Calibri"/>
              </a:rPr>
              <a:t> </a:t>
            </a:r>
            <a:r>
              <a:rPr lang="en-GB" dirty="0" err="1">
                <a:cs typeface="Calibri"/>
              </a:rPr>
              <a:t>energético</a:t>
            </a:r>
            <a:r>
              <a:rPr lang="en-GB" dirty="0">
                <a:cs typeface="Calibri"/>
              </a:rPr>
              <a:t> incluem a disponibilidade futura de recursos, mudanças nos custos e no desempenho da tecnologia e metas de políticas em outros setores que frequentemente interagem com o </a:t>
            </a:r>
            <a:r>
              <a:rPr lang="en-GB" dirty="0" err="1">
                <a:cs typeface="Calibri"/>
              </a:rPr>
              <a:t>sistema</a:t>
            </a:r>
            <a:r>
              <a:rPr lang="en-GB" dirty="0">
                <a:cs typeface="Calibri"/>
              </a:rPr>
              <a:t> </a:t>
            </a:r>
            <a:r>
              <a:rPr lang="en-GB" dirty="0" err="1">
                <a:cs typeface="Calibri"/>
              </a:rPr>
              <a:t>energético</a:t>
            </a:r>
            <a:r>
              <a:rPr lang="en-GB" dirty="0">
                <a:cs typeface="Calibri"/>
              </a:rPr>
              <a:t>. Os modelos de </a:t>
            </a:r>
            <a:r>
              <a:rPr lang="en-GB" dirty="0" err="1">
                <a:cs typeface="Calibri"/>
              </a:rPr>
              <a:t>sistemas</a:t>
            </a:r>
            <a:r>
              <a:rPr lang="en-GB" dirty="0">
                <a:cs typeface="Calibri"/>
              </a:rPr>
              <a:t> </a:t>
            </a:r>
            <a:r>
              <a:rPr lang="en-GB" dirty="0" err="1">
                <a:cs typeface="Calibri"/>
              </a:rPr>
              <a:t>energéticos</a:t>
            </a:r>
            <a:r>
              <a:rPr lang="en-GB" dirty="0">
                <a:cs typeface="Calibri"/>
              </a:rPr>
              <a:t> podem ajudar nessa abordagem holística do planejamento energético, permitindo a análise quantitativa de diferentes cenários, incluindo a avaliação das implicações ambientais e socioeconômicas de diferentes ferramentas de políticas.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020298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err="1"/>
              <a:t>Os</a:t>
            </a:r>
            <a:r>
              <a:rPr lang="en-US" dirty="0"/>
              <a:t> </a:t>
            </a:r>
            <a:r>
              <a:rPr lang="en-US" dirty="0" err="1"/>
              <a:t>sistemas</a:t>
            </a:r>
            <a:r>
              <a:rPr lang="en-US" dirty="0"/>
              <a:t> </a:t>
            </a:r>
            <a:r>
              <a:rPr lang="en-US" dirty="0" err="1"/>
              <a:t>energéticos</a:t>
            </a:r>
            <a:r>
              <a:rPr lang="en-US" dirty="0"/>
              <a:t> de referência são uma base importante para a modelagem de </a:t>
            </a:r>
            <a:r>
              <a:rPr lang="en-US" dirty="0" err="1"/>
              <a:t>sistemas</a:t>
            </a:r>
            <a:r>
              <a:rPr lang="en-US" dirty="0"/>
              <a:t> </a:t>
            </a:r>
            <a:r>
              <a:rPr lang="en-US" dirty="0" err="1"/>
              <a:t>energéticos</a:t>
            </a:r>
            <a:r>
              <a:rPr lang="en-US" dirty="0"/>
              <a:t>. Um sistema energético de referência (</a:t>
            </a:r>
            <a:r>
              <a:rPr lang="en-US" dirty="0" err="1"/>
              <a:t>ou</a:t>
            </a:r>
            <a:r>
              <a:rPr lang="en-US" dirty="0"/>
              <a:t> S.E.R.) é uma representação gráfica simplificada e agregada do sistema energético real em análise.</a:t>
            </a:r>
          </a:p>
          <a:p>
            <a:endParaRPr lang="en-US" dirty="0"/>
          </a:p>
          <a:p>
            <a:r>
              <a:rPr lang="en-US" dirty="0" err="1"/>
              <a:t>Os</a:t>
            </a:r>
            <a:r>
              <a:rPr lang="en-US" dirty="0"/>
              <a:t> </a:t>
            </a:r>
            <a:r>
              <a:rPr lang="en-US" dirty="0" err="1"/>
              <a:t>sistemas</a:t>
            </a:r>
            <a:r>
              <a:rPr lang="en-US" dirty="0"/>
              <a:t> </a:t>
            </a:r>
            <a:r>
              <a:rPr lang="en-US" dirty="0" err="1"/>
              <a:t>energéticos</a:t>
            </a:r>
            <a:r>
              <a:rPr lang="en-US" dirty="0"/>
              <a:t> de referência podem abranger possíveis caminhos de desenvolvimento e não apenas a configuração atual do sistema. Por exemplo, com a introdução de veículos elétricos, é necessária uma maior demanda de eletricidade para o setor de transportes. </a:t>
            </a:r>
            <a:endParaRPr lang="en-US" dirty="0">
              <a:cs typeface="Calibri"/>
            </a:endParaRPr>
          </a:p>
          <a:p>
            <a:endParaRPr lang="en-US" dirty="0"/>
          </a:p>
          <a:p>
            <a:r>
              <a:rPr lang="en-US" dirty="0"/>
              <a:t>Um </a:t>
            </a:r>
            <a:r>
              <a:rPr lang="en-US" dirty="0" err="1"/>
              <a:t>sistema</a:t>
            </a:r>
            <a:r>
              <a:rPr lang="en-US" dirty="0"/>
              <a:t> </a:t>
            </a:r>
            <a:r>
              <a:rPr lang="en-US" dirty="0" err="1"/>
              <a:t>energético</a:t>
            </a:r>
            <a:r>
              <a:rPr lang="en-US" dirty="0"/>
              <a:t> de referência mostra todas as novas cadeias de suprimento de energia existentes e potenciais, desde os recursos de energia primária até a demanda final de energia. Especificamente, a energia vem da extração ou importação de energia para a conversão, depois para a transmissão e distribuição e para a conversão em uma demanda final de energia.</a:t>
            </a:r>
            <a:endParaRPr lang="en-US" dirty="0">
              <a:cs typeface="Calibri"/>
            </a:endParaRPr>
          </a:p>
          <a:p>
            <a:endParaRPr lang="en-US" dirty="0"/>
          </a:p>
          <a:p>
            <a:r>
              <a:rPr lang="en-US" dirty="0"/>
              <a:t>O nível de simplificação do sistema energético de referência depende das questões que serão </a:t>
            </a:r>
            <a:r>
              <a:rPr lang="en-US" dirty="0" err="1"/>
              <a:t>analisadas </a:t>
            </a:r>
            <a:r>
              <a:rPr lang="en-US" dirty="0"/>
              <a:t>e da disponibilidade de dados. Portanto, diferentes casos de uso exigem diferentes níveis de simplificação.</a:t>
            </a:r>
            <a:endParaRPr lang="en-US" dirty="0">
              <a:cs typeface="Calibri"/>
            </a:endParaRPr>
          </a:p>
          <a:p>
            <a:endParaRPr lang="en-US" dirty="0"/>
          </a:p>
          <a:p>
            <a:r>
              <a:rPr lang="en-US" dirty="0"/>
              <a:t>Um sistema energético de referência deve ser uma representação mínima da realidade necessária para responder às questões políticas abordadas.</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Apresentamos aqui um exemplo de </a:t>
            </a:r>
            <a:r>
              <a:rPr lang="en-US" dirty="0" err="1"/>
              <a:t>sistema</a:t>
            </a:r>
            <a:r>
              <a:rPr lang="en-US" dirty="0"/>
              <a:t> </a:t>
            </a:r>
            <a:r>
              <a:rPr lang="en-US" dirty="0" err="1"/>
              <a:t>energético</a:t>
            </a:r>
            <a:r>
              <a:rPr lang="en-US" dirty="0"/>
              <a:t> de referência.</a:t>
            </a:r>
          </a:p>
          <a:p>
            <a:endParaRPr lang="en-US" dirty="0"/>
          </a:p>
          <a:p>
            <a:r>
              <a:rPr lang="en-US" dirty="0"/>
              <a:t>O nível de energia primária, em geral, contém todas as tecnologias e combustíveis relacionados a recursos de energia bruta. Por exemplo, gás natural, carvão, petróleo e energia eólica. </a:t>
            </a:r>
            <a:endParaRPr lang="en-US" dirty="0">
              <a:cs typeface="Calibri"/>
            </a:endParaRPr>
          </a:p>
          <a:p>
            <a:endParaRPr lang="en-US" dirty="0"/>
          </a:p>
          <a:p>
            <a:r>
              <a:rPr lang="en-US" dirty="0"/>
              <a:t>Os recursos que são extraídos ou importados no nível de energia primária são processados no nível de energia secundária. O nível de energia secundária é onde as commodities brutas são transformadas em commodities mais refinadas, como petróleo em diesel ou vento em eletricidade. </a:t>
            </a:r>
            <a:endParaRPr lang="en-US" dirty="0">
              <a:cs typeface="Calibri"/>
            </a:endParaRPr>
          </a:p>
          <a:p>
            <a:endParaRPr lang="en-US" dirty="0"/>
          </a:p>
          <a:p>
            <a:r>
              <a:rPr lang="en-US" dirty="0"/>
              <a:t>Essas commodities refinadas são então distribuídas para o lado da demanda para serem usadas em serviços úteis para o consumidor final. O consumidor usa essas commodities refinadas para serviços como aquecimento, iluminação ou energia mecânica.</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377445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Clique para editar o estilo do título mestre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Clique para editar os estilos de texto mestre</a:t>
            </a:r>
          </a:p>
          <a:p>
            <a:pPr lvl="1"/>
            <a:r>
              <a:rPr lang="en-GB" dirty="0"/>
              <a:t>Segundo nível</a:t>
            </a:r>
          </a:p>
          <a:p>
            <a:pPr lvl="2"/>
            <a:r>
              <a:rPr lang="en-GB" dirty="0"/>
              <a:t>Terceiro nível</a:t>
            </a:r>
          </a:p>
          <a:p>
            <a:pPr lvl="3"/>
            <a:r>
              <a:rPr lang="en-GB" dirty="0"/>
              <a:t>Quarto nível</a:t>
            </a:r>
          </a:p>
          <a:p>
            <a:pPr lvl="4"/>
            <a:r>
              <a:rPr lang="en-GB" dirty="0"/>
              <a:t>Quinto nível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9.tiff"/><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hyperlink" Target="https://unstats.un.org/unsd/energystats/pubs/balance/" TargetMode="Externa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jpeg"/><Relationship Id="rId5" Type="http://schemas.openxmlformats.org/officeDocument/2006/relationships/hyperlink" Target="http://documents1.worldbank.org/curated/en/628541494925426928/pdf/115065-BRI-P148200-PUBLIC-FINALSEARSFElectricityPlanningweb.pdf" TargetMode="Externa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1.png"/><Relationship Id="rId5" Type="http://schemas.openxmlformats.org/officeDocument/2006/relationships/hyperlink" Target="http://documents1.worldbank.org/curated/en/628541494925426928/pdf/115065-BRI-P148200-PUBLIC-FINALSEARSFElectricityPlanningweb.pdf" TargetMode="External"/><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creativecommons.org/licenses/by/4.0/" TargetMode="External"/><Relationship Id="rId5" Type="http://schemas.openxmlformats.org/officeDocument/2006/relationships/hyperlink" Target="https://www.mdpi.com/1996-1073/12/22/4298" TargetMode="External"/><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documents1.worldbank.org/curated/en/628541494925426928/pdf/115065-BRI-P148200-PUBLIC-FINALSEARSFElectricityPlanningweb.pdf"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doi.org/10.3390/en12224298"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hyperlink" Target="https://creativecommons.org/licenses/by/4.0/"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www.mdpi.com/1996-1073/10/10/1468/htm#B20-energies-10-01468" TargetMode="External"/><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osemosys.readthedocs.io/en/latest/index.html" TargetMode="External"/><Relationship Id="rId3" Type="http://schemas.openxmlformats.org/officeDocument/2006/relationships/slideLayout" Target="../slideLayouts/slideLayout4.xm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30.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notesSlide" Target="../notesSlides/notesSlide21.xml"/><Relationship Id="rId9" Type="http://schemas.openxmlformats.org/officeDocument/2006/relationships/image" Target="../media/image17.png"/><Relationship Id="rId1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3.png"/><Relationship Id="rId3" Type="http://schemas.openxmlformats.org/officeDocument/2006/relationships/slideLayout" Target="../slideLayouts/slideLayout4.xml"/><Relationship Id="rId21" Type="http://schemas.openxmlformats.org/officeDocument/2006/relationships/hyperlink" Target="https://www.sciencedirect.com/science/article/abs/pii/S1361920918310861" TargetMode="External"/><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hyperlink" Target="https://www.sciencedirect.com/science/article/pii/S2211467X20301267" TargetMode="External"/><Relationship Id="rId2" Type="http://schemas.openxmlformats.org/officeDocument/2006/relationships/audio" Target="../media/media18.mp3"/><Relationship Id="rId16" Type="http://schemas.openxmlformats.org/officeDocument/2006/relationships/image" Target="../media/image32.svg"/><Relationship Id="rId20" Type="http://schemas.openxmlformats.org/officeDocument/2006/relationships/hyperlink" Target="https://www.sciencedirect.com/science/article/pii/S2211467X24000233" TargetMode="External"/><Relationship Id="rId1" Type="http://schemas.microsoft.com/office/2007/relationships/media" Target="../media/media18.mp3"/><Relationship Id="rId6" Type="http://schemas.openxmlformats.org/officeDocument/2006/relationships/image" Target="../media/image22.svg"/><Relationship Id="rId11" Type="http://schemas.openxmlformats.org/officeDocument/2006/relationships/image" Target="../media/image27.png"/><Relationship Id="rId24" Type="http://schemas.openxmlformats.org/officeDocument/2006/relationships/image" Target="../media/image4.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hyperlink" Target="https://www.sciencedirect.com/science/article/abs/pii/S1364032123005658" TargetMode="External"/><Relationship Id="rId10" Type="http://schemas.openxmlformats.org/officeDocument/2006/relationships/image" Target="../media/image26.svg"/><Relationship Id="rId19" Type="http://schemas.openxmlformats.org/officeDocument/2006/relationships/hyperlink" Target="https://www.sciencedirect.com/science/article/pii/S2667095X23000168" TargetMode="External"/><Relationship Id="rId4" Type="http://schemas.openxmlformats.org/officeDocument/2006/relationships/notesSlide" Target="../notesSlides/notesSlide22.xml"/><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hyperlink" Target="https://www.mdpi.com/1996-1073/13/15/3805"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24.xml"/><Relationship Id="rId9" Type="http://schemas.microsoft.com/office/2007/relationships/diagramDrawing" Target="../diagrams/drawing2.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3390/en10101468"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hyperlink" Target="https://creativecommons.org/licenses/by-sa/4.0/?ref=ccsearch&amp;atype=rich"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commons.wikimedia.org/w/index.php?curid=52206978" TargetMode="External"/><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hyperlink" Target="https://creativecommons.org/licenses/by/4.0/"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www.mdpi.com/2071-1050/12/12/5078" TargetMode="External"/><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3390/su12125078"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329B7D-78A8-CE01-4C50-04D16C6B593A}"/>
              </a:ext>
            </a:extLst>
          </p:cNvPr>
          <p:cNvSpPr txBox="1"/>
          <p:nvPr/>
        </p:nvSpPr>
        <p:spPr>
          <a:xfrm>
            <a:off x="521158" y="2825016"/>
            <a:ext cx="3093912" cy="738664"/>
          </a:xfrm>
          <a:prstGeom prst="rect">
            <a:avLst/>
          </a:prstGeom>
          <a:noFill/>
        </p:spPr>
        <p:txBody>
          <a:bodyPr wrap="square" lIns="91440" tIns="45720" rIns="91440" bIns="45720" rtlCol="0" anchor="b">
            <a:spAutoFit/>
          </a:bodyPr>
          <a:lstStyle/>
          <a:p>
            <a:r>
              <a:rPr lang="en-ZA" b="1" dirty="0" err="1">
                <a:latin typeface="Open Sans ExtraBold"/>
                <a:ea typeface="Open Sans ExtraBold" panose="020B0606030504020204" pitchFamily="34" charset="0"/>
                <a:cs typeface="Open Sans ExtraBold" panose="020B0606030504020204" pitchFamily="34" charset="0"/>
              </a:rPr>
              <a:t>Modelagem</a:t>
            </a:r>
            <a:r>
              <a:rPr lang="en-ZA" b="1" dirty="0">
                <a:latin typeface="Open Sans ExtraBold"/>
                <a:ea typeface="Open Sans ExtraBold" panose="020B0606030504020204" pitchFamily="34" charset="0"/>
                <a:cs typeface="Open Sans ExtraBold" panose="020B0606030504020204" pitchFamily="34" charset="0"/>
              </a:rPr>
              <a:t> De Sistemas </a:t>
            </a:r>
            <a:r>
              <a:rPr lang="en-ZA" b="1" dirty="0" err="1">
                <a:latin typeface="Open Sans ExtraBold"/>
                <a:ea typeface="Open Sans ExtraBold" panose="020B0606030504020204" pitchFamily="34" charset="0"/>
                <a:cs typeface="Open Sans ExtraBold" panose="020B0606030504020204" pitchFamily="34" charset="0"/>
              </a:rPr>
              <a:t>Energéticos</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Usando</a:t>
            </a:r>
            <a:r>
              <a:rPr lang="en-ZA" b="1" dirty="0">
                <a:latin typeface="Open Sans ExtraBold"/>
                <a:ea typeface="Open Sans ExtraBold" panose="020B0606030504020204" pitchFamily="34" charset="0"/>
                <a:cs typeface="Open Sans ExtraBold" panose="020B0606030504020204" pitchFamily="34" charset="0"/>
              </a:rPr>
              <a:t> o </a:t>
            </a:r>
            <a:r>
              <a:rPr lang="en-ZA" b="1" dirty="0" err="1">
                <a:latin typeface="Open Sans ExtraBold"/>
                <a:ea typeface="Open Sans ExtraBold" panose="020B0606030504020204" pitchFamily="34" charset="0"/>
                <a:cs typeface="Open Sans ExtraBold" panose="020B0606030504020204" pitchFamily="34" charset="0"/>
              </a:rPr>
              <a:t>Osemosys</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D6E95E1D-DCB2-BFA4-6DB3-D2EC1ACE5A64}"/>
              </a:ext>
            </a:extLst>
          </p:cNvPr>
          <p:cNvSpPr txBox="1"/>
          <p:nvPr/>
        </p:nvSpPr>
        <p:spPr>
          <a:xfrm>
            <a:off x="493117" y="3741479"/>
            <a:ext cx="7012584"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AULA 2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NOÇÕES BÁSICAS SOBRE MODELAGEM DE SISTEMAS ENERGÉTICOS</a:t>
            </a: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10</a:t>
            </a:fld>
            <a:endParaRPr lang="sv-SE" sz="1000" b="1" dirty="0">
              <a:solidFill>
                <a:schemeClr val="bg1"/>
              </a:solidFill>
            </a:endParaRPr>
          </a:p>
        </p:txBody>
      </p:sp>
      <p:sp>
        <p:nvSpPr>
          <p:cNvPr id="2" name="Rectangle 1">
            <a:extLst>
              <a:ext uri="{FF2B5EF4-FFF2-40B4-BE49-F238E27FC236}">
                <a16:creationId xmlns:a16="http://schemas.microsoft.com/office/drawing/2014/main" id="{891C6AB9-6A33-694F-9D3F-6FBCDF8E738E}"/>
              </a:ext>
            </a:extLst>
          </p:cNvPr>
          <p:cNvSpPr/>
          <p:nvPr/>
        </p:nvSpPr>
        <p:spPr>
          <a:xfrm>
            <a:off x="683380" y="1108843"/>
            <a:ext cx="772400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2.2.2 Um exemplo de um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referência </a:t>
            </a:r>
          </a:p>
        </p:txBody>
      </p:sp>
      <p:sp>
        <p:nvSpPr>
          <p:cNvPr id="9" name="Title 10">
            <a:extLst>
              <a:ext uri="{FF2B5EF4-FFF2-40B4-BE49-F238E27FC236}">
                <a16:creationId xmlns:a16="http://schemas.microsoft.com/office/drawing/2014/main" id="{6A8E3850-C812-5125-29E6-0B2206170691}"/>
              </a:ext>
            </a:extLst>
          </p:cNvPr>
          <p:cNvSpPr txBox="1">
            <a:spLocks/>
          </p:cNvSpPr>
          <p:nvPr/>
        </p:nvSpPr>
        <p:spPr>
          <a:xfrm>
            <a:off x="591940" y="289071"/>
            <a:ext cx="10350379" cy="7071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Sistemas </a:t>
            </a:r>
            <a:r>
              <a:rPr lang="en-GB" sz="4400" dirty="0" err="1">
                <a:latin typeface="Open Sans"/>
                <a:ea typeface="Open Sans" panose="020B0606030504020204" pitchFamily="34" charset="0"/>
                <a:cs typeface="Open Sans" panose="020B0606030504020204" pitchFamily="34" charset="0"/>
                <a:sym typeface="Bodoni SvtyTwo ITC TT-Book"/>
              </a:rPr>
              <a:t>energéticos</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referência</a:t>
            </a:r>
            <a:endParaRPr lang="en-GB" sz="4400" dirty="0">
              <a:latin typeface="Open Sans"/>
              <a:ea typeface="Open Sans" panose="020B0606030504020204" pitchFamily="34" charset="0"/>
              <a:cs typeface="Open Sans" panose="020B0606030504020204" pitchFamily="34" charset="0"/>
              <a:sym typeface="Bodoni SvtyTwo ITC TT-Book"/>
            </a:endParaRPr>
          </a:p>
        </p:txBody>
      </p:sp>
      <p:grpSp>
        <p:nvGrpSpPr>
          <p:cNvPr id="27" name="Group 26">
            <a:extLst>
              <a:ext uri="{FF2B5EF4-FFF2-40B4-BE49-F238E27FC236}">
                <a16:creationId xmlns:a16="http://schemas.microsoft.com/office/drawing/2014/main" id="{A86AABAA-24C1-6612-C2D6-B4994CC968CA}"/>
              </a:ext>
            </a:extLst>
          </p:cNvPr>
          <p:cNvGrpSpPr/>
          <p:nvPr/>
        </p:nvGrpSpPr>
        <p:grpSpPr>
          <a:xfrm>
            <a:off x="287140" y="1734836"/>
            <a:ext cx="12880220" cy="5245084"/>
            <a:chOff x="951026" y="2252996"/>
            <a:chExt cx="11218324" cy="4567335"/>
          </a:xfrm>
        </p:grpSpPr>
        <p:sp>
          <p:nvSpPr>
            <p:cNvPr id="28" name="Slide Number Placeholder 5">
              <a:extLst>
                <a:ext uri="{FF2B5EF4-FFF2-40B4-BE49-F238E27FC236}">
                  <a16:creationId xmlns:a16="http://schemas.microsoft.com/office/drawing/2014/main" id="{55A01638-9F69-D08F-6983-4BC7073FF2A7}"/>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F12B3B0-2BE9-CC4D-B1FD-EFE2D6A22EBD}" type="slidenum">
                <a:rPr kumimoji="0" lang="en-US" sz="2000" b="1" i="0" u="none" strike="noStrike" kern="1200" cap="none" spc="0" normalizeH="0" baseline="0" noProof="0" dirty="0" smtClean="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10</a:t>
              </a:fld>
              <a:endParaRPr kumimoji="0" lang="en-US" sz="2000" b="1" i="0" u="none" strike="noStrike" kern="1200" cap="none" spc="0" normalizeH="0" baseline="0" noProof="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9" name="Rounded Rectangle 1">
              <a:extLst>
                <a:ext uri="{FF2B5EF4-FFF2-40B4-BE49-F238E27FC236}">
                  <a16:creationId xmlns:a16="http://schemas.microsoft.com/office/drawing/2014/main" id="{6D64EBA7-0BDF-75F4-A382-65BF19BB515A}"/>
                </a:ext>
              </a:extLst>
            </p:cNvPr>
            <p:cNvSpPr/>
            <p:nvPr/>
          </p:nvSpPr>
          <p:spPr>
            <a:xfrm>
              <a:off x="951026" y="2269895"/>
              <a:ext cx="1675973" cy="1700012"/>
            </a:xfrm>
            <a:prstGeom prst="roundRect">
              <a:avLst/>
            </a:prstGeom>
            <a:solidFill>
              <a:srgbClr val="ED7D31">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Extração ou importação</a:t>
              </a:r>
            </a:p>
          </p:txBody>
        </p:sp>
        <p:sp>
          <p:nvSpPr>
            <p:cNvPr id="30" name="Rounded Rectangle 8">
              <a:extLst>
                <a:ext uri="{FF2B5EF4-FFF2-40B4-BE49-F238E27FC236}">
                  <a16:creationId xmlns:a16="http://schemas.microsoft.com/office/drawing/2014/main" id="{68F791EE-B989-20F2-826E-74097C601F19}"/>
                </a:ext>
              </a:extLst>
            </p:cNvPr>
            <p:cNvSpPr/>
            <p:nvPr/>
          </p:nvSpPr>
          <p:spPr>
            <a:xfrm>
              <a:off x="3649295" y="2252996"/>
              <a:ext cx="1675973" cy="1717718"/>
            </a:xfrm>
            <a:prstGeom prst="roundRect">
              <a:avLst/>
            </a:prstGeom>
            <a:solidFill>
              <a:srgbClr val="E7E6E6"/>
            </a:solidFill>
            <a:ln w="12700" cap="flat" cmpd="sng" algn="ctr">
              <a:solidFill>
                <a:sysClr val="window" lastClr="FFFFFF"/>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Conversão</a:t>
              </a:r>
            </a:p>
          </p:txBody>
        </p:sp>
        <p:sp>
          <p:nvSpPr>
            <p:cNvPr id="31" name="Rounded Rectangle 9">
              <a:extLst>
                <a:ext uri="{FF2B5EF4-FFF2-40B4-BE49-F238E27FC236}">
                  <a16:creationId xmlns:a16="http://schemas.microsoft.com/office/drawing/2014/main" id="{CCAD3763-6A87-EDB2-205A-1BD887FDE178}"/>
                </a:ext>
              </a:extLst>
            </p:cNvPr>
            <p:cNvSpPr/>
            <p:nvPr/>
          </p:nvSpPr>
          <p:spPr>
            <a:xfrm>
              <a:off x="6347564" y="2269896"/>
              <a:ext cx="1675973" cy="1700012"/>
            </a:xfrm>
            <a:prstGeom prst="roundRect">
              <a:avLst/>
            </a:prstGeom>
            <a:solidFill>
              <a:srgbClr val="FFC000">
                <a:lumMod val="60000"/>
                <a:lumOff val="40000"/>
              </a:srgbClr>
            </a:solidFill>
            <a:ln w="12700" cap="flat" cmpd="sng" algn="ctr">
              <a:solidFill>
                <a:sysClr val="window" lastClr="FFFFFF"/>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Transmissão e distribuição</a:t>
              </a:r>
            </a:p>
          </p:txBody>
        </p:sp>
        <p:sp>
          <p:nvSpPr>
            <p:cNvPr id="32" name="Rounded Rectangle 10">
              <a:extLst>
                <a:ext uri="{FF2B5EF4-FFF2-40B4-BE49-F238E27FC236}">
                  <a16:creationId xmlns:a16="http://schemas.microsoft.com/office/drawing/2014/main" id="{7E22D0A5-D83D-C44C-5DB3-93BA16458766}"/>
                </a:ext>
              </a:extLst>
            </p:cNvPr>
            <p:cNvSpPr/>
            <p:nvPr/>
          </p:nvSpPr>
          <p:spPr>
            <a:xfrm>
              <a:off x="9045833" y="2269895"/>
              <a:ext cx="1675973" cy="1700012"/>
            </a:xfrm>
            <a:prstGeom prst="roundRect">
              <a:avLst/>
            </a:prstGeom>
            <a:solidFill>
              <a:srgbClr val="4472C4">
                <a:lumMod val="60000"/>
                <a:lumOff val="40000"/>
              </a:srgbClr>
            </a:solidFill>
            <a:ln w="12700" cap="flat" cmpd="sng" algn="ctr">
              <a:solidFill>
                <a:sysClr val="window" lastClr="FFFFFF"/>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Uso final</a:t>
              </a:r>
            </a:p>
          </p:txBody>
        </p:sp>
        <p:sp>
          <p:nvSpPr>
            <p:cNvPr id="33" name="Right Arrow 3">
              <a:extLst>
                <a:ext uri="{FF2B5EF4-FFF2-40B4-BE49-F238E27FC236}">
                  <a16:creationId xmlns:a16="http://schemas.microsoft.com/office/drawing/2014/main" id="{8B063C26-9E9B-AAF1-D8D5-81B29D18C199}"/>
                </a:ext>
              </a:extLst>
            </p:cNvPr>
            <p:cNvSpPr/>
            <p:nvPr/>
          </p:nvSpPr>
          <p:spPr>
            <a:xfrm>
              <a:off x="2626999" y="3036352"/>
              <a:ext cx="1022296" cy="244377"/>
            </a:xfrm>
            <a:prstGeom prst="rightArrow">
              <a:avLst/>
            </a:prstGeom>
            <a:solidFill>
              <a:srgbClr val="E7E6E6"/>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ight Arrow 12">
              <a:extLst>
                <a:ext uri="{FF2B5EF4-FFF2-40B4-BE49-F238E27FC236}">
                  <a16:creationId xmlns:a16="http://schemas.microsoft.com/office/drawing/2014/main" id="{546CA570-65A7-1CC2-AB4A-4732082DBDCA}"/>
                </a:ext>
              </a:extLst>
            </p:cNvPr>
            <p:cNvSpPr/>
            <p:nvPr/>
          </p:nvSpPr>
          <p:spPr>
            <a:xfrm>
              <a:off x="5345470" y="2997712"/>
              <a:ext cx="1022296" cy="244377"/>
            </a:xfrm>
            <a:prstGeom prst="rightArrow">
              <a:avLst/>
            </a:prstGeom>
            <a:solidFill>
              <a:srgbClr val="FFC000">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ight Arrow 14">
              <a:extLst>
                <a:ext uri="{FF2B5EF4-FFF2-40B4-BE49-F238E27FC236}">
                  <a16:creationId xmlns:a16="http://schemas.microsoft.com/office/drawing/2014/main" id="{67CA9113-BF87-13E6-522B-8E1EF38AB727}"/>
                </a:ext>
              </a:extLst>
            </p:cNvPr>
            <p:cNvSpPr/>
            <p:nvPr/>
          </p:nvSpPr>
          <p:spPr>
            <a:xfrm>
              <a:off x="8046254" y="2996105"/>
              <a:ext cx="1022296" cy="244377"/>
            </a:xfrm>
            <a:prstGeom prst="rightArrow">
              <a:avLst/>
            </a:prstGeom>
            <a:solidFill>
              <a:srgbClr val="4472C4">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D5FC9F8-0852-F808-5239-0C0DA6CCC26E}"/>
                </a:ext>
              </a:extLst>
            </p:cNvPr>
            <p:cNvSpPr txBox="1"/>
            <p:nvPr/>
          </p:nvSpPr>
          <p:spPr>
            <a:xfrm>
              <a:off x="951026" y="4146997"/>
              <a:ext cx="9931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Primário</a:t>
              </a:r>
            </a:p>
          </p:txBody>
        </p:sp>
        <p:sp>
          <p:nvSpPr>
            <p:cNvPr id="37" name="TextBox 36">
              <a:extLst>
                <a:ext uri="{FF2B5EF4-FFF2-40B4-BE49-F238E27FC236}">
                  <a16:creationId xmlns:a16="http://schemas.microsoft.com/office/drawing/2014/main" id="{9C9BBF43-9C99-A618-4741-8012A6192539}"/>
                </a:ext>
              </a:extLst>
            </p:cNvPr>
            <p:cNvSpPr txBox="1"/>
            <p:nvPr/>
          </p:nvSpPr>
          <p:spPr>
            <a:xfrm>
              <a:off x="3649295" y="4146997"/>
              <a:ext cx="12704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Secundário</a:t>
              </a:r>
            </a:p>
          </p:txBody>
        </p:sp>
        <p:sp>
          <p:nvSpPr>
            <p:cNvPr id="38" name="TextBox 37">
              <a:extLst>
                <a:ext uri="{FF2B5EF4-FFF2-40B4-BE49-F238E27FC236}">
                  <a16:creationId xmlns:a16="http://schemas.microsoft.com/office/drawing/2014/main" id="{CEF22B52-3849-7937-8541-A1CE327EE563}"/>
                </a:ext>
              </a:extLst>
            </p:cNvPr>
            <p:cNvSpPr txBox="1"/>
            <p:nvPr/>
          </p:nvSpPr>
          <p:spPr>
            <a:xfrm>
              <a:off x="6367766" y="4146997"/>
              <a:ext cx="12704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Final</a:t>
              </a:r>
            </a:p>
          </p:txBody>
        </p:sp>
        <p:sp>
          <p:nvSpPr>
            <p:cNvPr id="39" name="TextBox 38">
              <a:extLst>
                <a:ext uri="{FF2B5EF4-FFF2-40B4-BE49-F238E27FC236}">
                  <a16:creationId xmlns:a16="http://schemas.microsoft.com/office/drawing/2014/main" id="{51F4A0CA-5950-9634-5925-A9C0BC44133B}"/>
                </a:ext>
              </a:extLst>
            </p:cNvPr>
            <p:cNvSpPr txBox="1"/>
            <p:nvPr/>
          </p:nvSpPr>
          <p:spPr>
            <a:xfrm>
              <a:off x="9045833" y="4146997"/>
              <a:ext cx="12704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Útil</a:t>
              </a:r>
            </a:p>
          </p:txBody>
        </p:sp>
        <p:sp>
          <p:nvSpPr>
            <p:cNvPr id="40" name="TextBox 39">
              <a:extLst>
                <a:ext uri="{FF2B5EF4-FFF2-40B4-BE49-F238E27FC236}">
                  <a16:creationId xmlns:a16="http://schemas.microsoft.com/office/drawing/2014/main" id="{3696B138-D755-A8E2-6A85-8FDF8BAEA46B}"/>
                </a:ext>
              </a:extLst>
            </p:cNvPr>
            <p:cNvSpPr txBox="1"/>
            <p:nvPr/>
          </p:nvSpPr>
          <p:spPr>
            <a:xfrm>
              <a:off x="1206018" y="4516329"/>
              <a:ext cx="1675973" cy="193899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Óleo</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Gás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Carvão</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Água</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Vento</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Solar</a:t>
              </a:r>
            </a:p>
          </p:txBody>
        </p:sp>
        <p:sp>
          <p:nvSpPr>
            <p:cNvPr id="41" name="TextBox 40">
              <a:extLst>
                <a:ext uri="{FF2B5EF4-FFF2-40B4-BE49-F238E27FC236}">
                  <a16:creationId xmlns:a16="http://schemas.microsoft.com/office/drawing/2014/main" id="{FDB1016F-7CD3-7FFA-23AA-50541BD23A88}"/>
                </a:ext>
              </a:extLst>
            </p:cNvPr>
            <p:cNvSpPr txBox="1"/>
            <p:nvPr/>
          </p:nvSpPr>
          <p:spPr>
            <a:xfrm>
              <a:off x="3786892" y="4516329"/>
              <a:ext cx="1675973" cy="1631216"/>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Diesel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Querosene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Gás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Eletricidade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Carvão</a:t>
              </a:r>
            </a:p>
          </p:txBody>
        </p:sp>
        <p:sp>
          <p:nvSpPr>
            <p:cNvPr id="42" name="TextBox 41">
              <a:extLst>
                <a:ext uri="{FF2B5EF4-FFF2-40B4-BE49-F238E27FC236}">
                  <a16:creationId xmlns:a16="http://schemas.microsoft.com/office/drawing/2014/main" id="{43F46DCA-47B1-12D9-C21A-52001466FC8B}"/>
                </a:ext>
              </a:extLst>
            </p:cNvPr>
            <p:cNvSpPr txBox="1"/>
            <p:nvPr/>
          </p:nvSpPr>
          <p:spPr>
            <a:xfrm>
              <a:off x="9173271" y="4516329"/>
              <a:ext cx="1675973" cy="1323439"/>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Calor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Iluminação</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Energia mecânica</a:t>
              </a:r>
            </a:p>
          </p:txBody>
        </p:sp>
        <p:sp>
          <p:nvSpPr>
            <p:cNvPr id="43" name="TextBox 42">
              <a:extLst>
                <a:ext uri="{FF2B5EF4-FFF2-40B4-BE49-F238E27FC236}">
                  <a16:creationId xmlns:a16="http://schemas.microsoft.com/office/drawing/2014/main" id="{DD1A58FD-C254-062B-B4F9-361F1FFC12DC}"/>
                </a:ext>
              </a:extLst>
            </p:cNvPr>
            <p:cNvSpPr txBox="1"/>
            <p:nvPr/>
          </p:nvSpPr>
          <p:spPr>
            <a:xfrm>
              <a:off x="6527141" y="4516329"/>
              <a:ext cx="1675973" cy="1631216"/>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Diesel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Querosene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Gás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Eletricidade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Carvão</a:t>
              </a:r>
            </a:p>
          </p:txBody>
        </p:sp>
      </p:grpSp>
      <p:pic>
        <p:nvPicPr>
          <p:cNvPr id="4" name="synthesize (26)">
            <a:hlinkClick r:id="" action="ppaction://media"/>
            <a:extLst>
              <a:ext uri="{FF2B5EF4-FFF2-40B4-BE49-F238E27FC236}">
                <a16:creationId xmlns:a16="http://schemas.microsoft.com/office/drawing/2014/main" id="{7B592D67-4059-B48C-F00B-36AE0D5538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89800" y="225734"/>
            <a:ext cx="1008500" cy="1008500"/>
          </a:xfrm>
          <a:prstGeom prst="rect">
            <a:avLst/>
          </a:prstGeom>
        </p:spPr>
      </p:pic>
    </p:spTree>
    <p:extLst>
      <p:ext uri="{BB962C8B-B14F-4D97-AF65-F5344CB8AC3E}">
        <p14:creationId xmlns:p14="http://schemas.microsoft.com/office/powerpoint/2010/main" val="258118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11</a:t>
            </a:fld>
            <a:endParaRPr lang="sv-SE" sz="1000" b="1" dirty="0">
              <a:solidFill>
                <a:schemeClr val="bg1"/>
              </a:solidFill>
            </a:endParaRPr>
          </a:p>
        </p:txBody>
      </p:sp>
      <p:sp>
        <p:nvSpPr>
          <p:cNvPr id="2" name="Rectangle 1">
            <a:extLst>
              <a:ext uri="{FF2B5EF4-FFF2-40B4-BE49-F238E27FC236}">
                <a16:creationId xmlns:a16="http://schemas.microsoft.com/office/drawing/2014/main" id="{296F78BB-6C91-28A9-F155-36FE7FE7AF9E}"/>
              </a:ext>
            </a:extLst>
          </p:cNvPr>
          <p:cNvSpPr/>
          <p:nvPr/>
        </p:nvSpPr>
        <p:spPr>
          <a:xfrm>
            <a:off x="15238" y="1533074"/>
            <a:ext cx="4256799"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2.2.3 Progresso no ODS7: Acesso à eletricidade e cozinha limpa </a:t>
            </a:r>
          </a:p>
        </p:txBody>
      </p:sp>
      <p:sp>
        <p:nvSpPr>
          <p:cNvPr id="9" name="Title 10">
            <a:extLst>
              <a:ext uri="{FF2B5EF4-FFF2-40B4-BE49-F238E27FC236}">
                <a16:creationId xmlns:a16="http://schemas.microsoft.com/office/drawing/2014/main" id="{0E4F15E7-4FC1-B11B-1476-A6397248DFE7}"/>
              </a:ext>
            </a:extLst>
          </p:cNvPr>
          <p:cNvSpPr txBox="1">
            <a:spLocks/>
          </p:cNvSpPr>
          <p:nvPr/>
        </p:nvSpPr>
        <p:spPr>
          <a:xfrm>
            <a:off x="114300" y="191305"/>
            <a:ext cx="4157738" cy="1397649"/>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Sistemas </a:t>
            </a:r>
            <a:r>
              <a:rPr lang="en-GB" sz="4400" dirty="0" err="1">
                <a:latin typeface="Open Sans"/>
                <a:ea typeface="Open Sans" panose="020B0606030504020204" pitchFamily="34" charset="0"/>
                <a:cs typeface="Open Sans" panose="020B0606030504020204" pitchFamily="34" charset="0"/>
                <a:sym typeface="Bodoni SvtyTwo ITC TT-Book"/>
              </a:rPr>
              <a:t>energéticos</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referência</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10" name="Content Placeholder 3" descr="A picture containing text&#10;&#10;Description automatically generated">
            <a:extLst>
              <a:ext uri="{FF2B5EF4-FFF2-40B4-BE49-F238E27FC236}">
                <a16:creationId xmlns:a16="http://schemas.microsoft.com/office/drawing/2014/main" id="{19036622-F953-B56B-1F36-9F1541DD15D4}"/>
              </a:ext>
            </a:extLst>
          </p:cNvPr>
          <p:cNvPicPr>
            <a:picLocks noGrp="1" noChangeAspect="1"/>
          </p:cNvPicPr>
          <p:nvPr>
            <p:ph idx="1"/>
          </p:nvPr>
        </p:nvPicPr>
        <p:blipFill>
          <a:blip r:embed="rId5"/>
          <a:stretch>
            <a:fillRect/>
          </a:stretch>
        </p:blipFill>
        <p:spPr>
          <a:xfrm>
            <a:off x="4117219" y="226865"/>
            <a:ext cx="7751599" cy="6189175"/>
          </a:xfrm>
        </p:spPr>
      </p:pic>
      <p:sp>
        <p:nvSpPr>
          <p:cNvPr id="12" name="Content Placeholder 2">
            <a:extLst>
              <a:ext uri="{FF2B5EF4-FFF2-40B4-BE49-F238E27FC236}">
                <a16:creationId xmlns:a16="http://schemas.microsoft.com/office/drawing/2014/main" id="{784352CA-52CF-592E-3A8C-5DE8D0CD1471}"/>
              </a:ext>
            </a:extLst>
          </p:cNvPr>
          <p:cNvSpPr txBox="1">
            <a:spLocks/>
          </p:cNvSpPr>
          <p:nvPr/>
        </p:nvSpPr>
        <p:spPr>
          <a:xfrm>
            <a:off x="114300" y="2449195"/>
            <a:ext cx="3848100" cy="404177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900" b="1" dirty="0">
                <a:latin typeface="Open Sans"/>
                <a:ea typeface="Open Sans" panose="020B0606030504020204" pitchFamily="34" charset="0"/>
                <a:cs typeface="Open Sans" panose="020B0606030504020204" pitchFamily="34" charset="0"/>
              </a:rPr>
              <a:t>Energia primária </a:t>
            </a:r>
            <a:r>
              <a:rPr lang="en-GB" sz="1900" dirty="0">
                <a:latin typeface="Open Sans"/>
                <a:ea typeface="Open Sans" panose="020B0606030504020204" pitchFamily="34" charset="0"/>
                <a:cs typeface="Open Sans" panose="020B0606030504020204" pitchFamily="34" charset="0"/>
              </a:rPr>
              <a:t>para o </a:t>
            </a:r>
            <a:r>
              <a:rPr lang="en-GB" sz="1900" b="1" dirty="0" err="1">
                <a:latin typeface="Open Sans"/>
                <a:ea typeface="Open Sans" panose="020B0606030504020204" pitchFamily="34" charset="0"/>
                <a:cs typeface="Open Sans" panose="020B0606030504020204" pitchFamily="34" charset="0"/>
              </a:rPr>
              <a:t>sistema</a:t>
            </a:r>
            <a:r>
              <a:rPr lang="en-GB" sz="1900" b="1" dirty="0">
                <a:latin typeface="Open Sans"/>
                <a:ea typeface="Open Sans" panose="020B0606030504020204" pitchFamily="34" charset="0"/>
                <a:cs typeface="Open Sans" panose="020B0606030504020204" pitchFamily="34" charset="0"/>
              </a:rPr>
              <a:t> </a:t>
            </a:r>
            <a:r>
              <a:rPr lang="en-GB" sz="1900" b="1" dirty="0" err="1">
                <a:latin typeface="Open Sans"/>
                <a:ea typeface="Open Sans" panose="020B0606030504020204" pitchFamily="34" charset="0"/>
                <a:cs typeface="Open Sans" panose="020B0606030504020204" pitchFamily="34" charset="0"/>
              </a:rPr>
              <a:t>energético</a:t>
            </a:r>
            <a:r>
              <a:rPr lang="en-GB" sz="1900" b="1" dirty="0">
                <a:latin typeface="Open Sans"/>
                <a:ea typeface="Open Sans" panose="020B0606030504020204" pitchFamily="34" charset="0"/>
                <a:cs typeface="Open Sans" panose="020B0606030504020204" pitchFamily="34" charset="0"/>
              </a:rPr>
              <a:t> secundária</a:t>
            </a:r>
            <a:r>
              <a:rPr lang="en-GB" sz="1900" dirty="0">
                <a:latin typeface="Open Sans"/>
                <a:ea typeface="Open Sans" panose="020B0606030504020204" pitchFamily="34" charset="0"/>
                <a:cs typeface="Open Sans" panose="020B0606030504020204" pitchFamily="34" charset="0"/>
              </a:rPr>
              <a:t>, para a </a:t>
            </a:r>
            <a:r>
              <a:rPr lang="en-GB" sz="1900" b="1" dirty="0">
                <a:latin typeface="Open Sans"/>
                <a:ea typeface="Open Sans" panose="020B0606030504020204" pitchFamily="34" charset="0"/>
                <a:cs typeface="Open Sans" panose="020B0606030504020204" pitchFamily="34" charset="0"/>
              </a:rPr>
              <a:t>distribuição </a:t>
            </a:r>
            <a:r>
              <a:rPr lang="en-GB" sz="1900" dirty="0">
                <a:latin typeface="Open Sans"/>
                <a:ea typeface="Open Sans" panose="020B0606030504020204" pitchFamily="34" charset="0"/>
                <a:cs typeface="Open Sans" panose="020B0606030504020204" pitchFamily="34" charset="0"/>
              </a:rPr>
              <a:t>e para a </a:t>
            </a:r>
            <a:r>
              <a:rPr lang="en-GB" sz="1900" b="1" dirty="0">
                <a:latin typeface="Open Sans"/>
                <a:ea typeface="Open Sans" panose="020B0606030504020204" pitchFamily="34" charset="0"/>
                <a:cs typeface="Open Sans" panose="020B0606030504020204" pitchFamily="34" charset="0"/>
              </a:rPr>
              <a:t>demanda final de energia.</a:t>
            </a:r>
          </a:p>
          <a:p>
            <a:r>
              <a:rPr lang="en-GB" sz="1900" dirty="0" err="1">
                <a:latin typeface="Open Sans"/>
                <a:ea typeface="Open Sans" panose="020B0606030504020204" pitchFamily="34" charset="0"/>
                <a:cs typeface="Open Sans" panose="020B0606030504020204" pitchFamily="34" charset="0"/>
              </a:rPr>
              <a:t>sistema</a:t>
            </a:r>
            <a:r>
              <a:rPr lang="en-GB" sz="1900" dirty="0">
                <a:latin typeface="Open Sans"/>
                <a:ea typeface="Open Sans" panose="020B0606030504020204" pitchFamily="34" charset="0"/>
                <a:cs typeface="Open Sans" panose="020B0606030504020204" pitchFamily="34" charset="0"/>
              </a:rPr>
              <a:t> </a:t>
            </a:r>
            <a:r>
              <a:rPr lang="en-GB" sz="1900" dirty="0" err="1">
                <a:latin typeface="Open Sans"/>
                <a:ea typeface="Open Sans" panose="020B0606030504020204" pitchFamily="34" charset="0"/>
                <a:cs typeface="Open Sans" panose="020B0606030504020204" pitchFamily="34" charset="0"/>
              </a:rPr>
              <a:t>energético</a:t>
            </a:r>
            <a:r>
              <a:rPr lang="en-GB" sz="1900" dirty="0">
                <a:latin typeface="Open Sans"/>
                <a:ea typeface="Open Sans" panose="020B0606030504020204" pitchFamily="34" charset="0"/>
                <a:cs typeface="Open Sans" panose="020B0606030504020204" pitchFamily="34" charset="0"/>
              </a:rPr>
              <a:t> primária composto pelas principais </a:t>
            </a:r>
            <a:r>
              <a:rPr lang="en-GB" sz="1900" b="1" dirty="0">
                <a:latin typeface="Open Sans"/>
                <a:ea typeface="Open Sans" panose="020B0606030504020204" pitchFamily="34" charset="0"/>
                <a:cs typeface="Open Sans" panose="020B0606030504020204" pitchFamily="34" charset="0"/>
              </a:rPr>
              <a:t>commodities brutas</a:t>
            </a:r>
            <a:r>
              <a:rPr lang="en-GB" sz="1900" dirty="0">
                <a:latin typeface="Open Sans"/>
                <a:ea typeface="Open Sans" panose="020B0606030504020204" pitchFamily="34" charset="0"/>
                <a:cs typeface="Open Sans" panose="020B0606030504020204" pitchFamily="34" charset="0"/>
              </a:rPr>
              <a:t>.</a:t>
            </a:r>
          </a:p>
          <a:p>
            <a:r>
              <a:rPr lang="en-GB" sz="1900" b="1" dirty="0">
                <a:latin typeface="Open Sans"/>
                <a:ea typeface="Open Sans" panose="020B0606030504020204" pitchFamily="34" charset="0"/>
                <a:cs typeface="Open Sans" panose="020B0606030504020204" pitchFamily="34" charset="0"/>
              </a:rPr>
              <a:t>Conversão </a:t>
            </a:r>
            <a:r>
              <a:rPr lang="en-GB" sz="1900" dirty="0">
                <a:latin typeface="Open Sans"/>
                <a:ea typeface="Open Sans" panose="020B0606030504020204" pitchFamily="34" charset="0"/>
                <a:cs typeface="Open Sans" panose="020B0606030504020204" pitchFamily="34" charset="0"/>
              </a:rPr>
              <a:t>em commodities refinadas, como </a:t>
            </a:r>
            <a:r>
              <a:rPr lang="en-GB" sz="1900" b="1" dirty="0">
                <a:latin typeface="Open Sans"/>
                <a:ea typeface="Open Sans" panose="020B0606030504020204" pitchFamily="34" charset="0"/>
                <a:cs typeface="Open Sans" panose="020B0606030504020204" pitchFamily="34" charset="0"/>
              </a:rPr>
              <a:t>eletricidade, petróleo, carvão e gás</a:t>
            </a:r>
            <a:r>
              <a:rPr lang="en-GB" sz="1900" dirty="0">
                <a:latin typeface="Open Sans"/>
                <a:ea typeface="Open Sans" panose="020B0606030504020204" pitchFamily="34" charset="0"/>
                <a:cs typeface="Open Sans" panose="020B0606030504020204" pitchFamily="34" charset="0"/>
              </a:rPr>
              <a:t>.</a:t>
            </a:r>
          </a:p>
          <a:p>
            <a:r>
              <a:rPr lang="en-GB" sz="1900" dirty="0">
                <a:latin typeface="Open Sans"/>
                <a:ea typeface="Open Sans" panose="020B0606030504020204" pitchFamily="34" charset="0"/>
                <a:cs typeface="Open Sans" panose="020B0606030504020204" pitchFamily="34" charset="0"/>
              </a:rPr>
              <a:t>Commodities refinadas usadas para </a:t>
            </a:r>
            <a:r>
              <a:rPr lang="en-GB" sz="1900" b="1" dirty="0">
                <a:latin typeface="Open Sans"/>
                <a:ea typeface="Open Sans" panose="020B0606030504020204" pitchFamily="34" charset="0"/>
                <a:cs typeface="Open Sans" panose="020B0606030504020204" pitchFamily="34" charset="0"/>
              </a:rPr>
              <a:t>transporte, construções, indústria</a:t>
            </a:r>
            <a:r>
              <a:rPr lang="en-GB" sz="1900" dirty="0">
                <a:latin typeface="Open Sans"/>
                <a:ea typeface="Open Sans" panose="020B0606030504020204" pitchFamily="34" charset="0"/>
                <a:cs typeface="Open Sans" panose="020B0606030504020204" pitchFamily="34" charset="0"/>
              </a:rPr>
              <a:t>, </a:t>
            </a:r>
            <a:r>
              <a:rPr lang="en-GB" sz="1900" b="1" dirty="0">
                <a:latin typeface="Open Sans"/>
                <a:ea typeface="Open Sans" panose="020B0606030504020204" pitchFamily="34" charset="0"/>
                <a:cs typeface="Open Sans" panose="020B0606030504020204" pitchFamily="34" charset="0"/>
              </a:rPr>
              <a:t>agricultura e </a:t>
            </a:r>
            <a:r>
              <a:rPr lang="en-GB" sz="1900" b="1" dirty="0" err="1">
                <a:latin typeface="Open Sans"/>
                <a:ea typeface="Open Sans" panose="020B0606030504020204" pitchFamily="34" charset="0"/>
                <a:cs typeface="Open Sans" panose="020B0606030504020204" pitchFamily="34" charset="0"/>
              </a:rPr>
              <a:t>silvicultura</a:t>
            </a:r>
            <a:r>
              <a:rPr lang="en-GB" sz="1900" b="1" dirty="0">
                <a:latin typeface="Open Sans"/>
                <a:ea typeface="Open Sans" panose="020B0606030504020204" pitchFamily="34" charset="0"/>
                <a:cs typeface="Open Sans" panose="020B0606030504020204" pitchFamily="34" charset="0"/>
              </a:rPr>
              <a:t>.</a:t>
            </a:r>
            <a:endParaRPr lang="en-GB" sz="1900" dirty="0">
              <a:latin typeface="Open Sans"/>
              <a:ea typeface="Open Sans" panose="020B0606030504020204" pitchFamily="34" charset="0"/>
              <a:cs typeface="Open Sans" panose="020B0606030504020204" pitchFamily="34" charset="0"/>
            </a:endParaRPr>
          </a:p>
        </p:txBody>
      </p:sp>
      <p:pic>
        <p:nvPicPr>
          <p:cNvPr id="4" name="synthesize (27)">
            <a:hlinkClick r:id="" action="ppaction://media"/>
            <a:extLst>
              <a:ext uri="{FF2B5EF4-FFF2-40B4-BE49-F238E27FC236}">
                <a16:creationId xmlns:a16="http://schemas.microsoft.com/office/drawing/2014/main" id="{268D1C2E-5D6C-82BF-EAE8-1D28A80706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72037" y="939476"/>
            <a:ext cx="947541" cy="947541"/>
          </a:xfrm>
          <a:prstGeom prst="rect">
            <a:avLst/>
          </a:prstGeom>
        </p:spPr>
      </p:pic>
    </p:spTree>
    <p:extLst>
      <p:ext uri="{BB962C8B-B14F-4D97-AF65-F5344CB8AC3E}">
        <p14:creationId xmlns:p14="http://schemas.microsoft.com/office/powerpoint/2010/main" val="356335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12</a:t>
            </a:fld>
            <a:endParaRPr lang="sv-SE" sz="1000" b="1" dirty="0">
              <a:solidFill>
                <a:schemeClr val="bg1"/>
              </a:solidFill>
            </a:endParaRPr>
          </a:p>
        </p:txBody>
      </p:sp>
      <p:sp>
        <p:nvSpPr>
          <p:cNvPr id="2" name="Rectangle 1">
            <a:extLst>
              <a:ext uri="{FF2B5EF4-FFF2-40B4-BE49-F238E27FC236}">
                <a16:creationId xmlns:a16="http://schemas.microsoft.com/office/drawing/2014/main" id="{567EAFAE-7F61-957D-FE5B-FF87028C9601}"/>
              </a:ext>
            </a:extLst>
          </p:cNvPr>
          <p:cNvSpPr/>
          <p:nvPr/>
        </p:nvSpPr>
        <p:spPr>
          <a:xfrm>
            <a:off x="375747" y="915646"/>
            <a:ext cx="854705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Balanço energético de um país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86026C8B-8405-3C3E-A3BF-14AC8B25495E}"/>
              </a:ext>
            </a:extLst>
          </p:cNvPr>
          <p:cNvSpPr txBox="1">
            <a:spLocks/>
          </p:cNvSpPr>
          <p:nvPr/>
        </p:nvSpPr>
        <p:spPr>
          <a:xfrm>
            <a:off x="366335" y="102544"/>
            <a:ext cx="10350379" cy="7772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Sistemas </a:t>
            </a:r>
            <a:r>
              <a:rPr lang="en-GB" sz="4400" dirty="0" err="1">
                <a:latin typeface="Open Sans"/>
                <a:ea typeface="Open Sans" panose="020B0606030504020204" pitchFamily="34" charset="0"/>
                <a:cs typeface="Open Sans" panose="020B0606030504020204" pitchFamily="34" charset="0"/>
                <a:sym typeface="Bodoni SvtyTwo ITC TT-Book"/>
              </a:rPr>
              <a:t>energéticos</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referência</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8" name="TextBox 7">
            <a:extLst>
              <a:ext uri="{FF2B5EF4-FFF2-40B4-BE49-F238E27FC236}">
                <a16:creationId xmlns:a16="http://schemas.microsoft.com/office/drawing/2014/main" id="{888A7746-326A-1B1F-9C63-6244BAD3D1FC}"/>
              </a:ext>
            </a:extLst>
          </p:cNvPr>
          <p:cNvSpPr txBox="1"/>
          <p:nvPr/>
        </p:nvSpPr>
        <p:spPr>
          <a:xfrm>
            <a:off x="667612" y="6285718"/>
            <a:ext cx="37620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Fonte: </a:t>
            </a:r>
            <a:r>
              <a:rPr lang="en-US" sz="1000" dirty="0">
                <a:solidFill>
                  <a:srgbClr val="1D1C1D"/>
                </a:solidFill>
                <a:latin typeface="Open Sans"/>
              </a:rPr>
              <a:t>(Agência Internacional de Energia Renovável, 2019) </a:t>
            </a:r>
            <a:endParaRPr lang="en-US" sz="1000" dirty="0">
              <a:latin typeface="Open Sans"/>
            </a:endParaRPr>
          </a:p>
        </p:txBody>
      </p:sp>
      <p:grpSp>
        <p:nvGrpSpPr>
          <p:cNvPr id="9" name="Group 8">
            <a:extLst>
              <a:ext uri="{FF2B5EF4-FFF2-40B4-BE49-F238E27FC236}">
                <a16:creationId xmlns:a16="http://schemas.microsoft.com/office/drawing/2014/main" id="{5F2CF609-FF67-AF60-88DD-A374A255E256}"/>
              </a:ext>
            </a:extLst>
          </p:cNvPr>
          <p:cNvGrpSpPr/>
          <p:nvPr/>
        </p:nvGrpSpPr>
        <p:grpSpPr>
          <a:xfrm>
            <a:off x="371495" y="1351590"/>
            <a:ext cx="11831137" cy="4816010"/>
            <a:chOff x="369608" y="1729440"/>
            <a:chExt cx="11537260" cy="3993981"/>
          </a:xfrm>
        </p:grpSpPr>
        <p:pic>
          <p:nvPicPr>
            <p:cNvPr id="10" name="Picture 9">
              <a:extLst>
                <a:ext uri="{FF2B5EF4-FFF2-40B4-BE49-F238E27FC236}">
                  <a16:creationId xmlns:a16="http://schemas.microsoft.com/office/drawing/2014/main" id="{0908DB6B-1397-BB08-6153-81AB5F079250}"/>
                </a:ext>
              </a:extLst>
            </p:cNvPr>
            <p:cNvPicPr>
              <a:picLocks noChangeAspect="1"/>
            </p:cNvPicPr>
            <p:nvPr/>
          </p:nvPicPr>
          <p:blipFill rotWithShape="1">
            <a:blip r:embed="rId5"/>
            <a:srcRect b="10008"/>
            <a:stretch/>
          </p:blipFill>
          <p:spPr>
            <a:xfrm>
              <a:off x="3275245" y="1729440"/>
              <a:ext cx="5641510" cy="3993981"/>
            </a:xfrm>
            <a:prstGeom prst="rect">
              <a:avLst/>
            </a:prstGeom>
          </p:spPr>
        </p:pic>
        <p:sp>
          <p:nvSpPr>
            <p:cNvPr id="11" name="TextBox 10">
              <a:extLst>
                <a:ext uri="{FF2B5EF4-FFF2-40B4-BE49-F238E27FC236}">
                  <a16:creationId xmlns:a16="http://schemas.microsoft.com/office/drawing/2014/main" id="{1EB26107-D238-BFA0-331E-D0367A3B86C2}"/>
                </a:ext>
              </a:extLst>
            </p:cNvPr>
            <p:cNvSpPr txBox="1"/>
            <p:nvPr/>
          </p:nvSpPr>
          <p:spPr>
            <a:xfrm>
              <a:off x="448474" y="2242397"/>
              <a:ext cx="2472743" cy="707886"/>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Commodities </a:t>
              </a:r>
              <a:r>
                <a:rPr lang="en-US" sz="2000" dirty="0" err="1">
                  <a:latin typeface="Open Sans" panose="020B0606030504020204" pitchFamily="34" charset="0"/>
                  <a:ea typeface="Open Sans" panose="020B0606030504020204" pitchFamily="34" charset="0"/>
                  <a:cs typeface="Open Sans" panose="020B0606030504020204" pitchFamily="34" charset="0"/>
                </a:rPr>
                <a:t>agrupadas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por</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tipo</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2" name="Straight Arrow Connector 11">
              <a:extLst>
                <a:ext uri="{FF2B5EF4-FFF2-40B4-BE49-F238E27FC236}">
                  <a16:creationId xmlns:a16="http://schemas.microsoft.com/office/drawing/2014/main" id="{34C73DC2-C04D-E836-FB94-563291902FCD}"/>
                </a:ext>
              </a:extLst>
            </p:cNvPr>
            <p:cNvCxnSpPr>
              <a:cxnSpLocks/>
            </p:cNvCxnSpPr>
            <p:nvPr/>
          </p:nvCxnSpPr>
          <p:spPr>
            <a:xfrm flipV="1">
              <a:off x="2356834" y="2399499"/>
              <a:ext cx="2550017" cy="1909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3" name="TextBox 12">
              <a:extLst>
                <a:ext uri="{FF2B5EF4-FFF2-40B4-BE49-F238E27FC236}">
                  <a16:creationId xmlns:a16="http://schemas.microsoft.com/office/drawing/2014/main" id="{3E32E823-56E7-CE6B-1991-69FCCDC33BE8}"/>
                </a:ext>
              </a:extLst>
            </p:cNvPr>
            <p:cNvSpPr txBox="1"/>
            <p:nvPr/>
          </p:nvSpPr>
          <p:spPr>
            <a:xfrm>
              <a:off x="9434125" y="2441777"/>
              <a:ext cx="2472743"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Energia primária</a:t>
              </a:r>
            </a:p>
          </p:txBody>
        </p:sp>
        <p:cxnSp>
          <p:nvCxnSpPr>
            <p:cNvPr id="14" name="Straight Arrow Connector 13">
              <a:extLst>
                <a:ext uri="{FF2B5EF4-FFF2-40B4-BE49-F238E27FC236}">
                  <a16:creationId xmlns:a16="http://schemas.microsoft.com/office/drawing/2014/main" id="{B8BDD623-6D27-F955-101C-69B22E583769}"/>
                </a:ext>
              </a:extLst>
            </p:cNvPr>
            <p:cNvCxnSpPr>
              <a:cxnSpLocks/>
            </p:cNvCxnSpPr>
            <p:nvPr/>
          </p:nvCxnSpPr>
          <p:spPr>
            <a:xfrm flipH="1">
              <a:off x="7225048" y="2597742"/>
              <a:ext cx="219870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853FEF37-69F8-EB6C-3D62-C2B390B3FF67}"/>
                </a:ext>
              </a:extLst>
            </p:cNvPr>
            <p:cNvSpPr txBox="1"/>
            <p:nvPr/>
          </p:nvSpPr>
          <p:spPr>
            <a:xfrm>
              <a:off x="9241297" y="3267836"/>
              <a:ext cx="2472743" cy="707886"/>
            </a:xfrm>
            <a:prstGeom prst="rect">
              <a:avLst/>
            </a:prstGeom>
            <a:noFill/>
          </p:spPr>
          <p:txBody>
            <a:bodyPr wrap="square" lIns="91440" tIns="45720" rIns="91440" bIns="45720" rtlCol="0" anchor="t">
              <a:spAutoFit/>
            </a:bodyPr>
            <a:lstStyle/>
            <a:p>
              <a:r>
                <a:rPr lang="en-US" sz="2000" dirty="0">
                  <a:latin typeface="Open Sans"/>
                  <a:ea typeface="Open Sans" panose="020B0606030504020204" pitchFamily="34" charset="0"/>
                  <a:cs typeface="Open Sans" panose="020B0606030504020204" pitchFamily="34" charset="0"/>
                </a:rPr>
                <a:t>Transformação </a:t>
              </a:r>
              <a:br>
                <a:rPr lang="en-US" sz="2000" dirty="0">
                  <a:latin typeface="Open Sans"/>
                  <a:ea typeface="Open Sans" panose="020B0606030504020204" pitchFamily="34" charset="0"/>
                  <a:cs typeface="Open Sans" panose="020B0606030504020204" pitchFamily="34" charset="0"/>
                </a:rPr>
              </a:br>
              <a:r>
                <a:rPr lang="en-US" sz="2000" dirty="0">
                  <a:latin typeface="Open Sans"/>
                  <a:ea typeface="Open Sans" panose="020B0606030504020204" pitchFamily="34" charset="0"/>
                  <a:cs typeface="Open Sans" panose="020B0606030504020204" pitchFamily="34" charset="0"/>
                </a:rPr>
                <a:t>e perdas</a:t>
              </a:r>
            </a:p>
          </p:txBody>
        </p:sp>
        <p:cxnSp>
          <p:nvCxnSpPr>
            <p:cNvPr id="16" name="Straight Arrow Connector 15">
              <a:extLst>
                <a:ext uri="{FF2B5EF4-FFF2-40B4-BE49-F238E27FC236}">
                  <a16:creationId xmlns:a16="http://schemas.microsoft.com/office/drawing/2014/main" id="{11D98609-D344-9503-77B5-CDF680CB63AA}"/>
                </a:ext>
              </a:extLst>
            </p:cNvPr>
            <p:cNvCxnSpPr>
              <a:cxnSpLocks/>
            </p:cNvCxnSpPr>
            <p:nvPr/>
          </p:nvCxnSpPr>
          <p:spPr>
            <a:xfrm flipH="1" flipV="1">
              <a:off x="7778377" y="3370894"/>
              <a:ext cx="1462920" cy="15388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7" name="TextBox 16">
              <a:extLst>
                <a:ext uri="{FF2B5EF4-FFF2-40B4-BE49-F238E27FC236}">
                  <a16:creationId xmlns:a16="http://schemas.microsoft.com/office/drawing/2014/main" id="{1964478F-E79E-7E4E-8D8D-E79C1C4B593C}"/>
                </a:ext>
              </a:extLst>
            </p:cNvPr>
            <p:cNvSpPr txBox="1"/>
            <p:nvPr/>
          </p:nvSpPr>
          <p:spPr>
            <a:xfrm>
              <a:off x="369608" y="4064678"/>
              <a:ext cx="2472743"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Consumo final</a:t>
              </a:r>
            </a:p>
          </p:txBody>
        </p:sp>
        <p:cxnSp>
          <p:nvCxnSpPr>
            <p:cNvPr id="18" name="Straight Arrow Connector 17">
              <a:extLst>
                <a:ext uri="{FF2B5EF4-FFF2-40B4-BE49-F238E27FC236}">
                  <a16:creationId xmlns:a16="http://schemas.microsoft.com/office/drawing/2014/main" id="{D8262E71-C60C-2CD3-A8B4-CC865E6941F1}"/>
                </a:ext>
              </a:extLst>
            </p:cNvPr>
            <p:cNvCxnSpPr>
              <a:cxnSpLocks/>
            </p:cNvCxnSpPr>
            <p:nvPr/>
          </p:nvCxnSpPr>
          <p:spPr>
            <a:xfrm>
              <a:off x="2768244" y="4217567"/>
              <a:ext cx="2138607" cy="17746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572446D8-0869-1C84-9916-5EFB560274A6}"/>
                </a:ext>
              </a:extLst>
            </p:cNvPr>
            <p:cNvCxnSpPr>
              <a:cxnSpLocks/>
            </p:cNvCxnSpPr>
            <p:nvPr/>
          </p:nvCxnSpPr>
          <p:spPr>
            <a:xfrm>
              <a:off x="1531873" y="4470530"/>
              <a:ext cx="2048454" cy="69459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pic>
        <p:nvPicPr>
          <p:cNvPr id="4" name="synthesize (28)">
            <a:hlinkClick r:id="" action="ppaction://media"/>
            <a:extLst>
              <a:ext uri="{FF2B5EF4-FFF2-40B4-BE49-F238E27FC236}">
                <a16:creationId xmlns:a16="http://schemas.microsoft.com/office/drawing/2014/main" id="{5FFB002B-8DFE-D511-E189-43378958CF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16714" y="153343"/>
            <a:ext cx="990576" cy="990576"/>
          </a:xfrm>
          <a:prstGeom prst="rect">
            <a:avLst/>
          </a:prstGeom>
        </p:spPr>
      </p:pic>
    </p:spTree>
    <p:extLst>
      <p:ext uri="{BB962C8B-B14F-4D97-AF65-F5344CB8AC3E}">
        <p14:creationId xmlns:p14="http://schemas.microsoft.com/office/powerpoint/2010/main" val="33178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13</a:t>
            </a:fld>
            <a:endParaRPr lang="sv-SE" sz="1000" b="1" dirty="0">
              <a:solidFill>
                <a:schemeClr val="bg1"/>
              </a:solidFill>
            </a:endParaRPr>
          </a:p>
        </p:txBody>
      </p:sp>
      <p:sp>
        <p:nvSpPr>
          <p:cNvPr id="2" name="Rectangle 1">
            <a:extLst>
              <a:ext uri="{FF2B5EF4-FFF2-40B4-BE49-F238E27FC236}">
                <a16:creationId xmlns:a16="http://schemas.microsoft.com/office/drawing/2014/main" id="{A78A2D0A-B733-CAF1-9A99-927D49954B5A}"/>
              </a:ext>
            </a:extLst>
          </p:cNvPr>
          <p:cNvSpPr/>
          <p:nvPr/>
        </p:nvSpPr>
        <p:spPr>
          <a:xfrm>
            <a:off x="366334" y="1049724"/>
            <a:ext cx="721556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Como criar um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referência</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58776231-4F56-4541-7DF4-CA6C7A015FD1}"/>
              </a:ext>
            </a:extLst>
          </p:cNvPr>
          <p:cNvSpPr txBox="1">
            <a:spLocks/>
          </p:cNvSpPr>
          <p:nvPr/>
        </p:nvSpPr>
        <p:spPr>
          <a:xfrm>
            <a:off x="366335" y="63409"/>
            <a:ext cx="10350379" cy="8164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Sistemas </a:t>
            </a:r>
            <a:r>
              <a:rPr lang="en-GB" sz="4400" dirty="0" err="1">
                <a:latin typeface="Open Sans"/>
                <a:ea typeface="Open Sans" panose="020B0606030504020204" pitchFamily="34" charset="0"/>
                <a:cs typeface="Open Sans" panose="020B0606030504020204" pitchFamily="34" charset="0"/>
                <a:sym typeface="Bodoni SvtyTwo ITC TT-Book"/>
              </a:rPr>
              <a:t>energéticos</a:t>
            </a:r>
            <a:r>
              <a:rPr lang="en-GB" sz="4400" dirty="0">
                <a:latin typeface="Open Sans"/>
                <a:ea typeface="Open Sans" panose="020B0606030504020204" pitchFamily="34" charset="0"/>
                <a:cs typeface="Open Sans" panose="020B0606030504020204" pitchFamily="34" charset="0"/>
                <a:sym typeface="Bodoni SvtyTwo ITC TT-Book"/>
              </a:rPr>
              <a:t> de </a:t>
            </a:r>
            <a:r>
              <a:rPr lang="en-GB" sz="4400" dirty="0" err="1">
                <a:latin typeface="Open Sans"/>
                <a:ea typeface="Open Sans" panose="020B0606030504020204" pitchFamily="34" charset="0"/>
                <a:cs typeface="Open Sans" panose="020B0606030504020204" pitchFamily="34" charset="0"/>
                <a:sym typeface="Bodoni SvtyTwo ITC TT-Book"/>
              </a:rPr>
              <a:t>referência</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8" name="Content Placeholder 7">
            <a:extLst>
              <a:ext uri="{FF2B5EF4-FFF2-40B4-BE49-F238E27FC236}">
                <a16:creationId xmlns:a16="http://schemas.microsoft.com/office/drawing/2014/main" id="{F15AA606-5BC4-3167-CB94-8737027A6AD8}"/>
              </a:ext>
            </a:extLst>
          </p:cNvPr>
          <p:cNvSpPr>
            <a:spLocks noGrp="1"/>
          </p:cNvSpPr>
          <p:nvPr>
            <p:ph idx="1"/>
          </p:nvPr>
        </p:nvSpPr>
        <p:spPr>
          <a:xfrm>
            <a:off x="366335" y="1763223"/>
            <a:ext cx="10350379" cy="4351338"/>
          </a:xfrm>
        </p:spPr>
        <p:txBody>
          <a:bodyPr vert="horz" lIns="91440" tIns="45720" rIns="91440" bIns="45720" rtlCol="0" anchor="t">
            <a:normAutofit/>
          </a:bodyPr>
          <a:lstStyle/>
          <a:p>
            <a:r>
              <a:rPr lang="en-US" sz="2000" dirty="0">
                <a:latin typeface="Open Sans"/>
                <a:ea typeface="Open Sans" panose="020B0606030504020204" pitchFamily="34" charset="0"/>
                <a:cs typeface="Open Sans" panose="020B0606030504020204" pitchFamily="34" charset="0"/>
              </a:rPr>
              <a:t>O balanço de energia pode ser usado como ponto de partida para desenhar um SER. </a:t>
            </a:r>
            <a:endParaRPr lang="en-US" dirty="0"/>
          </a:p>
          <a:p>
            <a:r>
              <a:rPr lang="en-US" sz="2000" dirty="0">
                <a:latin typeface="Open Sans"/>
                <a:ea typeface="Open Sans" panose="020B0606030504020204" pitchFamily="34" charset="0"/>
                <a:cs typeface="Open Sans" panose="020B0606030504020204" pitchFamily="34" charset="0"/>
              </a:rPr>
              <a:t>As principais etapas são:</a:t>
            </a:r>
            <a:endParaRPr lang="en-US" dirty="0"/>
          </a:p>
          <a:p>
            <a:pPr marL="800100" lvl="1" indent="-342900">
              <a:buFont typeface="+mj-lt"/>
              <a:buAutoNum type="arabicPeriod"/>
            </a:pPr>
            <a:r>
              <a:rPr lang="en-US" sz="2000" dirty="0">
                <a:latin typeface="Open Sans"/>
                <a:ea typeface="Open Sans" panose="020B0606030504020204" pitchFamily="34" charset="0"/>
                <a:cs typeface="Open Sans" panose="020B0606030504020204" pitchFamily="34" charset="0"/>
              </a:rPr>
              <a:t>Identificação de níveis de energia e portadores de energia,</a:t>
            </a:r>
            <a:endParaRPr lang="en-US" dirty="0"/>
          </a:p>
          <a:p>
            <a:pPr marL="800100" lvl="1" indent="-342900">
              <a:buFont typeface="+mj-lt"/>
              <a:buAutoNum type="arabicPeriod"/>
            </a:pPr>
            <a:r>
              <a:rPr lang="en-US" sz="2000" dirty="0">
                <a:latin typeface="Open Sans"/>
                <a:ea typeface="Open Sans" panose="020B0606030504020204" pitchFamily="34" charset="0"/>
                <a:cs typeface="Open Sans" panose="020B0606030504020204" pitchFamily="34" charset="0"/>
              </a:rPr>
              <a:t>Identificação de tecnologias existentes.</a:t>
            </a:r>
          </a:p>
          <a:p>
            <a:pPr marL="800100" lvl="1" indent="-342900">
              <a:buFont typeface="+mj-lt"/>
              <a:buAutoNum type="arabicPeriod"/>
            </a:pPr>
            <a:r>
              <a:rPr lang="en-US" sz="2000" dirty="0">
                <a:latin typeface="Open Sans"/>
                <a:ea typeface="Open Sans" panose="020B0606030504020204" pitchFamily="34" charset="0"/>
                <a:cs typeface="Open Sans" panose="020B0606030504020204" pitchFamily="34" charset="0"/>
              </a:rPr>
              <a:t>Identificação de novas tecnologias e portadores de energia em potencial.</a:t>
            </a:r>
          </a:p>
          <a:p>
            <a:pPr marL="800100" lvl="1" indent="-342900">
              <a:buFont typeface="+mj-lt"/>
              <a:buAutoNum type="arabicPeriod"/>
            </a:pPr>
            <a:endParaRPr lang="en-US" sz="2000" dirty="0">
              <a:latin typeface="Open Sans"/>
              <a:ea typeface="Open Sans" panose="020B0606030504020204" pitchFamily="34" charset="0"/>
              <a:cs typeface="Open Sans" panose="020B0606030504020204" pitchFamily="34" charset="0"/>
            </a:endParaRPr>
          </a:p>
          <a:p>
            <a:pPr marL="457200" lvl="1"/>
            <a:endParaRPr lang="en-US" sz="2000" dirty="0">
              <a:latin typeface="Open Sans"/>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35337D54-B0D5-74B3-8FDF-EC849A9D125C}"/>
              </a:ext>
            </a:extLst>
          </p:cNvPr>
          <p:cNvSpPr txBox="1"/>
          <p:nvPr/>
        </p:nvSpPr>
        <p:spPr>
          <a:xfrm>
            <a:off x="4508500" y="5960672"/>
            <a:ext cx="7289800" cy="400110"/>
          </a:xfrm>
          <a:prstGeom prst="rect">
            <a:avLst/>
          </a:prstGeom>
          <a:noFill/>
        </p:spPr>
        <p:txBody>
          <a:bodyPr wrap="square" rtlCol="0">
            <a:spAutoFit/>
          </a:bodyPr>
          <a:lstStyle/>
          <a:p>
            <a:r>
              <a:rPr lang="es-CO" sz="2000" dirty="0" err="1">
                <a:latin typeface="Open Sans" panose="020B0606030504020204" pitchFamily="34" charset="0"/>
                <a:ea typeface="Open Sans" panose="020B0606030504020204" pitchFamily="34" charset="0"/>
                <a:cs typeface="Open Sans" panose="020B0606030504020204" pitchFamily="34" charset="0"/>
              </a:rPr>
              <a:t>Você </a:t>
            </a:r>
            <a:r>
              <a:rPr lang="es-CO" sz="2000" dirty="0">
                <a:latin typeface="Open Sans" panose="020B0606030504020204" pitchFamily="34" charset="0"/>
                <a:ea typeface="Open Sans" panose="020B0606030504020204" pitchFamily="34" charset="0"/>
                <a:cs typeface="Open Sans" panose="020B0606030504020204" pitchFamily="34" charset="0"/>
              </a:rPr>
              <a:t>pode </a:t>
            </a:r>
            <a:r>
              <a:rPr lang="es-CO" sz="2000" dirty="0" err="1">
                <a:latin typeface="Open Sans" panose="020B0606030504020204" pitchFamily="34" charset="0"/>
                <a:ea typeface="Open Sans" panose="020B0606030504020204" pitchFamily="34" charset="0"/>
                <a:cs typeface="Open Sans" panose="020B0606030504020204" pitchFamily="34" charset="0"/>
              </a:rPr>
              <a:t>verificar o </a:t>
            </a:r>
            <a:r>
              <a:rPr lang="es-CO" sz="2000" dirty="0">
                <a:latin typeface="Open Sans" panose="020B0606030504020204" pitchFamily="34" charset="0"/>
                <a:ea typeface="Open Sans" panose="020B0606030504020204" pitchFamily="34" charset="0"/>
                <a:cs typeface="Open Sans" panose="020B0606030504020204" pitchFamily="34" charset="0"/>
              </a:rPr>
              <a:t>balanço </a:t>
            </a:r>
            <a:r>
              <a:rPr lang="es-CO" sz="2000" dirty="0" err="1">
                <a:latin typeface="Open Sans" panose="020B0606030504020204" pitchFamily="34" charset="0"/>
                <a:ea typeface="Open Sans" panose="020B0606030504020204" pitchFamily="34" charset="0"/>
                <a:cs typeface="Open Sans" panose="020B0606030504020204" pitchFamily="34" charset="0"/>
              </a:rPr>
              <a:t>energético de seu </a:t>
            </a:r>
            <a:r>
              <a:rPr lang="es-CO" sz="2000" dirty="0">
                <a:latin typeface="Open Sans" panose="020B0606030504020204" pitchFamily="34" charset="0"/>
                <a:ea typeface="Open Sans" panose="020B0606030504020204" pitchFamily="34" charset="0"/>
                <a:cs typeface="Open Sans" panose="020B0606030504020204" pitchFamily="34" charset="0"/>
              </a:rPr>
              <a:t>país </a:t>
            </a:r>
            <a:r>
              <a:rPr lang="es-CO" sz="2000" dirty="0" err="1">
                <a:latin typeface="Open Sans" panose="020B0606030504020204" pitchFamily="34" charset="0"/>
                <a:ea typeface="Open Sans" panose="020B0606030504020204" pitchFamily="34" charset="0"/>
                <a:cs typeface="Open Sans" panose="020B0606030504020204" pitchFamily="34" charset="0"/>
                <a:hlinkClick r:id="rId5"/>
              </a:rPr>
              <a:t>aqui</a:t>
            </a:r>
            <a:endParaRPr lang="es-CO"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synthesize (29)">
            <a:hlinkClick r:id="" action="ppaction://media"/>
            <a:extLst>
              <a:ext uri="{FF2B5EF4-FFF2-40B4-BE49-F238E27FC236}">
                <a16:creationId xmlns:a16="http://schemas.microsoft.com/office/drawing/2014/main" id="{516FDD74-D30B-F5CD-EC4C-B87E995FC6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16714" y="191726"/>
            <a:ext cx="1129792" cy="1129792"/>
          </a:xfrm>
          <a:prstGeom prst="rect">
            <a:avLst/>
          </a:prstGeom>
        </p:spPr>
      </p:pic>
    </p:spTree>
    <p:extLst>
      <p:ext uri="{BB962C8B-B14F-4D97-AF65-F5344CB8AC3E}">
        <p14:creationId xmlns:p14="http://schemas.microsoft.com/office/powerpoint/2010/main" val="221561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2.2 Referências</a:t>
            </a:r>
          </a:p>
        </p:txBody>
      </p:sp>
      <p:sp>
        <p:nvSpPr>
          <p:cNvPr id="5" name="TextBox 4">
            <a:extLst>
              <a:ext uri="{FF2B5EF4-FFF2-40B4-BE49-F238E27FC236}">
                <a16:creationId xmlns:a16="http://schemas.microsoft.com/office/drawing/2014/main" id="{512794A9-2AD3-6AA5-E3D9-E62DB796D066}"/>
              </a:ext>
            </a:extLst>
          </p:cNvPr>
          <p:cNvSpPr txBox="1"/>
          <p:nvPr/>
        </p:nvSpPr>
        <p:spPr>
          <a:xfrm>
            <a:off x="929195" y="1494761"/>
            <a:ext cx="986618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err="1">
                <a:latin typeface="Open Sans"/>
                <a:ea typeface="Open Sans" panose="020B0606030504020204" pitchFamily="34" charset="0"/>
                <a:cs typeface="Open Sans" panose="020B0606030504020204" pitchFamily="34" charset="0"/>
              </a:rPr>
              <a:t>Taliotis</a:t>
            </a:r>
            <a:r>
              <a:rPr lang="en-GB" sz="2000" dirty="0">
                <a:latin typeface="Open Sans"/>
                <a:ea typeface="Open Sans" panose="020B0606030504020204" pitchFamily="34" charset="0"/>
                <a:cs typeface="Open Sans" panose="020B0606030504020204" pitchFamily="34" charset="0"/>
              </a:rPr>
              <a:t>, C., </a:t>
            </a:r>
            <a:r>
              <a:rPr lang="en-GB" sz="2000" dirty="0" err="1">
                <a:latin typeface="Open Sans"/>
                <a:ea typeface="Open Sans" panose="020B0606030504020204" pitchFamily="34" charset="0"/>
                <a:cs typeface="Open Sans" panose="020B0606030504020204" pitchFamily="34" charset="0"/>
              </a:rPr>
              <a:t>Gardumi</a:t>
            </a:r>
            <a:r>
              <a:rPr lang="en-GB" sz="2000" dirty="0">
                <a:latin typeface="Open Sans"/>
                <a:ea typeface="Open Sans" panose="020B0606030504020204" pitchFamily="34" charset="0"/>
                <a:cs typeface="Open Sans" panose="020B0606030504020204" pitchFamily="34" charset="0"/>
              </a:rPr>
              <a:t>, F., </a:t>
            </a:r>
            <a:r>
              <a:rPr lang="en-GB" sz="2000" dirty="0" err="1">
                <a:latin typeface="Open Sans"/>
                <a:ea typeface="Open Sans" panose="020B0606030504020204" pitchFamily="34" charset="0"/>
                <a:cs typeface="Open Sans" panose="020B0606030504020204" pitchFamily="34" charset="0"/>
              </a:rPr>
              <a:t>Shivakumar</a:t>
            </a:r>
            <a:r>
              <a:rPr lang="en-GB" sz="2000" dirty="0">
                <a:latin typeface="Open Sans"/>
                <a:ea typeface="Open Sans" panose="020B0606030504020204" pitchFamily="34" charset="0"/>
                <a:cs typeface="Open Sans" panose="020B0606030504020204" pitchFamily="34" charset="0"/>
              </a:rPr>
              <a:t>, A., Sridharan, V., Ramos, E., </a:t>
            </a:r>
            <a:r>
              <a:rPr lang="en-GB" sz="2000" dirty="0" err="1">
                <a:latin typeface="Open Sans"/>
                <a:ea typeface="Open Sans" panose="020B0606030504020204" pitchFamily="34" charset="0"/>
                <a:cs typeface="Open Sans" panose="020B0606030504020204" pitchFamily="34" charset="0"/>
              </a:rPr>
              <a:t>Beltramo</a:t>
            </a:r>
            <a:r>
              <a:rPr lang="en-GB" sz="2000" dirty="0">
                <a:latin typeface="Open Sans"/>
                <a:ea typeface="Open Sans" panose="020B0606030504020204" pitchFamily="34" charset="0"/>
                <a:cs typeface="Open Sans" panose="020B0606030504020204" pitchFamily="34" charset="0"/>
              </a:rPr>
              <a:t>, A., Henke, H., </a:t>
            </a:r>
            <a:r>
              <a:rPr lang="en-GB" sz="2000" dirty="0" err="1">
                <a:latin typeface="Open Sans"/>
                <a:ea typeface="Open Sans" panose="020B0606030504020204" pitchFamily="34" charset="0"/>
                <a:cs typeface="Open Sans" panose="020B0606030504020204" pitchFamily="34" charset="0"/>
              </a:rPr>
              <a:t>Rogner</a:t>
            </a:r>
            <a:r>
              <a:rPr lang="en-GB" sz="2000" dirty="0">
                <a:latin typeface="Open Sans"/>
                <a:ea typeface="Open Sans" panose="020B0606030504020204" pitchFamily="34" charset="0"/>
                <a:cs typeface="Open Sans" panose="020B0606030504020204" pitchFamily="34" charset="0"/>
              </a:rPr>
              <a:t>, H., Howells, M., 2019. Designing a representative Reference Energy System, </a:t>
            </a:r>
            <a:r>
              <a:rPr lang="en-GB" sz="2000" dirty="0" err="1">
                <a:latin typeface="Open Sans"/>
                <a:ea typeface="Open Sans" panose="020B0606030504020204" pitchFamily="34" charset="0"/>
                <a:cs typeface="Open Sans" panose="020B0606030504020204" pitchFamily="34" charset="0"/>
              </a:rPr>
              <a:t>KTH-dESA </a:t>
            </a:r>
            <a:r>
              <a:rPr lang="en-GB" sz="2000" dirty="0">
                <a:latin typeface="Open Sans"/>
                <a:ea typeface="Open Sans" panose="020B0606030504020204" pitchFamily="34" charset="0"/>
                <a:cs typeface="Open Sans" panose="020B0606030504020204" pitchFamily="34" charset="0"/>
              </a:rPr>
              <a:t>e </a:t>
            </a:r>
            <a:r>
              <a:rPr lang="en-GB" sz="2000" dirty="0" err="1">
                <a:latin typeface="Open Sans"/>
                <a:ea typeface="Open Sans" panose="020B0606030504020204" pitchFamily="34" charset="0"/>
                <a:cs typeface="Open Sans" panose="020B0606030504020204" pitchFamily="34" charset="0"/>
              </a:rPr>
              <a:t>OpTIMUS.community</a:t>
            </a:r>
            <a:r>
              <a:rPr lang="en-GB" sz="2000" dirty="0">
                <a:latin typeface="Open Sans"/>
                <a:ea typeface="Open Sans" panose="020B0606030504020204" pitchFamily="34" charset="0"/>
                <a:cs typeface="Open Sans" panose="020B0606030504020204" pitchFamily="34" charset="0"/>
              </a:rPr>
              <a:t>. Disponível em: https://www.youtube.com/watch?v=9L1mqC8WuUw. 03/03/21 </a:t>
            </a:r>
          </a:p>
          <a:p>
            <a:pPr marL="342900" indent="-342900">
              <a:buAutoNum type="arabicPeriod"/>
            </a:pPr>
            <a:endParaRPr lang="en-GB" sz="2000" dirty="0">
              <a:latin typeface="Open Sans"/>
              <a:ea typeface="Open Sans" panose="020B0606030504020204" pitchFamily="34" charset="0"/>
              <a:cs typeface="Open Sans" panose="020B0606030504020204" pitchFamily="34" charset="0"/>
            </a:endParaRPr>
          </a:p>
          <a:p>
            <a:pPr marL="342900" indent="-342900">
              <a:buFontTx/>
              <a:buAutoNum type="arabicPeriod"/>
            </a:pPr>
            <a:r>
              <a:rPr lang="en-GB" sz="2000" dirty="0">
                <a:latin typeface="Open Sans"/>
                <a:ea typeface="Open Sans" panose="020B0606030504020204" pitchFamily="34" charset="0"/>
                <a:cs typeface="Open Sans" panose="020B0606030504020204" pitchFamily="34" charset="0"/>
              </a:rPr>
              <a:t>Agência Internacional de Energia Renovável (IRENA). Estatísticas de energia renovável. 2019</a:t>
            </a:r>
          </a:p>
          <a:p>
            <a:pPr marL="342900" indent="-342900">
              <a:buAutoNum type="arabicPeriod"/>
            </a:pPr>
            <a:endParaRPr lang="en-GB" sz="20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2.3.1 Planejamento energético abrangente </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Ferramentas de </a:t>
            </a:r>
            <a:r>
              <a:rPr lang="en-GB" sz="4400" dirty="0" err="1">
                <a:latin typeface="Open Sans"/>
                <a:ea typeface="Open Sans" panose="020B0606030504020204" pitchFamily="34" charset="0"/>
                <a:cs typeface="Open Sans" panose="020B0606030504020204" pitchFamily="34" charset="0"/>
                <a:sym typeface="Bodoni SvtyTwo ITC TT-Book"/>
              </a:rPr>
              <a:t>modelagem</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energética</a:t>
            </a:r>
            <a:endParaRPr lang="en-GB" sz="4400" dirty="0">
              <a:latin typeface="Open Sans"/>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1D480283-75EC-2B9D-93FC-B51C4D3998D5}"/>
              </a:ext>
            </a:extLst>
          </p:cNvPr>
          <p:cNvSpPr/>
          <p:nvPr/>
        </p:nvSpPr>
        <p:spPr>
          <a:xfrm>
            <a:off x="7644391" y="6204936"/>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(Howells et al. (2017), </a:t>
            </a:r>
            <a:r>
              <a:rPr lang="en-ZA" sz="1000" dirty="0">
                <a:latin typeface="Open Sans"/>
                <a:ea typeface="Open Sans" panose="020B0606030504020204" pitchFamily="34" charset="0"/>
                <a:cs typeface="Open Sans" panose="020B0606030504020204" pitchFamily="34" charset="0"/>
                <a:hlinkClick r:id="rId5"/>
              </a:rPr>
              <a:t>imagem</a:t>
            </a:r>
            <a:r>
              <a:rPr lang="en-ZA" sz="1000" dirty="0">
                <a:latin typeface="Open Sans"/>
                <a:ea typeface="Open Sans" panose="020B0606030504020204" pitchFamily="34" charset="0"/>
                <a:cs typeface="Open Sans" panose="020B0606030504020204" pitchFamily="34" charset="0"/>
              </a:rPr>
              <a: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2" name="Imagem 1" descr="Diagrama&#10;&#10;Descrição gerada automaticamente">
            <a:extLst>
              <a:ext uri="{FF2B5EF4-FFF2-40B4-BE49-F238E27FC236}">
                <a16:creationId xmlns:a16="http://schemas.microsoft.com/office/drawing/2014/main" id="{E4DEB26C-1EFC-FC64-4EC7-6E3B3672AA94}"/>
              </a:ext>
            </a:extLst>
          </p:cNvPr>
          <p:cNvPicPr>
            <a:picLocks noChangeAspect="1"/>
          </p:cNvPicPr>
          <p:nvPr/>
        </p:nvPicPr>
        <p:blipFill>
          <a:blip r:embed="rId6"/>
          <a:stretch>
            <a:fillRect/>
          </a:stretch>
        </p:blipFill>
        <p:spPr>
          <a:xfrm>
            <a:off x="1800360" y="1234225"/>
            <a:ext cx="7829282" cy="5215944"/>
          </a:xfrm>
          <a:prstGeom prst="rect">
            <a:avLst/>
          </a:prstGeom>
        </p:spPr>
      </p:pic>
      <p:pic>
        <p:nvPicPr>
          <p:cNvPr id="4" name="synthesize (30)">
            <a:hlinkClick r:id="" action="ppaction://media"/>
            <a:extLst>
              <a:ext uri="{FF2B5EF4-FFF2-40B4-BE49-F238E27FC236}">
                <a16:creationId xmlns:a16="http://schemas.microsoft.com/office/drawing/2014/main" id="{30250E06-3D62-BD56-6424-F4338F3572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47574" y="162345"/>
            <a:ext cx="1071880" cy="1071880"/>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16</a:t>
            </a:fld>
            <a:endParaRPr lang="sv-SE" sz="1000" b="1" dirty="0">
              <a:solidFill>
                <a:schemeClr val="bg1"/>
              </a:solidFill>
            </a:endParaRPr>
          </a:p>
        </p:txBody>
      </p:sp>
      <p:sp>
        <p:nvSpPr>
          <p:cNvPr id="2" name="Rectangle 1">
            <a:extLst>
              <a:ext uri="{FF2B5EF4-FFF2-40B4-BE49-F238E27FC236}">
                <a16:creationId xmlns:a16="http://schemas.microsoft.com/office/drawing/2014/main" id="{234170DC-D1BF-0196-9F9E-E2EC15969CEF}"/>
              </a:ext>
            </a:extLst>
          </p:cNvPr>
          <p:cNvSpPr/>
          <p:nvPr/>
        </p:nvSpPr>
        <p:spPr>
          <a:xfrm>
            <a:off x="472546" y="84922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2.3.2 Escopo temporal dos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modelos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energética</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576FC8D1-C98C-0E8E-4290-7BB15696D797}"/>
              </a:ext>
            </a:extLst>
          </p:cNvPr>
          <p:cNvSpPr txBox="1">
            <a:spLocks/>
          </p:cNvSpPr>
          <p:nvPr/>
        </p:nvSpPr>
        <p:spPr>
          <a:xfrm>
            <a:off x="472546" y="-1901"/>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Ferramentas de </a:t>
            </a:r>
            <a:r>
              <a:rPr lang="en-GB" sz="4400" dirty="0" err="1">
                <a:latin typeface="Open Sans"/>
                <a:ea typeface="Open Sans" panose="020B0606030504020204" pitchFamily="34" charset="0"/>
                <a:cs typeface="Open Sans" panose="020B0606030504020204" pitchFamily="34" charset="0"/>
                <a:sym typeface="Bodoni SvtyTwo ITC TT-Book"/>
              </a:rPr>
              <a:t>modelagem</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energética</a:t>
            </a:r>
            <a:endParaRPr lang="en-GB" sz="4400" dirty="0">
              <a:latin typeface="Open Sans"/>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3072F3DD-66C6-C381-A69E-DA900A4ACA3B}"/>
              </a:ext>
            </a:extLst>
          </p:cNvPr>
          <p:cNvSpPr/>
          <p:nvPr/>
        </p:nvSpPr>
        <p:spPr>
          <a:xfrm>
            <a:off x="9143999" y="6073564"/>
            <a:ext cx="2224757"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(Howells et al. (2017), </a:t>
            </a:r>
            <a:r>
              <a:rPr lang="en-ZA" sz="1000" dirty="0">
                <a:latin typeface="Open Sans"/>
                <a:ea typeface="Open Sans" panose="020B0606030504020204" pitchFamily="34" charset="0"/>
                <a:cs typeface="Open Sans" panose="020B0606030504020204" pitchFamily="34" charset="0"/>
                <a:hlinkClick r:id="rId5"/>
              </a:rPr>
              <a:t>imagem</a:t>
            </a:r>
            <a:r>
              <a:rPr lang="en-ZA" sz="1000" dirty="0">
                <a:latin typeface="Open Sans"/>
                <a:ea typeface="Open Sans" panose="020B0606030504020204" pitchFamily="34" charset="0"/>
                <a:cs typeface="Open Sans" panose="020B0606030504020204" pitchFamily="34" charset="0"/>
              </a:rPr>
              <a: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Imagem 4" descr="Diagrama&#10;&#10;Descrição gerada automaticamente">
            <a:extLst>
              <a:ext uri="{FF2B5EF4-FFF2-40B4-BE49-F238E27FC236}">
                <a16:creationId xmlns:a16="http://schemas.microsoft.com/office/drawing/2014/main" id="{EC765E26-CFBF-70E2-ACA8-5045B1203248}"/>
              </a:ext>
            </a:extLst>
          </p:cNvPr>
          <p:cNvPicPr>
            <a:picLocks noChangeAspect="1"/>
          </p:cNvPicPr>
          <p:nvPr/>
        </p:nvPicPr>
        <p:blipFill>
          <a:blip r:embed="rId6"/>
          <a:srcRect l="397" t="1258" r="265" b="419"/>
          <a:stretch/>
        </p:blipFill>
        <p:spPr>
          <a:xfrm>
            <a:off x="1070959" y="1306937"/>
            <a:ext cx="8053906" cy="5027718"/>
          </a:xfrm>
          <a:prstGeom prst="rect">
            <a:avLst/>
          </a:prstGeom>
        </p:spPr>
      </p:pic>
      <p:pic>
        <p:nvPicPr>
          <p:cNvPr id="4" name="synthesize (31)">
            <a:hlinkClick r:id="" action="ppaction://media"/>
            <a:extLst>
              <a:ext uri="{FF2B5EF4-FFF2-40B4-BE49-F238E27FC236}">
                <a16:creationId xmlns:a16="http://schemas.microsoft.com/office/drawing/2014/main" id="{ABA2A41F-3A1C-140B-A8B4-B848D9A2EE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72542" y="296967"/>
            <a:ext cx="946912" cy="946912"/>
          </a:xfrm>
          <a:prstGeom prst="rect">
            <a:avLst/>
          </a:prstGeom>
        </p:spPr>
      </p:pic>
    </p:spTree>
    <p:extLst>
      <p:ext uri="{BB962C8B-B14F-4D97-AF65-F5344CB8AC3E}">
        <p14:creationId xmlns:p14="http://schemas.microsoft.com/office/powerpoint/2010/main" val="17148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17</a:t>
            </a:fld>
            <a:endParaRPr lang="sv-SE" sz="1000" b="1" dirty="0">
              <a:solidFill>
                <a:schemeClr val="bg1"/>
              </a:solidFill>
            </a:endParaRPr>
          </a:p>
        </p:txBody>
      </p:sp>
      <p:sp>
        <p:nvSpPr>
          <p:cNvPr id="2" name="Rectangle 1">
            <a:extLst>
              <a:ext uri="{FF2B5EF4-FFF2-40B4-BE49-F238E27FC236}">
                <a16:creationId xmlns:a16="http://schemas.microsoft.com/office/drawing/2014/main" id="{78E110F1-C911-A0EF-41DE-2963D9097C36}"/>
              </a:ext>
            </a:extLst>
          </p:cNvPr>
          <p:cNvSpPr/>
          <p:nvPr/>
        </p:nvSpPr>
        <p:spPr>
          <a:xfrm>
            <a:off x="472546" y="1067597"/>
            <a:ext cx="705855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2.3.3 Modelos de baixo para cima e de cima para baixo </a:t>
            </a:r>
          </a:p>
        </p:txBody>
      </p:sp>
      <p:sp>
        <p:nvSpPr>
          <p:cNvPr id="5" name="Title 10">
            <a:extLst>
              <a:ext uri="{FF2B5EF4-FFF2-40B4-BE49-F238E27FC236}">
                <a16:creationId xmlns:a16="http://schemas.microsoft.com/office/drawing/2014/main" id="{4892514F-EA0F-6475-066D-0A7880B26E77}"/>
              </a:ext>
            </a:extLst>
          </p:cNvPr>
          <p:cNvSpPr txBox="1">
            <a:spLocks/>
          </p:cNvSpPr>
          <p:nvPr/>
        </p:nvSpPr>
        <p:spPr>
          <a:xfrm>
            <a:off x="472546" y="216467"/>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Ferramentas de </a:t>
            </a:r>
            <a:r>
              <a:rPr lang="en-GB" sz="4400" dirty="0" err="1">
                <a:latin typeface="Open Sans"/>
                <a:ea typeface="Open Sans" panose="020B0606030504020204" pitchFamily="34" charset="0"/>
                <a:cs typeface="Open Sans" panose="020B0606030504020204" pitchFamily="34" charset="0"/>
                <a:sym typeface="Bodoni SvtyTwo ITC TT-Book"/>
              </a:rPr>
              <a:t>modelagem</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energética</a:t>
            </a:r>
            <a:endParaRPr lang="en-GB" sz="4400" dirty="0">
              <a:latin typeface="Open Sans"/>
              <a:ea typeface="Open Sans" panose="020B0606030504020204" pitchFamily="34" charset="0"/>
              <a:cs typeface="Open Sans" panose="020B0606030504020204" pitchFamily="34" charset="0"/>
            </a:endParaRPr>
          </a:p>
        </p:txBody>
      </p:sp>
      <p:sp>
        <p:nvSpPr>
          <p:cNvPr id="8" name="Content Placeholder 7">
            <a:extLst>
              <a:ext uri="{FF2B5EF4-FFF2-40B4-BE49-F238E27FC236}">
                <a16:creationId xmlns:a16="http://schemas.microsoft.com/office/drawing/2014/main" id="{7DE7C2ED-0716-7902-8199-FD459C3A0DD8}"/>
              </a:ext>
            </a:extLst>
          </p:cNvPr>
          <p:cNvSpPr>
            <a:spLocks noGrp="1"/>
          </p:cNvSpPr>
          <p:nvPr>
            <p:ph idx="1"/>
          </p:nvPr>
        </p:nvSpPr>
        <p:spPr>
          <a:xfrm>
            <a:off x="597250" y="1764686"/>
            <a:ext cx="10537693" cy="4351338"/>
          </a:xfrm>
        </p:spPr>
        <p:txBody>
          <a:bodyPr vert="horz" lIns="91440" tIns="45720" rIns="91440" bIns="45720" rtlCol="0" anchor="t">
            <a:normAutofit/>
          </a:bodyPr>
          <a:lstStyle/>
          <a:p>
            <a:pPr marL="0" indent="0">
              <a:buNone/>
            </a:pPr>
            <a:r>
              <a:rPr lang="en-US" sz="2200" b="1" dirty="0">
                <a:latin typeface="Open Sans"/>
              </a:rPr>
              <a:t>Modelos top-down (macroeconômicos):</a:t>
            </a:r>
          </a:p>
          <a:p>
            <a:r>
              <a:rPr lang="en-US" sz="2200" dirty="0">
                <a:latin typeface="Open Sans"/>
              </a:rPr>
              <a:t>Impulsionado por projeções de indicadores econômicos </a:t>
            </a:r>
          </a:p>
          <a:p>
            <a:r>
              <a:rPr lang="en-US" sz="2200" dirty="0">
                <a:latin typeface="Open Sans"/>
              </a:rPr>
              <a:t>Usado para obter insights sobre as relações entre desenvolvimento econômico e demanda e fornecimento de energia</a:t>
            </a:r>
          </a:p>
          <a:p>
            <a:endParaRPr lang="en-US" sz="2200" dirty="0">
              <a:latin typeface="Open Sans"/>
            </a:endParaRPr>
          </a:p>
          <a:p>
            <a:pPr marL="0" indent="0">
              <a:buNone/>
            </a:pPr>
            <a:r>
              <a:rPr lang="en-US" sz="2200" b="1" dirty="0">
                <a:latin typeface="Open Sans"/>
              </a:rPr>
              <a:t>Modelos de baixo para cima:</a:t>
            </a:r>
          </a:p>
          <a:p>
            <a:r>
              <a:rPr lang="en-US" sz="2200" dirty="0">
                <a:latin typeface="Open Sans"/>
              </a:rPr>
              <a:t>Representação detalhada de tecnologias e infraestrutura</a:t>
            </a:r>
          </a:p>
          <a:p>
            <a:r>
              <a:rPr lang="en-US" sz="2200" dirty="0">
                <a:latin typeface="Open Sans"/>
              </a:rPr>
              <a:t>Impulsionado por uma demanda determinada externamente que deve ser atendida</a:t>
            </a:r>
          </a:p>
        </p:txBody>
      </p:sp>
      <p:sp>
        <p:nvSpPr>
          <p:cNvPr id="9" name="Rectangle 8">
            <a:extLst>
              <a:ext uri="{FF2B5EF4-FFF2-40B4-BE49-F238E27FC236}">
                <a16:creationId xmlns:a16="http://schemas.microsoft.com/office/drawing/2014/main" id="{0DB882E1-9E1B-935F-3686-A82E85C173FD}"/>
              </a:ext>
            </a:extLst>
          </p:cNvPr>
          <p:cNvSpPr/>
          <p:nvPr/>
        </p:nvSpPr>
        <p:spPr>
          <a:xfrm>
            <a:off x="716070" y="6071524"/>
            <a:ext cx="6217920" cy="246221"/>
          </a:xfrm>
          <a:prstGeom prst="rect">
            <a:avLst/>
          </a:prstGeom>
        </p:spPr>
        <p:txBody>
          <a:bodyPr wrap="square" lIns="91440" tIns="45720" rIns="91440" bIns="45720" anchor="t">
            <a:spAutoFit/>
          </a:bodyPr>
          <a:lstStyle/>
          <a:p>
            <a:pPr>
              <a:spcAft>
                <a:spcPts val="1200"/>
              </a:spcAft>
            </a:pPr>
            <a:r>
              <a:rPr lang="en-ZA" sz="1000" b="1" dirty="0">
                <a:latin typeface="Open Sans"/>
                <a:ea typeface="Open Sans" panose="020B0606030504020204" pitchFamily="34" charset="0"/>
                <a:cs typeface="Open Sans" panose="020B0606030504020204" pitchFamily="34" charset="0"/>
              </a:rPr>
              <a:t>Fonte: </a:t>
            </a:r>
            <a:r>
              <a:rPr lang="en-ZA" sz="1000" dirty="0">
                <a:latin typeface="Open Sans"/>
                <a:ea typeface="Open Sans" panose="020B0606030504020204" pitchFamily="34" charset="0"/>
                <a:cs typeface="Open Sans" panose="020B0606030504020204" pitchFamily="34" charset="0"/>
              </a:rPr>
              <a:t>(Howells et al. (2017))</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4" name="synthesize (32)">
            <a:hlinkClick r:id="" action="ppaction://media"/>
            <a:extLst>
              <a:ext uri="{FF2B5EF4-FFF2-40B4-BE49-F238E27FC236}">
                <a16:creationId xmlns:a16="http://schemas.microsoft.com/office/drawing/2014/main" id="{54A429D2-3D40-BCD5-A682-2BB1B4028E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14348" y="297011"/>
            <a:ext cx="1041190" cy="1041190"/>
          </a:xfrm>
          <a:prstGeom prst="rect">
            <a:avLst/>
          </a:prstGeom>
        </p:spPr>
      </p:pic>
    </p:spTree>
    <p:extLst>
      <p:ext uri="{BB962C8B-B14F-4D97-AF65-F5344CB8AC3E}">
        <p14:creationId xmlns:p14="http://schemas.microsoft.com/office/powerpoint/2010/main" val="23223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18</a:t>
            </a:fld>
            <a:endParaRPr lang="sv-SE" sz="1000" b="1" dirty="0">
              <a:solidFill>
                <a:schemeClr val="bg1"/>
              </a:solidFill>
            </a:endParaRPr>
          </a:p>
        </p:txBody>
      </p:sp>
      <p:sp>
        <p:nvSpPr>
          <p:cNvPr id="9" name="Rectangle 8">
            <a:extLst>
              <a:ext uri="{FF2B5EF4-FFF2-40B4-BE49-F238E27FC236}">
                <a16:creationId xmlns:a16="http://schemas.microsoft.com/office/drawing/2014/main" id="{D93DB9B9-8F55-9537-9B5E-033EF8465DC8}"/>
              </a:ext>
            </a:extLst>
          </p:cNvPr>
          <p:cNvSpPr/>
          <p:nvPr/>
        </p:nvSpPr>
        <p:spPr>
          <a:xfrm>
            <a:off x="472546" y="97206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2.3.4 Principais etapas da modelagem </a:t>
            </a:r>
          </a:p>
        </p:txBody>
      </p:sp>
      <p:sp>
        <p:nvSpPr>
          <p:cNvPr id="2" name="Title 10">
            <a:extLst>
              <a:ext uri="{FF2B5EF4-FFF2-40B4-BE49-F238E27FC236}">
                <a16:creationId xmlns:a16="http://schemas.microsoft.com/office/drawing/2014/main" id="{7832BA25-63EA-6D61-8EED-6E5B746DF666}"/>
              </a:ext>
            </a:extLst>
          </p:cNvPr>
          <p:cNvSpPr txBox="1">
            <a:spLocks/>
          </p:cNvSpPr>
          <p:nvPr/>
        </p:nvSpPr>
        <p:spPr>
          <a:xfrm>
            <a:off x="472546" y="120931"/>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Ferramentas de </a:t>
            </a:r>
            <a:r>
              <a:rPr lang="en-GB" sz="4400" dirty="0" err="1">
                <a:latin typeface="Open Sans"/>
                <a:ea typeface="Open Sans" panose="020B0606030504020204" pitchFamily="34" charset="0"/>
                <a:cs typeface="Open Sans" panose="020B0606030504020204" pitchFamily="34" charset="0"/>
                <a:sym typeface="Bodoni SvtyTwo ITC TT-Book"/>
              </a:rPr>
              <a:t>modelagem</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energética</a:t>
            </a:r>
            <a:endParaRPr lang="en-GB" sz="4400" dirty="0">
              <a:latin typeface="Open Sans"/>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09E97381-C5AE-D2C8-EB94-B42D42B7755C}"/>
              </a:ext>
            </a:extLst>
          </p:cNvPr>
          <p:cNvSpPr/>
          <p:nvPr/>
        </p:nvSpPr>
        <p:spPr>
          <a:xfrm>
            <a:off x="8156608" y="6099644"/>
            <a:ext cx="6217920" cy="246221"/>
          </a:xfrm>
          <a:prstGeom prst="rect">
            <a:avLst/>
          </a:prstGeom>
        </p:spPr>
        <p:txBody>
          <a:bodyPr wrap="square" lIns="91440" tIns="45720" rIns="91440" bIns="45720" anchor="t">
            <a:spAutoFit/>
          </a:bodyPr>
          <a:lstStyle/>
          <a:p>
            <a:pPr>
              <a:spcAft>
                <a:spcPts val="1200"/>
              </a:spcAft>
            </a:pPr>
            <a:r>
              <a:rPr lang="en-ZA" sz="1000">
                <a:latin typeface="Open Sans"/>
                <a:ea typeface="Open Sans" panose="020B0606030504020204" pitchFamily="34" charset="0"/>
                <a:cs typeface="Open Sans" panose="020B0606030504020204" pitchFamily="34" charset="0"/>
              </a:rPr>
              <a:t>(Maruf et al. (2019), licença </a:t>
            </a:r>
            <a:r>
              <a:rPr lang="en-ZA" sz="1000">
                <a:latin typeface="Open Sans"/>
                <a:ea typeface="Open Sans" panose="020B0606030504020204" pitchFamily="34" charset="0"/>
                <a:cs typeface="Open Sans" panose="020B0606030504020204" pitchFamily="34" charset="0"/>
                <a:hlinkClick r:id="rId5"/>
              </a:rPr>
              <a:t>da imagem</a:t>
            </a:r>
            <a:r>
              <a:rPr lang="en-ZA" sz="1000">
                <a:latin typeface="Open Sans"/>
                <a:ea typeface="Open Sans" panose="020B0606030504020204" pitchFamily="34" charset="0"/>
                <a:cs typeface="Open Sans" panose="020B0606030504020204" pitchFamily="34" charset="0"/>
              </a:rPr>
              <a:t>: </a:t>
            </a:r>
            <a:r>
              <a:rPr lang="en-ZA" sz="1000">
                <a:latin typeface="Open Sans"/>
                <a:ea typeface="Open Sans" panose="020B0606030504020204" pitchFamily="34" charset="0"/>
                <a:cs typeface="Open Sans" panose="020B0606030504020204" pitchFamily="34" charset="0"/>
                <a:hlinkClick r:id="rId6"/>
              </a:rPr>
              <a:t>CC BY 4.0</a:t>
            </a:r>
            <a:r>
              <a:rPr lang="en-ZA" sz="1000">
                <a:latin typeface="Open Sans"/>
                <a:ea typeface="Open Sans" panose="020B0606030504020204" pitchFamily="34" charset="0"/>
                <a:cs typeface="Open Sans" panose="020B0606030504020204" pitchFamily="34" charset="0"/>
              </a:rPr>
              <a:t>)</a:t>
            </a:r>
            <a:endParaRPr lang="en-ZA" sz="1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4" name="Imagem 3" descr="Uma imagem contendo Diagrama&#10;&#10;Descrição gerada automaticamente">
            <a:extLst>
              <a:ext uri="{FF2B5EF4-FFF2-40B4-BE49-F238E27FC236}">
                <a16:creationId xmlns:a16="http://schemas.microsoft.com/office/drawing/2014/main" id="{31B6566C-FE7F-B031-A2CF-91BFA1228F88}"/>
              </a:ext>
            </a:extLst>
          </p:cNvPr>
          <p:cNvPicPr>
            <a:picLocks noChangeAspect="1"/>
          </p:cNvPicPr>
          <p:nvPr/>
        </p:nvPicPr>
        <p:blipFill>
          <a:blip r:embed="rId7"/>
          <a:stretch>
            <a:fillRect/>
          </a:stretch>
        </p:blipFill>
        <p:spPr>
          <a:xfrm>
            <a:off x="0" y="2179557"/>
            <a:ext cx="11762705" cy="2498884"/>
          </a:xfrm>
          <a:prstGeom prst="rect">
            <a:avLst/>
          </a:prstGeom>
        </p:spPr>
      </p:pic>
      <p:pic>
        <p:nvPicPr>
          <p:cNvPr id="5" name="synthesize (33)">
            <a:hlinkClick r:id="" action="ppaction://media"/>
            <a:extLst>
              <a:ext uri="{FF2B5EF4-FFF2-40B4-BE49-F238E27FC236}">
                <a16:creationId xmlns:a16="http://schemas.microsoft.com/office/drawing/2014/main" id="{8C2BCB37-994F-09AF-9D3E-DD85338E7F8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69489" y="136040"/>
            <a:ext cx="1093216" cy="1093216"/>
          </a:xfrm>
          <a:prstGeom prst="rect">
            <a:avLst/>
          </a:prstGeom>
        </p:spPr>
      </p:pic>
    </p:spTree>
    <p:extLst>
      <p:ext uri="{BB962C8B-B14F-4D97-AF65-F5344CB8AC3E}">
        <p14:creationId xmlns:p14="http://schemas.microsoft.com/office/powerpoint/2010/main" val="91075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19</a:t>
            </a:fld>
            <a:endParaRPr lang="sv-SE" sz="1000" b="1" dirty="0">
              <a:solidFill>
                <a:schemeClr val="bg1"/>
              </a:solidFill>
            </a:endParaRPr>
          </a:p>
        </p:txBody>
      </p:sp>
      <p:sp>
        <p:nvSpPr>
          <p:cNvPr id="2" name="Rectangle 1">
            <a:extLst>
              <a:ext uri="{FF2B5EF4-FFF2-40B4-BE49-F238E27FC236}">
                <a16:creationId xmlns:a16="http://schemas.microsoft.com/office/drawing/2014/main" id="{8FDAB3CE-F3F5-67AA-84DA-21F4EEAC5959}"/>
              </a:ext>
            </a:extLst>
          </p:cNvPr>
          <p:cNvSpPr/>
          <p:nvPr/>
        </p:nvSpPr>
        <p:spPr>
          <a:xfrm>
            <a:off x="533448" y="986630"/>
            <a:ext cx="791205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Aplicações das ferramentas de modelagem de energia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5" name="Title 10">
            <a:extLst>
              <a:ext uri="{FF2B5EF4-FFF2-40B4-BE49-F238E27FC236}">
                <a16:creationId xmlns:a16="http://schemas.microsoft.com/office/drawing/2014/main" id="{BE4401BE-4D83-B4F6-3F63-54E30B20FC40}"/>
              </a:ext>
            </a:extLst>
          </p:cNvPr>
          <p:cNvSpPr txBox="1">
            <a:spLocks/>
          </p:cNvSpPr>
          <p:nvPr/>
        </p:nvSpPr>
        <p:spPr>
          <a:xfrm>
            <a:off x="472546" y="120931"/>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Ferramentas de modelagem de energia</a:t>
            </a:r>
            <a:endParaRPr lang="en-GB" sz="4400" dirty="0">
              <a:latin typeface="Open Sans"/>
              <a:ea typeface="Open Sans" panose="020B0606030504020204" pitchFamily="34" charset="0"/>
              <a:cs typeface="Open Sans" panose="020B0606030504020204" pitchFamily="34" charset="0"/>
            </a:endParaRPr>
          </a:p>
        </p:txBody>
      </p:sp>
      <p:sp>
        <p:nvSpPr>
          <p:cNvPr id="9" name="Content Placeholder 7">
            <a:extLst>
              <a:ext uri="{FF2B5EF4-FFF2-40B4-BE49-F238E27FC236}">
                <a16:creationId xmlns:a16="http://schemas.microsoft.com/office/drawing/2014/main" id="{F88A9373-CCC1-3217-EECB-D8468F9E3B58}"/>
              </a:ext>
            </a:extLst>
          </p:cNvPr>
          <p:cNvSpPr>
            <a:spLocks noGrp="1"/>
          </p:cNvSpPr>
          <p:nvPr>
            <p:ph idx="1"/>
          </p:nvPr>
        </p:nvSpPr>
        <p:spPr>
          <a:xfrm>
            <a:off x="472546" y="1682796"/>
            <a:ext cx="11073460" cy="3158643"/>
          </a:xfrm>
        </p:spPr>
        <p:txBody>
          <a:bodyPr vert="horz" lIns="91440" tIns="45720" rIns="91440" bIns="45720" rtlCol="0" anchor="t">
            <a:noAutofit/>
          </a:bodyPr>
          <a:lstStyle/>
          <a:p>
            <a:pPr marL="342900" indent="-342900">
              <a:buFont typeface="Arial" panose="020B0604020202020204" pitchFamily="34" charset="0"/>
              <a:buChar char="•"/>
            </a:pPr>
            <a:r>
              <a:rPr lang="en-US" dirty="0">
                <a:latin typeface="Open Sans"/>
              </a:rPr>
              <a:t>Explorando as interações entre o acesso à energia, o uso de recursos e o desenvolvimento sustentável </a:t>
            </a:r>
          </a:p>
          <a:p>
            <a:pPr marL="342900" indent="-342900">
              <a:buFont typeface="Arial" panose="020B0604020202020204" pitchFamily="34" charset="0"/>
              <a:buChar char="•"/>
            </a:pPr>
            <a:r>
              <a:rPr lang="en-US" dirty="0">
                <a:latin typeface="Open Sans"/>
              </a:rPr>
              <a:t>Planejamento de eletrificação geoespacial</a:t>
            </a:r>
          </a:p>
          <a:p>
            <a:pPr marL="342900" indent="-342900">
              <a:buFont typeface="Arial" panose="020B0604020202020204" pitchFamily="34" charset="0"/>
              <a:buChar char="•"/>
            </a:pPr>
            <a:r>
              <a:rPr lang="en-US" dirty="0">
                <a:latin typeface="Open Sans"/>
              </a:rPr>
              <a:t>Avaliação técnica de </a:t>
            </a:r>
            <a:r>
              <a:rPr lang="en-US" dirty="0" err="1">
                <a:latin typeface="Open Sans"/>
              </a:rPr>
              <a:t>sistemas</a:t>
            </a:r>
            <a:r>
              <a:rPr lang="en-US" dirty="0">
                <a:latin typeface="Open Sans"/>
              </a:rPr>
              <a:t> </a:t>
            </a:r>
            <a:r>
              <a:rPr lang="en-US" dirty="0" err="1">
                <a:latin typeface="Open Sans"/>
              </a:rPr>
              <a:t>energéticos</a:t>
            </a:r>
            <a:r>
              <a:rPr lang="en-US" dirty="0">
                <a:latin typeface="Open Sans"/>
              </a:rPr>
              <a:t>, por exemplo, flexibilidade do sistema de eletricidade</a:t>
            </a:r>
          </a:p>
          <a:p>
            <a:pPr marL="342900" indent="-342900">
              <a:buFont typeface="Arial" panose="020B0604020202020204" pitchFamily="34" charset="0"/>
              <a:buChar char="•"/>
            </a:pPr>
            <a:r>
              <a:rPr lang="en-US" dirty="0">
                <a:latin typeface="Open Sans"/>
              </a:rPr>
              <a:t>Planejamento de expansão de capacidade de longo prazo</a:t>
            </a:r>
          </a:p>
          <a:p>
            <a:pPr marL="342900" indent="-342900">
              <a:buFont typeface="Arial" panose="020B0604020202020204" pitchFamily="34" charset="0"/>
              <a:buChar char="•"/>
            </a:pPr>
            <a:r>
              <a:rPr lang="en-US" dirty="0">
                <a:latin typeface="Open Sans"/>
              </a:rPr>
              <a:t>Insights sobre as implicações econômicas e ambientais de diferentes cenários</a:t>
            </a:r>
          </a:p>
          <a:p>
            <a:pPr marL="342900" indent="-342900">
              <a:buFont typeface="Arial" panose="020B0604020202020204" pitchFamily="34" charset="0"/>
              <a:buChar char="•"/>
            </a:pPr>
            <a:r>
              <a:rPr lang="en-US" dirty="0">
                <a:latin typeface="Open Sans"/>
              </a:rPr>
              <a:t>Considerar as interações entre diferentes sistemas, por exemplo, clima, terra, energia e água (CLEWs)</a:t>
            </a:r>
          </a:p>
        </p:txBody>
      </p:sp>
      <p:pic>
        <p:nvPicPr>
          <p:cNvPr id="4" name="synthesize (34)">
            <a:hlinkClick r:id="" action="ppaction://media"/>
            <a:extLst>
              <a:ext uri="{FF2B5EF4-FFF2-40B4-BE49-F238E27FC236}">
                <a16:creationId xmlns:a16="http://schemas.microsoft.com/office/drawing/2014/main" id="{9966AD3C-5DE2-02F4-92FD-02ACC289B7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8222" y="313536"/>
            <a:ext cx="1221232" cy="1221232"/>
          </a:xfrm>
          <a:prstGeom prst="rect">
            <a:avLst/>
          </a:prstGeom>
        </p:spPr>
      </p:pic>
    </p:spTree>
    <p:extLst>
      <p:ext uri="{BB962C8B-B14F-4D97-AF65-F5344CB8AC3E}">
        <p14:creationId xmlns:p14="http://schemas.microsoft.com/office/powerpoint/2010/main" val="304973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8" y="46372"/>
            <a:ext cx="8791171"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err="1">
                <a:latin typeface="Open Sans"/>
              </a:rPr>
              <a:t>Resultados</a:t>
            </a:r>
            <a:r>
              <a:rPr lang="en-GB" sz="4400" dirty="0">
                <a:latin typeface="Open Sans"/>
              </a:rPr>
              <a:t> de </a:t>
            </a:r>
            <a:r>
              <a:rPr lang="en-GB" sz="4400" dirty="0" err="1">
                <a:latin typeface="Open Sans"/>
              </a:rPr>
              <a:t>aprendizagem</a:t>
            </a:r>
            <a:endParaRPr lang="en-GB" sz="4400" dirty="0">
              <a:latin typeface="Open Sans"/>
            </a:endParaRP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73732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Ao final </a:t>
            </a:r>
            <a:r>
              <a:rPr lang="en-GB" sz="2000" b="1" dirty="0" err="1">
                <a:solidFill>
                  <a:schemeClr val="accent5">
                    <a:lumMod val="60000"/>
                    <a:lumOff val="40000"/>
                  </a:schemeClr>
                </a:solidFill>
                <a:latin typeface="Open Sans"/>
                <a:ea typeface="+mn-lt"/>
                <a:cs typeface="+mn-lt"/>
              </a:rPr>
              <a:t>desta</a:t>
            </a:r>
            <a:r>
              <a:rPr lang="en-GB" sz="2000" b="1" dirty="0">
                <a:solidFill>
                  <a:schemeClr val="accent5">
                    <a:lumMod val="60000"/>
                    <a:lumOff val="40000"/>
                  </a:schemeClr>
                </a:solidFill>
                <a:latin typeface="Open Sans"/>
                <a:ea typeface="+mn-lt"/>
                <a:cs typeface="+mn-lt"/>
              </a:rPr>
              <a:t> aula, você será capaz de:</a:t>
            </a:r>
          </a:p>
          <a:p>
            <a:pPr algn="l">
              <a:lnSpc>
                <a:spcPct val="100000"/>
              </a:lnSpc>
              <a:spcBef>
                <a:spcPts val="1000"/>
              </a:spcBef>
            </a:pPr>
            <a:endParaRPr lang="en-US" sz="2000" b="1" dirty="0">
              <a:solidFill>
                <a:schemeClr val="accent5">
                  <a:lumMod val="60000"/>
                  <a:lumOff val="40000"/>
                </a:schemeClr>
              </a:solidFill>
              <a:latin typeface="Open Sans"/>
              <a:cs typeface="Calibri" panose="020F0502020204030204"/>
            </a:endParaRPr>
          </a:p>
          <a:p>
            <a:pPr>
              <a:spcBef>
                <a:spcPts val="1000"/>
              </a:spcBef>
            </a:pPr>
            <a:r>
              <a:rPr lang="en-US" sz="2000" dirty="0">
                <a:latin typeface="Open Sans"/>
                <a:ea typeface="+mn-lt"/>
                <a:cs typeface="+mn-lt"/>
              </a:rPr>
              <a:t>ILO1: Entender o que é a modelagem do </a:t>
            </a:r>
            <a:r>
              <a:rPr lang="en-US" sz="2000" dirty="0" err="1">
                <a:latin typeface="Open Sans"/>
                <a:ea typeface="+mn-lt"/>
                <a:cs typeface="+mn-lt"/>
              </a:rPr>
              <a:t>sistema</a:t>
            </a:r>
            <a:r>
              <a:rPr lang="en-US" sz="2000" dirty="0">
                <a:latin typeface="Open Sans"/>
                <a:ea typeface="+mn-lt"/>
                <a:cs typeface="+mn-lt"/>
              </a:rPr>
              <a:t> </a:t>
            </a:r>
            <a:r>
              <a:rPr lang="en-US" sz="2000" dirty="0" err="1">
                <a:latin typeface="Open Sans"/>
                <a:ea typeface="+mn-lt"/>
                <a:cs typeface="+mn-lt"/>
              </a:rPr>
              <a:t>energético</a:t>
            </a:r>
            <a:r>
              <a:rPr lang="en-US" sz="2000" dirty="0">
                <a:latin typeface="Open Sans"/>
                <a:ea typeface="+mn-lt"/>
                <a:cs typeface="+mn-lt"/>
              </a:rPr>
              <a:t> e por que ela é importante</a:t>
            </a:r>
          </a:p>
          <a:p>
            <a:pPr>
              <a:spcBef>
                <a:spcPts val="1000"/>
              </a:spcBef>
            </a:pPr>
            <a:r>
              <a:rPr lang="en-US" sz="2000" dirty="0">
                <a:latin typeface="Open Sans"/>
                <a:ea typeface="+mn-lt"/>
                <a:cs typeface="+mn-lt"/>
              </a:rPr>
              <a:t>ILO2: Esboçar um </a:t>
            </a:r>
            <a:r>
              <a:rPr lang="en-US" sz="2000" dirty="0" err="1">
                <a:latin typeface="Open Sans"/>
                <a:ea typeface="+mn-lt"/>
                <a:cs typeface="+mn-lt"/>
              </a:rPr>
              <a:t>sistema</a:t>
            </a:r>
            <a:r>
              <a:rPr lang="en-US" sz="2000" dirty="0">
                <a:latin typeface="Open Sans"/>
                <a:ea typeface="+mn-lt"/>
                <a:cs typeface="+mn-lt"/>
              </a:rPr>
              <a:t> </a:t>
            </a:r>
            <a:r>
              <a:rPr lang="en-US" sz="2000" dirty="0" err="1">
                <a:latin typeface="Open Sans"/>
                <a:ea typeface="+mn-lt"/>
                <a:cs typeface="+mn-lt"/>
              </a:rPr>
              <a:t>energético</a:t>
            </a:r>
            <a:r>
              <a:rPr lang="en-US" sz="2000" dirty="0">
                <a:latin typeface="Open Sans"/>
                <a:ea typeface="+mn-lt"/>
                <a:cs typeface="+mn-lt"/>
              </a:rPr>
              <a:t> de referência e compreender seu conteúdo</a:t>
            </a:r>
          </a:p>
          <a:p>
            <a:pPr>
              <a:spcBef>
                <a:spcPts val="1000"/>
              </a:spcBef>
            </a:pPr>
            <a:r>
              <a:rPr lang="en-US" sz="2000" dirty="0">
                <a:latin typeface="Open Sans"/>
                <a:ea typeface="+mn-lt"/>
                <a:cs typeface="+mn-lt"/>
              </a:rPr>
              <a:t>ILO3: Relembrar os diferentes tipos de ferramentas de modelagem de energia </a:t>
            </a:r>
          </a:p>
          <a:p>
            <a:pPr>
              <a:spcBef>
                <a:spcPts val="1000"/>
              </a:spcBef>
            </a:pPr>
            <a:r>
              <a:rPr lang="en-US" sz="2000" dirty="0">
                <a:latin typeface="Open Sans"/>
                <a:ea typeface="+mn-lt"/>
                <a:cs typeface="+mn-lt"/>
              </a:rPr>
              <a:t>ILO4: Compreender o que é o </a:t>
            </a:r>
            <a:r>
              <a:rPr lang="en-US" sz="2000" dirty="0" err="1">
                <a:latin typeface="Open Sans"/>
                <a:ea typeface="+mn-lt"/>
                <a:cs typeface="+mn-lt"/>
              </a:rPr>
              <a:t>OSeMOSYS </a:t>
            </a:r>
            <a:r>
              <a:rPr lang="en-US" sz="2000" dirty="0">
                <a:latin typeface="Open Sans"/>
                <a:ea typeface="+mn-lt"/>
                <a:cs typeface="+mn-lt"/>
              </a:rPr>
              <a:t>e seus aplicativos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2.3 Referências</a:t>
            </a:r>
          </a:p>
        </p:txBody>
      </p:sp>
      <p:sp>
        <p:nvSpPr>
          <p:cNvPr id="5" name="TextBox 4">
            <a:extLst>
              <a:ext uri="{FF2B5EF4-FFF2-40B4-BE49-F238E27FC236}">
                <a16:creationId xmlns:a16="http://schemas.microsoft.com/office/drawing/2014/main" id="{ED52DDD6-13E7-14D4-C824-A0D206D02728}"/>
              </a:ext>
            </a:extLst>
          </p:cNvPr>
          <p:cNvSpPr txBox="1"/>
          <p:nvPr/>
        </p:nvSpPr>
        <p:spPr>
          <a:xfrm>
            <a:off x="887215" y="1740420"/>
            <a:ext cx="10685049"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GB" sz="2000" dirty="0">
                <a:latin typeface="Open Sans"/>
                <a:ea typeface="Open Sans" panose="020B0606030504020204" pitchFamily="34" charset="0"/>
                <a:cs typeface="Open Sans" panose="020B0606030504020204" pitchFamily="34" charset="0"/>
              </a:rPr>
              <a:t>Howells M, Rogner HH, Mentis D, Broad O. SEAR ENERGY ACCESS AND ELECTRICITY PLANNING SPECIAL FEATURE. 2017. Disponível em: </a:t>
            </a:r>
            <a:r>
              <a:rPr lang="en-GB" sz="2000" dirty="0">
                <a:latin typeface="Open Sans"/>
                <a:ea typeface="Open Sans" panose="020B0606030504020204" pitchFamily="34" charset="0"/>
                <a:cs typeface="Open Sans" panose="020B0606030504020204" pitchFamily="34" charset="0"/>
                <a:hlinkClick r:id="rId3"/>
              </a:rPr>
              <a:t>http://documents1.worldbank.org/curated/en/628541494925426928/pdf/115065-BRI-P148200-PUBLIC-FINALSEARSFElectricityPlanningweb.pdf</a:t>
            </a:r>
            <a:endParaRPr lang="en-GB" sz="2000" dirty="0">
              <a:latin typeface="Open Sans"/>
              <a:ea typeface="Open Sans" panose="020B0606030504020204" pitchFamily="34" charset="0"/>
              <a:cs typeface="Open Sans" panose="020B0606030504020204" pitchFamily="34" charset="0"/>
            </a:endParaRPr>
          </a:p>
          <a:p>
            <a:pPr marL="342900" indent="-342900">
              <a:buAutoNum type="arabicPeriod"/>
            </a:pPr>
            <a:endParaRPr lang="en-GB" sz="2000" dirty="0">
              <a:latin typeface="Open Sans"/>
              <a:ea typeface="Open Sans" panose="020B0606030504020204" pitchFamily="34" charset="0"/>
              <a:cs typeface="Open Sans" panose="020B0606030504020204" pitchFamily="34" charset="0"/>
            </a:endParaRPr>
          </a:p>
          <a:p>
            <a:pPr marL="342900" indent="-342900">
              <a:buAutoNum type="arabicPeriod"/>
            </a:pPr>
            <a:r>
              <a:rPr lang="en-GB" sz="2000" dirty="0">
                <a:latin typeface="Open Sans"/>
                <a:ea typeface="Open Sans" panose="020B0606030504020204" pitchFamily="34" charset="0"/>
                <a:cs typeface="Open Sans" panose="020B0606030504020204" pitchFamily="34" charset="0"/>
              </a:rPr>
              <a:t>Maruf, M..N.I. Sector Coupling in the North Sea Region-A Review on the Energy System Modelling Perspective (Acoplamento setorial na região do Mar do Norte - uma revisão da perspectiva de modelagem do </a:t>
            </a:r>
            <a:r>
              <a:rPr lang="en-GB" sz="2000" dirty="0" err="1">
                <a:latin typeface="Open Sans"/>
                <a:ea typeface="Open Sans" panose="020B0606030504020204" pitchFamily="34" charset="0"/>
                <a:cs typeface="Open Sans" panose="020B0606030504020204" pitchFamily="34" charset="0"/>
              </a:rPr>
              <a:t>sistema</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energético</a:t>
            </a:r>
            <a:r>
              <a:rPr lang="en-GB" sz="2000" dirty="0">
                <a:latin typeface="Open Sans"/>
                <a:ea typeface="Open Sans" panose="020B0606030504020204" pitchFamily="34" charset="0"/>
                <a:cs typeface="Open Sans" panose="020B0606030504020204" pitchFamily="34" charset="0"/>
              </a:rPr>
              <a:t>). Energies 2019, 12, 4298. </a:t>
            </a:r>
            <a:r>
              <a:rPr lang="en-GB" sz="2000" dirty="0">
                <a:latin typeface="Open Sans"/>
                <a:ea typeface="Open Sans" panose="020B0606030504020204" pitchFamily="34" charset="0"/>
                <a:cs typeface="Open Sans" panose="020B0606030504020204" pitchFamily="34" charset="0"/>
                <a:hlinkClick r:id="rId4"/>
              </a:rPr>
              <a:t>https://doi.org/10.3390/en12224298</a:t>
            </a:r>
            <a:endParaRPr lang="en-GB" sz="2000" dirty="0">
              <a:latin typeface="Open Sans"/>
              <a:ea typeface="Open Sans" panose="020B0606030504020204" pitchFamily="34" charset="0"/>
              <a:cs typeface="Open Sans" panose="020B0606030504020204" pitchFamily="34" charset="0"/>
            </a:endParaRPr>
          </a:p>
          <a:p>
            <a:pPr marL="342900" indent="-342900">
              <a:buFont typeface="Arial"/>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0" name="Picture 8" descr="A picture containing table&#10;&#10;Description automatically generated">
            <a:extLst>
              <a:ext uri="{FF2B5EF4-FFF2-40B4-BE49-F238E27FC236}">
                <a16:creationId xmlns:a16="http://schemas.microsoft.com/office/drawing/2014/main" id="{47FCCC80-62A2-416E-7D50-5D281D183AE6}"/>
              </a:ext>
            </a:extLst>
          </p:cNvPr>
          <p:cNvPicPr>
            <a:picLocks noChangeAspect="1"/>
          </p:cNvPicPr>
          <p:nvPr/>
        </p:nvPicPr>
        <p:blipFill>
          <a:blip r:embed="rId5"/>
          <a:srcRect t="14246"/>
          <a:stretch/>
        </p:blipFill>
        <p:spPr>
          <a:xfrm>
            <a:off x="823155" y="1586373"/>
            <a:ext cx="9957670" cy="4623623"/>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21</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2.4.1 Estrutura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do OSeMOSYS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64134" y="88899"/>
            <a:ext cx="10673765" cy="9524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Noções básicas sobre o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9" name="TextBox 1">
            <a:extLst>
              <a:ext uri="{FF2B5EF4-FFF2-40B4-BE49-F238E27FC236}">
                <a16:creationId xmlns:a16="http://schemas.microsoft.com/office/drawing/2014/main" id="{156D64A8-5BF4-151F-0938-9BF9E0C2F6F1}"/>
              </a:ext>
            </a:extLst>
          </p:cNvPr>
          <p:cNvSpPr txBox="1"/>
          <p:nvPr/>
        </p:nvSpPr>
        <p:spPr>
          <a:xfrm>
            <a:off x="696310" y="6209996"/>
            <a:ext cx="423755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dirty="0">
                <a:latin typeface="Open Sans"/>
                <a:ea typeface="Open Sans" panose="020B0606030504020204" pitchFamily="34" charset="0"/>
                <a:cs typeface="Open Sans" panose="020B0606030504020204" pitchFamily="34" charset="0"/>
              </a:rPr>
              <a:t>(Adaptado de Loffler et al. (2017), </a:t>
            </a:r>
            <a:r>
              <a:rPr lang="en-GB" sz="1000" dirty="0">
                <a:latin typeface="Open Sans"/>
                <a:ea typeface="Open Sans" panose="020B0606030504020204" pitchFamily="34" charset="0"/>
                <a:cs typeface="Open Sans" panose="020B0606030504020204" pitchFamily="34" charset="0"/>
                <a:hlinkClick r:id="rId6"/>
              </a:rPr>
              <a:t>imagem</a:t>
            </a:r>
            <a:r>
              <a:rPr lang="en-GB" sz="1000" dirty="0">
                <a:latin typeface="Open Sans"/>
                <a:ea typeface="Open Sans" panose="020B0606030504020204" pitchFamily="34" charset="0"/>
                <a:cs typeface="Open Sans" panose="020B0606030504020204" pitchFamily="34" charset="0"/>
              </a:rPr>
              <a:t>, licenciado sob </a:t>
            </a:r>
            <a:r>
              <a:rPr lang="en-GB" sz="1000" dirty="0">
                <a:latin typeface="Open Sans"/>
                <a:ea typeface="Open Sans" panose="020B0606030504020204" pitchFamily="34" charset="0"/>
                <a:cs typeface="Open Sans" panose="020B0606030504020204" pitchFamily="34" charset="0"/>
                <a:hlinkClick r:id="rId7"/>
              </a:rPr>
              <a:t>CC BY 4.0</a:t>
            </a:r>
            <a:r>
              <a:rPr lang="en-GB" sz="1000" dirty="0">
                <a:latin typeface="Open Sans"/>
                <a:ea typeface="Open Sans" panose="020B0606030504020204" pitchFamily="34" charset="0"/>
                <a:cs typeface="Open Sans" panose="020B0606030504020204" pitchFamily="34" charset="0"/>
              </a:rPr>
              <a:t>)</a:t>
            </a:r>
          </a:p>
        </p:txBody>
      </p:sp>
      <p:pic>
        <p:nvPicPr>
          <p:cNvPr id="5" name="synthesize (35)">
            <a:hlinkClick r:id="" action="ppaction://media"/>
            <a:extLst>
              <a:ext uri="{FF2B5EF4-FFF2-40B4-BE49-F238E27FC236}">
                <a16:creationId xmlns:a16="http://schemas.microsoft.com/office/drawing/2014/main" id="{CBD9E12F-0046-9194-5135-CAFE1FDF01C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23372" y="238927"/>
            <a:ext cx="1074928" cy="1074928"/>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1836ADF-669D-2AB9-4D5D-56D8AA5144E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8FC90D0-45AA-A383-894E-F2BF91043F9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22</a:t>
            </a:fld>
            <a:endParaRPr lang="sv-SE" sz="1000" b="1" dirty="0">
              <a:solidFill>
                <a:schemeClr val="bg1"/>
              </a:solidFill>
            </a:endParaRPr>
          </a:p>
        </p:txBody>
      </p:sp>
      <p:sp>
        <p:nvSpPr>
          <p:cNvPr id="2" name="Rectangle 1">
            <a:extLst>
              <a:ext uri="{FF2B5EF4-FFF2-40B4-BE49-F238E27FC236}">
                <a16:creationId xmlns:a16="http://schemas.microsoft.com/office/drawing/2014/main" id="{D677ECA4-59AD-82C0-F1BD-F1D5E0C7A0E5}"/>
              </a:ext>
            </a:extLst>
          </p:cNvPr>
          <p:cNvSpPr/>
          <p:nvPr/>
        </p:nvSpPr>
        <p:spPr>
          <a:xfrm>
            <a:off x="464135" y="1000121"/>
            <a:ext cx="7260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2.4.2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do ponto de vista matemático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8" name="Title 10">
            <a:extLst>
              <a:ext uri="{FF2B5EF4-FFF2-40B4-BE49-F238E27FC236}">
                <a16:creationId xmlns:a16="http://schemas.microsoft.com/office/drawing/2014/main" id="{5285959A-EC36-CC8E-EC03-83FF9AA72C05}"/>
              </a:ext>
            </a:extLst>
          </p:cNvPr>
          <p:cNvSpPr txBox="1">
            <a:spLocks/>
          </p:cNvSpPr>
          <p:nvPr/>
        </p:nvSpPr>
        <p:spPr>
          <a:xfrm>
            <a:off x="446444" y="241641"/>
            <a:ext cx="9654108" cy="74800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Noções básicas sobre o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DA476B81-281D-950A-9742-B05BAAF94A6D}"/>
                  </a:ext>
                </a:extLst>
              </p:cNvPr>
              <p:cNvSpPr txBox="1"/>
              <p:nvPr/>
            </p:nvSpPr>
            <p:spPr>
              <a:xfrm>
                <a:off x="58396" y="1452761"/>
                <a:ext cx="12019304" cy="140750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O" sz="3600" b="0" i="1" smtClean="0">
                          <a:latin typeface="Cambria Math" panose="02040503050406030204" pitchFamily="18" charset="0"/>
                        </a:rPr>
                        <m:t>𝑀𝑖𝑛𝑖𝑚𝑖𝑧</m:t>
                      </m:r>
                      <m:r>
                        <a:rPr lang="en-US" sz="3600" b="0" i="1" smtClean="0">
                          <a:latin typeface="Cambria Math" panose="02040503050406030204" pitchFamily="18" charset="0"/>
                        </a:rPr>
                        <m:t>𝑎𝑟</m:t>
                      </m:r>
                      <m:r>
                        <a:rPr lang="es-CO" sz="3600" b="0" i="1" smtClean="0">
                          <a:latin typeface="Cambria Math" panose="02040503050406030204" pitchFamily="18" charset="0"/>
                        </a:rPr>
                        <m:t> </m:t>
                      </m:r>
                      <m:r>
                        <a:rPr lang="es-CO" sz="3600" b="0" i="1" smtClean="0">
                          <a:latin typeface="Cambria Math" panose="02040503050406030204" pitchFamily="18" charset="0"/>
                        </a:rPr>
                        <m:t>𝑍</m:t>
                      </m:r>
                      <m:r>
                        <a:rPr lang="es-CO" sz="3600" b="0" i="1" smtClean="0">
                          <a:latin typeface="Cambria Math" panose="02040503050406030204" pitchFamily="18" charset="0"/>
                        </a:rPr>
                        <m:t>=</m:t>
                      </m:r>
                      <m:nary>
                        <m:naryPr>
                          <m:chr m:val="∑"/>
                          <m:supHide m:val="on"/>
                          <m:ctrlPr>
                            <a:rPr lang="es-CO" sz="3600" b="0" i="1" smtClean="0">
                              <a:latin typeface="Cambria Math" panose="02040503050406030204" pitchFamily="18" charset="0"/>
                            </a:rPr>
                          </m:ctrlPr>
                        </m:naryPr>
                        <m:sub>
                          <m:r>
                            <m:rPr>
                              <m:brk m:alnAt="7"/>
                            </m:rPr>
                            <a:rPr lang="es-CO" sz="3600" b="0" i="1" smtClean="0">
                              <a:latin typeface="Cambria Math" panose="02040503050406030204" pitchFamily="18" charset="0"/>
                            </a:rPr>
                            <m:t>𝑟</m:t>
                          </m:r>
                          <m:r>
                            <a:rPr lang="es-CO" sz="3600" b="0" i="1" smtClean="0">
                              <a:latin typeface="Cambria Math" panose="02040503050406030204" pitchFamily="18" charset="0"/>
                            </a:rPr>
                            <m:t>𝑒𝑔𝑖</m:t>
                          </m:r>
                          <m:r>
                            <a:rPr lang="es-CO" sz="3600" i="1">
                              <a:latin typeface="Cambria Math" panose="02040503050406030204" pitchFamily="18" charset="0"/>
                            </a:rPr>
                            <m:t>ã</m:t>
                          </m:r>
                          <m:r>
                            <a:rPr lang="en-US" sz="3600" b="0" i="1" smtClean="0">
                              <a:latin typeface="Cambria Math" panose="02040503050406030204" pitchFamily="18" charset="0"/>
                            </a:rPr>
                            <m:t>𝑜</m:t>
                          </m:r>
                        </m:sub>
                        <m:sup/>
                        <m:e>
                          <m:nary>
                            <m:naryPr>
                              <m:chr m:val="∑"/>
                              <m:supHide m:val="on"/>
                              <m:ctrlPr>
                                <a:rPr lang="es-CO" sz="3600" b="0" i="1" smtClean="0">
                                  <a:latin typeface="Cambria Math" panose="02040503050406030204" pitchFamily="18" charset="0"/>
                                </a:rPr>
                              </m:ctrlPr>
                            </m:naryPr>
                            <m:sub>
                              <m:r>
                                <m:rPr>
                                  <m:brk m:alnAt="7"/>
                                </m:rPr>
                                <a:rPr lang="es-CO" sz="3600" b="0" i="1" smtClean="0">
                                  <a:latin typeface="Cambria Math" panose="02040503050406030204" pitchFamily="18" charset="0"/>
                                </a:rPr>
                                <m:t>𝑡</m:t>
                              </m:r>
                              <m:r>
                                <a:rPr lang="es-CO" sz="3600" b="0" i="1" smtClean="0">
                                  <a:latin typeface="Cambria Math" panose="02040503050406030204" pitchFamily="18" charset="0"/>
                                </a:rPr>
                                <m:t>𝑒𝑐</m:t>
                              </m:r>
                              <m:r>
                                <a:rPr lang="en-US" sz="3600" b="0" i="1" smtClean="0">
                                  <a:latin typeface="Cambria Math" panose="02040503050406030204" pitchFamily="18" charset="0"/>
                                </a:rPr>
                                <m:t>𝑛</m:t>
                              </m:r>
                            </m:sub>
                            <m:sup/>
                            <m:e>
                              <m:nary>
                                <m:naryPr>
                                  <m:chr m:val="∑"/>
                                  <m:supHide m:val="on"/>
                                  <m:ctrlPr>
                                    <a:rPr lang="es-CO" sz="3600" b="0" i="1" smtClean="0">
                                      <a:latin typeface="Cambria Math" panose="02040503050406030204" pitchFamily="18" charset="0"/>
                                    </a:rPr>
                                  </m:ctrlPr>
                                </m:naryPr>
                                <m:sub>
                                  <m:r>
                                    <a:rPr lang="en-US" sz="3600" b="0" i="1" smtClean="0">
                                      <a:latin typeface="Cambria Math" panose="02040503050406030204" pitchFamily="18" charset="0"/>
                                    </a:rPr>
                                    <m:t>𝑎𝑛𝑜</m:t>
                                  </m:r>
                                </m:sub>
                                <m:sup/>
                                <m:e>
                                  <m:sSub>
                                    <m:sSubPr>
                                      <m:ctrlPr>
                                        <a:rPr lang="es-CO" sz="3600" b="0" i="1" smtClean="0">
                                          <a:latin typeface="Cambria Math" panose="02040503050406030204" pitchFamily="18" charset="0"/>
                                        </a:rPr>
                                      </m:ctrlPr>
                                    </m:sSubPr>
                                    <m:e>
                                      <m:r>
                                        <a:rPr lang="en-US" sz="3600" b="0" i="1" smtClean="0">
                                          <a:latin typeface="Cambria Math" panose="02040503050406030204" pitchFamily="18" charset="0"/>
                                        </a:rPr>
                                        <m:t>𝐶𝑢𝑠𝑡𝑜𝑠𝑇𝑜𝑡𝑎𝑖𝑠𝐷𝑒𝑠𝑐𝑜𝑛𝑡𝑎𝑑𝑜𝑠</m:t>
                                      </m:r>
                                    </m:e>
                                    <m:sub>
                                      <m:r>
                                        <a:rPr lang="es-CO" sz="3600" b="0" i="1" smtClean="0">
                                          <a:latin typeface="Cambria Math" panose="02040503050406030204" pitchFamily="18" charset="0"/>
                                        </a:rPr>
                                        <m:t>𝑟</m:t>
                                      </m:r>
                                      <m:r>
                                        <a:rPr lang="es-CO" sz="3600" b="0" i="1" smtClean="0">
                                          <a:latin typeface="Cambria Math" panose="02040503050406030204" pitchFamily="18" charset="0"/>
                                        </a:rPr>
                                        <m:t>,</m:t>
                                      </m:r>
                                      <m:r>
                                        <a:rPr lang="es-CO" sz="3600" b="0" i="1" smtClean="0">
                                          <a:latin typeface="Cambria Math" panose="02040503050406030204" pitchFamily="18" charset="0"/>
                                        </a:rPr>
                                        <m:t>𝑡</m:t>
                                      </m:r>
                                      <m:r>
                                        <a:rPr lang="es-CO" sz="3600" b="0" i="1" smtClean="0">
                                          <a:latin typeface="Cambria Math" panose="02040503050406030204" pitchFamily="18" charset="0"/>
                                        </a:rPr>
                                        <m:t>,</m:t>
                                      </m:r>
                                      <m:r>
                                        <a:rPr lang="es-CO" sz="3600" b="0" i="1" smtClean="0">
                                          <a:latin typeface="Cambria Math" panose="02040503050406030204" pitchFamily="18" charset="0"/>
                                        </a:rPr>
                                        <m:t>𝑦</m:t>
                                      </m:r>
                                    </m:sub>
                                  </m:sSub>
                                </m:e>
                              </m:nary>
                            </m:e>
                          </m:nary>
                        </m:e>
                      </m:nary>
                    </m:oMath>
                  </m:oMathPara>
                </a14:m>
                <a:endParaRPr lang="es-CO" sz="3600" dirty="0"/>
              </a:p>
            </p:txBody>
          </p:sp>
        </mc:Choice>
        <mc:Fallback>
          <p:sp>
            <p:nvSpPr>
              <p:cNvPr id="4" name="TextBox 3">
                <a:extLst>
                  <a:ext uri="{FF2B5EF4-FFF2-40B4-BE49-F238E27FC236}">
                    <a16:creationId xmlns:a16="http://schemas.microsoft.com/office/drawing/2014/main" id="{DA476B81-281D-950A-9742-B05BAAF94A6D}"/>
                  </a:ext>
                </a:extLst>
              </p:cNvPr>
              <p:cNvSpPr txBox="1">
                <a:spLocks noRot="1" noChangeAspect="1" noMove="1" noResize="1" noEditPoints="1" noAdjustHandles="1" noChangeArrowheads="1" noChangeShapeType="1" noTextEdit="1"/>
              </p:cNvSpPr>
              <p:nvPr/>
            </p:nvSpPr>
            <p:spPr>
              <a:xfrm>
                <a:off x="58396" y="1452761"/>
                <a:ext cx="12019304" cy="1407501"/>
              </a:xfrm>
              <a:prstGeom prst="rect">
                <a:avLst/>
              </a:prstGeom>
              <a:blipFill>
                <a:blip r:embed="rId5"/>
                <a:stretch>
                  <a:fillRect l="-422" t="-141071" b="-191071"/>
                </a:stretch>
              </a:blipFill>
            </p:spPr>
            <p:txBody>
              <a:bodyPr/>
              <a:lstStyle/>
              <a:p>
                <a:r>
                  <a:rPr lang="en-BR">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BF34178-457B-6E23-F473-2850C3FEA9E0}"/>
                  </a:ext>
                </a:extLst>
              </p:cNvPr>
              <p:cNvSpPr txBox="1"/>
              <p:nvPr/>
            </p:nvSpPr>
            <p:spPr>
              <a:xfrm>
                <a:off x="2818017" y="2949343"/>
                <a:ext cx="81105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600" b="0" i="1" smtClean="0">
                          <a:latin typeface="Cambria Math" panose="02040503050406030204" pitchFamily="18" charset="0"/>
                        </a:rPr>
                        <m:t>𝑠</m:t>
                      </m:r>
                      <m:r>
                        <a:rPr lang="es-CO" sz="3600" b="0" i="1" smtClean="0">
                          <a:latin typeface="Cambria Math" panose="02040503050406030204" pitchFamily="18" charset="0"/>
                        </a:rPr>
                        <m:t>.</m:t>
                      </m:r>
                      <m:r>
                        <a:rPr lang="es-CO" sz="3600" b="0" i="1" smtClean="0">
                          <a:latin typeface="Cambria Math" panose="02040503050406030204" pitchFamily="18" charset="0"/>
                        </a:rPr>
                        <m:t>𝑡</m:t>
                      </m:r>
                      <m:r>
                        <a:rPr lang="es-CO" sz="3600" b="0" i="1" smtClean="0">
                          <a:latin typeface="Cambria Math" panose="02040503050406030204" pitchFamily="18" charset="0"/>
                        </a:rPr>
                        <m:t>.</m:t>
                      </m:r>
                    </m:oMath>
                  </m:oMathPara>
                </a14:m>
                <a:endParaRPr lang="es-CO" sz="3600" dirty="0"/>
              </a:p>
            </p:txBody>
          </p:sp>
        </mc:Choice>
        <mc:Fallback xmlns:p14="http://schemas.microsoft.com/office/powerpoint/2010/main" xmlns:a16="http://schemas.microsoft.com/office/drawing/2014/main" xmlns="">
          <p:sp>
            <p:nvSpPr>
              <p:cNvPr id="5" name="TextBox 4">
                <a:extLst>
                  <a:ext uri="{FF2B5EF4-FFF2-40B4-BE49-F238E27FC236}">
                    <a16:creationId xmlns:a16="http://schemas.microsoft.com/office/drawing/2014/main" id="{CBF34178-457B-6E23-F473-2850C3FEA9E0}"/>
                  </a:ext>
                </a:extLst>
              </p:cNvPr>
              <p:cNvSpPr txBox="1">
                <a:spLocks noRot="1" noChangeAspect="1" noMove="1" noResize="1" noEditPoints="1" noAdjustHandles="1" noChangeArrowheads="1" noChangeShapeType="1" noTextEdit="1"/>
              </p:cNvSpPr>
              <p:nvPr/>
            </p:nvSpPr>
            <p:spPr>
              <a:xfrm>
                <a:off x="2818017" y="2949343"/>
                <a:ext cx="811056" cy="553998"/>
              </a:xfrm>
              <a:prstGeom prst="rect">
                <a:avLst/>
              </a:prstGeom>
              <a:blipFill>
                <a:blip r:embed="rId6"/>
                <a:stretch>
                  <a:fillRect/>
                </a:stretch>
              </a:blipFill>
            </p:spPr>
            <p:txBody>
              <a:bodyPr/>
              <a:lstStyle/>
              <a:p>
                <a:r>
                  <a:rPr lang="es-CO">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96DAA1D9-2FE1-1B65-3EB0-B97D0C0DBA14}"/>
                  </a:ext>
                </a:extLst>
              </p:cNvPr>
              <p:cNvSpPr txBox="1"/>
              <p:nvPr/>
            </p:nvSpPr>
            <p:spPr>
              <a:xfrm>
                <a:off x="1357394" y="3496555"/>
                <a:ext cx="3475952"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000" b="0" i="1" smtClean="0">
                          <a:latin typeface="Cambria Math" panose="02040503050406030204" pitchFamily="18" charset="0"/>
                        </a:rPr>
                        <m:t>𝐵𝑎𝑙𝑎𝑛</m:t>
                      </m:r>
                      <m:r>
                        <a:rPr lang="en-US" sz="3000" i="1">
                          <a:latin typeface="Cambria Math" panose="02040503050406030204" pitchFamily="18" charset="0"/>
                        </a:rPr>
                        <m:t>ç</m:t>
                      </m:r>
                      <m:r>
                        <a:rPr lang="en-US" sz="3000" b="0" i="1" smtClean="0">
                          <a:latin typeface="Cambria Math" panose="02040503050406030204" pitchFamily="18" charset="0"/>
                        </a:rPr>
                        <m:t>𝑜</m:t>
                      </m:r>
                      <m:r>
                        <a:rPr lang="en-US" sz="3000" b="0" i="1" smtClean="0">
                          <a:latin typeface="Cambria Math" panose="02040503050406030204" pitchFamily="18" charset="0"/>
                        </a:rPr>
                        <m:t> </m:t>
                      </m:r>
                      <m:r>
                        <a:rPr lang="en-US" sz="3000" b="0" i="1" smtClean="0">
                          <a:latin typeface="Cambria Math" panose="02040503050406030204" pitchFamily="18" charset="0"/>
                        </a:rPr>
                        <m:t>𝑑𝑒</m:t>
                      </m:r>
                      <m:r>
                        <a:rPr lang="en-US" sz="3000" b="0" i="1" smtClean="0">
                          <a:latin typeface="Cambria Math" panose="02040503050406030204" pitchFamily="18" charset="0"/>
                        </a:rPr>
                        <m:t> </m:t>
                      </m:r>
                      <m:r>
                        <a:rPr lang="en-US" sz="3000" b="0" i="1" smtClean="0">
                          <a:latin typeface="Cambria Math" panose="02040503050406030204" pitchFamily="18" charset="0"/>
                        </a:rPr>
                        <m:t>𝑒𝑛𝑒𝑟𝑔𝑖𝑎</m:t>
                      </m:r>
                    </m:oMath>
                  </m:oMathPara>
                </a14:m>
                <a:endParaRPr lang="es-CO" sz="3000" b="0" dirty="0"/>
              </a:p>
            </p:txBody>
          </p:sp>
        </mc:Choice>
        <mc:Fallback>
          <p:sp>
            <p:nvSpPr>
              <p:cNvPr id="6" name="TextBox 5">
                <a:extLst>
                  <a:ext uri="{FF2B5EF4-FFF2-40B4-BE49-F238E27FC236}">
                    <a16:creationId xmlns:a16="http://schemas.microsoft.com/office/drawing/2014/main" id="{96DAA1D9-2FE1-1B65-3EB0-B97D0C0DBA14}"/>
                  </a:ext>
                </a:extLst>
              </p:cNvPr>
              <p:cNvSpPr txBox="1">
                <a:spLocks noRot="1" noChangeAspect="1" noMove="1" noResize="1" noEditPoints="1" noAdjustHandles="1" noChangeArrowheads="1" noChangeShapeType="1" noTextEdit="1"/>
              </p:cNvSpPr>
              <p:nvPr/>
            </p:nvSpPr>
            <p:spPr>
              <a:xfrm>
                <a:off x="1357394" y="3496555"/>
                <a:ext cx="3475952" cy="461665"/>
              </a:xfrm>
              <a:prstGeom prst="rect">
                <a:avLst/>
              </a:prstGeom>
              <a:blipFill>
                <a:blip r:embed="rId7"/>
                <a:stretch>
                  <a:fillRect l="-2190" t="-5405" r="-2555" b="-40541"/>
                </a:stretch>
              </a:blipFill>
            </p:spPr>
            <p:txBody>
              <a:bodyPr/>
              <a:lstStyle/>
              <a:p>
                <a:r>
                  <a:rPr lang="en-BR">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4D231F60-78AB-E2A5-BCD6-8428BEB21EA1}"/>
                  </a:ext>
                </a:extLst>
              </p:cNvPr>
              <p:cNvSpPr txBox="1"/>
              <p:nvPr/>
            </p:nvSpPr>
            <p:spPr>
              <a:xfrm>
                <a:off x="1172014" y="3955526"/>
                <a:ext cx="4087401"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000" b="0" i="1" smtClean="0">
                          <a:latin typeface="Cambria Math" panose="02040503050406030204" pitchFamily="18" charset="0"/>
                        </a:rPr>
                        <m:t>𝐵𝑎𝑙𝑎𝑛</m:t>
                      </m:r>
                      <m:r>
                        <a:rPr lang="en-US" sz="3000" i="1">
                          <a:latin typeface="Cambria Math" panose="02040503050406030204" pitchFamily="18" charset="0"/>
                        </a:rPr>
                        <m:t>ç</m:t>
                      </m:r>
                      <m:r>
                        <a:rPr lang="en-US" sz="3000" b="0" i="1" smtClean="0">
                          <a:latin typeface="Cambria Math" panose="02040503050406030204" pitchFamily="18" charset="0"/>
                        </a:rPr>
                        <m:t>𝑜</m:t>
                      </m:r>
                      <m:r>
                        <a:rPr lang="en-US" sz="3000" b="0" i="1" smtClean="0">
                          <a:latin typeface="Cambria Math" panose="02040503050406030204" pitchFamily="18" charset="0"/>
                        </a:rPr>
                        <m:t> </m:t>
                      </m:r>
                      <m:r>
                        <a:rPr lang="en-US" sz="3000" b="0" i="1" smtClean="0">
                          <a:latin typeface="Cambria Math" panose="02040503050406030204" pitchFamily="18" charset="0"/>
                        </a:rPr>
                        <m:t>𝑑𝑒</m:t>
                      </m:r>
                      <m:r>
                        <a:rPr lang="en-US" sz="3000" b="0" i="1" smtClean="0">
                          <a:latin typeface="Cambria Math" panose="02040503050406030204" pitchFamily="18" charset="0"/>
                        </a:rPr>
                        <m:t> </m:t>
                      </m:r>
                      <m:r>
                        <a:rPr lang="en-US" sz="3000" b="0" i="1" smtClean="0">
                          <a:latin typeface="Cambria Math" panose="02040503050406030204" pitchFamily="18" charset="0"/>
                        </a:rPr>
                        <m:t>𝑐𝑎𝑝𝑎𝑐𝑖𝑑𝑎𝑑𝑒</m:t>
                      </m:r>
                    </m:oMath>
                  </m:oMathPara>
                </a14:m>
                <a:endParaRPr lang="es-CO" sz="3000" b="0" dirty="0"/>
              </a:p>
            </p:txBody>
          </p:sp>
        </mc:Choice>
        <mc:Fallback>
          <p:sp>
            <p:nvSpPr>
              <p:cNvPr id="7" name="TextBox 6">
                <a:extLst>
                  <a:ext uri="{FF2B5EF4-FFF2-40B4-BE49-F238E27FC236}">
                    <a16:creationId xmlns:a16="http://schemas.microsoft.com/office/drawing/2014/main" id="{4D231F60-78AB-E2A5-BCD6-8428BEB21EA1}"/>
                  </a:ext>
                </a:extLst>
              </p:cNvPr>
              <p:cNvSpPr txBox="1">
                <a:spLocks noRot="1" noChangeAspect="1" noMove="1" noResize="1" noEditPoints="1" noAdjustHandles="1" noChangeArrowheads="1" noChangeShapeType="1" noTextEdit="1"/>
              </p:cNvSpPr>
              <p:nvPr/>
            </p:nvSpPr>
            <p:spPr>
              <a:xfrm>
                <a:off x="1172014" y="3955526"/>
                <a:ext cx="4087401" cy="461665"/>
              </a:xfrm>
              <a:prstGeom prst="rect">
                <a:avLst/>
              </a:prstGeom>
              <a:blipFill>
                <a:blip r:embed="rId8"/>
                <a:stretch>
                  <a:fillRect l="-1548" t="-5405" r="-2167" b="-40541"/>
                </a:stretch>
              </a:blipFill>
            </p:spPr>
            <p:txBody>
              <a:bodyPr/>
              <a:lstStyle/>
              <a:p>
                <a:r>
                  <a:rPr lang="en-BR">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4E602EC5-AAA2-0545-4E61-69AFBBB23B2F}"/>
                  </a:ext>
                </a:extLst>
              </p:cNvPr>
              <p:cNvSpPr txBox="1"/>
              <p:nvPr/>
            </p:nvSpPr>
            <p:spPr>
              <a:xfrm>
                <a:off x="1399809" y="4421133"/>
                <a:ext cx="3391121"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000" b="0" i="1" smtClean="0">
                          <a:latin typeface="Cambria Math" panose="02040503050406030204" pitchFamily="18" charset="0"/>
                        </a:rPr>
                        <m:t>𝐿𝑖𝑚𝑖𝑡𝑒𝑠</m:t>
                      </m:r>
                      <m:r>
                        <a:rPr lang="en-US" sz="3000" b="0" i="1" smtClean="0">
                          <a:latin typeface="Cambria Math" panose="02040503050406030204" pitchFamily="18" charset="0"/>
                        </a:rPr>
                        <m:t> </m:t>
                      </m:r>
                      <m:r>
                        <a:rPr lang="en-US" sz="3000" b="0" i="1" smtClean="0">
                          <a:latin typeface="Cambria Math" panose="02040503050406030204" pitchFamily="18" charset="0"/>
                        </a:rPr>
                        <m:t>𝑑𝑒</m:t>
                      </m:r>
                      <m:r>
                        <a:rPr lang="en-US" sz="3000" b="0" i="1" smtClean="0">
                          <a:latin typeface="Cambria Math" panose="02040503050406030204" pitchFamily="18" charset="0"/>
                        </a:rPr>
                        <m:t> </m:t>
                      </m:r>
                      <m:r>
                        <a:rPr lang="en-US" sz="3000" b="0" i="1" smtClean="0">
                          <a:latin typeface="Cambria Math" panose="02040503050406030204" pitchFamily="18" charset="0"/>
                        </a:rPr>
                        <m:t>𝑒𝑚𝑖𝑠𝑠</m:t>
                      </m:r>
                      <m:r>
                        <a:rPr lang="es-CO" sz="3000" i="1">
                          <a:latin typeface="Cambria Math" panose="02040503050406030204" pitchFamily="18" charset="0"/>
                        </a:rPr>
                        <m:t>ã</m:t>
                      </m:r>
                      <m:r>
                        <a:rPr lang="en-US" sz="3000" b="0" i="1" smtClean="0">
                          <a:latin typeface="Cambria Math" panose="02040503050406030204" pitchFamily="18" charset="0"/>
                        </a:rPr>
                        <m:t>𝑜</m:t>
                      </m:r>
                    </m:oMath>
                  </m:oMathPara>
                </a14:m>
                <a:endParaRPr lang="es-CO" sz="3000" b="0" dirty="0"/>
              </a:p>
            </p:txBody>
          </p:sp>
        </mc:Choice>
        <mc:Fallback>
          <p:sp>
            <p:nvSpPr>
              <p:cNvPr id="8" name="TextBox 7">
                <a:extLst>
                  <a:ext uri="{FF2B5EF4-FFF2-40B4-BE49-F238E27FC236}">
                    <a16:creationId xmlns:a16="http://schemas.microsoft.com/office/drawing/2014/main" id="{4E602EC5-AAA2-0545-4E61-69AFBBB23B2F}"/>
                  </a:ext>
                </a:extLst>
              </p:cNvPr>
              <p:cNvSpPr txBox="1">
                <a:spLocks noRot="1" noChangeAspect="1" noMove="1" noResize="1" noEditPoints="1" noAdjustHandles="1" noChangeArrowheads="1" noChangeShapeType="1" noTextEdit="1"/>
              </p:cNvSpPr>
              <p:nvPr/>
            </p:nvSpPr>
            <p:spPr>
              <a:xfrm>
                <a:off x="1399809" y="4421133"/>
                <a:ext cx="3391121" cy="461665"/>
              </a:xfrm>
              <a:prstGeom prst="rect">
                <a:avLst/>
              </a:prstGeom>
              <a:blipFill>
                <a:blip r:embed="rId9"/>
                <a:stretch>
                  <a:fillRect l="-1866" t="-5405" r="-373" b="-37838"/>
                </a:stretch>
              </a:blipFill>
            </p:spPr>
            <p:txBody>
              <a:bodyPr/>
              <a:lstStyle/>
              <a:p>
                <a:r>
                  <a:rPr lang="en-BR">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3075BA15-0F2F-0825-80C0-9D54E5A28C04}"/>
                  </a:ext>
                </a:extLst>
              </p:cNvPr>
              <p:cNvSpPr txBox="1"/>
              <p:nvPr/>
            </p:nvSpPr>
            <p:spPr>
              <a:xfrm>
                <a:off x="0" y="4804152"/>
                <a:ext cx="6450099"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000" b="0" i="1" smtClean="0">
                          <a:latin typeface="Cambria Math" panose="02040503050406030204" pitchFamily="18" charset="0"/>
                        </a:rPr>
                        <m:t>𝑅𝑒𝑠𝑡𝑟𝑖</m:t>
                      </m:r>
                      <m:r>
                        <a:rPr lang="en-US" sz="3000" i="1">
                          <a:latin typeface="Cambria Math" panose="02040503050406030204" pitchFamily="18" charset="0"/>
                        </a:rPr>
                        <m:t>ç</m:t>
                      </m:r>
                      <m:r>
                        <a:rPr lang="en-US" sz="3000" i="1" smtClean="0">
                          <a:latin typeface="Cambria Math" panose="02040503050406030204" pitchFamily="18" charset="0"/>
                        </a:rPr>
                        <m:t>õ</m:t>
                      </m:r>
                      <m:r>
                        <a:rPr lang="en-US" sz="3000" b="0" i="1" smtClean="0">
                          <a:latin typeface="Cambria Math" panose="02040503050406030204" pitchFamily="18" charset="0"/>
                        </a:rPr>
                        <m:t>𝑒𝑠</m:t>
                      </m:r>
                      <m:r>
                        <a:rPr lang="en-US" sz="3000" b="0" i="1" smtClean="0">
                          <a:latin typeface="Cambria Math" panose="02040503050406030204" pitchFamily="18" charset="0"/>
                        </a:rPr>
                        <m:t> </m:t>
                      </m:r>
                      <m:r>
                        <a:rPr lang="en-US" sz="3000" b="0" i="1" smtClean="0">
                          <a:latin typeface="Cambria Math" panose="02040503050406030204" pitchFamily="18" charset="0"/>
                        </a:rPr>
                        <m:t>𝑑𝑒</m:t>
                      </m:r>
                      <m:r>
                        <a:rPr lang="en-US" sz="3000" b="0" i="1" smtClean="0">
                          <a:latin typeface="Cambria Math" panose="02040503050406030204" pitchFamily="18" charset="0"/>
                        </a:rPr>
                        <m:t> </m:t>
                      </m:r>
                      <m:r>
                        <a:rPr lang="en-US" sz="3000" b="0" i="1" smtClean="0">
                          <a:latin typeface="Cambria Math" panose="02040503050406030204" pitchFamily="18" charset="0"/>
                        </a:rPr>
                        <m:t>𝐶𝑎𝑝𝑎𝑐𝑖𝑑𝑎𝑑𝑒</m:t>
                      </m:r>
                      <m:r>
                        <a:rPr lang="en-US" sz="3000" b="0" i="1" smtClean="0">
                          <a:latin typeface="Cambria Math" panose="02040503050406030204" pitchFamily="18" charset="0"/>
                        </a:rPr>
                        <m:t>/</m:t>
                      </m:r>
                      <m:r>
                        <a:rPr lang="en-US" sz="3000" b="0" i="1" smtClean="0">
                          <a:latin typeface="Cambria Math" panose="02040503050406030204" pitchFamily="18" charset="0"/>
                        </a:rPr>
                        <m:t>𝐴𝑡𝑖𝑣𝑖𝑑𝑎𝑑𝑒</m:t>
                      </m:r>
                    </m:oMath>
                  </m:oMathPara>
                </a14:m>
                <a:endParaRPr lang="es-CO" sz="3000" b="0" dirty="0"/>
              </a:p>
            </p:txBody>
          </p:sp>
        </mc:Choice>
        <mc:Fallback>
          <p:sp>
            <p:nvSpPr>
              <p:cNvPr id="9" name="TextBox 8">
                <a:extLst>
                  <a:ext uri="{FF2B5EF4-FFF2-40B4-BE49-F238E27FC236}">
                    <a16:creationId xmlns:a16="http://schemas.microsoft.com/office/drawing/2014/main" id="{3075BA15-0F2F-0825-80C0-9D54E5A28C04}"/>
                  </a:ext>
                </a:extLst>
              </p:cNvPr>
              <p:cNvSpPr txBox="1">
                <a:spLocks noRot="1" noChangeAspect="1" noMove="1" noResize="1" noEditPoints="1" noAdjustHandles="1" noChangeArrowheads="1" noChangeShapeType="1" noTextEdit="1"/>
              </p:cNvSpPr>
              <p:nvPr/>
            </p:nvSpPr>
            <p:spPr>
              <a:xfrm>
                <a:off x="0" y="4804152"/>
                <a:ext cx="6450099" cy="461665"/>
              </a:xfrm>
              <a:prstGeom prst="rect">
                <a:avLst/>
              </a:prstGeom>
              <a:blipFill>
                <a:blip r:embed="rId10"/>
                <a:stretch>
                  <a:fillRect l="-787" t="-5405" r="-787" b="-40541"/>
                </a:stretch>
              </a:blipFill>
            </p:spPr>
            <p:txBody>
              <a:bodyPr/>
              <a:lstStyle/>
              <a:p>
                <a:r>
                  <a:rPr lang="en-BR">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2834A94A-4730-04BD-9617-D58F383308D8}"/>
                  </a:ext>
                </a:extLst>
              </p:cNvPr>
              <p:cNvSpPr txBox="1"/>
              <p:nvPr/>
            </p:nvSpPr>
            <p:spPr>
              <a:xfrm>
                <a:off x="1447323" y="5636808"/>
                <a:ext cx="3229795"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000" b="0" i="1" smtClean="0">
                          <a:latin typeface="Cambria Math" panose="02040503050406030204" pitchFamily="18" charset="0"/>
                        </a:rPr>
                        <m:t>𝑂𝑢𝑡𝑟𝑎𝑠</m:t>
                      </m:r>
                      <m:r>
                        <a:rPr lang="en-US" sz="3000" b="0" i="1" smtClean="0">
                          <a:latin typeface="Cambria Math" panose="02040503050406030204" pitchFamily="18" charset="0"/>
                        </a:rPr>
                        <m:t> </m:t>
                      </m:r>
                      <m:r>
                        <a:rPr lang="en-US" sz="3000" b="0" i="1" smtClean="0">
                          <a:latin typeface="Cambria Math" panose="02040503050406030204" pitchFamily="18" charset="0"/>
                        </a:rPr>
                        <m:t>𝑅𝑒𝑠𝑡𝑟𝑖</m:t>
                      </m:r>
                      <m:r>
                        <a:rPr lang="en-US" sz="3000" i="1">
                          <a:latin typeface="Cambria Math" panose="02040503050406030204" pitchFamily="18" charset="0"/>
                        </a:rPr>
                        <m:t>ç</m:t>
                      </m:r>
                      <m:r>
                        <a:rPr lang="en-US" sz="3000" i="1" smtClean="0">
                          <a:latin typeface="Cambria Math" panose="02040503050406030204" pitchFamily="18" charset="0"/>
                        </a:rPr>
                        <m:t>õ</m:t>
                      </m:r>
                      <m:r>
                        <a:rPr lang="en-US" sz="3000" b="0" i="1" smtClean="0">
                          <a:latin typeface="Cambria Math" panose="02040503050406030204" pitchFamily="18" charset="0"/>
                        </a:rPr>
                        <m:t>𝑒𝑠</m:t>
                      </m:r>
                    </m:oMath>
                  </m:oMathPara>
                </a14:m>
                <a:endParaRPr lang="es-CO" sz="3000" b="0" dirty="0"/>
              </a:p>
            </p:txBody>
          </p:sp>
        </mc:Choice>
        <mc:Fallback>
          <p:sp>
            <p:nvSpPr>
              <p:cNvPr id="10" name="TextBox 9">
                <a:extLst>
                  <a:ext uri="{FF2B5EF4-FFF2-40B4-BE49-F238E27FC236}">
                    <a16:creationId xmlns:a16="http://schemas.microsoft.com/office/drawing/2014/main" id="{2834A94A-4730-04BD-9617-D58F383308D8}"/>
                  </a:ext>
                </a:extLst>
              </p:cNvPr>
              <p:cNvSpPr txBox="1">
                <a:spLocks noRot="1" noChangeAspect="1" noMove="1" noResize="1" noEditPoints="1" noAdjustHandles="1" noChangeArrowheads="1" noChangeShapeType="1" noTextEdit="1"/>
              </p:cNvSpPr>
              <p:nvPr/>
            </p:nvSpPr>
            <p:spPr>
              <a:xfrm>
                <a:off x="1447323" y="5636808"/>
                <a:ext cx="3229795" cy="461665"/>
              </a:xfrm>
              <a:prstGeom prst="rect">
                <a:avLst/>
              </a:prstGeom>
              <a:blipFill>
                <a:blip r:embed="rId11"/>
                <a:stretch>
                  <a:fillRect l="-1953" t="-8108" r="-1563" b="-37838"/>
                </a:stretch>
              </a:blipFill>
            </p:spPr>
            <p:txBody>
              <a:bodyPr/>
              <a:lstStyle/>
              <a:p>
                <a:r>
                  <a:rPr lang="en-BR">
                    <a:noFill/>
                  </a:rPr>
                  <a:t> </a:t>
                </a:r>
              </a:p>
            </p:txBody>
          </p:sp>
        </mc:Fallback>
      </mc:AlternateContent>
      <p:sp>
        <p:nvSpPr>
          <p:cNvPr id="11" name="Rectangle: Rounded Corners 10">
            <a:extLst>
              <a:ext uri="{FF2B5EF4-FFF2-40B4-BE49-F238E27FC236}">
                <a16:creationId xmlns:a16="http://schemas.microsoft.com/office/drawing/2014/main" id="{97D826E4-1A53-E003-86B7-C803D3D008C5}"/>
              </a:ext>
            </a:extLst>
          </p:cNvPr>
          <p:cNvSpPr/>
          <p:nvPr/>
        </p:nvSpPr>
        <p:spPr>
          <a:xfrm>
            <a:off x="6994964" y="3044765"/>
            <a:ext cx="4484322" cy="2630142"/>
          </a:xfrm>
          <a:prstGeom prst="round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2400" b="1" dirty="0" err="1"/>
              <a:t>Programação </a:t>
            </a:r>
            <a:r>
              <a:rPr lang="es-CO" sz="2400" b="1" dirty="0"/>
              <a:t>linear / </a:t>
            </a:r>
            <a:r>
              <a:rPr lang="es-CO" sz="2400" b="1" dirty="0" err="1"/>
              <a:t>Modelo de otimização</a:t>
            </a:r>
            <a:endParaRPr lang="es-CO" sz="2400" b="1" dirty="0"/>
          </a:p>
          <a:p>
            <a:pPr algn="ctr"/>
            <a:endParaRPr lang="es-CO" sz="2400" b="1" dirty="0"/>
          </a:p>
          <a:p>
            <a:pPr algn="ctr"/>
            <a:r>
              <a:rPr lang="es-CO" sz="2400" b="1" dirty="0" err="1"/>
              <a:t>Idiomas</a:t>
            </a:r>
            <a:r>
              <a:rPr lang="es-CO" sz="2400" b="1" dirty="0"/>
              <a:t>: GNU </a:t>
            </a:r>
            <a:r>
              <a:rPr lang="es-CO" sz="2400" b="1" dirty="0" err="1"/>
              <a:t>MathProg</a:t>
            </a:r>
            <a:r>
              <a:rPr lang="es-CO" sz="2400" b="1" dirty="0"/>
              <a:t>, Python e GAMS</a:t>
            </a:r>
          </a:p>
        </p:txBody>
      </p:sp>
      <p:sp>
        <p:nvSpPr>
          <p:cNvPr id="12" name="TextBox 11">
            <a:extLst>
              <a:ext uri="{FF2B5EF4-FFF2-40B4-BE49-F238E27FC236}">
                <a16:creationId xmlns:a16="http://schemas.microsoft.com/office/drawing/2014/main" id="{BB1B9005-3095-6AB7-F018-D41BBF4F20C2}"/>
              </a:ext>
            </a:extLst>
          </p:cNvPr>
          <p:cNvSpPr txBox="1"/>
          <p:nvPr/>
        </p:nvSpPr>
        <p:spPr>
          <a:xfrm>
            <a:off x="1818898" y="6187554"/>
            <a:ext cx="6267892" cy="338554"/>
          </a:xfrm>
          <a:prstGeom prst="rect">
            <a:avLst/>
          </a:prstGeom>
          <a:noFill/>
        </p:spPr>
        <p:txBody>
          <a:bodyPr wrap="square">
            <a:spAutoFit/>
          </a:bodyPr>
          <a:lstStyle/>
          <a:p>
            <a:r>
              <a:rPr lang="en-US" sz="1600" b="1" dirty="0">
                <a:latin typeface="Segoe UI" panose="020B0502040204020203" pitchFamily="34" charset="0"/>
                <a:cs typeface="Segoe UI" panose="020B0502040204020203" pitchFamily="34" charset="0"/>
              </a:rPr>
              <a:t>Read The Docs:</a:t>
            </a:r>
            <a:endParaRPr lang="es-CO" sz="1600" b="1" dirty="0"/>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EB6F2052-7373-909B-A245-AFF0C78276C3}"/>
                  </a:ext>
                </a:extLst>
              </p:cNvPr>
              <p:cNvSpPr txBox="1"/>
              <p:nvPr/>
            </p:nvSpPr>
            <p:spPr>
              <a:xfrm>
                <a:off x="397130" y="5213242"/>
                <a:ext cx="5396477"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000" b="0" i="1" smtClean="0">
                          <a:latin typeface="Cambria Math" panose="02040503050406030204" pitchFamily="18" charset="0"/>
                        </a:rPr>
                        <m:t>𝑅𝑒𝑠𝑡𝑟𝑖</m:t>
                      </m:r>
                      <m:r>
                        <a:rPr lang="en-US" sz="3000" i="1">
                          <a:latin typeface="Cambria Math" panose="02040503050406030204" pitchFamily="18" charset="0"/>
                        </a:rPr>
                        <m:t>ç</m:t>
                      </m:r>
                      <m:r>
                        <a:rPr lang="en-US" sz="3000" i="1" smtClean="0">
                          <a:latin typeface="Cambria Math" panose="02040503050406030204" pitchFamily="18" charset="0"/>
                        </a:rPr>
                        <m:t>õ</m:t>
                      </m:r>
                      <m:r>
                        <a:rPr lang="en-US" sz="3000" b="0" i="1" smtClean="0">
                          <a:latin typeface="Cambria Math" panose="02040503050406030204" pitchFamily="18" charset="0"/>
                        </a:rPr>
                        <m:t>𝑒𝑠</m:t>
                      </m:r>
                      <m:r>
                        <a:rPr lang="en-US" sz="3000" b="0" i="1" smtClean="0">
                          <a:latin typeface="Cambria Math" panose="02040503050406030204" pitchFamily="18" charset="0"/>
                        </a:rPr>
                        <m:t> </m:t>
                      </m:r>
                      <m:r>
                        <a:rPr lang="en-US" sz="3000" b="0" i="1" smtClean="0">
                          <a:latin typeface="Cambria Math" panose="02040503050406030204" pitchFamily="18" charset="0"/>
                        </a:rPr>
                        <m:t>𝑑𝑒</m:t>
                      </m:r>
                      <m:r>
                        <a:rPr lang="en-US" sz="3000" b="0" i="1" smtClean="0">
                          <a:latin typeface="Cambria Math" panose="02040503050406030204" pitchFamily="18" charset="0"/>
                        </a:rPr>
                        <m:t> </m:t>
                      </m:r>
                      <m:r>
                        <a:rPr lang="en-US" sz="3000" b="0" i="1" smtClean="0">
                          <a:latin typeface="Cambria Math" panose="02040503050406030204" pitchFamily="18" charset="0"/>
                        </a:rPr>
                        <m:t>𝐴𝑟𝑚𝑎𝑧𝑒𝑛𝑎𝑚𝑒𝑛𝑡𝑜</m:t>
                      </m:r>
                    </m:oMath>
                  </m:oMathPara>
                </a14:m>
                <a:endParaRPr lang="es-CO" sz="3000" b="0" dirty="0"/>
              </a:p>
            </p:txBody>
          </p:sp>
        </mc:Choice>
        <mc:Fallback>
          <p:sp>
            <p:nvSpPr>
              <p:cNvPr id="13" name="TextBox 12">
                <a:extLst>
                  <a:ext uri="{FF2B5EF4-FFF2-40B4-BE49-F238E27FC236}">
                    <a16:creationId xmlns:a16="http://schemas.microsoft.com/office/drawing/2014/main" id="{EB6F2052-7373-909B-A245-AFF0C78276C3}"/>
                  </a:ext>
                </a:extLst>
              </p:cNvPr>
              <p:cNvSpPr txBox="1">
                <a:spLocks noRot="1" noChangeAspect="1" noMove="1" noResize="1" noEditPoints="1" noAdjustHandles="1" noChangeArrowheads="1" noChangeShapeType="1" noTextEdit="1"/>
              </p:cNvSpPr>
              <p:nvPr/>
            </p:nvSpPr>
            <p:spPr>
              <a:xfrm>
                <a:off x="397130" y="5213242"/>
                <a:ext cx="5396477" cy="461665"/>
              </a:xfrm>
              <a:prstGeom prst="rect">
                <a:avLst/>
              </a:prstGeom>
              <a:blipFill>
                <a:blip r:embed="rId12"/>
                <a:stretch>
                  <a:fillRect l="-939" t="-5405" r="-704" b="-40541"/>
                </a:stretch>
              </a:blipFill>
            </p:spPr>
            <p:txBody>
              <a:bodyPr/>
              <a:lstStyle/>
              <a:p>
                <a:r>
                  <a:rPr lang="en-BR">
                    <a:noFill/>
                  </a:rPr>
                  <a:t> </a:t>
                </a:r>
              </a:p>
            </p:txBody>
          </p:sp>
        </mc:Fallback>
      </mc:AlternateContent>
      <p:sp>
        <p:nvSpPr>
          <p:cNvPr id="14" name="TextBox 13">
            <a:extLst>
              <a:ext uri="{FF2B5EF4-FFF2-40B4-BE49-F238E27FC236}">
                <a16:creationId xmlns:a16="http://schemas.microsoft.com/office/drawing/2014/main" id="{8EDBB420-2923-1D1C-ED9C-585C57A47D50}"/>
              </a:ext>
            </a:extLst>
          </p:cNvPr>
          <p:cNvSpPr txBox="1"/>
          <p:nvPr/>
        </p:nvSpPr>
        <p:spPr>
          <a:xfrm>
            <a:off x="3815981" y="6187554"/>
            <a:ext cx="7982319" cy="338554"/>
          </a:xfrm>
          <a:prstGeom prst="rect">
            <a:avLst/>
          </a:prstGeom>
          <a:noFill/>
        </p:spPr>
        <p:txBody>
          <a:bodyPr wrap="square">
            <a:spAutoFit/>
          </a:bodyPr>
          <a:lstStyle/>
          <a:p>
            <a:r>
              <a:rPr lang="es-CO" sz="1600" dirty="0" err="1">
                <a:hlinkClick r:id="rId13"/>
              </a:rPr>
              <a:t>Bem-vindo à documentação </a:t>
            </a:r>
            <a:r>
              <a:rPr lang="es-CO" sz="1600" dirty="0">
                <a:hlinkClick r:id="rId13"/>
              </a:rPr>
              <a:t>do</a:t>
            </a:r>
            <a:r>
              <a:rPr lang="es-CO" sz="1600" dirty="0" err="1">
                <a:hlinkClick r:id="rId13"/>
              </a:rPr>
              <a:t> OSeMOSYS</a:t>
            </a:r>
            <a:r>
              <a:rPr lang="es-CO" sz="1600" dirty="0">
                <a:hlinkClick r:id="rId13"/>
              </a:rPr>
              <a:t>! - </a:t>
            </a:r>
            <a:r>
              <a:rPr lang="es-CO" sz="1600" dirty="0" err="1">
                <a:hlinkClick r:id="rId13"/>
              </a:rPr>
              <a:t>Documentação do OSeMOSYS </a:t>
            </a:r>
            <a:r>
              <a:rPr lang="es-CO" sz="1600" dirty="0">
                <a:hlinkClick r:id="rId13"/>
              </a:rPr>
              <a:t>0.0.1</a:t>
            </a:r>
            <a:endParaRPr lang="es-CO" sz="1600" dirty="0"/>
          </a:p>
        </p:txBody>
      </p:sp>
      <p:pic>
        <p:nvPicPr>
          <p:cNvPr id="15" name="synthesize (36)">
            <a:hlinkClick r:id="" action="ppaction://media"/>
            <a:extLst>
              <a:ext uri="{FF2B5EF4-FFF2-40B4-BE49-F238E27FC236}">
                <a16:creationId xmlns:a16="http://schemas.microsoft.com/office/drawing/2014/main" id="{D0DBD319-4373-861B-8359-F52E38AF7C6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547604" y="225282"/>
            <a:ext cx="1042976" cy="1042976"/>
          </a:xfrm>
          <a:prstGeom prst="rect">
            <a:avLst/>
          </a:prstGeom>
        </p:spPr>
      </p:pic>
    </p:spTree>
    <p:extLst>
      <p:ext uri="{BB962C8B-B14F-4D97-AF65-F5344CB8AC3E}">
        <p14:creationId xmlns:p14="http://schemas.microsoft.com/office/powerpoint/2010/main" val="81061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6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23</a:t>
            </a:fld>
            <a:endParaRPr lang="sv-SE" sz="1000" b="1" dirty="0">
              <a:solidFill>
                <a:schemeClr val="bg1"/>
              </a:solidFill>
            </a:endParaRPr>
          </a:p>
        </p:txBody>
      </p:sp>
      <p:sp>
        <p:nvSpPr>
          <p:cNvPr id="2" name="Rectangle 1">
            <a:extLst>
              <a:ext uri="{FF2B5EF4-FFF2-40B4-BE49-F238E27FC236}">
                <a16:creationId xmlns:a16="http://schemas.microsoft.com/office/drawing/2014/main" id="{AC9848AE-B8AE-40BA-E580-16F64A4A540E}"/>
              </a:ext>
            </a:extLst>
          </p:cNvPr>
          <p:cNvSpPr/>
          <p:nvPr/>
        </p:nvSpPr>
        <p:spPr>
          <a:xfrm>
            <a:off x="464135" y="628208"/>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2.4.3 Aplicações do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6C656983-BEF5-B75E-6286-D68B9BD27027}"/>
              </a:ext>
            </a:extLst>
          </p:cNvPr>
          <p:cNvSpPr txBox="1">
            <a:spLocks/>
          </p:cNvSpPr>
          <p:nvPr/>
        </p:nvSpPr>
        <p:spPr>
          <a:xfrm>
            <a:off x="447279" y="37394"/>
            <a:ext cx="9654108" cy="66343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Noções básicas sobre o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7" name="Rectangle: Rounded Corners 6">
            <a:extLst>
              <a:ext uri="{FF2B5EF4-FFF2-40B4-BE49-F238E27FC236}">
                <a16:creationId xmlns:a16="http://schemas.microsoft.com/office/drawing/2014/main" id="{BCB613B6-0E6E-31D4-957E-BA94504F2A35}"/>
              </a:ext>
            </a:extLst>
          </p:cNvPr>
          <p:cNvSpPr/>
          <p:nvPr/>
        </p:nvSpPr>
        <p:spPr>
          <a:xfrm>
            <a:off x="1858040" y="1096220"/>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err="1">
                <a:solidFill>
                  <a:sysClr val="windowText" lastClr="000000"/>
                </a:solidFill>
              </a:rPr>
              <a:t>Planejamento da expansão da capacidade </a:t>
            </a:r>
            <a:r>
              <a:rPr lang="es-CO" sz="2400" b="1" dirty="0">
                <a:solidFill>
                  <a:sysClr val="windowText" lastClr="000000"/>
                </a:solidFill>
              </a:rPr>
              <a:t>do setor de </a:t>
            </a:r>
            <a:r>
              <a:rPr lang="es-CO" sz="2400" b="1" dirty="0" err="1">
                <a:solidFill>
                  <a:sysClr val="windowText" lastClr="000000"/>
                </a:solidFill>
              </a:rPr>
              <a:t>energia</a:t>
            </a:r>
            <a:endParaRPr lang="es-CO" sz="2400" b="1" dirty="0">
              <a:solidFill>
                <a:sysClr val="windowText" lastClr="000000"/>
              </a:solidFill>
            </a:endParaRPr>
          </a:p>
        </p:txBody>
      </p:sp>
      <p:sp>
        <p:nvSpPr>
          <p:cNvPr id="8" name="Rectangle: Rounded Corners 7">
            <a:extLst>
              <a:ext uri="{FF2B5EF4-FFF2-40B4-BE49-F238E27FC236}">
                <a16:creationId xmlns:a16="http://schemas.microsoft.com/office/drawing/2014/main" id="{48FD4FA1-71AD-4F55-1BEF-0196550B7F75}"/>
              </a:ext>
            </a:extLst>
          </p:cNvPr>
          <p:cNvSpPr/>
          <p:nvPr/>
        </p:nvSpPr>
        <p:spPr>
          <a:xfrm>
            <a:off x="1858040" y="2906412"/>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err="1">
                <a:solidFill>
                  <a:sysClr val="windowText" lastClr="000000"/>
                </a:solidFill>
              </a:rPr>
              <a:t>Planejamento </a:t>
            </a:r>
            <a:r>
              <a:rPr lang="es-CO" sz="2400" b="1" dirty="0">
                <a:solidFill>
                  <a:sysClr val="windowText" lastClr="000000"/>
                </a:solidFill>
              </a:rPr>
              <a:t>do setor </a:t>
            </a:r>
            <a:r>
              <a:rPr lang="es-CO" sz="2400" b="1" dirty="0" err="1">
                <a:solidFill>
                  <a:sysClr val="windowText" lastClr="000000"/>
                </a:solidFill>
              </a:rPr>
              <a:t>de transportes</a:t>
            </a:r>
            <a:endParaRPr lang="es-CO" sz="2400" b="1" dirty="0">
              <a:solidFill>
                <a:sysClr val="windowText" lastClr="000000"/>
              </a:solidFill>
            </a:endParaRPr>
          </a:p>
        </p:txBody>
      </p:sp>
      <p:sp>
        <p:nvSpPr>
          <p:cNvPr id="9" name="Rectangle: Rounded Corners 8">
            <a:extLst>
              <a:ext uri="{FF2B5EF4-FFF2-40B4-BE49-F238E27FC236}">
                <a16:creationId xmlns:a16="http://schemas.microsoft.com/office/drawing/2014/main" id="{F9064B8C-5F9B-B42A-72EE-ED185D781E74}"/>
              </a:ext>
            </a:extLst>
          </p:cNvPr>
          <p:cNvSpPr/>
          <p:nvPr/>
        </p:nvSpPr>
        <p:spPr>
          <a:xfrm>
            <a:off x="7780383" y="1130776"/>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err="1">
                <a:solidFill>
                  <a:sysClr val="windowText" lastClr="000000"/>
                </a:solidFill>
              </a:rPr>
              <a:t>Avaliação do acoplamento </a:t>
            </a:r>
            <a:r>
              <a:rPr lang="es-CO" sz="2400" b="1" dirty="0">
                <a:solidFill>
                  <a:sysClr val="windowText" lastClr="000000"/>
                </a:solidFill>
              </a:rPr>
              <a:t>setorial</a:t>
            </a:r>
          </a:p>
        </p:txBody>
      </p:sp>
      <p:sp>
        <p:nvSpPr>
          <p:cNvPr id="10" name="Rectangle: Rounded Corners 9">
            <a:extLst>
              <a:ext uri="{FF2B5EF4-FFF2-40B4-BE49-F238E27FC236}">
                <a16:creationId xmlns:a16="http://schemas.microsoft.com/office/drawing/2014/main" id="{D3E31033-54AC-30E7-7733-C0AB31D750CA}"/>
              </a:ext>
            </a:extLst>
          </p:cNvPr>
          <p:cNvSpPr/>
          <p:nvPr/>
        </p:nvSpPr>
        <p:spPr>
          <a:xfrm>
            <a:off x="7761777" y="2980837"/>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s-CO" sz="2400" b="1" dirty="0" err="1">
                <a:solidFill>
                  <a:sysClr val="windowText" lastClr="000000"/>
                </a:solidFill>
              </a:rPr>
              <a:t>Sistemas de clima</a:t>
            </a:r>
            <a:r>
              <a:rPr lang="es-CO" sz="2400" b="1" dirty="0">
                <a:solidFill>
                  <a:sysClr val="windowText" lastClr="000000"/>
                </a:solidFill>
              </a:rPr>
              <a:t>, </a:t>
            </a:r>
            <a:r>
              <a:rPr lang="es-CO" sz="2400" b="1" dirty="0" err="1">
                <a:solidFill>
                  <a:sysClr val="windowText" lastClr="000000"/>
                </a:solidFill>
              </a:rPr>
              <a:t>terra</a:t>
            </a:r>
            <a:r>
              <a:rPr lang="es-CO" sz="2400" b="1" dirty="0">
                <a:solidFill>
                  <a:sysClr val="windowText" lastClr="000000"/>
                </a:solidFill>
              </a:rPr>
              <a:t>, energia e </a:t>
            </a:r>
            <a:r>
              <a:rPr lang="es-CO" sz="2400" b="1" dirty="0" err="1">
                <a:solidFill>
                  <a:sysClr val="windowText" lastClr="000000"/>
                </a:solidFill>
              </a:rPr>
              <a:t>água </a:t>
            </a:r>
            <a:r>
              <a:rPr lang="es-CO" sz="2400" b="1" dirty="0">
                <a:solidFill>
                  <a:sysClr val="windowText" lastClr="000000"/>
                </a:solidFill>
              </a:rPr>
              <a:t>(</a:t>
            </a:r>
            <a:r>
              <a:rPr lang="es-CO" sz="2400" b="1" dirty="0" err="1">
                <a:solidFill>
                  <a:sysClr val="windowText" lastClr="000000"/>
                </a:solidFill>
              </a:rPr>
              <a:t>CLEWs</a:t>
            </a:r>
            <a:r>
              <a:rPr lang="es-CO" sz="2400" b="1" dirty="0">
                <a:solidFill>
                  <a:sysClr val="windowText" lastClr="000000"/>
                </a:solidFill>
              </a:rPr>
              <a:t>)</a:t>
            </a:r>
          </a:p>
        </p:txBody>
      </p:sp>
      <p:sp>
        <p:nvSpPr>
          <p:cNvPr id="11" name="Rectangle: Rounded Corners 10">
            <a:extLst>
              <a:ext uri="{FF2B5EF4-FFF2-40B4-BE49-F238E27FC236}">
                <a16:creationId xmlns:a16="http://schemas.microsoft.com/office/drawing/2014/main" id="{E91BB6D8-A0A3-21F2-58D3-B5832541D4B1}"/>
              </a:ext>
            </a:extLst>
          </p:cNvPr>
          <p:cNvSpPr/>
          <p:nvPr/>
        </p:nvSpPr>
        <p:spPr>
          <a:xfrm>
            <a:off x="1858040" y="4809641"/>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err="1">
                <a:solidFill>
                  <a:sysClr val="windowText" lastClr="000000"/>
                </a:solidFill>
              </a:rPr>
              <a:t>Análise da integração energética </a:t>
            </a:r>
            <a:r>
              <a:rPr lang="es-CO" sz="2400" b="1" dirty="0">
                <a:solidFill>
                  <a:sysClr val="windowText" lastClr="000000"/>
                </a:solidFill>
              </a:rPr>
              <a:t>regional</a:t>
            </a:r>
          </a:p>
        </p:txBody>
      </p:sp>
      <p:sp>
        <p:nvSpPr>
          <p:cNvPr id="12" name="Rectangle: Rounded Corners 11">
            <a:extLst>
              <a:ext uri="{FF2B5EF4-FFF2-40B4-BE49-F238E27FC236}">
                <a16:creationId xmlns:a16="http://schemas.microsoft.com/office/drawing/2014/main" id="{344919C5-F869-6F74-FC59-E7C2DA31DA44}"/>
              </a:ext>
            </a:extLst>
          </p:cNvPr>
          <p:cNvSpPr/>
          <p:nvPr/>
        </p:nvSpPr>
        <p:spPr>
          <a:xfrm>
            <a:off x="7761777" y="4809641"/>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err="1">
                <a:solidFill>
                  <a:sysClr val="windowText" lastClr="000000"/>
                </a:solidFill>
              </a:rPr>
              <a:t>Análise econômica das políticas de energia</a:t>
            </a:r>
            <a:endParaRPr lang="es-CO" sz="2400" b="1" dirty="0">
              <a:solidFill>
                <a:sysClr val="windowText" lastClr="000000"/>
              </a:solidFill>
            </a:endParaRPr>
          </a:p>
        </p:txBody>
      </p:sp>
      <p:pic>
        <p:nvPicPr>
          <p:cNvPr id="13" name="Graphic 12" descr="Electric Tower with solid fill">
            <a:extLst>
              <a:ext uri="{FF2B5EF4-FFF2-40B4-BE49-F238E27FC236}">
                <a16:creationId xmlns:a16="http://schemas.microsoft.com/office/drawing/2014/main" id="{270F6644-18DC-F8D8-9EA4-6A8C5BC176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0927" y="1189256"/>
            <a:ext cx="1314715" cy="1314715"/>
          </a:xfrm>
          <a:prstGeom prst="rect">
            <a:avLst/>
          </a:prstGeom>
        </p:spPr>
      </p:pic>
      <p:pic>
        <p:nvPicPr>
          <p:cNvPr id="14" name="Graphic 13" descr="Car with solid fill">
            <a:extLst>
              <a:ext uri="{FF2B5EF4-FFF2-40B4-BE49-F238E27FC236}">
                <a16:creationId xmlns:a16="http://schemas.microsoft.com/office/drawing/2014/main" id="{A592C996-55C7-6648-4FE4-C559ED73D4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0927" y="2947347"/>
            <a:ext cx="1318443" cy="1318443"/>
          </a:xfrm>
          <a:prstGeom prst="rect">
            <a:avLst/>
          </a:prstGeom>
        </p:spPr>
      </p:pic>
      <p:pic>
        <p:nvPicPr>
          <p:cNvPr id="15" name="Graphic 14" descr="North America with solid fill">
            <a:extLst>
              <a:ext uri="{FF2B5EF4-FFF2-40B4-BE49-F238E27FC236}">
                <a16:creationId xmlns:a16="http://schemas.microsoft.com/office/drawing/2014/main" id="{C667F443-DCC6-8F59-191C-6B48D5518A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5017" y="4741596"/>
            <a:ext cx="1566533" cy="1566533"/>
          </a:xfrm>
          <a:prstGeom prst="rect">
            <a:avLst/>
          </a:prstGeom>
        </p:spPr>
      </p:pic>
      <p:pic>
        <p:nvPicPr>
          <p:cNvPr id="16" name="Graphic 15" descr="Factory with solid fill">
            <a:extLst>
              <a:ext uri="{FF2B5EF4-FFF2-40B4-BE49-F238E27FC236}">
                <a16:creationId xmlns:a16="http://schemas.microsoft.com/office/drawing/2014/main" id="{99D3A9B3-F0D6-71B6-C50E-462CB2905E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05999" y="1156470"/>
            <a:ext cx="1421219" cy="1421219"/>
          </a:xfrm>
          <a:prstGeom prst="rect">
            <a:avLst/>
          </a:prstGeom>
        </p:spPr>
      </p:pic>
      <p:pic>
        <p:nvPicPr>
          <p:cNvPr id="17" name="Graphic 16" descr="Crops with solid fill">
            <a:extLst>
              <a:ext uri="{FF2B5EF4-FFF2-40B4-BE49-F238E27FC236}">
                <a16:creationId xmlns:a16="http://schemas.microsoft.com/office/drawing/2014/main" id="{EEA70529-1863-5167-A014-F19FAF15CD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05999" y="3007424"/>
            <a:ext cx="1325526" cy="1325526"/>
          </a:xfrm>
          <a:prstGeom prst="rect">
            <a:avLst/>
          </a:prstGeom>
        </p:spPr>
      </p:pic>
      <p:pic>
        <p:nvPicPr>
          <p:cNvPr id="18" name="Graphic 17" descr="Money with solid fill">
            <a:extLst>
              <a:ext uri="{FF2B5EF4-FFF2-40B4-BE49-F238E27FC236}">
                <a16:creationId xmlns:a16="http://schemas.microsoft.com/office/drawing/2014/main" id="{22927FC3-7EBD-E71E-BC8F-217D0AA4E4D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10306" y="4809641"/>
            <a:ext cx="1421219" cy="1421219"/>
          </a:xfrm>
          <a:prstGeom prst="rect">
            <a:avLst/>
          </a:prstGeom>
        </p:spPr>
      </p:pic>
      <p:pic>
        <p:nvPicPr>
          <p:cNvPr id="19" name="Picture 4" descr="Enlace - Iconos gratis de multimedia">
            <a:hlinkClick r:id="rId17"/>
            <a:extLst>
              <a:ext uri="{FF2B5EF4-FFF2-40B4-BE49-F238E27FC236}">
                <a16:creationId xmlns:a16="http://schemas.microsoft.com/office/drawing/2014/main" id="{16E34367-90E5-D2BB-4987-A3BEDD025C84}"/>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71732" y="2150432"/>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Enlace - Iconos gratis de multimedia">
            <a:hlinkClick r:id="rId19"/>
            <a:extLst>
              <a:ext uri="{FF2B5EF4-FFF2-40B4-BE49-F238E27FC236}">
                <a16:creationId xmlns:a16="http://schemas.microsoft.com/office/drawing/2014/main" id="{C4118547-58AE-CC60-56EC-15AD4E9CDF5B}"/>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39248" y="5885302"/>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Enlace - Iconos gratis de multimedia">
            <a:hlinkClick r:id="rId20"/>
            <a:extLst>
              <a:ext uri="{FF2B5EF4-FFF2-40B4-BE49-F238E27FC236}">
                <a16:creationId xmlns:a16="http://schemas.microsoft.com/office/drawing/2014/main" id="{3F67CBCC-4985-BE22-0B80-773E5DE5ED6A}"/>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34708" y="4050481"/>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Enlace - Iconos gratis de multimedia">
            <a:hlinkClick r:id="rId21"/>
            <a:extLst>
              <a:ext uri="{FF2B5EF4-FFF2-40B4-BE49-F238E27FC236}">
                <a16:creationId xmlns:a16="http://schemas.microsoft.com/office/drawing/2014/main" id="{51385D28-CDC5-5F9D-5D94-03C66E08C3F9}"/>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0974" y="3960623"/>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nlace - Iconos gratis de multimedia">
            <a:hlinkClick r:id="rId22"/>
            <a:extLst>
              <a:ext uri="{FF2B5EF4-FFF2-40B4-BE49-F238E27FC236}">
                <a16:creationId xmlns:a16="http://schemas.microsoft.com/office/drawing/2014/main" id="{3BED21E2-70DE-523C-4933-33D82CCC4386}"/>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33816" y="2146180"/>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nlace - Iconos gratis de multimedia">
            <a:hlinkClick r:id="rId23"/>
            <a:extLst>
              <a:ext uri="{FF2B5EF4-FFF2-40B4-BE49-F238E27FC236}">
                <a16:creationId xmlns:a16="http://schemas.microsoft.com/office/drawing/2014/main" id="{77B001AD-6A7E-6EF8-6DBA-5B40C562C40A}"/>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33816" y="5885302"/>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4" name="synthesize (37)">
            <a:hlinkClick r:id="" action="ppaction://media"/>
            <a:extLst>
              <a:ext uri="{FF2B5EF4-FFF2-40B4-BE49-F238E27FC236}">
                <a16:creationId xmlns:a16="http://schemas.microsoft.com/office/drawing/2014/main" id="{FBCA3419-2744-A534-1C7C-ABFF7117EFEE}"/>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0585441" y="101899"/>
            <a:ext cx="844568" cy="844568"/>
          </a:xfrm>
          <a:prstGeom prst="rect">
            <a:avLst/>
          </a:prstGeom>
        </p:spPr>
      </p:pic>
    </p:spTree>
    <p:extLst>
      <p:ext uri="{BB962C8B-B14F-4D97-AF65-F5344CB8AC3E}">
        <p14:creationId xmlns:p14="http://schemas.microsoft.com/office/powerpoint/2010/main" val="424333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24</a:t>
            </a:fld>
            <a:endParaRPr lang="sv-SE" sz="1000" b="1" dirty="0">
              <a:solidFill>
                <a:schemeClr val="bg1"/>
              </a:solidFill>
            </a:endParaRPr>
          </a:p>
        </p:txBody>
      </p:sp>
      <p:sp>
        <p:nvSpPr>
          <p:cNvPr id="2" name="Rectangle 1">
            <a:extLst>
              <a:ext uri="{FF2B5EF4-FFF2-40B4-BE49-F238E27FC236}">
                <a16:creationId xmlns:a16="http://schemas.microsoft.com/office/drawing/2014/main" id="{BCE99EF5-E230-FC0E-8FD8-108FA6921CC7}"/>
              </a:ext>
            </a:extLst>
          </p:cNvPr>
          <p:cNvSpPr/>
          <p:nvPr/>
        </p:nvSpPr>
        <p:spPr>
          <a:xfrm>
            <a:off x="464134" y="1000121"/>
            <a:ext cx="876876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2.4.4 Modelagem da interface do usuário para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(MUIO)</a:t>
            </a:r>
          </a:p>
        </p:txBody>
      </p:sp>
      <p:sp>
        <p:nvSpPr>
          <p:cNvPr id="28" name="Title 10">
            <a:extLst>
              <a:ext uri="{FF2B5EF4-FFF2-40B4-BE49-F238E27FC236}">
                <a16:creationId xmlns:a16="http://schemas.microsoft.com/office/drawing/2014/main" id="{6541455E-4F4A-6AE4-3984-14A8ED01441B}"/>
              </a:ext>
            </a:extLst>
          </p:cNvPr>
          <p:cNvSpPr txBox="1">
            <a:spLocks/>
          </p:cNvSpPr>
          <p:nvPr/>
        </p:nvSpPr>
        <p:spPr>
          <a:xfrm>
            <a:off x="446444" y="241641"/>
            <a:ext cx="9654108" cy="74800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Noções básicas sobre o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29" name="Picture 28">
            <a:extLst>
              <a:ext uri="{FF2B5EF4-FFF2-40B4-BE49-F238E27FC236}">
                <a16:creationId xmlns:a16="http://schemas.microsoft.com/office/drawing/2014/main" id="{BAC914C6-6003-AEAD-2C29-D306BCD4FC94}"/>
              </a:ext>
            </a:extLst>
          </p:cNvPr>
          <p:cNvPicPr>
            <a:picLocks noChangeAspect="1"/>
          </p:cNvPicPr>
          <p:nvPr/>
        </p:nvPicPr>
        <p:blipFill>
          <a:blip r:embed="rId5"/>
          <a:stretch>
            <a:fillRect/>
          </a:stretch>
        </p:blipFill>
        <p:spPr>
          <a:xfrm>
            <a:off x="1344653" y="1517351"/>
            <a:ext cx="9233570" cy="4910144"/>
          </a:xfrm>
          <a:prstGeom prst="rect">
            <a:avLst/>
          </a:prstGeom>
        </p:spPr>
      </p:pic>
      <p:sp>
        <p:nvSpPr>
          <p:cNvPr id="30" name="Rectangle: Rounded Corners 29">
            <a:extLst>
              <a:ext uri="{FF2B5EF4-FFF2-40B4-BE49-F238E27FC236}">
                <a16:creationId xmlns:a16="http://schemas.microsoft.com/office/drawing/2014/main" id="{64A02132-7F59-3E39-D215-DE09227F3FFF}"/>
              </a:ext>
            </a:extLst>
          </p:cNvPr>
          <p:cNvSpPr/>
          <p:nvPr/>
        </p:nvSpPr>
        <p:spPr>
          <a:xfrm>
            <a:off x="6099607" y="3684817"/>
            <a:ext cx="3935306" cy="2245907"/>
          </a:xfrm>
          <a:prstGeom prst="round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2400" b="1" dirty="0"/>
              <a:t>Interface </a:t>
            </a:r>
            <a:r>
              <a:rPr lang="es-CO" sz="2400" b="1" dirty="0" err="1"/>
              <a:t>amigável para ensino </a:t>
            </a:r>
            <a:r>
              <a:rPr lang="es-CO" sz="2400" b="1" dirty="0"/>
              <a:t>e </a:t>
            </a:r>
            <a:r>
              <a:rPr lang="es-CO" sz="2400" b="1" dirty="0" err="1"/>
              <a:t>desenvolvimento de modelos básicos </a:t>
            </a:r>
            <a:r>
              <a:rPr lang="es-CO" sz="2400" b="1" dirty="0"/>
              <a:t>e </a:t>
            </a:r>
            <a:r>
              <a:rPr lang="es-CO" sz="2400" b="1" dirty="0" err="1"/>
              <a:t>intermediários</a:t>
            </a:r>
            <a:endParaRPr lang="es-CO" sz="2400" b="1" dirty="0"/>
          </a:p>
        </p:txBody>
      </p:sp>
      <p:pic>
        <p:nvPicPr>
          <p:cNvPr id="4" name="synthesize (38)">
            <a:hlinkClick r:id="" action="ppaction://media"/>
            <a:extLst>
              <a:ext uri="{FF2B5EF4-FFF2-40B4-BE49-F238E27FC236}">
                <a16:creationId xmlns:a16="http://schemas.microsoft.com/office/drawing/2014/main" id="{D1859B48-0399-04F5-5F2E-90C07CD84B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78223" y="241641"/>
            <a:ext cx="1056640" cy="1056640"/>
          </a:xfrm>
          <a:prstGeom prst="rect">
            <a:avLst/>
          </a:prstGeom>
        </p:spPr>
      </p:pic>
    </p:spTree>
    <p:extLst>
      <p:ext uri="{BB962C8B-B14F-4D97-AF65-F5344CB8AC3E}">
        <p14:creationId xmlns:p14="http://schemas.microsoft.com/office/powerpoint/2010/main" val="381201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6510443-B4E9-1677-B429-31D3F2A5BCA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C94794C-C3ED-B242-1456-5D380DF152E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25</a:t>
            </a:fld>
            <a:endParaRPr lang="sv-SE" sz="1000" b="1" dirty="0">
              <a:solidFill>
                <a:schemeClr val="bg1"/>
              </a:solidFill>
            </a:endParaRPr>
          </a:p>
        </p:txBody>
      </p:sp>
      <p:sp>
        <p:nvSpPr>
          <p:cNvPr id="2" name="Rectangle 1">
            <a:extLst>
              <a:ext uri="{FF2B5EF4-FFF2-40B4-BE49-F238E27FC236}">
                <a16:creationId xmlns:a16="http://schemas.microsoft.com/office/drawing/2014/main" id="{21A2013B-1CB4-9939-CA8B-EE747D05CA7F}"/>
              </a:ext>
            </a:extLst>
          </p:cNvPr>
          <p:cNvSpPr/>
          <p:nvPr/>
        </p:nvSpPr>
        <p:spPr>
          <a:xfrm>
            <a:off x="464134" y="1000121"/>
            <a:ext cx="996256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Vantagens do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como ferramenta de modelagem de energia</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8" name="Title 10">
            <a:extLst>
              <a:ext uri="{FF2B5EF4-FFF2-40B4-BE49-F238E27FC236}">
                <a16:creationId xmlns:a16="http://schemas.microsoft.com/office/drawing/2014/main" id="{709F7219-2B77-944E-E858-69859A70E298}"/>
              </a:ext>
            </a:extLst>
          </p:cNvPr>
          <p:cNvSpPr txBox="1">
            <a:spLocks/>
          </p:cNvSpPr>
          <p:nvPr/>
        </p:nvSpPr>
        <p:spPr>
          <a:xfrm>
            <a:off x="446444" y="241641"/>
            <a:ext cx="9654108" cy="7480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Noções básicas do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graphicFrame>
        <p:nvGraphicFramePr>
          <p:cNvPr id="4" name="Diagram 3">
            <a:extLst>
              <a:ext uri="{FF2B5EF4-FFF2-40B4-BE49-F238E27FC236}">
                <a16:creationId xmlns:a16="http://schemas.microsoft.com/office/drawing/2014/main" id="{ABE63DEE-F04A-D674-2DB9-0D032E52DC3A}"/>
              </a:ext>
            </a:extLst>
          </p:cNvPr>
          <p:cNvGraphicFramePr/>
          <p:nvPr>
            <p:extLst>
              <p:ext uri="{D42A27DB-BD31-4B8C-83A1-F6EECF244321}">
                <p14:modId xmlns:p14="http://schemas.microsoft.com/office/powerpoint/2010/main" val="3848097604"/>
              </p:ext>
            </p:extLst>
          </p:nvPr>
        </p:nvGraphicFramePr>
        <p:xfrm>
          <a:off x="439657" y="1467294"/>
          <a:ext cx="11032873" cy="49335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synthesize (39)">
            <a:hlinkClick r:id="" action="ppaction://media"/>
            <a:extLst>
              <a:ext uri="{FF2B5EF4-FFF2-40B4-BE49-F238E27FC236}">
                <a16:creationId xmlns:a16="http://schemas.microsoft.com/office/drawing/2014/main" id="{606AFFAC-155E-3BF2-A3BC-41D9C54BD3A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26699" y="237889"/>
            <a:ext cx="1145032" cy="1145032"/>
          </a:xfrm>
          <a:prstGeom prst="rect">
            <a:avLst/>
          </a:prstGeom>
        </p:spPr>
      </p:pic>
    </p:spTree>
    <p:extLst>
      <p:ext uri="{BB962C8B-B14F-4D97-AF65-F5344CB8AC3E}">
        <p14:creationId xmlns:p14="http://schemas.microsoft.com/office/powerpoint/2010/main" val="66405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26</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559668" y="179223"/>
            <a:ext cx="7651304" cy="8046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2.4 Referências</a:t>
            </a:r>
          </a:p>
        </p:txBody>
      </p:sp>
      <p:sp>
        <p:nvSpPr>
          <p:cNvPr id="4" name="TextBox 3">
            <a:extLst>
              <a:ext uri="{FF2B5EF4-FFF2-40B4-BE49-F238E27FC236}">
                <a16:creationId xmlns:a16="http://schemas.microsoft.com/office/drawing/2014/main" id="{17AD43E5-AB0E-90F8-06FE-CE5A73D64BD4}"/>
              </a:ext>
            </a:extLst>
          </p:cNvPr>
          <p:cNvSpPr txBox="1"/>
          <p:nvPr/>
        </p:nvSpPr>
        <p:spPr>
          <a:xfrm>
            <a:off x="253999" y="952500"/>
            <a:ext cx="11722101" cy="67710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err="1">
                <a:latin typeface="Open Sans"/>
                <a:ea typeface="Open Sans" panose="020B0606030504020204" pitchFamily="34" charset="0"/>
                <a:cs typeface="Open Sans" panose="020B0606030504020204" pitchFamily="34" charset="0"/>
              </a:rPr>
              <a:t>Gardumi </a:t>
            </a:r>
            <a:r>
              <a:rPr lang="en-GB" sz="1600" dirty="0">
                <a:latin typeface="Open Sans"/>
                <a:ea typeface="Open Sans" panose="020B0606030504020204" pitchFamily="34" charset="0"/>
                <a:cs typeface="Open Sans" panose="020B0606030504020204" pitchFamily="34" charset="0"/>
              </a:rPr>
              <a:t>F, </a:t>
            </a:r>
            <a:r>
              <a:rPr lang="en-GB" sz="1600" dirty="0" err="1">
                <a:latin typeface="Open Sans"/>
                <a:ea typeface="Open Sans" panose="020B0606030504020204" pitchFamily="34" charset="0"/>
                <a:cs typeface="Open Sans" panose="020B0606030504020204" pitchFamily="34" charset="0"/>
              </a:rPr>
              <a:t>Shivakumar </a:t>
            </a:r>
            <a:r>
              <a:rPr lang="en-GB" sz="1600" dirty="0">
                <a:latin typeface="Open Sans"/>
                <a:ea typeface="Open Sans" panose="020B0606030504020204" pitchFamily="34" charset="0"/>
                <a:cs typeface="Open Sans" panose="020B0606030504020204" pitchFamily="34" charset="0"/>
              </a:rPr>
              <a:t>A, Morrison R, </a:t>
            </a:r>
            <a:r>
              <a:rPr lang="en-GB" sz="1600" dirty="0" err="1">
                <a:latin typeface="Open Sans"/>
                <a:ea typeface="Open Sans" panose="020B0606030504020204" pitchFamily="34" charset="0"/>
                <a:cs typeface="Open Sans" panose="020B0606030504020204" pitchFamily="34" charset="0"/>
              </a:rPr>
              <a:t>Taliotis </a:t>
            </a:r>
            <a:r>
              <a:rPr lang="en-GB" sz="1600" dirty="0">
                <a:latin typeface="Open Sans"/>
                <a:ea typeface="Open Sans" panose="020B0606030504020204" pitchFamily="34" charset="0"/>
                <a:cs typeface="Open Sans" panose="020B0606030504020204" pitchFamily="34" charset="0"/>
              </a:rPr>
              <a:t>C, Broad O, </a:t>
            </a:r>
            <a:r>
              <a:rPr lang="en-GB" sz="1600" dirty="0" err="1">
                <a:latin typeface="Open Sans"/>
                <a:ea typeface="Open Sans" panose="020B0606030504020204" pitchFamily="34" charset="0"/>
                <a:cs typeface="Open Sans" panose="020B0606030504020204" pitchFamily="34" charset="0"/>
              </a:rPr>
              <a:t>Beltramo </a:t>
            </a:r>
            <a:r>
              <a:rPr lang="en-GB" sz="1600" dirty="0">
                <a:latin typeface="Open Sans"/>
                <a:ea typeface="Open Sans" panose="020B0606030504020204" pitchFamily="34" charset="0"/>
                <a:cs typeface="Open Sans" panose="020B0606030504020204" pitchFamily="34" charset="0"/>
              </a:rPr>
              <a:t>A, et al. Do desenvolvimento de uma ferramenta de modelagem de energia de código aberto à sua aplicação e à criação de comunidades de prática: O exemplo do </a:t>
            </a:r>
            <a:r>
              <a:rPr lang="en-GB" sz="1600" dirty="0" err="1">
                <a:latin typeface="Open Sans"/>
                <a:ea typeface="Open Sans" panose="020B0606030504020204" pitchFamily="34" charset="0"/>
                <a:cs typeface="Open Sans" panose="020B0606030504020204" pitchFamily="34" charset="0"/>
              </a:rPr>
              <a:t>OSeMOSYS</a:t>
            </a:r>
            <a:r>
              <a:rPr lang="en-GB" sz="1600" dirty="0">
                <a:latin typeface="Open Sans"/>
                <a:ea typeface="Open Sans" panose="020B0606030504020204" pitchFamily="34" charset="0"/>
                <a:cs typeface="Open Sans" panose="020B0606030504020204" pitchFamily="34" charset="0"/>
              </a:rPr>
              <a:t>. Energy </a:t>
            </a:r>
            <a:r>
              <a:rPr lang="en-GB" sz="1600" dirty="0" err="1">
                <a:latin typeface="Open Sans"/>
                <a:ea typeface="Open Sans" panose="020B0606030504020204" pitchFamily="34" charset="0"/>
                <a:cs typeface="Open Sans" panose="020B0606030504020204" pitchFamily="34" charset="0"/>
              </a:rPr>
              <a:t>Strateg </a:t>
            </a:r>
            <a:r>
              <a:rPr lang="en-GB" sz="1600" dirty="0">
                <a:latin typeface="Open Sans"/>
                <a:ea typeface="Open Sans" panose="020B0606030504020204" pitchFamily="34" charset="0"/>
                <a:cs typeface="Open Sans" panose="020B0606030504020204" pitchFamily="34" charset="0"/>
              </a:rPr>
              <a:t>Rev. 2018 Apr 1;20:209-28.  </a:t>
            </a: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err="1">
                <a:latin typeface="Open Sans"/>
                <a:ea typeface="Open Sans" panose="020B0606030504020204" pitchFamily="34" charset="0"/>
                <a:cs typeface="Open Sans" panose="020B0606030504020204" pitchFamily="34" charset="0"/>
              </a:rPr>
              <a:t>Löffler</a:t>
            </a:r>
            <a:r>
              <a:rPr lang="en-GB" sz="1600" dirty="0">
                <a:latin typeface="Open Sans"/>
                <a:ea typeface="Open Sans" panose="020B0606030504020204" pitchFamily="34" charset="0"/>
                <a:cs typeface="Open Sans" panose="020B0606030504020204" pitchFamily="34" charset="0"/>
              </a:rPr>
              <a:t>, K.; </a:t>
            </a:r>
            <a:r>
              <a:rPr lang="en-GB" sz="1600" dirty="0" err="1">
                <a:latin typeface="Open Sans"/>
                <a:ea typeface="Open Sans" panose="020B0606030504020204" pitchFamily="34" charset="0"/>
                <a:cs typeface="Open Sans" panose="020B0606030504020204" pitchFamily="34" charset="0"/>
              </a:rPr>
              <a:t>Hainsch</a:t>
            </a:r>
            <a:r>
              <a:rPr lang="en-GB" sz="1600" dirty="0">
                <a:latin typeface="Open Sans"/>
                <a:ea typeface="Open Sans" panose="020B0606030504020204" pitchFamily="34" charset="0"/>
                <a:cs typeface="Open Sans" panose="020B0606030504020204" pitchFamily="34" charset="0"/>
              </a:rPr>
              <a:t>, K.; Burandt, T.; </a:t>
            </a:r>
            <a:r>
              <a:rPr lang="en-GB" sz="1600" dirty="0" err="1">
                <a:latin typeface="Open Sans"/>
                <a:ea typeface="Open Sans" panose="020B0606030504020204" pitchFamily="34" charset="0"/>
                <a:cs typeface="Open Sans" panose="020B0606030504020204" pitchFamily="34" charset="0"/>
              </a:rPr>
              <a:t>Oei</a:t>
            </a:r>
            <a:r>
              <a:rPr lang="en-GB" sz="1600" dirty="0">
                <a:latin typeface="Open Sans"/>
                <a:ea typeface="Open Sans" panose="020B0606030504020204" pitchFamily="34" charset="0"/>
                <a:cs typeface="Open Sans" panose="020B0606030504020204" pitchFamily="34" charset="0"/>
              </a:rPr>
              <a:t>, P.-Y.; Kemfert, C.; Von </a:t>
            </a:r>
            <a:r>
              <a:rPr lang="en-GB" sz="1600" dirty="0" err="1">
                <a:latin typeface="Open Sans"/>
                <a:ea typeface="Open Sans" panose="020B0606030504020204" pitchFamily="34" charset="0"/>
                <a:cs typeface="Open Sans" panose="020B0606030504020204" pitchFamily="34" charset="0"/>
              </a:rPr>
              <a:t>Hirschhausen</a:t>
            </a:r>
            <a:r>
              <a:rPr lang="en-GB" sz="1600" dirty="0">
                <a:latin typeface="Open Sans"/>
                <a:ea typeface="Open Sans" panose="020B0606030504020204" pitchFamily="34" charset="0"/>
                <a:cs typeface="Open Sans" panose="020B0606030504020204" pitchFamily="34" charset="0"/>
              </a:rPr>
              <a:t>, C. Designing a Model for the Global Energy </a:t>
            </a:r>
            <a:r>
              <a:rPr lang="en-GB" sz="1600" dirty="0" err="1">
                <a:latin typeface="Open Sans"/>
                <a:ea typeface="Open Sans" panose="020B0606030504020204" pitchFamily="34" charset="0"/>
                <a:cs typeface="Open Sans" panose="020B0606030504020204" pitchFamily="34" charset="0"/>
              </a:rPr>
              <a:t>System-GENeSYS-MOD</a:t>
            </a:r>
            <a:r>
              <a:rPr lang="en-GB" sz="1600" dirty="0">
                <a:latin typeface="Open Sans"/>
                <a:ea typeface="Open Sans" panose="020B0606030504020204" pitchFamily="34" charset="0"/>
                <a:cs typeface="Open Sans" panose="020B0606030504020204" pitchFamily="34" charset="0"/>
              </a:rPr>
              <a:t>: An Application of the Open-Source Energy </a:t>
            </a:r>
            <a:r>
              <a:rPr lang="en-GB" sz="1600" dirty="0" err="1">
                <a:latin typeface="Open Sans"/>
                <a:ea typeface="Open Sans" panose="020B0606030504020204" pitchFamily="34" charset="0"/>
                <a:cs typeface="Open Sans" panose="020B0606030504020204" pitchFamily="34" charset="0"/>
              </a:rPr>
              <a:t>Modeling </a:t>
            </a:r>
            <a:r>
              <a:rPr lang="en-GB" sz="1600" dirty="0">
                <a:latin typeface="Open Sans"/>
                <a:ea typeface="Open Sans" panose="020B0606030504020204" pitchFamily="34" charset="0"/>
                <a:cs typeface="Open Sans" panose="020B0606030504020204" pitchFamily="34" charset="0"/>
              </a:rPr>
              <a:t>System (</a:t>
            </a:r>
            <a:r>
              <a:rPr lang="en-GB" sz="1600" dirty="0" err="1">
                <a:latin typeface="Open Sans"/>
                <a:ea typeface="Open Sans" panose="020B0606030504020204" pitchFamily="34" charset="0"/>
                <a:cs typeface="Open Sans" panose="020B0606030504020204" pitchFamily="34" charset="0"/>
              </a:rPr>
              <a:t>OSeMOSYS</a:t>
            </a:r>
            <a:r>
              <a:rPr lang="en-GB" sz="1600" dirty="0">
                <a:latin typeface="Open Sans"/>
                <a:ea typeface="Open Sans" panose="020B0606030504020204" pitchFamily="34" charset="0"/>
                <a:cs typeface="Open Sans" panose="020B0606030504020204" pitchFamily="34" charset="0"/>
              </a:rPr>
              <a:t>). Energies 2017, 10, 1468. </a:t>
            </a:r>
            <a:r>
              <a:rPr lang="en-GB" sz="1600" dirty="0">
                <a:latin typeface="Open Sans"/>
                <a:ea typeface="Open Sans" panose="020B0606030504020204" pitchFamily="34" charset="0"/>
                <a:cs typeface="Open Sans" panose="020B0606030504020204" pitchFamily="34" charset="0"/>
                <a:hlinkClick r:id="rId3"/>
              </a:rPr>
              <a:t>https://doi.org/10.3390/en10101468</a:t>
            </a: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err="1">
                <a:latin typeface="Open Sans"/>
                <a:ea typeface="Open Sans" panose="020B0606030504020204" pitchFamily="34" charset="0"/>
                <a:cs typeface="Open Sans" panose="020B0606030504020204" pitchFamily="34" charset="0"/>
              </a:rPr>
              <a:t>Taliotis </a:t>
            </a:r>
            <a:r>
              <a:rPr lang="en-GB" sz="1600" dirty="0">
                <a:latin typeface="Open Sans"/>
                <a:ea typeface="Open Sans" panose="020B0606030504020204" pitchFamily="34" charset="0"/>
                <a:cs typeface="Open Sans" panose="020B0606030504020204" pitchFamily="34" charset="0"/>
              </a:rPr>
              <a:t>C, </a:t>
            </a:r>
            <a:r>
              <a:rPr lang="en-GB" sz="1600" dirty="0" err="1">
                <a:latin typeface="Open Sans"/>
                <a:ea typeface="Open Sans" panose="020B0606030504020204" pitchFamily="34" charset="0"/>
                <a:cs typeface="Open Sans" panose="020B0606030504020204" pitchFamily="34" charset="0"/>
              </a:rPr>
              <a:t>Giannakis </a:t>
            </a:r>
            <a:r>
              <a:rPr lang="en-GB" sz="1600" dirty="0">
                <a:latin typeface="Open Sans"/>
                <a:ea typeface="Open Sans" panose="020B0606030504020204" pitchFamily="34" charset="0"/>
                <a:cs typeface="Open Sans" panose="020B0606030504020204" pitchFamily="34" charset="0"/>
              </a:rPr>
              <a:t>E, </a:t>
            </a:r>
            <a:r>
              <a:rPr lang="en-GB" sz="1600" dirty="0" err="1">
                <a:latin typeface="Open Sans"/>
                <a:ea typeface="Open Sans" panose="020B0606030504020204" pitchFamily="34" charset="0"/>
                <a:cs typeface="Open Sans" panose="020B0606030504020204" pitchFamily="34" charset="0"/>
              </a:rPr>
              <a:t>Karmellos </a:t>
            </a:r>
            <a:r>
              <a:rPr lang="en-GB" sz="1600" dirty="0">
                <a:latin typeface="Open Sans"/>
                <a:ea typeface="Open Sans" panose="020B0606030504020204" pitchFamily="34" charset="0"/>
                <a:cs typeface="Open Sans" panose="020B0606030504020204" pitchFamily="34" charset="0"/>
              </a:rPr>
              <a:t>M, </a:t>
            </a:r>
            <a:r>
              <a:rPr lang="en-GB" sz="1600" dirty="0" err="1">
                <a:latin typeface="Open Sans"/>
                <a:ea typeface="Open Sans" panose="020B0606030504020204" pitchFamily="34" charset="0"/>
                <a:cs typeface="Open Sans" panose="020B0606030504020204" pitchFamily="34" charset="0"/>
              </a:rPr>
              <a:t>Fylaktos </a:t>
            </a:r>
            <a:r>
              <a:rPr lang="en-GB" sz="1600" dirty="0">
                <a:latin typeface="Open Sans"/>
                <a:ea typeface="Open Sans" panose="020B0606030504020204" pitchFamily="34" charset="0"/>
                <a:cs typeface="Open Sans" panose="020B0606030504020204" pitchFamily="34" charset="0"/>
              </a:rPr>
              <a:t>N, </a:t>
            </a:r>
            <a:r>
              <a:rPr lang="en-GB" sz="1600" dirty="0" err="1">
                <a:latin typeface="Open Sans"/>
                <a:ea typeface="Open Sans" panose="020B0606030504020204" pitchFamily="34" charset="0"/>
                <a:cs typeface="Open Sans" panose="020B0606030504020204" pitchFamily="34" charset="0"/>
              </a:rPr>
              <a:t>Zachariadis </a:t>
            </a:r>
            <a:r>
              <a:rPr lang="en-GB" sz="1600" dirty="0">
                <a:latin typeface="Open Sans"/>
                <a:ea typeface="Open Sans" panose="020B0606030504020204" pitchFamily="34" charset="0"/>
                <a:cs typeface="Open Sans" panose="020B0606030504020204" pitchFamily="34" charset="0"/>
              </a:rPr>
              <a:t>T. Estimating the economy-wide impacts of energy policies in Cyprus (Estimando os impactos econômicos das políticas energéticas no Chipre). Energy </a:t>
            </a:r>
            <a:r>
              <a:rPr lang="en-GB" sz="1600" dirty="0" err="1">
                <a:latin typeface="Open Sans"/>
                <a:ea typeface="Open Sans" panose="020B0606030504020204" pitchFamily="34" charset="0"/>
                <a:cs typeface="Open Sans" panose="020B0606030504020204" pitchFamily="34" charset="0"/>
              </a:rPr>
              <a:t>Strateg </a:t>
            </a:r>
            <a:r>
              <a:rPr lang="en-GB" sz="1600" dirty="0">
                <a:latin typeface="Open Sans"/>
                <a:ea typeface="Open Sans" panose="020B0606030504020204" pitchFamily="34" charset="0"/>
                <a:cs typeface="Open Sans" panose="020B0606030504020204" pitchFamily="34" charset="0"/>
              </a:rPr>
              <a:t>Rev. 2020 May 1;29:100495. </a:t>
            </a: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a:latin typeface="Open Sans"/>
                <a:ea typeface="Open Sans" panose="020B0606030504020204" pitchFamily="34" charset="0"/>
                <a:cs typeface="Open Sans" panose="020B0606030504020204" pitchFamily="34" charset="0"/>
              </a:rPr>
              <a:t>Rocco M V., </a:t>
            </a:r>
            <a:r>
              <a:rPr lang="en-GB" sz="1600" dirty="0" err="1">
                <a:latin typeface="Open Sans"/>
                <a:ea typeface="Open Sans" panose="020B0606030504020204" pitchFamily="34" charset="0"/>
                <a:cs typeface="Open Sans" panose="020B0606030504020204" pitchFamily="34" charset="0"/>
              </a:rPr>
              <a:t>Tonini </a:t>
            </a:r>
            <a:r>
              <a:rPr lang="en-GB" sz="1600" dirty="0">
                <a:latin typeface="Open Sans"/>
                <a:ea typeface="Open Sans" panose="020B0606030504020204" pitchFamily="34" charset="0"/>
                <a:cs typeface="Open Sans" panose="020B0606030504020204" pitchFamily="34" charset="0"/>
              </a:rPr>
              <a:t>F, Fumagalli EM, Colombo E. Electrification pathways for Tanzania: Implications for the economy and the environment (Caminhos de eletrificação para a Tanzânia: implicações para a economia e o meio ambiente). J Clean Prod. 2020 Aug 1;263:121278. </a:t>
            </a: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a:latin typeface="Open Sans"/>
                <a:ea typeface="Open Sans" panose="020B0606030504020204" pitchFamily="34" charset="0"/>
                <a:cs typeface="Open Sans" panose="020B0606030504020204" pitchFamily="34" charset="0"/>
              </a:rPr>
              <a:t>Comissão Econômica das Nações Unidas para a Europa. Assessment of the water-food-energy-ecosystems nexus and benefits of transboundary cooperation in the Drina River Basin (Avaliação do nexo água-alimentos-energia-ecossistemas e benefícios da cooperação transfronteiriça na bacia do rio Drina). 2017</a:t>
            </a: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err="1">
                <a:latin typeface="Open Sans"/>
                <a:ea typeface="Open Sans" panose="020B0606030504020204" pitchFamily="34" charset="0"/>
                <a:cs typeface="Open Sans" panose="020B0606030504020204" pitchFamily="34" charset="0"/>
              </a:rPr>
              <a:t>Pappis</a:t>
            </a:r>
            <a:r>
              <a:rPr lang="en-GB" sz="1600" dirty="0">
                <a:latin typeface="Open Sans"/>
                <a:ea typeface="Open Sans" panose="020B0606030504020204" pitchFamily="34" charset="0"/>
                <a:cs typeface="Open Sans" panose="020B0606030504020204" pitchFamily="34" charset="0"/>
              </a:rPr>
              <a:t>, I., Howells, M., Sridharan, V., Usher, W., </a:t>
            </a:r>
            <a:r>
              <a:rPr lang="en-GB" sz="1600" dirty="0" err="1">
                <a:latin typeface="Open Sans"/>
                <a:ea typeface="Open Sans" panose="020B0606030504020204" pitchFamily="34" charset="0"/>
                <a:cs typeface="Open Sans" panose="020B0606030504020204" pitchFamily="34" charset="0"/>
              </a:rPr>
              <a:t>Shivakumar</a:t>
            </a:r>
            <a:r>
              <a:rPr lang="en-GB" sz="1600" dirty="0">
                <a:latin typeface="Open Sans"/>
                <a:ea typeface="Open Sans" panose="020B0606030504020204" pitchFamily="34" charset="0"/>
                <a:cs typeface="Open Sans" panose="020B0606030504020204" pitchFamily="34" charset="0"/>
              </a:rPr>
              <a:t>, A., </a:t>
            </a:r>
            <a:r>
              <a:rPr lang="en-GB" sz="1600" dirty="0" err="1">
                <a:latin typeface="Open Sans"/>
                <a:ea typeface="Open Sans" panose="020B0606030504020204" pitchFamily="34" charset="0"/>
                <a:cs typeface="Open Sans" panose="020B0606030504020204" pitchFamily="34" charset="0"/>
              </a:rPr>
              <a:t>Gardumi</a:t>
            </a:r>
            <a:r>
              <a:rPr lang="en-GB" sz="1600" dirty="0">
                <a:latin typeface="Open Sans"/>
                <a:ea typeface="Open Sans" panose="020B0606030504020204" pitchFamily="34" charset="0"/>
                <a:cs typeface="Open Sans" panose="020B0606030504020204" pitchFamily="34" charset="0"/>
              </a:rPr>
              <a:t>, F. e Ramos, E., Energy projections for African countries, Hidalgo Gonzalez, I., </a:t>
            </a:r>
            <a:r>
              <a:rPr lang="en-GB" sz="1600" dirty="0" err="1">
                <a:latin typeface="Open Sans"/>
                <a:ea typeface="Open Sans" panose="020B0606030504020204" pitchFamily="34" charset="0"/>
                <a:cs typeface="Open Sans" panose="020B0606030504020204" pitchFamily="34" charset="0"/>
              </a:rPr>
              <a:t>Medarac</a:t>
            </a:r>
            <a:r>
              <a:rPr lang="en-GB" sz="1600" dirty="0">
                <a:latin typeface="Open Sans"/>
                <a:ea typeface="Open Sans" panose="020B0606030504020204" pitchFamily="34" charset="0"/>
                <a:cs typeface="Open Sans" panose="020B0606030504020204" pitchFamily="34" charset="0"/>
              </a:rPr>
              <a:t>, H., Gonzalez Sanchez, M. e </a:t>
            </a:r>
            <a:r>
              <a:rPr lang="en-GB" sz="1600" dirty="0" err="1">
                <a:latin typeface="Open Sans"/>
                <a:ea typeface="Open Sans" panose="020B0606030504020204" pitchFamily="34" charset="0"/>
                <a:cs typeface="Open Sans" panose="020B0606030504020204" pitchFamily="34" charset="0"/>
              </a:rPr>
              <a:t>Kougias</a:t>
            </a:r>
            <a:r>
              <a:rPr lang="en-GB" sz="1600" dirty="0">
                <a:latin typeface="Open Sans"/>
                <a:ea typeface="Open Sans" panose="020B0606030504020204" pitchFamily="34" charset="0"/>
                <a:cs typeface="Open Sans" panose="020B0606030504020204" pitchFamily="34" charset="0"/>
              </a:rPr>
              <a:t>, I., editor(es), EUR 29904 EN, Serviço de Publicações da União Europeia, Luxemburgo, 2019, ISBN 978-92-76-12391-0, doi:10.2760/678700, JRC118432.</a:t>
            </a:r>
          </a:p>
          <a:p>
            <a:pPr marL="342900" indent="-342900">
              <a:buFont typeface="Arial"/>
              <a:buAutoNum type="arabicPeriod"/>
            </a:pP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1600" dirty="0">
              <a:latin typeface="Open Sans"/>
              <a:cs typeface="Calibri"/>
            </a:endParaRPr>
          </a:p>
          <a:p>
            <a:pPr marL="342900" indent="-342900">
              <a:buAutoNum type="arabicPeriod"/>
            </a:pPr>
            <a:endParaRPr lang="en-GB" sz="16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err="1"/>
              <a:t>Obrigado</a:t>
            </a: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2.1.1 Introdução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aos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Modelagem do </a:t>
            </a:r>
            <a:r>
              <a:rPr lang="en-GB" sz="4400" dirty="0" err="1">
                <a:latin typeface="Open Sans"/>
                <a:ea typeface="Open Sans" panose="020B0606030504020204" pitchFamily="34" charset="0"/>
                <a:cs typeface="Open Sans" panose="020B0606030504020204" pitchFamily="34" charset="0"/>
                <a:sym typeface="Bodoni SvtyTwo ITC TT-Book"/>
              </a:rPr>
              <a:t>sistema</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energético</a:t>
            </a:r>
            <a:endParaRPr lang="en-US" dirty="0">
              <a:cs typeface="Calibri Light" panose="020F0302020204030204"/>
            </a:endParaRPr>
          </a:p>
        </p:txBody>
      </p:sp>
      <p:graphicFrame>
        <p:nvGraphicFramePr>
          <p:cNvPr id="6" name="Diagram 9">
            <a:extLst>
              <a:ext uri="{FF2B5EF4-FFF2-40B4-BE49-F238E27FC236}">
                <a16:creationId xmlns:a16="http://schemas.microsoft.com/office/drawing/2014/main" id="{B9769D7F-9D2C-C387-59E6-A83E1AD38A09}"/>
              </a:ext>
            </a:extLst>
          </p:cNvPr>
          <p:cNvGraphicFramePr/>
          <p:nvPr>
            <p:extLst>
              <p:ext uri="{D42A27DB-BD31-4B8C-83A1-F6EECF244321}">
                <p14:modId xmlns:p14="http://schemas.microsoft.com/office/powerpoint/2010/main" val="675150912"/>
              </p:ext>
            </p:extLst>
          </p:nvPr>
        </p:nvGraphicFramePr>
        <p:xfrm>
          <a:off x="343847" y="1288917"/>
          <a:ext cx="10991131" cy="54006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a:extLst>
              <a:ext uri="{FF2B5EF4-FFF2-40B4-BE49-F238E27FC236}">
                <a16:creationId xmlns:a16="http://schemas.microsoft.com/office/drawing/2014/main" id="{52B02FC6-CA89-F4F4-C130-887746F47ABE}"/>
              </a:ext>
            </a:extLst>
          </p:cNvPr>
          <p:cNvSpPr/>
          <p:nvPr/>
        </p:nvSpPr>
        <p:spPr>
          <a:xfrm>
            <a:off x="343847" y="1525141"/>
            <a:ext cx="10537513" cy="707886"/>
          </a:xfrm>
          <a:prstGeom prst="rect">
            <a:avLst/>
          </a:prstGeom>
        </p:spPr>
        <p:txBody>
          <a:bodyPr wrap="square" lIns="91440" tIns="45720" rIns="91440" bIns="45720" anchor="t">
            <a:spAutoFit/>
          </a:bodyPr>
          <a:lstStyle/>
          <a:p>
            <a:pPr>
              <a:spcAft>
                <a:spcPts val="1200"/>
              </a:spcAft>
              <a:buClrTx/>
              <a:buFontTx/>
              <a:buNone/>
            </a:pPr>
            <a:r>
              <a:rPr lang="en-ZA" sz="2000" kern="1200" dirty="0" err="1">
                <a:solidFill>
                  <a:prstClr val="black"/>
                </a:solidFill>
                <a:latin typeface="Open Sans"/>
                <a:ea typeface="Open Sans" panose="020B0606030504020204" pitchFamily="34" charset="0"/>
                <a:cs typeface="Open Sans" panose="020B0606030504020204" pitchFamily="34" charset="0"/>
              </a:rPr>
              <a:t>Os</a:t>
            </a:r>
            <a:r>
              <a:rPr lang="en-ZA" sz="2000" kern="1200" dirty="0">
                <a:solidFill>
                  <a:prstClr val="black"/>
                </a:solidFill>
                <a:latin typeface="Open Sans"/>
                <a:ea typeface="Open Sans" panose="020B0606030504020204" pitchFamily="34" charset="0"/>
                <a:cs typeface="Open Sans" panose="020B0606030504020204" pitchFamily="34" charset="0"/>
              </a:rPr>
              <a:t> </a:t>
            </a:r>
            <a:r>
              <a:rPr lang="en-ZA" sz="2000" kern="1200" dirty="0" err="1">
                <a:solidFill>
                  <a:prstClr val="black"/>
                </a:solidFill>
                <a:latin typeface="Open Sans"/>
                <a:ea typeface="Open Sans" panose="020B0606030504020204" pitchFamily="34" charset="0"/>
                <a:cs typeface="Open Sans" panose="020B0606030504020204" pitchFamily="34" charset="0"/>
              </a:rPr>
              <a:t>sistemas</a:t>
            </a:r>
            <a:r>
              <a:rPr lang="en-ZA" sz="2000" kern="1200" dirty="0">
                <a:solidFill>
                  <a:prstClr val="black"/>
                </a:solidFill>
                <a:latin typeface="Open Sans"/>
                <a:ea typeface="Open Sans" panose="020B0606030504020204" pitchFamily="34" charset="0"/>
                <a:cs typeface="Open Sans" panose="020B0606030504020204" pitchFamily="34" charset="0"/>
              </a:rPr>
              <a:t> </a:t>
            </a:r>
            <a:r>
              <a:rPr lang="en-ZA" sz="2000" kern="1200" dirty="0" err="1">
                <a:solidFill>
                  <a:prstClr val="black"/>
                </a:solidFill>
                <a:latin typeface="Open Sans"/>
                <a:ea typeface="Open Sans" panose="020B0606030504020204" pitchFamily="34" charset="0"/>
                <a:cs typeface="Open Sans" panose="020B0606030504020204" pitchFamily="34" charset="0"/>
              </a:rPr>
              <a:t>energéticos</a:t>
            </a:r>
            <a:r>
              <a:rPr lang="en-ZA" sz="2000" kern="1200" dirty="0">
                <a:solidFill>
                  <a:prstClr val="black"/>
                </a:solidFill>
                <a:latin typeface="Open Sans"/>
                <a:ea typeface="Open Sans" panose="020B0606030504020204" pitchFamily="34" charset="0"/>
                <a:cs typeface="Open Sans" panose="020B0606030504020204" pitchFamily="34" charset="0"/>
              </a:rPr>
              <a:t> incluem tudo, desde a produção de combustível até o consumo final de energia</a:t>
            </a:r>
            <a:endParaRPr lang="en-ZA" sz="2000" b="1" kern="1200" dirty="0">
              <a:solidFill>
                <a:srgbClr val="5B9BD5">
                  <a:lumMod val="60000"/>
                  <a:lumOff val="40000"/>
                </a:srgbClr>
              </a:solidFill>
              <a:latin typeface="Open Sans"/>
              <a:ea typeface="Open Sans" panose="020B0606030504020204" pitchFamily="34" charset="0"/>
              <a:cs typeface="Open Sans" panose="020B0606030504020204" pitchFamily="34" charset="0"/>
            </a:endParaRPr>
          </a:p>
        </p:txBody>
      </p:sp>
      <p:pic>
        <p:nvPicPr>
          <p:cNvPr id="2" name="synthesize (20)">
            <a:hlinkClick r:id="" action="ppaction://media"/>
            <a:extLst>
              <a:ext uri="{FF2B5EF4-FFF2-40B4-BE49-F238E27FC236}">
                <a16:creationId xmlns:a16="http://schemas.microsoft.com/office/drawing/2014/main" id="{219521BD-5070-9C8F-DD99-52BDAEF892A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08045" y="142288"/>
            <a:ext cx="1146629" cy="1146629"/>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4" name="Picture 3" descr="A diagram of a computer&#10;&#10;Description automatically generated">
            <a:extLst>
              <a:ext uri="{FF2B5EF4-FFF2-40B4-BE49-F238E27FC236}">
                <a16:creationId xmlns:a16="http://schemas.microsoft.com/office/drawing/2014/main" id="{72DA616F-BF66-AA12-A351-B0F6EDEC5028}"/>
              </a:ext>
            </a:extLst>
          </p:cNvPr>
          <p:cNvPicPr>
            <a:picLocks noChangeAspect="1"/>
          </p:cNvPicPr>
          <p:nvPr/>
        </p:nvPicPr>
        <p:blipFill>
          <a:blip r:embed="rId5"/>
          <a:stretch>
            <a:fillRect/>
          </a:stretch>
        </p:blipFill>
        <p:spPr>
          <a:xfrm>
            <a:off x="343847" y="1059561"/>
            <a:ext cx="11232107" cy="5392039"/>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4</a:t>
            </a:fld>
            <a:endParaRPr lang="sv-SE" sz="1000" b="1" dirty="0">
              <a:solidFill>
                <a:schemeClr val="bg1"/>
              </a:solidFill>
            </a:endParaRPr>
          </a:p>
        </p:txBody>
      </p:sp>
      <p:sp>
        <p:nvSpPr>
          <p:cNvPr id="7" name="Rectangle 6">
            <a:extLst>
              <a:ext uri="{FF2B5EF4-FFF2-40B4-BE49-F238E27FC236}">
                <a16:creationId xmlns:a16="http://schemas.microsoft.com/office/drawing/2014/main" id="{EA77F473-7C37-57A1-BC48-C4F5F97ECBFB}"/>
              </a:ext>
            </a:extLst>
          </p:cNvPr>
          <p:cNvSpPr/>
          <p:nvPr/>
        </p:nvSpPr>
        <p:spPr>
          <a:xfrm>
            <a:off x="343847" y="85950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2.1.2 Componentes dos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38B21079-EB2E-BF76-D639-152A4D12BFD3}"/>
              </a:ext>
            </a:extLst>
          </p:cNvPr>
          <p:cNvSpPr txBox="1">
            <a:spLocks/>
          </p:cNvSpPr>
          <p:nvPr/>
        </p:nvSpPr>
        <p:spPr>
          <a:xfrm>
            <a:off x="343847" y="228600"/>
            <a:ext cx="10767176" cy="67458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Modelagem do </a:t>
            </a:r>
            <a:r>
              <a:rPr lang="en-GB" sz="4400" dirty="0" err="1">
                <a:latin typeface="Open Sans"/>
                <a:ea typeface="Open Sans" panose="020B0606030504020204" pitchFamily="34" charset="0"/>
                <a:cs typeface="Open Sans" panose="020B0606030504020204" pitchFamily="34" charset="0"/>
                <a:sym typeface="Bodoni SvtyTwo ITC TT-Book"/>
              </a:rPr>
              <a:t>sistema</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energético</a:t>
            </a:r>
            <a:endParaRPr lang="en-US" dirty="0">
              <a:cs typeface="Calibri Light" panose="020F0302020204030204"/>
            </a:endParaRPr>
          </a:p>
        </p:txBody>
      </p:sp>
      <p:pic>
        <p:nvPicPr>
          <p:cNvPr id="2" name="synthesize (21)">
            <a:hlinkClick r:id="" action="ppaction://media"/>
            <a:extLst>
              <a:ext uri="{FF2B5EF4-FFF2-40B4-BE49-F238E27FC236}">
                <a16:creationId xmlns:a16="http://schemas.microsoft.com/office/drawing/2014/main" id="{9417BE4E-9B2C-0BA5-DF7F-A3E5C9DF6F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164" y="97261"/>
            <a:ext cx="930850" cy="930850"/>
          </a:xfrm>
          <a:prstGeom prst="rect">
            <a:avLst/>
          </a:prstGeom>
        </p:spPr>
      </p:pic>
    </p:spTree>
    <p:extLst>
      <p:ext uri="{BB962C8B-B14F-4D97-AF65-F5344CB8AC3E}">
        <p14:creationId xmlns:p14="http://schemas.microsoft.com/office/powerpoint/2010/main" val="25923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5</a:t>
            </a:fld>
            <a:endParaRPr lang="sv-SE" sz="1000" b="1" dirty="0">
              <a:solidFill>
                <a:schemeClr val="bg1"/>
              </a:solidFill>
            </a:endParaRPr>
          </a:p>
        </p:txBody>
      </p:sp>
      <p:sp>
        <p:nvSpPr>
          <p:cNvPr id="148" name="Rectangle 147">
            <a:extLst>
              <a:ext uri="{FF2B5EF4-FFF2-40B4-BE49-F238E27FC236}">
                <a16:creationId xmlns:a16="http://schemas.microsoft.com/office/drawing/2014/main" id="{04DF5894-4812-AC81-5A64-E27FAC0055D5}"/>
              </a:ext>
            </a:extLst>
          </p:cNvPr>
          <p:cNvSpPr/>
          <p:nvPr/>
        </p:nvSpPr>
        <p:spPr>
          <a:xfrm>
            <a:off x="343846" y="1133146"/>
            <a:ext cx="72126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2.1.3 Introdução aos modelos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49" name="Title 10">
            <a:extLst>
              <a:ext uri="{FF2B5EF4-FFF2-40B4-BE49-F238E27FC236}">
                <a16:creationId xmlns:a16="http://schemas.microsoft.com/office/drawing/2014/main" id="{CE122BD5-4B12-5C2F-3A1F-DA9A9C0CA270}"/>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Modelagem do </a:t>
            </a:r>
            <a:r>
              <a:rPr lang="en-GB" sz="4400" dirty="0" err="1">
                <a:latin typeface="Open Sans"/>
                <a:ea typeface="Open Sans" panose="020B0606030504020204" pitchFamily="34" charset="0"/>
                <a:cs typeface="Open Sans" panose="020B0606030504020204" pitchFamily="34" charset="0"/>
                <a:sym typeface="Bodoni SvtyTwo ITC TT-Book"/>
              </a:rPr>
              <a:t>sistema</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energético</a:t>
            </a:r>
            <a:endParaRPr lang="en-US" dirty="0">
              <a:cs typeface="Calibri Light" panose="020F0302020204030204"/>
            </a:endParaRPr>
          </a:p>
        </p:txBody>
      </p:sp>
      <p:sp>
        <p:nvSpPr>
          <p:cNvPr id="4" name="Rectangle 3">
            <a:extLst>
              <a:ext uri="{FF2B5EF4-FFF2-40B4-BE49-F238E27FC236}">
                <a16:creationId xmlns:a16="http://schemas.microsoft.com/office/drawing/2014/main" id="{5498BBB1-52F7-FB6F-36A1-B5B54D01573D}"/>
              </a:ext>
            </a:extLst>
          </p:cNvPr>
          <p:cNvSpPr/>
          <p:nvPr/>
        </p:nvSpPr>
        <p:spPr>
          <a:xfrm>
            <a:off x="936324" y="1814112"/>
            <a:ext cx="9582221" cy="4093428"/>
          </a:xfrm>
          <a:prstGeom prst="rect">
            <a:avLst/>
          </a:prstGeom>
        </p:spPr>
        <p:txBody>
          <a:bodyPr wrap="square" lIns="91440" tIns="45720" rIns="91440" bIns="45720" anchor="t">
            <a:spAutoFit/>
          </a:bodyPr>
          <a:lstStyle/>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Os modelos são representações simplificadas da realidade</a:t>
            </a:r>
            <a:endParaRPr lang="en-US" sz="2200" dirty="0"/>
          </a:p>
          <a:p>
            <a:pPr marL="342900" indent="-342900">
              <a:spcAft>
                <a:spcPts val="1200"/>
              </a:spcAft>
              <a:buFont typeface="Arial"/>
              <a:buChar char="•"/>
            </a:pPr>
            <a:r>
              <a:rPr lang="en-ZA" sz="2200" dirty="0" err="1">
                <a:solidFill>
                  <a:srgbClr val="000000"/>
                </a:solidFill>
                <a:latin typeface="Open Sans"/>
                <a:ea typeface="Open Sans" panose="020B0606030504020204" pitchFamily="34" charset="0"/>
                <a:cs typeface="Open Sans" panose="020B0606030504020204" pitchFamily="34" charset="0"/>
              </a:rPr>
              <a:t>Os</a:t>
            </a:r>
            <a:r>
              <a:rPr lang="en-ZA" sz="2200" dirty="0">
                <a:solidFill>
                  <a:srgbClr val="000000"/>
                </a:solidFill>
                <a:latin typeface="Open Sans"/>
                <a:ea typeface="Open Sans" panose="020B0606030504020204" pitchFamily="34" charset="0"/>
                <a:cs typeface="Open Sans" panose="020B0606030504020204" pitchFamily="34" charset="0"/>
              </a:rPr>
              <a:t> </a:t>
            </a:r>
            <a:r>
              <a:rPr lang="en-ZA" sz="2200" dirty="0" err="1">
                <a:solidFill>
                  <a:srgbClr val="000000"/>
                </a:solidFill>
                <a:latin typeface="Open Sans"/>
                <a:ea typeface="Open Sans" panose="020B0606030504020204" pitchFamily="34" charset="0"/>
                <a:cs typeface="Open Sans" panose="020B0606030504020204" pitchFamily="34" charset="0"/>
              </a:rPr>
              <a:t>sistemas</a:t>
            </a:r>
            <a:r>
              <a:rPr lang="en-ZA" sz="2200" dirty="0">
                <a:solidFill>
                  <a:srgbClr val="000000"/>
                </a:solidFill>
                <a:latin typeface="Open Sans"/>
                <a:ea typeface="Open Sans" panose="020B0606030504020204" pitchFamily="34" charset="0"/>
                <a:cs typeface="Open Sans" panose="020B0606030504020204" pitchFamily="34" charset="0"/>
              </a:rPr>
              <a:t> </a:t>
            </a:r>
            <a:r>
              <a:rPr lang="en-ZA" sz="2200" dirty="0" err="1">
                <a:solidFill>
                  <a:srgbClr val="000000"/>
                </a:solidFill>
                <a:latin typeface="Open Sans"/>
                <a:ea typeface="Open Sans" panose="020B0606030504020204" pitchFamily="34" charset="0"/>
                <a:cs typeface="Open Sans" panose="020B0606030504020204" pitchFamily="34" charset="0"/>
              </a:rPr>
              <a:t>energéticos</a:t>
            </a:r>
            <a:r>
              <a:rPr lang="en-ZA" sz="2200" dirty="0">
                <a:solidFill>
                  <a:srgbClr val="000000"/>
                </a:solidFill>
                <a:latin typeface="Open Sans"/>
                <a:ea typeface="Open Sans" panose="020B0606030504020204" pitchFamily="34" charset="0"/>
                <a:cs typeface="Open Sans" panose="020B0606030504020204" pitchFamily="34" charset="0"/>
              </a:rPr>
              <a:t> podem ser simplificados e representados em estruturas de modelos organizados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Os modelos de </a:t>
            </a:r>
            <a:r>
              <a:rPr lang="en-ZA" sz="2200" dirty="0" err="1">
                <a:solidFill>
                  <a:srgbClr val="000000"/>
                </a:solidFill>
                <a:latin typeface="Open Sans"/>
                <a:ea typeface="Open Sans" panose="020B0606030504020204" pitchFamily="34" charset="0"/>
                <a:cs typeface="Open Sans" panose="020B0606030504020204" pitchFamily="34" charset="0"/>
              </a:rPr>
              <a:t>sistemas</a:t>
            </a:r>
            <a:r>
              <a:rPr lang="en-ZA" sz="2200" dirty="0">
                <a:solidFill>
                  <a:srgbClr val="000000"/>
                </a:solidFill>
                <a:latin typeface="Open Sans"/>
                <a:ea typeface="Open Sans" panose="020B0606030504020204" pitchFamily="34" charset="0"/>
                <a:cs typeface="Open Sans" panose="020B0606030504020204" pitchFamily="34" charset="0"/>
              </a:rPr>
              <a:t> </a:t>
            </a:r>
            <a:r>
              <a:rPr lang="en-ZA" sz="2200" dirty="0" err="1">
                <a:solidFill>
                  <a:srgbClr val="000000"/>
                </a:solidFill>
                <a:latin typeface="Open Sans"/>
                <a:ea typeface="Open Sans" panose="020B0606030504020204" pitchFamily="34" charset="0"/>
                <a:cs typeface="Open Sans" panose="020B0606030504020204" pitchFamily="34" charset="0"/>
              </a:rPr>
              <a:t>energéticos</a:t>
            </a:r>
            <a:r>
              <a:rPr lang="en-ZA" sz="2200" dirty="0">
                <a:solidFill>
                  <a:srgbClr val="000000"/>
                </a:solidFill>
                <a:latin typeface="Open Sans"/>
                <a:ea typeface="Open Sans" panose="020B0606030504020204" pitchFamily="34" charset="0"/>
                <a:cs typeface="Open Sans" panose="020B0606030504020204" pitchFamily="34" charset="0"/>
              </a:rPr>
              <a:t> visam a representar todos os componentes e processos dos </a:t>
            </a:r>
            <a:r>
              <a:rPr lang="en-ZA" sz="2200" dirty="0" err="1">
                <a:solidFill>
                  <a:srgbClr val="000000"/>
                </a:solidFill>
                <a:latin typeface="Open Sans"/>
                <a:ea typeface="Open Sans" panose="020B0606030504020204" pitchFamily="34" charset="0"/>
                <a:cs typeface="Open Sans" panose="020B0606030504020204" pitchFamily="34" charset="0"/>
              </a:rPr>
              <a:t>sistemas</a:t>
            </a:r>
            <a:r>
              <a:rPr lang="en-ZA" sz="2200" dirty="0">
                <a:solidFill>
                  <a:srgbClr val="000000"/>
                </a:solidFill>
                <a:latin typeface="Open Sans"/>
                <a:ea typeface="Open Sans" panose="020B0606030504020204" pitchFamily="34" charset="0"/>
                <a:cs typeface="Open Sans" panose="020B0606030504020204" pitchFamily="34" charset="0"/>
              </a:rPr>
              <a:t> </a:t>
            </a:r>
            <a:r>
              <a:rPr lang="en-ZA" sz="2200" dirty="0" err="1">
                <a:solidFill>
                  <a:srgbClr val="000000"/>
                </a:solidFill>
                <a:latin typeface="Open Sans"/>
                <a:ea typeface="Open Sans" panose="020B0606030504020204" pitchFamily="34" charset="0"/>
                <a:cs typeface="Open Sans" panose="020B0606030504020204" pitchFamily="34" charset="0"/>
              </a:rPr>
              <a:t>energéticos</a:t>
            </a:r>
            <a:r>
              <a:rPr lang="en-ZA" sz="2200" dirty="0">
                <a:solidFill>
                  <a:srgbClr val="000000"/>
                </a:solidFill>
                <a:latin typeface="Open Sans"/>
                <a:ea typeface="Open Sans" panose="020B0606030504020204" pitchFamily="34" charset="0"/>
                <a:cs typeface="Open Sans" panose="020B0606030504020204" pitchFamily="34" charset="0"/>
              </a:rPr>
              <a:t> com equações matemáticas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Isso permite que diferentes cenários futuros sejam avaliados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É importante ressaltar que os modelos de </a:t>
            </a:r>
            <a:r>
              <a:rPr lang="en-ZA" sz="2200" dirty="0" err="1">
                <a:solidFill>
                  <a:srgbClr val="000000"/>
                </a:solidFill>
                <a:latin typeface="Open Sans"/>
                <a:ea typeface="Open Sans" panose="020B0606030504020204" pitchFamily="34" charset="0"/>
                <a:cs typeface="Open Sans" panose="020B0606030504020204" pitchFamily="34" charset="0"/>
              </a:rPr>
              <a:t>sistemas</a:t>
            </a:r>
            <a:r>
              <a:rPr lang="en-ZA" sz="2200" dirty="0">
                <a:solidFill>
                  <a:srgbClr val="000000"/>
                </a:solidFill>
                <a:latin typeface="Open Sans"/>
                <a:ea typeface="Open Sans" panose="020B0606030504020204" pitchFamily="34" charset="0"/>
                <a:cs typeface="Open Sans" panose="020B0606030504020204" pitchFamily="34" charset="0"/>
              </a:rPr>
              <a:t> </a:t>
            </a:r>
            <a:r>
              <a:rPr lang="en-ZA" sz="2200" dirty="0" err="1">
                <a:solidFill>
                  <a:srgbClr val="000000"/>
                </a:solidFill>
                <a:latin typeface="Open Sans"/>
                <a:ea typeface="Open Sans" panose="020B0606030504020204" pitchFamily="34" charset="0"/>
                <a:cs typeface="Open Sans" panose="020B0606030504020204" pitchFamily="34" charset="0"/>
              </a:rPr>
              <a:t>energéticos</a:t>
            </a:r>
            <a:r>
              <a:rPr lang="en-ZA" sz="2200" dirty="0">
                <a:solidFill>
                  <a:srgbClr val="000000"/>
                </a:solidFill>
                <a:latin typeface="Open Sans"/>
                <a:ea typeface="Open Sans" panose="020B0606030504020204" pitchFamily="34" charset="0"/>
                <a:cs typeface="Open Sans" panose="020B0606030504020204" pitchFamily="34" charset="0"/>
              </a:rPr>
              <a:t> fornecem percepções úteis, mas não podem prever o futuro com certeza</a:t>
            </a:r>
          </a:p>
        </p:txBody>
      </p:sp>
      <p:pic>
        <p:nvPicPr>
          <p:cNvPr id="2" name="synthesize (22)">
            <a:hlinkClick r:id="" action="ppaction://media"/>
            <a:extLst>
              <a:ext uri="{FF2B5EF4-FFF2-40B4-BE49-F238E27FC236}">
                <a16:creationId xmlns:a16="http://schemas.microsoft.com/office/drawing/2014/main" id="{8DBE0B36-7E2F-F73C-9542-7B26D25188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96524" y="245670"/>
            <a:ext cx="1001776" cy="1001776"/>
          </a:xfrm>
          <a:prstGeom prst="rect">
            <a:avLst/>
          </a:prstGeom>
        </p:spPr>
      </p:pic>
    </p:spTree>
    <p:extLst>
      <p:ext uri="{BB962C8B-B14F-4D97-AF65-F5344CB8AC3E}">
        <p14:creationId xmlns:p14="http://schemas.microsoft.com/office/powerpoint/2010/main" val="23944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6</a:t>
            </a:fld>
            <a:endParaRPr lang="sv-SE" sz="1000" b="1" dirty="0">
              <a:solidFill>
                <a:schemeClr val="bg1"/>
              </a:solidFill>
            </a:endParaRPr>
          </a:p>
        </p:txBody>
      </p:sp>
      <p:sp>
        <p:nvSpPr>
          <p:cNvPr id="2" name="Rectangle 1">
            <a:extLst>
              <a:ext uri="{FF2B5EF4-FFF2-40B4-BE49-F238E27FC236}">
                <a16:creationId xmlns:a16="http://schemas.microsoft.com/office/drawing/2014/main" id="{CA65AB77-8C4A-AEA3-C17F-74A832166588}"/>
              </a:ext>
            </a:extLst>
          </p:cNvPr>
          <p:cNvSpPr/>
          <p:nvPr/>
        </p:nvSpPr>
        <p:spPr>
          <a:xfrm>
            <a:off x="191447" y="1651306"/>
            <a:ext cx="5493073"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2.1.4 Classificações dos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modelos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78A11312-F354-48EA-DCB7-AE4E0D001888}"/>
              </a:ext>
            </a:extLst>
          </p:cNvPr>
          <p:cNvSpPr txBox="1">
            <a:spLocks/>
          </p:cNvSpPr>
          <p:nvPr/>
        </p:nvSpPr>
        <p:spPr>
          <a:xfrm>
            <a:off x="191447" y="150594"/>
            <a:ext cx="5493073" cy="14343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Modelagem do </a:t>
            </a:r>
            <a:r>
              <a:rPr lang="en-GB" sz="4400" dirty="0" err="1">
                <a:latin typeface="Open Sans"/>
                <a:ea typeface="Open Sans" panose="020B0606030504020204" pitchFamily="34" charset="0"/>
                <a:cs typeface="Open Sans" panose="020B0606030504020204" pitchFamily="34" charset="0"/>
                <a:sym typeface="Bodoni SvtyTwo ITC TT-Book"/>
              </a:rPr>
              <a:t>sistema</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energético</a:t>
            </a:r>
            <a:r>
              <a:rPr lang="en-GB" sz="4400" dirty="0">
                <a:latin typeface="Open Sans"/>
                <a:ea typeface="Open Sans" panose="020B0606030504020204" pitchFamily="34" charset="0"/>
                <a:cs typeface="Open Sans" panose="020B0606030504020204" pitchFamily="34" charset="0"/>
                <a:sym typeface="Bodoni SvtyTwo ITC TT-Book"/>
              </a:rPr>
              <a:t>  </a:t>
            </a:r>
            <a:endParaRPr lang="en-US" dirty="0">
              <a:cs typeface="Calibri Light" panose="020F0302020204030204"/>
            </a:endParaRPr>
          </a:p>
        </p:txBody>
      </p:sp>
      <p:pic>
        <p:nvPicPr>
          <p:cNvPr id="6" name="Picture 11">
            <a:extLst>
              <a:ext uri="{FF2B5EF4-FFF2-40B4-BE49-F238E27FC236}">
                <a16:creationId xmlns:a16="http://schemas.microsoft.com/office/drawing/2014/main" id="{C369241E-B51E-B3D2-A449-EA034FDB5EDC}"/>
              </a:ext>
            </a:extLst>
          </p:cNvPr>
          <p:cNvPicPr>
            <a:picLocks noChangeAspect="1"/>
          </p:cNvPicPr>
          <p:nvPr/>
        </p:nvPicPr>
        <p:blipFill>
          <a:blip r:embed="rId5"/>
          <a:stretch>
            <a:fillRect/>
          </a:stretch>
        </p:blipFill>
        <p:spPr>
          <a:xfrm>
            <a:off x="4988828" y="0"/>
            <a:ext cx="6654687" cy="6565900"/>
          </a:xfrm>
          <a:prstGeom prst="rect">
            <a:avLst/>
          </a:prstGeom>
        </p:spPr>
      </p:pic>
      <p:sp>
        <p:nvSpPr>
          <p:cNvPr id="8" name="Rectangle 7">
            <a:extLst>
              <a:ext uri="{FF2B5EF4-FFF2-40B4-BE49-F238E27FC236}">
                <a16:creationId xmlns:a16="http://schemas.microsoft.com/office/drawing/2014/main" id="{74181EF5-D43D-9C87-1D39-3C624CD1AA9E}"/>
              </a:ext>
            </a:extLst>
          </p:cNvPr>
          <p:cNvSpPr/>
          <p:nvPr/>
        </p:nvSpPr>
        <p:spPr>
          <a:xfrm>
            <a:off x="1725083" y="6229742"/>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(R Morrison, licença </a:t>
            </a:r>
            <a:r>
              <a:rPr lang="en-ZA" sz="1000" dirty="0">
                <a:latin typeface="Open Sans"/>
                <a:ea typeface="Open Sans" panose="020B0606030504020204" pitchFamily="34" charset="0"/>
                <a:cs typeface="Open Sans" panose="020B0606030504020204" pitchFamily="34" charset="0"/>
                <a:hlinkClick r:id="rId6"/>
              </a:rPr>
              <a:t>da imagem</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7"/>
              </a:rPr>
              <a:t>CC BY 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synthesize (23)">
            <a:hlinkClick r:id="" action="ppaction://media"/>
            <a:extLst>
              <a:ext uri="{FF2B5EF4-FFF2-40B4-BE49-F238E27FC236}">
                <a16:creationId xmlns:a16="http://schemas.microsoft.com/office/drawing/2014/main" id="{22C04252-12E6-13A1-F49B-E64C364C01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7324" y="2390050"/>
            <a:ext cx="1312672" cy="1312672"/>
          </a:xfrm>
          <a:prstGeom prst="rect">
            <a:avLst/>
          </a:prstGeom>
        </p:spPr>
      </p:pic>
    </p:spTree>
    <p:extLst>
      <p:ext uri="{BB962C8B-B14F-4D97-AF65-F5344CB8AC3E}">
        <p14:creationId xmlns:p14="http://schemas.microsoft.com/office/powerpoint/2010/main" val="91148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7</a:t>
            </a:fld>
            <a:endParaRPr lang="sv-SE" sz="1000" b="1" dirty="0">
              <a:solidFill>
                <a:schemeClr val="bg1"/>
              </a:solidFill>
            </a:endParaRPr>
          </a:p>
        </p:txBody>
      </p:sp>
      <p:sp>
        <p:nvSpPr>
          <p:cNvPr id="7" name="Rectangle 6">
            <a:extLst>
              <a:ext uri="{FF2B5EF4-FFF2-40B4-BE49-F238E27FC236}">
                <a16:creationId xmlns:a16="http://schemas.microsoft.com/office/drawing/2014/main" id="{191D8D6D-D9FD-25C6-0388-CD1E5F0C59E7}"/>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2.1.5 Modelagem e formulação de políticas </a:t>
            </a:r>
          </a:p>
        </p:txBody>
      </p:sp>
      <p:sp>
        <p:nvSpPr>
          <p:cNvPr id="8" name="Title 10">
            <a:extLst>
              <a:ext uri="{FF2B5EF4-FFF2-40B4-BE49-F238E27FC236}">
                <a16:creationId xmlns:a16="http://schemas.microsoft.com/office/drawing/2014/main" id="{68A9D874-B8CC-31DE-4826-F1C1AD1D09D0}"/>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Modelagem do </a:t>
            </a:r>
            <a:r>
              <a:rPr lang="en-GB" sz="4400" dirty="0" err="1">
                <a:latin typeface="Open Sans"/>
                <a:ea typeface="Open Sans" panose="020B0606030504020204" pitchFamily="34" charset="0"/>
                <a:cs typeface="Open Sans" panose="020B0606030504020204" pitchFamily="34" charset="0"/>
                <a:sym typeface="Bodoni SvtyTwo ITC TT-Book"/>
              </a:rPr>
              <a:t>sistema</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energético</a:t>
            </a:r>
            <a:r>
              <a:rPr lang="en-GB" sz="4400" dirty="0">
                <a:latin typeface="Open Sans"/>
                <a:ea typeface="Open Sans" panose="020B0606030504020204" pitchFamily="34" charset="0"/>
                <a:cs typeface="Open Sans" panose="020B0606030504020204" pitchFamily="34" charset="0"/>
                <a:sym typeface="Bodoni SvtyTwo ITC TT-Book"/>
              </a:rPr>
              <a:t>  </a:t>
            </a:r>
            <a:endParaRPr lang="en-US" dirty="0">
              <a:cs typeface="Calibri Light" panose="020F0302020204030204"/>
            </a:endParaRPr>
          </a:p>
        </p:txBody>
      </p:sp>
      <p:pic>
        <p:nvPicPr>
          <p:cNvPr id="11" name="Picture 9" descr="Diagram&#10;&#10;Description automatically generated">
            <a:extLst>
              <a:ext uri="{FF2B5EF4-FFF2-40B4-BE49-F238E27FC236}">
                <a16:creationId xmlns:a16="http://schemas.microsoft.com/office/drawing/2014/main" id="{DE1A2CA7-CCC6-F3DE-162B-F348B3AB63C7}"/>
              </a:ext>
            </a:extLst>
          </p:cNvPr>
          <p:cNvPicPr>
            <a:picLocks noChangeAspect="1"/>
          </p:cNvPicPr>
          <p:nvPr/>
        </p:nvPicPr>
        <p:blipFill rotWithShape="1">
          <a:blip r:embed="rId5"/>
          <a:srcRect l="5046" t="13953" r="7663" b="8837"/>
          <a:stretch/>
        </p:blipFill>
        <p:spPr>
          <a:xfrm>
            <a:off x="343847" y="1783080"/>
            <a:ext cx="11140103" cy="4078934"/>
          </a:xfrm>
          <a:prstGeom prst="rect">
            <a:avLst/>
          </a:prstGeom>
        </p:spPr>
      </p:pic>
      <p:sp>
        <p:nvSpPr>
          <p:cNvPr id="12" name="Rectangle 11">
            <a:extLst>
              <a:ext uri="{FF2B5EF4-FFF2-40B4-BE49-F238E27FC236}">
                <a16:creationId xmlns:a16="http://schemas.microsoft.com/office/drawing/2014/main" id="{E4A7DE1B-5A73-F801-0C9F-67AC8CED51AF}"/>
              </a:ext>
            </a:extLst>
          </p:cNvPr>
          <p:cNvSpPr/>
          <p:nvPr/>
        </p:nvSpPr>
        <p:spPr>
          <a:xfrm>
            <a:off x="2651804" y="6129482"/>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(Lu et al. (2020), licença </a:t>
            </a:r>
            <a:r>
              <a:rPr lang="en-ZA" sz="1000" dirty="0">
                <a:latin typeface="Open Sans"/>
                <a:ea typeface="Open Sans" panose="020B0606030504020204" pitchFamily="34" charset="0"/>
                <a:cs typeface="Open Sans" panose="020B0606030504020204" pitchFamily="34" charset="0"/>
                <a:hlinkClick r:id="rId6"/>
              </a:rPr>
              <a:t>da imagem</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7"/>
              </a:rPr>
              <a:t>CC BY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2" name="synthesize (24)">
            <a:hlinkClick r:id="" action="ppaction://media"/>
            <a:extLst>
              <a:ext uri="{FF2B5EF4-FFF2-40B4-BE49-F238E27FC236}">
                <a16:creationId xmlns:a16="http://schemas.microsoft.com/office/drawing/2014/main" id="{21C7A6EA-A334-6651-B579-FED5C2B8DD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13644" y="211440"/>
            <a:ext cx="1184656" cy="1184656"/>
          </a:xfrm>
          <a:prstGeom prst="rect">
            <a:avLst/>
          </a:prstGeom>
        </p:spPr>
      </p:pic>
    </p:spTree>
    <p:extLst>
      <p:ext uri="{BB962C8B-B14F-4D97-AF65-F5344CB8AC3E}">
        <p14:creationId xmlns:p14="http://schemas.microsoft.com/office/powerpoint/2010/main" val="206065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2.1 Referências</a:t>
            </a:r>
          </a:p>
        </p:txBody>
      </p:sp>
      <p:sp>
        <p:nvSpPr>
          <p:cNvPr id="4" name="TextBox 3">
            <a:extLst>
              <a:ext uri="{FF2B5EF4-FFF2-40B4-BE49-F238E27FC236}">
                <a16:creationId xmlns:a16="http://schemas.microsoft.com/office/drawing/2014/main" id="{BCB083AF-02AE-8D66-43C6-C24C6B427521}"/>
              </a:ext>
            </a:extLst>
          </p:cNvPr>
          <p:cNvSpPr txBox="1"/>
          <p:nvPr/>
        </p:nvSpPr>
        <p:spPr>
          <a:xfrm>
            <a:off x="761555" y="1631921"/>
            <a:ext cx="971951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Lu, Y.; Khan, Z.A.; Alvarez-Alvarado, M.S.; Zhang, Y.; Huang, Z.; Imran, M. A Critical Review of Sustainable Energy Policies for the Promotion of Renewable Energy Sources. Sustainability 2020, 12, 5078. </a:t>
            </a:r>
            <a:r>
              <a:rPr lang="en-GB" sz="1600" dirty="0">
                <a:latin typeface="Open Sans" panose="020B0606030504020204" pitchFamily="34" charset="0"/>
                <a:ea typeface="Open Sans" panose="020B0606030504020204" pitchFamily="34" charset="0"/>
                <a:cs typeface="Open Sans" panose="020B0606030504020204" pitchFamily="34" charset="0"/>
                <a:hlinkClick r:id="rId3"/>
              </a:rPr>
              <a:t>https://doi.org/10.3390/su12125078</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a:cs typeface="Calibri"/>
            </a:endParaRPr>
          </a:p>
          <a:p>
            <a:pPr marL="342900" indent="-342900">
              <a:buAutoNum type="arabicPeriod"/>
            </a:pPr>
            <a:endParaRPr lang="en-GB" sz="1600" dirty="0">
              <a:latin typeface="Open Sans"/>
              <a:cs typeface="Calibri"/>
            </a:endParaRPr>
          </a:p>
          <a:p>
            <a:endParaRPr lang="en-US" sz="1600" dirty="0">
              <a:latin typeface="Open Sans"/>
              <a:cs typeface="Calibri"/>
            </a:endParaRPr>
          </a:p>
          <a:p>
            <a:pPr marL="342900" indent="-342900">
              <a:buFontTx/>
              <a:buAutoNum type="arabicPeriod"/>
            </a:pPr>
            <a:endParaRPr lang="en-US" sz="1600" dirty="0">
              <a:latin typeface="Open Sans"/>
            </a:endParaRPr>
          </a:p>
          <a:p>
            <a:pPr marL="342900" indent="-342900">
              <a:buFontTx/>
              <a:buAutoNum type="arabicPeriod"/>
            </a:pPr>
            <a:endParaRPr lang="en-US" sz="1600" dirty="0">
              <a:latin typeface="Open Sans"/>
            </a:endParaRPr>
          </a:p>
          <a:p>
            <a:pPr marL="342900" indent="-342900">
              <a:buAutoNum type="arabicPeriod"/>
            </a:pPr>
            <a:endParaRPr lang="en-US" sz="1600" dirty="0">
              <a:latin typeface="Open Sans"/>
              <a:cs typeface="Calibri" panose="020F0502020204030204"/>
            </a:endParaRPr>
          </a:p>
          <a:p>
            <a:pPr marL="342900" indent="-342900">
              <a:buAutoNum type="arabicPeriod"/>
            </a:pPr>
            <a:endParaRPr lang="en-GB" sz="1600" dirty="0">
              <a:latin typeface="Open Sans"/>
              <a:cs typeface="Calibri" panose="020F0502020204030204"/>
            </a:endParaRPr>
          </a:p>
          <a:p>
            <a:pPr marL="342900" indent="-342900">
              <a:buAutoNum type="arabicPeriod"/>
            </a:pPr>
            <a:endParaRPr lang="en-US" sz="16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591940" y="1084977"/>
            <a:ext cx="702806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 que é um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referência?</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91940" y="101600"/>
            <a:ext cx="10350379" cy="8946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Sistemas </a:t>
            </a:r>
            <a:r>
              <a:rPr lang="en-GB" sz="4400" dirty="0" err="1">
                <a:latin typeface="Open Sans"/>
                <a:ea typeface="Open Sans" panose="020B0606030504020204" pitchFamily="34" charset="0"/>
                <a:cs typeface="Open Sans" panose="020B0606030504020204" pitchFamily="34" charset="0"/>
                <a:sym typeface="Bodoni SvtyTwo ITC TT-Book"/>
              </a:rPr>
              <a:t>energéticos</a:t>
            </a:r>
            <a:r>
              <a:rPr lang="en-GB" sz="4400" dirty="0">
                <a:latin typeface="Open Sans"/>
                <a:ea typeface="Open Sans" panose="020B0606030504020204" pitchFamily="34" charset="0"/>
                <a:cs typeface="Open Sans" panose="020B0606030504020204" pitchFamily="34" charset="0"/>
                <a:sym typeface="Bodoni SvtyTwo ITC TT-Book"/>
              </a:rPr>
              <a:t> de referência</a:t>
            </a:r>
          </a:p>
        </p:txBody>
      </p:sp>
      <p:sp>
        <p:nvSpPr>
          <p:cNvPr id="7" name="TextBox 6">
            <a:extLst>
              <a:ext uri="{FF2B5EF4-FFF2-40B4-BE49-F238E27FC236}">
                <a16:creationId xmlns:a16="http://schemas.microsoft.com/office/drawing/2014/main" id="{7080EF05-0A7C-F840-4647-7227CE50CF51}"/>
              </a:ext>
            </a:extLst>
          </p:cNvPr>
          <p:cNvSpPr txBox="1"/>
          <p:nvPr/>
        </p:nvSpPr>
        <p:spPr>
          <a:xfrm>
            <a:off x="887215" y="6156559"/>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Fonte: </a:t>
            </a:r>
            <a:r>
              <a:rPr lang="en-US" sz="1000" dirty="0">
                <a:solidFill>
                  <a:srgbClr val="1D1C1D"/>
                </a:solidFill>
                <a:latin typeface="Open Sans"/>
              </a:rPr>
              <a:t>(</a:t>
            </a:r>
            <a:r>
              <a:rPr lang="en-US" sz="1000" dirty="0" err="1">
                <a:solidFill>
                  <a:srgbClr val="1D1C1D"/>
                </a:solidFill>
                <a:latin typeface="Open Sans"/>
              </a:rPr>
              <a:t>OpTIMUS.community</a:t>
            </a:r>
            <a:r>
              <a:rPr lang="en-US" sz="1000" dirty="0">
                <a:solidFill>
                  <a:srgbClr val="1D1C1D"/>
                </a:solidFill>
                <a:latin typeface="Open Sans"/>
              </a:rPr>
              <a:t>, 2019)</a:t>
            </a:r>
            <a:endParaRPr lang="en-US" sz="1000" dirty="0">
              <a:latin typeface="Open Sans"/>
            </a:endParaRPr>
          </a:p>
        </p:txBody>
      </p:sp>
      <p:sp>
        <p:nvSpPr>
          <p:cNvPr id="8" name="Content Placeholder 2">
            <a:extLst>
              <a:ext uri="{FF2B5EF4-FFF2-40B4-BE49-F238E27FC236}">
                <a16:creationId xmlns:a16="http://schemas.microsoft.com/office/drawing/2014/main" id="{3EBA6C07-0209-91E1-2584-810F5DA454AE}"/>
              </a:ext>
            </a:extLst>
          </p:cNvPr>
          <p:cNvSpPr>
            <a:spLocks noGrp="1"/>
          </p:cNvSpPr>
          <p:nvPr>
            <p:ph idx="1"/>
          </p:nvPr>
        </p:nvSpPr>
        <p:spPr>
          <a:xfrm>
            <a:off x="591940" y="1731248"/>
            <a:ext cx="10716140" cy="4425311"/>
          </a:xfrm>
        </p:spPr>
        <p:txBody>
          <a:bodyPr vert="horz" lIns="91440" tIns="45720" rIns="91440" bIns="45720" rtlCol="0" anchor="t">
            <a:normAutofit fontScale="92500" lnSpcReduction="20000"/>
          </a:bodyPr>
          <a:lstStyle/>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Um sistema energético de </a:t>
            </a:r>
            <a:r>
              <a:rPr lang="en-GB" dirty="0" err="1">
                <a:latin typeface="Open Sans" panose="020B0606030504020204" pitchFamily="34" charset="0"/>
                <a:ea typeface="Open Sans" panose="020B0606030504020204" pitchFamily="34" charset="0"/>
                <a:cs typeface="Open Sans" panose="020B0606030504020204" pitchFamily="34" charset="0"/>
              </a:rPr>
              <a:t>referência</a:t>
            </a:r>
            <a:r>
              <a:rPr lang="en-GB" dirty="0">
                <a:latin typeface="Open Sans" panose="020B0606030504020204" pitchFamily="34" charset="0"/>
                <a:ea typeface="Open Sans" panose="020B0606030504020204" pitchFamily="34" charset="0"/>
                <a:cs typeface="Open Sans" panose="020B0606030504020204" pitchFamily="34" charset="0"/>
              </a:rPr>
              <a:t> (SER) é uma </a:t>
            </a:r>
            <a:r>
              <a:rPr lang="en-GB" b="1" dirty="0">
                <a:latin typeface="Open Sans" panose="020B0606030504020204" pitchFamily="34" charset="0"/>
                <a:ea typeface="Open Sans" panose="020B0606030504020204" pitchFamily="34" charset="0"/>
                <a:cs typeface="Open Sans" panose="020B0606030504020204" pitchFamily="34" charset="0"/>
              </a:rPr>
              <a:t>representação gráfica simplificada e agregada </a:t>
            </a:r>
            <a:r>
              <a:rPr lang="en-GB" dirty="0">
                <a:latin typeface="Open Sans" panose="020B0606030504020204" pitchFamily="34" charset="0"/>
                <a:ea typeface="Open Sans" panose="020B0606030504020204" pitchFamily="34" charset="0"/>
                <a:cs typeface="Open Sans" panose="020B0606030504020204" pitchFamily="34" charset="0"/>
              </a:rPr>
              <a:t>do sistema energético real em análise.</a:t>
            </a:r>
          </a:p>
          <a:p>
            <a:pPr marL="342900" indent="-34290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O SER pode abranger </a:t>
            </a:r>
            <a:r>
              <a:rPr lang="en-GB" b="1" dirty="0">
                <a:latin typeface="Open Sans" panose="020B0606030504020204" pitchFamily="34" charset="0"/>
                <a:ea typeface="Open Sans" panose="020B0606030504020204" pitchFamily="34" charset="0"/>
                <a:cs typeface="Open Sans" panose="020B0606030504020204" pitchFamily="34" charset="0"/>
              </a:rPr>
              <a:t>possíveis caminhos de desenvolvimento</a:t>
            </a:r>
            <a:r>
              <a:rPr lang="en-GB" dirty="0">
                <a:latin typeface="Open Sans" panose="020B0606030504020204" pitchFamily="34" charset="0"/>
                <a:ea typeface="Open Sans" panose="020B0606030504020204" pitchFamily="34" charset="0"/>
                <a:cs typeface="Open Sans" panose="020B0606030504020204" pitchFamily="34" charset="0"/>
              </a:rPr>
              <a:t>.</a:t>
            </a:r>
          </a:p>
          <a:p>
            <a:pPr marL="342900" indent="-34290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Mostra </a:t>
            </a:r>
            <a:r>
              <a:rPr lang="en-GB" b="1" dirty="0">
                <a:latin typeface="Open Sans" panose="020B0606030504020204" pitchFamily="34" charset="0"/>
                <a:ea typeface="Open Sans" panose="020B0606030504020204" pitchFamily="34" charset="0"/>
                <a:cs typeface="Open Sans" panose="020B0606030504020204" pitchFamily="34" charset="0"/>
              </a:rPr>
              <a:t>todas as novas cadeias de suprimento de energia existentes e potenciais</a:t>
            </a:r>
            <a:r>
              <a:rPr lang="en-GB" dirty="0">
                <a:latin typeface="Open Sans" panose="020B0606030504020204" pitchFamily="34" charset="0"/>
                <a:ea typeface="Open Sans" panose="020B0606030504020204" pitchFamily="34" charset="0"/>
                <a:cs typeface="Open Sans" panose="020B0606030504020204" pitchFamily="34" charset="0"/>
              </a:rPr>
              <a:t>, desde os recursos de energia primária até a demanda final.</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O nível de simplificação depende das questões que serão analisadas e da disponibilidade de dados</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O SER deve ser uma </a:t>
            </a:r>
            <a:r>
              <a:rPr lang="en-GB" b="1" dirty="0">
                <a:latin typeface="Open Sans" panose="020B0606030504020204" pitchFamily="34" charset="0"/>
                <a:ea typeface="Open Sans" panose="020B0606030504020204" pitchFamily="34" charset="0"/>
                <a:cs typeface="Open Sans" panose="020B0606030504020204" pitchFamily="34" charset="0"/>
              </a:rPr>
              <a:t>representação mínima da realidade </a:t>
            </a:r>
            <a:r>
              <a:rPr lang="en-GB" dirty="0">
                <a:latin typeface="Open Sans" panose="020B0606030504020204" pitchFamily="34" charset="0"/>
                <a:ea typeface="Open Sans" panose="020B0606030504020204" pitchFamily="34" charset="0"/>
                <a:cs typeface="Open Sans" panose="020B0606030504020204" pitchFamily="34" charset="0"/>
              </a:rPr>
              <a:t>necessária para responder às questões de política abordadas.</a:t>
            </a: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synthesize (25)">
            <a:hlinkClick r:id="" action="ppaction://media"/>
            <a:extLst>
              <a:ext uri="{FF2B5EF4-FFF2-40B4-BE49-F238E27FC236}">
                <a16:creationId xmlns:a16="http://schemas.microsoft.com/office/drawing/2014/main" id="{D8DDA7C7-E311-525E-6BD2-F3DE9A0881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85531" y="229301"/>
            <a:ext cx="1209619" cy="1209619"/>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Props1.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2.xml><?xml version="1.0" encoding="utf-8"?>
<ds:datastoreItem xmlns:ds="http://schemas.openxmlformats.org/officeDocument/2006/customXml" ds:itemID="{E93F6A05-38A8-4BCA-993A-24F0355B93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1DDE83-2ED0-4567-A669-A16A212F164D}">
  <ds:schemaRefs>
    <ds:schemaRef ds:uri="0b696a8a-ab1a-459b-a09e-44df7cbe9330"/>
    <ds:schemaRef ds:uri="http://purl.org/dc/elements/1.1/"/>
    <ds:schemaRef ds:uri="http://purl.org/dc/dcmitype/"/>
    <ds:schemaRef ds:uri="http://schemas.openxmlformats.org/package/2006/metadata/core-properties"/>
    <ds:schemaRef ds:uri="http://schemas.microsoft.com/office/2006/metadata/properties"/>
    <ds:schemaRef ds:uri="http://purl.org/dc/terms/"/>
    <ds:schemaRef ds:uri="http://schemas.microsoft.com/office/infopath/2007/PartnerControls"/>
    <ds:schemaRef ds:uri="http://schemas.microsoft.com/office/2006/documentManagement/types"/>
    <ds:schemaRef ds:uri="35b8b66e-5759-43c1-a138-f967a8bf5a2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5913</TotalTime>
  <Words>5306</Words>
  <Application>Microsoft Macintosh PowerPoint</Application>
  <PresentationFormat>Widescreen</PresentationFormat>
  <Paragraphs>307</Paragraphs>
  <Slides>27</Slides>
  <Notes>25</Notes>
  <HiddenSlides>0</HiddenSlides>
  <MMClips>20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Calibri Light</vt:lpstr>
      <vt:lpstr>Cambria Math</vt:lpstr>
      <vt:lpstr>Helvetica Neue</vt:lpstr>
      <vt:lpstr>Open Sans</vt:lpstr>
      <vt:lpstr>Open Sans ExtraBold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Obrigado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keywords>, docId:65F45401C92EBE8D72063D28090BA1DA</cp:keywords>
  <cp:lastModifiedBy>Pedro Peters</cp:lastModifiedBy>
  <cp:revision>125</cp:revision>
  <dcterms:created xsi:type="dcterms:W3CDTF">2019-06-09T10:25:43Z</dcterms:created>
  <dcterms:modified xsi:type="dcterms:W3CDTF">2025-03-02T07:50:12Z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