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sldIdLst>
    <p:sldId id="281" r:id="rId6"/>
    <p:sldId id="282" r:id="rId7"/>
    <p:sldId id="269" r:id="rId8"/>
    <p:sldId id="270" r:id="rId9"/>
    <p:sldId id="271" r:id="rId10"/>
    <p:sldId id="272" r:id="rId11"/>
    <p:sldId id="273" r:id="rId12"/>
    <p:sldId id="275" r:id="rId13"/>
    <p:sldId id="280" r:id="rId14"/>
    <p:sldId id="276" r:id="rId15"/>
    <p:sldId id="274" r:id="rId16"/>
    <p:sldId id="277" r:id="rId17"/>
    <p:sldId id="278" r:id="rId18"/>
    <p:sldId id="28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F5701C-536D-4E97-BC15-08AC357FF4B0}" v="10" dt="2021-03-09T15:23:49.5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1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burrowsuk@hotmail.com" userId="S::pburrowsuk_hotmail.com#ext#@britishcouncil.onmicrosoft.com::26f9632c-37c2-4d3b-949d-afef8d362b7f" providerId="AD" clId="Web-{4CF5701C-536D-4E97-BC15-08AC357FF4B0}"/>
    <pc:docChg chg="modSld">
      <pc:chgData name="pburrowsuk@hotmail.com" userId="S::pburrowsuk_hotmail.com#ext#@britishcouncil.onmicrosoft.com::26f9632c-37c2-4d3b-949d-afef8d362b7f" providerId="AD" clId="Web-{4CF5701C-536D-4E97-BC15-08AC357FF4B0}" dt="2021-03-09T15:23:49.544" v="4" actId="20577"/>
      <pc:docMkLst>
        <pc:docMk/>
      </pc:docMkLst>
      <pc:sldChg chg="modSp">
        <pc:chgData name="pburrowsuk@hotmail.com" userId="S::pburrowsuk_hotmail.com#ext#@britishcouncil.onmicrosoft.com::26f9632c-37c2-4d3b-949d-afef8d362b7f" providerId="AD" clId="Web-{4CF5701C-536D-4E97-BC15-08AC357FF4B0}" dt="2021-03-09T15:23:49.544" v="4" actId="20577"/>
        <pc:sldMkLst>
          <pc:docMk/>
          <pc:sldMk cId="2417712277" sldId="283"/>
        </pc:sldMkLst>
        <pc:spChg chg="mod">
          <ac:chgData name="pburrowsuk@hotmail.com" userId="S::pburrowsuk_hotmail.com#ext#@britishcouncil.onmicrosoft.com::26f9632c-37c2-4d3b-949d-afef8d362b7f" providerId="AD" clId="Web-{4CF5701C-536D-4E97-BC15-08AC357FF4B0}" dt="2021-03-09T15:23:49.544" v="4" actId="20577"/>
          <ac:spMkLst>
            <pc:docMk/>
            <pc:sldMk cId="2417712277" sldId="283"/>
            <ac:spMk id="4" creationId="{65D1251C-2BE6-488F-8157-A4A1AAACC98D}"/>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descr="A picture containing drawing&#10;&#10;Description automatically generated">
            <a:extLst>
              <a:ext uri="{FF2B5EF4-FFF2-40B4-BE49-F238E27FC236}">
                <a16:creationId xmlns:a16="http://schemas.microsoft.com/office/drawing/2014/main" id="{A53E2ADF-473E-4DA7-AF9C-423E023C7F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30" y="4086603"/>
            <a:ext cx="2743200" cy="2771397"/>
          </a:xfrm>
          <a:prstGeom prst="rect">
            <a:avLst/>
          </a:prstGeom>
        </p:spPr>
      </p:pic>
      <p:pic>
        <p:nvPicPr>
          <p:cNvPr id="15" name="Picture 14" descr="A close up of a logo&#10;&#10;Description automatically generated">
            <a:extLst>
              <a:ext uri="{FF2B5EF4-FFF2-40B4-BE49-F238E27FC236}">
                <a16:creationId xmlns:a16="http://schemas.microsoft.com/office/drawing/2014/main" id="{354C8420-F3C4-4AD7-9F4C-54151C5B91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4145" y="0"/>
            <a:ext cx="2637855" cy="2668385"/>
          </a:xfrm>
          <a:prstGeom prst="rect">
            <a:avLst/>
          </a:prstGeom>
        </p:spPr>
      </p:pic>
      <p:sp>
        <p:nvSpPr>
          <p:cNvPr id="2" name="Title 1">
            <a:extLst>
              <a:ext uri="{FF2B5EF4-FFF2-40B4-BE49-F238E27FC236}">
                <a16:creationId xmlns:a16="http://schemas.microsoft.com/office/drawing/2014/main" id="{30D8384D-DD9E-4F4F-8530-D8DD96B211D3}"/>
              </a:ext>
            </a:extLst>
          </p:cNvPr>
          <p:cNvSpPr>
            <a:spLocks noGrp="1"/>
          </p:cNvSpPr>
          <p:nvPr>
            <p:ph type="ctrTitle"/>
          </p:nvPr>
        </p:nvSpPr>
        <p:spPr>
          <a:xfrm>
            <a:off x="1519770" y="289092"/>
            <a:ext cx="9144000" cy="2387600"/>
          </a:xfrm>
        </p:spPr>
        <p:txBody>
          <a:bodyPr anchor="b">
            <a:normAutofit/>
          </a:bodyPr>
          <a:lstStyle>
            <a:lvl1pPr algn="ctr">
              <a:defRPr sz="44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2D1FD934-18FC-48E4-A957-CC87A942C831}"/>
              </a:ext>
            </a:extLst>
          </p:cNvPr>
          <p:cNvSpPr>
            <a:spLocks noGrp="1"/>
          </p:cNvSpPr>
          <p:nvPr>
            <p:ph type="subTitle" idx="1"/>
          </p:nvPr>
        </p:nvSpPr>
        <p:spPr>
          <a:xfrm>
            <a:off x="1548939" y="277915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297A7015-B78C-4322-BDC2-1AD85A0A458F}"/>
              </a:ext>
            </a:extLst>
          </p:cNvPr>
          <p:cNvSpPr>
            <a:spLocks noGrp="1"/>
          </p:cNvSpPr>
          <p:nvPr>
            <p:ph type="dt" sz="half" idx="10"/>
          </p:nvPr>
        </p:nvSpPr>
        <p:spPr>
          <a:xfrm>
            <a:off x="1364170" y="6019898"/>
            <a:ext cx="2570329" cy="365125"/>
          </a:xfrm>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5181DA80-937D-4BC5-AA42-8545060AEFCE}"/>
              </a:ext>
            </a:extLst>
          </p:cNvPr>
          <p:cNvSpPr>
            <a:spLocks noGrp="1"/>
          </p:cNvSpPr>
          <p:nvPr>
            <p:ph type="ftr" sz="quarter" idx="11"/>
          </p:nvPr>
        </p:nvSpPr>
        <p:spPr>
          <a:xfrm>
            <a:off x="4034370" y="6018090"/>
            <a:ext cx="4114800" cy="365125"/>
          </a:xfrm>
        </p:spPr>
        <p:txBody>
          <a:bodyPr/>
          <a:lstStyle/>
          <a:p>
            <a:endParaRPr lang="en-GB"/>
          </a:p>
        </p:txBody>
      </p:sp>
      <p:sp>
        <p:nvSpPr>
          <p:cNvPr id="6" name="Slide Number Placeholder 5">
            <a:extLst>
              <a:ext uri="{FF2B5EF4-FFF2-40B4-BE49-F238E27FC236}">
                <a16:creationId xmlns:a16="http://schemas.microsoft.com/office/drawing/2014/main" id="{8E9C8654-1E1F-42DD-8326-C610114125ED}"/>
              </a:ext>
            </a:extLst>
          </p:cNvPr>
          <p:cNvSpPr>
            <a:spLocks noGrp="1"/>
          </p:cNvSpPr>
          <p:nvPr>
            <p:ph type="sldNum" sz="quarter" idx="12"/>
          </p:nvPr>
        </p:nvSpPr>
        <p:spPr/>
        <p:txBody>
          <a:bodyPr/>
          <a:lstStyle/>
          <a:p>
            <a:fld id="{D789C580-C195-4E0E-862B-B6949D7BE131}" type="slidenum">
              <a:rPr lang="en-GB" smtClean="0"/>
              <a:t>‹#›</a:t>
            </a:fld>
            <a:endParaRPr lang="en-GB"/>
          </a:p>
        </p:txBody>
      </p:sp>
      <p:grpSp>
        <p:nvGrpSpPr>
          <p:cNvPr id="7" name="Group 6">
            <a:extLst>
              <a:ext uri="{FF2B5EF4-FFF2-40B4-BE49-F238E27FC236}">
                <a16:creationId xmlns:a16="http://schemas.microsoft.com/office/drawing/2014/main" id="{B35A9DC7-EF79-4552-AB76-9C979E5C8BDD}"/>
              </a:ext>
            </a:extLst>
          </p:cNvPr>
          <p:cNvGrpSpPr/>
          <p:nvPr userDrawn="1"/>
        </p:nvGrpSpPr>
        <p:grpSpPr>
          <a:xfrm>
            <a:off x="-107301" y="176528"/>
            <a:ext cx="12299301" cy="6897920"/>
            <a:chOff x="-232593" y="-188800"/>
            <a:chExt cx="9384213" cy="5489733"/>
          </a:xfrm>
        </p:grpSpPr>
        <p:pic>
          <p:nvPicPr>
            <p:cNvPr id="8" name="Picture 5">
              <a:extLst>
                <a:ext uri="{FF2B5EF4-FFF2-40B4-BE49-F238E27FC236}">
                  <a16:creationId xmlns:a16="http://schemas.microsoft.com/office/drawing/2014/main" id="{1D25077C-2315-4E29-B599-6C5678449D3D}"/>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019800" y="2177269"/>
              <a:ext cx="3131820" cy="2946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6B5A57D0-EDAD-45E2-BC94-5343F5A147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2600" y="4833800"/>
              <a:ext cx="4191000" cy="292891"/>
            </a:xfrm>
            <a:prstGeom prst="rect">
              <a:avLst/>
            </a:prstGeom>
          </p:spPr>
        </p:pic>
        <p:pic>
          <p:nvPicPr>
            <p:cNvPr id="10" name="Picture 9" descr="A close up of a logo&#10;&#10;Description automatically generated">
              <a:extLst>
                <a:ext uri="{FF2B5EF4-FFF2-40B4-BE49-F238E27FC236}">
                  <a16:creationId xmlns:a16="http://schemas.microsoft.com/office/drawing/2014/main" id="{46AFD2F7-DB16-4BF9-BCC3-4B2F4206ED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44534" y="-188800"/>
              <a:ext cx="533400" cy="564599"/>
            </a:xfrm>
            <a:prstGeom prst="rect">
              <a:avLst/>
            </a:prstGeom>
          </p:spPr>
        </p:pic>
        <p:sp>
          <p:nvSpPr>
            <p:cNvPr id="11" name="Text Box 7">
              <a:extLst>
                <a:ext uri="{FF2B5EF4-FFF2-40B4-BE49-F238E27FC236}">
                  <a16:creationId xmlns:a16="http://schemas.microsoft.com/office/drawing/2014/main" id="{D475F83A-EF2E-42A7-9CE2-3DB4CA46289D}"/>
                </a:ext>
              </a:extLst>
            </p:cNvPr>
            <p:cNvSpPr txBox="1">
              <a:spLocks noChangeArrowheads="1"/>
            </p:cNvSpPr>
            <p:nvPr/>
          </p:nvSpPr>
          <p:spPr bwMode="auto">
            <a:xfrm>
              <a:off x="8007855" y="-186046"/>
              <a:ext cx="853478" cy="279546"/>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Funded by: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descr="A close up of a logo&#10;&#10;Description automatically generated">
              <a:extLst>
                <a:ext uri="{FF2B5EF4-FFF2-40B4-BE49-F238E27FC236}">
                  <a16:creationId xmlns:a16="http://schemas.microsoft.com/office/drawing/2014/main" id="{C0329F0B-7C74-4FBB-A8FA-9D6BE4780F0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2593" y="4157933"/>
              <a:ext cx="1143000" cy="1143000"/>
            </a:xfrm>
            <a:prstGeom prst="rect">
              <a:avLst/>
            </a:prstGeom>
          </p:spPr>
        </p:pic>
      </p:grpSp>
    </p:spTree>
    <p:extLst>
      <p:ext uri="{BB962C8B-B14F-4D97-AF65-F5344CB8AC3E}">
        <p14:creationId xmlns:p14="http://schemas.microsoft.com/office/powerpoint/2010/main" val="375234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23221-199C-4F5A-8C26-7ED5ECEE5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63315A-7F4B-41C5-B4F5-90D855B9FE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3DDDD4-28AF-4D3F-A335-1F4EB9E2A7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A43688-BC21-4715-AF72-6384D6112A1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6" name="Footer Placeholder 5">
            <a:extLst>
              <a:ext uri="{FF2B5EF4-FFF2-40B4-BE49-F238E27FC236}">
                <a16:creationId xmlns:a16="http://schemas.microsoft.com/office/drawing/2014/main" id="{8D36027F-5EB0-4818-B5EB-7E2F4BCD91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D0FB21-8A61-427B-93AB-C692A54E738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28028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951D-0F06-4754-ADD7-CFC618DA6E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6A574A-6EE1-41D2-98D8-E888D86770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7F473-BE0F-4396-8F57-02DBCA7FD45F}"/>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A316F187-4517-4293-885B-B796AD0B56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99528-2F69-4B86-BA21-21BE1D6F211C}"/>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058961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E8183-4F0F-481C-8758-D46C7E2972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00937E-C70B-4BB7-BD2E-3B060ACCD1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D165E1-A48F-49C0-B0D9-56BFBBB78527}"/>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CFC5B356-95E4-41F7-AC33-D27421A062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FBD91A-E741-4600-97F9-8F453ED5D420}"/>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194823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8BDEC-702D-42E1-8803-CF8FFCDA57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32F348-B336-4B1B-9E23-2C3115326A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B427D9-D26C-4D28-ADCA-6E2BBBCBD725}"/>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A7F48B70-C79E-4EC1-83F5-A92E89C832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6EF88-3785-448C-8BD7-490206C063D0}"/>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1842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78FE-DC31-4246-B749-10296C0C77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403B2C-245B-4F3E-BD34-DF49F007F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F53B6-7691-476F-85B1-20E1118BFEDB}"/>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83D61F98-3853-4FEC-8AE1-E9FC277323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6D9D9-5631-4DCA-9295-50BFFAA00B5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86064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DF369-3506-4F64-81DA-0F1A3F300C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DF79AF-539F-4E46-8E5B-73CB1839BC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52FF6-2753-47BE-A6B1-404575120644}"/>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7CB64568-EE20-4793-9A14-3E5861F9A9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71A2A-6231-4067-AC68-15488D61820F}"/>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198851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55A4-8558-4313-9AA0-141085A742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3F0B7-E383-49D0-ADCE-A7FB7DB9AC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B96B5D-601F-4B33-A6DE-9A2DB0538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76399C-1128-42FB-AB7A-6761B13AA26B}"/>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6" name="Footer Placeholder 5">
            <a:extLst>
              <a:ext uri="{FF2B5EF4-FFF2-40B4-BE49-F238E27FC236}">
                <a16:creationId xmlns:a16="http://schemas.microsoft.com/office/drawing/2014/main" id="{62ABF26D-D056-477A-998D-BB2336CFBC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5F61A-DCED-4A53-88D6-C646551F3A6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339467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CF77A-1F77-4293-81FE-F7E4B1A34C6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5BEC36-65B4-474A-8145-020C1F9DB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369300-8F25-47D0-ABC0-E50A41013F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20D149-C292-4F9B-9442-FAA761940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C64248-33AA-4C20-BDCE-E29DD8427C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7B9AD8-2868-40DE-9EDA-10D2B5323DB5}"/>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8" name="Footer Placeholder 7">
            <a:extLst>
              <a:ext uri="{FF2B5EF4-FFF2-40B4-BE49-F238E27FC236}">
                <a16:creationId xmlns:a16="http://schemas.microsoft.com/office/drawing/2014/main" id="{07479F4D-DB63-45A2-98C6-61E7502B58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3D7CBC-14E4-42A8-8B2E-7EED4360C51B}"/>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37033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C1E2-296C-4468-8CF7-15784510E6D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3E7E66-9873-4267-AC60-B98C4F61E759}"/>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4" name="Footer Placeholder 3">
            <a:extLst>
              <a:ext uri="{FF2B5EF4-FFF2-40B4-BE49-F238E27FC236}">
                <a16:creationId xmlns:a16="http://schemas.microsoft.com/office/drawing/2014/main" id="{010EF5A4-A17D-4B7E-BE12-0E7B5A329E0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6877D9-521B-4067-9BDE-DF3EA202E6A9}"/>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9896997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F886BA-E060-4392-92C8-2AF722800FC8}"/>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3" name="Footer Placeholder 2">
            <a:extLst>
              <a:ext uri="{FF2B5EF4-FFF2-40B4-BE49-F238E27FC236}">
                <a16:creationId xmlns:a16="http://schemas.microsoft.com/office/drawing/2014/main" id="{14BFE3F3-FC7F-4F46-BD73-C24C07BBF1E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DEF5DA-E008-426F-AD4C-4C14C06C14A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9833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dobe Kaiti Std R" pitchFamily="18" charset="-128"/>
                <a:ea typeface="Adobe Kaiti Std R" pitchFamily="18" charset="-128"/>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dobe Kaiti Std R" pitchFamily="18" charset="-128"/>
                <a:ea typeface="Adobe Kaiti Std R" pitchFamily="18" charset="-128"/>
              </a:defRPr>
            </a:lvl1pPr>
            <a:lvl2pPr>
              <a:defRPr>
                <a:latin typeface="Adobe Kaiti Std R" pitchFamily="18" charset="-128"/>
                <a:ea typeface="Adobe Kaiti Std R" pitchFamily="18" charset="-128"/>
              </a:defRPr>
            </a:lvl2pPr>
            <a:lvl3pPr>
              <a:defRPr>
                <a:latin typeface="Adobe Kaiti Std R" pitchFamily="18" charset="-128"/>
                <a:ea typeface="Adobe Kaiti Std R" pitchFamily="18" charset="-128"/>
              </a:defRPr>
            </a:lvl3pPr>
            <a:lvl4pPr>
              <a:defRPr>
                <a:latin typeface="Adobe Kaiti Std R" pitchFamily="18" charset="-128"/>
                <a:ea typeface="Adobe Kaiti Std R" pitchFamily="18" charset="-128"/>
              </a:defRPr>
            </a:lvl4pPr>
            <a:lvl5pPr>
              <a:defRPr>
                <a:latin typeface="Adobe Kaiti Std R" pitchFamily="18" charset="-128"/>
                <a:ea typeface="Adobe Kaiti Std R" pitchFamily="18"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pic>
        <p:nvPicPr>
          <p:cNvPr id="2050" name="Picture 2" descr="D:\JOB\British Council\TREE\template\NewTemplate\PowerPoint Template_F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8541"/>
            <a:ext cx="12192000" cy="6875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864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3AAF0-5DCC-498D-A09C-33BE8D9CD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ED3C4A9-5FE1-46BD-8BA4-353376085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84E529-CADA-4DEF-921D-5D662FE20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9D2CCD-14D6-4A78-AAEE-211474B7A335}"/>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6" name="Footer Placeholder 5">
            <a:extLst>
              <a:ext uri="{FF2B5EF4-FFF2-40B4-BE49-F238E27FC236}">
                <a16:creationId xmlns:a16="http://schemas.microsoft.com/office/drawing/2014/main" id="{7AA1F20F-76D4-4162-9F3D-3CF9FA477B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E22E2C-0306-41F7-8414-55E96E6E8FD1}"/>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550688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8F9F-0F14-4ADF-BC80-2BC565830B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D3BCCDC-2EA8-469D-83E0-F6CAC68E4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E250EC-DFC7-4D88-B878-41606F0F8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8A6C4A-0B4A-4764-91DF-CF8DC3C59274}"/>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6" name="Footer Placeholder 5">
            <a:extLst>
              <a:ext uri="{FF2B5EF4-FFF2-40B4-BE49-F238E27FC236}">
                <a16:creationId xmlns:a16="http://schemas.microsoft.com/office/drawing/2014/main" id="{B1ACEC32-EDBB-4E51-8EAD-2881B0113F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E240AF-463A-4B37-8E4B-909ADCC89A1A}"/>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977301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CCCE-2144-4339-9523-66AD7D288C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CBEF86-7BA0-4C50-9FE5-C9A03E29CD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74C426-6EEB-45AB-8623-96EC7E110EF7}"/>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F8C784B5-06AB-44C8-8D3C-52A40FE8C5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ACE7A8-1C16-417C-9641-8D934D163CB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284959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0185D-7C1F-45B3-92AF-7413E7850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A14A01-09D7-45AD-B5CE-03D05A3FD6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56115D-C40A-4111-8E52-629DBCB361D4}"/>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D85E9287-B0A2-4C50-8137-738283D99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C2F18-B3AC-4D4E-9D9C-987E42C4419C}"/>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32955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11919-D54D-445E-AF8D-F63E78450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BE2A0D-BB05-4D84-B8AE-0C291CDDDE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9B084-06CE-4A5E-96A2-3A0F63A84F99}"/>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208187F4-F991-4706-A873-1F1FEE6036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02EA0-8B7E-4D69-ADE3-3CCA159A4B78}"/>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565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D441-0F9F-44C8-80D3-FCF2834FBE4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55316469-5FBD-4673-98D3-EF45D7A0AC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64C6F1-F2BE-4846-B5A9-4F36801B0C88}"/>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3D4C30DC-F0D7-44D3-8188-F8C0EA627E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4EB9CB-98D1-49EA-AEFC-7099CA7F0519}"/>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01207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66090-B1BE-49D2-BA1D-061B4A574C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69DE2A-577C-4E09-BB12-B6B05DC367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D6E129-0064-4AFA-A1F7-C086E1BF5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B872A2-84E8-4BEA-BABC-4CFC52C8677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6" name="Footer Placeholder 5">
            <a:extLst>
              <a:ext uri="{FF2B5EF4-FFF2-40B4-BE49-F238E27FC236}">
                <a16:creationId xmlns:a16="http://schemas.microsoft.com/office/drawing/2014/main" id="{3757AB9B-7CA3-4EE4-8089-E116AEC459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5FB988-C59B-443B-B469-3C33D9172BA6}"/>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905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1FA31-8F5F-4AE6-AFAE-D213D04D0B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5C78AE-769C-4AEF-B73D-87575A6E62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E1BB4A-00AB-4EBE-9C6D-6FF13EB5FD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A02CD5-A81B-4B59-AB36-FBCF25713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FDB1B-2B42-42EE-A455-234309995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0A5143-722A-4A21-B251-EB7528DF9FFB}"/>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8" name="Footer Placeholder 7">
            <a:extLst>
              <a:ext uri="{FF2B5EF4-FFF2-40B4-BE49-F238E27FC236}">
                <a16:creationId xmlns:a16="http://schemas.microsoft.com/office/drawing/2014/main" id="{3EA43845-1EFD-4B76-8611-6D188C9DB5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FEE79C-82FF-4D09-B45B-EF98D134BC4D}"/>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3112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E4D2-A39B-404F-A614-3A9563E484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DDC2D0A-83AB-46B1-A564-5577A5135A0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4" name="Footer Placeholder 3">
            <a:extLst>
              <a:ext uri="{FF2B5EF4-FFF2-40B4-BE49-F238E27FC236}">
                <a16:creationId xmlns:a16="http://schemas.microsoft.com/office/drawing/2014/main" id="{08DAA7C4-0B45-461E-9A00-01E519D1BB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F83951-FB7C-4948-8BCA-E6934590F61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91401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CEFA4E-F8BE-4820-A841-AA3215DB05F5}"/>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3" name="Footer Placeholder 2">
            <a:extLst>
              <a:ext uri="{FF2B5EF4-FFF2-40B4-BE49-F238E27FC236}">
                <a16:creationId xmlns:a16="http://schemas.microsoft.com/office/drawing/2014/main" id="{22F02813-7FFC-4AB6-B67A-5E7D4B521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6790F-8239-45AB-80C1-E7FCBEF64007}"/>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39962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B4162-2845-42ED-9CAD-A8AAF0F545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0BA11CB-79EC-4730-9AB7-90B21B48CA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D4F9DDE-EDDE-4752-9E18-717BD59CB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7170B1-C9AE-4A07-B407-8E3838B06D5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6" name="Footer Placeholder 5">
            <a:extLst>
              <a:ext uri="{FF2B5EF4-FFF2-40B4-BE49-F238E27FC236}">
                <a16:creationId xmlns:a16="http://schemas.microsoft.com/office/drawing/2014/main" id="{075DDEB0-6151-4494-9CE7-E4B4D2C048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D18D4C-DAE2-4015-88D2-0C2121F81785}"/>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73240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EE57F1-2E6F-4AF5-8438-FAE18A0E6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6CCA10-D5EF-4AC8-8BCE-CAA276030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98BF725-9856-48B6-BE22-1F67755B99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ource Sans Pro" panose="020B0503030403020204" pitchFamily="34" charset="0"/>
                <a:ea typeface="Source Sans Pro" panose="020B0503030403020204" pitchFamily="34" charset="0"/>
              </a:defRPr>
            </a:lvl1pPr>
          </a:lstStyle>
          <a:p>
            <a:fld id="{60F24D0B-8C35-4C37-8895-78F4822E62D5}" type="datetimeFigureOut">
              <a:rPr lang="en-GB" smtClean="0"/>
              <a:pPr/>
              <a:t>09/03/2021</a:t>
            </a:fld>
            <a:endParaRPr lang="en-GB" dirty="0"/>
          </a:p>
        </p:txBody>
      </p:sp>
      <p:sp>
        <p:nvSpPr>
          <p:cNvPr id="5" name="Footer Placeholder 4">
            <a:extLst>
              <a:ext uri="{FF2B5EF4-FFF2-40B4-BE49-F238E27FC236}">
                <a16:creationId xmlns:a16="http://schemas.microsoft.com/office/drawing/2014/main" id="{9A18E479-9CAC-41F4-AFAC-3AC6FF8A6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ource Sans Pro" panose="020B0503030403020204" pitchFamily="34" charset="0"/>
                <a:ea typeface="Source Sans Pro" panose="020B0503030403020204" pitchFamily="34" charset="0"/>
              </a:defRPr>
            </a:lvl1pPr>
          </a:lstStyle>
          <a:p>
            <a:endParaRPr lang="en-GB" dirty="0"/>
          </a:p>
        </p:txBody>
      </p:sp>
      <p:sp>
        <p:nvSpPr>
          <p:cNvPr id="6" name="Slide Number Placeholder 5">
            <a:extLst>
              <a:ext uri="{FF2B5EF4-FFF2-40B4-BE49-F238E27FC236}">
                <a16:creationId xmlns:a16="http://schemas.microsoft.com/office/drawing/2014/main" id="{6796F948-5663-4536-A206-7DE8C81743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ource Sans Pro" panose="020B0503030403020204" pitchFamily="34" charset="0"/>
                <a:ea typeface="Source Sans Pro" panose="020B0503030403020204" pitchFamily="34" charset="0"/>
              </a:defRPr>
            </a:lvl1pPr>
          </a:lstStyle>
          <a:p>
            <a:fld id="{D789C580-C195-4E0E-862B-B6949D7BE131}" type="slidenum">
              <a:rPr lang="en-GB" smtClean="0"/>
              <a:pPr/>
              <a:t>‹#›</a:t>
            </a:fld>
            <a:endParaRPr lang="en-GB" dirty="0"/>
          </a:p>
        </p:txBody>
      </p:sp>
    </p:spTree>
    <p:extLst>
      <p:ext uri="{BB962C8B-B14F-4D97-AF65-F5344CB8AC3E}">
        <p14:creationId xmlns:p14="http://schemas.microsoft.com/office/powerpoint/2010/main" val="359445920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970534-4871-491D-A043-6C8684B91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A54498-B837-4A13-9960-EC28BBBF5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40ED7-4A89-4F24-9519-9E8CC0BDE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2CA66D2B-5591-4804-9759-156307019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C0C180D-1FB9-4EAE-903F-28FDC942E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7FD4F-572C-4EB8-AF74-8486ADAB0290}" type="slidenum">
              <a:rPr lang="en-GB" smtClean="0"/>
              <a:t>‹#›</a:t>
            </a:fld>
            <a:endParaRPr lang="en-GB"/>
          </a:p>
        </p:txBody>
      </p:sp>
    </p:spTree>
    <p:extLst>
      <p:ext uri="{BB962C8B-B14F-4D97-AF65-F5344CB8AC3E}">
        <p14:creationId xmlns:p14="http://schemas.microsoft.com/office/powerpoint/2010/main" val="33036817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B2A4B2D7-51E0-4DC6-8AA3-C42DBEAF1B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305" y="457200"/>
            <a:ext cx="3292370" cy="53768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2B54018-01B9-448A-B128-A18A5479911D}"/>
              </a:ext>
            </a:extLst>
          </p:cNvPr>
          <p:cNvSpPr txBox="1"/>
          <p:nvPr/>
        </p:nvSpPr>
        <p:spPr>
          <a:xfrm>
            <a:off x="4829175" y="781050"/>
            <a:ext cx="6524625" cy="5601533"/>
          </a:xfrm>
          <a:prstGeom prst="rect">
            <a:avLst/>
          </a:prstGeom>
          <a:noFill/>
        </p:spPr>
        <p:txBody>
          <a:bodyPr wrap="square" rtlCol="0">
            <a:spAutoFit/>
          </a:bodyPr>
          <a:lstStyle/>
          <a:p>
            <a:r>
              <a:rPr lang="en-GB" sz="3600" dirty="0"/>
              <a:t>Extended Reading Intermediate</a:t>
            </a:r>
          </a:p>
          <a:p>
            <a:endParaRPr lang="en-GB" dirty="0"/>
          </a:p>
          <a:p>
            <a:endParaRPr lang="en-GB" dirty="0"/>
          </a:p>
          <a:p>
            <a:endParaRPr lang="en-GB" dirty="0"/>
          </a:p>
          <a:p>
            <a:endParaRPr lang="en-GB" dirty="0"/>
          </a:p>
          <a:p>
            <a:r>
              <a:rPr lang="en-GB" sz="6600" dirty="0">
                <a:ln w="0"/>
                <a:effectLst>
                  <a:outerShdw blurRad="38100" dist="19050" dir="2700000" algn="tl" rotWithShape="0">
                    <a:schemeClr val="dk1">
                      <a:alpha val="40000"/>
                    </a:schemeClr>
                  </a:outerShdw>
                </a:effectLst>
              </a:rPr>
              <a:t>THE FIRM Chapters 3-4</a:t>
            </a:r>
          </a:p>
          <a:p>
            <a:endParaRPr lang="en-GB" dirty="0"/>
          </a:p>
          <a:p>
            <a:endParaRPr lang="en-GB" dirty="0"/>
          </a:p>
          <a:p>
            <a:endParaRPr lang="en-GB" dirty="0"/>
          </a:p>
          <a:p>
            <a:r>
              <a:rPr lang="en-GB" sz="3200" dirty="0"/>
              <a:t>Adapted from the novel by </a:t>
            </a:r>
          </a:p>
          <a:p>
            <a:r>
              <a:rPr lang="en-GB" sz="3200" dirty="0"/>
              <a:t>John Grisham</a:t>
            </a:r>
          </a:p>
        </p:txBody>
      </p:sp>
    </p:spTree>
    <p:extLst>
      <p:ext uri="{BB962C8B-B14F-4D97-AF65-F5344CB8AC3E}">
        <p14:creationId xmlns:p14="http://schemas.microsoft.com/office/powerpoint/2010/main" val="330748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72E6461-9E48-4EC3-9AC6-30D2F0197C8E}"/>
              </a:ext>
            </a:extLst>
          </p:cNvPr>
          <p:cNvSpPr txBox="1"/>
          <p:nvPr/>
        </p:nvSpPr>
        <p:spPr>
          <a:xfrm>
            <a:off x="336485" y="0"/>
            <a:ext cx="11760485" cy="6061981"/>
          </a:xfrm>
          <a:prstGeom prst="rect">
            <a:avLst/>
          </a:prstGeom>
          <a:noFill/>
        </p:spPr>
        <p:txBody>
          <a:bodyPr wrap="square">
            <a:spAutoFit/>
          </a:bodyPr>
          <a:lstStyle/>
          <a:p>
            <a:pPr algn="ctr">
              <a:lnSpc>
                <a:spcPct val="107000"/>
              </a:lnSpc>
              <a:spcAft>
                <a:spcPts val="800"/>
              </a:spcAft>
            </a:pPr>
            <a:r>
              <a:rPr lang="en-GB" sz="3200" kern="1800" dirty="0">
                <a:solidFill>
                  <a:srgbClr val="000000"/>
                </a:solidFill>
                <a:effectLst/>
                <a:ea typeface="Times New Roman" panose="02020603050405020304" pitchFamily="18" charset="0"/>
                <a:cs typeface="Arial" panose="020B0604020202020204" pitchFamily="34" charset="0"/>
              </a:rPr>
              <a:t>CHAPTER </a:t>
            </a:r>
            <a:r>
              <a:rPr lang="en-GB" sz="3200" kern="1800" dirty="0">
                <a:solidFill>
                  <a:srgbClr val="000000"/>
                </a:solidFill>
                <a:ea typeface="Times New Roman" panose="02020603050405020304" pitchFamily="18" charset="0"/>
                <a:cs typeface="Arial" panose="020B0604020202020204" pitchFamily="34" charset="0"/>
              </a:rPr>
              <a:t>FOUR</a:t>
            </a:r>
            <a:r>
              <a:rPr lang="en-GB" sz="3200" kern="1800" dirty="0">
                <a:ea typeface="Times New Roman" panose="02020603050405020304" pitchFamily="18" charset="0"/>
                <a:cs typeface="Times New Roman" panose="02020603050405020304" pitchFamily="18" charset="0"/>
              </a:rPr>
              <a:t>: </a:t>
            </a:r>
            <a:r>
              <a:rPr lang="en-GB" sz="3200" dirty="0">
                <a:solidFill>
                  <a:srgbClr val="000000"/>
                </a:solidFill>
                <a:effectLst/>
                <a:ea typeface="Times New Roman" panose="02020603050405020304" pitchFamily="18" charset="0"/>
                <a:cs typeface="Arial" panose="020B0604020202020204" pitchFamily="34" charset="0"/>
              </a:rPr>
              <a:t>Sad News</a:t>
            </a:r>
            <a:endParaRPr lang="en-GB" sz="32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When the </a:t>
            </a:r>
            <a:r>
              <a:rPr lang="en-GB" sz="2400" dirty="0" err="1">
                <a:solidFill>
                  <a:srgbClr val="000000"/>
                </a:solidFill>
                <a:effectLst/>
                <a:ea typeface="Times New Roman" panose="02020603050405020304" pitchFamily="18" charset="0"/>
                <a:cs typeface="Times New Roman" panose="02020603050405020304" pitchFamily="18" charset="0"/>
              </a:rPr>
              <a:t>McDeeres</a:t>
            </a:r>
            <a:r>
              <a:rPr lang="en-GB" sz="2400" dirty="0">
                <a:solidFill>
                  <a:srgbClr val="000000"/>
                </a:solidFill>
                <a:effectLst/>
                <a:ea typeface="Times New Roman" panose="02020603050405020304" pitchFamily="18" charset="0"/>
                <a:cs typeface="Times New Roman" panose="02020603050405020304" pitchFamily="18" charset="0"/>
              </a:rPr>
              <a:t> moved down to Memphis they stayed with the Quins. The two couples became good friends. It didn't take Mitch and Abby long to find a house to buy, on a street called East Meadowbrook. After they moved in they were completely happy. The new house was everything they had dreamed about: large, comfortable and in a good neighbourhood. Abby went mad buying furniture, while Mitch drove the new black BMW all around town, getting to know the area.</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 Thursday before Mitch was due to start work they drove to the Quins' house for dinner.</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'Now that you've spent next year's income on furniture,' Mitch said in the car, 'what next?'</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'Oh, I don't know,' Abby said. 'How about babies?'</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'Hey, slow down. Let me get settled first!'</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Abby laughed and sat back in her seat. Mitch admired her legs.</a:t>
            </a: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'When did I last tell you were beautiful?' he asked.</a:t>
            </a:r>
            <a:r>
              <a:rPr lang="en-GB" sz="2400" dirty="0">
                <a:ea typeface="Times New Roman" panose="02020603050405020304" pitchFamily="18" charset="0"/>
                <a:cs typeface="Times New Roman" panose="02020603050405020304" pitchFamily="18" charset="0"/>
              </a:rPr>
              <a:t>	  </a:t>
            </a:r>
            <a:r>
              <a:rPr lang="en-GB" sz="2400" dirty="0">
                <a:solidFill>
                  <a:srgbClr val="000000"/>
                </a:solidFill>
                <a:effectLst/>
                <a:ea typeface="Times New Roman" panose="02020603050405020304" pitchFamily="18" charset="0"/>
                <a:cs typeface="Times New Roman" panose="02020603050405020304" pitchFamily="18" charset="0"/>
              </a:rPr>
              <a:t>'About two hours ago.'</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8860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DF0A725-36B2-409F-99E1-694C3DC85276}"/>
              </a:ext>
            </a:extLst>
          </p:cNvPr>
          <p:cNvSpPr txBox="1"/>
          <p:nvPr/>
        </p:nvSpPr>
        <p:spPr>
          <a:xfrm>
            <a:off x="397565" y="102247"/>
            <a:ext cx="11585051" cy="6218112"/>
          </a:xfrm>
          <a:prstGeom prst="rect">
            <a:avLst/>
          </a:prstGeom>
          <a:noFill/>
        </p:spPr>
        <p:txBody>
          <a:bodyPr wrap="square">
            <a:spAutoFit/>
          </a:bodyPr>
          <a:lstStyle/>
          <a:p>
            <a:pPr>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'Two whole hours! How thoughtless of me!'</a:t>
            </a:r>
            <a:endParaRPr lang="en-GB" sz="2400" dirty="0">
              <a:effectLst/>
              <a:ea typeface="Calibri" panose="020F0502020204030204" pitchFamily="34" charset="0"/>
              <a:cs typeface="Times New Roman" panose="02020603050405020304" pitchFamily="18" charset="0"/>
            </a:endParaRPr>
          </a:p>
          <a:p>
            <a:pPr>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'Right. Don't let it happen again.'</a:t>
            </a:r>
            <a:endParaRPr lang="en-GB" sz="2400" dirty="0">
              <a:effectLst/>
              <a:ea typeface="Calibri" panose="020F0502020204030204" pitchFamily="34" charset="0"/>
              <a:cs typeface="Times New Roman" panose="02020603050405020304" pitchFamily="18" charset="0"/>
            </a:endParaRPr>
          </a:p>
          <a:p>
            <a:pPr>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They parked behind the Quins' two Mercedes. Kay met them at the front door. Her eyes were red from crying.</a:t>
            </a:r>
            <a:r>
              <a:rPr lang="en-GB" sz="2400" dirty="0">
                <a:ea typeface="Times New Roman" panose="02020603050405020304" pitchFamily="18" charset="0"/>
                <a:cs typeface="Times New Roman" panose="02020603050405020304" pitchFamily="18" charset="0"/>
              </a:rPr>
              <a:t>   </a:t>
            </a:r>
            <a:r>
              <a:rPr lang="en-GB" sz="2400" dirty="0">
                <a:solidFill>
                  <a:srgbClr val="000000"/>
                </a:solidFill>
                <a:effectLst/>
                <a:ea typeface="Times New Roman" panose="02020603050405020304" pitchFamily="18" charset="0"/>
                <a:cs typeface="Times New Roman" panose="02020603050405020304" pitchFamily="18" charset="0"/>
              </a:rPr>
              <a:t>'Oh, Kay, what's the matter?' Abby asked.</a:t>
            </a:r>
            <a:endParaRPr lang="en-GB" sz="2400" dirty="0">
              <a:effectLst/>
              <a:ea typeface="Calibri" panose="020F0502020204030204" pitchFamily="34" charset="0"/>
              <a:cs typeface="Times New Roman" panose="02020603050405020304" pitchFamily="18" charset="0"/>
            </a:endParaRPr>
          </a:p>
          <a:p>
            <a:pPr>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'There's... there's been a tragedy,' she said.</a:t>
            </a:r>
            <a:endParaRPr lang="en-GB" sz="2400" dirty="0">
              <a:effectLst/>
              <a:ea typeface="Calibri" panose="020F0502020204030204" pitchFamily="34" charset="0"/>
              <a:cs typeface="Times New Roman" panose="02020603050405020304" pitchFamily="18" charset="0"/>
            </a:endParaRPr>
          </a:p>
          <a:p>
            <a:pPr>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'Who is it?' Mitch asked.</a:t>
            </a:r>
            <a:endParaRPr lang="en-GB" sz="2400" dirty="0">
              <a:effectLst/>
              <a:ea typeface="Calibri" panose="020F0502020204030204" pitchFamily="34" charset="0"/>
              <a:cs typeface="Times New Roman" panose="02020603050405020304" pitchFamily="18" charset="0"/>
            </a:endParaRPr>
          </a:p>
          <a:p>
            <a:pPr>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Kay wiped her eyes and breathed deeply. 'Two members of the firm, Marty </a:t>
            </a:r>
            <a:r>
              <a:rPr lang="en-GB" sz="2400" dirty="0" err="1">
                <a:solidFill>
                  <a:srgbClr val="000000"/>
                </a:solidFill>
                <a:effectLst/>
                <a:ea typeface="Times New Roman" panose="02020603050405020304" pitchFamily="18" charset="0"/>
                <a:cs typeface="Times New Roman" panose="02020603050405020304" pitchFamily="18" charset="0"/>
              </a:rPr>
              <a:t>Kozinski</a:t>
            </a:r>
            <a:r>
              <a:rPr lang="en-GB" sz="2400" dirty="0">
                <a:solidFill>
                  <a:srgbClr val="000000"/>
                </a:solidFill>
                <a:effectLst/>
                <a:ea typeface="Times New Roman" panose="02020603050405020304" pitchFamily="18" charset="0"/>
                <a:cs typeface="Times New Roman" panose="02020603050405020304" pitchFamily="18" charset="0"/>
              </a:rPr>
              <a:t> and Joe Hodge, were killed today. We were very close to them.'</a:t>
            </a:r>
            <a:endParaRPr lang="en-GB" sz="2400" dirty="0">
              <a:effectLst/>
              <a:ea typeface="Calibri" panose="020F0502020204030204" pitchFamily="34" charset="0"/>
              <a:cs typeface="Times New Roman" panose="02020603050405020304" pitchFamily="18" charset="0"/>
            </a:endParaRPr>
          </a:p>
          <a:p>
            <a:pPr>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Mitch remembered them from his visit to the firm. 'What happened?' he asked.</a:t>
            </a:r>
            <a:endParaRPr lang="en-GB" sz="2400" dirty="0">
              <a:effectLst/>
              <a:ea typeface="Calibri" panose="020F0502020204030204" pitchFamily="34" charset="0"/>
              <a:cs typeface="Times New Roman" panose="02020603050405020304" pitchFamily="18" charset="0"/>
            </a:endParaRPr>
          </a:p>
          <a:p>
            <a:pPr>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'No one's sure,' Kay said. 'They were on Grand Cayman, diving. There was some kind of explosion on the boat and we think they drowned. A boatman was also killed. There was a meeting in the firm a few hours ago and </a:t>
            </a:r>
            <a:r>
              <a:rPr lang="en-GB" sz="2400" dirty="0">
                <a:solidFill>
                  <a:srgbClr val="000000"/>
                </a:solidFill>
                <a:ea typeface="Times New Roman" panose="02020603050405020304" pitchFamily="18" charset="0"/>
                <a:cs typeface="Times New Roman" panose="02020603050405020304" pitchFamily="18" charset="0"/>
              </a:rPr>
              <a:t>everyone was</a:t>
            </a:r>
            <a:r>
              <a:rPr lang="en-GB" sz="2400" dirty="0">
                <a:solidFill>
                  <a:srgbClr val="000000"/>
                </a:solidFill>
                <a:effectLst/>
                <a:ea typeface="Times New Roman" panose="02020603050405020304" pitchFamily="18" charset="0"/>
                <a:cs typeface="Times New Roman" panose="02020603050405020304" pitchFamily="18" charset="0"/>
              </a:rPr>
              <a:t> told. Lamar could hardly drive home.'</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'Where is he?' Mitch asked.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'By the swimming-pool. He's waiting for you.'</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7563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460968F-A490-40A4-B046-6C68642B5D1B}"/>
              </a:ext>
            </a:extLst>
          </p:cNvPr>
          <p:cNvSpPr txBox="1"/>
          <p:nvPr/>
        </p:nvSpPr>
        <p:spPr>
          <a:xfrm>
            <a:off x="508883" y="422953"/>
            <a:ext cx="11410121" cy="5517472"/>
          </a:xfrm>
          <a:prstGeom prst="rect">
            <a:avLst/>
          </a:prstGeom>
          <a:noFill/>
        </p:spPr>
        <p:txBody>
          <a:bodyPr wrap="square">
            <a:spAutoFit/>
          </a:bodyPr>
          <a:lstStyle/>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Lamar was just sitting there, deep in shock. Mitch sat down next to him and waited. Lamar shook his head and tried to speak, but no words came. His eyes were red and he looked hurt.</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Finally, Mitch said, 'Lamar, I'm so sorry. I wish I could say something.'</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'There's nothing to say. Marty </a:t>
            </a:r>
            <a:r>
              <a:rPr lang="en-GB" sz="2400" dirty="0" err="1">
                <a:solidFill>
                  <a:srgbClr val="000000"/>
                </a:solidFill>
                <a:effectLst/>
                <a:ea typeface="Times New Roman" panose="02020603050405020304" pitchFamily="18" charset="0"/>
                <a:cs typeface="Times New Roman" panose="02020603050405020304" pitchFamily="18" charset="0"/>
              </a:rPr>
              <a:t>Kozinski</a:t>
            </a:r>
            <a:r>
              <a:rPr lang="en-GB" sz="2400" dirty="0">
                <a:solidFill>
                  <a:srgbClr val="000000"/>
                </a:solidFill>
                <a:effectLst/>
                <a:ea typeface="Times New Roman" panose="02020603050405020304" pitchFamily="18" charset="0"/>
                <a:cs typeface="Times New Roman" panose="02020603050405020304" pitchFamily="18" charset="0"/>
              </a:rPr>
              <a:t> was one of my best friends. He was going to be the next partner. He was a great lawyer, one we all admired. Our... our children always played together.'</a:t>
            </a:r>
            <a:endParaRPr lang="en-GB" sz="24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Mitch and Abby drove home in silence. Four days later, instead of starting behind his desk at the office, Mitch and his lovely wife joined the remaining thirty-nine members of the firm, and their lovely wives, and said goodbye to Marty </a:t>
            </a:r>
            <a:r>
              <a:rPr lang="en-GB" sz="2400" dirty="0" err="1">
                <a:solidFill>
                  <a:srgbClr val="000000"/>
                </a:solidFill>
                <a:effectLst/>
                <a:ea typeface="Times New Roman" panose="02020603050405020304" pitchFamily="18" charset="0"/>
                <a:cs typeface="Times New Roman" panose="02020603050405020304" pitchFamily="18" charset="0"/>
              </a:rPr>
              <a:t>Kozinski</a:t>
            </a:r>
            <a:r>
              <a:rPr lang="en-GB" sz="2400" dirty="0">
                <a:solidFill>
                  <a:srgbClr val="000000"/>
                </a:solidFill>
                <a:effectLst/>
                <a:ea typeface="Times New Roman" panose="02020603050405020304" pitchFamily="18" charset="0"/>
                <a:cs typeface="Times New Roman" panose="02020603050405020304" pitchFamily="18" charset="0"/>
              </a:rPr>
              <a:t> and Joe Hodge. Oliver Lambert gave such a beautiful speech that even Mitchell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who had buried a father and a brother, was moved close to tears. Abby's eyes watered at the sight of the widows and children.</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1768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5DA08B-C69A-4394-9F9F-3B98EDEB74B8}"/>
              </a:ext>
            </a:extLst>
          </p:cNvPr>
          <p:cNvSpPr txBox="1"/>
          <p:nvPr/>
        </p:nvSpPr>
        <p:spPr>
          <a:xfrm>
            <a:off x="333955" y="540689"/>
            <a:ext cx="11370365" cy="4401205"/>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Check your understanding by answering the following questions:</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1 Why were Mitch and Abby feeling happy on the Thursday before Mitch started work?</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2 Why was Kay crying when they arrived for dinner?</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3 What exactly happened in the tragedy?</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4 Do you think it was an accident?</a:t>
            </a:r>
          </a:p>
        </p:txBody>
      </p:sp>
    </p:spTree>
    <p:extLst>
      <p:ext uri="{BB962C8B-B14F-4D97-AF65-F5344CB8AC3E}">
        <p14:creationId xmlns:p14="http://schemas.microsoft.com/office/powerpoint/2010/main" val="4031303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5D1251C-2BE6-488F-8157-A4A1AAACC98D}"/>
              </a:ext>
            </a:extLst>
          </p:cNvPr>
          <p:cNvSpPr txBox="1"/>
          <p:nvPr/>
        </p:nvSpPr>
        <p:spPr>
          <a:xfrm>
            <a:off x="278295" y="159027"/>
            <a:ext cx="11378317" cy="3539430"/>
          </a:xfrm>
          <a:prstGeom prst="rect">
            <a:avLst/>
          </a:prstGeom>
          <a:noFill/>
        </p:spPr>
        <p:txBody>
          <a:bodyPr wrap="square" lIns="91440" tIns="45720" rIns="91440" bIns="45720" rtlCol="0" anchor="t">
            <a:spAutoFit/>
          </a:bodyPr>
          <a:lstStyle/>
          <a:p>
            <a:r>
              <a:rPr lang="en-GB" sz="2800" b="1" dirty="0">
                <a:latin typeface="Gadugi" panose="020B0502040204020203" pitchFamily="34" charset="0"/>
                <a:ea typeface="Gadugi" panose="020B0502040204020203" pitchFamily="34" charset="0"/>
              </a:rPr>
              <a:t>After reading</a:t>
            </a:r>
          </a:p>
          <a:p>
            <a:r>
              <a:rPr lang="en-GB" sz="2800" dirty="0">
                <a:latin typeface="Gadugi"/>
                <a:ea typeface="Gadugi" panose="020B0502040204020203" pitchFamily="34" charset="0"/>
              </a:rPr>
              <a:t>The Cayman Islands are very important to all the characters in this book. Do an internet search to find out some information about the Cayman Islands.</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Where are they? Are they part of the USA?</a:t>
            </a:r>
          </a:p>
          <a:p>
            <a:r>
              <a:rPr lang="en-GB" sz="2800" dirty="0">
                <a:latin typeface="Gadugi"/>
                <a:ea typeface="Gadugi" panose="020B0502040204020203" pitchFamily="34" charset="0"/>
              </a:rPr>
              <a:t>Why are many business people interested in working or banking there?</a:t>
            </a:r>
          </a:p>
          <a:p>
            <a:r>
              <a:rPr lang="en-GB" sz="2800" dirty="0">
                <a:latin typeface="Gadugi" panose="020B0502040204020203" pitchFamily="34" charset="0"/>
                <a:ea typeface="Gadugi" panose="020B0502040204020203" pitchFamily="34" charset="0"/>
              </a:rPr>
              <a:t>Why do people like to go there on holiday? Would you like to go there?</a:t>
            </a:r>
          </a:p>
        </p:txBody>
      </p:sp>
      <p:pic>
        <p:nvPicPr>
          <p:cNvPr id="1026" name="Picture 2" descr="How to Work From the Cayman Islands for Two Years | FlexJobs">
            <a:extLst>
              <a:ext uri="{FF2B5EF4-FFF2-40B4-BE49-F238E27FC236}">
                <a16:creationId xmlns:a16="http://schemas.microsoft.com/office/drawing/2014/main" id="{BAE5C807-2F3E-4A96-B10F-D25F67A12F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3320" y="3808800"/>
            <a:ext cx="5963226" cy="2981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7712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9E140-82AA-4EE5-A47A-1066058015E9}"/>
              </a:ext>
            </a:extLst>
          </p:cNvPr>
          <p:cNvSpPr>
            <a:spLocks noGrp="1"/>
          </p:cNvSpPr>
          <p:nvPr>
            <p:ph type="title"/>
          </p:nvPr>
        </p:nvSpPr>
        <p:spPr>
          <a:xfrm>
            <a:off x="838200" y="125729"/>
            <a:ext cx="10515600" cy="961392"/>
          </a:xfrm>
        </p:spPr>
        <p:txBody>
          <a:bodyPr>
            <a:normAutofit/>
          </a:bodyPr>
          <a:lstStyle/>
          <a:p>
            <a:r>
              <a:rPr lang="en-GB" sz="3200" b="1" dirty="0">
                <a:latin typeface="Gadugi" panose="020B0502040204020203" pitchFamily="34" charset="0"/>
                <a:ea typeface="Gadugi" panose="020B0502040204020203" pitchFamily="34" charset="0"/>
              </a:rPr>
              <a:t>What do you remember about the following?</a:t>
            </a:r>
          </a:p>
        </p:txBody>
      </p:sp>
      <p:sp>
        <p:nvSpPr>
          <p:cNvPr id="3" name="Content Placeholder 2">
            <a:extLst>
              <a:ext uri="{FF2B5EF4-FFF2-40B4-BE49-F238E27FC236}">
                <a16:creationId xmlns:a16="http://schemas.microsoft.com/office/drawing/2014/main" id="{31AE38C6-7196-4605-83B1-1F449DBF5B5F}"/>
              </a:ext>
            </a:extLst>
          </p:cNvPr>
          <p:cNvSpPr>
            <a:spLocks noGrp="1"/>
          </p:cNvSpPr>
          <p:nvPr>
            <p:ph idx="1"/>
          </p:nvPr>
        </p:nvSpPr>
        <p:spPr>
          <a:xfrm>
            <a:off x="960120" y="1256300"/>
            <a:ext cx="10515600" cy="5406893"/>
          </a:xfrm>
        </p:spPr>
        <p:txBody>
          <a:bodyPr>
            <a:normAutofit/>
          </a:bodyPr>
          <a:lstStyle/>
          <a:p>
            <a:pPr marL="0" indent="0">
              <a:lnSpc>
                <a:spcPct val="150000"/>
              </a:lnSpc>
              <a:buNone/>
            </a:pPr>
            <a:r>
              <a:rPr lang="en-GB" b="1" dirty="0">
                <a:solidFill>
                  <a:srgbClr val="7030A0"/>
                </a:solidFill>
                <a:latin typeface="Gadugi" panose="020B0502040204020203" pitchFamily="34" charset="0"/>
                <a:ea typeface="Gadugi" panose="020B0502040204020203" pitchFamily="34" charset="0"/>
              </a:rPr>
              <a:t>			Mitch </a:t>
            </a:r>
            <a:r>
              <a:rPr lang="en-GB" b="1" dirty="0" err="1">
                <a:solidFill>
                  <a:srgbClr val="7030A0"/>
                </a:solidFill>
                <a:latin typeface="Gadugi" panose="020B0502040204020203" pitchFamily="34" charset="0"/>
                <a:ea typeface="Gadugi" panose="020B0502040204020203" pitchFamily="34" charset="0"/>
              </a:rPr>
              <a:t>McDeere</a:t>
            </a:r>
            <a:endParaRPr lang="en-GB" b="1" dirty="0">
              <a:solidFill>
                <a:srgbClr val="7030A0"/>
              </a:solidFill>
              <a:latin typeface="Gadugi" panose="020B0502040204020203" pitchFamily="34" charset="0"/>
              <a:ea typeface="Gadugi" panose="020B0502040204020203" pitchFamily="34" charset="0"/>
            </a:endParaRPr>
          </a:p>
          <a:p>
            <a:pPr marL="0" indent="0">
              <a:lnSpc>
                <a:spcPct val="150000"/>
              </a:lnSpc>
              <a:buNone/>
            </a:pPr>
            <a:r>
              <a:rPr lang="en-GB" b="1" dirty="0">
                <a:solidFill>
                  <a:srgbClr val="7030A0"/>
                </a:solidFill>
                <a:latin typeface="Gadugi" panose="020B0502040204020203" pitchFamily="34" charset="0"/>
                <a:ea typeface="Gadugi" panose="020B0502040204020203" pitchFamily="34" charset="0"/>
              </a:rPr>
              <a:t>							Abby</a:t>
            </a:r>
          </a:p>
          <a:p>
            <a:pPr marL="0" indent="0">
              <a:lnSpc>
                <a:spcPct val="150000"/>
              </a:lnSpc>
              <a:buNone/>
            </a:pPr>
            <a:endParaRPr lang="en-GB" b="1" dirty="0">
              <a:solidFill>
                <a:srgbClr val="7030A0"/>
              </a:solidFill>
              <a:latin typeface="Gadugi" panose="020B0502040204020203" pitchFamily="34" charset="0"/>
              <a:ea typeface="Gadugi" panose="020B0502040204020203" pitchFamily="34" charset="0"/>
            </a:endParaRPr>
          </a:p>
          <a:p>
            <a:pPr marL="0" indent="0">
              <a:lnSpc>
                <a:spcPct val="150000"/>
              </a:lnSpc>
              <a:buNone/>
            </a:pPr>
            <a:r>
              <a:rPr lang="en-GB" b="1" dirty="0" err="1">
                <a:solidFill>
                  <a:srgbClr val="7030A0"/>
                </a:solidFill>
                <a:latin typeface="Gadugi" panose="020B0502040204020203" pitchFamily="34" charset="0"/>
                <a:ea typeface="Gadugi" panose="020B0502040204020203" pitchFamily="34" charset="0"/>
              </a:rPr>
              <a:t>Bendini</a:t>
            </a:r>
            <a:r>
              <a:rPr lang="en-GB" b="1" dirty="0">
                <a:solidFill>
                  <a:srgbClr val="7030A0"/>
                </a:solidFill>
                <a:latin typeface="Gadugi" panose="020B0502040204020203" pitchFamily="34" charset="0"/>
                <a:ea typeface="Gadugi" panose="020B0502040204020203" pitchFamily="34" charset="0"/>
              </a:rPr>
              <a:t>, Lambert and Locke</a:t>
            </a:r>
          </a:p>
          <a:p>
            <a:pPr marL="0" indent="0">
              <a:lnSpc>
                <a:spcPct val="150000"/>
              </a:lnSpc>
              <a:buNone/>
            </a:pPr>
            <a:endParaRPr lang="en-GB" b="1" dirty="0">
              <a:solidFill>
                <a:srgbClr val="7030A0"/>
              </a:solidFill>
              <a:latin typeface="Gadugi" panose="020B0502040204020203" pitchFamily="34" charset="0"/>
              <a:ea typeface="Gadugi" panose="020B0502040204020203" pitchFamily="34" charset="0"/>
            </a:endParaRPr>
          </a:p>
          <a:p>
            <a:pPr marL="0" indent="0">
              <a:lnSpc>
                <a:spcPct val="150000"/>
              </a:lnSpc>
              <a:buNone/>
            </a:pPr>
            <a:r>
              <a:rPr lang="en-GB" b="1" dirty="0">
                <a:solidFill>
                  <a:srgbClr val="7030A0"/>
                </a:solidFill>
                <a:latin typeface="Gadugi" panose="020B0502040204020203" pitchFamily="34" charset="0"/>
                <a:ea typeface="Gadugi" panose="020B0502040204020203" pitchFamily="34" charset="0"/>
              </a:rPr>
              <a:t>		</a:t>
            </a:r>
          </a:p>
          <a:p>
            <a:pPr marL="0" indent="0">
              <a:lnSpc>
                <a:spcPct val="150000"/>
              </a:lnSpc>
              <a:buNone/>
            </a:pPr>
            <a:r>
              <a:rPr lang="en-GB" b="1" dirty="0">
                <a:solidFill>
                  <a:srgbClr val="7030A0"/>
                </a:solidFill>
                <a:latin typeface="Gadugi" panose="020B0502040204020203" pitchFamily="34" charset="0"/>
                <a:ea typeface="Gadugi" panose="020B0502040204020203" pitchFamily="34" charset="0"/>
              </a:rPr>
              <a:t>				            Oliver Lambert and Lamar Quin</a:t>
            </a:r>
          </a:p>
        </p:txBody>
      </p:sp>
      <p:pic>
        <p:nvPicPr>
          <p:cNvPr id="1026" name="Picture 2" descr="Mitch McDeere | Heroes Wiki | Fandom">
            <a:extLst>
              <a:ext uri="{FF2B5EF4-FFF2-40B4-BE49-F238E27FC236}">
                <a16:creationId xmlns:a16="http://schemas.microsoft.com/office/drawing/2014/main" id="{0215497F-0A3A-4AD9-8287-A30E287447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9128" y="1087121"/>
            <a:ext cx="2429498" cy="231330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bby McDeere Quotes - The Firm">
            <a:extLst>
              <a:ext uri="{FF2B5EF4-FFF2-40B4-BE49-F238E27FC236}">
                <a16:creationId xmlns:a16="http://schemas.microsoft.com/office/drawing/2014/main" id="{B22FA579-140C-4E1A-8C9D-8D1E54779B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9747" y="1087121"/>
            <a:ext cx="2326590" cy="232659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The Firm - Terry Kinney | Terry Kinney Picture #99658885 - 454 x 256 -  FanPix.Net">
            <a:extLst>
              <a:ext uri="{FF2B5EF4-FFF2-40B4-BE49-F238E27FC236}">
                <a16:creationId xmlns:a16="http://schemas.microsoft.com/office/drawing/2014/main" id="{D4672FAE-5C5C-45C5-8199-0BC4B14ED1B7}"/>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9030"/>
          <a:stretch/>
        </p:blipFill>
        <p:spPr bwMode="auto">
          <a:xfrm>
            <a:off x="9210675" y="4238352"/>
            <a:ext cx="2021205" cy="16002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The Firm Characters List - FamousFix">
            <a:extLst>
              <a:ext uri="{FF2B5EF4-FFF2-40B4-BE49-F238E27FC236}">
                <a16:creationId xmlns:a16="http://schemas.microsoft.com/office/drawing/2014/main" id="{5326E681-FC63-43FE-BF2D-4B86E24824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44155" y="3429000"/>
            <a:ext cx="1743075" cy="261937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Who You Gonna Call? — See Also | Above the Law">
            <a:extLst>
              <a:ext uri="{FF2B5EF4-FFF2-40B4-BE49-F238E27FC236}">
                <a16:creationId xmlns:a16="http://schemas.microsoft.com/office/drawing/2014/main" id="{E05A1A58-0F0B-474E-9EBD-94B132212D3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9128" y="4361953"/>
            <a:ext cx="3524250"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2620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BBFA0-FDB2-47C9-9ABD-76A00948C0CE}"/>
              </a:ext>
            </a:extLst>
          </p:cNvPr>
          <p:cNvSpPr>
            <a:spLocks noGrp="1"/>
          </p:cNvSpPr>
          <p:nvPr>
            <p:ph type="title"/>
          </p:nvPr>
        </p:nvSpPr>
        <p:spPr>
          <a:xfrm>
            <a:off x="647369" y="134538"/>
            <a:ext cx="10515600" cy="771912"/>
          </a:xfrm>
        </p:spPr>
        <p:txBody>
          <a:bodyPr>
            <a:normAutofit/>
          </a:bodyPr>
          <a:lstStyle/>
          <a:p>
            <a:r>
              <a:rPr lang="en-GB" sz="3600" b="1" dirty="0">
                <a:latin typeface="Gadugi" panose="020B0502040204020203" pitchFamily="34" charset="0"/>
                <a:ea typeface="Gadugi" panose="020B0502040204020203" pitchFamily="34" charset="0"/>
              </a:rPr>
              <a:t>Before reading chapter 3</a:t>
            </a:r>
          </a:p>
        </p:txBody>
      </p:sp>
      <p:sp>
        <p:nvSpPr>
          <p:cNvPr id="3" name="Content Placeholder 2">
            <a:extLst>
              <a:ext uri="{FF2B5EF4-FFF2-40B4-BE49-F238E27FC236}">
                <a16:creationId xmlns:a16="http://schemas.microsoft.com/office/drawing/2014/main" id="{FF9F1E41-7E13-4F65-8B6E-965D3B79CFE0}"/>
              </a:ext>
            </a:extLst>
          </p:cNvPr>
          <p:cNvSpPr>
            <a:spLocks noGrp="1"/>
          </p:cNvSpPr>
          <p:nvPr>
            <p:ph idx="1"/>
          </p:nvPr>
        </p:nvSpPr>
        <p:spPr>
          <a:xfrm>
            <a:off x="313413" y="868264"/>
            <a:ext cx="11398858" cy="1520521"/>
          </a:xfrm>
        </p:spPr>
        <p:txBody>
          <a:bodyPr/>
          <a:lstStyle/>
          <a:p>
            <a:pPr marL="0" indent="0">
              <a:buNone/>
            </a:pPr>
            <a:r>
              <a:rPr lang="en-GB" dirty="0">
                <a:latin typeface="Gadugi" panose="020B0502040204020203" pitchFamily="34" charset="0"/>
                <a:ea typeface="Gadugi" panose="020B0502040204020203" pitchFamily="34" charset="0"/>
              </a:rPr>
              <a:t>At the start of a novel, there can be many new names of people and places to keep in your head. </a:t>
            </a:r>
          </a:p>
          <a:p>
            <a:pPr marL="0" indent="0">
              <a:buNone/>
            </a:pPr>
            <a:r>
              <a:rPr lang="en-GB" dirty="0">
                <a:latin typeface="Gadugi" panose="020B0502040204020203" pitchFamily="34" charset="0"/>
                <a:ea typeface="Gadugi" panose="020B0502040204020203" pitchFamily="34" charset="0"/>
              </a:rPr>
              <a:t>Read chapter 3 and match these names and their job / description:</a:t>
            </a:r>
          </a:p>
          <a:p>
            <a:pPr marL="0" indent="0">
              <a:buNone/>
            </a:pPr>
            <a:endParaRPr lang="en-GB" dirty="0">
              <a:latin typeface="Gadugi" panose="020B0502040204020203" pitchFamily="34" charset="0"/>
              <a:ea typeface="Gadugi" panose="020B0502040204020203" pitchFamily="34" charset="0"/>
            </a:endParaRPr>
          </a:p>
          <a:p>
            <a:pPr marL="0" indent="0">
              <a:buNone/>
            </a:pPr>
            <a:endParaRPr lang="en-GB" dirty="0">
              <a:latin typeface="Gadugi" panose="020B0502040204020203" pitchFamily="34" charset="0"/>
              <a:ea typeface="Gadugi" panose="020B0502040204020203" pitchFamily="34" charset="0"/>
            </a:endParaRPr>
          </a:p>
        </p:txBody>
      </p:sp>
      <p:sp>
        <p:nvSpPr>
          <p:cNvPr id="4" name="TextBox 3">
            <a:extLst>
              <a:ext uri="{FF2B5EF4-FFF2-40B4-BE49-F238E27FC236}">
                <a16:creationId xmlns:a16="http://schemas.microsoft.com/office/drawing/2014/main" id="{7F856C66-3051-4E4A-817E-DAE266C242B1}"/>
              </a:ext>
            </a:extLst>
          </p:cNvPr>
          <p:cNvSpPr txBox="1"/>
          <p:nvPr/>
        </p:nvSpPr>
        <p:spPr>
          <a:xfrm>
            <a:off x="479729" y="2345557"/>
            <a:ext cx="4007457" cy="4247317"/>
          </a:xfrm>
          <a:prstGeom prst="rect">
            <a:avLst/>
          </a:prstGeom>
          <a:noFill/>
        </p:spPr>
        <p:txBody>
          <a:bodyPr wrap="square" rtlCol="0">
            <a:spAutoFit/>
          </a:bodyPr>
          <a:lstStyle/>
          <a:p>
            <a:pPr>
              <a:lnSpc>
                <a:spcPct val="150000"/>
              </a:lnSpc>
            </a:pPr>
            <a:r>
              <a:rPr lang="en-GB" sz="2800" b="1" dirty="0" err="1">
                <a:solidFill>
                  <a:srgbClr val="7030A0"/>
                </a:solidFill>
                <a:latin typeface="Gadugi" panose="020B0502040204020203" pitchFamily="34" charset="0"/>
                <a:ea typeface="Gadugi" panose="020B0502040204020203" pitchFamily="34" charset="0"/>
              </a:rPr>
              <a:t>Devasher</a:t>
            </a:r>
            <a:endParaRPr lang="en-GB" sz="2800" b="1" dirty="0">
              <a:solidFill>
                <a:srgbClr val="7030A0"/>
              </a:solidFill>
              <a:latin typeface="Gadugi" panose="020B0502040204020203" pitchFamily="34" charset="0"/>
              <a:ea typeface="Gadugi" panose="020B0502040204020203" pitchFamily="34" charset="0"/>
            </a:endParaRPr>
          </a:p>
          <a:p>
            <a:pPr>
              <a:lnSpc>
                <a:spcPct val="150000"/>
              </a:lnSpc>
            </a:pPr>
            <a:r>
              <a:rPr lang="en-GB" sz="2800" b="1" dirty="0">
                <a:solidFill>
                  <a:srgbClr val="7030A0"/>
                </a:solidFill>
                <a:latin typeface="Gadugi" panose="020B0502040204020203" pitchFamily="34" charset="0"/>
                <a:ea typeface="Gadugi" panose="020B0502040204020203" pitchFamily="34" charset="0"/>
              </a:rPr>
              <a:t>Oliver (Ollie) Lambert</a:t>
            </a:r>
          </a:p>
          <a:p>
            <a:pPr>
              <a:lnSpc>
                <a:spcPct val="150000"/>
              </a:lnSpc>
            </a:pPr>
            <a:r>
              <a:rPr lang="en-GB" sz="2800" b="1" dirty="0">
                <a:solidFill>
                  <a:srgbClr val="7030A0"/>
                </a:solidFill>
                <a:latin typeface="Gadugi" panose="020B0502040204020203" pitchFamily="34" charset="0"/>
                <a:ea typeface="Gadugi" panose="020B0502040204020203" pitchFamily="34" charset="0"/>
              </a:rPr>
              <a:t>Ray</a:t>
            </a:r>
          </a:p>
          <a:p>
            <a:pPr>
              <a:lnSpc>
                <a:spcPct val="150000"/>
              </a:lnSpc>
            </a:pPr>
            <a:r>
              <a:rPr lang="en-GB" sz="2800" b="1" dirty="0">
                <a:solidFill>
                  <a:srgbClr val="7030A0"/>
                </a:solidFill>
                <a:latin typeface="Gadugi" panose="020B0502040204020203" pitchFamily="34" charset="0"/>
                <a:ea typeface="Gadugi" panose="020B0502040204020203" pitchFamily="34" charset="0"/>
              </a:rPr>
              <a:t>Hodge and </a:t>
            </a:r>
            <a:r>
              <a:rPr lang="en-GB" sz="2800" b="1" dirty="0" err="1">
                <a:solidFill>
                  <a:srgbClr val="7030A0"/>
                </a:solidFill>
                <a:latin typeface="Gadugi" panose="020B0502040204020203" pitchFamily="34" charset="0"/>
                <a:ea typeface="Gadugi" panose="020B0502040204020203" pitchFamily="34" charset="0"/>
              </a:rPr>
              <a:t>Kozinski</a:t>
            </a:r>
            <a:endParaRPr lang="en-GB" sz="2800" b="1" dirty="0">
              <a:solidFill>
                <a:srgbClr val="7030A0"/>
              </a:solidFill>
              <a:latin typeface="Gadugi" panose="020B0502040204020203" pitchFamily="34" charset="0"/>
              <a:ea typeface="Gadugi" panose="020B0502040204020203" pitchFamily="34" charset="0"/>
            </a:endParaRPr>
          </a:p>
          <a:p>
            <a:pPr>
              <a:lnSpc>
                <a:spcPct val="150000"/>
              </a:lnSpc>
            </a:pPr>
            <a:r>
              <a:rPr lang="en-GB" sz="2800" b="1" dirty="0" err="1">
                <a:solidFill>
                  <a:srgbClr val="7030A0"/>
                </a:solidFill>
                <a:latin typeface="Gadugi" panose="020B0502040204020203" pitchFamily="34" charset="0"/>
                <a:ea typeface="Gadugi" panose="020B0502040204020203" pitchFamily="34" charset="0"/>
              </a:rPr>
              <a:t>Tarrance</a:t>
            </a:r>
            <a:endParaRPr lang="en-GB" sz="2800" b="1" dirty="0">
              <a:solidFill>
                <a:srgbClr val="7030A0"/>
              </a:solidFill>
              <a:latin typeface="Gadugi" panose="020B0502040204020203" pitchFamily="34" charset="0"/>
              <a:ea typeface="Gadugi" panose="020B0502040204020203" pitchFamily="34" charset="0"/>
            </a:endParaRPr>
          </a:p>
          <a:p>
            <a:pPr>
              <a:lnSpc>
                <a:spcPct val="150000"/>
              </a:lnSpc>
            </a:pPr>
            <a:r>
              <a:rPr lang="en-GB" sz="2800" b="1" dirty="0">
                <a:solidFill>
                  <a:srgbClr val="7030A0"/>
                </a:solidFill>
                <a:latin typeface="Gadugi" panose="020B0502040204020203" pitchFamily="34" charset="0"/>
                <a:ea typeface="Gadugi" panose="020B0502040204020203" pitchFamily="34" charset="0"/>
              </a:rPr>
              <a:t>    </a:t>
            </a:r>
            <a:r>
              <a:rPr lang="en-GB" sz="2800" b="1" dirty="0" err="1">
                <a:solidFill>
                  <a:srgbClr val="7030A0"/>
                </a:solidFill>
                <a:latin typeface="Gadugi" panose="020B0502040204020203" pitchFamily="34" charset="0"/>
                <a:ea typeface="Gadugi" panose="020B0502040204020203" pitchFamily="34" charset="0"/>
              </a:rPr>
              <a:t>Lazarov</a:t>
            </a:r>
            <a:endParaRPr lang="en-GB" sz="2800" b="1" dirty="0">
              <a:solidFill>
                <a:srgbClr val="7030A0"/>
              </a:solidFill>
              <a:latin typeface="Gadugi" panose="020B0502040204020203" pitchFamily="34" charset="0"/>
              <a:ea typeface="Gadugi" panose="020B0502040204020203" pitchFamily="34" charset="0"/>
            </a:endParaRPr>
          </a:p>
          <a:p>
            <a:endParaRPr lang="en-GB" dirty="0"/>
          </a:p>
        </p:txBody>
      </p:sp>
      <p:sp>
        <p:nvSpPr>
          <p:cNvPr id="5" name="TextBox 4">
            <a:extLst>
              <a:ext uri="{FF2B5EF4-FFF2-40B4-BE49-F238E27FC236}">
                <a16:creationId xmlns:a16="http://schemas.microsoft.com/office/drawing/2014/main" id="{8B7265F0-3B7E-4989-B248-2A58AB37FC06}"/>
              </a:ext>
            </a:extLst>
          </p:cNvPr>
          <p:cNvSpPr txBox="1"/>
          <p:nvPr/>
        </p:nvSpPr>
        <p:spPr>
          <a:xfrm>
            <a:off x="4442130" y="2345557"/>
            <a:ext cx="7529221" cy="3890039"/>
          </a:xfrm>
          <a:prstGeom prst="rect">
            <a:avLst/>
          </a:prstGeom>
          <a:noFill/>
        </p:spPr>
        <p:txBody>
          <a:bodyPr wrap="square" rtlCol="0">
            <a:spAutoFit/>
          </a:bodyPr>
          <a:lstStyle/>
          <a:p>
            <a:pPr>
              <a:lnSpc>
                <a:spcPct val="150000"/>
              </a:lnSpc>
            </a:pPr>
            <a:r>
              <a:rPr lang="en-GB" sz="2800" b="1" dirty="0">
                <a:solidFill>
                  <a:srgbClr val="00B050"/>
                </a:solidFill>
                <a:latin typeface="Gadugi" panose="020B0502040204020203" pitchFamily="34" charset="0"/>
                <a:ea typeface="Gadugi" panose="020B0502040204020203" pitchFamily="34" charset="0"/>
              </a:rPr>
              <a:t>an FBI Agent (working for the government)</a:t>
            </a:r>
          </a:p>
          <a:p>
            <a:pPr>
              <a:lnSpc>
                <a:spcPct val="150000"/>
              </a:lnSpc>
            </a:pPr>
            <a:r>
              <a:rPr lang="en-GB" sz="2800" b="1" dirty="0">
                <a:solidFill>
                  <a:srgbClr val="00B050"/>
                </a:solidFill>
                <a:latin typeface="Gadugi" panose="020B0502040204020203" pitchFamily="34" charset="0"/>
                <a:ea typeface="Gadugi" panose="020B0502040204020203" pitchFamily="34" charset="0"/>
              </a:rPr>
              <a:t>	Mitch </a:t>
            </a:r>
            <a:r>
              <a:rPr lang="en-GB" sz="2800" b="1" dirty="0" err="1">
                <a:solidFill>
                  <a:srgbClr val="00B050"/>
                </a:solidFill>
                <a:latin typeface="Gadugi" panose="020B0502040204020203" pitchFamily="34" charset="0"/>
                <a:ea typeface="Gadugi" panose="020B0502040204020203" pitchFamily="34" charset="0"/>
              </a:rPr>
              <a:t>McDeere’s</a:t>
            </a:r>
            <a:r>
              <a:rPr lang="en-GB" sz="2800" b="1" dirty="0">
                <a:solidFill>
                  <a:srgbClr val="00B050"/>
                </a:solidFill>
                <a:latin typeface="Gadugi" panose="020B0502040204020203" pitchFamily="34" charset="0"/>
                <a:ea typeface="Gadugi" panose="020B0502040204020203" pitchFamily="34" charset="0"/>
              </a:rPr>
              <a:t> brother</a:t>
            </a:r>
          </a:p>
          <a:p>
            <a:pPr>
              <a:lnSpc>
                <a:spcPct val="150000"/>
              </a:lnSpc>
            </a:pPr>
            <a:r>
              <a:rPr lang="en-GB" sz="2800" b="1" dirty="0">
                <a:solidFill>
                  <a:srgbClr val="00B050"/>
                </a:solidFill>
                <a:latin typeface="Gadugi" panose="020B0502040204020203" pitchFamily="34" charset="0"/>
                <a:ea typeface="Gadugi" panose="020B0502040204020203" pitchFamily="34" charset="0"/>
              </a:rPr>
              <a:t>	Head of Security at the law firm</a:t>
            </a:r>
          </a:p>
          <a:p>
            <a:pPr>
              <a:lnSpc>
                <a:spcPct val="150000"/>
              </a:lnSpc>
            </a:pPr>
            <a:r>
              <a:rPr lang="en-GB" sz="2800" b="1" dirty="0">
                <a:solidFill>
                  <a:srgbClr val="00B050"/>
                </a:solidFill>
                <a:latin typeface="Gadugi" panose="020B0502040204020203" pitchFamily="34" charset="0"/>
                <a:ea typeface="Gadugi" panose="020B0502040204020203" pitchFamily="34" charset="0"/>
              </a:rPr>
              <a:t>	2 employees / lawyers at the law firm</a:t>
            </a:r>
          </a:p>
          <a:p>
            <a:pPr>
              <a:lnSpc>
                <a:spcPct val="150000"/>
              </a:lnSpc>
            </a:pPr>
            <a:r>
              <a:rPr lang="en-GB" sz="2800" b="1" dirty="0">
                <a:solidFill>
                  <a:srgbClr val="00B050"/>
                </a:solidFill>
                <a:latin typeface="Gadugi" panose="020B0502040204020203" pitchFamily="34" charset="0"/>
                <a:ea typeface="Gadugi" panose="020B0502040204020203" pitchFamily="34" charset="0"/>
              </a:rPr>
              <a:t>	A mysterious ‘big boss’ in Chicago</a:t>
            </a:r>
          </a:p>
          <a:p>
            <a:pPr>
              <a:lnSpc>
                <a:spcPct val="150000"/>
              </a:lnSpc>
            </a:pPr>
            <a:r>
              <a:rPr lang="en-GB" sz="2800" b="1" dirty="0">
                <a:solidFill>
                  <a:srgbClr val="00B050"/>
                </a:solidFill>
                <a:latin typeface="Gadugi" panose="020B0502040204020203" pitchFamily="34" charset="0"/>
                <a:ea typeface="Gadugi" panose="020B0502040204020203" pitchFamily="34" charset="0"/>
              </a:rPr>
              <a:t>	a partner in the law firm</a:t>
            </a:r>
          </a:p>
        </p:txBody>
      </p:sp>
      <p:cxnSp>
        <p:nvCxnSpPr>
          <p:cNvPr id="7" name="Straight Connector 6">
            <a:extLst>
              <a:ext uri="{FF2B5EF4-FFF2-40B4-BE49-F238E27FC236}">
                <a16:creationId xmlns:a16="http://schemas.microsoft.com/office/drawing/2014/main" id="{6960E48D-3B2A-447F-B805-9653A76663A9}"/>
              </a:ext>
            </a:extLst>
          </p:cNvPr>
          <p:cNvCxnSpPr/>
          <p:nvPr/>
        </p:nvCxnSpPr>
        <p:spPr>
          <a:xfrm>
            <a:off x="2337683" y="2806810"/>
            <a:ext cx="3029447" cy="112908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1678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72E6461-9E48-4EC3-9AC6-30D2F0197C8E}"/>
              </a:ext>
            </a:extLst>
          </p:cNvPr>
          <p:cNvSpPr txBox="1"/>
          <p:nvPr/>
        </p:nvSpPr>
        <p:spPr>
          <a:xfrm>
            <a:off x="280826" y="0"/>
            <a:ext cx="11760485" cy="6828792"/>
          </a:xfrm>
          <a:prstGeom prst="rect">
            <a:avLst/>
          </a:prstGeom>
          <a:noFill/>
        </p:spPr>
        <p:txBody>
          <a:bodyPr wrap="square">
            <a:spAutoFit/>
          </a:bodyPr>
          <a:lstStyle/>
          <a:p>
            <a:pPr algn="ctr">
              <a:lnSpc>
                <a:spcPct val="107000"/>
              </a:lnSpc>
              <a:spcAft>
                <a:spcPts val="800"/>
              </a:spcAft>
            </a:pPr>
            <a:r>
              <a:rPr lang="en-GB" sz="3200" kern="1800" dirty="0">
                <a:solidFill>
                  <a:srgbClr val="000000"/>
                </a:solidFill>
                <a:effectLst/>
                <a:latin typeface="inherit"/>
                <a:ea typeface="Times New Roman" panose="02020603050405020304" pitchFamily="18" charset="0"/>
                <a:cs typeface="Arial" panose="020B0604020202020204" pitchFamily="34" charset="0"/>
              </a:rPr>
              <a:t>CHAPTER THREE</a:t>
            </a:r>
            <a:r>
              <a:rPr lang="en-GB" sz="3200" kern="1800" dirty="0">
                <a:latin typeface="Calibri" panose="020F0502020204030204" pitchFamily="34" charset="0"/>
                <a:ea typeface="Times New Roman" panose="02020603050405020304" pitchFamily="18" charset="0"/>
                <a:cs typeface="Times New Roman" panose="02020603050405020304" pitchFamily="18" charset="0"/>
              </a:rPr>
              <a:t>:    </a:t>
            </a:r>
            <a:r>
              <a:rPr lang="en-GB" sz="3200" dirty="0">
                <a:solidFill>
                  <a:srgbClr val="000000"/>
                </a:solidFill>
                <a:effectLst/>
                <a:latin typeface="inherit"/>
                <a:ea typeface="Times New Roman" panose="02020603050405020304" pitchFamily="18" charset="0"/>
                <a:cs typeface="Arial" panose="020B0604020202020204" pitchFamily="34" charset="0"/>
              </a:rPr>
              <a:t>The Fifth Floor</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There were no law offices on the fifth floor of the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Bendini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Building. The partners' dining-room and kitchen filled the west end, then in the centre there were some empty rooms, and then there was a wall. In the centre of the wall was a small metal door with a button beside it and a camera over it. This opened on to a small room where an armed guard watched the door and studied a large number of television surveillance screens. A hall went past the offices and workrooms of a number of men whose job was to watch and to gather information. The windows to the outside world were painted over.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DeVasher</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the head of security, had the largest of these offices.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On the Monday after Mitch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McDeere's</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visit, Oliver Lambert stood in front of the small metal door and stared at the camera over it. He pushed the button, waited and was finally allowed in. He walked quickly along the hall and entered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DeVasher's</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office. They talked a bit about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McDeere</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DeVasher</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reported that, as far as he and his men could tell, Mitch would not be a security risk for the firm. He played Lambert a tape of phone calls from Mitch's hotel room in Memphis to Abby in Massachusetts.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400" dirty="0">
                <a:solidFill>
                  <a:srgbClr val="000000"/>
                </a:solidFill>
                <a:effectLst/>
                <a:latin typeface="Arial" panose="020B0604020202020204" pitchFamily="34" charset="0"/>
                <a:ea typeface="Times New Roman" panose="02020603050405020304" pitchFamily="18" charset="0"/>
              </a:rPr>
              <a:t>'Very loving conversations, you see, Ollie,' </a:t>
            </a:r>
            <a:r>
              <a:rPr lang="en-GB" sz="2400" dirty="0" err="1">
                <a:solidFill>
                  <a:srgbClr val="000000"/>
                </a:solidFill>
                <a:effectLst/>
                <a:latin typeface="Arial" panose="020B0604020202020204" pitchFamily="34" charset="0"/>
                <a:ea typeface="Times New Roman" panose="02020603050405020304" pitchFamily="18" charset="0"/>
              </a:rPr>
              <a:t>DeVasher</a:t>
            </a:r>
            <a:r>
              <a:rPr lang="en-GB" sz="2400" dirty="0">
                <a:solidFill>
                  <a:srgbClr val="000000"/>
                </a:solidFill>
                <a:effectLst/>
                <a:latin typeface="Arial" panose="020B0604020202020204" pitchFamily="34" charset="0"/>
                <a:ea typeface="Times New Roman" panose="02020603050405020304" pitchFamily="18" charset="0"/>
              </a:rPr>
              <a:t> said with an evil grin on his face.</a:t>
            </a:r>
            <a:endParaRPr lang="en-GB" sz="2400" dirty="0"/>
          </a:p>
        </p:txBody>
      </p:sp>
    </p:spTree>
    <p:extLst>
      <p:ext uri="{BB962C8B-B14F-4D97-AF65-F5344CB8AC3E}">
        <p14:creationId xmlns:p14="http://schemas.microsoft.com/office/powerpoint/2010/main" val="2143335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E106AB1-1ED9-48D1-8243-014C50EE2016}"/>
              </a:ext>
            </a:extLst>
          </p:cNvPr>
          <p:cNvSpPr txBox="1"/>
          <p:nvPr/>
        </p:nvSpPr>
        <p:spPr>
          <a:xfrm>
            <a:off x="482885" y="65030"/>
            <a:ext cx="11301573" cy="6323013"/>
          </a:xfrm>
          <a:prstGeom prst="rect">
            <a:avLst/>
          </a:prstGeom>
          <a:noFill/>
        </p:spPr>
        <p:txBody>
          <a:bodyPr wrap="square">
            <a:spAutoFit/>
          </a:bodyPr>
          <a:lstStyle/>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Lambert said, after a pause, 'I wish we could find his brother Ray. We know everything about his family, and hers, but we just can't find this brother.'</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'Don't worry, Ollie,'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DeVasher</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said. 'We'll find him.'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DeVasher</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closed the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McDeere</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file and opened another, much thicker one.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Lambert stared at the floor. 'What's the latest?' he asked softly.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'It's not good news, Ollie.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Kozinski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and Hodge are definitely working together now. Last week the FBI checked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Kozinski's</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house and found our bugs.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Kozinski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told Hodge when they were hiding in the third-floor library. Now they think everything's bugged and they're very careful where they talk.'</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'Which FBI agent is involved?'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Tarrance</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He seems to be in charge.'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'How often has he talked to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Kozinski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'There's no way to know. We know of four meetings in the last month, but I suspect more. They're being real careful.'</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0226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5DA5DDA-7739-4AA6-A2D6-172B7599AC0C}"/>
              </a:ext>
            </a:extLst>
          </p:cNvPr>
          <p:cNvSpPr txBox="1"/>
          <p:nvPr/>
        </p:nvSpPr>
        <p:spPr>
          <a:xfrm>
            <a:off x="695219" y="0"/>
            <a:ext cx="11496781" cy="6528197"/>
          </a:xfrm>
          <a:prstGeom prst="rect">
            <a:avLst/>
          </a:prstGeom>
          <a:noFill/>
        </p:spPr>
        <p:txBody>
          <a:bodyPr wrap="square">
            <a:spAutoFit/>
          </a:bodyPr>
          <a:lstStyle/>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'How much has he given them?'</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'Not much, I hope. They're still trying to persuade him. He's frightened. Hodge hasn't talked to the FBI yet, I don't think. He'll do whatever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Kozinski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does.'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'What have you told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Lazarov</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'Everything. That's my job. They want you in Chicago the day after tomorrow. They want answers, and plans.'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'What plans?'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'Plans to get rid of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Kozinski</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Hodge and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Tarrance</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if it becomes necessary.'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Tarrance</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Are you crazy? We can't get rid of an FBI agent!'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Lazarov</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is stupid, Ollie, you know that. And that's what he wants from you. Of course, if he does kill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Tarrance</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the FBI will be all over the place, and all of you lawyers will suddenly have to leave the country.'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'Try to argue with him, will you? And watch </a:t>
            </a:r>
            <a:r>
              <a:rPr lang="en-GB" sz="24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McDeere</a:t>
            </a: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for another month.’</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'OK, Ollie. Don't worry.'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6723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8DCA82-A299-463F-8A17-D265B77815EC}"/>
              </a:ext>
            </a:extLst>
          </p:cNvPr>
          <p:cNvSpPr>
            <a:spLocks noGrp="1"/>
          </p:cNvSpPr>
          <p:nvPr>
            <p:ph idx="1"/>
          </p:nvPr>
        </p:nvSpPr>
        <p:spPr>
          <a:xfrm>
            <a:off x="273657" y="354633"/>
            <a:ext cx="11454516" cy="5942799"/>
          </a:xfrm>
        </p:spPr>
        <p:txBody>
          <a:bodyPr>
            <a:normAutofit/>
          </a:bodyPr>
          <a:lstStyle/>
          <a:p>
            <a:pPr marL="0" indent="0">
              <a:buNone/>
            </a:pPr>
            <a:r>
              <a:rPr lang="en-GB" b="1" dirty="0">
                <a:latin typeface="Gadugi" panose="020B0502040204020203" pitchFamily="34" charset="0"/>
                <a:ea typeface="Gadugi" panose="020B0502040204020203" pitchFamily="34" charset="0"/>
              </a:rPr>
              <a:t>Read chapter 3 again and decide which of the following sentences is false:</a:t>
            </a:r>
          </a:p>
          <a:p>
            <a:pPr marL="0" indent="0">
              <a:buNone/>
            </a:pPr>
            <a:endParaRPr lang="en-GB" dirty="0">
              <a:latin typeface="Gadugi" panose="020B0502040204020203" pitchFamily="34" charset="0"/>
              <a:ea typeface="Gadugi" panose="020B0502040204020203" pitchFamily="34" charset="0"/>
            </a:endParaRPr>
          </a:p>
          <a:p>
            <a:pPr marL="514350" indent="-514350">
              <a:buAutoNum type="arabicPeriod"/>
            </a:pPr>
            <a:r>
              <a:rPr lang="en-GB" dirty="0">
                <a:latin typeface="Gadugi" panose="020B0502040204020203" pitchFamily="34" charset="0"/>
                <a:ea typeface="Gadugi" panose="020B0502040204020203" pitchFamily="34" charset="0"/>
              </a:rPr>
              <a:t>The law firm has a big security system.</a:t>
            </a:r>
          </a:p>
          <a:p>
            <a:pPr marL="514350" indent="-514350">
              <a:buAutoNum type="arabicPeriod"/>
            </a:pPr>
            <a:r>
              <a:rPr lang="en-GB" dirty="0">
                <a:latin typeface="Gadugi" panose="020B0502040204020203" pitchFamily="34" charset="0"/>
                <a:ea typeface="Gadugi" panose="020B0502040204020203" pitchFamily="34" charset="0"/>
              </a:rPr>
              <a:t>The Head of Security listens to Mitch’s private phone conversations.</a:t>
            </a:r>
          </a:p>
          <a:p>
            <a:pPr marL="514350" indent="-514350">
              <a:buAutoNum type="arabicPeriod"/>
            </a:pPr>
            <a:r>
              <a:rPr lang="en-GB" dirty="0">
                <a:latin typeface="Gadugi" panose="020B0502040204020203" pitchFamily="34" charset="0"/>
                <a:ea typeface="Gadugi" panose="020B0502040204020203" pitchFamily="34" charset="0"/>
              </a:rPr>
              <a:t>The security team are looking for Mitch’s brother, Ray.</a:t>
            </a:r>
          </a:p>
          <a:p>
            <a:pPr marL="514350" indent="-514350">
              <a:buAutoNum type="arabicPeriod"/>
            </a:pPr>
            <a:r>
              <a:rPr lang="en-GB" dirty="0">
                <a:latin typeface="Gadugi" panose="020B0502040204020203" pitchFamily="34" charset="0"/>
                <a:ea typeface="Gadugi" panose="020B0502040204020203" pitchFamily="34" charset="0"/>
              </a:rPr>
              <a:t>Both </a:t>
            </a:r>
            <a:r>
              <a:rPr lang="en-GB" dirty="0" err="1">
                <a:latin typeface="Gadugi" panose="020B0502040204020203" pitchFamily="34" charset="0"/>
                <a:ea typeface="Gadugi" panose="020B0502040204020203" pitchFamily="34" charset="0"/>
              </a:rPr>
              <a:t>Kozinski</a:t>
            </a:r>
            <a:r>
              <a:rPr lang="en-GB" dirty="0">
                <a:latin typeface="Gadugi" panose="020B0502040204020203" pitchFamily="34" charset="0"/>
                <a:ea typeface="Gadugi" panose="020B0502040204020203" pitchFamily="34" charset="0"/>
              </a:rPr>
              <a:t> and Hodge are talking secretly to the FBI.</a:t>
            </a:r>
          </a:p>
          <a:p>
            <a:pPr marL="514350" indent="-514350">
              <a:buAutoNum type="arabicPeriod"/>
            </a:pPr>
            <a:r>
              <a:rPr lang="en-GB" dirty="0" err="1">
                <a:latin typeface="Gadugi" panose="020B0502040204020203" pitchFamily="34" charset="0"/>
                <a:ea typeface="Gadugi" panose="020B0502040204020203" pitchFamily="34" charset="0"/>
              </a:rPr>
              <a:t>Kozinski</a:t>
            </a:r>
            <a:r>
              <a:rPr lang="en-GB" dirty="0">
                <a:latin typeface="Gadugi" panose="020B0502040204020203" pitchFamily="34" charset="0"/>
                <a:ea typeface="Gadugi" panose="020B0502040204020203" pitchFamily="34" charset="0"/>
              </a:rPr>
              <a:t> and Hodge are in danger.</a:t>
            </a:r>
          </a:p>
          <a:p>
            <a:pPr marL="514350" indent="-514350">
              <a:buAutoNum type="arabicPeriod"/>
            </a:pPr>
            <a:r>
              <a:rPr lang="en-GB" dirty="0">
                <a:latin typeface="Gadugi" panose="020B0502040204020203" pitchFamily="34" charset="0"/>
                <a:ea typeface="Gadugi" panose="020B0502040204020203" pitchFamily="34" charset="0"/>
              </a:rPr>
              <a:t>The ‘bugs’ that the FBI found in </a:t>
            </a:r>
            <a:r>
              <a:rPr lang="en-GB" dirty="0" err="1">
                <a:latin typeface="Gadugi" panose="020B0502040204020203" pitchFamily="34" charset="0"/>
                <a:ea typeface="Gadugi" panose="020B0502040204020203" pitchFamily="34" charset="0"/>
              </a:rPr>
              <a:t>Kozinski’s</a:t>
            </a:r>
            <a:r>
              <a:rPr lang="en-GB" dirty="0">
                <a:latin typeface="Gadugi" panose="020B0502040204020203" pitchFamily="34" charset="0"/>
                <a:ea typeface="Gadugi" panose="020B0502040204020203" pitchFamily="34" charset="0"/>
              </a:rPr>
              <a:t> house are secret listening devices.</a:t>
            </a:r>
          </a:p>
          <a:p>
            <a:pPr marL="514350" indent="-514350">
              <a:buAutoNum type="arabicPeriod"/>
            </a:pPr>
            <a:endParaRPr lang="en-GB" dirty="0"/>
          </a:p>
          <a:p>
            <a:pPr marL="514350" indent="-514350">
              <a:buAutoNum type="arabicPeriod"/>
            </a:pPr>
            <a:endParaRPr lang="en-GB" dirty="0"/>
          </a:p>
          <a:p>
            <a:pPr marL="514350" indent="-514350">
              <a:buAutoNum type="arabicPeriod"/>
            </a:pPr>
            <a:endParaRPr lang="en-GB" dirty="0"/>
          </a:p>
          <a:p>
            <a:pPr marL="514350" indent="-514350">
              <a:buAutoNum type="arabicPeriod"/>
            </a:pPr>
            <a:endParaRPr lang="en-GB" dirty="0"/>
          </a:p>
        </p:txBody>
      </p:sp>
    </p:spTree>
    <p:extLst>
      <p:ext uri="{BB962C8B-B14F-4D97-AF65-F5344CB8AC3E}">
        <p14:creationId xmlns:p14="http://schemas.microsoft.com/office/powerpoint/2010/main" val="396972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F00320-7E70-4B06-9E97-2775DEFC66A1}"/>
              </a:ext>
            </a:extLst>
          </p:cNvPr>
          <p:cNvSpPr txBox="1"/>
          <p:nvPr/>
        </p:nvSpPr>
        <p:spPr>
          <a:xfrm>
            <a:off x="705015" y="246490"/>
            <a:ext cx="10781969" cy="5970865"/>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After reading chapter 3, think and make notes / discuss the follow questions with a partner:</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1 Do you now think Mitch </a:t>
            </a:r>
            <a:r>
              <a:rPr lang="en-GB" sz="2800" dirty="0" err="1">
                <a:latin typeface="Gadugi" panose="020B0502040204020203" pitchFamily="34" charset="0"/>
                <a:ea typeface="Gadugi" panose="020B0502040204020203" pitchFamily="34" charset="0"/>
              </a:rPr>
              <a:t>McDeere</a:t>
            </a:r>
            <a:r>
              <a:rPr lang="en-GB" sz="2800" dirty="0">
                <a:latin typeface="Gadugi" panose="020B0502040204020203" pitchFamily="34" charset="0"/>
                <a:ea typeface="Gadugi" panose="020B0502040204020203" pitchFamily="34" charset="0"/>
              </a:rPr>
              <a:t> has chosen a good firm to work for?</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2 Is it normal for a firm’s security officers to listen to / spy on their own workers?</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3 Who do you think </a:t>
            </a:r>
            <a:r>
              <a:rPr lang="en-GB" sz="2800" dirty="0" err="1">
                <a:latin typeface="Gadugi" panose="020B0502040204020203" pitchFamily="34" charset="0"/>
                <a:ea typeface="Gadugi" panose="020B0502040204020203" pitchFamily="34" charset="0"/>
              </a:rPr>
              <a:t>Lazarov</a:t>
            </a:r>
            <a:r>
              <a:rPr lang="en-GB" sz="2800" dirty="0">
                <a:latin typeface="Gadugi" panose="020B0502040204020203" pitchFamily="34" charset="0"/>
                <a:ea typeface="Gadugi" panose="020B0502040204020203" pitchFamily="34" charset="0"/>
              </a:rPr>
              <a:t> is? / What kind of person is he?</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4 What do you understand by ‘plans to get rid of </a:t>
            </a:r>
            <a:r>
              <a:rPr lang="en-GB" sz="2800" dirty="0" err="1">
                <a:latin typeface="Gadugi" panose="020B0502040204020203" pitchFamily="34" charset="0"/>
                <a:ea typeface="Gadugi" panose="020B0502040204020203" pitchFamily="34" charset="0"/>
              </a:rPr>
              <a:t>Kozinsky</a:t>
            </a:r>
            <a:r>
              <a:rPr lang="en-GB" sz="2800" dirty="0">
                <a:latin typeface="Gadugi" panose="020B0502040204020203" pitchFamily="34" charset="0"/>
                <a:ea typeface="Gadugi" panose="020B0502040204020203" pitchFamily="34" charset="0"/>
              </a:rPr>
              <a:t> and Hodge’? What do you think is going to happen to them?</a:t>
            </a:r>
          </a:p>
          <a:p>
            <a:endParaRPr lang="en-GB" dirty="0"/>
          </a:p>
        </p:txBody>
      </p:sp>
    </p:spTree>
    <p:extLst>
      <p:ext uri="{BB962C8B-B14F-4D97-AF65-F5344CB8AC3E}">
        <p14:creationId xmlns:p14="http://schemas.microsoft.com/office/powerpoint/2010/main" val="907798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1908B9-C8BD-4778-A32C-A29C49C3FE97}"/>
              </a:ext>
            </a:extLst>
          </p:cNvPr>
          <p:cNvSpPr txBox="1"/>
          <p:nvPr/>
        </p:nvSpPr>
        <p:spPr>
          <a:xfrm>
            <a:off x="469128" y="159026"/>
            <a:ext cx="11052313" cy="6186309"/>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Before reading chapter 4</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Think about the following questions and make notes / discuss with a partner</a:t>
            </a:r>
          </a:p>
          <a:p>
            <a:endParaRPr lang="en-GB" sz="2800" dirty="0">
              <a:latin typeface="Gadugi" panose="020B0502040204020203" pitchFamily="34" charset="0"/>
              <a:ea typeface="Gadugi" panose="020B0502040204020203" pitchFamily="34" charset="0"/>
            </a:endParaRPr>
          </a:p>
          <a:p>
            <a:pPr>
              <a:lnSpc>
                <a:spcPct val="150000"/>
              </a:lnSpc>
            </a:pPr>
            <a:r>
              <a:rPr lang="en-GB" sz="2800" dirty="0">
                <a:latin typeface="Gadugi" panose="020B0502040204020203" pitchFamily="34" charset="0"/>
                <a:ea typeface="Gadugi" panose="020B0502040204020203" pitchFamily="34" charset="0"/>
              </a:rPr>
              <a:t>1 What do you think are the first things Mitch and </a:t>
            </a:r>
          </a:p>
          <a:p>
            <a:pPr>
              <a:lnSpc>
                <a:spcPct val="150000"/>
              </a:lnSpc>
            </a:pPr>
            <a:r>
              <a:rPr lang="en-GB" sz="2800" dirty="0">
                <a:latin typeface="Gadugi" panose="020B0502040204020203" pitchFamily="34" charset="0"/>
                <a:ea typeface="Gadugi" panose="020B0502040204020203" pitchFamily="34" charset="0"/>
              </a:rPr>
              <a:t>Abby will need to do when they arrive in their new </a:t>
            </a:r>
          </a:p>
          <a:p>
            <a:pPr>
              <a:lnSpc>
                <a:spcPct val="150000"/>
              </a:lnSpc>
            </a:pPr>
            <a:r>
              <a:rPr lang="en-GB" sz="2800" dirty="0">
                <a:latin typeface="Gadugi" panose="020B0502040204020203" pitchFamily="34" charset="0"/>
                <a:ea typeface="Gadugi" panose="020B0502040204020203" pitchFamily="34" charset="0"/>
              </a:rPr>
              <a:t>town of Memphis?</a:t>
            </a:r>
          </a:p>
          <a:p>
            <a:pPr>
              <a:lnSpc>
                <a:spcPct val="150000"/>
              </a:lnSpc>
            </a:pPr>
            <a:endParaRPr lang="en-GB" sz="2800" dirty="0">
              <a:latin typeface="Gadugi" panose="020B0502040204020203" pitchFamily="34" charset="0"/>
              <a:ea typeface="Gadugi" panose="020B0502040204020203" pitchFamily="34" charset="0"/>
            </a:endParaRPr>
          </a:p>
          <a:p>
            <a:pPr>
              <a:lnSpc>
                <a:spcPct val="150000"/>
              </a:lnSpc>
            </a:pPr>
            <a:r>
              <a:rPr lang="en-GB" sz="2800" dirty="0">
                <a:latin typeface="Gadugi" panose="020B0502040204020203" pitchFamily="34" charset="0"/>
                <a:ea typeface="Gadugi" panose="020B0502040204020203" pitchFamily="34" charset="0"/>
              </a:rPr>
              <a:t>2  What do you think is going to happen to </a:t>
            </a:r>
            <a:r>
              <a:rPr lang="en-GB" sz="2800" dirty="0" err="1">
                <a:latin typeface="Gadugi" panose="020B0502040204020203" pitchFamily="34" charset="0"/>
                <a:ea typeface="Gadugi" panose="020B0502040204020203" pitchFamily="34" charset="0"/>
              </a:rPr>
              <a:t>Kozinsky</a:t>
            </a:r>
            <a:r>
              <a:rPr lang="en-GB" sz="2800" dirty="0">
                <a:latin typeface="Gadugi" panose="020B0502040204020203" pitchFamily="34" charset="0"/>
                <a:ea typeface="Gadugi" panose="020B0502040204020203" pitchFamily="34" charset="0"/>
              </a:rPr>
              <a:t> and Hodge?</a:t>
            </a:r>
          </a:p>
          <a:p>
            <a:r>
              <a:rPr lang="en-GB" sz="2800" b="1" dirty="0">
                <a:latin typeface="Gadugi" panose="020B0502040204020203" pitchFamily="34" charset="0"/>
                <a:ea typeface="Gadugi" panose="020B0502040204020203" pitchFamily="34" charset="0"/>
              </a:rPr>
              <a:t>         Now read chapter 4 and check your ideas</a:t>
            </a:r>
          </a:p>
          <a:p>
            <a:endParaRPr lang="en-GB" dirty="0"/>
          </a:p>
        </p:txBody>
      </p:sp>
      <p:pic>
        <p:nvPicPr>
          <p:cNvPr id="2050" name="Picture 2" descr="Large american house stock photo. Image of modern, america - 21396160">
            <a:extLst>
              <a:ext uri="{FF2B5EF4-FFF2-40B4-BE49-F238E27FC236}">
                <a16:creationId xmlns:a16="http://schemas.microsoft.com/office/drawing/2014/main" id="{B408C196-8A87-49DD-9198-DB2B436D70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91895" y="1822835"/>
            <a:ext cx="3319226" cy="2423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6199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BBA6E0D0580B499C4F0BCC264DE0E2" ma:contentTypeVersion="11" ma:contentTypeDescription="Create a new document." ma:contentTypeScope="" ma:versionID="6d039c66ea0a0979006085c107a09080">
  <xsd:schema xmlns:xsd="http://www.w3.org/2001/XMLSchema" xmlns:xs="http://www.w3.org/2001/XMLSchema" xmlns:p="http://schemas.microsoft.com/office/2006/metadata/properties" xmlns:ns2="fd4bc9ef-c111-460f-808e-4de0462dc25a" xmlns:ns3="61ceb53a-92cc-40c1-a438-9322f3340fc8" targetNamespace="http://schemas.microsoft.com/office/2006/metadata/properties" ma:root="true" ma:fieldsID="1df7bece127ec23c170544967699d91b" ns2:_="" ns3:_="">
    <xsd:import namespace="fd4bc9ef-c111-460f-808e-4de0462dc25a"/>
    <xsd:import namespace="61ceb53a-92cc-40c1-a438-9322f3340f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bc9ef-c111-460f-808e-4de0462dc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1ceb53a-92cc-40c1-a438-9322f3340fc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AFEB2D-117B-4BA1-BE8F-6C59EC7431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4bc9ef-c111-460f-808e-4de0462dc25a"/>
    <ds:schemaRef ds:uri="61ceb53a-92cc-40c1-a438-9322f3340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A75E82-733A-4279-85A2-521A15B49F42}">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E331312-5842-4C9B-8A7E-70587F65EE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1887</TotalTime>
  <Words>1701</Words>
  <Application>Microsoft Office PowerPoint</Application>
  <PresentationFormat>Widescreen</PresentationFormat>
  <Paragraphs>122</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Custom Design</vt:lpstr>
      <vt:lpstr>PowerPoint Presentation</vt:lpstr>
      <vt:lpstr>What do you remember about the following?</vt:lpstr>
      <vt:lpstr>Before reading chapter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Carey, Thomas (Myanmar)</dc:creator>
  <cp:lastModifiedBy>Philippa Burrows</cp:lastModifiedBy>
  <cp:revision>63</cp:revision>
  <dcterms:created xsi:type="dcterms:W3CDTF">2020-03-10T09:03:07Z</dcterms:created>
  <dcterms:modified xsi:type="dcterms:W3CDTF">2021-03-09T15:23:53Z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0x010100B4BBA6E0D0580B499C4F0BCC264DE0E2</vt:lpwstr>
  </property>
</Properties>
</file>