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0"/>
  </p:notesMasterIdLst>
  <p:sldIdLst>
    <p:sldId id="30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2F6D69D7-075A-49BF-ADAD-91CD0EC1C039}"/>
    <pc:docChg chg="undo redo custSel addSld delSld modSld">
      <pc:chgData name="Helena Walters" userId="0082c520-c2c8-4944-9e5a-2aa07d58029d" providerId="ADAL" clId="{2F6D69D7-075A-49BF-ADAD-91CD0EC1C039}" dt="2023-10-11T13:49:22.859" v="307" actId="404"/>
      <pc:docMkLst>
        <pc:docMk/>
      </pc:docMkLst>
      <pc:sldChg chg="addSp delSp modSp del mod">
        <pc:chgData name="Helena Walters" userId="0082c520-c2c8-4944-9e5a-2aa07d58029d" providerId="ADAL" clId="{2F6D69D7-075A-49BF-ADAD-91CD0EC1C039}" dt="2023-10-11T11:05:49.845" v="293" actId="2696"/>
        <pc:sldMkLst>
          <pc:docMk/>
          <pc:sldMk cId="0" sldId="256"/>
        </pc:sldMkLst>
        <pc:spChg chg="add del">
          <ac:chgData name="Helena Walters" userId="0082c520-c2c8-4944-9e5a-2aa07d58029d" providerId="ADAL" clId="{2F6D69D7-075A-49BF-ADAD-91CD0EC1C039}" dt="2023-10-11T10:59:01.452" v="276" actId="478"/>
          <ac:spMkLst>
            <pc:docMk/>
            <pc:sldMk cId="0" sldId="256"/>
            <ac:spMk id="90" creationId="{00000000-0000-0000-0000-000000000000}"/>
          </ac:spMkLst>
        </pc:spChg>
        <pc:spChg chg="add del">
          <ac:chgData name="Helena Walters" userId="0082c520-c2c8-4944-9e5a-2aa07d58029d" providerId="ADAL" clId="{2F6D69D7-075A-49BF-ADAD-91CD0EC1C039}" dt="2023-10-11T10:59:01.452" v="276" actId="478"/>
          <ac:spMkLst>
            <pc:docMk/>
            <pc:sldMk cId="0" sldId="256"/>
            <ac:spMk id="91" creationId="{00000000-0000-0000-0000-000000000000}"/>
          </ac:spMkLst>
        </pc:spChg>
        <pc:spChg chg="add del mod">
          <ac:chgData name="Helena Walters" userId="0082c520-c2c8-4944-9e5a-2aa07d58029d" providerId="ADAL" clId="{2F6D69D7-075A-49BF-ADAD-91CD0EC1C039}" dt="2023-10-11T10:59:51.817" v="279" actId="1076"/>
          <ac:spMkLst>
            <pc:docMk/>
            <pc:sldMk cId="0" sldId="256"/>
            <ac:spMk id="92" creationId="{00000000-0000-0000-0000-000000000000}"/>
          </ac:spMkLst>
        </pc:spChg>
        <pc:picChg chg="add del mod">
          <ac:chgData name="Helena Walters" userId="0082c520-c2c8-4944-9e5a-2aa07d58029d" providerId="ADAL" clId="{2F6D69D7-075A-49BF-ADAD-91CD0EC1C039}" dt="2023-10-11T10:58:59.680" v="274" actId="22"/>
          <ac:picMkLst>
            <pc:docMk/>
            <pc:sldMk cId="0" sldId="256"/>
            <ac:picMk id="3" creationId="{E950BC3F-F69B-A78F-9F03-AB7D174F339A}"/>
          </ac:picMkLst>
        </pc:picChg>
        <pc:picChg chg="add del mod">
          <ac:chgData name="Helena Walters" userId="0082c520-c2c8-4944-9e5a-2aa07d58029d" providerId="ADAL" clId="{2F6D69D7-075A-49BF-ADAD-91CD0EC1C039}" dt="2023-10-11T11:04:25.554" v="288" actId="478"/>
          <ac:picMkLst>
            <pc:docMk/>
            <pc:sldMk cId="0" sldId="256"/>
            <ac:picMk id="5" creationId="{F942854E-7AF8-DB79-3EDD-C3E108418453}"/>
          </ac:picMkLst>
        </pc:picChg>
        <pc:picChg chg="add del mod">
          <ac:chgData name="Helena Walters" userId="0082c520-c2c8-4944-9e5a-2aa07d58029d" providerId="ADAL" clId="{2F6D69D7-075A-49BF-ADAD-91CD0EC1C039}" dt="2023-10-11T11:04:29.327" v="289" actId="1076"/>
          <ac:picMkLst>
            <pc:docMk/>
            <pc:sldMk cId="0" sldId="256"/>
            <ac:picMk id="89" creationId="{00000000-0000-0000-0000-000000000000}"/>
          </ac:picMkLst>
        </pc:picChg>
      </pc:sldChg>
      <pc:sldChg chg="modSp mod">
        <pc:chgData name="Helena Walters" userId="0082c520-c2c8-4944-9e5a-2aa07d58029d" providerId="ADAL" clId="{2F6D69D7-075A-49BF-ADAD-91CD0EC1C039}" dt="2023-10-10T11:35:40.414" v="13" actId="27636"/>
        <pc:sldMkLst>
          <pc:docMk/>
          <pc:sldMk cId="0" sldId="278"/>
        </pc:sldMkLst>
        <pc:spChg chg="mod">
          <ac:chgData name="Helena Walters" userId="0082c520-c2c8-4944-9e5a-2aa07d58029d" providerId="ADAL" clId="{2F6D69D7-075A-49BF-ADAD-91CD0EC1C039}" dt="2023-10-10T11:35:40.414" v="13" actId="27636"/>
          <ac:spMkLst>
            <pc:docMk/>
            <pc:sldMk cId="0" sldId="278"/>
            <ac:spMk id="243" creationId="{00000000-0000-0000-0000-000000000000}"/>
          </ac:spMkLst>
        </pc:spChg>
      </pc:sldChg>
      <pc:sldChg chg="modSp mod">
        <pc:chgData name="Helena Walters" userId="0082c520-c2c8-4944-9e5a-2aa07d58029d" providerId="ADAL" clId="{2F6D69D7-075A-49BF-ADAD-91CD0EC1C039}" dt="2023-10-10T11:35:40.419" v="14" actId="27636"/>
        <pc:sldMkLst>
          <pc:docMk/>
          <pc:sldMk cId="0" sldId="291"/>
        </pc:sldMkLst>
        <pc:spChg chg="mod">
          <ac:chgData name="Helena Walters" userId="0082c520-c2c8-4944-9e5a-2aa07d58029d" providerId="ADAL" clId="{2F6D69D7-075A-49BF-ADAD-91CD0EC1C039}" dt="2023-10-10T11:35:40.419" v="14" actId="27636"/>
          <ac:spMkLst>
            <pc:docMk/>
            <pc:sldMk cId="0" sldId="291"/>
            <ac:spMk id="336" creationId="{00000000-0000-0000-0000-000000000000}"/>
          </ac:spMkLst>
        </pc:spChg>
      </pc:sldChg>
      <pc:sldChg chg="modSp mod">
        <pc:chgData name="Helena Walters" userId="0082c520-c2c8-4944-9e5a-2aa07d58029d" providerId="ADAL" clId="{2F6D69D7-075A-49BF-ADAD-91CD0EC1C039}" dt="2023-10-10T11:35:40.423" v="15" actId="27636"/>
        <pc:sldMkLst>
          <pc:docMk/>
          <pc:sldMk cId="0" sldId="294"/>
        </pc:sldMkLst>
        <pc:spChg chg="mod">
          <ac:chgData name="Helena Walters" userId="0082c520-c2c8-4944-9e5a-2aa07d58029d" providerId="ADAL" clId="{2F6D69D7-075A-49BF-ADAD-91CD0EC1C039}" dt="2023-10-10T11:35:40.423" v="15" actId="27636"/>
          <ac:spMkLst>
            <pc:docMk/>
            <pc:sldMk cId="0" sldId="294"/>
            <ac:spMk id="356" creationId="{00000000-0000-0000-0000-000000000000}"/>
          </ac:spMkLst>
        </pc:spChg>
      </pc:sldChg>
      <pc:sldChg chg="modSp mod">
        <pc:chgData name="Helena Walters" userId="0082c520-c2c8-4944-9e5a-2aa07d58029d" providerId="ADAL" clId="{2F6D69D7-075A-49BF-ADAD-91CD0EC1C039}" dt="2023-10-10T11:35:40.427" v="16" actId="27636"/>
        <pc:sldMkLst>
          <pc:docMk/>
          <pc:sldMk cId="0" sldId="295"/>
        </pc:sldMkLst>
        <pc:spChg chg="mod">
          <ac:chgData name="Helena Walters" userId="0082c520-c2c8-4944-9e5a-2aa07d58029d" providerId="ADAL" clId="{2F6D69D7-075A-49BF-ADAD-91CD0EC1C039}" dt="2023-10-10T11:35:40.427" v="16" actId="27636"/>
          <ac:spMkLst>
            <pc:docMk/>
            <pc:sldMk cId="0" sldId="295"/>
            <ac:spMk id="365" creationId="{00000000-0000-0000-0000-000000000000}"/>
          </ac:spMkLst>
        </pc:spChg>
      </pc:sldChg>
      <pc:sldChg chg="addSp delSp modSp mod">
        <pc:chgData name="Helena Walters" userId="0082c520-c2c8-4944-9e5a-2aa07d58029d" providerId="ADAL" clId="{2F6D69D7-075A-49BF-ADAD-91CD0EC1C039}" dt="2023-10-11T10:33:41.214" v="262" actId="20577"/>
        <pc:sldMkLst>
          <pc:docMk/>
          <pc:sldMk cId="0" sldId="301"/>
        </pc:sldMkLst>
        <pc:spChg chg="add del">
          <ac:chgData name="Helena Walters" userId="0082c520-c2c8-4944-9e5a-2aa07d58029d" providerId="ADAL" clId="{2F6D69D7-075A-49BF-ADAD-91CD0EC1C039}" dt="2023-10-10T11:36:45.499" v="19"/>
          <ac:spMkLst>
            <pc:docMk/>
            <pc:sldMk cId="0" sldId="301"/>
            <ac:spMk id="2" creationId="{18AFC635-5D9C-F89D-6485-EC8D4AC38721}"/>
          </ac:spMkLst>
        </pc:spChg>
        <pc:spChg chg="add del">
          <ac:chgData name="Helena Walters" userId="0082c520-c2c8-4944-9e5a-2aa07d58029d" providerId="ADAL" clId="{2F6D69D7-075A-49BF-ADAD-91CD0EC1C039}" dt="2023-10-10T11:38:14.320" v="22" actId="22"/>
          <ac:spMkLst>
            <pc:docMk/>
            <pc:sldMk cId="0" sldId="301"/>
            <ac:spMk id="4" creationId="{2CDE97B4-0284-B031-B1A9-34CA5BE38E2D}"/>
          </ac:spMkLst>
        </pc:spChg>
        <pc:spChg chg="add del">
          <ac:chgData name="Helena Walters" userId="0082c520-c2c8-4944-9e5a-2aa07d58029d" providerId="ADAL" clId="{2F6D69D7-075A-49BF-ADAD-91CD0EC1C039}" dt="2023-10-10T11:38:24.423" v="24" actId="22"/>
          <ac:spMkLst>
            <pc:docMk/>
            <pc:sldMk cId="0" sldId="301"/>
            <ac:spMk id="6" creationId="{46ED5651-875B-5B04-C261-504FE97B158D}"/>
          </ac:spMkLst>
        </pc:spChg>
        <pc:spChg chg="add del">
          <ac:chgData name="Helena Walters" userId="0082c520-c2c8-4944-9e5a-2aa07d58029d" providerId="ADAL" clId="{2F6D69D7-075A-49BF-ADAD-91CD0EC1C039}" dt="2023-10-10T11:39:53.687" v="30"/>
          <ac:spMkLst>
            <pc:docMk/>
            <pc:sldMk cId="0" sldId="301"/>
            <ac:spMk id="7" creationId="{9C9DF41A-8275-FEFA-BA20-2DDCC17A7963}"/>
          </ac:spMkLst>
        </pc:spChg>
        <pc:spChg chg="add del mod">
          <ac:chgData name="Helena Walters" userId="0082c520-c2c8-4944-9e5a-2aa07d58029d" providerId="ADAL" clId="{2F6D69D7-075A-49BF-ADAD-91CD0EC1C039}" dt="2023-10-10T11:40:58.379" v="34" actId="478"/>
          <ac:spMkLst>
            <pc:docMk/>
            <pc:sldMk cId="0" sldId="301"/>
            <ac:spMk id="9" creationId="{F544BC21-AFC0-9841-F77E-E6DF14FBD5DA}"/>
          </ac:spMkLst>
        </pc:spChg>
        <pc:spChg chg="add del mod">
          <ac:chgData name="Helena Walters" userId="0082c520-c2c8-4944-9e5a-2aa07d58029d" providerId="ADAL" clId="{2F6D69D7-075A-49BF-ADAD-91CD0EC1C039}" dt="2023-10-10T11:41:32.438" v="37" actId="478"/>
          <ac:spMkLst>
            <pc:docMk/>
            <pc:sldMk cId="0" sldId="301"/>
            <ac:spMk id="11" creationId="{80DB1B28-69C2-4112-E78D-1E6073BD944F}"/>
          </ac:spMkLst>
        </pc:spChg>
        <pc:spChg chg="add mod">
          <ac:chgData name="Helena Walters" userId="0082c520-c2c8-4944-9e5a-2aa07d58029d" providerId="ADAL" clId="{2F6D69D7-075A-49BF-ADAD-91CD0EC1C039}" dt="2023-10-10T13:47:04.953" v="154" actId="1076"/>
          <ac:spMkLst>
            <pc:docMk/>
            <pc:sldMk cId="0" sldId="301"/>
            <ac:spMk id="12" creationId="{D22016E3-7197-996E-CD49-8A14B8208F85}"/>
          </ac:spMkLst>
        </pc:spChg>
        <pc:spChg chg="add mod">
          <ac:chgData name="Helena Walters" userId="0082c520-c2c8-4944-9e5a-2aa07d58029d" providerId="ADAL" clId="{2F6D69D7-075A-49BF-ADAD-91CD0EC1C039}" dt="2023-10-10T13:47:04.953" v="154" actId="1076"/>
          <ac:spMkLst>
            <pc:docMk/>
            <pc:sldMk cId="0" sldId="301"/>
            <ac:spMk id="13" creationId="{E79BC53B-B012-2FF9-270C-119CAD13CC1F}"/>
          </ac:spMkLst>
        </pc:spChg>
        <pc:spChg chg="add mod">
          <ac:chgData name="Helena Walters" userId="0082c520-c2c8-4944-9e5a-2aa07d58029d" providerId="ADAL" clId="{2F6D69D7-075A-49BF-ADAD-91CD0EC1C039}" dt="2023-10-10T13:47:41.657" v="155" actId="20577"/>
          <ac:spMkLst>
            <pc:docMk/>
            <pc:sldMk cId="0" sldId="301"/>
            <ac:spMk id="14" creationId="{AC940010-EE6C-00AA-873E-F83BD6DBC50B}"/>
          </ac:spMkLst>
        </pc:spChg>
        <pc:spChg chg="add del">
          <ac:chgData name="Helena Walters" userId="0082c520-c2c8-4944-9e5a-2aa07d58029d" providerId="ADAL" clId="{2F6D69D7-075A-49BF-ADAD-91CD0EC1C039}" dt="2023-10-11T10:00:02.287" v="158"/>
          <ac:spMkLst>
            <pc:docMk/>
            <pc:sldMk cId="0" sldId="301"/>
            <ac:spMk id="16" creationId="{DC27CC80-8802-3826-2065-4D11B747E506}"/>
          </ac:spMkLst>
        </pc:spChg>
        <pc:spChg chg="add mod">
          <ac:chgData name="Helena Walters" userId="0082c520-c2c8-4944-9e5a-2aa07d58029d" providerId="ADAL" clId="{2F6D69D7-075A-49BF-ADAD-91CD0EC1C039}" dt="2023-10-11T10:07:33.546" v="244" actId="164"/>
          <ac:spMkLst>
            <pc:docMk/>
            <pc:sldMk cId="0" sldId="301"/>
            <ac:spMk id="18" creationId="{05A9FB36-01E8-E1B0-4E97-3A7E25A49793}"/>
          </ac:spMkLst>
        </pc:spChg>
        <pc:spChg chg="add mod">
          <ac:chgData name="Helena Walters" userId="0082c520-c2c8-4944-9e5a-2aa07d58029d" providerId="ADAL" clId="{2F6D69D7-075A-49BF-ADAD-91CD0EC1C039}" dt="2023-10-11T10:07:33.546" v="244" actId="164"/>
          <ac:spMkLst>
            <pc:docMk/>
            <pc:sldMk cId="0" sldId="301"/>
            <ac:spMk id="20" creationId="{40542C7C-99A9-76B9-C7BD-D09D9C5CFA92}"/>
          </ac:spMkLst>
        </pc:spChg>
        <pc:spChg chg="add del">
          <ac:chgData name="Helena Walters" userId="0082c520-c2c8-4944-9e5a-2aa07d58029d" providerId="ADAL" clId="{2F6D69D7-075A-49BF-ADAD-91CD0EC1C039}" dt="2023-10-11T10:05:02.597" v="195" actId="22"/>
          <ac:spMkLst>
            <pc:docMk/>
            <pc:sldMk cId="0" sldId="301"/>
            <ac:spMk id="22" creationId="{556FA7D9-DDA0-72F7-5125-F2652396A291}"/>
          </ac:spMkLst>
        </pc:spChg>
        <pc:spChg chg="add mod">
          <ac:chgData name="Helena Walters" userId="0082c520-c2c8-4944-9e5a-2aa07d58029d" providerId="ADAL" clId="{2F6D69D7-075A-49BF-ADAD-91CD0EC1C039}" dt="2023-10-11T10:33:41.214" v="262" actId="20577"/>
          <ac:spMkLst>
            <pc:docMk/>
            <pc:sldMk cId="0" sldId="301"/>
            <ac:spMk id="24" creationId="{3091EB33-D8F8-E451-29A9-42209503BD5F}"/>
          </ac:spMkLst>
        </pc:spChg>
        <pc:spChg chg="add mod">
          <ac:chgData name="Helena Walters" userId="0082c520-c2c8-4944-9e5a-2aa07d58029d" providerId="ADAL" clId="{2F6D69D7-075A-49BF-ADAD-91CD0EC1C039}" dt="2023-10-11T10:06:38.686" v="236" actId="571"/>
          <ac:spMkLst>
            <pc:docMk/>
            <pc:sldMk cId="0" sldId="301"/>
            <ac:spMk id="25" creationId="{832AC720-0F7D-0C6C-9C39-D3F5A9F3F42D}"/>
          </ac:spMkLst>
        </pc:spChg>
        <pc:spChg chg="mod">
          <ac:chgData name="Helena Walters" userId="0082c520-c2c8-4944-9e5a-2aa07d58029d" providerId="ADAL" clId="{2F6D69D7-075A-49BF-ADAD-91CD0EC1C039}" dt="2023-10-10T13:47:04.953" v="154" actId="1076"/>
          <ac:spMkLst>
            <pc:docMk/>
            <pc:sldMk cId="0" sldId="301"/>
            <ac:spMk id="391" creationId="{00000000-0000-0000-0000-000000000000}"/>
          </ac:spMkLst>
        </pc:spChg>
        <pc:spChg chg="mod">
          <ac:chgData name="Helena Walters" userId="0082c520-c2c8-4944-9e5a-2aa07d58029d" providerId="ADAL" clId="{2F6D69D7-075A-49BF-ADAD-91CD0EC1C039}" dt="2023-10-10T13:47:04.953" v="154" actId="1076"/>
          <ac:spMkLst>
            <pc:docMk/>
            <pc:sldMk cId="0" sldId="301"/>
            <ac:spMk id="392" creationId="{00000000-0000-0000-0000-000000000000}"/>
          </ac:spMkLst>
        </pc:spChg>
        <pc:grpChg chg="add del mod">
          <ac:chgData name="Helena Walters" userId="0082c520-c2c8-4944-9e5a-2aa07d58029d" providerId="ADAL" clId="{2F6D69D7-075A-49BF-ADAD-91CD0EC1C039}" dt="2023-10-11T09:59:51.345" v="156" actId="478"/>
          <ac:grpSpMkLst>
            <pc:docMk/>
            <pc:sldMk cId="0" sldId="301"/>
            <ac:grpSpMk id="15" creationId="{EF7C8DA4-9A4E-02DB-6BDA-FEB15F170DAF}"/>
          </ac:grpSpMkLst>
        </pc:grpChg>
        <pc:grpChg chg="add mod">
          <ac:chgData name="Helena Walters" userId="0082c520-c2c8-4944-9e5a-2aa07d58029d" providerId="ADAL" clId="{2F6D69D7-075A-49BF-ADAD-91CD0EC1C039}" dt="2023-10-11T10:07:33.546" v="244" actId="164"/>
          <ac:grpSpMkLst>
            <pc:docMk/>
            <pc:sldMk cId="0" sldId="301"/>
            <ac:grpSpMk id="27" creationId="{8B1FEEE6-8527-6AC0-3609-DC8D5D89030A}"/>
          </ac:grpSpMkLst>
        </pc:grpChg>
        <pc:picChg chg="add mod">
          <ac:chgData name="Helena Walters" userId="0082c520-c2c8-4944-9e5a-2aa07d58029d" providerId="ADAL" clId="{2F6D69D7-075A-49BF-ADAD-91CD0EC1C039}" dt="2023-10-11T10:06:38.686" v="236" actId="571"/>
          <ac:picMkLst>
            <pc:docMk/>
            <pc:sldMk cId="0" sldId="301"/>
            <ac:picMk id="26" creationId="{2B0BFA73-2577-7D70-7BFB-EF42671618DF}"/>
          </ac:picMkLst>
        </pc:picChg>
        <pc:picChg chg="add del">
          <ac:chgData name="Helena Walters" userId="0082c520-c2c8-4944-9e5a-2aa07d58029d" providerId="ADAL" clId="{2F6D69D7-075A-49BF-ADAD-91CD0EC1C039}" dt="2023-10-10T11:36:30.031" v="17" actId="478"/>
          <ac:picMkLst>
            <pc:docMk/>
            <pc:sldMk cId="0" sldId="301"/>
            <ac:picMk id="390" creationId="{00000000-0000-0000-0000-000000000000}"/>
          </ac:picMkLst>
        </pc:picChg>
        <pc:picChg chg="add del mod">
          <ac:chgData name="Helena Walters" userId="0082c520-c2c8-4944-9e5a-2aa07d58029d" providerId="ADAL" clId="{2F6D69D7-075A-49BF-ADAD-91CD0EC1C039}" dt="2023-10-10T11:35:39.601" v="7"/>
          <ac:picMkLst>
            <pc:docMk/>
            <pc:sldMk cId="0" sldId="301"/>
            <ac:picMk id="1026" creationId="{CA2C709F-FC2D-59D9-C3F6-47314123E209}"/>
          </ac:picMkLst>
        </pc:picChg>
        <pc:picChg chg="add del">
          <ac:chgData name="Helena Walters" userId="0082c520-c2c8-4944-9e5a-2aa07d58029d" providerId="ADAL" clId="{2F6D69D7-075A-49BF-ADAD-91CD0EC1C039}" dt="2023-10-10T11:36:45.499" v="19"/>
          <ac:picMkLst>
            <pc:docMk/>
            <pc:sldMk cId="0" sldId="301"/>
            <ac:picMk id="1028" creationId="{62175363-EE76-EEBE-0D4B-DA0AD85C19CF}"/>
          </ac:picMkLst>
        </pc:picChg>
        <pc:picChg chg="add del">
          <ac:chgData name="Helena Walters" userId="0082c520-c2c8-4944-9e5a-2aa07d58029d" providerId="ADAL" clId="{2F6D69D7-075A-49BF-ADAD-91CD0EC1C039}" dt="2023-10-10T11:36:45.499" v="19"/>
          <ac:picMkLst>
            <pc:docMk/>
            <pc:sldMk cId="0" sldId="301"/>
            <ac:picMk id="1029" creationId="{69E2112D-083F-353F-EC69-8C4CBA09B453}"/>
          </ac:picMkLst>
        </pc:picChg>
        <pc:picChg chg="add del">
          <ac:chgData name="Helena Walters" userId="0082c520-c2c8-4944-9e5a-2aa07d58029d" providerId="ADAL" clId="{2F6D69D7-075A-49BF-ADAD-91CD0EC1C039}" dt="2023-10-10T11:36:45.499" v="19"/>
          <ac:picMkLst>
            <pc:docMk/>
            <pc:sldMk cId="0" sldId="301"/>
            <ac:picMk id="1030" creationId="{FFCEEDF8-0D5D-C6F1-BD08-4A42E542755B}"/>
          </ac:picMkLst>
        </pc:picChg>
        <pc:picChg chg="add mod">
          <ac:chgData name="Helena Walters" userId="0082c520-c2c8-4944-9e5a-2aa07d58029d" providerId="ADAL" clId="{2F6D69D7-075A-49BF-ADAD-91CD0EC1C039}" dt="2023-10-10T13:47:04.953" v="154" actId="1076"/>
          <ac:picMkLst>
            <pc:docMk/>
            <pc:sldMk cId="0" sldId="301"/>
            <ac:picMk id="1032" creationId="{7A3A0D91-AE2C-8250-81E2-64958BD2FD84}"/>
          </ac:picMkLst>
        </pc:picChg>
        <pc:picChg chg="add del mod">
          <ac:chgData name="Helena Walters" userId="0082c520-c2c8-4944-9e5a-2aa07d58029d" providerId="ADAL" clId="{2F6D69D7-075A-49BF-ADAD-91CD0EC1C039}" dt="2023-10-10T11:39:53.687" v="30"/>
          <ac:picMkLst>
            <pc:docMk/>
            <pc:sldMk cId="0" sldId="301"/>
            <ac:picMk id="1034" creationId="{3536B94F-08A8-87B9-6186-6C08A53A8000}"/>
          </ac:picMkLst>
        </pc:picChg>
        <pc:picChg chg="add del">
          <ac:chgData name="Helena Walters" userId="0082c520-c2c8-4944-9e5a-2aa07d58029d" providerId="ADAL" clId="{2F6D69D7-075A-49BF-ADAD-91CD0EC1C039}" dt="2023-10-10T11:39:53.687" v="30"/>
          <ac:picMkLst>
            <pc:docMk/>
            <pc:sldMk cId="0" sldId="301"/>
            <ac:picMk id="1035" creationId="{907DEB4E-D412-3F36-1E13-18E001F21932}"/>
          </ac:picMkLst>
        </pc:picChg>
        <pc:picChg chg="add mod">
          <ac:chgData name="Helena Walters" userId="0082c520-c2c8-4944-9e5a-2aa07d58029d" providerId="ADAL" clId="{2F6D69D7-075A-49BF-ADAD-91CD0EC1C039}" dt="2023-10-10T13:47:04.953" v="154" actId="1076"/>
          <ac:picMkLst>
            <pc:docMk/>
            <pc:sldMk cId="0" sldId="301"/>
            <ac:picMk id="1037" creationId="{36D144BF-48EE-FB66-E869-1D81DD689C6F}"/>
          </ac:picMkLst>
        </pc:picChg>
        <pc:picChg chg="add mod">
          <ac:chgData name="Helena Walters" userId="0082c520-c2c8-4944-9e5a-2aa07d58029d" providerId="ADAL" clId="{2F6D69D7-075A-49BF-ADAD-91CD0EC1C039}" dt="2023-10-10T13:47:04.953" v="154" actId="1076"/>
          <ac:picMkLst>
            <pc:docMk/>
            <pc:sldMk cId="0" sldId="301"/>
            <ac:picMk id="1039" creationId="{85EC0B50-1E8D-6599-7914-659FAFA27A39}"/>
          </ac:picMkLst>
        </pc:picChg>
        <pc:picChg chg="add del">
          <ac:chgData name="Helena Walters" userId="0082c520-c2c8-4944-9e5a-2aa07d58029d" providerId="ADAL" clId="{2F6D69D7-075A-49BF-ADAD-91CD0EC1C039}" dt="2023-10-11T10:00:02.287" v="158"/>
          <ac:picMkLst>
            <pc:docMk/>
            <pc:sldMk cId="0" sldId="301"/>
            <ac:picMk id="1041" creationId="{ED83BE93-BA15-21B0-57B2-AA684136C72F}"/>
          </ac:picMkLst>
        </pc:picChg>
        <pc:picChg chg="add del">
          <ac:chgData name="Helena Walters" userId="0082c520-c2c8-4944-9e5a-2aa07d58029d" providerId="ADAL" clId="{2F6D69D7-075A-49BF-ADAD-91CD0EC1C039}" dt="2023-10-11T10:00:02.287" v="158"/>
          <ac:picMkLst>
            <pc:docMk/>
            <pc:sldMk cId="0" sldId="301"/>
            <ac:picMk id="1042" creationId="{52847527-191A-4B68-A734-3023C2C7E55E}"/>
          </ac:picMkLst>
        </pc:picChg>
        <pc:picChg chg="add del">
          <ac:chgData name="Helena Walters" userId="0082c520-c2c8-4944-9e5a-2aa07d58029d" providerId="ADAL" clId="{2F6D69D7-075A-49BF-ADAD-91CD0EC1C039}" dt="2023-10-11T10:00:02.287" v="158"/>
          <ac:picMkLst>
            <pc:docMk/>
            <pc:sldMk cId="0" sldId="301"/>
            <ac:picMk id="1043" creationId="{9A9AB8A0-C950-6BB1-28C5-14536F176BD9}"/>
          </ac:picMkLst>
        </pc:picChg>
        <pc:picChg chg="add mod">
          <ac:chgData name="Helena Walters" userId="0082c520-c2c8-4944-9e5a-2aa07d58029d" providerId="ADAL" clId="{2F6D69D7-075A-49BF-ADAD-91CD0EC1C039}" dt="2023-10-11T10:07:33.546" v="244" actId="164"/>
          <ac:picMkLst>
            <pc:docMk/>
            <pc:sldMk cId="0" sldId="301"/>
            <ac:picMk id="1045" creationId="{9A3B3690-5462-7DFF-7D5A-6D7E495818BA}"/>
          </ac:picMkLst>
        </pc:picChg>
        <pc:picChg chg="add del">
          <ac:chgData name="Helena Walters" userId="0082c520-c2c8-4944-9e5a-2aa07d58029d" providerId="ADAL" clId="{2F6D69D7-075A-49BF-ADAD-91CD0EC1C039}" dt="2023-10-11T10:01:27.332" v="164" actId="478"/>
          <ac:picMkLst>
            <pc:docMk/>
            <pc:sldMk cId="0" sldId="301"/>
            <ac:picMk id="1047" creationId="{D72AC5B6-DD4E-5203-C413-09BF2416062B}"/>
          </ac:picMkLst>
        </pc:picChg>
        <pc:picChg chg="add mod">
          <ac:chgData name="Helena Walters" userId="0082c520-c2c8-4944-9e5a-2aa07d58029d" providerId="ADAL" clId="{2F6D69D7-075A-49BF-ADAD-91CD0EC1C039}" dt="2023-10-11T10:07:33.546" v="244" actId="164"/>
          <ac:picMkLst>
            <pc:docMk/>
            <pc:sldMk cId="0" sldId="301"/>
            <ac:picMk id="1049" creationId="{0565F08D-01E4-6A70-D5AD-EC04450D180C}"/>
          </ac:picMkLst>
        </pc:picChg>
        <pc:picChg chg="add del mod">
          <ac:chgData name="Helena Walters" userId="0082c520-c2c8-4944-9e5a-2aa07d58029d" providerId="ADAL" clId="{2F6D69D7-075A-49BF-ADAD-91CD0EC1C039}" dt="2023-10-11T10:04:27.101" v="189"/>
          <ac:picMkLst>
            <pc:docMk/>
            <pc:sldMk cId="0" sldId="301"/>
            <ac:picMk id="1051" creationId="{78FE28E8-1A20-9806-45D9-A743A8127FB5}"/>
          </ac:picMkLst>
        </pc:picChg>
        <pc:picChg chg="add mod">
          <ac:chgData name="Helena Walters" userId="0082c520-c2c8-4944-9e5a-2aa07d58029d" providerId="ADAL" clId="{2F6D69D7-075A-49BF-ADAD-91CD0EC1C039}" dt="2023-10-11T10:07:33.546" v="244" actId="164"/>
          <ac:picMkLst>
            <pc:docMk/>
            <pc:sldMk cId="0" sldId="301"/>
            <ac:picMk id="1053" creationId="{FBB6CDEC-F84A-0100-3057-F7BD71527911}"/>
          </ac:picMkLst>
        </pc:picChg>
      </pc:sldChg>
      <pc:sldChg chg="modSp add del mod">
        <pc:chgData name="Helena Walters" userId="0082c520-c2c8-4944-9e5a-2aa07d58029d" providerId="ADAL" clId="{2F6D69D7-075A-49BF-ADAD-91CD0EC1C039}" dt="2023-10-11T11:26:26.403" v="295" actId="2696"/>
        <pc:sldMkLst>
          <pc:docMk/>
          <pc:sldMk cId="1293533547" sldId="302"/>
        </pc:sldMkLst>
        <pc:spChg chg="mod">
          <ac:chgData name="Helena Walters" userId="0082c520-c2c8-4944-9e5a-2aa07d58029d" providerId="ADAL" clId="{2F6D69D7-075A-49BF-ADAD-91CD0EC1C039}" dt="2023-10-11T11:05:40.503" v="292" actId="113"/>
          <ac:spMkLst>
            <pc:docMk/>
            <pc:sldMk cId="1293533547" sldId="302"/>
            <ac:spMk id="6" creationId="{8EF35676-49DE-E547-B19F-0A8B69E1FA3A}"/>
          </ac:spMkLst>
        </pc:spChg>
      </pc:sldChg>
      <pc:sldChg chg="modSp add mod">
        <pc:chgData name="Helena Walters" userId="0082c520-c2c8-4944-9e5a-2aa07d58029d" providerId="ADAL" clId="{2F6D69D7-075A-49BF-ADAD-91CD0EC1C039}" dt="2023-10-11T13:49:22.859" v="307" actId="404"/>
        <pc:sldMkLst>
          <pc:docMk/>
          <pc:sldMk cId="3049800406" sldId="303"/>
        </pc:sldMkLst>
        <pc:spChg chg="mod">
          <ac:chgData name="Helena Walters" userId="0082c520-c2c8-4944-9e5a-2aa07d58029d" providerId="ADAL" clId="{2F6D69D7-075A-49BF-ADAD-91CD0EC1C039}" dt="2023-10-11T13:49:22.859" v="307" actId="404"/>
          <ac:spMkLst>
            <pc:docMk/>
            <pc:sldMk cId="3049800406" sldId="303"/>
            <ac:spMk id="6" creationId="{8EF35676-49DE-E547-B19F-0A8B69E1FA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ZA" sz="2000" b="0" strike="noStrike" spc="-1">
                <a:solidFill>
                  <a:srgbClr val="000000"/>
                </a:solidFill>
                <a:latin typeface="Arial"/>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ZA" sz="1400" b="0" strike="noStrike" spc="-1">
                <a:solidFill>
                  <a:srgbClr val="000000"/>
                </a:solidFill>
                <a:latin typeface="Times New Roman"/>
              </a:rPr>
              <a:t>&lt;header&gt;</a:t>
            </a:r>
          </a:p>
        </p:txBody>
      </p:sp>
      <p:sp>
        <p:nvSpPr>
          <p:cNvPr id="86"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n-ZA" sz="1400" b="0" strike="noStrike" spc="-1">
                <a:solidFill>
                  <a:srgbClr val="000000"/>
                </a:solidFill>
                <a:latin typeface="Times New Roman"/>
              </a:defRPr>
            </a:lvl1pPr>
          </a:lstStyle>
          <a:p>
            <a:pPr indent="0" algn="r">
              <a:buNone/>
            </a:pPr>
            <a:r>
              <a:rPr lang="en-ZA" sz="1400" b="0" strike="noStrike" spc="-1">
                <a:solidFill>
                  <a:srgbClr val="000000"/>
                </a:solidFill>
                <a:latin typeface="Times New Roman"/>
              </a:rPr>
              <a:t>&lt;date/time&gt;</a:t>
            </a:r>
          </a:p>
        </p:txBody>
      </p:sp>
      <p:sp>
        <p:nvSpPr>
          <p:cNvPr id="87"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n-ZA" sz="1400" b="0" strike="noStrike" spc="-1">
                <a:solidFill>
                  <a:srgbClr val="000000"/>
                </a:solidFill>
                <a:latin typeface="Times New Roman"/>
              </a:defRPr>
            </a:lvl1pPr>
          </a:lstStyle>
          <a:p>
            <a:pPr indent="0">
              <a:buNone/>
            </a:pPr>
            <a:r>
              <a:rPr lang="en-ZA" sz="1400" b="0" strike="noStrike" spc="-1">
                <a:solidFill>
                  <a:srgbClr val="000000"/>
                </a:solidFill>
                <a:latin typeface="Times New Roman"/>
              </a:rPr>
              <a:t>&lt;footer&gt;</a:t>
            </a:r>
          </a:p>
        </p:txBody>
      </p:sp>
      <p:sp>
        <p:nvSpPr>
          <p:cNvPr id="88"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n-ZA" sz="1400" b="0" strike="noStrike" spc="-1">
                <a:solidFill>
                  <a:srgbClr val="000000"/>
                </a:solidFill>
                <a:latin typeface="Times New Roman"/>
              </a:defRPr>
            </a:lvl1pPr>
          </a:lstStyle>
          <a:p>
            <a:pPr indent="0" algn="r">
              <a:buNone/>
            </a:pPr>
            <a:fld id="{8A1BD447-4BC2-4326-9AD1-C4B92D88CFFB}" type="slidenum">
              <a:rPr lang="en-ZA" sz="1400" b="0" strike="noStrike" spc="-1">
                <a:solidFill>
                  <a:srgbClr val="000000"/>
                </a:solidFill>
                <a:latin typeface="Times New Roman"/>
              </a:rPr>
              <a:t>‹#›</a:t>
            </a:fld>
            <a:endParaRPr lang="en-ZA"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noRot="1" noChangeAspect="1"/>
          </p:cNvSpPr>
          <p:nvPr>
            <p:ph type="sldImg"/>
          </p:nvPr>
        </p:nvSpPr>
        <p:spPr>
          <a:xfrm>
            <a:off x="685800" y="1143000"/>
            <a:ext cx="5486040" cy="3085920"/>
          </a:xfrm>
          <a:prstGeom prst="rect">
            <a:avLst/>
          </a:prstGeom>
          <a:ln w="0">
            <a:noFill/>
          </a:ln>
        </p:spPr>
      </p:sp>
      <p:sp>
        <p:nvSpPr>
          <p:cNvPr id="39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98"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50A6E04-5E48-4E2E-83E4-6F638EABD3DD}" type="slidenum">
              <a:rPr lang="en-US" sz="1200" b="0" strike="noStrike" spc="-1">
                <a:solidFill>
                  <a:srgbClr val="000000"/>
                </a:solidFill>
                <a:latin typeface="Times New Roman"/>
              </a:rPr>
              <a:t>2</a:t>
            </a:fld>
            <a:endParaRPr lang="en-ZA"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PlaceHolder 1"/>
          <p:cNvSpPr>
            <a:spLocks noGrp="1" noRot="1" noChangeAspect="1"/>
          </p:cNvSpPr>
          <p:nvPr>
            <p:ph type="sldImg"/>
          </p:nvPr>
        </p:nvSpPr>
        <p:spPr>
          <a:xfrm>
            <a:off x="685800" y="1143000"/>
            <a:ext cx="5486400" cy="3086100"/>
          </a:xfrm>
          <a:prstGeom prst="rect">
            <a:avLst/>
          </a:prstGeom>
          <a:ln w="0">
            <a:noFill/>
          </a:ln>
        </p:spPr>
      </p:sp>
      <p:sp>
        <p:nvSpPr>
          <p:cNvPr id="4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2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can be categorised into three broad categories, outlined as follows: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810" indent="-171450">
              <a:lnSpc>
                <a:spcPct val="200000"/>
              </a:lnSpc>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Continuous: Phenomena such as spectral data as captured by aerial or satellite imagery systems, temperature measurements, or elevation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810" indent="-171450">
              <a:lnSpc>
                <a:spcPct val="200000"/>
              </a:lnSpc>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Discrete: Also known as thematic data, examples of discrete data may include population density or land-cover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810" indent="-171450">
              <a:lnSpc>
                <a:spcPct val="200000"/>
              </a:lnSpc>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Images: Not to be mistaken for spectral data such as "imagery", images are simply pictures such as scanned maps, drawings, and photographs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p:txBody>
      </p:sp>
      <p:sp>
        <p:nvSpPr>
          <p:cNvPr id="427"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D13021C-B5AA-4754-91B1-FEEF46CBF26B}" type="slidenum">
              <a:rPr lang="en-US" sz="1200" b="0" strike="noStrike" spc="-1">
                <a:solidFill>
                  <a:srgbClr val="000000"/>
                </a:solidFill>
                <a:latin typeface="Times New Roman"/>
              </a:rPr>
              <a:t>11</a:t>
            </a:fld>
            <a:endParaRPr lang="en-ZA"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PlaceHolder 1"/>
          <p:cNvSpPr>
            <a:spLocks noGrp="1" noRot="1" noChangeAspect="1"/>
          </p:cNvSpPr>
          <p:nvPr>
            <p:ph type="sldImg"/>
          </p:nvPr>
        </p:nvSpPr>
        <p:spPr>
          <a:xfrm>
            <a:off x="685800" y="1143000"/>
            <a:ext cx="5486400" cy="3086100"/>
          </a:xfrm>
          <a:prstGeom prst="rect">
            <a:avLst/>
          </a:prstGeom>
          <a:ln w="0">
            <a:noFill/>
          </a:ln>
        </p:spPr>
      </p:sp>
      <p:sp>
        <p:nvSpPr>
          <p:cNvPr id="429" name="PlaceHolder 2"/>
          <p:cNvSpPr>
            <a:spLocks noGrp="1"/>
          </p:cNvSpPr>
          <p:nvPr>
            <p:ph type="body"/>
          </p:nvPr>
        </p:nvSpPr>
        <p:spPr>
          <a:xfrm>
            <a:off x="0" y="4320000"/>
            <a:ext cx="6840000" cy="3600000"/>
          </a:xfrm>
          <a:prstGeom prst="rect">
            <a:avLst/>
          </a:prstGeom>
          <a:noFill/>
          <a:ln w="0">
            <a:noFill/>
          </a:ln>
        </p:spPr>
        <p:txBody>
          <a:bodyPr anchor="t">
            <a:noAutofit/>
          </a:bodyPr>
          <a:lstStyle/>
          <a:p>
            <a:pPr marL="216000" indent="0">
              <a:lnSpc>
                <a:spcPct val="100000"/>
              </a:lnSpc>
              <a:buNone/>
            </a:pPr>
            <a:r>
              <a:rPr lang="en-ZA" sz="1800" b="1"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GeoTIFF</a:t>
            </a: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p>
          <a:p>
            <a:pPr marL="216000" indent="0">
              <a:lnSpc>
                <a:spcPct val="100000"/>
              </a:lnSpc>
              <a:buNone/>
            </a:pPr>
            <a:r>
              <a:rPr lang="en-ZA" sz="18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GeoTIFF</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stands out as a ubiquitous and versatile raster data format. It combines the capabilities of the TIFF (Tagged Image File Format) with geospatial metadata. This format accommodates a wide range of raster data types, making it </a:t>
            </a:r>
            <a:r>
              <a:rPr lang="en-ZA" sz="18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wzell</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-suited for everything from satellite imagery to topographic maps. Its broad compatibility with GIS software and tools has solidified its position as a cornerstone format in raster data management.</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ERDAS Imagine (IMG):</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ERDAS Imagine IMG format caters to the needs of remote sensing and image processing professionals. It was developed by Hexagon Geospatial and has a strong following in the field. This format excels at handling large, complex raster datasets, such as multispectral and hyperspectral imagery. Its capabilities for image analysis and manipulation make it a popular choice for advanced GIS applications.</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American Standard Code for Information Interchange ASCII Grid:</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ASCII Grid format is simple yet effective for representing raster data. It stores data values as plain text, making it human-readable and easy to work with. While it may not be as space-efficient as binary formats, it's widely supported and can be used for applications like elevation models, land cover data, and other grid-based datasets.</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Envi RAW Raster:</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Envi RAW Raster format has gained prominence in remote sensing and image analysis workflows. Developed by Harris Geospatial (formerly ITT Visual Information Solutions), it is designed for scientific and analytical purposes. Envi RAW is particularly adept at handling hyperspectral and multispectral data, making it invaluable for tasks such as spectral analysis and classification.</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GeoPackage:</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GeoPackage, extending its utility from vector to raster, also serves as a capable raster data format. An open standard established by the Open Geospatial Consortium (OGC), it offers the convenience of storing both vector and raster data within a single SQLite database file. This versatility makes it a practical choice for managing mixed geospatial datasets efficiently.</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 Takeaways:</a:t>
            </a:r>
          </a:p>
          <a:p>
            <a:pPr marL="216000"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summary, the world of GIS relies on diverse raster data formats, each tailored to specific needs and applications. </a:t>
            </a:r>
            <a:r>
              <a:rPr lang="en-ZA" sz="18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GeoTIFF</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ERDAS Imagine (IMG), ASCII Grid, Envi RAW Raster, and GeoPackage are among the commonly used formats. Choosing the right format depends on factors such as the nature of the data, intended analysis, software compatibility, and project requirements. A sound understanding of these formats empowers GIS practitioners to harness the full potential of geospatial raster data.</a:t>
            </a:r>
          </a:p>
        </p:txBody>
      </p:sp>
      <p:sp>
        <p:nvSpPr>
          <p:cNvPr id="430"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EDB08E9-20C0-4381-BEC5-1BD68271C262}" type="slidenum">
              <a:rPr lang="en-US" sz="1200" b="0" strike="noStrike" spc="-1">
                <a:solidFill>
                  <a:srgbClr val="000000"/>
                </a:solidFill>
                <a:latin typeface="Times New Roman"/>
              </a:rPr>
              <a:t>12</a:t>
            </a:fld>
            <a:endParaRPr lang="en-ZA" sz="12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PlaceHolder 1"/>
          <p:cNvSpPr>
            <a:spLocks noGrp="1" noRot="1" noChangeAspect="1"/>
          </p:cNvSpPr>
          <p:nvPr>
            <p:ph type="sldImg"/>
          </p:nvPr>
        </p:nvSpPr>
        <p:spPr>
          <a:xfrm>
            <a:off x="685800" y="1143000"/>
            <a:ext cx="5486400" cy="3086100"/>
          </a:xfrm>
          <a:prstGeom prst="rect">
            <a:avLst/>
          </a:prstGeom>
          <a:ln w="0">
            <a:noFill/>
          </a:ln>
        </p:spPr>
      </p:sp>
      <p:sp>
        <p:nvSpPr>
          <p:cNvPr id="4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Query</a:t>
            </a: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Retrieve specific geographic features based on spatial relationships.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Find points within a distance, identify intersecting polygons.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Buffering</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Create buffer zones around features for proximity analysis.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Used in environmental impact assessments, among others.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Network Analysis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Optimize connectivity in networks (roads, utilities).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Tasks include finding shortest paths, calculating travel distances.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Topology Analysis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Evaluate geometric and adjacency relationships.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Ensure data integrity, detect errors, and validate correctness.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Overlay Analysis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Combine multiple datasets to create new layers.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Common operations: union, intersection, difference, attribute intersection.</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Join</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Combine attribute data based on spatial relationships.</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Useful for linking data from one dataset to another.</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Clipping and Cropping</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Create new datasets by selecting features within a boundary.</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Useful for defining study areas or map extents.</a:t>
            </a:r>
          </a:p>
          <a:p>
            <a:pPr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Geocoding</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Convert addresses to geographic coordinates (latitude, longitude).</a:t>
            </a:r>
          </a:p>
          <a:p>
            <a:pPr indent="0">
              <a:lnSpc>
                <a:spcPct val="100000"/>
              </a:lnSpc>
              <a:buNone/>
            </a:pP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Essential for mapping and spatial analysis involving address-based data.</a:t>
            </a:r>
          </a:p>
        </p:txBody>
      </p:sp>
      <p:sp>
        <p:nvSpPr>
          <p:cNvPr id="433"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6BE08A5-D7BE-4323-964B-C141F0883A83}" type="slidenum">
              <a:rPr lang="en-US" sz="1200" b="0" strike="noStrike" spc="-1">
                <a:solidFill>
                  <a:srgbClr val="000000"/>
                </a:solidFill>
                <a:latin typeface="Times New Roman"/>
              </a:rPr>
              <a:t>13</a:t>
            </a:fld>
            <a:endParaRPr lang="en-ZA" sz="12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PlaceHolder 1"/>
          <p:cNvSpPr>
            <a:spLocks noGrp="1" noRot="1" noChangeAspect="1"/>
          </p:cNvSpPr>
          <p:nvPr>
            <p:ph type="sldImg"/>
          </p:nvPr>
        </p:nvSpPr>
        <p:spPr>
          <a:xfrm>
            <a:off x="685800" y="1143000"/>
            <a:ext cx="5486400" cy="3086100"/>
          </a:xfrm>
          <a:prstGeom prst="rect">
            <a:avLst/>
          </a:prstGeom>
          <a:ln w="0">
            <a:noFill/>
          </a:ln>
        </p:spPr>
      </p:sp>
      <p:sp>
        <p:nvSpPr>
          <p:cNvPr id="4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Resampling:</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Alter the resolution or spatial extent of a raster dataset.</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Common in data integration, matching resolutions, or reducing file size.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Mosaic:</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Combine multiple raster datasets into a single, seamless image.</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Useful when working with imagery or satellite data covering large areas.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Terrain Analysis</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Analyse elevation and slope characteristics of a raster surface.</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Valuable in applications like watershed modelling, viewshed analysis, and terrain visualization.</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Calculations: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Perform mathematical operations on raster datasets.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include addition, subtraction, multiplication, and division to derive new data layers, such as vegetation indices or suitability maps.</a:t>
            </a:r>
          </a:p>
        </p:txBody>
      </p:sp>
      <p:sp>
        <p:nvSpPr>
          <p:cNvPr id="436"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4D39BF3-D9FE-43B6-86ED-C1AA0387B448}" type="slidenum">
              <a:rPr lang="en-US" sz="1200" b="0" strike="noStrike" spc="-1">
                <a:solidFill>
                  <a:srgbClr val="000000"/>
                </a:solidFill>
                <a:latin typeface="Times New Roman"/>
              </a:rPr>
              <a:t>14</a:t>
            </a:fld>
            <a:endParaRPr lang="en-ZA"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noRot="1" noChangeAspect="1"/>
          </p:cNvSpPr>
          <p:nvPr>
            <p:ph type="sldImg"/>
          </p:nvPr>
        </p:nvSpPr>
        <p:spPr>
          <a:xfrm>
            <a:off x="685800" y="1143000"/>
            <a:ext cx="5486040" cy="3085920"/>
          </a:xfrm>
          <a:prstGeom prst="rect">
            <a:avLst/>
          </a:prstGeom>
          <a:ln w="0">
            <a:noFill/>
          </a:ln>
        </p:spPr>
      </p:sp>
      <p:sp>
        <p:nvSpPr>
          <p:cNvPr id="43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39"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4235319-7C45-4891-968D-9D1159452E87}" type="slidenum">
              <a:rPr lang="en-US" sz="1200" b="0" strike="noStrike" spc="-1">
                <a:solidFill>
                  <a:srgbClr val="000000"/>
                </a:solidFill>
                <a:latin typeface="Times New Roman"/>
              </a:rPr>
              <a:t>15</a:t>
            </a:fld>
            <a:endParaRPr lang="en-ZA"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noRot="1" noChangeAspect="1"/>
          </p:cNvSpPr>
          <p:nvPr>
            <p:ph type="sldImg"/>
          </p:nvPr>
        </p:nvSpPr>
        <p:spPr>
          <a:xfrm>
            <a:off x="685800" y="1143000"/>
            <a:ext cx="5486400" cy="3086100"/>
          </a:xfrm>
          <a:prstGeom prst="rect">
            <a:avLst/>
          </a:prstGeom>
          <a:ln w="0">
            <a:noFill/>
          </a:ln>
        </p:spPr>
      </p:sp>
      <p:sp>
        <p:nvSpPr>
          <p:cNvPr id="4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Databases are very flexible in handling large amounts of data. They offer many advantages over other data sources and it is encouraged to use them as a data source. Spatial databases also store raster data. Spatial database can handle large volumes of data and can also be used for geoprocessing. </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syntax that is used in the database is called SQL (Structured Query Language). This allows easy manipulation of the data and derivation of new products using the same data source.</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databases are enhanced for storage and fast retrieval of data that defines a geometric space. The data is stored as coordinates, lines, points, polygon and topology. Databases can also store raster data. Storing raster data in a database has its own pros and cons. One distinct advantage is that analysis that combined vector data can be easily done whilst the main disadvantage is that </a:t>
            </a: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rasters</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in nature tend to be big data and the upload process can take considerable time.</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2"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58AC6CA-944A-4BAB-A6C6-701E3E73FFDA}" type="slidenum">
              <a:rPr lang="en-US" sz="1200" b="0" strike="noStrike" spc="-1">
                <a:solidFill>
                  <a:srgbClr val="000000"/>
                </a:solidFill>
                <a:latin typeface="Times New Roman"/>
              </a:rPr>
              <a:t>16</a:t>
            </a:fld>
            <a:endParaRPr lang="en-ZA"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PlaceHolder 1"/>
          <p:cNvSpPr>
            <a:spLocks noGrp="1" noRot="1" noChangeAspect="1"/>
          </p:cNvSpPr>
          <p:nvPr>
            <p:ph type="sldImg"/>
          </p:nvPr>
        </p:nvSpPr>
        <p:spPr>
          <a:xfrm>
            <a:off x="685800" y="1143000"/>
            <a:ext cx="5486400" cy="3086100"/>
          </a:xfrm>
          <a:prstGeom prst="rect">
            <a:avLst/>
          </a:prstGeom>
          <a:ln w="0">
            <a:noFill/>
          </a:ln>
        </p:spPr>
      </p:sp>
      <p:sp>
        <p:nvSpPr>
          <p:cNvPr id="44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Definition: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Database Management System (DBMS) is a software application responsible for managing databases. It acts as an intermediary between users or applications and the physical data stored in the database. Its primary role is to provide efficient and organized methods for storing, retrieving, and managing data.</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Core Functions:</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Storage: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efficiently stores data on physical storage devices, managing the allocation of space and optimizing data placement for quick retrieval.</a:t>
            </a: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provides mechanisms for users and applications to access and manipulate data, typically through Structured Query Language (SQL) or other query languages.</a:t>
            </a: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Security: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includes security features to control access to the database. It manages user authentication, authorization, and data encryption to protect sensitive information.</a:t>
            </a: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Backup and Recovery: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offers tools and procedures for creating backups of databases to prevent data loss due to system failures, errors, or disasters. It also supports data recovery processes.</a:t>
            </a:r>
          </a:p>
          <a:p>
            <a:pPr marL="501750" indent="-285750">
              <a:lnSpc>
                <a:spcPct val="100000"/>
              </a:lnSpc>
              <a:buFont typeface="Arial" panose="020B0604020202020204" pitchFamily="34" charset="0"/>
              <a:buChar char="•"/>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Management: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excels at organizing and structuring data. It allows data to be categorized into tables, rows, and columns, making it easier to manage and query. Additionally, it enforces data integrity rules to maintain the accuracy and consistency of data, such as ensuring unique keys or referential integrity.</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Concurrency Control: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multi-user environments, DBMS ensures that multiple users or applications can access and modify data concurrently without leading to data corruption or conflicts. It employs concurrency control mechanisms to manage this.</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Query Optimization: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optimizes the execution of queries to improve performance. This involves selecting the most efficient execution plan for a query, which can significantly impact the speed of data retrieval and manipulation.</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Facilities: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DBMS provides various additional features, including:</a:t>
            </a:r>
          </a:p>
          <a:p>
            <a:pPr marL="216000" indent="0">
              <a:lnSpc>
                <a:spcPct val="100000"/>
              </a:lnSpc>
              <a:buNone/>
            </a:pP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Transaction Management: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Ensuring the reliability of transactions through properties like ACID (Atomicity, Consistency, Isolation, Durability).</a:t>
            </a: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Scalability: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Scaling to accommodate increasing data volumes and user loads.</a:t>
            </a: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Modelling: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Supporting the creation and management of data models that define the structure of the database and relationships between data entities.</a:t>
            </a: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User Interfaces: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Providing user-friendly interfaces for database administration, data entry, and reporting.</a:t>
            </a:r>
          </a:p>
          <a:p>
            <a:pPr marL="216000" indent="0">
              <a:lnSpc>
                <a:spcPct val="100000"/>
              </a:lnSpc>
              <a:buNone/>
            </a:pPr>
            <a:r>
              <a:rPr lang="en-ZA"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Report Generation: </a:t>
            </a:r>
            <a:r>
              <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Generating reports and summaries based on the data stored in the database, aiding decision-making and analysis.</a:t>
            </a:r>
          </a:p>
        </p:txBody>
      </p:sp>
      <p:sp>
        <p:nvSpPr>
          <p:cNvPr id="445"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5A0C842-692B-4399-AA75-2E3728C9B222}" type="slidenum">
              <a:rPr lang="en-US" sz="1200" b="0" strike="noStrike" spc="-1">
                <a:solidFill>
                  <a:srgbClr val="000000"/>
                </a:solidFill>
                <a:latin typeface="Times New Roman"/>
              </a:rPr>
              <a:t>17</a:t>
            </a:fld>
            <a:endParaRPr lang="en-ZA"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PlaceHolder 1"/>
          <p:cNvSpPr>
            <a:spLocks noGrp="1" noRot="1" noChangeAspect="1"/>
          </p:cNvSpPr>
          <p:nvPr>
            <p:ph type="sldImg"/>
          </p:nvPr>
        </p:nvSpPr>
        <p:spPr>
          <a:xfrm>
            <a:off x="685800" y="1143000"/>
            <a:ext cx="5486400" cy="3086100"/>
          </a:xfrm>
          <a:prstGeom prst="rect">
            <a:avLst/>
          </a:prstGeom>
          <a:ln w="0">
            <a:noFill/>
          </a:ln>
        </p:spPr>
      </p:sp>
      <p:sp>
        <p:nvSpPr>
          <p:cNvPr id="4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databases are enhanced for storage and fast retrieval of data that defines a geometric space. The data is stored as coordinates, lines, points, polygon and topology. Databases can also store raster data. Storing raster data in a database has its own pros and cons. One distinct advantage is that analysis that combined vector data can be easily done whilst the main disadvantage is that </a:t>
            </a: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rasters</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in nature tend to be big data and the upload process can take considerable time.</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GeoSpatial</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databases extend the standard set of functions you can use in your SQL queries to support 'spatial queries' - functions that specifically deal with spatial data. There is a very long list of spatial functions that can do everything from generating new geometries, cleaning geometries, calculating areas and distances, checking the relationship between geometries and so on.</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8"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2315D7D-68A6-4B2F-81C7-F6F725D74D26}" type="slidenum">
              <a:rPr lang="en-US" sz="1200" b="0" strike="noStrike" spc="-1">
                <a:solidFill>
                  <a:srgbClr val="000000"/>
                </a:solidFill>
                <a:latin typeface="Times New Roman"/>
              </a:rPr>
              <a:t>18</a:t>
            </a:fld>
            <a:endParaRPr lang="en-ZA" sz="12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noRot="1" noChangeAspect="1"/>
          </p:cNvSpPr>
          <p:nvPr>
            <p:ph type="sldImg"/>
          </p:nvPr>
        </p:nvSpPr>
        <p:spPr>
          <a:xfrm>
            <a:off x="685800" y="1143000"/>
            <a:ext cx="5486400" cy="3086100"/>
          </a:xfrm>
          <a:prstGeom prst="rect">
            <a:avLst/>
          </a:prstGeom>
          <a:ln w="0">
            <a:noFill/>
          </a:ln>
        </p:spPr>
      </p:sp>
      <p:sp>
        <p:nvSpPr>
          <p:cNvPr id="45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Components of a Database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Tables - a table is a set of data elements (values) that is organized using a model of vertical columns (which are identified by their name) and horizontal rows.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Records - A record is information stored in a table row. Each record will have a field for each of the columns in the table.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Datatypes -Datatypes restrict the kind of information that can be stored in a column.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Column/Field - is a set of data values of a particular simple type, one for each row of the table. The columns provide the structure according to which the rows are composed.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800" b="0" strike="noStrike" spc="-1" dirty="0">
              <a:solidFill>
                <a:srgbClr val="000000"/>
              </a:solidFill>
              <a:latin typeface="Arial"/>
            </a:endParaRPr>
          </a:p>
          <a:p>
            <a:pPr indent="0">
              <a:lnSpc>
                <a:spcPct val="100000"/>
              </a:lnSpc>
              <a:buNone/>
              <a:tabLst>
                <a:tab pos="0" algn="l"/>
              </a:tabLst>
            </a:pPr>
            <a:endParaRPr lang="en-ZA" sz="1800" b="0" strike="noStrike" spc="-1" dirty="0">
              <a:solidFill>
                <a:srgbClr val="000000"/>
              </a:solidFill>
              <a:latin typeface="Arial"/>
            </a:endParaRPr>
          </a:p>
        </p:txBody>
      </p:sp>
      <p:sp>
        <p:nvSpPr>
          <p:cNvPr id="451"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BFF2A66-8FB4-4D53-B0A5-AD9D01BB8A76}" type="slidenum">
              <a:rPr lang="en-US" sz="1200" b="0" strike="noStrike" spc="-1">
                <a:solidFill>
                  <a:srgbClr val="000000"/>
                </a:solidFill>
                <a:latin typeface="Times New Roman"/>
              </a:rPr>
              <a:t>19</a:t>
            </a:fld>
            <a:endParaRPr lang="en-ZA" sz="12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PlaceHolder 1"/>
          <p:cNvSpPr>
            <a:spLocks noGrp="1" noRot="1" noChangeAspect="1"/>
          </p:cNvSpPr>
          <p:nvPr>
            <p:ph type="sldImg"/>
          </p:nvPr>
        </p:nvSpPr>
        <p:spPr>
          <a:xfrm>
            <a:off x="685800" y="1143000"/>
            <a:ext cx="5486400" cy="3086100"/>
          </a:xfrm>
          <a:prstGeom prst="rect">
            <a:avLst/>
          </a:prstGeom>
          <a:ln w="0">
            <a:noFill/>
          </a:ln>
        </p:spPr>
      </p:sp>
      <p:sp>
        <p:nvSpPr>
          <p:cNvPr id="45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String: Used to store text data, such as names, addresses, or any free-form textual information.</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Integer: Used for storing whole numbers, both positive and negative. Commonly used for counting and indexing.</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Real and Float: These data types are used to store decimal numbers (floating-point numbers). They are suitable for representing values with fractional parts, like measurements or scientific data.</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Date: Used to store dates and timestamps. It's essential for managing and calculating time-related information, such as birthdates, event timestamps, or scheduling.</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Boolean: Represents binary values, typically true or false. It's used for logical conditions and decision-making, where data can have only two possible states.</a:t>
            </a:r>
          </a:p>
        </p:txBody>
      </p:sp>
      <p:sp>
        <p:nvSpPr>
          <p:cNvPr id="454"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C849CD9-E57C-488A-9929-F7ECEAA176F1}" type="slidenum">
              <a:rPr lang="en-US" sz="1200" b="0" strike="noStrike" spc="-1">
                <a:solidFill>
                  <a:srgbClr val="000000"/>
                </a:solidFill>
                <a:latin typeface="Times New Roman"/>
              </a:rPr>
              <a:t>20</a:t>
            </a:fld>
            <a:endParaRPr lang="en-ZA"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685800" y="1143000"/>
            <a:ext cx="5486400" cy="3086100"/>
          </a:xfrm>
          <a:prstGeom prst="rect">
            <a:avLst/>
          </a:prstGeom>
          <a:ln w="0">
            <a:noFill/>
          </a:ln>
        </p:spPr>
      </p:sp>
      <p:sp>
        <p:nvSpPr>
          <p:cNvPr id="40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stands for Geographic Information System. It is a powerful computer-based tool used to capture, store, analyse, and present spatial or geographic data.  A GIS consists of digital data, computer hardware and computer software to manage, manipulate, and display various types of information related to specific locations on the Earth's surface.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a:p>
            <a:pPr indent="0">
              <a:lnSpc>
                <a:spcPct val="100000"/>
              </a:lnSpc>
              <a:buNone/>
              <a:tabLst>
                <a:tab pos="0" algn="l"/>
              </a:tabLst>
            </a:pPr>
            <a:endParaRPr lang="en-ZA" sz="1200" b="0" strike="noStrike" spc="-1" dirty="0">
              <a:solidFill>
                <a:srgbClr val="000000"/>
              </a:solidFill>
              <a:latin typeface="Arial"/>
            </a:endParaRPr>
          </a:p>
        </p:txBody>
      </p:sp>
      <p:sp>
        <p:nvSpPr>
          <p:cNvPr id="401"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4D01D39-F742-43F2-B287-18ADD4700D0E}" type="slidenum">
              <a:rPr lang="en-US" sz="1200" b="0" strike="noStrike" spc="-1">
                <a:solidFill>
                  <a:srgbClr val="000000"/>
                </a:solidFill>
                <a:latin typeface="Times New Roman"/>
              </a:rPr>
              <a:t>3</a:t>
            </a:fld>
            <a:endParaRPr lang="en-ZA"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PlaceHolder 1"/>
          <p:cNvSpPr>
            <a:spLocks noGrp="1" noRot="1" noChangeAspect="1"/>
          </p:cNvSpPr>
          <p:nvPr>
            <p:ph type="sldImg"/>
          </p:nvPr>
        </p:nvSpPr>
        <p:spPr>
          <a:xfrm>
            <a:off x="685800" y="1143000"/>
            <a:ext cx="5486400" cy="3086100"/>
          </a:xfrm>
          <a:prstGeom prst="rect">
            <a:avLst/>
          </a:prstGeom>
          <a:ln w="0">
            <a:noFill/>
          </a:ln>
        </p:spPr>
      </p:sp>
      <p:sp>
        <p:nvSpPr>
          <p:cNvPr id="45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PostgreSQL can be extended by the user in many ways, for example by adding new datatypes, functions, operators, aggregate functions and others.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PostgreSQL can be used, modified, and distributed by anyone free of charge for any purpose, be it private, commercial, or academic, because of the liberal license.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supports a large part of the SQL standard and offers many modern features: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complex queries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foreign keys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triggers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updatable views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transactional integrity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tabLst>
                <a:tab pos="0" algn="l"/>
              </a:tabLst>
            </a:pP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multiversion</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concurrency control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liberal license in PostgreSQL can be used, modified, and distributed by anyone free of charge for any purpose, be it private, commercial, or academic.</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457"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9DFC720-671B-466D-B993-8220882CC618}" type="slidenum">
              <a:rPr lang="en-US" sz="1200" b="0" strike="noStrike" spc="-1">
                <a:solidFill>
                  <a:srgbClr val="000000"/>
                </a:solidFill>
                <a:latin typeface="Times New Roman"/>
              </a:rPr>
              <a:t>21</a:t>
            </a:fld>
            <a:endParaRPr lang="en-ZA"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685800" y="1143000"/>
            <a:ext cx="5486400" cy="3086100"/>
          </a:xfrm>
          <a:prstGeom prst="rect">
            <a:avLst/>
          </a:prstGeom>
          <a:ln w="0">
            <a:noFill/>
          </a:ln>
        </p:spPr>
      </p:sp>
      <p:sp>
        <p:nvSpPr>
          <p:cNvPr id="4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addition to the PostGIS functions, the extension contains a collection of spatial reference system (SRS) definitions as defined by the European Petroleum Survey Group (EPSG). These are used during operations such as coordinate reference system (CRS) conversions.</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0"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7DE1D50-92EE-46C0-9F64-1DD8CA8A93EA}" type="slidenum">
              <a:rPr lang="en-US" sz="1200" b="0" strike="noStrike" spc="-1">
                <a:solidFill>
                  <a:srgbClr val="000000"/>
                </a:solidFill>
                <a:latin typeface="Times New Roman"/>
              </a:rPr>
              <a:t>22</a:t>
            </a:fld>
            <a:endParaRPr lang="en-ZA"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noRot="1" noChangeAspect="1"/>
          </p:cNvSpPr>
          <p:nvPr>
            <p:ph type="sldImg"/>
          </p:nvPr>
        </p:nvSpPr>
        <p:spPr>
          <a:xfrm>
            <a:off x="685800" y="1143000"/>
            <a:ext cx="5486400" cy="3086100"/>
          </a:xfrm>
          <a:prstGeom prst="rect">
            <a:avLst/>
          </a:prstGeom>
          <a:ln w="0">
            <a:noFill/>
          </a:ln>
        </p:spPr>
      </p:sp>
      <p:sp>
        <p:nvSpPr>
          <p:cNvPr id="4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63"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0C15DFB-B667-4D9E-BE0C-878D9A4A73A3}" type="slidenum">
              <a:rPr lang="en-US" sz="1200" b="0" strike="noStrike" spc="-1">
                <a:solidFill>
                  <a:srgbClr val="000000"/>
                </a:solidFill>
                <a:latin typeface="Times New Roman"/>
              </a:rPr>
              <a:t>23</a:t>
            </a:fld>
            <a:endParaRPr lang="en-ZA"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noRot="1" noChangeAspect="1"/>
          </p:cNvSpPr>
          <p:nvPr>
            <p:ph type="sldImg"/>
          </p:nvPr>
        </p:nvSpPr>
        <p:spPr>
          <a:xfrm>
            <a:off x="685800" y="1143000"/>
            <a:ext cx="5486400" cy="3086100"/>
          </a:xfrm>
          <a:prstGeom prst="rect">
            <a:avLst/>
          </a:prstGeom>
          <a:ln w="0">
            <a:noFill/>
          </a:ln>
        </p:spPr>
      </p:sp>
      <p:sp>
        <p:nvSpPr>
          <p:cNvPr id="4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It is typically commercial software that requires the purchase of a license or subscription to use. The source code of proprietary software is not freely available, meaning users cannot modify or distribute it.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of proprietary GIS software include Esri's ArcGIS, and Hexagon's ERDAS Imagine.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Proprietary software often provides comprehensive functionality, extensive support, and regular updates from the vendor. However, it may have higher costs, limited customization options, and potential vendor lock-in.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Arial"/>
            </a:endParaRPr>
          </a:p>
        </p:txBody>
      </p:sp>
      <p:sp>
        <p:nvSpPr>
          <p:cNvPr id="466"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74785D2-DE80-4D82-9525-44F73EC81013}" type="slidenum">
              <a:rPr lang="en-US" sz="1200" b="0" strike="noStrike" spc="-1">
                <a:solidFill>
                  <a:srgbClr val="000000"/>
                </a:solidFill>
                <a:latin typeface="Times New Roman"/>
              </a:rPr>
              <a:t>24</a:t>
            </a:fld>
            <a:endParaRPr lang="en-ZA"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noRot="1" noChangeAspect="1"/>
          </p:cNvSpPr>
          <p:nvPr>
            <p:ph type="sldImg"/>
          </p:nvPr>
        </p:nvSpPr>
        <p:spPr>
          <a:xfrm>
            <a:off x="685800" y="1143000"/>
            <a:ext cx="5486400" cy="3086100"/>
          </a:xfrm>
          <a:prstGeom prst="rect">
            <a:avLst/>
          </a:prstGeom>
          <a:ln w="0">
            <a:noFill/>
          </a:ln>
        </p:spPr>
      </p:sp>
      <p:sp>
        <p:nvSpPr>
          <p:cNvPr id="46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Users can access and modify the source code according to their needs and contribute improvements back to the community.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of FOSS GIS software include QGIS, GRASS GIS, and PostGIS.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FOSS software often promotes collaboration, community development, and transparency in the software development process. It typically offers cost savings, flexibility, and the ability to tailor the software to specific requirements. However, FOSS may have a steeper learning curve for beginners, and support options can vary depending on community resources.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Arial"/>
            </a:endParaRPr>
          </a:p>
        </p:txBody>
      </p:sp>
      <p:sp>
        <p:nvSpPr>
          <p:cNvPr id="469"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B11B130-1F15-480D-B897-81A0913E850A}" type="slidenum">
              <a:rPr lang="en-US" sz="1200" b="0" strike="noStrike" spc="-1">
                <a:solidFill>
                  <a:srgbClr val="000000"/>
                </a:solidFill>
                <a:latin typeface="Times New Roman"/>
              </a:rPr>
              <a:t>25</a:t>
            </a:fld>
            <a:endParaRPr lang="en-ZA"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laceHolder 1"/>
          <p:cNvSpPr>
            <a:spLocks noGrp="1" noRot="1" noChangeAspect="1"/>
          </p:cNvSpPr>
          <p:nvPr>
            <p:ph type="sldImg"/>
          </p:nvPr>
        </p:nvSpPr>
        <p:spPr>
          <a:xfrm>
            <a:off x="685800" y="1143000"/>
            <a:ext cx="5486400" cy="3086100"/>
          </a:xfrm>
          <a:prstGeom prst="rect">
            <a:avLst/>
          </a:prstGeom>
          <a:ln w="0">
            <a:noFill/>
          </a:ln>
        </p:spPr>
      </p:sp>
      <p:sp>
        <p:nvSpPr>
          <p:cNvPr id="47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Copyright Law:</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Copyright law grants creators control over their creative works.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Users typically need permission from the creator to use copyrighted work.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Copyright protects against unauthorized reproduction, distribution, public display, and adaptation of creative works.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Creative Commons (CC):</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Creative Commons operates within the framework of copyright law.</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CC licenses are a set of standardized licenses that creators can apply to their work.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CC licenses allow creators to specify how others can use their work while retaining certain rights.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CC licenses grant permission to the public to use the work in specific ways, as defined by the license terms.</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CC licenses vary, allowing creators to choose the level of flexibility they want to provide, from allowing any use (CC BY) to more restrictive options (e.g., non-commercial use only).</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essence, Creative Commons licenses provide a mechanism for creators to share their work with the world while maintaining some control over its use. It offers a middle ground between traditional copyright, which can be restrictive, and public domain dedication, which relinquishes all rights. Users can understand how they're allowed to use CC-licensed works based on the license terms, promoting the sharing and reuse of creative content within the bounds defined by the creator.</a:t>
            </a:r>
          </a:p>
        </p:txBody>
      </p:sp>
      <p:sp>
        <p:nvSpPr>
          <p:cNvPr id="472"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891B026-7EE6-4A63-9F1E-765D445A7A01}" type="slidenum">
              <a:rPr lang="en-US" sz="1200" b="0" strike="noStrike" spc="-1">
                <a:solidFill>
                  <a:srgbClr val="000000"/>
                </a:solidFill>
                <a:latin typeface="Times New Roman"/>
              </a:rPr>
              <a:t>26</a:t>
            </a:fld>
            <a:endParaRPr lang="en-ZA" sz="12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noRot="1" noChangeAspect="1"/>
          </p:cNvSpPr>
          <p:nvPr>
            <p:ph type="sldImg"/>
          </p:nvPr>
        </p:nvSpPr>
        <p:spPr>
          <a:xfrm>
            <a:off x="685800" y="1143000"/>
            <a:ext cx="5486040" cy="3085920"/>
          </a:xfrm>
          <a:prstGeom prst="rect">
            <a:avLst/>
          </a:prstGeom>
          <a:ln w="0">
            <a:noFill/>
          </a:ln>
        </p:spPr>
      </p:sp>
      <p:sp>
        <p:nvSpPr>
          <p:cNvPr id="47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75"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6F204FF-2D25-431E-87A2-67FF58449D7E}" type="slidenum">
              <a:rPr lang="en-US" sz="1200" b="0" strike="noStrike" spc="-1">
                <a:solidFill>
                  <a:srgbClr val="000000"/>
                </a:solidFill>
                <a:latin typeface="Times New Roman"/>
              </a:rPr>
              <a:t>27</a:t>
            </a:fld>
            <a:endParaRPr lang="en-ZA" sz="12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noRot="1" noChangeAspect="1"/>
          </p:cNvSpPr>
          <p:nvPr>
            <p:ph type="sldImg"/>
          </p:nvPr>
        </p:nvSpPr>
        <p:spPr>
          <a:xfrm>
            <a:off x="685800" y="1143000"/>
            <a:ext cx="5486400" cy="3086100"/>
          </a:xfrm>
          <a:prstGeom prst="rect">
            <a:avLst/>
          </a:prstGeom>
          <a:ln w="0">
            <a:noFill/>
          </a:ln>
        </p:spPr>
      </p:sp>
      <p:sp>
        <p:nvSpPr>
          <p:cNvPr id="4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Spatial Data Infrastructure (SDI) is a fundamental framework for efficiently managing spatial data. SDI serves as a unifying platform, simplifying the intricate processes and data sources within geospatial ecosystems.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 its core, SDI excels in two primary functions: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Management: SDI ensures data integrity and accessibility, providing a robust foundation for secure data storage and swift retrieval.</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Integration: Beyond data management, SDI bridges the gap between diverse processes and data sources within geospatial ecosystems, fostering compatibility and operational efficiency.</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Depending on its implementation, SDI may encompass advanced functionalities: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Prescribed Data Models: Standardized data models enhance consistency and interoperability, simplifying data sharing and exchange.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Advanced Geoprocessing Workflows: SDI supports complex data analysis and manipulation, empowering decision-makers with profound insights.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Publication Standards: Through established standards, SDI promotes data sharing and accessibility, fostering collaboration and innovation.</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essence, SDI stands as an indispensable platform for efficient spatial data management, catering to diverse needs and complexities within the geospatial domain.</a:t>
            </a:r>
          </a:p>
        </p:txBody>
      </p:sp>
      <p:sp>
        <p:nvSpPr>
          <p:cNvPr id="478"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A6F0301-57E2-49DF-97A9-A225D0FD5CD1}" type="slidenum">
              <a:rPr lang="en-US" sz="1200" b="0" strike="noStrike" spc="-1">
                <a:solidFill>
                  <a:srgbClr val="000000"/>
                </a:solidFill>
                <a:latin typeface="Times New Roman"/>
              </a:rPr>
              <a:t>28</a:t>
            </a:fld>
            <a:endParaRPr lang="en-ZA" sz="12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PlaceHolder 1"/>
          <p:cNvSpPr>
            <a:spLocks noGrp="1" noRot="1" noChangeAspect="1"/>
          </p:cNvSpPr>
          <p:nvPr>
            <p:ph type="sldImg"/>
          </p:nvPr>
        </p:nvSpPr>
        <p:spPr>
          <a:xfrm>
            <a:off x="685800" y="1143000"/>
            <a:ext cx="5486400" cy="3086100"/>
          </a:xfrm>
          <a:prstGeom prst="rect">
            <a:avLst/>
          </a:prstGeom>
          <a:ln w="0">
            <a:noFill/>
          </a:ln>
        </p:spPr>
      </p:sp>
      <p:sp>
        <p:nvSpPr>
          <p:cNvPr id="48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5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core functionalities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of an SDI include: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storage of spatial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distribution of spatial data (sharing and publication)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creation and publication of maps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storage and distribution of non-spatial data types, and the definition of relationships between this data and spatial data, which enable it to be represented, indexed or analysed in spatial contexts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management, including the publication and maintenance of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 control and permissions management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1"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71E9BFF-8688-4153-A550-7E00F6505282}" type="slidenum">
              <a:rPr lang="en-US" sz="1200" b="0" strike="noStrike" spc="-1">
                <a:solidFill>
                  <a:srgbClr val="000000"/>
                </a:solidFill>
                <a:latin typeface="Times New Roman"/>
              </a:rPr>
              <a:t>29</a:t>
            </a:fld>
            <a:endParaRPr lang="en-ZA" sz="12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noRot="1" noChangeAspect="1"/>
          </p:cNvSpPr>
          <p:nvPr>
            <p:ph type="sldImg"/>
          </p:nvPr>
        </p:nvSpPr>
        <p:spPr>
          <a:xfrm>
            <a:off x="685800" y="1143000"/>
            <a:ext cx="5486400" cy="3086100"/>
          </a:xfrm>
          <a:prstGeom prst="rect">
            <a:avLst/>
          </a:prstGeom>
          <a:ln w="0">
            <a:noFill/>
          </a:ln>
        </p:spPr>
      </p:sp>
      <p:sp>
        <p:nvSpPr>
          <p:cNvPr id="483" name="PlaceHolder 2"/>
          <p:cNvSpPr>
            <a:spLocks noGrp="1"/>
          </p:cNvSpPr>
          <p:nvPr>
            <p:ph type="body"/>
          </p:nvPr>
        </p:nvSpPr>
        <p:spPr>
          <a:xfrm>
            <a:off x="360000" y="4400640"/>
            <a:ext cx="630000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implementation of an SDI has numerous benefits and advantages, some of which may vary by the specific implementation or be limited by available functionality, however, any SDI implementation should offer the following core advantages: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definition of authoritative data sources, resulting in a single point of truth</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Simplified publication of data across public (internet) and private (intranet) networks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Centralised data portal for content search and discovery operations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Advanced access control and permissions management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interoperability and accessibility, using standards-compliant data and services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Platform integrations across numerous disparate services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Many organisations without structured SDI implementations result in data sources being stored in multiple formats, with disparate data management methodologies, often in multiple locations.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Network shares often do not provide the required framework for effective data management, with the resulting shortcomings affecting productivity and limiting the benefits of spatial information within the organisation.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Content discovery and search functions are difficult, inefficient or non-existent. As a result, work and data are often duplicated, or the use of important data sources is overlooked due to data deficiencies or the expense of producing the relevant data required for analysis.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 SDI resolves these issues by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centralising the endpoints of geodata</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exposing</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them to specific user types in a controlled manner. This data can then be exposed to users or other applications or platform services to form a nexus for the flow of spatial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Additionally, SDIs provide a platform for inter-organisational or inter-departmental cooperation. If separate organisations maintain their own SDI in a way that supports common standards, they can create can manage data sharing agreements and develop processes to enable the infrastructure from one organisation to consume select services from another, and vice versa, allowing both organisations to ensure that they have access to the latest relevant data, even when that data is maintained by another agency.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484"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DD1B8E4-8414-499D-BBA5-96C46A18827C}" type="slidenum">
              <a:rPr lang="en-US" sz="1200" b="0" strike="noStrike" spc="-1">
                <a:solidFill>
                  <a:srgbClr val="000000"/>
                </a:solidFill>
                <a:latin typeface="Times New Roman"/>
              </a:rPr>
              <a:t>30</a:t>
            </a:fld>
            <a:endParaRPr lang="en-ZA"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noRot="1" noChangeAspect="1"/>
          </p:cNvSpPr>
          <p:nvPr>
            <p:ph type="sldImg"/>
          </p:nvPr>
        </p:nvSpPr>
        <p:spPr>
          <a:xfrm>
            <a:off x="685800" y="1143000"/>
            <a:ext cx="5486400" cy="3086100"/>
          </a:xfrm>
          <a:prstGeom prst="rect">
            <a:avLst/>
          </a:prstGeom>
          <a:ln w="0">
            <a:noFill/>
          </a:ln>
        </p:spPr>
      </p:sp>
      <p:sp>
        <p:nvSpPr>
          <p:cNvPr id="40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Because viewing and </a:t>
            </a:r>
            <a:r>
              <a:rPr lang="en-US"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analysing</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data on maps impacts our understanding of data, we can make better decisions using GIS. It helps us understand </a:t>
            </a:r>
            <a:r>
              <a:rPr lang="en-US"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what</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is </a:t>
            </a:r>
            <a:r>
              <a:rPr lang="en-US"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where</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The analysis becomes simple.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without spatial reference doesn’t provide geographic context. And without geographic context, you can’t fully understand the world that we live in today.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404"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4E33DE4-8CBF-433C-9E1E-2E14233AA94A}" type="slidenum">
              <a:rPr lang="en-US" sz="1200" b="0" strike="noStrike" spc="-1">
                <a:solidFill>
                  <a:srgbClr val="000000"/>
                </a:solidFill>
                <a:latin typeface="Times New Roman"/>
              </a:rPr>
              <a:t>4</a:t>
            </a:fld>
            <a:endParaRPr lang="en-ZA" sz="1200" b="0" strike="noStrike" spc="-1">
              <a:solidFill>
                <a:srgbClr val="000000"/>
              </a:solidFill>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PlaceHolder 1"/>
          <p:cNvSpPr>
            <a:spLocks noGrp="1" noRot="1" noChangeAspect="1"/>
          </p:cNvSpPr>
          <p:nvPr>
            <p:ph type="sldImg"/>
          </p:nvPr>
        </p:nvSpPr>
        <p:spPr>
          <a:xfrm>
            <a:off x="685800" y="1143000"/>
            <a:ext cx="5486400" cy="3086100"/>
          </a:xfrm>
          <a:prstGeom prst="rect">
            <a:avLst/>
          </a:prstGeom>
          <a:ln w="0">
            <a:noFill/>
          </a:ln>
        </p:spPr>
      </p:sp>
      <p:sp>
        <p:nvSpPr>
          <p:cNvPr id="48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tabLst>
                <a:tab pos="0" algn="l"/>
              </a:tabLst>
            </a:pP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is a Free and Open Source (FOSS) spatial content management platform.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itself is a Web Application built on the Django framework, which integrates with the services provided by other sophisticated FOSSGIS applications, including GeoServer and PostGIS, to provide a unified interface for spatial asset management and services.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Using this architecture, it functions as a full-featured spatial data infrastructure platform.</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primary intention of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is to be the central data portal for a particular project, department or organisation, whereby all the relevant data is stored and maintained in a single unified platform. It provides utilities for searching, discovering and monitoring changes to this data, as well as tools for the management, maintenance, publication, and distribution of the data in a controlled and structured manner.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7" name="PlaceHolder 3"/>
          <p:cNvSpPr>
            <a:spLocks noGrp="1"/>
          </p:cNvSpPr>
          <p:nvPr>
            <p:ph type="sldNum" idx="3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BA0F6C9-25FE-4E0E-B111-1D951A49E430}" type="slidenum">
              <a:rPr lang="en-US" sz="1200" b="0" strike="noStrike" spc="-1">
                <a:solidFill>
                  <a:srgbClr val="000000"/>
                </a:solidFill>
                <a:latin typeface="Times New Roman"/>
              </a:rPr>
              <a:t>31</a:t>
            </a:fld>
            <a:endParaRPr lang="en-ZA" sz="1200" b="0" strike="noStrike" spc="-1">
              <a:solidFill>
                <a:srgbClr val="000000"/>
              </a:solid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PlaceHolder 1"/>
          <p:cNvSpPr>
            <a:spLocks noGrp="1" noRot="1" noChangeAspect="1"/>
          </p:cNvSpPr>
          <p:nvPr>
            <p:ph type="sldImg"/>
          </p:nvPr>
        </p:nvSpPr>
        <p:spPr>
          <a:xfrm>
            <a:off x="685800" y="1143000"/>
            <a:ext cx="5486400" cy="3086100"/>
          </a:xfrm>
          <a:prstGeom prst="rect">
            <a:avLst/>
          </a:prstGeom>
          <a:ln w="0">
            <a:noFill/>
          </a:ln>
        </p:spPr>
      </p:sp>
      <p:sp>
        <p:nvSpPr>
          <p:cNvPr id="4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tabLst>
                <a:tab pos="0" algn="l"/>
              </a:tabLst>
            </a:pP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focuses on the management of three primary content types, namely: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Layers: These are individual spatial layers of a particular geometry type. Layers are associated with styles to ensure that they can be represented in maps with various themes. As typical with GIS datatypes, layers also contain attribute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Maps: Maps are cartographic visualisations of one or more layers.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maps are interactive and editable using the platform’s Web Map Application interface and can be stored as distinct objects with their own metadata and permissions. Maps are most useful when combined with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publication and sharing utilities.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Documents: Documents are any non-spatial data file that can be stored and managed on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Documents can be linked to maps or layers using the metadata, allowing them to be discoverable in a spatial context.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Each item that is of these content types is stored within the platform as a distinct object and contains its own metadata. The utilities made available to each object may vary between content types, but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provides utilities for common functions including: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Review of object contents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download of raw data or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Editing tools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management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Permissions management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50000"/>
              </a:lnSpc>
              <a:buClr>
                <a:srgbClr val="000000"/>
              </a:buClr>
              <a:buFont typeface="Arial"/>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Comments and ratings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0" name="PlaceHolder 3"/>
          <p:cNvSpPr>
            <a:spLocks noGrp="1"/>
          </p:cNvSpPr>
          <p:nvPr>
            <p:ph type="sldNum" idx="4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019574E-A301-4707-AFAF-01C9AE9880C1}" type="slidenum">
              <a:rPr lang="en-US" sz="1200" b="0" strike="noStrike" spc="-1">
                <a:solidFill>
                  <a:srgbClr val="000000"/>
                </a:solidFill>
                <a:latin typeface="Times New Roman"/>
              </a:rPr>
              <a:t>32</a:t>
            </a:fld>
            <a:endParaRPr lang="en-ZA" sz="1200" b="0" strike="noStrike" spc="-1">
              <a:solidFill>
                <a:srgbClr val="000000"/>
              </a:solidFill>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noRot="1" noChangeAspect="1"/>
          </p:cNvSpPr>
          <p:nvPr>
            <p:ph type="sldImg"/>
          </p:nvPr>
        </p:nvSpPr>
        <p:spPr>
          <a:xfrm>
            <a:off x="685800" y="1143000"/>
            <a:ext cx="5486400" cy="3086100"/>
          </a:xfrm>
          <a:prstGeom prst="rect">
            <a:avLst/>
          </a:prstGeom>
          <a:ln w="0">
            <a:noFill/>
          </a:ln>
        </p:spPr>
      </p:sp>
      <p:sp>
        <p:nvSpPr>
          <p:cNvPr id="49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Web catalogues are integral components of a Spatial Data Infrastructure (SDI). They serve as centralized platforms for discovering, accessing, and managing geospatial data resources.</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Web catalogues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fulfill</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essential functions within SDI:</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Discovery: Users can search, browse, and evaluate available datasets, services, and associated information.</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 These catalogues provide easy and standardized access to geospatial data resources, ensuring data availability.</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Management: Web catalogues assist in efficiently organizing and managing geospatial data within the SDI environment.</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Their role in SDI is pivotal, fostering:</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Sharing: Promoting data sharing among stakeholders, thereby enhancing collaboration and knowledge exchange.</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Interoperability: Providing standardized access to geospatial resources, contributing to interoperability across systems.</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Collaboration: Creating a collaborative environment, enabling users to work together seamlessly.</a:t>
            </a:r>
          </a:p>
          <a:p>
            <a:pPr marL="216000" indent="0">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Various software options are available for implementing web catalogues, including popular choices like CKAN, ArcGIS Online (AGOL),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GeoNetwork</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as well as custom solutions tailored to specific SDI requirements, such as Extended Attribute Editor (EAE) and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GeoNode</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93"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3557F98-6BC1-4070-A5D4-CA0EAFFCE2A5}" type="slidenum">
              <a:rPr lang="en-US" sz="1200" b="0" strike="noStrike" spc="-1">
                <a:solidFill>
                  <a:srgbClr val="000000"/>
                </a:solidFill>
                <a:latin typeface="Times New Roman"/>
              </a:rPr>
              <a:t>33</a:t>
            </a:fld>
            <a:endParaRPr lang="en-ZA" sz="1200" b="0" strike="noStrike" spc="-1">
              <a:solidFill>
                <a:srgbClr val="000000"/>
              </a:solidFill>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PlaceHolder 1"/>
          <p:cNvSpPr>
            <a:spLocks noGrp="1" noRot="1" noChangeAspect="1"/>
          </p:cNvSpPr>
          <p:nvPr>
            <p:ph type="sldImg"/>
          </p:nvPr>
        </p:nvSpPr>
        <p:spPr>
          <a:xfrm>
            <a:off x="685800" y="1143000"/>
            <a:ext cx="5486040" cy="3085920"/>
          </a:xfrm>
          <a:prstGeom prst="rect">
            <a:avLst/>
          </a:prstGeom>
          <a:ln w="0">
            <a:noFill/>
          </a:ln>
        </p:spPr>
      </p:sp>
      <p:sp>
        <p:nvSpPr>
          <p:cNvPr id="4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96"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508CD36-0EF0-4E23-8F6F-75F48CE7014A}" type="slidenum">
              <a:rPr lang="en-US" sz="1200" b="0" strike="noStrike" spc="-1">
                <a:solidFill>
                  <a:srgbClr val="000000"/>
                </a:solidFill>
                <a:latin typeface="Times New Roman"/>
              </a:rPr>
              <a:t>34</a:t>
            </a:fld>
            <a:endParaRPr lang="en-ZA" sz="1200" b="0" strike="noStrike" spc="-1">
              <a:solidFill>
                <a:srgbClr val="000000"/>
              </a:solidFill>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PlaceHolder 1"/>
          <p:cNvSpPr>
            <a:spLocks noGrp="1" noRot="1" noChangeAspect="1"/>
          </p:cNvSpPr>
          <p:nvPr>
            <p:ph type="sldImg"/>
          </p:nvPr>
        </p:nvSpPr>
        <p:spPr>
          <a:xfrm>
            <a:off x="685800" y="1143000"/>
            <a:ext cx="5486040" cy="3085920"/>
          </a:xfrm>
          <a:prstGeom prst="rect">
            <a:avLst/>
          </a:prstGeom>
          <a:ln w="0">
            <a:noFill/>
          </a:ln>
        </p:spPr>
      </p:sp>
      <p:sp>
        <p:nvSpPr>
          <p:cNvPr id="49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499"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F8A6FA9-EC7B-43E9-943A-250932C9FB5C}" type="slidenum">
              <a:rPr lang="en-US" sz="1200" b="0" strike="noStrike" spc="-1">
                <a:solidFill>
                  <a:srgbClr val="000000"/>
                </a:solidFill>
                <a:latin typeface="Times New Roman"/>
              </a:rPr>
              <a:t>35</a:t>
            </a:fld>
            <a:endParaRPr lang="en-ZA" sz="1200" b="0" strike="noStrike" spc="-1">
              <a:solidFill>
                <a:srgbClr val="000000"/>
              </a:solidFill>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noRot="1" noChangeAspect="1"/>
          </p:cNvSpPr>
          <p:nvPr>
            <p:ph type="sldImg"/>
          </p:nvPr>
        </p:nvSpPr>
        <p:spPr>
          <a:xfrm>
            <a:off x="685800" y="1143000"/>
            <a:ext cx="5486400" cy="3086100"/>
          </a:xfrm>
          <a:prstGeom prst="rect">
            <a:avLst/>
          </a:prstGeom>
          <a:ln w="0">
            <a:noFill/>
          </a:ln>
        </p:spPr>
      </p:sp>
      <p:sp>
        <p:nvSpPr>
          <p:cNvPr id="50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02" name="PlaceHolder 3"/>
          <p:cNvSpPr>
            <a:spLocks noGrp="1"/>
          </p:cNvSpPr>
          <p:nvPr>
            <p:ph type="sldNum" idx="4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2879294-40E5-4118-A37F-ADDDC202AC00}" type="slidenum">
              <a:rPr lang="en-US" sz="1200" b="0" strike="noStrike" spc="-1">
                <a:solidFill>
                  <a:srgbClr val="000000"/>
                </a:solidFill>
                <a:latin typeface="Times New Roman"/>
              </a:rPr>
              <a:t>36</a:t>
            </a:fld>
            <a:endParaRPr lang="en-ZA" sz="1200" b="0" strike="noStrike" spc="-1">
              <a:solidFill>
                <a:srgbClr val="000000"/>
              </a:solidFill>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PlaceHolder 1"/>
          <p:cNvSpPr>
            <a:spLocks noGrp="1" noRot="1" noChangeAspect="1"/>
          </p:cNvSpPr>
          <p:nvPr>
            <p:ph type="sldImg"/>
          </p:nvPr>
        </p:nvSpPr>
        <p:spPr>
          <a:xfrm>
            <a:off x="685800" y="1143000"/>
            <a:ext cx="5486040" cy="3085920"/>
          </a:xfrm>
          <a:prstGeom prst="rect">
            <a:avLst/>
          </a:prstGeom>
          <a:ln w="0">
            <a:noFill/>
          </a:ln>
        </p:spPr>
      </p:sp>
      <p:sp>
        <p:nvSpPr>
          <p:cNvPr id="50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05" name="PlaceHolder 3"/>
          <p:cNvSpPr>
            <a:spLocks noGrp="1"/>
          </p:cNvSpPr>
          <p:nvPr>
            <p:ph type="sldNum" idx="4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1E4CBBD-5E80-4B21-90B5-D6519D6B4386}" type="slidenum">
              <a:rPr lang="en-US" sz="1200" b="0" strike="noStrike" spc="-1">
                <a:solidFill>
                  <a:srgbClr val="000000"/>
                </a:solidFill>
                <a:latin typeface="Times New Roman"/>
              </a:rPr>
              <a:t>37</a:t>
            </a:fld>
            <a:endParaRPr lang="en-ZA" sz="1200" b="0" strike="noStrike" spc="-1">
              <a:solidFill>
                <a:srgbClr val="000000"/>
              </a:solidFill>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PlaceHolder 1"/>
          <p:cNvSpPr>
            <a:spLocks noGrp="1" noRot="1" noChangeAspect="1"/>
          </p:cNvSpPr>
          <p:nvPr>
            <p:ph type="sldImg"/>
          </p:nvPr>
        </p:nvSpPr>
        <p:spPr>
          <a:xfrm>
            <a:off x="685800" y="1143000"/>
            <a:ext cx="5486040" cy="3085920"/>
          </a:xfrm>
          <a:prstGeom prst="rect">
            <a:avLst/>
          </a:prstGeom>
          <a:ln w="0">
            <a:noFill/>
          </a:ln>
        </p:spPr>
      </p:sp>
      <p:sp>
        <p:nvSpPr>
          <p:cNvPr id="50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08"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65FD17C-D610-4AE0-B8D8-EFB0BF5D6326}" type="slidenum">
              <a:rPr lang="en-US" sz="1200" b="0" strike="noStrike" spc="-1">
                <a:solidFill>
                  <a:srgbClr val="000000"/>
                </a:solidFill>
                <a:latin typeface="Times New Roman"/>
              </a:rPr>
              <a:t>38</a:t>
            </a:fld>
            <a:endParaRPr lang="en-ZA" sz="1200" b="0" strike="noStrike" spc="-1">
              <a:solidFill>
                <a:srgbClr val="000000"/>
              </a:solidFill>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PlaceHolder 1"/>
          <p:cNvSpPr>
            <a:spLocks noGrp="1" noRot="1" noChangeAspect="1"/>
          </p:cNvSpPr>
          <p:nvPr>
            <p:ph type="sldImg"/>
          </p:nvPr>
        </p:nvSpPr>
        <p:spPr>
          <a:xfrm>
            <a:off x="685800" y="1143000"/>
            <a:ext cx="5486400" cy="3086100"/>
          </a:xfrm>
          <a:prstGeom prst="rect">
            <a:avLst/>
          </a:prstGeom>
          <a:ln w="0">
            <a:noFill/>
          </a:ln>
        </p:spPr>
      </p:sp>
      <p:sp>
        <p:nvSpPr>
          <p:cNvPr id="51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11"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E90CE31-B1BC-49C4-B392-82C9549176E4}" type="slidenum">
              <a:rPr lang="en-US" sz="1200" b="0" strike="noStrike" spc="-1">
                <a:solidFill>
                  <a:srgbClr val="000000"/>
                </a:solidFill>
                <a:latin typeface="Times New Roman"/>
              </a:rPr>
              <a:t>39</a:t>
            </a:fld>
            <a:endParaRPr lang="en-ZA" sz="1200" b="0" strike="noStrike" spc="-1">
              <a:solidFill>
                <a:srgbClr val="000000"/>
              </a:solidFill>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PlaceHolder 1"/>
          <p:cNvSpPr>
            <a:spLocks noGrp="1" noRot="1" noChangeAspect="1"/>
          </p:cNvSpPr>
          <p:nvPr>
            <p:ph type="sldImg"/>
          </p:nvPr>
        </p:nvSpPr>
        <p:spPr>
          <a:xfrm>
            <a:off x="685800" y="1143000"/>
            <a:ext cx="5486400" cy="3086100"/>
          </a:xfrm>
          <a:prstGeom prst="rect">
            <a:avLst/>
          </a:prstGeom>
          <a:ln w="0">
            <a:noFill/>
          </a:ln>
        </p:spPr>
      </p:sp>
      <p:sp>
        <p:nvSpPr>
          <p:cNvPr id="51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14" name="PlaceHolder 3"/>
          <p:cNvSpPr>
            <a:spLocks noGrp="1"/>
          </p:cNvSpPr>
          <p:nvPr>
            <p:ph type="sldNum" idx="4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2BA6AFA-B530-4300-9A13-5D59EA487944}" type="slidenum">
              <a:rPr lang="en-US" sz="1200" b="0" strike="noStrike" spc="-1">
                <a:solidFill>
                  <a:srgbClr val="000000"/>
                </a:solidFill>
                <a:latin typeface="Times New Roman"/>
              </a:rPr>
              <a:t>40</a:t>
            </a:fld>
            <a:endParaRPr lang="en-ZA"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PlaceHolder 1"/>
          <p:cNvSpPr>
            <a:spLocks noGrp="1" noRot="1" noChangeAspect="1"/>
          </p:cNvSpPr>
          <p:nvPr>
            <p:ph type="sldImg"/>
          </p:nvPr>
        </p:nvSpPr>
        <p:spPr>
          <a:xfrm>
            <a:off x="685800" y="1143000"/>
            <a:ext cx="5486400" cy="3086100"/>
          </a:xfrm>
          <a:prstGeom prst="rect">
            <a:avLst/>
          </a:prstGeom>
          <a:ln w="0">
            <a:noFill/>
          </a:ln>
        </p:spPr>
      </p:sp>
      <p:sp>
        <p:nvSpPr>
          <p:cNvPr id="40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3 main components of Geographic Information Systems 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1.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Thematic layers are used in GIS to store location data. The attribute table of each data set stores information about the feature. Raster and vector are the main types of GIS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2. Hardware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Hardware is essential in GIS. It can be anything, from powerful servers, to mobile phones, or a personal GIS workstation. The CPU is your workhorse and data processing. In GIS, it is essential to have dual monitors, extra storage, and crisp graphic processing cards.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 Software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ArcGIS and QGIS are leading in the field of GIS software. Spatial analysis is the speciality of GIS software, which uses math to analyse maps. The use of geography and modern technology is combined to measure, quantify, and understand our world.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7"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408AEC8-2BD3-456C-BF0B-39EC51D7C460}" type="slidenum">
              <a:rPr lang="en-US" sz="1200" b="0" strike="noStrike" spc="-1">
                <a:solidFill>
                  <a:srgbClr val="000000"/>
                </a:solidFill>
                <a:latin typeface="Times New Roman"/>
              </a:rPr>
              <a:t>5</a:t>
            </a:fld>
            <a:endParaRPr lang="en-ZA" sz="1200" b="0" strike="noStrike" spc="-1">
              <a:solidFill>
                <a:srgbClr val="000000"/>
              </a:solidFill>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noRot="1" noChangeAspect="1"/>
          </p:cNvSpPr>
          <p:nvPr>
            <p:ph type="sldImg"/>
          </p:nvPr>
        </p:nvSpPr>
        <p:spPr>
          <a:xfrm>
            <a:off x="685800" y="1143000"/>
            <a:ext cx="5486400" cy="3086100"/>
          </a:xfrm>
          <a:prstGeom prst="rect">
            <a:avLst/>
          </a:prstGeom>
          <a:ln w="0">
            <a:noFill/>
          </a:ln>
        </p:spPr>
      </p:sp>
      <p:sp>
        <p:nvSpPr>
          <p:cNvPr id="51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Open-Source and Cost-Efficient</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PostGIS is an open-source solution, eliminating licensing costs typically associated with proprietary software. This cost-efficiency makes it a practical choice for organizations implementing Spatial Data Infrastructures (SDIs).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Seamless Integration with PostgreSQL</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PostGIS seamlessly integrates with PostgreSQL, a robust relational database management system. This integration provides a powerful combination of relational database capabilities and advanced spatial functionality within a single platform, streamlining data management in SDI environments.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Comprehensive Geospatial Support</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PostGIS offers comprehensive support for geospatial data types, indexing, and advanced spatial operations. This extensive functionality enables SDIs to handle complex geospatial data efficiently, making it suitable for a wide range of applications.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Wide Compatibility</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PostGIS enjoys wide compatibility with various Geographic Information System (GIS) software. This interoperability ensures that SDI users can work with familiar GIS tools while benefiting from the capabilities of PostGIS, enhancing collaboration and data sharing.</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summary, PostGIS is a valuable addition to an SDI due to its open-source nature, seamless PostgreSQL integration, robust geospatial support, and compatibility with popular GIS software. It empowers SDIs to efficiently manage and leverage spatial data resources.</a:t>
            </a:r>
          </a:p>
        </p:txBody>
      </p:sp>
      <p:sp>
        <p:nvSpPr>
          <p:cNvPr id="517" name="PlaceHolder 3"/>
          <p:cNvSpPr>
            <a:spLocks noGrp="1"/>
          </p:cNvSpPr>
          <p:nvPr>
            <p:ph type="sldNum" idx="4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D2AA2D0-A100-4BDE-930E-288359833AF8}" type="slidenum">
              <a:rPr lang="en-US" sz="1200" b="0" strike="noStrike" spc="-1">
                <a:solidFill>
                  <a:srgbClr val="000000"/>
                </a:solidFill>
                <a:latin typeface="Times New Roman"/>
              </a:rPr>
              <a:t>41</a:t>
            </a:fld>
            <a:endParaRPr lang="en-ZA" sz="1200" b="0" strike="noStrike" spc="-1">
              <a:solidFill>
                <a:srgbClr val="000000"/>
              </a:solidFill>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noRot="1" noChangeAspect="1"/>
          </p:cNvSpPr>
          <p:nvPr>
            <p:ph type="sldImg"/>
          </p:nvPr>
        </p:nvSpPr>
        <p:spPr>
          <a:xfrm>
            <a:off x="685800" y="1143000"/>
            <a:ext cx="5486040" cy="3085920"/>
          </a:xfrm>
          <a:prstGeom prst="rect">
            <a:avLst/>
          </a:prstGeom>
          <a:ln w="0">
            <a:noFill/>
          </a:ln>
        </p:spPr>
      </p:sp>
      <p:sp>
        <p:nvSpPr>
          <p:cNvPr id="51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20" name="PlaceHolder 3"/>
          <p:cNvSpPr>
            <a:spLocks noGrp="1"/>
          </p:cNvSpPr>
          <p:nvPr>
            <p:ph type="sldNum" idx="5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96874C4-DEF8-43E2-B3DB-B4A6931F4695}" type="slidenum">
              <a:rPr lang="en-US" sz="1200" b="0" strike="noStrike" spc="-1">
                <a:solidFill>
                  <a:srgbClr val="000000"/>
                </a:solidFill>
                <a:latin typeface="Times New Roman"/>
              </a:rPr>
              <a:t>42</a:t>
            </a:fld>
            <a:endParaRPr lang="en-ZA" sz="1200" b="0" strike="noStrike" spc="-1">
              <a:solidFill>
                <a:srgbClr val="000000"/>
              </a:solidFill>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noRot="1" noChangeAspect="1"/>
          </p:cNvSpPr>
          <p:nvPr>
            <p:ph type="sldImg"/>
          </p:nvPr>
        </p:nvSpPr>
        <p:spPr>
          <a:xfrm>
            <a:off x="685800" y="1143000"/>
            <a:ext cx="5486400" cy="3086100"/>
          </a:xfrm>
          <a:prstGeom prst="rect">
            <a:avLst/>
          </a:prstGeom>
          <a:ln w="0">
            <a:noFill/>
          </a:ln>
        </p:spPr>
      </p:sp>
      <p:sp>
        <p:nvSpPr>
          <p:cNvPr id="52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23" name="PlaceHolder 3"/>
          <p:cNvSpPr>
            <a:spLocks noGrp="1"/>
          </p:cNvSpPr>
          <p:nvPr>
            <p:ph type="sldNum" idx="5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47BE1B7-4D8B-4817-B62F-B972EB532ADD}" type="slidenum">
              <a:rPr lang="en-US" sz="1200" b="0" strike="noStrike" spc="-1">
                <a:solidFill>
                  <a:srgbClr val="000000"/>
                </a:solidFill>
                <a:latin typeface="Times New Roman"/>
              </a:rPr>
              <a:t>43</a:t>
            </a:fld>
            <a:endParaRPr lang="en-ZA" sz="1200" b="0" strike="noStrike" spc="-1">
              <a:solidFill>
                <a:srgbClr val="000000"/>
              </a:solidFill>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noRot="1" noChangeAspect="1"/>
          </p:cNvSpPr>
          <p:nvPr>
            <p:ph type="sldImg"/>
          </p:nvPr>
        </p:nvSpPr>
        <p:spPr>
          <a:xfrm>
            <a:off x="685800" y="1143000"/>
            <a:ext cx="5486400" cy="3086100"/>
          </a:xfrm>
          <a:prstGeom prst="rect">
            <a:avLst/>
          </a:prstGeom>
          <a:ln w="0">
            <a:noFill/>
          </a:ln>
        </p:spPr>
      </p:sp>
      <p:sp>
        <p:nvSpPr>
          <p:cNvPr id="52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26" name="PlaceHolder 3"/>
          <p:cNvSpPr>
            <a:spLocks noGrp="1"/>
          </p:cNvSpPr>
          <p:nvPr>
            <p:ph type="sldNum" idx="5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F6256EE8-70E8-4F84-97A2-63171B197102}" type="slidenum">
              <a:rPr lang="en-US" sz="1200" b="0" strike="noStrike" spc="-1">
                <a:solidFill>
                  <a:srgbClr val="000000"/>
                </a:solidFill>
                <a:latin typeface="Times New Roman"/>
              </a:rPr>
              <a:t>44</a:t>
            </a:fld>
            <a:endParaRPr lang="en-ZA" sz="1200" b="0" strike="noStrike" spc="-1">
              <a:solidFill>
                <a:srgbClr val="000000"/>
              </a:solidFill>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a:ln w="0">
            <a:noFill/>
          </a:ln>
        </p:spPr>
      </p:sp>
      <p:sp>
        <p:nvSpPr>
          <p:cNvPr id="5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29" name="PlaceHolder 3"/>
          <p:cNvSpPr>
            <a:spLocks noGrp="1"/>
          </p:cNvSpPr>
          <p:nvPr>
            <p:ph type="sldNum" idx="5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7ECF068-2162-4527-8F15-DD43AD93C158}" type="slidenum">
              <a:rPr lang="en-US" sz="1200" b="0" strike="noStrike" spc="-1">
                <a:solidFill>
                  <a:srgbClr val="000000"/>
                </a:solidFill>
                <a:latin typeface="Times New Roman"/>
              </a:rPr>
              <a:t>45</a:t>
            </a:fld>
            <a:endParaRPr lang="en-ZA" sz="1200" b="0" strike="noStrike" spc="-1">
              <a:solidFill>
                <a:srgbClr val="000000"/>
              </a:solidFill>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laceHolder 1"/>
          <p:cNvSpPr>
            <a:spLocks noGrp="1" noRot="1" noChangeAspect="1"/>
          </p:cNvSpPr>
          <p:nvPr>
            <p:ph type="sldImg"/>
          </p:nvPr>
        </p:nvSpPr>
        <p:spPr>
          <a:xfrm>
            <a:off x="685800" y="1143000"/>
            <a:ext cx="5486400" cy="3086100"/>
          </a:xfrm>
          <a:prstGeom prst="rect">
            <a:avLst/>
          </a:prstGeom>
          <a:ln w="0">
            <a:noFill/>
          </a:ln>
        </p:spPr>
      </p:sp>
      <p:sp>
        <p:nvSpPr>
          <p:cNvPr id="53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532" name="PlaceHolder 3"/>
          <p:cNvSpPr>
            <a:spLocks noGrp="1"/>
          </p:cNvSpPr>
          <p:nvPr>
            <p:ph type="sldNum" idx="5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20BE598-6587-4A3F-A296-E4B7856A8DFC}" type="slidenum">
              <a:rPr lang="en-US" sz="1200" b="0" strike="noStrike" spc="-1">
                <a:solidFill>
                  <a:srgbClr val="000000"/>
                </a:solidFill>
                <a:latin typeface="Times New Roman"/>
              </a:rPr>
              <a:t>46</a:t>
            </a:fld>
            <a:endParaRPr lang="en-ZA"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noRot="1" noChangeAspect="1"/>
          </p:cNvSpPr>
          <p:nvPr>
            <p:ph type="sldImg"/>
          </p:nvPr>
        </p:nvSpPr>
        <p:spPr>
          <a:xfrm>
            <a:off x="685800" y="1143000"/>
            <a:ext cx="5486040" cy="3085920"/>
          </a:xfrm>
          <a:prstGeom prst="rect">
            <a:avLst/>
          </a:prstGeom>
          <a:ln w="0">
            <a:noFill/>
          </a:ln>
        </p:spPr>
      </p:sp>
      <p:sp>
        <p:nvSpPr>
          <p:cNvPr id="4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p:txBody>
      </p:sp>
      <p:sp>
        <p:nvSpPr>
          <p:cNvPr id="410"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EE1331C-8EE5-4361-A580-3B8E96C6A665}" type="slidenum">
              <a:rPr lang="en-US" sz="1200" b="0" strike="noStrike" spc="-1">
                <a:solidFill>
                  <a:srgbClr val="000000"/>
                </a:solidFill>
                <a:latin typeface="Times New Roman"/>
              </a:rPr>
              <a:t>6</a:t>
            </a:fld>
            <a:endParaRPr lang="en-ZA" sz="1200" b="0" strike="noStrike" spc="-1">
              <a:solidFill>
                <a:srgbClr val="000000"/>
              </a:solidFill>
              <a:latin typeface="Times New Roman"/>
            </a:endParaRPr>
          </a:p>
        </p:txBody>
      </p:sp>
      <p:sp>
        <p:nvSpPr>
          <p:cNvPr id="411" name="TextBox 410"/>
          <p:cNvSpPr txBox="1"/>
          <p:nvPr/>
        </p:nvSpPr>
        <p:spPr>
          <a:xfrm>
            <a:off x="116280" y="4320000"/>
            <a:ext cx="6723720" cy="3420360"/>
          </a:xfrm>
          <a:prstGeom prst="rect">
            <a:avLst/>
          </a:prstGeom>
          <a:noFill/>
          <a:ln w="0">
            <a:noFill/>
          </a:ln>
        </p:spPr>
        <p:txBody>
          <a:bodyPr lIns="0" tIns="0" rIns="0" bIns="0" anchor="t">
            <a:noAutofit/>
          </a:bodyPr>
          <a:lstStyle/>
          <a:p>
            <a:r>
              <a:rPr lang="en-ZA" sz="1050" b="0" strike="noStrike" spc="-1">
                <a:solidFill>
                  <a:srgbClr val="000000"/>
                </a:solidFill>
                <a:latin typeface="Noto Sans"/>
              </a:rPr>
              <a:t>Vector data is a type of data used in Geographic Information Systems (GIS) to represent real-world features. These features can be anything you see on the Earth's surface, such as buildings, roads, rivers, and cities.</a:t>
            </a:r>
          </a:p>
          <a:p>
            <a:endParaRPr lang="en-ZA" sz="1050" b="0" strike="noStrike" spc="-1">
              <a:solidFill>
                <a:srgbClr val="000000"/>
              </a:solidFill>
              <a:latin typeface="Noto Sans"/>
            </a:endParaRPr>
          </a:p>
          <a:p>
            <a:r>
              <a:rPr lang="en-ZA" sz="1050" b="0" strike="noStrike" spc="-1">
                <a:solidFill>
                  <a:srgbClr val="000000"/>
                </a:solidFill>
                <a:latin typeface="Noto Sans"/>
              </a:rPr>
              <a:t>One key aspect of vector data is that it goes beyond just representing the location of these features. Each feature in vector data comes with additional information known as attributes. These attributes provide details about the feature. Attributes can include text or numerical information that describes the feature, like its name, population, size, or any other relevant data.</a:t>
            </a:r>
          </a:p>
          <a:p>
            <a:endParaRPr lang="en-ZA" sz="1050" b="0" strike="noStrike" spc="-1">
              <a:solidFill>
                <a:srgbClr val="000000"/>
              </a:solidFill>
              <a:latin typeface="Noto Sans"/>
            </a:endParaRPr>
          </a:p>
          <a:p>
            <a:r>
              <a:rPr lang="en-ZA" sz="1050" b="0" strike="noStrike" spc="-1">
                <a:solidFill>
                  <a:srgbClr val="000000"/>
                </a:solidFill>
                <a:latin typeface="Noto Sans"/>
              </a:rPr>
              <a:t>For example, if you're using vector data to represent cities, each city feature would not only have its geographical location but also attributes like its name, population, and elevation. This additional information makes vector data particularly useful for various purposes, such as mapping, analysis, and decision-making.</a:t>
            </a:r>
          </a:p>
          <a:p>
            <a:endParaRPr lang="en-ZA" sz="1050" b="0" strike="noStrike" spc="-1">
              <a:solidFill>
                <a:srgbClr val="000000"/>
              </a:solidFill>
              <a:latin typeface="Noto Sans"/>
            </a:endParaRPr>
          </a:p>
          <a:p>
            <a:r>
              <a:rPr lang="en-ZA" sz="1050" b="0" strike="noStrike" spc="-1">
                <a:solidFill>
                  <a:srgbClr val="000000"/>
                </a:solidFill>
                <a:latin typeface="Noto Sans"/>
              </a:rPr>
              <a:t>In summary, vector data in GIS helps us represent real-world features by specifying their location and providing additional details through attributes. This data type is crucial for various applications, including urban planning, environmental studies, and geographic analysis.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685800" y="1143000"/>
            <a:ext cx="5486400" cy="3086100"/>
          </a:xfrm>
          <a:prstGeom prst="rect">
            <a:avLst/>
          </a:prstGeom>
          <a:ln w="0">
            <a:noFill/>
          </a:ln>
        </p:spPr>
      </p:sp>
      <p:sp>
        <p:nvSpPr>
          <p:cNvPr id="41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vector feature has its shape represented using geometry. The geometry is made up of one or more interconnected vertices. A vertex describes a position in space using an X, Y and optionally Z axis. Geometries which have vertices with a Z axis are often referred to as 2.5D since they describe height or depth at each vertex, but not both.</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When a feature’s geometry consists of only a single vertex, it is referred to as a point feature. A polyline feature is formed when the geometry consists of two or more vertices and the first and last vertex are not equal. An enclosed polygon feature is formed where three or more vertices are present, and the last vertex is equal to the first.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Arial"/>
            </a:endParaRPr>
          </a:p>
          <a:p>
            <a:pPr marL="216000" indent="0">
              <a:lnSpc>
                <a:spcPct val="100000"/>
              </a:lnSpc>
              <a:buNone/>
            </a:pPr>
            <a:endParaRPr lang="en-ZA" sz="1200" b="0" strike="noStrike" spc="-1" dirty="0">
              <a:solidFill>
                <a:srgbClr val="000000"/>
              </a:solidFill>
              <a:latin typeface="Arial"/>
            </a:endParaRPr>
          </a:p>
          <a:p>
            <a:pPr marL="216000" indent="0">
              <a:lnSpc>
                <a:spcPct val="100000"/>
              </a:lnSpc>
              <a:buNone/>
            </a:pPr>
            <a:endParaRPr lang="en-ZA" sz="1200" b="0" strike="noStrike" spc="-1" dirty="0">
              <a:solidFill>
                <a:srgbClr val="000000"/>
              </a:solidFill>
              <a:latin typeface="Arial"/>
            </a:endParaRPr>
          </a:p>
          <a:p>
            <a:pPr marL="216000" indent="0">
              <a:lnSpc>
                <a:spcPct val="100000"/>
              </a:lnSpc>
              <a:buNone/>
            </a:pPr>
            <a:endParaRPr lang="en-ZA" sz="1200" b="0" strike="noStrike" spc="-1" dirty="0">
              <a:solidFill>
                <a:srgbClr val="000000"/>
              </a:solidFill>
              <a:latin typeface="Arial"/>
            </a:endParaRPr>
          </a:p>
        </p:txBody>
      </p:sp>
      <p:sp>
        <p:nvSpPr>
          <p:cNvPr id="414"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FB65041-280B-4585-B131-0439C003BDDB}" type="slidenum">
              <a:rPr lang="en-US" sz="1200" b="0" strike="noStrike" spc="-1">
                <a:solidFill>
                  <a:srgbClr val="000000"/>
                </a:solidFill>
                <a:latin typeface="Times New Roman"/>
              </a:rPr>
              <a:t>7</a:t>
            </a:fld>
            <a:endParaRPr lang="en-ZA"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a:ln w="0">
            <a:noFill/>
          </a:ln>
        </p:spPr>
      </p:sp>
      <p:sp>
        <p:nvSpPr>
          <p:cNvPr id="41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Attribute data are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tabular data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that describes the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characteristic</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of a particular feature. The tabular data can store data in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different field types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namely character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numeric</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date/ time</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Attributes are additional pieces of information that describe a spatial feature in a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Choosing the correct data type allows you to correctly store the data and facilitates your analysis, data management, and business needs.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Vector geodata consists of tables (picture a spreadsheet with its rows and columns). What we call a 'layer' is actually a table, no matter what format it is on disk. The table consists of one or more columns (aka 'fields', 'properties', 'attributes') and zero or more rows (aka 'records' or 'features'). What makes the table a vector layer is the geometry column. So, for a spatial layer, that is the minimum requirement. The geometry in the geometry field is what the GIS software draws in the map and is what we often call a 'feature'. Any other columns we call 'attributes' in the GIS world. They are also just data fields but instead of containing geometry they contain text, numbers, dates etc.</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Attributes can be present in the same table as the geometry (as in a shapefile) but they often come from other tables via a 'join', where rows are matched based on a 'key' or on a spatial relationship.</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also has attributes, although normally just one - the value of the cell.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1200" b="0" strike="noStrike" spc="-1" dirty="0">
              <a:solidFill>
                <a:srgbClr val="000000"/>
              </a:solidFill>
              <a:latin typeface="Arial"/>
            </a:endParaRPr>
          </a:p>
        </p:txBody>
      </p:sp>
      <p:sp>
        <p:nvSpPr>
          <p:cNvPr id="417"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F72CDB85-E8DC-4BD6-BF1D-7A8BD2F8C21F}" type="slidenum">
              <a:rPr lang="en-US" sz="1200" b="0" strike="noStrike" spc="-1">
                <a:solidFill>
                  <a:srgbClr val="000000"/>
                </a:solidFill>
                <a:latin typeface="Times New Roman"/>
              </a:rPr>
              <a:t>8</a:t>
            </a:fld>
            <a:endParaRPr lang="en-ZA"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noRot="1" noChangeAspect="1"/>
          </p:cNvSpPr>
          <p:nvPr>
            <p:ph type="sldImg"/>
          </p:nvPr>
        </p:nvSpPr>
        <p:spPr>
          <a:xfrm>
            <a:off x="685800" y="1143000"/>
            <a:ext cx="5486400" cy="3086100"/>
          </a:xfrm>
          <a:prstGeom prst="rect">
            <a:avLst/>
          </a:prstGeom>
          <a:ln w="0">
            <a:noFill/>
          </a:ln>
        </p:spPr>
      </p:sp>
      <p:sp>
        <p:nvSpPr>
          <p:cNvPr id="41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a:p>
            <a:pPr marL="216000" indent="0">
              <a:lnSpc>
                <a:spcPct val="100000"/>
              </a:lnSpc>
              <a:buNone/>
            </a:pPr>
            <a:endParaRPr lang="en-ZA" sz="1200" b="0" strike="noStrike" spc="-1">
              <a:solidFill>
                <a:srgbClr val="000000"/>
              </a:solidFill>
              <a:latin typeface="Arial"/>
            </a:endParaRPr>
          </a:p>
        </p:txBody>
      </p:sp>
      <p:sp>
        <p:nvSpPr>
          <p:cNvPr id="420"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18C6C55-55D3-4D96-955E-E045F6146797}" type="slidenum">
              <a:rPr lang="en-US" sz="1200" b="0" strike="noStrike" spc="-1">
                <a:solidFill>
                  <a:srgbClr val="000000"/>
                </a:solidFill>
                <a:latin typeface="Times New Roman"/>
              </a:rPr>
              <a:t>9</a:t>
            </a:fld>
            <a:endParaRPr lang="en-ZA" sz="1200" b="0" strike="noStrike" spc="-1">
              <a:solidFill>
                <a:srgbClr val="000000"/>
              </a:solidFill>
              <a:latin typeface="Times New Roman"/>
            </a:endParaRPr>
          </a:p>
        </p:txBody>
      </p:sp>
      <p:sp>
        <p:nvSpPr>
          <p:cNvPr id="421" name="TextBox 420"/>
          <p:cNvSpPr txBox="1"/>
          <p:nvPr/>
        </p:nvSpPr>
        <p:spPr>
          <a:xfrm>
            <a:off x="100800" y="4320000"/>
            <a:ext cx="6785640" cy="5564880"/>
          </a:xfrm>
          <a:prstGeom prst="rect">
            <a:avLst/>
          </a:prstGeom>
          <a:noFill/>
          <a:ln w="0">
            <a:noFill/>
          </a:ln>
        </p:spPr>
        <p:txBody>
          <a:bodyPr lIns="90000" tIns="45000" rIns="90000" bIns="45000" anchor="t">
            <a:noAutofit/>
          </a:bodyPr>
          <a:lstStyle/>
          <a:p>
            <a:r>
              <a:rPr lang="en-ZA" sz="1050" b="0" strike="noStrike" spc="-1">
                <a:solidFill>
                  <a:srgbClr val="000000"/>
                </a:solidFill>
                <a:latin typeface="Arial"/>
              </a:rPr>
              <a:t>Shapefile (SHP):</a:t>
            </a:r>
          </a:p>
          <a:p>
            <a:r>
              <a:rPr lang="en-ZA" sz="1050" b="0" strike="noStrike" spc="-1">
                <a:solidFill>
                  <a:srgbClr val="000000"/>
                </a:solidFill>
                <a:latin typeface="Arial"/>
              </a:rPr>
              <a:t>Shapefile, a venerable and widely adopted format, stands as one of the stalwarts in the realm of vector data. Developed by Esri, a leading GIS software company, it has earned its place by encapsulating both geometry (representing points, lines, or polygons) and attribute data. Shapefiles are composed of multiple files (.shp, .shx, .dbf) working harmoniously and are supported by an array of GIS software and applications.</a:t>
            </a:r>
          </a:p>
          <a:p>
            <a:endParaRPr lang="en-ZA" sz="1050" b="0" strike="noStrike" spc="-1">
              <a:solidFill>
                <a:srgbClr val="000000"/>
              </a:solidFill>
              <a:latin typeface="Arial"/>
            </a:endParaRPr>
          </a:p>
          <a:p>
            <a:r>
              <a:rPr lang="en-ZA" sz="1050" b="0" strike="noStrike" spc="-1">
                <a:solidFill>
                  <a:srgbClr val="000000"/>
                </a:solidFill>
                <a:latin typeface="Arial"/>
              </a:rPr>
              <a:t>Keyhole Markup Language (KML/KMZ):</a:t>
            </a:r>
          </a:p>
          <a:p>
            <a:r>
              <a:rPr lang="en-ZA" sz="1050" b="0" strike="noStrike" spc="-1">
                <a:solidFill>
                  <a:srgbClr val="000000"/>
                </a:solidFill>
                <a:latin typeface="Arial"/>
              </a:rPr>
              <a:t>The Keyhole Markup Language, known as KML, and its compressed counterpart, KMZ, offer a unique perspective. Developed initially by Keyhole, Inc. and later acquired by Google, these formats shine when it comes to visualizing geographic data in platforms like Google Earth and Google Maps. They are versatile, accommodating points, lines, polygons, and more, and are often employed to disseminate location-based information on the web.</a:t>
            </a:r>
          </a:p>
          <a:p>
            <a:endParaRPr lang="en-ZA" sz="1050" b="0" strike="noStrike" spc="-1">
              <a:solidFill>
                <a:srgbClr val="000000"/>
              </a:solidFill>
              <a:latin typeface="Arial"/>
            </a:endParaRPr>
          </a:p>
          <a:p>
            <a:r>
              <a:rPr lang="en-ZA" sz="1050" b="0" strike="noStrike" spc="-1">
                <a:solidFill>
                  <a:srgbClr val="000000"/>
                </a:solidFill>
                <a:latin typeface="Arial"/>
              </a:rPr>
              <a:t>GeoJSON:</a:t>
            </a:r>
          </a:p>
          <a:p>
            <a:r>
              <a:rPr lang="en-ZA" sz="1050" b="0" strike="noStrike" spc="-1">
                <a:solidFill>
                  <a:srgbClr val="000000"/>
                </a:solidFill>
                <a:latin typeface="Arial"/>
              </a:rPr>
              <a:t>GeoJSON, a lightweight format grounded in JSON (JavaScript Object Notation), has carved its niche. Its appeal lies in its human-readability and simplicity. GeoJSON stores spatial data as plain text, facilitating ease of inspection and editing. It accommodates various geometric shapes and their associated attributes. Its popularity is on the rise, particularly in web mapping applications and APIs, while also enjoying robust support across numerous GIS tools and libraries.</a:t>
            </a:r>
          </a:p>
          <a:p>
            <a:endParaRPr lang="en-ZA" sz="1050" b="0" strike="noStrike" spc="-1">
              <a:solidFill>
                <a:srgbClr val="000000"/>
              </a:solidFill>
              <a:latin typeface="Arial"/>
            </a:endParaRPr>
          </a:p>
          <a:p>
            <a:r>
              <a:rPr lang="en-ZA" sz="1050" b="0" strike="noStrike" spc="-1">
                <a:solidFill>
                  <a:srgbClr val="000000"/>
                </a:solidFill>
                <a:latin typeface="Arial"/>
              </a:rPr>
              <a:t>GeoPackage:</a:t>
            </a:r>
          </a:p>
          <a:p>
            <a:r>
              <a:rPr lang="en-ZA" sz="1050" b="0" strike="noStrike" spc="-1">
                <a:solidFill>
                  <a:srgbClr val="000000"/>
                </a:solidFill>
                <a:latin typeface="Arial"/>
              </a:rPr>
              <a:t>GeoPackage, an open standard fostered by the Open Geospatial Consortium (OGC), has emerged as a modern contender. Unlike traditional formats, it doesn't limit itself to vector data alone. GeoPackage combines vector data (comprising geometry and attributes) with the option to incorporate raster data, all within a single SQLite database file. This versatility makes it suitable for deployment in both mobile and desktop GIS applications. Its inherent design promotes data consistency and interoperability, positioning it as a contemporary alternative to Shapefiles.</a:t>
            </a:r>
          </a:p>
          <a:p>
            <a:endParaRPr lang="en-ZA" sz="1050" b="0" strike="noStrike" spc="-1">
              <a:solidFill>
                <a:srgbClr val="000000"/>
              </a:solidFill>
              <a:latin typeface="Arial"/>
            </a:endParaRPr>
          </a:p>
          <a:p>
            <a:r>
              <a:rPr lang="en-ZA" sz="1050" b="0" strike="noStrike" spc="-1">
                <a:solidFill>
                  <a:srgbClr val="000000"/>
                </a:solidFill>
                <a:latin typeface="Arial"/>
              </a:rPr>
              <a:t>Key Takeaways:</a:t>
            </a:r>
          </a:p>
          <a:p>
            <a:r>
              <a:rPr lang="en-ZA" sz="1050" b="0" strike="noStrike" spc="-1">
                <a:solidFill>
                  <a:srgbClr val="000000"/>
                </a:solidFill>
                <a:latin typeface="Arial"/>
              </a:rPr>
              <a:t>In conclusion, the world of GIS relies on a diverse set of vector data formats. Each format possesses unique characteristics and strengths, catering to specific needs and use cases. The choice of the appropriate format hinges on factors such as project requirements, compatibility with GIS software, and the objectives of data sharing and analysis. Understanding these formats equips GIS professionals with the tools they need to effectively manage and leverage geospatial data.</a:t>
            </a:r>
          </a:p>
          <a:p>
            <a:endParaRPr lang="en-ZA" sz="1050" b="0" strike="noStrike" spc="-1">
              <a:solidFill>
                <a:srgbClr val="000000"/>
              </a:solidFill>
              <a:latin typeface="Arial"/>
            </a:endParaRPr>
          </a:p>
          <a:p>
            <a:endParaRPr lang="en-ZA" sz="1050" b="0" strike="noStrike" spc="-1">
              <a:solidFill>
                <a:srgbClr val="000000"/>
              </a:solidFill>
              <a:latin typeface="Arial"/>
            </a:endParaRPr>
          </a:p>
          <a:p>
            <a:endParaRPr lang="en-ZA" sz="1050" b="0" strike="noStrike" spc="-1">
              <a:solidFill>
                <a:srgbClr val="000000"/>
              </a:solid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noRot="1" noChangeAspect="1"/>
          </p:cNvSpPr>
          <p:nvPr>
            <p:ph type="sldImg"/>
          </p:nvPr>
        </p:nvSpPr>
        <p:spPr>
          <a:xfrm>
            <a:off x="685800" y="1143000"/>
            <a:ext cx="5486400" cy="3086100"/>
          </a:xfrm>
          <a:prstGeom prst="rect">
            <a:avLst/>
          </a:prstGeom>
          <a:ln w="0">
            <a:noFill/>
          </a:ln>
        </p:spPr>
      </p:sp>
      <p:sp>
        <p:nvSpPr>
          <p:cNvPr id="4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is used in a GIS application when we want to display information that is continuous across an area and cannot easily be divided into vector features.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is commonly used as a base map for outlining regional geography for a particular area of interest, as well as for remote sensing and data analysis operations.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Arial"/>
            </a:endParaRPr>
          </a:p>
          <a:p>
            <a:pPr indent="0">
              <a:lnSpc>
                <a:spcPct val="100000"/>
              </a:lnSpc>
              <a:buNone/>
            </a:pPr>
            <a:endParaRPr lang="en-ZA" sz="1200" b="0" strike="noStrike" spc="-1" dirty="0">
              <a:solidFill>
                <a:srgbClr val="000000"/>
              </a:solidFill>
              <a:latin typeface="Arial"/>
            </a:endParaRPr>
          </a:p>
        </p:txBody>
      </p:sp>
      <p:sp>
        <p:nvSpPr>
          <p:cNvPr id="424"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8616AE7-B274-45A3-AC77-6AFA1A8677E7}" type="slidenum">
              <a:rPr lang="en-US" sz="1200" b="0" strike="noStrike" spc="-1">
                <a:solidFill>
                  <a:srgbClr val="000000"/>
                </a:solidFill>
                <a:latin typeface="Times New Roman"/>
              </a:rPr>
              <a:t>10</a:t>
            </a:fld>
            <a:endParaRPr lang="en-ZA"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910485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02/11/2024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4275356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498DAEE5-418E-41C0-8B8B-4E15B97B6257}"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9D5C23A9-3C72-476F-8BE7-575D880B3C12}"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ED8B602F-0FDE-46AE-B3DD-E0574399B602}"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86CFD4DA-5391-4955-B2A5-97CC91CF9C1C}"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96CD75F4-BA4B-479C-914A-A0728BB54494}"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BC600A4B-FA84-454A-AB24-30D597ED9D02}"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BCB37274-B62F-47C1-9279-AD97315690AC}"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F747853-DF67-44AF-BA24-F5A77DF8B2B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17D11A9-B03C-4CAA-9BEF-AAACACE82B26}"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1742625E-200A-42CB-B6E9-403FB9FD4E62}"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043DE13D-4143-429B-9319-FB92AADD046B}"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1C0B69DB-8BA0-4375-83D4-2A905AAB58C3}"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GB"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7"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3" name="Slide Number Placeholder 5"/>
          <p:cNvSpPr/>
          <p:nvPr/>
        </p:nvSpPr>
        <p:spPr>
          <a:xfrm>
            <a:off x="11701800" y="6455880"/>
            <a:ext cx="45288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fld id="{BA206BE5-8A88-4879-A33F-3A0A7DDC1A75}" type="slidenum">
              <a:rPr lang="en-US" sz="1400" b="1" strike="noStrike" spc="-1">
                <a:solidFill>
                  <a:srgbClr val="FFFFFF"/>
                </a:solidFill>
                <a:latin typeface="Open Sans ExtraBold"/>
                <a:ea typeface="Open Sans ExtraBold"/>
              </a:rPr>
              <a:t>‹#›</a:t>
            </a:fld>
            <a:endParaRPr lang="en-ZA" sz="1400" b="0" strike="noStrike" spc="-1">
              <a:solidFill>
                <a:srgbClr val="000000"/>
              </a:solidFill>
              <a:latin typeface="Arial"/>
            </a:endParaRPr>
          </a:p>
        </p:txBody>
      </p:sp>
      <p:sp>
        <p:nvSpPr>
          <p:cNvPr id="4" name="Slide Number Placeholder 5"/>
          <p:cNvSpPr/>
          <p:nvPr/>
        </p:nvSpPr>
        <p:spPr>
          <a:xfrm>
            <a:off x="11798640" y="64929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BEF26C2A-D047-48A7-81CC-33A0230DA05E}" type="slidenum">
              <a:rPr lang="en-US" sz="1200" b="0" strike="noStrike" spc="-1">
                <a:solidFill>
                  <a:srgbClr val="8B8B8B"/>
                </a:solidFill>
                <a:latin typeface="Calibri"/>
              </a:rPr>
              <a:t>‹#›</a:t>
            </a:fld>
            <a:endParaRPr lang="en-ZA" sz="1200" b="0" strike="noStrike" spc="-1">
              <a:solidFill>
                <a:srgbClr val="000000"/>
              </a:solidFill>
              <a:latin typeface="Arial"/>
            </a:endParaRPr>
          </a:p>
        </p:txBody>
      </p:sp>
      <p:sp>
        <p:nvSpPr>
          <p:cNvPr id="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GB"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3"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60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60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4" name="PlaceHolder 3"/>
          <p:cNvSpPr>
            <a:spLocks noGrp="1"/>
          </p:cNvSpPr>
          <p:nvPr>
            <p:ph type="dt" idx="3"/>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45" name="PlaceHolder 4"/>
          <p:cNvSpPr>
            <a:spLocks noGrp="1"/>
          </p:cNvSpPr>
          <p:nvPr>
            <p:ph type="ftr" idx="4"/>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46" name="PlaceHolder 5"/>
          <p:cNvSpPr>
            <a:spLocks noGrp="1"/>
          </p:cNvSpPr>
          <p:nvPr>
            <p:ph type="sldNum" idx="5"/>
          </p:nvPr>
        </p:nvSpPr>
        <p:spPr>
          <a:xfrm>
            <a:off x="11786400" y="6498000"/>
            <a:ext cx="405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E13FDC73-3BA8-48D0-B5B0-43E45C3C4C6F}" type="slidenum">
              <a:rPr lang="en-US" sz="1200" b="0" strike="noStrike" spc="-1">
                <a:solidFill>
                  <a:srgbClr val="8B8B8B"/>
                </a:solidFill>
                <a:latin typeface="Calibri"/>
              </a:rPr>
              <a:t>‹#›</a:t>
            </a:fld>
            <a:endParaRPr lang="en-ZA"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hyperlink" Target="https://docs.qgis.org/3.28/en/docs/gentle_gis_introduction/raster_data.html#raster-data-in-detai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changelog.qgis.org/en/qgis/lesson/introduction-qgis-1/detail/165/?q=1.4"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docs.qgis.org/3.28/en/docs/user_manual/managing_data_source/supported_data.html" TargetMode="External"/><Relationship Id="rId4" Type="http://schemas.openxmlformats.org/officeDocument/2006/relationships/hyperlink" Target="https://gisgeography.com/gis-forma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docs.qgis.org/2.18/en/docs/user_manual/processing/vector_menu.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docs.qgis.org/2.18/en/docs/user_manual/processing_algs/r/raster_processing.html" TargetMode="External"/><Relationship Id="rId5" Type="http://schemas.openxmlformats.org/officeDocument/2006/relationships/hyperlink" Target="https://www.youtube.com/watch?v=ybo_w3SDIbI" TargetMode="External"/><Relationship Id="rId4" Type="http://schemas.openxmlformats.org/officeDocument/2006/relationships/hyperlink" Target="https://saylordotorg.github.io/text_essentials-of-geographic-information-systems/s12-geospatial-analysis-ii-raster-.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https://www.vecteezy.com/free-vector/database-logo" TargetMode="External"/><Relationship Id="rId5" Type="http://schemas.openxmlformats.org/officeDocument/2006/relationships/hyperlink" Target="https://changelog.qgis.org/en/qgis/lesson/data-providers-21/detail/80/?q=2.2"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www.techopedia.com/wp-content/uploads/2011/06/dbms-image-1.png" TargetMode="External"/><Relationship Id="rId5" Type="http://schemas.openxmlformats.org/officeDocument/2006/relationships/image" Target="../media/image23.png"/><Relationship Id="rId4" Type="http://schemas.openxmlformats.org/officeDocument/2006/relationships/hyperlink" Target="https://docs.qgis.org/3.28/en/docs/training_manual/database_concepts/db_intro.html#what-is-a-databas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umar-yusuf.blogspot.com/2016/10/difference-between-spatial-database-and.html" TargetMode="External"/><Relationship Id="rId5" Type="http://schemas.openxmlformats.org/officeDocument/2006/relationships/hyperlink" Target="https://changelog.qgis.org/en/qgis/lesson/data-providers-21/detail/80/?q=2.2"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www.w3resource.com/sql/sql-basic/the-components-of-a-table.php" TargetMode="External"/><Relationship Id="rId5" Type="http://schemas.openxmlformats.org/officeDocument/2006/relationships/hyperlink" Target="https://docs.qgis.org/3.28/en/docs/training_manual/database_concepts/db_intro.html#what-is-a-database"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hyperlink" Target="https://youtu.be/6ICoXp6MyX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hyperlink" Target="https://www.optikpi.com/images/Types_of_Data-removebg-preview_1.png" TargetMode="External"/><Relationship Id="rId5" Type="http://schemas.openxmlformats.org/officeDocument/2006/relationships/image" Target="../media/image26.png"/><Relationship Id="rId4" Type="http://schemas.openxmlformats.org/officeDocument/2006/relationships/hyperlink" Target="https://docs.qgis.org/3.28/en/docs/training_manual/database_concepts/db_intro.html#what-is-a-databa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hyperlink" Target="https://www.postgresql.org/docs/current/intro-whati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hyperlink" Target="https://docs.qgis.org/3.28/en/docs/training_manual/spatial_databases/index.html" TargetMode="External"/><Relationship Id="rId4" Type="http://schemas.openxmlformats.org/officeDocument/2006/relationships/hyperlink" Target="http://postgis.ne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jpe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hyperlink" Target="https://www.gim-international.com/content/article/deciding-between-fossgis-and-proprietary-software-in-the-enterprise" TargetMode="External"/><Relationship Id="rId4" Type="http://schemas.openxmlformats.org/officeDocument/2006/relationships/hyperlink" Target="https://www.tutorialspoint.com/difference-between-open-source-and-proprietary-software#:~:text=The term &quot;open-source&quot;,or publisher who produced it"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jpe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hyperlink" Target="https://www.gim-international.com/content/article/deciding-between-fossgis-and-proprietary-software-in-the-enterprise" TargetMode="External"/><Relationship Id="rId10" Type="http://schemas.openxmlformats.org/officeDocument/2006/relationships/image" Target="../media/image35.png"/><Relationship Id="rId4" Type="http://schemas.openxmlformats.org/officeDocument/2006/relationships/hyperlink" Target="https://www.tutorialspoint.com/difference-between-open-source-and-proprietary-software#:~:text=The term &quot;open-source&quot;,or publisher who produced it" TargetMode="Externa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hyperlink" Target="https://creativecommons.org/get-cc-savvy/copyright-creativecommons-are-friends/#:~:text=Copyright law gives creators certain,their work in certain way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hyperlink" Target="https://gisgeography.com/what-is-gis/" TargetMode="External"/><Relationship Id="rId5" Type="http://schemas.openxmlformats.org/officeDocument/2006/relationships/image" Target="../media/image6.png"/><Relationship Id="rId4" Type="http://schemas.openxmlformats.org/officeDocument/2006/relationships/hyperlink" Target="https://docs.qgis.org/3.28/en/docs/gentle_gis_introduction/introducing_gis.html#overvie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hyperlink" Target="https://www.capterra.com/gis-software/compare/93333-161102-185949/ArcGIS-vs-Manifold-GIS-vs-QGIS" TargetMode="External"/><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hyperlink" Target="https://spatialvision.com.au/geonetwork-and-spatial-metadata-cataloguing/" TargetMode="External"/><Relationship Id="rId4" Type="http://schemas.openxmlformats.org/officeDocument/2006/relationships/hyperlink" Target="https://www.youtube.com/watch?v=nUn1jAuuoj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hyperlink" Target="https://doc-geonode.readthedocs.io/en/latest/001_overview_and_ref/003_reference_doc/architecture.html" TargetMode="External"/><Relationship Id="rId4" Type="http://schemas.openxmlformats.org/officeDocument/2006/relationships/hyperlink" Target="https://www.researchgate.net/figure/The-advantages-and-disadvantages-of-AGOL-vs-other-SaaS-WebGIS-solutions_tbl1_32008693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s://doc-geonode.readthedocs.io/en/latest/001_overview_and_ref/003_reference_doc/architecture.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hyperlink" Target="https://www.capterra.com/gis-software/compare/93333-161102-185949/ArcGIS-vs-Manifold-GIS-vs-QGI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hyperlink" Target="https://www.capterra.com/gis-software/compare/93333-161102-185949/ArcGIS-vs-Manifold-GIS-vs-QGI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hyperlink" Target="https://engage.safe.com/blog/2021/11/7-spatial-databases-enterpri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hyperlink" Target="https://docs.qgis.org/3.28/en/docs/gentle_gis_introduction/introducing_gis.html#overview" TargetMode="External"/><Relationship Id="rId4" Type="http://schemas.openxmlformats.org/officeDocument/2006/relationships/hyperlink" Target="https://gisgeography.com/what-is-gi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hyperlink" Target="https://engage.safe.com/blog/2021/11/7-spatial-databases-enterpris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hyperlink" Target="https://www.gislounge.com/what-is-postgis/" TargetMode="External"/><Relationship Id="rId4" Type="http://schemas.openxmlformats.org/officeDocument/2006/relationships/hyperlink" Target="https://postgis.net/workshops/postgis-intro/introduction.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hyperlink" Target="https://desktop.arcgis.com/en/arcmap/latest/manage-data/geodatabases/arcgis-field-data-types.htm" TargetMode="External"/><Relationship Id="rId13" Type="http://schemas.openxmlformats.org/officeDocument/2006/relationships/hyperlink" Target="https://docs.qgis.org/3.28/en/docs/gentle_gis_introduction/raster_data.html#raster-data-in-detail" TargetMode="External"/><Relationship Id="rId3" Type="http://schemas.openxmlformats.org/officeDocument/2006/relationships/image" Target="../media/image5.jpeg"/><Relationship Id="rId7" Type="http://schemas.openxmlformats.org/officeDocument/2006/relationships/hyperlink" Target="https://docs.qgis.org/3.28/en/docs/gentle_gis_introduction/vector_data.html#overview" TargetMode="External"/><Relationship Id="rId12" Type="http://schemas.openxmlformats.org/officeDocument/2006/relationships/hyperlink" Target="https://docs.qgis.org/3.28/en/docs/user_manual/managing_data_source/supported_data.html"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hyperlink" Target="https://docs.qgis.org/3.28/en/docs/gentle_gis_introduction/vector_data.html" TargetMode="External"/><Relationship Id="rId11" Type="http://schemas.openxmlformats.org/officeDocument/2006/relationships/hyperlink" Target="https://gisgeography.com/gis-formats/" TargetMode="External"/><Relationship Id="rId5" Type="http://schemas.openxmlformats.org/officeDocument/2006/relationships/hyperlink" Target="https://gisgeography.com/what-is-gis/" TargetMode="External"/><Relationship Id="rId10" Type="http://schemas.openxmlformats.org/officeDocument/2006/relationships/hyperlink" Target="https://changelog.kartoza.com/en/qgis/lesson/introduction-qgis-1/detail/72/?q=1.10" TargetMode="External"/><Relationship Id="rId4" Type="http://schemas.openxmlformats.org/officeDocument/2006/relationships/hyperlink" Target="https://docs.qgis.org/3.28/en/docs/gentle_gis_introduction/introducing_gis.html#overview" TargetMode="External"/><Relationship Id="rId9" Type="http://schemas.openxmlformats.org/officeDocument/2006/relationships/hyperlink" Target="https://docs.qgis.org/3.28/en/docs/gentle_gis_introduction/vector_attribute_data.htm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changelog.qgis.org/en/qgis/lesson/data-providers-21/detail/80/?q=2.2" TargetMode="External"/><Relationship Id="rId3" Type="http://schemas.openxmlformats.org/officeDocument/2006/relationships/image" Target="../media/image5.jpeg"/><Relationship Id="rId7" Type="http://schemas.openxmlformats.org/officeDocument/2006/relationships/hyperlink" Target="https://docs.qgis.org/2.18/en/docs/user_manual/processing_algs/r/raster_processing.html" TargetMode="External"/><Relationship Id="rId12" Type="http://schemas.openxmlformats.org/officeDocument/2006/relationships/hyperlink" Target="https://www.tutorialspoint.com/difference-between-open-source-and-proprietary-software"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hyperlink" Target="https://saylordotorg.github.io/text_essentials-of-geographic-information-systems/s12-geospatial-analysis-ii-raster-.html" TargetMode="External"/><Relationship Id="rId11" Type="http://schemas.openxmlformats.org/officeDocument/2006/relationships/hyperlink" Target="https://docs.qgis.org/3.28/en/docs/training_manual/spatial_databases/index.html" TargetMode="External"/><Relationship Id="rId5" Type="http://schemas.openxmlformats.org/officeDocument/2006/relationships/hyperlink" Target="https://docs.qgis.org/2.18/en/docs/user_manual/processing/vector_menu.html" TargetMode="External"/><Relationship Id="rId10" Type="http://schemas.openxmlformats.org/officeDocument/2006/relationships/hyperlink" Target="https://www.postgresql.org/docs/current/intro-whatis.html" TargetMode="External"/><Relationship Id="rId4" Type="http://schemas.openxmlformats.org/officeDocument/2006/relationships/hyperlink" Target="https://changelog.qgis.org/en/qgis/lesson/introduction-qgis-1/detail/165/?q=1.4" TargetMode="External"/><Relationship Id="rId9" Type="http://schemas.openxmlformats.org/officeDocument/2006/relationships/hyperlink" Target="https://docs.qgis.org/3.28/en/docs/training_manual/database_concepts/db_intro.html#what-is-a-database"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nUn1jAuuojk" TargetMode="External"/><Relationship Id="rId13" Type="http://schemas.openxmlformats.org/officeDocument/2006/relationships/hyperlink" Target="https://www.gislounge.com/what-is-postgis/" TargetMode="External"/><Relationship Id="rId3" Type="http://schemas.openxmlformats.org/officeDocument/2006/relationships/image" Target="../media/image5.jpeg"/><Relationship Id="rId7" Type="http://schemas.openxmlformats.org/officeDocument/2006/relationships/hyperlink" Target="https://spatialvision.com.au/geonetwork-and-spatial-metadata-cataloguing/" TargetMode="External"/><Relationship Id="rId12" Type="http://schemas.openxmlformats.org/officeDocument/2006/relationships/hyperlink" Target="https://postgis.net/works"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hyperlink" Target="https://www.capterra.com/gis-software/compare/93333-161102-185949/ArcGIS-vs-Manifold-GIS-vs-QGIS" TargetMode="External"/><Relationship Id="rId11" Type="http://schemas.openxmlformats.org/officeDocument/2006/relationships/hyperlink" Target="https://engage.safe.com/blog/2021/11/7-spatial-databases-enterprise/" TargetMode="External"/><Relationship Id="rId5" Type="http://schemas.openxmlformats.org/officeDocument/2006/relationships/hyperlink" Target="https://creativecommons.org/get-cc-savvy/copyright-creativecommons-are-friends/#:~:text=Copyright" TargetMode="External"/><Relationship Id="rId10" Type="http://schemas.openxmlformats.org/officeDocument/2006/relationships/hyperlink" Target="https://www.researchgate.net/figure/The-advantages-and-disadvantages-of-AGOL-vs-other-SaaS-WebGIS-solutions_tbl1_320086937" TargetMode="External"/><Relationship Id="rId4" Type="http://schemas.openxmlformats.org/officeDocument/2006/relationships/hyperlink" Target="https://www.gim-international.com/content/article/deciding-between-fossgis-and-proprietary-software-in-the-enterprise" TargetMode="External"/><Relationship Id="rId9" Type="http://schemas.openxmlformats.org/officeDocument/2006/relationships/hyperlink" Target="https://doc-geonode.readthedocs.io/en/latest/001_overview_and_ref/003_reference_doc/architecture.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hyperlink" Target="https://gisgeography.com/what-is-gis/" TargetMode="External"/><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hyperlink" Target="https://docs.qgis.org/3.28/en/docs/gentle_gis_introduction/vector_data.html"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docs.qgis.org/3.28/en/_images/polygon_feature.png" TargetMode="External"/><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hyperlink" Target="https://docs.qgis.org/3.28/en/_images/point_feature.png" TargetMode="External"/><Relationship Id="rId5" Type="http://schemas.openxmlformats.org/officeDocument/2006/relationships/image" Target="../media/image13.png"/><Relationship Id="rId10" Type="http://schemas.openxmlformats.org/officeDocument/2006/relationships/hyperlink" Target="https://docs.qgis.org/3.28/en/docs/gentle_gis_introduction/vector_data.html#overview" TargetMode="External"/><Relationship Id="rId4" Type="http://schemas.openxmlformats.org/officeDocument/2006/relationships/hyperlink" Target="https://docs.qgis.org/3.28/en/_images/polyline_feature.png" TargetMode="Externa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changelog.kartoza.com/en/qgis/lesson/introduction-qgis-1/detail/72/?q=1.10"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s://docs.qgis.org/3.28/en/docs/gentle_gis_introduction/vector_attribute_data.html" TargetMode="External"/><Relationship Id="rId5" Type="http://schemas.openxmlformats.org/officeDocument/2006/relationships/hyperlink" Target="https://desktop.arcgis.com/en/arcmap/latest/manage-data/geodatabases/arcgis-field-data-types.htm"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hyperlink" Target="https://docs.qgis.org/3.28/en/docs/user_manual/managing_data_source/supported_data.html" TargetMode="External"/><Relationship Id="rId4" Type="http://schemas.openxmlformats.org/officeDocument/2006/relationships/hyperlink" Target="https://gisgeography.com/gis-forma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7029608" cy="2232832"/>
          </a:xfrm>
        </p:spPr>
        <p:txBody>
          <a:bodyPr>
            <a:normAutofit fontScale="90000"/>
          </a:bodyPr>
          <a:lstStyle/>
          <a:p>
            <a:r>
              <a:rPr lang="en-ZA" sz="6000" b="1" strike="noStrike" spc="-1" dirty="0">
                <a:solidFill>
                  <a:srgbClr val="FFFFFF"/>
                </a:solidFill>
                <a:latin typeface="Open Sans ExtraBold"/>
                <a:ea typeface="Open Sans ExtraBold"/>
              </a:rPr>
              <a:t>LECTURE</a:t>
            </a:r>
            <a:r>
              <a:rPr lang="en-ZA" sz="7200" b="1" strike="noStrike" spc="-1" dirty="0">
                <a:solidFill>
                  <a:srgbClr val="FFFFFF"/>
                </a:solidFill>
                <a:latin typeface="Open Sans ExtraBold"/>
                <a:ea typeface="Open Sans ExtraBold"/>
              </a:rPr>
              <a:t> </a:t>
            </a:r>
            <a:r>
              <a:rPr lang="en-ZA" sz="6000" b="1" strike="noStrike" spc="-1" dirty="0">
                <a:solidFill>
                  <a:srgbClr val="FFFFFF"/>
                </a:solidFill>
                <a:latin typeface="Open Sans ExtraBold"/>
                <a:ea typeface="Open Sans ExtraBold"/>
              </a:rPr>
              <a:t>1</a:t>
            </a:r>
            <a:r>
              <a:rPr lang="en-ZA" sz="7200" b="1" strike="noStrike" spc="-1" dirty="0">
                <a:solidFill>
                  <a:srgbClr val="FFFFFF"/>
                </a:solidFill>
                <a:latin typeface="Open Sans ExtraBold"/>
                <a:ea typeface="Open Sans ExtraBold"/>
              </a:rPr>
              <a:t> </a:t>
            </a:r>
            <a:br>
              <a:rPr lang="en-ZA" sz="7200" b="0" strike="noStrike" spc="-1" dirty="0">
                <a:solidFill>
                  <a:srgbClr val="000000"/>
                </a:solidFill>
                <a:latin typeface="Arial"/>
              </a:rPr>
            </a:br>
            <a:r>
              <a:rPr lang="en-ZA" sz="3600" b="1" strike="noStrike" spc="-1" dirty="0">
                <a:solidFill>
                  <a:srgbClr val="000000"/>
                </a:solidFill>
                <a:latin typeface="Open Sans ExtraBold"/>
                <a:ea typeface="Open Sans ExtraBold"/>
              </a:rPr>
              <a:t>INTRODUCTION TO GEOGRAPHIC INFORMATION SYSTEMS AND SPATIAL DATA INFRASTRUCTURE</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normAutofit/>
          </a:bodyPr>
          <a:lstStyle/>
          <a:p>
            <a:r>
              <a:rPr lang="en-US" sz="1400"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5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9</a:t>
            </a:r>
            <a:endParaRPr lang="en-ZA" sz="1400" b="0" strike="noStrike" spc="-1">
              <a:solidFill>
                <a:srgbClr val="000000"/>
              </a:solidFill>
              <a:latin typeface="Arial"/>
            </a:endParaRPr>
          </a:p>
        </p:txBody>
      </p:sp>
      <p:sp>
        <p:nvSpPr>
          <p:cNvPr id="151" name="PlaceHolder 1"/>
          <p:cNvSpPr>
            <a:spLocks noGrp="1"/>
          </p:cNvSpPr>
          <p:nvPr>
            <p:ph/>
          </p:nvPr>
        </p:nvSpPr>
        <p:spPr>
          <a:xfrm>
            <a:off x="838080" y="1933920"/>
            <a:ext cx="5357880" cy="2322720"/>
          </a:xfrm>
          <a:prstGeom prst="rect">
            <a:avLst/>
          </a:prstGeom>
          <a:noFill/>
          <a:ln w="0">
            <a:noFill/>
          </a:ln>
        </p:spPr>
        <p:txBody>
          <a:bodyPr anchor="t">
            <a:noAutofit/>
          </a:bodyPr>
          <a:lstStyle/>
          <a:p>
            <a:pPr indent="0">
              <a:lnSpc>
                <a:spcPct val="90000"/>
              </a:lnSpc>
              <a:spcBef>
                <a:spcPts val="1001"/>
              </a:spcBef>
              <a:buNone/>
              <a:tabLst>
                <a:tab pos="0" algn="l"/>
              </a:tabLst>
            </a:pPr>
            <a:r>
              <a:rPr lang="en-GB" sz="2000" b="1" strike="noStrike" spc="-1">
                <a:solidFill>
                  <a:srgbClr val="000000"/>
                </a:solidFill>
                <a:latin typeface="Open Sans"/>
                <a:ea typeface="Open Sans"/>
              </a:rPr>
              <a:t>Raster Data</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0" strike="noStrike" spc="-1">
                <a:solidFill>
                  <a:srgbClr val="000000"/>
                </a:solidFill>
                <a:latin typeface="Open Sans"/>
                <a:ea typeface="Open Sans"/>
              </a:rPr>
              <a:t>Raster data is gridded data with discrete values which form a matrix of cells or pixels which can be represented in a spatial context.</a:t>
            </a:r>
            <a:endParaRPr lang="en-US" sz="2000" b="0" strike="noStrike" spc="-1">
              <a:solidFill>
                <a:srgbClr val="000000"/>
              </a:solidFill>
              <a:latin typeface="Calibri"/>
            </a:endParaRPr>
          </a:p>
          <a:p>
            <a:pPr indent="0">
              <a:lnSpc>
                <a:spcPct val="90000"/>
              </a:lnSpc>
              <a:spcBef>
                <a:spcPts val="1001"/>
              </a:spcBef>
              <a:buNone/>
              <a:tabLst>
                <a:tab pos="0" algn="l"/>
              </a:tabLst>
            </a:pPr>
            <a:endParaRPr lang="en-US" sz="2000" b="0" strike="noStrike" spc="-1">
              <a:solidFill>
                <a:srgbClr val="000000"/>
              </a:solidFill>
              <a:latin typeface="Calibri"/>
            </a:endParaRPr>
          </a:p>
        </p:txBody>
      </p:sp>
      <p:sp>
        <p:nvSpPr>
          <p:cNvPr id="152"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53" name="Title 10"/>
          <p:cNvSpPr/>
          <p:nvPr/>
        </p:nvSpPr>
        <p:spPr>
          <a:xfrm>
            <a:off x="838080" y="137232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Types</a:t>
            </a:r>
            <a:r>
              <a:rPr lang="en-GB" sz="2000" b="1" strike="noStrike" spc="-1">
                <a:solidFill>
                  <a:schemeClr val="accent5">
                    <a:lumMod val="60000"/>
                    <a:lumOff val="40000"/>
                  </a:schemeClr>
                </a:solidFill>
                <a:latin typeface="Open Sans"/>
                <a:ea typeface="Open Sans"/>
              </a:rPr>
              <a:t> of GIS Data</a:t>
            </a:r>
            <a:endParaRPr lang="en-ZA" sz="2000" b="0" strike="noStrike" spc="-1">
              <a:solidFill>
                <a:srgbClr val="000000"/>
              </a:solidFill>
              <a:latin typeface="Arial"/>
            </a:endParaRPr>
          </a:p>
        </p:txBody>
      </p:sp>
      <p:pic>
        <p:nvPicPr>
          <p:cNvPr id="154" name="Picture 7"/>
          <p:cNvPicPr/>
          <p:nvPr/>
        </p:nvPicPr>
        <p:blipFill>
          <a:blip r:embed="rId4"/>
          <a:stretch/>
        </p:blipFill>
        <p:spPr>
          <a:xfrm>
            <a:off x="7407720" y="1307160"/>
            <a:ext cx="3094920" cy="3094200"/>
          </a:xfrm>
          <a:prstGeom prst="rect">
            <a:avLst/>
          </a:prstGeom>
          <a:ln w="0">
            <a:noFill/>
          </a:ln>
        </p:spPr>
      </p:pic>
      <p:pic>
        <p:nvPicPr>
          <p:cNvPr id="155" name="Picture 10"/>
          <p:cNvPicPr/>
          <p:nvPr/>
        </p:nvPicPr>
        <p:blipFill>
          <a:blip r:embed="rId5"/>
          <a:stretch/>
        </p:blipFill>
        <p:spPr>
          <a:xfrm>
            <a:off x="937800" y="4314960"/>
            <a:ext cx="4783320" cy="1668600"/>
          </a:xfrm>
          <a:prstGeom prst="rect">
            <a:avLst/>
          </a:prstGeom>
          <a:ln w="0">
            <a:noFill/>
          </a:ln>
        </p:spPr>
      </p:pic>
      <p:sp>
        <p:nvSpPr>
          <p:cNvPr id="156" name="Content Placeholder 1"/>
          <p:cNvSpPr/>
          <p:nvPr/>
        </p:nvSpPr>
        <p:spPr>
          <a:xfrm>
            <a:off x="6784920" y="4664880"/>
            <a:ext cx="4990680" cy="15134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2000" b="0" strike="noStrike" spc="-1">
                <a:solidFill>
                  <a:srgbClr val="000000"/>
                </a:solidFill>
                <a:latin typeface="Open Sans"/>
                <a:ea typeface="Open Sans"/>
              </a:rPr>
              <a:t>Each cell in the matrix of data may contain multiple values, each of which is retained in a single band.</a:t>
            </a:r>
            <a:endParaRPr lang="en-ZA" sz="2000" b="0" strike="noStrike" spc="-1">
              <a:solidFill>
                <a:srgbClr val="000000"/>
              </a:solidFill>
              <a:latin typeface="Arial"/>
            </a:endParaRPr>
          </a:p>
        </p:txBody>
      </p:sp>
      <p:sp>
        <p:nvSpPr>
          <p:cNvPr id="157" name="TextBox 8"/>
          <p:cNvSpPr/>
          <p:nvPr/>
        </p:nvSpPr>
        <p:spPr>
          <a:xfrm>
            <a:off x="8661240" y="6086880"/>
            <a:ext cx="29304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tabLst>
                <a:tab pos="0" algn="l"/>
              </a:tabLst>
            </a:pPr>
            <a:r>
              <a:rPr lang="en-GB" sz="1200" b="0" i="1" strike="noStrike" spc="-1">
                <a:solidFill>
                  <a:srgbClr val="333333"/>
                </a:solidFill>
                <a:latin typeface="Open Sans"/>
                <a:ea typeface="Open Sans"/>
              </a:rPr>
              <a:t>Source </a:t>
            </a:r>
            <a:r>
              <a:rPr lang="en-GB" sz="1200" b="0"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6"/>
              </a:rPr>
              <a:t>Raster Data in Detail</a:t>
            </a:r>
            <a:endParaRPr lang="en-ZA" sz="1200" b="0" strike="noStrike" spc="-1">
              <a:solidFill>
                <a:srgbClr val="000000"/>
              </a:solidFill>
              <a:latin typeface="Arial"/>
            </a:endParaRPr>
          </a:p>
        </p:txBody>
      </p:sp>
      <p:sp>
        <p:nvSpPr>
          <p:cNvPr id="158" name="TextBox 9"/>
          <p:cNvSpPr/>
          <p:nvPr/>
        </p:nvSpPr>
        <p:spPr>
          <a:xfrm>
            <a:off x="6801840" y="4330800"/>
            <a:ext cx="39312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strike="noStrike" spc="-1">
                <a:solidFill>
                  <a:srgbClr val="0563C1"/>
                </a:solidFill>
                <a:latin typeface="Open Sans"/>
                <a:ea typeface="Open Sans"/>
                <a:hlinkClick r:id="rId6"/>
              </a:rPr>
              <a:t>Raster Data in Detail</a:t>
            </a:r>
            <a:endParaRPr lang="en-ZA" sz="1200" b="0" strike="noStrike" spc="-1">
              <a:solidFill>
                <a:srgbClr val="000000"/>
              </a:solidFill>
              <a:latin typeface="Arial"/>
            </a:endParaRPr>
          </a:p>
        </p:txBody>
      </p:sp>
      <p:sp>
        <p:nvSpPr>
          <p:cNvPr id="159" name="TextBox 12"/>
          <p:cNvSpPr/>
          <p:nvPr/>
        </p:nvSpPr>
        <p:spPr>
          <a:xfrm>
            <a:off x="766440" y="6053040"/>
            <a:ext cx="39312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strike="noStrike" spc="-1">
                <a:solidFill>
                  <a:srgbClr val="0563C1"/>
                </a:solidFill>
                <a:latin typeface="Open Sans"/>
                <a:ea typeface="Open Sans"/>
                <a:hlinkClick r:id="rId6"/>
              </a:rPr>
              <a:t>Raster Data in Detail</a:t>
            </a:r>
            <a:endParaRPr lang="en-ZA" sz="1200" b="0" strike="noStrike" spc="-1">
              <a:solidFill>
                <a:srgbClr val="000000"/>
              </a:solidFill>
              <a:latin typeface="Arial"/>
            </a:endParaRPr>
          </a:p>
        </p:txBody>
      </p:sp>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6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10</a:t>
            </a:r>
            <a:endParaRPr lang="en-ZA" sz="1400" b="0" strike="noStrike" spc="-1">
              <a:solidFill>
                <a:srgbClr val="000000"/>
              </a:solidFill>
              <a:latin typeface="Arial"/>
            </a:endParaRPr>
          </a:p>
        </p:txBody>
      </p:sp>
      <p:sp>
        <p:nvSpPr>
          <p:cNvPr id="162" name="PlaceHolder 1"/>
          <p:cNvSpPr>
            <a:spLocks noGrp="1"/>
          </p:cNvSpPr>
          <p:nvPr>
            <p:ph/>
          </p:nvPr>
        </p:nvSpPr>
        <p:spPr>
          <a:xfrm>
            <a:off x="838080" y="2236320"/>
            <a:ext cx="5041440" cy="3976560"/>
          </a:xfrm>
          <a:prstGeom prst="rect">
            <a:avLst/>
          </a:prstGeom>
          <a:noFill/>
          <a:ln w="0">
            <a:noFill/>
          </a:ln>
        </p:spPr>
        <p:txBody>
          <a:bodyPr anchor="t">
            <a:noAutofit/>
          </a:bodyPr>
          <a:lstStyle/>
          <a:p>
            <a:pPr indent="0">
              <a:lnSpc>
                <a:spcPct val="90000"/>
              </a:lnSpc>
              <a:spcBef>
                <a:spcPts val="1001"/>
              </a:spcBef>
              <a:buNone/>
              <a:tabLst>
                <a:tab pos="0" algn="l"/>
              </a:tabLst>
            </a:pPr>
            <a:r>
              <a:rPr lang="en-GB" sz="2000" b="1" strike="noStrike" spc="-1">
                <a:solidFill>
                  <a:srgbClr val="000000"/>
                </a:solidFill>
                <a:latin typeface="Open Sans"/>
                <a:ea typeface="Open Sans"/>
              </a:rPr>
              <a:t>Raster Data Categories</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0" strike="noStrike" spc="-1">
                <a:solidFill>
                  <a:srgbClr val="000000"/>
                </a:solidFill>
                <a:latin typeface="Open Sans"/>
                <a:ea typeface="Open Sans"/>
              </a:rPr>
              <a:t>Raster data can be categorised into three broad categories, outlined as follows:</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Continuous</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Discrete</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Images</a:t>
            </a:r>
            <a:endParaRPr lang="en-US" sz="2000" b="0" strike="noStrike" spc="-1">
              <a:solidFill>
                <a:srgbClr val="000000"/>
              </a:solidFill>
              <a:latin typeface="Calibri"/>
            </a:endParaRPr>
          </a:p>
        </p:txBody>
      </p:sp>
      <p:sp>
        <p:nvSpPr>
          <p:cNvPr id="163"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64" name="Title 10"/>
          <p:cNvSpPr/>
          <p:nvPr/>
        </p:nvSpPr>
        <p:spPr>
          <a:xfrm>
            <a:off x="766440" y="168228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Types</a:t>
            </a:r>
            <a:r>
              <a:rPr lang="en-GB" sz="2000" b="1" strike="noStrike" spc="-1">
                <a:solidFill>
                  <a:schemeClr val="accent5">
                    <a:lumMod val="60000"/>
                    <a:lumOff val="40000"/>
                  </a:schemeClr>
                </a:solidFill>
                <a:latin typeface="Open Sans"/>
                <a:ea typeface="Open Sans"/>
              </a:rPr>
              <a:t> of GIS Data</a:t>
            </a:r>
            <a:endParaRPr lang="en-ZA" sz="2000" b="0" strike="noStrike" spc="-1">
              <a:solidFill>
                <a:srgbClr val="000000"/>
              </a:solidFill>
              <a:latin typeface="Arial"/>
            </a:endParaRPr>
          </a:p>
        </p:txBody>
      </p:sp>
      <p:pic>
        <p:nvPicPr>
          <p:cNvPr id="165" name="Picture 8"/>
          <p:cNvPicPr/>
          <p:nvPr/>
        </p:nvPicPr>
        <p:blipFill>
          <a:blip r:embed="rId4"/>
          <a:stretch/>
        </p:blipFill>
        <p:spPr>
          <a:xfrm>
            <a:off x="2809800" y="3799440"/>
            <a:ext cx="3412800" cy="2413440"/>
          </a:xfrm>
          <a:prstGeom prst="rect">
            <a:avLst/>
          </a:prstGeom>
          <a:ln w="0">
            <a:noFill/>
          </a:ln>
        </p:spPr>
      </p:pic>
      <p:pic>
        <p:nvPicPr>
          <p:cNvPr id="166" name="Picture 12"/>
          <p:cNvPicPr/>
          <p:nvPr/>
        </p:nvPicPr>
        <p:blipFill>
          <a:blip r:embed="rId5"/>
          <a:stretch/>
        </p:blipFill>
        <p:spPr>
          <a:xfrm>
            <a:off x="6738120" y="1144080"/>
            <a:ext cx="3412800" cy="2413440"/>
          </a:xfrm>
          <a:prstGeom prst="rect">
            <a:avLst/>
          </a:prstGeom>
          <a:ln w="0">
            <a:noFill/>
          </a:ln>
        </p:spPr>
      </p:pic>
      <p:pic>
        <p:nvPicPr>
          <p:cNvPr id="167" name="Picture 14"/>
          <p:cNvPicPr/>
          <p:nvPr/>
        </p:nvPicPr>
        <p:blipFill>
          <a:blip r:embed="rId6"/>
          <a:stretch/>
        </p:blipFill>
        <p:spPr>
          <a:xfrm>
            <a:off x="6883560" y="3702960"/>
            <a:ext cx="3764160" cy="2531160"/>
          </a:xfrm>
          <a:prstGeom prst="rect">
            <a:avLst/>
          </a:prstGeom>
          <a:ln w="0">
            <a:noFill/>
          </a:ln>
        </p:spPr>
      </p:pic>
      <p:sp>
        <p:nvSpPr>
          <p:cNvPr id="168" name="TextBox 7"/>
          <p:cNvSpPr/>
          <p:nvPr/>
        </p:nvSpPr>
        <p:spPr>
          <a:xfrm>
            <a:off x="-50760" y="6080400"/>
            <a:ext cx="27867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7"/>
              </a:rPr>
              <a:t>Adding Raster Data</a:t>
            </a:r>
            <a:endParaRPr lang="en-ZA" sz="1200" b="0" strike="noStrike" spc="-1">
              <a:solidFill>
                <a:srgbClr val="000000"/>
              </a:solidFill>
              <a:latin typeface="Arial"/>
            </a:endParaRPr>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7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11</a:t>
            </a:r>
            <a:endParaRPr lang="en-ZA" sz="1400" b="0" strike="noStrike" spc="-1">
              <a:solidFill>
                <a:srgbClr val="000000"/>
              </a:solidFill>
              <a:latin typeface="Arial"/>
            </a:endParaRPr>
          </a:p>
        </p:txBody>
      </p:sp>
      <p:sp>
        <p:nvSpPr>
          <p:cNvPr id="171"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72" name="Title 10"/>
          <p:cNvSpPr/>
          <p:nvPr/>
        </p:nvSpPr>
        <p:spPr>
          <a:xfrm>
            <a:off x="838080" y="162540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Types</a:t>
            </a:r>
            <a:r>
              <a:rPr lang="en-GB" sz="2000" b="1" strike="noStrike" spc="-1">
                <a:solidFill>
                  <a:schemeClr val="accent5">
                    <a:lumMod val="60000"/>
                    <a:lumOff val="40000"/>
                  </a:schemeClr>
                </a:solidFill>
                <a:latin typeface="Open Sans"/>
                <a:ea typeface="Open Sans"/>
              </a:rPr>
              <a:t> of GIS Data</a:t>
            </a:r>
            <a:endParaRPr lang="en-ZA" sz="2000" b="0" strike="noStrike" spc="-1">
              <a:solidFill>
                <a:srgbClr val="000000"/>
              </a:solidFill>
              <a:latin typeface="Arial"/>
            </a:endParaRPr>
          </a:p>
        </p:txBody>
      </p:sp>
      <p:sp>
        <p:nvSpPr>
          <p:cNvPr id="173" name="PlaceHolder 1"/>
          <p:cNvSpPr>
            <a:spLocks noGrp="1"/>
          </p:cNvSpPr>
          <p:nvPr>
            <p:ph/>
          </p:nvPr>
        </p:nvSpPr>
        <p:spPr>
          <a:xfrm>
            <a:off x="838080" y="2236320"/>
            <a:ext cx="10586880" cy="4218840"/>
          </a:xfrm>
          <a:prstGeom prst="rect">
            <a:avLst/>
          </a:prstGeom>
          <a:noFill/>
          <a:ln w="0">
            <a:noFill/>
          </a:ln>
        </p:spPr>
        <p:txBody>
          <a:bodyPr anchor="t">
            <a:noAutofit/>
          </a:bodyPr>
          <a:lstStyle/>
          <a:p>
            <a:pPr indent="0">
              <a:lnSpc>
                <a:spcPct val="150000"/>
              </a:lnSpc>
              <a:spcBef>
                <a:spcPts val="1001"/>
              </a:spcBef>
              <a:buNone/>
              <a:tabLst>
                <a:tab pos="0" algn="l"/>
              </a:tabLst>
            </a:pPr>
            <a:r>
              <a:rPr lang="en-GB" sz="18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Raster Data Formats</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spcBef>
                <a:spcPts val="1001"/>
              </a:spcBef>
              <a:buNone/>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There are numerous file formats used in GIS to store and exchange geospatial data. Here are some commonly used raster data formats:</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GeoTIFF</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ERDAS Imagine (IMG)</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American Standard Code for Information Interchange ASCII Grid</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Envi RAW Raster</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39400" indent="-239400">
              <a:lnSpc>
                <a:spcPct val="150000"/>
              </a:lnSpc>
              <a:spcBef>
                <a:spcPts val="1001"/>
              </a:spcBef>
              <a:buClr>
                <a:srgbClr val="000000"/>
              </a:buClr>
              <a:buFont typeface="Arial"/>
              <a:buChar char="•"/>
              <a:tabLst>
                <a:tab pos="0" algn="l"/>
              </a:tabLst>
            </a:pPr>
            <a:r>
              <a:rPr lang="en-GB"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GeoPackage</a:t>
            </a: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spcBef>
                <a:spcPts val="1001"/>
              </a:spcBef>
              <a:buNone/>
              <a:tabLst>
                <a:tab pos="0" algn="l"/>
              </a:tabLst>
            </a:pPr>
            <a:endParaRPr lang="en-US"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EBD26FD-EB5A-E3C5-D37C-EE96320417CC}"/>
              </a:ext>
            </a:extLst>
          </p:cNvPr>
          <p:cNvSpPr txBox="1"/>
          <p:nvPr/>
        </p:nvSpPr>
        <p:spPr>
          <a:xfrm>
            <a:off x="5601006" y="6042129"/>
            <a:ext cx="6174954" cy="319190"/>
          </a:xfrm>
          <a:prstGeom prst="rect">
            <a:avLst/>
          </a:prstGeom>
          <a:noFill/>
        </p:spPr>
        <p:txBody>
          <a:bodyPr wrap="square">
            <a:spAutoFit/>
          </a:bodyPr>
          <a:lstStyle/>
          <a:p>
            <a:pPr indent="0" algn="r">
              <a:lnSpc>
                <a:spcPct val="150000"/>
              </a:lnSpc>
              <a:spcBef>
                <a:spcPts val="1001"/>
              </a:spcBef>
              <a:buNone/>
              <a:tabLst>
                <a:tab pos="0" algn="l"/>
              </a:tabLst>
            </a:pPr>
            <a:r>
              <a:rPr lang="en-GB" sz="11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 </a:t>
            </a:r>
            <a:r>
              <a:rPr lang="en-GB" sz="1100" b="0" i="1" strike="noStrike" spc="-1" dirty="0" err="1">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GISGeography</a:t>
            </a:r>
            <a:r>
              <a:rPr lang="en-GB" sz="1100" b="0" i="1" strike="noStrike" spc="-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 - GIS Formats </a:t>
            </a:r>
            <a:r>
              <a:rPr lang="en-GB" sz="11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and </a:t>
            </a:r>
            <a:r>
              <a:rPr lang="en-GB" sz="1100" b="0" i="1" strike="noStrike" spc="-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5"/>
              </a:rPr>
              <a:t>QGIS - Exploring Data Formats and Fields</a:t>
            </a:r>
            <a:endParaRPr lang="en-US" sz="11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7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12</a:t>
            </a:r>
            <a:endParaRPr lang="en-ZA" sz="1400" b="0" strike="noStrike" spc="-1">
              <a:solidFill>
                <a:srgbClr val="000000"/>
              </a:solidFill>
              <a:latin typeface="Arial"/>
            </a:endParaRPr>
          </a:p>
        </p:txBody>
      </p:sp>
      <p:sp>
        <p:nvSpPr>
          <p:cNvPr id="176"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77" name="Title 10"/>
          <p:cNvSpPr/>
          <p:nvPr/>
        </p:nvSpPr>
        <p:spPr>
          <a:xfrm>
            <a:off x="766440" y="152640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GIS Processes</a:t>
            </a:r>
            <a:endParaRPr lang="en-ZA" sz="2000" b="0" strike="noStrike" spc="-1">
              <a:solidFill>
                <a:srgbClr val="000000"/>
              </a:solidFill>
              <a:latin typeface="Arial"/>
            </a:endParaRPr>
          </a:p>
        </p:txBody>
      </p:sp>
      <p:sp>
        <p:nvSpPr>
          <p:cNvPr id="178" name="PlaceHolder 1"/>
          <p:cNvSpPr>
            <a:spLocks noGrp="1"/>
          </p:cNvSpPr>
          <p:nvPr>
            <p:ph/>
          </p:nvPr>
        </p:nvSpPr>
        <p:spPr>
          <a:xfrm>
            <a:off x="766440" y="2063160"/>
            <a:ext cx="10658520" cy="4057920"/>
          </a:xfrm>
          <a:prstGeom prst="rect">
            <a:avLst/>
          </a:prstGeom>
          <a:noFill/>
          <a:ln w="0">
            <a:noFill/>
          </a:ln>
        </p:spPr>
        <p:txBody>
          <a:bodyPr anchor="t">
            <a:normAutofit fontScale="90000"/>
          </a:bodyPr>
          <a:lstStyle/>
          <a:p>
            <a:pPr indent="0">
              <a:lnSpc>
                <a:spcPct val="110000"/>
              </a:lnSpc>
              <a:spcBef>
                <a:spcPts val="1001"/>
              </a:spcBef>
              <a:buNone/>
              <a:tabLst>
                <a:tab pos="0" algn="l"/>
              </a:tabLst>
            </a:pPr>
            <a:r>
              <a:rPr lang="en-GB" sz="2000" b="1" strike="noStrike" spc="-1">
                <a:solidFill>
                  <a:srgbClr val="000000"/>
                </a:solidFill>
                <a:latin typeface="Open Sans"/>
                <a:ea typeface="Open Sans"/>
              </a:rPr>
              <a:t>Sample Vector Processes</a:t>
            </a:r>
            <a:endParaRPr lang="en-US" sz="2000" b="0" strike="noStrike" spc="-1">
              <a:solidFill>
                <a:srgbClr val="000000"/>
              </a:solidFill>
              <a:latin typeface="Calibri"/>
            </a:endParaRPr>
          </a:p>
          <a:p>
            <a:pPr indent="0">
              <a:lnSpc>
                <a:spcPct val="110000"/>
              </a:lnSpc>
              <a:spcBef>
                <a:spcPts val="1001"/>
              </a:spcBef>
              <a:buNone/>
              <a:tabLst>
                <a:tab pos="0" algn="l"/>
              </a:tabLst>
            </a:pPr>
            <a:r>
              <a:rPr lang="en-GB" sz="2000" b="0" strike="noStrike" spc="-1">
                <a:solidFill>
                  <a:srgbClr val="000000"/>
                </a:solidFill>
                <a:latin typeface="Open Sans"/>
                <a:ea typeface="Open Sans"/>
              </a:rPr>
              <a:t>Sample vector processes refer to common operations or tasks performed on vector data within a GIS or spatial analysis context. These processes involve manipulating or analysing vector datasets to extract meaningful information, derive new data, or perform spatial operations.</a:t>
            </a:r>
            <a:endParaRPr lang="en-US" sz="2000" b="0" strike="noStrike" spc="-1">
              <a:solidFill>
                <a:srgbClr val="000000"/>
              </a:solidFill>
              <a:latin typeface="Calibri"/>
            </a:endParaRPr>
          </a:p>
          <a:p>
            <a:pPr indent="0">
              <a:lnSpc>
                <a:spcPct val="110000"/>
              </a:lnSpc>
              <a:spcBef>
                <a:spcPts val="1001"/>
              </a:spcBef>
              <a:buNone/>
              <a:tabLst>
                <a:tab pos="0" algn="l"/>
              </a:tabLst>
            </a:pPr>
            <a:r>
              <a:rPr lang="en-GB" sz="2000" b="0" strike="noStrike" spc="-1">
                <a:solidFill>
                  <a:srgbClr val="000000"/>
                </a:solidFill>
                <a:latin typeface="Open Sans"/>
                <a:ea typeface="Open Sans"/>
              </a:rPr>
              <a:t>Here are some examples of sample vector processes:</a:t>
            </a:r>
            <a:endParaRPr lang="en-US" sz="2000" b="0" strike="noStrike" spc="-1">
              <a:solidFill>
                <a:srgbClr val="000000"/>
              </a:solidFill>
              <a:latin typeface="Calibri"/>
            </a:endParaRPr>
          </a:p>
          <a:p>
            <a:pPr marL="222120" indent="-22212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Spatial Query</a:t>
            </a:r>
            <a:endParaRPr lang="en-US" sz="2000" b="0" strike="noStrike" spc="-1">
              <a:solidFill>
                <a:srgbClr val="000000"/>
              </a:solidFill>
              <a:latin typeface="Calibri"/>
            </a:endParaRPr>
          </a:p>
          <a:p>
            <a:pPr marL="222120" indent="-22212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Buffering</a:t>
            </a:r>
            <a:endParaRPr lang="en-US" sz="2000" b="0" strike="noStrike" spc="-1">
              <a:solidFill>
                <a:srgbClr val="000000"/>
              </a:solidFill>
              <a:latin typeface="Calibri"/>
            </a:endParaRPr>
          </a:p>
          <a:p>
            <a:pPr marL="222120" indent="-22212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Network Analysis</a:t>
            </a:r>
            <a:endParaRPr lang="en-US" sz="2000" b="0" strike="noStrike" spc="-1">
              <a:solidFill>
                <a:srgbClr val="000000"/>
              </a:solidFill>
              <a:latin typeface="Calibri"/>
            </a:endParaRPr>
          </a:p>
          <a:p>
            <a:pPr marL="222120" indent="-22212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Topology Analysis</a:t>
            </a:r>
            <a:endParaRPr lang="en-US" sz="2000" b="0" strike="noStrike" spc="-1">
              <a:solidFill>
                <a:srgbClr val="000000"/>
              </a:solidFill>
              <a:latin typeface="Calibri"/>
            </a:endParaRPr>
          </a:p>
          <a:p>
            <a:pPr indent="0" algn="r">
              <a:lnSpc>
                <a:spcPct val="110000"/>
              </a:lnSpc>
              <a:spcBef>
                <a:spcPts val="1001"/>
              </a:spcBef>
              <a:buNone/>
              <a:tabLst>
                <a:tab pos="0" algn="l"/>
              </a:tabLst>
            </a:pPr>
            <a:r>
              <a:rPr lang="en-GB" sz="1400" b="0" i="1" strike="noStrike" spc="-1">
                <a:solidFill>
                  <a:srgbClr val="000000"/>
                </a:solidFill>
                <a:latin typeface="Open Sans"/>
                <a:ea typeface="Open Sans"/>
              </a:rPr>
              <a:t>Source </a:t>
            </a:r>
            <a:r>
              <a:rPr lang="en-GB" sz="1300" b="0" i="1" strike="noStrike" spc="-1">
                <a:solidFill>
                  <a:srgbClr val="000000"/>
                </a:solidFill>
                <a:latin typeface="Open Sans"/>
                <a:ea typeface="Open Sans"/>
              </a:rPr>
              <a:t>: </a:t>
            </a:r>
            <a:r>
              <a:rPr lang="en-GB" sz="1300" b="0" i="1" u="sng" strike="noStrike" spc="-1">
                <a:solidFill>
                  <a:srgbClr val="0563C1"/>
                </a:solidFill>
                <a:uFillTx/>
                <a:latin typeface="Open Sans"/>
                <a:ea typeface="Open Sans"/>
                <a:hlinkClick r:id="rId4"/>
              </a:rPr>
              <a:t>Vector Menu</a:t>
            </a:r>
            <a:endParaRPr lang="en-US" sz="1300" b="0" strike="noStrike" spc="-1">
              <a:solidFill>
                <a:srgbClr val="000000"/>
              </a:solidFill>
              <a:latin typeface="Calibri"/>
            </a:endParaRPr>
          </a:p>
          <a:p>
            <a:pPr indent="0">
              <a:lnSpc>
                <a:spcPct val="110000"/>
              </a:lnSpc>
              <a:spcBef>
                <a:spcPts val="1001"/>
              </a:spcBef>
              <a:buNone/>
              <a:tabLst>
                <a:tab pos="0" algn="l"/>
              </a:tabLst>
            </a:pPr>
            <a:endParaRPr lang="en-US" sz="2000" b="0" strike="noStrike" spc="-1">
              <a:solidFill>
                <a:srgbClr val="000000"/>
              </a:solidFill>
              <a:latin typeface="Calibri"/>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8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13</a:t>
            </a:r>
            <a:endParaRPr lang="en-ZA" sz="1400" b="0" strike="noStrike" spc="-1">
              <a:solidFill>
                <a:srgbClr val="000000"/>
              </a:solidFill>
              <a:latin typeface="Arial"/>
            </a:endParaRPr>
          </a:p>
        </p:txBody>
      </p:sp>
      <p:sp>
        <p:nvSpPr>
          <p:cNvPr id="181"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182" name="Title 10"/>
          <p:cNvSpPr/>
          <p:nvPr/>
        </p:nvSpPr>
        <p:spPr>
          <a:xfrm>
            <a:off x="766440" y="1530360"/>
            <a:ext cx="9766080" cy="36360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GIS Processes</a:t>
            </a:r>
            <a:endParaRPr lang="en-ZA" sz="2000" b="0" strike="noStrike" spc="-1">
              <a:solidFill>
                <a:srgbClr val="000000"/>
              </a:solidFill>
              <a:latin typeface="Arial"/>
            </a:endParaRPr>
          </a:p>
        </p:txBody>
      </p:sp>
      <p:sp>
        <p:nvSpPr>
          <p:cNvPr id="183" name="PlaceHolder 1"/>
          <p:cNvSpPr>
            <a:spLocks noGrp="1"/>
          </p:cNvSpPr>
          <p:nvPr>
            <p:ph/>
          </p:nvPr>
        </p:nvSpPr>
        <p:spPr>
          <a:xfrm>
            <a:off x="766440" y="2063160"/>
            <a:ext cx="10658520" cy="4057920"/>
          </a:xfrm>
          <a:prstGeom prst="rect">
            <a:avLst/>
          </a:prstGeom>
          <a:noFill/>
          <a:ln w="0">
            <a:noFill/>
          </a:ln>
        </p:spPr>
        <p:txBody>
          <a:bodyPr anchor="t">
            <a:normAutofit fontScale="95000"/>
          </a:bodyPr>
          <a:lstStyle/>
          <a:p>
            <a:pPr indent="0">
              <a:lnSpc>
                <a:spcPct val="110000"/>
              </a:lnSpc>
              <a:spcBef>
                <a:spcPts val="1001"/>
              </a:spcBef>
              <a:buNone/>
              <a:tabLst>
                <a:tab pos="0" algn="l"/>
              </a:tabLst>
            </a:pPr>
            <a:r>
              <a:rPr lang="en-GB" sz="2000" b="1" strike="noStrike" spc="-1">
                <a:solidFill>
                  <a:srgbClr val="000000"/>
                </a:solidFill>
                <a:latin typeface="Open Sans"/>
                <a:ea typeface="Open Sans"/>
              </a:rPr>
              <a:t>Sample Raster Processes</a:t>
            </a:r>
            <a:endParaRPr lang="en-US" sz="2000" b="0" strike="noStrike" spc="-1">
              <a:solidFill>
                <a:srgbClr val="000000"/>
              </a:solidFill>
              <a:latin typeface="Calibri"/>
            </a:endParaRPr>
          </a:p>
          <a:p>
            <a:pPr indent="0">
              <a:lnSpc>
                <a:spcPct val="110000"/>
              </a:lnSpc>
              <a:spcBef>
                <a:spcPts val="1001"/>
              </a:spcBef>
              <a:buNone/>
              <a:tabLst>
                <a:tab pos="0" algn="l"/>
              </a:tabLst>
            </a:pPr>
            <a:r>
              <a:rPr lang="en-GB" sz="2000" b="0" strike="noStrike" spc="-1">
                <a:solidFill>
                  <a:srgbClr val="000000"/>
                </a:solidFill>
                <a:latin typeface="Open Sans"/>
                <a:ea typeface="Open Sans"/>
              </a:rPr>
              <a:t>Sample raster processes refer to common operations or tasks performed on raster data within a GIS or remote sensing context. These processes involve manipulating or analysing raster datasets to extract meaningful information or derive new data layers.</a:t>
            </a:r>
            <a:endParaRPr lang="en-US" sz="2000" b="0" strike="noStrike" spc="-1">
              <a:solidFill>
                <a:srgbClr val="000000"/>
              </a:solidFill>
              <a:latin typeface="Calibri"/>
            </a:endParaRPr>
          </a:p>
          <a:p>
            <a:pPr indent="0">
              <a:lnSpc>
                <a:spcPct val="110000"/>
              </a:lnSpc>
              <a:spcBef>
                <a:spcPts val="1001"/>
              </a:spcBef>
              <a:buNone/>
              <a:tabLst>
                <a:tab pos="0" algn="l"/>
              </a:tabLst>
            </a:pPr>
            <a:r>
              <a:rPr lang="en-GB" sz="2000" b="0" strike="noStrike" spc="-1">
                <a:solidFill>
                  <a:srgbClr val="000000"/>
                </a:solidFill>
                <a:latin typeface="Open Sans"/>
                <a:ea typeface="Open Sans"/>
              </a:rPr>
              <a:t>Here are some examples of sample raster processes:</a:t>
            </a:r>
            <a:endParaRPr lang="en-US" sz="2000" b="0" strike="noStrike" spc="-1">
              <a:solidFill>
                <a:srgbClr val="000000"/>
              </a:solidFill>
              <a:latin typeface="Calibri"/>
            </a:endParaRPr>
          </a:p>
          <a:p>
            <a:pPr marL="217080" indent="-21708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Resampling</a:t>
            </a:r>
            <a:endParaRPr lang="en-US" sz="2000" b="0" strike="noStrike" spc="-1">
              <a:solidFill>
                <a:srgbClr val="000000"/>
              </a:solidFill>
              <a:latin typeface="Calibri"/>
            </a:endParaRPr>
          </a:p>
          <a:p>
            <a:pPr marL="217080" indent="-21708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Mosaic</a:t>
            </a:r>
            <a:endParaRPr lang="en-US" sz="2000" b="0" strike="noStrike" spc="-1">
              <a:solidFill>
                <a:srgbClr val="000000"/>
              </a:solidFill>
              <a:latin typeface="Calibri"/>
            </a:endParaRPr>
          </a:p>
          <a:p>
            <a:pPr marL="217080" indent="-21708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Terrain Analysis</a:t>
            </a:r>
            <a:endParaRPr lang="en-US" sz="2000" b="0" strike="noStrike" spc="-1">
              <a:solidFill>
                <a:srgbClr val="000000"/>
              </a:solidFill>
              <a:latin typeface="Calibri"/>
            </a:endParaRPr>
          </a:p>
          <a:p>
            <a:pPr marL="217080" indent="-217080">
              <a:lnSpc>
                <a:spcPct val="110000"/>
              </a:lnSpc>
              <a:spcBef>
                <a:spcPts val="1001"/>
              </a:spcBef>
              <a:buClr>
                <a:srgbClr val="000000"/>
              </a:buClr>
              <a:buFont typeface="Arial"/>
              <a:buChar char="•"/>
              <a:tabLst>
                <a:tab pos="0" algn="l"/>
              </a:tabLst>
            </a:pPr>
            <a:r>
              <a:rPr lang="en-GB" sz="2000" b="0" strike="noStrike" spc="-1">
                <a:solidFill>
                  <a:srgbClr val="000000"/>
                </a:solidFill>
                <a:latin typeface="Open Sans"/>
                <a:ea typeface="Open Sans"/>
              </a:rPr>
              <a:t>Raster Calculations</a:t>
            </a:r>
            <a:endParaRPr lang="en-US" sz="2000" b="0" strike="noStrike" spc="-1">
              <a:solidFill>
                <a:srgbClr val="000000"/>
              </a:solidFill>
              <a:latin typeface="Calibri"/>
            </a:endParaRPr>
          </a:p>
          <a:p>
            <a:pPr indent="0" algn="r">
              <a:lnSpc>
                <a:spcPct val="110000"/>
              </a:lnSpc>
              <a:spcBef>
                <a:spcPts val="1001"/>
              </a:spcBef>
              <a:buNone/>
              <a:tabLst>
                <a:tab pos="0" algn="l"/>
              </a:tabLst>
            </a:pPr>
            <a:r>
              <a:rPr lang="en-GB" sz="1400" b="0" i="1" strike="noStrike" spc="-1">
                <a:solidFill>
                  <a:srgbClr val="000000"/>
                </a:solidFill>
                <a:latin typeface="Open Sans"/>
                <a:ea typeface="Open Sans"/>
              </a:rPr>
              <a:t>Source </a:t>
            </a:r>
            <a:r>
              <a:rPr lang="en-GB" sz="1300" b="0" i="1" strike="noStrike" spc="-1">
                <a:solidFill>
                  <a:srgbClr val="000000"/>
                </a:solidFill>
                <a:latin typeface="Open Sans"/>
                <a:ea typeface="Open Sans"/>
              </a:rPr>
              <a:t>: </a:t>
            </a:r>
            <a:r>
              <a:rPr lang="en-GB" sz="1300" b="0" i="1" u="sng" strike="noStrike" spc="-1">
                <a:solidFill>
                  <a:srgbClr val="0563C1"/>
                </a:solidFill>
                <a:uFillTx/>
                <a:latin typeface="Open Sans"/>
                <a:ea typeface="Open Sans"/>
                <a:hlinkClick r:id="rId4"/>
              </a:rPr>
              <a:t>Geospatial Analysis II: Raster Data</a:t>
            </a:r>
            <a:r>
              <a:rPr lang="en-GB" sz="1300" b="0" i="1" strike="noStrike" spc="-1">
                <a:solidFill>
                  <a:srgbClr val="000000"/>
                </a:solidFill>
                <a:latin typeface="Open Sans"/>
                <a:ea typeface="Open Sans"/>
              </a:rPr>
              <a:t>, </a:t>
            </a:r>
            <a:r>
              <a:rPr lang="en-GB" sz="1300" b="0" i="1" u="sng" strike="noStrike" spc="-1">
                <a:solidFill>
                  <a:srgbClr val="0563C1"/>
                </a:solidFill>
                <a:uFillTx/>
                <a:latin typeface="Open Sans"/>
                <a:ea typeface="Open Sans"/>
                <a:hlinkClick r:id="rId5"/>
              </a:rPr>
              <a:t>Raster Processing in QGIS </a:t>
            </a:r>
            <a:r>
              <a:rPr lang="en-GB" sz="1300" b="0" i="1" strike="noStrike" spc="-1">
                <a:solidFill>
                  <a:srgbClr val="000000"/>
                </a:solidFill>
                <a:latin typeface="Open Sans"/>
                <a:ea typeface="Open Sans"/>
              </a:rPr>
              <a:t>and </a:t>
            </a:r>
            <a:r>
              <a:rPr lang="en-GB" sz="1300" b="0" i="1" u="sng" strike="noStrike" spc="-1">
                <a:solidFill>
                  <a:srgbClr val="0563C1"/>
                </a:solidFill>
                <a:uFillTx/>
                <a:latin typeface="Open Sans"/>
                <a:ea typeface="Open Sans"/>
                <a:hlinkClick r:id="rId6"/>
              </a:rPr>
              <a:t>Raster Processing</a:t>
            </a:r>
            <a:endParaRPr lang="en-US" sz="1300" b="0" strike="noStrike" spc="-1">
              <a:solidFill>
                <a:srgbClr val="000000"/>
              </a:solidFill>
              <a:latin typeface="Calibri"/>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8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14</a:t>
            </a:r>
            <a:endParaRPr lang="en-ZA" sz="1400" b="0" strike="noStrike" spc="-1">
              <a:solidFill>
                <a:srgbClr val="000000"/>
              </a:solidFill>
              <a:latin typeface="Arial"/>
            </a:endParaRPr>
          </a:p>
        </p:txBody>
      </p:sp>
      <p:sp>
        <p:nvSpPr>
          <p:cNvPr id="186" name="Title 10"/>
          <p:cNvSpPr/>
          <p:nvPr/>
        </p:nvSpPr>
        <p:spPr>
          <a:xfrm>
            <a:off x="887040" y="4680"/>
            <a:ext cx="952560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187" name="PlaceHolder 1"/>
          <p:cNvSpPr>
            <a:spLocks noGrp="1"/>
          </p:cNvSpPr>
          <p:nvPr>
            <p:ph/>
          </p:nvPr>
        </p:nvSpPr>
        <p:spPr>
          <a:xfrm>
            <a:off x="838080" y="2324160"/>
            <a:ext cx="10175040" cy="379692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Defining  GIS and its components</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The types of GIS data and their use</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The various GIS formats available for both vector and raster datasets</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Basic raster and  vector GIS processes </a:t>
            </a:r>
            <a:endParaRPr lang="en-US" sz="2400" b="0" strike="noStrike" spc="-1">
              <a:solidFill>
                <a:srgbClr val="000000"/>
              </a:solidFill>
              <a:latin typeface="Calibri"/>
            </a:endParaRPr>
          </a:p>
        </p:txBody>
      </p:sp>
      <p:sp>
        <p:nvSpPr>
          <p:cNvPr id="188" name="TextBox 4"/>
          <p:cNvSpPr/>
          <p:nvPr/>
        </p:nvSpPr>
        <p:spPr>
          <a:xfrm>
            <a:off x="887040" y="1449000"/>
            <a:ext cx="97930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 of Geographic Information Systems</a:t>
            </a:r>
            <a:endParaRPr lang="en-ZA" sz="2000" b="0" strike="noStrike" spc="-1">
              <a:solidFill>
                <a:srgbClr val="000000"/>
              </a:solidFill>
              <a:latin typeface="Arial"/>
            </a:endParaRPr>
          </a:p>
        </p:txBody>
      </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9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15</a:t>
            </a:r>
            <a:endParaRPr lang="en-ZA" sz="1400" b="0" strike="noStrike" spc="-1">
              <a:solidFill>
                <a:srgbClr val="000000"/>
              </a:solidFill>
              <a:latin typeface="Arial"/>
            </a:endParaRPr>
          </a:p>
        </p:txBody>
      </p:sp>
      <p:sp>
        <p:nvSpPr>
          <p:cNvPr id="191"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192" name="PlaceHolder 1"/>
          <p:cNvSpPr>
            <a:spLocks noGrp="1"/>
          </p:cNvSpPr>
          <p:nvPr>
            <p:ph/>
          </p:nvPr>
        </p:nvSpPr>
        <p:spPr>
          <a:xfrm>
            <a:off x="838080" y="1825560"/>
            <a:ext cx="10680480" cy="701280"/>
          </a:xfrm>
          <a:prstGeom prst="rect">
            <a:avLst/>
          </a:prstGeom>
          <a:noFill/>
          <a:ln w="0">
            <a:noFill/>
          </a:ln>
        </p:spPr>
        <p:txBody>
          <a:bodyPr anchor="t">
            <a:normAutofit/>
          </a:bodyPr>
          <a:lstStyle/>
          <a:p>
            <a:pPr indent="0">
              <a:lnSpc>
                <a:spcPct val="90000"/>
              </a:lnSpc>
              <a:spcBef>
                <a:spcPts val="1001"/>
              </a:spcBef>
              <a:buNone/>
              <a:tabLst>
                <a:tab pos="0" algn="l"/>
              </a:tabLst>
            </a:pPr>
            <a:r>
              <a:rPr lang="en-GB" sz="2000" b="0" strike="noStrike" spc="-1" dirty="0">
                <a:solidFill>
                  <a:srgbClr val="000000"/>
                </a:solidFill>
                <a:latin typeface="Open Sans"/>
              </a:rPr>
              <a:t>A database consists of an organised collection of data for one or more uses, typically in digital form.</a:t>
            </a:r>
            <a:endParaRPr lang="en-US" sz="2000" b="0" strike="noStrike" spc="-1" dirty="0">
              <a:solidFill>
                <a:srgbClr val="000000"/>
              </a:solidFill>
              <a:latin typeface="Calibri"/>
            </a:endParaRPr>
          </a:p>
        </p:txBody>
      </p:sp>
      <p:pic>
        <p:nvPicPr>
          <p:cNvPr id="193" name="Picture 4"/>
          <p:cNvPicPr/>
          <p:nvPr/>
        </p:nvPicPr>
        <p:blipFill>
          <a:blip r:embed="rId4"/>
          <a:stretch/>
        </p:blipFill>
        <p:spPr>
          <a:xfrm>
            <a:off x="956520" y="2527200"/>
            <a:ext cx="10443600" cy="3480480"/>
          </a:xfrm>
          <a:prstGeom prst="rect">
            <a:avLst/>
          </a:prstGeom>
          <a:ln w="0">
            <a:noFill/>
          </a:ln>
        </p:spPr>
      </p:pic>
      <p:sp>
        <p:nvSpPr>
          <p:cNvPr id="194" name="TextBox 7"/>
          <p:cNvSpPr/>
          <p:nvPr/>
        </p:nvSpPr>
        <p:spPr>
          <a:xfrm>
            <a:off x="5446080" y="5928840"/>
            <a:ext cx="61844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 </a:t>
            </a:r>
            <a:r>
              <a:rPr lang="en-GB" sz="1400" b="0" i="1" strike="noStrike" spc="-1">
                <a:solidFill>
                  <a:srgbClr val="333333"/>
                </a:solidFill>
                <a:latin typeface="Open Sans"/>
                <a:ea typeface="Open Sans"/>
              </a:rPr>
              <a:t>: </a:t>
            </a:r>
            <a:r>
              <a:rPr lang="en-GB" sz="1400" b="0" i="1" strike="noStrike" spc="-1">
                <a:solidFill>
                  <a:srgbClr val="0563C1"/>
                </a:solidFill>
                <a:latin typeface="Open Sans"/>
                <a:ea typeface="Open Sans"/>
                <a:hlinkClick r:id="rId5"/>
              </a:rPr>
              <a:t>Databases (advanced)</a:t>
            </a:r>
            <a:endParaRPr lang="en-ZA" sz="1400" b="0" strike="noStrike" spc="-1">
              <a:solidFill>
                <a:srgbClr val="000000"/>
              </a:solidFill>
              <a:latin typeface="Arial"/>
            </a:endParaRPr>
          </a:p>
        </p:txBody>
      </p:sp>
      <p:sp>
        <p:nvSpPr>
          <p:cNvPr id="195" name="TextBox 6"/>
          <p:cNvSpPr/>
          <p:nvPr/>
        </p:nvSpPr>
        <p:spPr>
          <a:xfrm>
            <a:off x="2945520" y="547596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u="sng" strike="noStrike" spc="-1">
                <a:solidFill>
                  <a:srgbClr val="0563C1"/>
                </a:solidFill>
                <a:uFillTx/>
                <a:latin typeface="Open Sans"/>
                <a:ea typeface="Open Sans"/>
                <a:hlinkClick r:id="rId6"/>
              </a:rPr>
              <a:t> Database Logo Vectors </a:t>
            </a:r>
            <a:r>
              <a:rPr lang="en-GB" sz="1200" b="0" i="1" strike="noStrike" spc="-1">
                <a:solidFill>
                  <a:srgbClr val="000000"/>
                </a:solidFill>
                <a:latin typeface="Open Sans"/>
                <a:ea typeface="Open Sans"/>
              </a:rPr>
              <a:t> by Vecteezy</a:t>
            </a:r>
            <a:endParaRPr lang="en-ZA" sz="1200" b="0" strike="noStrike" spc="-1">
              <a:solidFill>
                <a:srgbClr val="000000"/>
              </a:solidFill>
              <a:latin typeface="Arial"/>
            </a:endParaRPr>
          </a:p>
        </p:txBody>
      </p:sp>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3" descr="Graphical user interface, sunburst chart&#10;&#10;Description automatically generated"/>
          <p:cNvPicPr/>
          <p:nvPr/>
        </p:nvPicPr>
        <p:blipFill>
          <a:blip r:embed="rId3"/>
          <a:stretch/>
        </p:blipFill>
        <p:spPr>
          <a:xfrm>
            <a:off x="22680" y="37800"/>
            <a:ext cx="12188880" cy="6854760"/>
          </a:xfrm>
          <a:prstGeom prst="rect">
            <a:avLst/>
          </a:prstGeom>
          <a:ln w="0">
            <a:noFill/>
          </a:ln>
        </p:spPr>
      </p:pic>
      <p:sp>
        <p:nvSpPr>
          <p:cNvPr id="19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16</a:t>
            </a:r>
            <a:endParaRPr lang="en-ZA" sz="1400" b="0" strike="noStrike" spc="-1">
              <a:solidFill>
                <a:srgbClr val="000000"/>
              </a:solidFill>
              <a:latin typeface="Arial"/>
            </a:endParaRPr>
          </a:p>
        </p:txBody>
      </p:sp>
      <p:sp>
        <p:nvSpPr>
          <p:cNvPr id="198"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199" name="PlaceHolder 1"/>
          <p:cNvSpPr>
            <a:spLocks noGrp="1"/>
          </p:cNvSpPr>
          <p:nvPr>
            <p:ph/>
          </p:nvPr>
        </p:nvSpPr>
        <p:spPr>
          <a:xfrm>
            <a:off x="679320" y="1586880"/>
            <a:ext cx="10832760" cy="968040"/>
          </a:xfrm>
          <a:prstGeom prst="rect">
            <a:avLst/>
          </a:prstGeom>
          <a:noFill/>
          <a:ln w="0">
            <a:noFill/>
          </a:ln>
        </p:spPr>
        <p:txBody>
          <a:bodyPr anchor="t">
            <a:normAutofit fontScale="95000"/>
          </a:bodyPr>
          <a:lstStyle/>
          <a:p>
            <a:pPr indent="0">
              <a:lnSpc>
                <a:spcPct val="150000"/>
              </a:lnSpc>
              <a:spcBef>
                <a:spcPts val="1001"/>
              </a:spcBef>
              <a:buNone/>
              <a:tabLst>
                <a:tab pos="0" algn="l"/>
              </a:tabLst>
            </a:pPr>
            <a:r>
              <a:rPr lang="en-GB" sz="2000" b="0" strike="noStrike" spc="-1">
                <a:solidFill>
                  <a:srgbClr val="000000"/>
                </a:solidFill>
                <a:latin typeface="Open Sans"/>
              </a:rPr>
              <a:t>A database management system (DBMS) consists of software that operates databases, providing storage, access, security, backup and other facilities</a:t>
            </a:r>
            <a:endParaRPr lang="en-US" sz="2000" b="0" strike="noStrike" spc="-1">
              <a:solidFill>
                <a:srgbClr val="000000"/>
              </a:solidFill>
              <a:latin typeface="Calibri"/>
            </a:endParaRPr>
          </a:p>
        </p:txBody>
      </p:sp>
      <p:sp>
        <p:nvSpPr>
          <p:cNvPr id="200" name="TextBox 4"/>
          <p:cNvSpPr/>
          <p:nvPr/>
        </p:nvSpPr>
        <p:spPr>
          <a:xfrm>
            <a:off x="5591160" y="6100200"/>
            <a:ext cx="618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strike="noStrike" spc="-1">
                <a:solidFill>
                  <a:srgbClr val="333333"/>
                </a:solidFill>
                <a:latin typeface="Open Sans"/>
                <a:ea typeface="Open Sans"/>
              </a:rPr>
              <a:t>: </a:t>
            </a:r>
            <a:r>
              <a:rPr lang="en-GB" sz="1200" b="0" i="1" strike="noStrike" spc="-1">
                <a:solidFill>
                  <a:srgbClr val="0563C1"/>
                </a:solidFill>
                <a:latin typeface="Open Sans"/>
                <a:ea typeface="Open Sans"/>
                <a:hlinkClick r:id="rId4"/>
              </a:rPr>
              <a:t>Introduction to Databases</a:t>
            </a:r>
            <a:endParaRPr lang="en-ZA" sz="1200" b="0" strike="noStrike" spc="-1">
              <a:solidFill>
                <a:srgbClr val="000000"/>
              </a:solidFill>
              <a:latin typeface="Arial"/>
            </a:endParaRPr>
          </a:p>
        </p:txBody>
      </p:sp>
      <p:pic>
        <p:nvPicPr>
          <p:cNvPr id="201" name="Picture 7"/>
          <p:cNvPicPr/>
          <p:nvPr/>
        </p:nvPicPr>
        <p:blipFill>
          <a:blip r:embed="rId5"/>
          <a:stretch/>
        </p:blipFill>
        <p:spPr>
          <a:xfrm>
            <a:off x="3848040" y="2793960"/>
            <a:ext cx="5274000" cy="3067200"/>
          </a:xfrm>
          <a:prstGeom prst="rect">
            <a:avLst/>
          </a:prstGeom>
          <a:ln w="0">
            <a:noFill/>
          </a:ln>
        </p:spPr>
      </p:pic>
      <p:sp>
        <p:nvSpPr>
          <p:cNvPr id="202" name="TextBox 6"/>
          <p:cNvSpPr/>
          <p:nvPr/>
        </p:nvSpPr>
        <p:spPr>
          <a:xfrm>
            <a:off x="3384000" y="589464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DBMS (Database Management System)</a:t>
            </a:r>
            <a:endParaRPr lang="en-ZA" sz="1200" b="0" strike="noStrike" spc="-1">
              <a:solidFill>
                <a:srgbClr val="000000"/>
              </a:solidFill>
              <a:latin typeface="Arial"/>
            </a:endParaRPr>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3" descr="Graphical user interface, sunburst chart&#10;&#10;Description automatically generated"/>
          <p:cNvPicPr/>
          <p:nvPr/>
        </p:nvPicPr>
        <p:blipFill>
          <a:blip r:embed="rId3"/>
          <a:stretch/>
        </p:blipFill>
        <p:spPr>
          <a:xfrm>
            <a:off x="22680" y="37800"/>
            <a:ext cx="12188880" cy="6854760"/>
          </a:xfrm>
          <a:prstGeom prst="rect">
            <a:avLst/>
          </a:prstGeom>
          <a:ln w="0">
            <a:noFill/>
          </a:ln>
        </p:spPr>
      </p:pic>
      <p:sp>
        <p:nvSpPr>
          <p:cNvPr id="20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17</a:t>
            </a:r>
            <a:endParaRPr lang="en-ZA" sz="1400" b="0" strike="noStrike" spc="-1">
              <a:solidFill>
                <a:srgbClr val="000000"/>
              </a:solidFill>
              <a:latin typeface="Arial"/>
            </a:endParaRPr>
          </a:p>
        </p:txBody>
      </p:sp>
      <p:sp>
        <p:nvSpPr>
          <p:cNvPr id="20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06" name="PlaceHolder 1"/>
          <p:cNvSpPr>
            <a:spLocks noGrp="1"/>
          </p:cNvSpPr>
          <p:nvPr>
            <p:ph/>
          </p:nvPr>
        </p:nvSpPr>
        <p:spPr>
          <a:xfrm>
            <a:off x="838080" y="1825560"/>
            <a:ext cx="10832760" cy="968040"/>
          </a:xfrm>
          <a:prstGeom prst="rect">
            <a:avLst/>
          </a:prstGeom>
          <a:noFill/>
          <a:ln w="0">
            <a:noFill/>
          </a:ln>
        </p:spPr>
        <p:txBody>
          <a:bodyPr anchor="t">
            <a:normAutofit fontScale="92500"/>
          </a:bodyPr>
          <a:lstStyle/>
          <a:p>
            <a:pPr indent="0">
              <a:lnSpc>
                <a:spcPct val="150000"/>
              </a:lnSpc>
              <a:spcBef>
                <a:spcPts val="1001"/>
              </a:spcBef>
              <a:buNone/>
              <a:tabLst>
                <a:tab pos="0" algn="l"/>
              </a:tabLst>
            </a:pPr>
            <a:r>
              <a:rPr lang="en-GB" sz="2000" b="0" strike="noStrike" spc="-1" dirty="0">
                <a:solidFill>
                  <a:srgbClr val="000000"/>
                </a:solidFill>
                <a:latin typeface="Open Sans"/>
              </a:rPr>
              <a:t>Spatial databases are </a:t>
            </a:r>
            <a:r>
              <a:rPr lang="en-GB" sz="2000" b="1" strike="noStrike" spc="-1" dirty="0">
                <a:solidFill>
                  <a:srgbClr val="000000"/>
                </a:solidFill>
                <a:latin typeface="Open Sans"/>
              </a:rPr>
              <a:t>enhanced</a:t>
            </a:r>
            <a:r>
              <a:rPr lang="en-GB" sz="2000" b="0" strike="noStrike" spc="-1" dirty="0">
                <a:solidFill>
                  <a:srgbClr val="000000"/>
                </a:solidFill>
                <a:latin typeface="Open Sans"/>
              </a:rPr>
              <a:t> for storage and </a:t>
            </a:r>
            <a:r>
              <a:rPr lang="en-GB" sz="2000" b="1" strike="noStrike" spc="-1" dirty="0">
                <a:solidFill>
                  <a:srgbClr val="000000"/>
                </a:solidFill>
                <a:latin typeface="Open Sans"/>
              </a:rPr>
              <a:t>fast retrieval </a:t>
            </a:r>
            <a:r>
              <a:rPr lang="en-GB" sz="2000" b="0" strike="noStrike" spc="-1" dirty="0">
                <a:solidFill>
                  <a:srgbClr val="000000"/>
                </a:solidFill>
                <a:latin typeface="Open Sans"/>
              </a:rPr>
              <a:t>of data that defines a </a:t>
            </a:r>
            <a:r>
              <a:rPr lang="en-GB" sz="2000" b="1" strike="noStrike" spc="-1" dirty="0">
                <a:solidFill>
                  <a:srgbClr val="000000"/>
                </a:solidFill>
                <a:latin typeface="Open Sans"/>
              </a:rPr>
              <a:t>geometric space</a:t>
            </a:r>
            <a:r>
              <a:rPr lang="en-GB" sz="2000" b="0" strike="noStrike" spc="-1" dirty="0">
                <a:solidFill>
                  <a:srgbClr val="000000"/>
                </a:solidFill>
                <a:latin typeface="Open Sans"/>
              </a:rPr>
              <a:t>. The data is stored as </a:t>
            </a:r>
            <a:r>
              <a:rPr lang="en-GB" sz="2000" b="1" strike="noStrike" spc="-1" dirty="0">
                <a:solidFill>
                  <a:srgbClr val="000000"/>
                </a:solidFill>
                <a:latin typeface="Open Sans"/>
              </a:rPr>
              <a:t>coordinates</a:t>
            </a:r>
            <a:r>
              <a:rPr lang="en-GB" sz="2000" b="0" strike="noStrike" spc="-1" dirty="0">
                <a:solidFill>
                  <a:srgbClr val="000000"/>
                </a:solidFill>
                <a:latin typeface="Open Sans"/>
              </a:rPr>
              <a:t>, </a:t>
            </a:r>
            <a:r>
              <a:rPr lang="en-GB" sz="2000" b="1" strike="noStrike" spc="-1" dirty="0">
                <a:solidFill>
                  <a:srgbClr val="000000"/>
                </a:solidFill>
                <a:latin typeface="Open Sans"/>
              </a:rPr>
              <a:t>lines</a:t>
            </a:r>
            <a:r>
              <a:rPr lang="en-GB" sz="2000" b="0" strike="noStrike" spc="-1" dirty="0">
                <a:solidFill>
                  <a:srgbClr val="000000"/>
                </a:solidFill>
                <a:latin typeface="Open Sans"/>
              </a:rPr>
              <a:t>, </a:t>
            </a:r>
            <a:r>
              <a:rPr lang="en-GB" sz="2000" b="1" strike="noStrike" spc="-1" dirty="0">
                <a:solidFill>
                  <a:srgbClr val="000000"/>
                </a:solidFill>
                <a:latin typeface="Open Sans"/>
              </a:rPr>
              <a:t>points</a:t>
            </a:r>
            <a:r>
              <a:rPr lang="en-GB" sz="2000" b="0" strike="noStrike" spc="-1" dirty="0">
                <a:solidFill>
                  <a:srgbClr val="000000"/>
                </a:solidFill>
                <a:latin typeface="Open Sans"/>
              </a:rPr>
              <a:t>, </a:t>
            </a:r>
            <a:r>
              <a:rPr lang="en-GB" sz="2000" b="1" strike="noStrike" spc="-1" dirty="0">
                <a:solidFill>
                  <a:srgbClr val="000000"/>
                </a:solidFill>
                <a:latin typeface="Open Sans"/>
              </a:rPr>
              <a:t>polygons</a:t>
            </a:r>
            <a:r>
              <a:rPr lang="en-GB" sz="2000" b="0" strike="noStrike" spc="-1" dirty="0">
                <a:solidFill>
                  <a:srgbClr val="000000"/>
                </a:solidFill>
                <a:latin typeface="Open Sans"/>
              </a:rPr>
              <a:t> and </a:t>
            </a:r>
            <a:r>
              <a:rPr lang="en-GB" sz="2000" b="1" strike="noStrike" spc="-1" dirty="0">
                <a:solidFill>
                  <a:srgbClr val="000000"/>
                </a:solidFill>
                <a:latin typeface="Open Sans"/>
              </a:rPr>
              <a:t>topology</a:t>
            </a:r>
            <a:r>
              <a:rPr lang="en-GB" sz="2000" b="0" strike="noStrike" spc="-1" dirty="0">
                <a:solidFill>
                  <a:srgbClr val="000000"/>
                </a:solidFill>
                <a:latin typeface="Open Sans"/>
              </a:rPr>
              <a:t>.</a:t>
            </a:r>
            <a:endParaRPr lang="en-US" sz="2000" b="0" strike="noStrike" spc="-1" dirty="0">
              <a:solidFill>
                <a:srgbClr val="000000"/>
              </a:solidFill>
              <a:latin typeface="Calibri"/>
            </a:endParaRPr>
          </a:p>
        </p:txBody>
      </p:sp>
      <p:pic>
        <p:nvPicPr>
          <p:cNvPr id="207" name="Picture 6"/>
          <p:cNvPicPr/>
          <p:nvPr/>
        </p:nvPicPr>
        <p:blipFill>
          <a:blip r:embed="rId4"/>
          <a:stretch/>
        </p:blipFill>
        <p:spPr>
          <a:xfrm>
            <a:off x="2766600" y="2793960"/>
            <a:ext cx="6658560" cy="2894040"/>
          </a:xfrm>
          <a:prstGeom prst="rect">
            <a:avLst/>
          </a:prstGeom>
          <a:ln w="0">
            <a:noFill/>
          </a:ln>
        </p:spPr>
      </p:pic>
      <p:sp>
        <p:nvSpPr>
          <p:cNvPr id="208" name="TextBox 9"/>
          <p:cNvSpPr/>
          <p:nvPr/>
        </p:nvSpPr>
        <p:spPr>
          <a:xfrm>
            <a:off x="5591160" y="6118200"/>
            <a:ext cx="618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strike="noStrike" spc="-1">
                <a:solidFill>
                  <a:srgbClr val="333333"/>
                </a:solidFill>
                <a:latin typeface="Open Sans"/>
                <a:ea typeface="Open Sans"/>
              </a:rPr>
              <a:t>: </a:t>
            </a:r>
            <a:r>
              <a:rPr lang="en-GB" sz="1200" b="0" i="1" strike="noStrike" spc="-1">
                <a:solidFill>
                  <a:srgbClr val="0563C1"/>
                </a:solidFill>
                <a:latin typeface="Open Sans"/>
                <a:ea typeface="Open Sans"/>
                <a:hlinkClick r:id="rId5"/>
              </a:rPr>
              <a:t>Databases (advanced)</a:t>
            </a:r>
            <a:endParaRPr lang="en-ZA" sz="1200" b="0" strike="noStrike" spc="-1">
              <a:solidFill>
                <a:srgbClr val="000000"/>
              </a:solidFill>
              <a:latin typeface="Arial"/>
            </a:endParaRPr>
          </a:p>
        </p:txBody>
      </p:sp>
      <p:sp>
        <p:nvSpPr>
          <p:cNvPr id="209" name="TextBox 4"/>
          <p:cNvSpPr/>
          <p:nvPr/>
        </p:nvSpPr>
        <p:spPr>
          <a:xfrm>
            <a:off x="2889360" y="568620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Difference Between Spatial Database And Non-Spatial Database</a:t>
            </a:r>
            <a:endParaRPr lang="en-ZA" sz="1200" b="0" strike="noStrike" spc="-1">
              <a:solidFill>
                <a:srgbClr val="000000"/>
              </a:solidFill>
              <a:latin typeface="Arial"/>
            </a:endParaRPr>
          </a:p>
        </p:txBody>
      </p:sp>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3" descr="Graphical user interface, sunburst chart&#10;&#10;Description automatically generated"/>
          <p:cNvPicPr/>
          <p:nvPr/>
        </p:nvPicPr>
        <p:blipFill>
          <a:blip r:embed="rId3"/>
          <a:stretch/>
        </p:blipFill>
        <p:spPr>
          <a:xfrm>
            <a:off x="22680" y="37800"/>
            <a:ext cx="12188880" cy="6854760"/>
          </a:xfrm>
          <a:prstGeom prst="rect">
            <a:avLst/>
          </a:prstGeom>
          <a:ln w="0">
            <a:noFill/>
          </a:ln>
        </p:spPr>
      </p:pic>
      <p:sp>
        <p:nvSpPr>
          <p:cNvPr id="21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18</a:t>
            </a:r>
            <a:endParaRPr lang="en-ZA" sz="1400" b="0" strike="noStrike" spc="-1">
              <a:solidFill>
                <a:srgbClr val="000000"/>
              </a:solidFill>
              <a:latin typeface="Arial"/>
            </a:endParaRPr>
          </a:p>
        </p:txBody>
      </p:sp>
      <p:sp>
        <p:nvSpPr>
          <p:cNvPr id="212"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13" name="PlaceHolder 1"/>
          <p:cNvSpPr>
            <a:spLocks noGrp="1"/>
          </p:cNvSpPr>
          <p:nvPr>
            <p:ph/>
          </p:nvPr>
        </p:nvSpPr>
        <p:spPr>
          <a:xfrm>
            <a:off x="846360" y="2073960"/>
            <a:ext cx="5482440" cy="160308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GB" sz="2000" b="0" strike="noStrike" spc="-1">
                <a:solidFill>
                  <a:srgbClr val="000000"/>
                </a:solidFill>
                <a:latin typeface="Open Sans"/>
              </a:rPr>
              <a:t>Tables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a:solidFill>
                  <a:srgbClr val="000000"/>
                </a:solidFill>
                <a:latin typeface="Open Sans"/>
              </a:rPr>
              <a:t>Records</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a:solidFill>
                  <a:srgbClr val="000000"/>
                </a:solidFill>
                <a:latin typeface="Open Sans"/>
              </a:rPr>
              <a:t>Datatypes</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a:solidFill>
                  <a:srgbClr val="000000"/>
                </a:solidFill>
                <a:latin typeface="Open Sans"/>
              </a:rPr>
              <a:t>Column/Field</a:t>
            </a:r>
            <a:endParaRPr lang="en-US" sz="2000" b="0" strike="noStrike" spc="-1">
              <a:solidFill>
                <a:srgbClr val="000000"/>
              </a:solidFill>
              <a:latin typeface="Calibri"/>
            </a:endParaRPr>
          </a:p>
        </p:txBody>
      </p:sp>
      <p:sp>
        <p:nvSpPr>
          <p:cNvPr id="214" name="TextBox 4"/>
          <p:cNvSpPr/>
          <p:nvPr/>
        </p:nvSpPr>
        <p:spPr>
          <a:xfrm>
            <a:off x="846360" y="14166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Components of a Database</a:t>
            </a:r>
            <a:endParaRPr lang="en-ZA" sz="2000" b="0" strike="noStrike" spc="-1">
              <a:solidFill>
                <a:srgbClr val="000000"/>
              </a:solidFill>
              <a:latin typeface="Arial"/>
            </a:endParaRPr>
          </a:p>
        </p:txBody>
      </p:sp>
      <p:pic>
        <p:nvPicPr>
          <p:cNvPr id="215" name="Picture 10"/>
          <p:cNvPicPr/>
          <p:nvPr/>
        </p:nvPicPr>
        <p:blipFill>
          <a:blip r:embed="rId4"/>
          <a:stretch/>
        </p:blipFill>
        <p:spPr>
          <a:xfrm>
            <a:off x="4465440" y="1240200"/>
            <a:ext cx="7164360" cy="4724280"/>
          </a:xfrm>
          <a:prstGeom prst="rect">
            <a:avLst/>
          </a:prstGeom>
          <a:ln w="0">
            <a:noFill/>
          </a:ln>
        </p:spPr>
      </p:pic>
      <p:sp>
        <p:nvSpPr>
          <p:cNvPr id="216" name="TextBox 13"/>
          <p:cNvSpPr/>
          <p:nvPr/>
        </p:nvSpPr>
        <p:spPr>
          <a:xfrm>
            <a:off x="189000" y="5964840"/>
            <a:ext cx="41097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Source</a:t>
            </a:r>
            <a:r>
              <a:rPr lang="en-GB" sz="1200" b="1" i="1" strike="noStrike" spc="-1">
                <a:solidFill>
                  <a:srgbClr val="333333"/>
                </a:solidFill>
                <a:latin typeface="Open Sans"/>
                <a:ea typeface="Open Sans"/>
              </a:rPr>
              <a:t>: </a:t>
            </a:r>
            <a:r>
              <a:rPr lang="en-GB" sz="1200" b="0" i="1" strike="noStrike" spc="-1">
                <a:solidFill>
                  <a:srgbClr val="0563C1"/>
                </a:solidFill>
                <a:latin typeface="Open Sans"/>
                <a:ea typeface="Open Sans"/>
                <a:hlinkClick r:id="rId5"/>
              </a:rPr>
              <a:t>Introduction to Databases</a:t>
            </a:r>
            <a:endParaRPr lang="en-ZA" sz="1200" b="0" strike="noStrike" spc="-1">
              <a:solidFill>
                <a:srgbClr val="000000"/>
              </a:solidFill>
              <a:latin typeface="Arial"/>
            </a:endParaRPr>
          </a:p>
        </p:txBody>
      </p:sp>
      <p:sp>
        <p:nvSpPr>
          <p:cNvPr id="217" name="TextBox 6"/>
          <p:cNvSpPr/>
          <p:nvPr/>
        </p:nvSpPr>
        <p:spPr>
          <a:xfrm>
            <a:off x="4791600" y="607824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Components of a table (of a database)</a:t>
            </a:r>
            <a:endParaRPr lang="en-ZA" sz="1200" b="0" strike="noStrike" spc="-1">
              <a:solidFill>
                <a:srgbClr val="000000"/>
              </a:solidFill>
              <a:latin typeface="Arial"/>
            </a:endParaRPr>
          </a:p>
        </p:txBody>
      </p:sp>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Graphical user interface, sunburst chart&#10;&#10;Description automatically generated"/>
          <p:cNvPicPr/>
          <p:nvPr/>
        </p:nvPicPr>
        <p:blipFill>
          <a:blip r:embed="rId3"/>
          <a:stretch/>
        </p:blipFill>
        <p:spPr>
          <a:xfrm>
            <a:off x="-19800" y="37800"/>
            <a:ext cx="12188880" cy="6854760"/>
          </a:xfrm>
          <a:prstGeom prst="rect">
            <a:avLst/>
          </a:prstGeom>
          <a:ln w="0">
            <a:noFill/>
          </a:ln>
        </p:spPr>
      </p:pic>
      <p:sp>
        <p:nvSpPr>
          <p:cNvPr id="9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a:t>
            </a:r>
            <a:endParaRPr lang="en-ZA" sz="1400" b="0" strike="noStrike" spc="-1">
              <a:solidFill>
                <a:srgbClr val="000000"/>
              </a:solidFill>
              <a:latin typeface="Arial"/>
            </a:endParaRPr>
          </a:p>
        </p:txBody>
      </p:sp>
      <p:sp>
        <p:nvSpPr>
          <p:cNvPr id="9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Learning Outcome</a:t>
            </a:r>
            <a:endParaRPr lang="en-ZA" sz="4400" b="0" strike="noStrike" spc="-1">
              <a:solidFill>
                <a:srgbClr val="000000"/>
              </a:solidFill>
              <a:latin typeface="Arial"/>
            </a:endParaRPr>
          </a:p>
        </p:txBody>
      </p:sp>
      <p:sp>
        <p:nvSpPr>
          <p:cNvPr id="96" name="PlaceHolder 1"/>
          <p:cNvSpPr>
            <a:spLocks noGrp="1"/>
          </p:cNvSpPr>
          <p:nvPr>
            <p:ph/>
          </p:nvPr>
        </p:nvSpPr>
        <p:spPr>
          <a:xfrm>
            <a:off x="204840" y="1521000"/>
            <a:ext cx="5076360" cy="4565520"/>
          </a:xfrm>
          <a:prstGeom prst="rect">
            <a:avLst/>
          </a:prstGeom>
          <a:noFill/>
          <a:ln w="0">
            <a:noFill/>
          </a:ln>
        </p:spPr>
        <p:txBody>
          <a:bodyPr anchor="t">
            <a:noAutofit/>
          </a:bodyPr>
          <a:lstStyle/>
          <a:p>
            <a:pPr indent="0">
              <a:lnSpc>
                <a:spcPct val="150000"/>
              </a:lnSpc>
              <a:spcBef>
                <a:spcPts val="1001"/>
              </a:spcBef>
              <a:buNone/>
              <a:tabLst>
                <a:tab pos="0" algn="l"/>
              </a:tabLst>
            </a:pPr>
            <a:r>
              <a:rPr lang="en-GB" sz="1800" b="1" strike="noStrike" spc="-1">
                <a:solidFill>
                  <a:schemeClr val="accent5">
                    <a:lumMod val="60000"/>
                    <a:lumOff val="40000"/>
                  </a:schemeClr>
                </a:solidFill>
                <a:latin typeface="Open Sans"/>
              </a:rPr>
              <a:t>About this Lecture</a:t>
            </a:r>
            <a:endParaRPr lang="en-US" sz="1800" b="0" strike="noStrike" spc="-1">
              <a:solidFill>
                <a:srgbClr val="000000"/>
              </a:solidFill>
              <a:latin typeface="Calibri"/>
            </a:endParaRPr>
          </a:p>
          <a:p>
            <a:pPr indent="0">
              <a:lnSpc>
                <a:spcPct val="150000"/>
              </a:lnSpc>
              <a:spcBef>
                <a:spcPts val="1001"/>
              </a:spcBef>
              <a:buNone/>
              <a:tabLst>
                <a:tab pos="0" algn="l"/>
              </a:tabLst>
            </a:pPr>
            <a:r>
              <a:rPr lang="en-GB" sz="1800" b="0" strike="noStrike" spc="-1">
                <a:solidFill>
                  <a:srgbClr val="000000"/>
                </a:solidFill>
                <a:latin typeface="Open Sans"/>
              </a:rPr>
              <a:t>The lecture will cover the basics of GIS and SDIs. The lecture includes introductory content that covers the basic data formats and data structures of GIS and then moves through standard data life-cycle activities. The lecture will cover the importance of GIS software, databases, web catalogues and core components in an SDI.</a:t>
            </a:r>
            <a:endParaRPr lang="en-US" sz="1800" b="0" strike="noStrike" spc="-1">
              <a:solidFill>
                <a:srgbClr val="000000"/>
              </a:solidFill>
              <a:latin typeface="Calibri"/>
            </a:endParaRPr>
          </a:p>
        </p:txBody>
      </p:sp>
      <p:sp>
        <p:nvSpPr>
          <p:cNvPr id="97" name="TextBox 4"/>
          <p:cNvSpPr/>
          <p:nvPr/>
        </p:nvSpPr>
        <p:spPr>
          <a:xfrm>
            <a:off x="5506560" y="1521000"/>
            <a:ext cx="5932440" cy="461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tabLst>
                <a:tab pos="0" algn="l"/>
              </a:tabLst>
            </a:pPr>
            <a:r>
              <a:rPr lang="en-GB" sz="1800" b="0" strike="noStrike" spc="-1">
                <a:solidFill>
                  <a:srgbClr val="000000"/>
                </a:solidFill>
                <a:latin typeface="Open Sans"/>
              </a:rPr>
              <a:t>This lecture will demonstrate the following actions: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Opening and visualising GIS datasets from various data sources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Creating GIS datasets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Editing GIS data</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Deriving new GIS datasets through analysis activities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Cartographic techniques for vector and raster data</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rPr>
              <a:t>Creation of digital and print map products</a:t>
            </a:r>
            <a:endParaRPr lang="en-ZA" sz="1800" b="0" strike="noStrike" spc="-1">
              <a:solidFill>
                <a:srgbClr val="000000"/>
              </a:solidFill>
              <a:latin typeface="Arial"/>
            </a:endParaRPr>
          </a:p>
          <a:p>
            <a:pPr>
              <a:lnSpc>
                <a:spcPct val="150000"/>
              </a:lnSpc>
              <a:tabLst>
                <a:tab pos="0" algn="l"/>
              </a:tabLst>
            </a:pPr>
            <a:endParaRPr lang="en-ZA" sz="1800" b="0" strike="noStrike" spc="-1">
              <a:solidFill>
                <a:srgbClr val="000000"/>
              </a:solidFill>
              <a:latin typeface="Arial"/>
            </a:endParaRPr>
          </a:p>
          <a:p>
            <a:pPr>
              <a:lnSpc>
                <a:spcPct val="150000"/>
              </a:lnSpc>
              <a:tabLst>
                <a:tab pos="0" algn="l"/>
              </a:tabLst>
            </a:pPr>
            <a:r>
              <a:rPr lang="en-GB" sz="1800" b="1" strike="noStrike" spc="-1">
                <a:solidFill>
                  <a:srgbClr val="000000"/>
                </a:solidFill>
                <a:latin typeface="Open Sans"/>
              </a:rPr>
              <a:t>Lecture Recording: </a:t>
            </a:r>
            <a:r>
              <a:rPr lang="en-GB" sz="1800" b="0" u="sng" strike="noStrike" spc="-1">
                <a:solidFill>
                  <a:srgbClr val="0563C1"/>
                </a:solidFill>
                <a:uFillTx/>
                <a:latin typeface="Open Sans"/>
                <a:hlinkClick r:id="rId4"/>
              </a:rPr>
              <a:t>https://youtu.be/6ICoXp6MyXM</a:t>
            </a:r>
            <a:r>
              <a:rPr lang="en-GB" sz="1800" b="0" strike="noStrike" spc="-1">
                <a:solidFill>
                  <a:srgbClr val="000000"/>
                </a:solidFill>
                <a:latin typeface="Open Sans"/>
              </a:rPr>
              <a:t> </a:t>
            </a:r>
            <a:endParaRPr lang="en-ZA" sz="1800" b="0" strike="noStrike" spc="-1">
              <a:solidFill>
                <a:srgbClr val="000000"/>
              </a:solidFill>
              <a:latin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3" descr="Graphical user interface, sunburst chart&#10;&#10;Description automatically generated"/>
          <p:cNvPicPr/>
          <p:nvPr/>
        </p:nvPicPr>
        <p:blipFill>
          <a:blip r:embed="rId3"/>
          <a:stretch/>
        </p:blipFill>
        <p:spPr>
          <a:xfrm>
            <a:off x="22680" y="37800"/>
            <a:ext cx="12188880" cy="6854760"/>
          </a:xfrm>
          <a:prstGeom prst="rect">
            <a:avLst/>
          </a:prstGeom>
          <a:ln w="0">
            <a:noFill/>
          </a:ln>
        </p:spPr>
      </p:pic>
      <p:sp>
        <p:nvSpPr>
          <p:cNvPr id="21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19</a:t>
            </a:r>
            <a:endParaRPr lang="en-ZA" sz="1400" b="0" strike="noStrike" spc="-1">
              <a:solidFill>
                <a:srgbClr val="000000"/>
              </a:solidFill>
              <a:latin typeface="Arial"/>
            </a:endParaRPr>
          </a:p>
        </p:txBody>
      </p:sp>
      <p:sp>
        <p:nvSpPr>
          <p:cNvPr id="220"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21" name="PlaceHolder 1"/>
          <p:cNvSpPr>
            <a:spLocks noGrp="1"/>
          </p:cNvSpPr>
          <p:nvPr>
            <p:ph/>
          </p:nvPr>
        </p:nvSpPr>
        <p:spPr>
          <a:xfrm>
            <a:off x="846360" y="2073960"/>
            <a:ext cx="5249160" cy="3364200"/>
          </a:xfrm>
          <a:prstGeom prst="rect">
            <a:avLst/>
          </a:prstGeom>
          <a:noFill/>
          <a:ln w="0">
            <a:noFill/>
          </a:ln>
        </p:spPr>
        <p:txBody>
          <a:bodyPr anchor="t">
            <a:normAutofit/>
          </a:bodyPr>
          <a:lstStyle/>
          <a:p>
            <a:pPr indent="0">
              <a:lnSpc>
                <a:spcPct val="90000"/>
              </a:lnSpc>
              <a:spcBef>
                <a:spcPts val="1001"/>
              </a:spcBef>
              <a:buNone/>
              <a:tabLst>
                <a:tab pos="0" algn="l"/>
              </a:tabLst>
            </a:pPr>
            <a:r>
              <a:rPr lang="en-GB" sz="2000" b="0" strike="noStrike" spc="-1">
                <a:solidFill>
                  <a:srgbClr val="000000"/>
                </a:solidFill>
                <a:latin typeface="Open Sans"/>
              </a:rPr>
              <a:t>A list of common datatypes:</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String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Integer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Real and Float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Date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Boolean </a:t>
            </a:r>
            <a:endParaRPr lang="en-US" sz="2000" b="0" strike="noStrike" spc="-1">
              <a:solidFill>
                <a:srgbClr val="000000"/>
              </a:solidFill>
              <a:latin typeface="Calibri"/>
            </a:endParaRPr>
          </a:p>
        </p:txBody>
      </p:sp>
      <p:sp>
        <p:nvSpPr>
          <p:cNvPr id="222" name="TextBox 4"/>
          <p:cNvSpPr/>
          <p:nvPr/>
        </p:nvSpPr>
        <p:spPr>
          <a:xfrm>
            <a:off x="846360" y="14166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Calibri"/>
              </a:rPr>
              <a:t>Components of a Database</a:t>
            </a:r>
            <a:endParaRPr lang="en-ZA" sz="2000" b="0" strike="noStrike" spc="-1">
              <a:solidFill>
                <a:srgbClr val="000000"/>
              </a:solidFill>
              <a:latin typeface="Arial"/>
            </a:endParaRPr>
          </a:p>
        </p:txBody>
      </p:sp>
      <p:sp>
        <p:nvSpPr>
          <p:cNvPr id="223" name="TextBox 13"/>
          <p:cNvSpPr/>
          <p:nvPr/>
        </p:nvSpPr>
        <p:spPr>
          <a:xfrm>
            <a:off x="5486400" y="5981040"/>
            <a:ext cx="618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1" i="1" strike="noStrike" spc="-1">
                <a:solidFill>
                  <a:srgbClr val="333333"/>
                </a:solidFill>
                <a:latin typeface="Open Sans"/>
                <a:ea typeface="Open Sans"/>
              </a:rPr>
              <a:t>: </a:t>
            </a:r>
            <a:r>
              <a:rPr lang="en-GB" sz="1200" b="0" i="1" strike="noStrike" spc="-1">
                <a:solidFill>
                  <a:srgbClr val="0563C1"/>
                </a:solidFill>
                <a:latin typeface="Open Sans"/>
                <a:ea typeface="Open Sans"/>
                <a:hlinkClick r:id="rId4"/>
              </a:rPr>
              <a:t>Introduction to Databases</a:t>
            </a:r>
            <a:endParaRPr lang="en-ZA" sz="1200" b="0" strike="noStrike" spc="-1">
              <a:solidFill>
                <a:srgbClr val="000000"/>
              </a:solidFill>
              <a:latin typeface="Arial"/>
            </a:endParaRPr>
          </a:p>
        </p:txBody>
      </p:sp>
      <p:pic>
        <p:nvPicPr>
          <p:cNvPr id="224" name="Picture 6"/>
          <p:cNvPicPr/>
          <p:nvPr/>
        </p:nvPicPr>
        <p:blipFill>
          <a:blip r:embed="rId5"/>
          <a:stretch/>
        </p:blipFill>
        <p:spPr>
          <a:xfrm>
            <a:off x="6095880" y="1775160"/>
            <a:ext cx="5137560" cy="3805920"/>
          </a:xfrm>
          <a:prstGeom prst="rect">
            <a:avLst/>
          </a:prstGeom>
          <a:ln w="0">
            <a:noFill/>
          </a:ln>
        </p:spPr>
      </p:pic>
      <p:sp>
        <p:nvSpPr>
          <p:cNvPr id="225" name="TextBox 7"/>
          <p:cNvSpPr/>
          <p:nvPr/>
        </p:nvSpPr>
        <p:spPr>
          <a:xfrm>
            <a:off x="5573160" y="5419080"/>
            <a:ext cx="6202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Types of Data in simple language. String, Boolean, Date, Float, Integer.</a:t>
            </a:r>
            <a:endParaRPr lang="en-ZA" sz="1200" b="0" strike="noStrike" spc="-1">
              <a:solidFill>
                <a:srgbClr val="000000"/>
              </a:solidFill>
              <a:latin typeface="Arial"/>
            </a:endParaRPr>
          </a:p>
        </p:txBody>
      </p:sp>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22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20</a:t>
            </a:r>
            <a:endParaRPr lang="en-ZA" sz="1400" b="0" strike="noStrike" spc="-1">
              <a:solidFill>
                <a:srgbClr val="000000"/>
              </a:solidFill>
              <a:latin typeface="Arial"/>
            </a:endParaRPr>
          </a:p>
        </p:txBody>
      </p:sp>
      <p:sp>
        <p:nvSpPr>
          <p:cNvPr id="228"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29" name="PlaceHolder 1"/>
          <p:cNvSpPr>
            <a:spLocks noGrp="1"/>
          </p:cNvSpPr>
          <p:nvPr>
            <p:ph/>
          </p:nvPr>
        </p:nvSpPr>
        <p:spPr>
          <a:xfrm>
            <a:off x="846360" y="2073960"/>
            <a:ext cx="10494360" cy="336420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PostgreSQL is an object-relational database management system (ORDBMS) based on POSTGRES, Version 4.2, developed at the University of California at Berkeley Computer Science Department. PostgreSQL is an open-source descendant of this original Berkeley code. </a:t>
            </a:r>
            <a:endParaRPr lang="en-US" sz="2000" b="0" strike="noStrike" spc="-1">
              <a:solidFill>
                <a:srgbClr val="000000"/>
              </a:solidFill>
              <a:latin typeface="Calibri"/>
            </a:endParaRPr>
          </a:p>
        </p:txBody>
      </p:sp>
      <p:sp>
        <p:nvSpPr>
          <p:cNvPr id="230" name="TextBox 4"/>
          <p:cNvSpPr/>
          <p:nvPr/>
        </p:nvSpPr>
        <p:spPr>
          <a:xfrm>
            <a:off x="846360" y="14166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Calibri"/>
              </a:rPr>
              <a:t>Database Software - PostgreSQL</a:t>
            </a:r>
            <a:endParaRPr lang="en-ZA" sz="2000" b="0" strike="noStrike" spc="-1">
              <a:solidFill>
                <a:srgbClr val="000000"/>
              </a:solidFill>
              <a:latin typeface="Arial"/>
            </a:endParaRPr>
          </a:p>
        </p:txBody>
      </p:sp>
      <p:sp>
        <p:nvSpPr>
          <p:cNvPr id="231" name="TextBox 13"/>
          <p:cNvSpPr/>
          <p:nvPr/>
        </p:nvSpPr>
        <p:spPr>
          <a:xfrm>
            <a:off x="5486400" y="5981040"/>
            <a:ext cx="61844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a:t>
            </a:r>
            <a:r>
              <a:rPr lang="en-GB" sz="1400" b="1" i="1" strike="noStrike" spc="-1">
                <a:solidFill>
                  <a:srgbClr val="333333"/>
                </a:solidFill>
                <a:latin typeface="Open Sans"/>
                <a:ea typeface="Open Sans"/>
              </a:rPr>
              <a:t>: </a:t>
            </a:r>
            <a:r>
              <a:rPr lang="en-GB" sz="1400" b="0" i="1" strike="noStrike" spc="-1">
                <a:solidFill>
                  <a:srgbClr val="0563C1"/>
                </a:solidFill>
                <a:latin typeface="Open Sans"/>
                <a:ea typeface="Open Sans"/>
                <a:hlinkClick r:id="rId4"/>
              </a:rPr>
              <a:t>What is PostgreSQL?</a:t>
            </a:r>
            <a:endParaRPr lang="en-ZA" sz="1400" b="0" strike="noStrike" spc="-1">
              <a:solidFill>
                <a:srgbClr val="000000"/>
              </a:solidFill>
              <a:latin typeface="Arial"/>
            </a:endParaRPr>
          </a:p>
        </p:txBody>
      </p:sp>
      <p:pic>
        <p:nvPicPr>
          <p:cNvPr id="232" name="Picture 7"/>
          <p:cNvPicPr/>
          <p:nvPr/>
        </p:nvPicPr>
        <p:blipFill>
          <a:blip r:embed="rId5"/>
          <a:stretch/>
        </p:blipFill>
        <p:spPr>
          <a:xfrm>
            <a:off x="5310360" y="3756600"/>
            <a:ext cx="2104560" cy="2171520"/>
          </a:xfrm>
          <a:prstGeom prst="rect">
            <a:avLst/>
          </a:prstGeom>
          <a:ln w="0">
            <a:noFill/>
          </a:ln>
        </p:spPr>
      </p:pic>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23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21</a:t>
            </a:r>
            <a:endParaRPr lang="en-ZA" sz="1400" b="0" strike="noStrike" spc="-1">
              <a:solidFill>
                <a:srgbClr val="000000"/>
              </a:solidFill>
              <a:latin typeface="Arial"/>
            </a:endParaRPr>
          </a:p>
        </p:txBody>
      </p:sp>
      <p:sp>
        <p:nvSpPr>
          <p:cNvPr id="23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.2 Databases</a:t>
            </a:r>
            <a:endParaRPr lang="en-ZA" sz="4400" b="0" strike="noStrike" spc="-1">
              <a:solidFill>
                <a:srgbClr val="000000"/>
              </a:solidFill>
              <a:latin typeface="Arial"/>
            </a:endParaRPr>
          </a:p>
        </p:txBody>
      </p:sp>
      <p:sp>
        <p:nvSpPr>
          <p:cNvPr id="236" name="PlaceHolder 1"/>
          <p:cNvSpPr>
            <a:spLocks noGrp="1"/>
          </p:cNvSpPr>
          <p:nvPr>
            <p:ph/>
          </p:nvPr>
        </p:nvSpPr>
        <p:spPr>
          <a:xfrm>
            <a:off x="846360" y="2073960"/>
            <a:ext cx="10494360" cy="3906720"/>
          </a:xfrm>
          <a:prstGeom prst="rect">
            <a:avLst/>
          </a:prstGeom>
          <a:noFill/>
          <a:ln w="0">
            <a:noFill/>
          </a:ln>
        </p:spPr>
        <p:txBody>
          <a:bodyPr anchor="t">
            <a:normAutofit fontScale="99000"/>
          </a:bodyPr>
          <a:lstStyle/>
          <a:p>
            <a:pPr indent="0">
              <a:lnSpc>
                <a:spcPct val="150000"/>
              </a:lnSpc>
              <a:spcBef>
                <a:spcPts val="1001"/>
              </a:spcBef>
              <a:buNone/>
              <a:tabLst>
                <a:tab pos="0" algn="l"/>
              </a:tabLst>
            </a:pPr>
            <a:r>
              <a:rPr lang="en-GB" sz="2000" b="0" strike="noStrike" spc="-1">
                <a:solidFill>
                  <a:srgbClr val="000000"/>
                </a:solidFill>
                <a:latin typeface="Open Sans"/>
              </a:rPr>
              <a:t>PostGIS extends the capabilities of the PostgreSQL relational database by adding support for storing, indexing and querying geographic data. PostGIS features include: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Spatial data storage</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Spatial indexing</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Spatial functions</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Geometry processing</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Raster data support</a:t>
            </a:r>
            <a:endParaRPr lang="en-US" sz="2000" b="0" strike="noStrike" spc="-1">
              <a:solidFill>
                <a:srgbClr val="000000"/>
              </a:solidFill>
              <a:latin typeface="Calibri"/>
            </a:endParaRPr>
          </a:p>
        </p:txBody>
      </p:sp>
      <p:sp>
        <p:nvSpPr>
          <p:cNvPr id="237" name="TextBox 4"/>
          <p:cNvSpPr/>
          <p:nvPr/>
        </p:nvSpPr>
        <p:spPr>
          <a:xfrm>
            <a:off x="846360" y="14166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Calibri"/>
              </a:rPr>
              <a:t>Database Software – PostGIS a PostgreSQL extension</a:t>
            </a:r>
            <a:endParaRPr lang="en-ZA" sz="2000" b="0" strike="noStrike" spc="-1">
              <a:solidFill>
                <a:srgbClr val="000000"/>
              </a:solidFill>
              <a:latin typeface="Arial"/>
            </a:endParaRPr>
          </a:p>
        </p:txBody>
      </p:sp>
      <p:sp>
        <p:nvSpPr>
          <p:cNvPr id="238" name="TextBox 13"/>
          <p:cNvSpPr/>
          <p:nvPr/>
        </p:nvSpPr>
        <p:spPr>
          <a:xfrm>
            <a:off x="3581280" y="5981040"/>
            <a:ext cx="80895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 </a:t>
            </a:r>
            <a:r>
              <a:rPr lang="en-GB" sz="1400" b="1" i="1" strike="noStrike" spc="-1">
                <a:solidFill>
                  <a:srgbClr val="333333"/>
                </a:solidFill>
                <a:latin typeface="Open Sans"/>
                <a:ea typeface="Open Sans"/>
              </a:rPr>
              <a:t>: </a:t>
            </a:r>
            <a:r>
              <a:rPr lang="en-GB" sz="1400" b="0" i="1" strike="noStrike" spc="-1">
                <a:solidFill>
                  <a:srgbClr val="0563C1"/>
                </a:solidFill>
                <a:latin typeface="Open Sans"/>
                <a:ea typeface="Open Sans"/>
                <a:hlinkClick r:id="rId4"/>
              </a:rPr>
              <a:t>About PostGIS </a:t>
            </a:r>
            <a:r>
              <a:rPr lang="en-GB" sz="1400" b="0" i="1" strike="noStrike" spc="-1">
                <a:solidFill>
                  <a:srgbClr val="333333"/>
                </a:solidFill>
                <a:latin typeface="Open Sans"/>
                <a:ea typeface="Open Sans"/>
              </a:rPr>
              <a:t>and </a:t>
            </a:r>
            <a:r>
              <a:rPr lang="en-GB" sz="1400" b="0" i="1" strike="noStrike" spc="-1">
                <a:solidFill>
                  <a:srgbClr val="0563C1"/>
                </a:solidFill>
                <a:latin typeface="Open Sans"/>
                <a:ea typeface="Open Sans"/>
                <a:hlinkClick r:id="rId5"/>
              </a:rPr>
              <a:t>Spatial Database Concepts with PostGIS</a:t>
            </a:r>
            <a:endParaRPr lang="en-ZA" sz="1400" b="0" strike="noStrike" spc="-1">
              <a:solidFill>
                <a:srgbClr val="000000"/>
              </a:solidFill>
              <a:latin typeface="Arial"/>
            </a:endParaRPr>
          </a:p>
        </p:txBody>
      </p:sp>
      <p:pic>
        <p:nvPicPr>
          <p:cNvPr id="239" name="Picture 6"/>
          <p:cNvPicPr/>
          <p:nvPr/>
        </p:nvPicPr>
        <p:blipFill>
          <a:blip r:embed="rId6"/>
          <a:stretch/>
        </p:blipFill>
        <p:spPr>
          <a:xfrm>
            <a:off x="5968440" y="3220200"/>
            <a:ext cx="2610000" cy="2760480"/>
          </a:xfrm>
          <a:prstGeom prst="rect">
            <a:avLst/>
          </a:prstGeom>
          <a:ln w="0">
            <a:noFill/>
          </a:ln>
        </p:spPr>
      </p:pic>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3" descr="Graphical user interface, sunburst chart&#10;&#10;Description automatically generated"/>
          <p:cNvPicPr/>
          <p:nvPr/>
        </p:nvPicPr>
        <p:blipFill>
          <a:blip r:embed="rId3"/>
          <a:stretch/>
        </p:blipFill>
        <p:spPr>
          <a:xfrm>
            <a:off x="-19800" y="-1800"/>
            <a:ext cx="12188880" cy="6854760"/>
          </a:xfrm>
          <a:prstGeom prst="rect">
            <a:avLst/>
          </a:prstGeom>
          <a:ln w="0">
            <a:noFill/>
          </a:ln>
        </p:spPr>
      </p:pic>
      <p:sp>
        <p:nvSpPr>
          <p:cNvPr id="24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22</a:t>
            </a:r>
            <a:endParaRPr lang="en-ZA" sz="1400" b="0" strike="noStrike" spc="-1">
              <a:solidFill>
                <a:srgbClr val="000000"/>
              </a:solidFill>
              <a:latin typeface="Arial"/>
            </a:endParaRPr>
          </a:p>
        </p:txBody>
      </p:sp>
      <p:sp>
        <p:nvSpPr>
          <p:cNvPr id="242"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43" name="PlaceHolder 1"/>
          <p:cNvSpPr>
            <a:spLocks noGrp="1"/>
          </p:cNvSpPr>
          <p:nvPr>
            <p:ph/>
          </p:nvPr>
        </p:nvSpPr>
        <p:spPr>
          <a:xfrm>
            <a:off x="838080" y="1825560"/>
            <a:ext cx="9861120" cy="3646800"/>
          </a:xfrm>
          <a:prstGeom prst="rect">
            <a:avLst/>
          </a:prstGeom>
          <a:noFill/>
          <a:ln w="0">
            <a:noFill/>
          </a:ln>
        </p:spPr>
        <p:txBody>
          <a:bodyPr anchor="t">
            <a:normAutofit fontScale="96000" lnSpcReduction="10000"/>
          </a:bodyPr>
          <a:lstStyle/>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Defining what a database is</a:t>
            </a:r>
            <a:endParaRPr lang="en-US" sz="2400" b="0" strike="noStrike" spc="-1">
              <a:solidFill>
                <a:srgbClr val="000000"/>
              </a:solidFill>
              <a:latin typeface="Calibri"/>
            </a:endParaRPr>
          </a:p>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Uses of a database</a:t>
            </a:r>
            <a:endParaRPr lang="en-US" sz="2400" b="0" strike="noStrike" spc="-1">
              <a:solidFill>
                <a:srgbClr val="000000"/>
              </a:solidFill>
              <a:latin typeface="Calibri"/>
            </a:endParaRPr>
          </a:p>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A short introduction to spatial databases and its importance in a database</a:t>
            </a:r>
            <a:endParaRPr lang="en-US" sz="2400" b="0" strike="noStrike" spc="-1">
              <a:solidFill>
                <a:srgbClr val="000000"/>
              </a:solidFill>
              <a:latin typeface="Calibri"/>
            </a:endParaRPr>
          </a:p>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The different components of a database</a:t>
            </a:r>
            <a:endParaRPr lang="en-US" sz="2400" b="0" strike="noStrike" spc="-1">
              <a:solidFill>
                <a:srgbClr val="000000"/>
              </a:solidFill>
              <a:latin typeface="Calibri"/>
            </a:endParaRPr>
          </a:p>
          <a:p>
            <a:pPr marL="219240" indent="-219240">
              <a:lnSpc>
                <a:spcPct val="150000"/>
              </a:lnSpc>
              <a:spcBef>
                <a:spcPts val="1001"/>
              </a:spcBef>
              <a:buClr>
                <a:srgbClr val="000000"/>
              </a:buClr>
              <a:buFont typeface="Arial"/>
              <a:buChar char="•"/>
            </a:pPr>
            <a:r>
              <a:rPr lang="en-GB" sz="2400" b="0" strike="noStrike" spc="-1">
                <a:solidFill>
                  <a:srgbClr val="000000"/>
                </a:solidFill>
                <a:latin typeface="Open Sans"/>
              </a:rPr>
              <a:t>Available database software</a:t>
            </a:r>
            <a:endParaRPr lang="en-US" sz="2400" b="0" strike="noStrike" spc="-1">
              <a:solidFill>
                <a:srgbClr val="000000"/>
              </a:solidFill>
              <a:latin typeface="Calibri"/>
            </a:endParaRPr>
          </a:p>
        </p:txBody>
      </p:sp>
      <p:sp>
        <p:nvSpPr>
          <p:cNvPr id="244" name="TextBox 4"/>
          <p:cNvSpPr/>
          <p:nvPr/>
        </p:nvSpPr>
        <p:spPr>
          <a:xfrm>
            <a:off x="838080" y="1189080"/>
            <a:ext cx="6202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 of Databases</a:t>
            </a:r>
            <a:endParaRPr lang="en-ZA" sz="2000" b="0" strike="noStrike" spc="-1">
              <a:solidFill>
                <a:srgbClr val="000000"/>
              </a:solidFill>
              <a:latin typeface="Arial"/>
            </a:endParaRPr>
          </a:p>
        </p:txBody>
      </p:sp>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3" descr="Graphical user interface, sunburst chart&#10;&#10;Description automatically generated"/>
          <p:cNvPicPr/>
          <p:nvPr/>
        </p:nvPicPr>
        <p:blipFill>
          <a:blip r:embed="rId3"/>
          <a:stretch/>
        </p:blipFill>
        <p:spPr>
          <a:xfrm>
            <a:off x="2880" y="6480"/>
            <a:ext cx="12188880" cy="6854760"/>
          </a:xfrm>
          <a:prstGeom prst="rect">
            <a:avLst/>
          </a:prstGeom>
          <a:ln w="0">
            <a:noFill/>
          </a:ln>
        </p:spPr>
      </p:pic>
      <p:sp>
        <p:nvSpPr>
          <p:cNvPr id="24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23</a:t>
            </a:r>
            <a:endParaRPr lang="en-ZA" sz="1400" b="0" strike="noStrike" spc="-1">
              <a:solidFill>
                <a:srgbClr val="000000"/>
              </a:solidFill>
              <a:latin typeface="Arial"/>
            </a:endParaRPr>
          </a:p>
        </p:txBody>
      </p:sp>
      <p:sp>
        <p:nvSpPr>
          <p:cNvPr id="247" name="Title 10"/>
          <p:cNvSpPr/>
          <p:nvPr/>
        </p:nvSpPr>
        <p:spPr>
          <a:xfrm>
            <a:off x="887040" y="4680"/>
            <a:ext cx="105552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.3 Proprietary VS FOSS Software</a:t>
            </a:r>
            <a:endParaRPr lang="en-ZA" sz="4400" b="0" strike="noStrike" spc="-1">
              <a:solidFill>
                <a:srgbClr val="000000"/>
              </a:solidFill>
              <a:latin typeface="Arial"/>
            </a:endParaRPr>
          </a:p>
        </p:txBody>
      </p:sp>
      <p:sp>
        <p:nvSpPr>
          <p:cNvPr id="248" name="PlaceHolder 1"/>
          <p:cNvSpPr>
            <a:spLocks noGrp="1"/>
          </p:cNvSpPr>
          <p:nvPr>
            <p:ph/>
          </p:nvPr>
        </p:nvSpPr>
        <p:spPr>
          <a:xfrm>
            <a:off x="887040" y="2220120"/>
            <a:ext cx="4920840" cy="1845360"/>
          </a:xfrm>
          <a:prstGeom prst="rect">
            <a:avLst/>
          </a:prstGeom>
          <a:noFill/>
          <a:ln w="0">
            <a:noFill/>
          </a:ln>
        </p:spPr>
        <p:txBody>
          <a:bodyPr anchor="t">
            <a:normAutofit fontScale="97000"/>
          </a:bodyPr>
          <a:lstStyle/>
          <a:p>
            <a:pPr indent="0">
              <a:lnSpc>
                <a:spcPct val="150000"/>
              </a:lnSpc>
              <a:spcBef>
                <a:spcPts val="1001"/>
              </a:spcBef>
              <a:buNone/>
              <a:tabLst>
                <a:tab pos="0" algn="l"/>
              </a:tabLst>
            </a:pPr>
            <a:r>
              <a:rPr lang="en-GB" sz="2000" b="0" strike="noStrike" spc="-1">
                <a:solidFill>
                  <a:srgbClr val="000000"/>
                </a:solidFill>
                <a:latin typeface="Open Sans"/>
              </a:rPr>
              <a:t>Proprietary software refers to software that is </a:t>
            </a:r>
            <a:r>
              <a:rPr lang="en-GB" sz="2000" b="1" strike="noStrike" spc="-1">
                <a:solidFill>
                  <a:srgbClr val="000000"/>
                </a:solidFill>
                <a:latin typeface="Open Sans"/>
              </a:rPr>
              <a:t>owned and developed </a:t>
            </a:r>
            <a:r>
              <a:rPr lang="en-GB" sz="2000" b="0" strike="noStrike" spc="-1">
                <a:solidFill>
                  <a:srgbClr val="000000"/>
                </a:solidFill>
                <a:latin typeface="Open Sans"/>
              </a:rPr>
              <a:t>by a specific company or organisation.</a:t>
            </a:r>
            <a:endParaRPr lang="en-US" sz="2000" b="0" strike="noStrike" spc="-1">
              <a:solidFill>
                <a:srgbClr val="000000"/>
              </a:solidFill>
              <a:latin typeface="Calibri"/>
            </a:endParaRPr>
          </a:p>
        </p:txBody>
      </p:sp>
      <p:sp>
        <p:nvSpPr>
          <p:cNvPr id="249" name="TextBox 4"/>
          <p:cNvSpPr/>
          <p:nvPr/>
        </p:nvSpPr>
        <p:spPr>
          <a:xfrm>
            <a:off x="146880" y="5967720"/>
            <a:ext cx="115912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a:t>
            </a:r>
            <a:r>
              <a:rPr lang="en-GB" sz="1400" b="1" i="1" strike="noStrike" spc="-1">
                <a:solidFill>
                  <a:srgbClr val="000000"/>
                </a:solidFill>
                <a:latin typeface="Open Sans"/>
                <a:ea typeface="Open Sans"/>
              </a:rPr>
              <a:t>: </a:t>
            </a:r>
            <a:r>
              <a:rPr lang="en-GB" sz="1400" b="0" i="1" u="sng" strike="noStrike" spc="-1">
                <a:solidFill>
                  <a:srgbClr val="0563C1"/>
                </a:solidFill>
                <a:uFillTx/>
                <a:latin typeface="Open Sans"/>
                <a:ea typeface="Open Sans"/>
                <a:hlinkClick r:id="rId4"/>
              </a:rPr>
              <a:t>Difference between Open Source and Proprietary Software </a:t>
            </a:r>
            <a:r>
              <a:rPr lang="en-GB" sz="1400" b="0" i="1" strike="noStrike" spc="-1">
                <a:solidFill>
                  <a:srgbClr val="000000"/>
                </a:solidFill>
                <a:latin typeface="Open Sans"/>
                <a:ea typeface="Open Sans"/>
              </a:rPr>
              <a:t>and </a:t>
            </a:r>
            <a:r>
              <a:rPr lang="en-GB" sz="1400" b="0" i="1" u="sng" strike="noStrike" spc="-1">
                <a:solidFill>
                  <a:srgbClr val="0563C1"/>
                </a:solidFill>
                <a:uFillTx/>
                <a:latin typeface="Open Sans"/>
                <a:ea typeface="Open Sans"/>
                <a:hlinkClick r:id="rId5"/>
              </a:rPr>
              <a:t>Deciding Between FOSSGIS and Proprietary Software in the Enterprise</a:t>
            </a:r>
            <a:endParaRPr lang="en-ZA" sz="1400" b="0" strike="noStrike" spc="-1">
              <a:solidFill>
                <a:srgbClr val="000000"/>
              </a:solidFill>
              <a:latin typeface="Arial"/>
            </a:endParaRPr>
          </a:p>
        </p:txBody>
      </p:sp>
      <p:sp>
        <p:nvSpPr>
          <p:cNvPr id="250" name="TextBox 7"/>
          <p:cNvSpPr/>
          <p:nvPr/>
        </p:nvSpPr>
        <p:spPr>
          <a:xfrm>
            <a:off x="887040" y="155700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Proprietary Software </a:t>
            </a:r>
            <a:endParaRPr lang="en-ZA" sz="2000" b="0" strike="noStrike" spc="-1">
              <a:solidFill>
                <a:srgbClr val="000000"/>
              </a:solidFill>
              <a:latin typeface="Arial"/>
            </a:endParaRPr>
          </a:p>
        </p:txBody>
      </p:sp>
      <p:pic>
        <p:nvPicPr>
          <p:cNvPr id="251" name="Picture 6"/>
          <p:cNvPicPr/>
          <p:nvPr/>
        </p:nvPicPr>
        <p:blipFill>
          <a:blip r:embed="rId6"/>
          <a:stretch/>
        </p:blipFill>
        <p:spPr>
          <a:xfrm>
            <a:off x="6095880" y="1728720"/>
            <a:ext cx="2336400" cy="2336400"/>
          </a:xfrm>
          <a:prstGeom prst="rect">
            <a:avLst/>
          </a:prstGeom>
          <a:ln w="0">
            <a:noFill/>
          </a:ln>
        </p:spPr>
      </p:pic>
      <p:pic>
        <p:nvPicPr>
          <p:cNvPr id="252" name="Picture 12"/>
          <p:cNvPicPr/>
          <p:nvPr/>
        </p:nvPicPr>
        <p:blipFill>
          <a:blip r:embed="rId7"/>
          <a:stretch/>
        </p:blipFill>
        <p:spPr>
          <a:xfrm>
            <a:off x="1761120" y="4259520"/>
            <a:ext cx="3173040" cy="1344960"/>
          </a:xfrm>
          <a:prstGeom prst="rect">
            <a:avLst/>
          </a:prstGeom>
          <a:ln w="0">
            <a:noFill/>
          </a:ln>
        </p:spPr>
      </p:pic>
      <p:pic>
        <p:nvPicPr>
          <p:cNvPr id="253" name="Picture 14"/>
          <p:cNvPicPr/>
          <p:nvPr/>
        </p:nvPicPr>
        <p:blipFill>
          <a:blip r:embed="rId8"/>
          <a:stretch/>
        </p:blipFill>
        <p:spPr>
          <a:xfrm>
            <a:off x="5694120" y="4259520"/>
            <a:ext cx="3512160" cy="1078920"/>
          </a:xfrm>
          <a:prstGeom prst="rect">
            <a:avLst/>
          </a:prstGeom>
          <a:ln w="0">
            <a:noFill/>
          </a:ln>
          <a:effectLst>
            <a:outerShdw blurRad="50760" dist="37674" dir="2700000" algn="tl" rotWithShape="0">
              <a:srgbClr val="000000">
                <a:alpha val="40000"/>
              </a:srgbClr>
            </a:outerShdw>
          </a:effectLst>
        </p:spPr>
      </p:pic>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5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24</a:t>
            </a:r>
            <a:endParaRPr lang="en-ZA" sz="1400" b="0" strike="noStrike" spc="-1">
              <a:solidFill>
                <a:srgbClr val="000000"/>
              </a:solidFill>
              <a:latin typeface="Arial"/>
            </a:endParaRPr>
          </a:p>
        </p:txBody>
      </p:sp>
      <p:sp>
        <p:nvSpPr>
          <p:cNvPr id="256" name="Title 10"/>
          <p:cNvSpPr/>
          <p:nvPr/>
        </p:nvSpPr>
        <p:spPr>
          <a:xfrm>
            <a:off x="887040" y="4680"/>
            <a:ext cx="105552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.3 Proprietary VS FOSS Software</a:t>
            </a:r>
            <a:endParaRPr lang="en-ZA" sz="4400" b="0" strike="noStrike" spc="-1">
              <a:solidFill>
                <a:srgbClr val="000000"/>
              </a:solidFill>
              <a:latin typeface="Arial"/>
            </a:endParaRPr>
          </a:p>
        </p:txBody>
      </p:sp>
      <p:sp>
        <p:nvSpPr>
          <p:cNvPr id="257" name="PlaceHolder 1"/>
          <p:cNvSpPr>
            <a:spLocks noGrp="1"/>
          </p:cNvSpPr>
          <p:nvPr>
            <p:ph/>
          </p:nvPr>
        </p:nvSpPr>
        <p:spPr>
          <a:xfrm>
            <a:off x="787680" y="2185200"/>
            <a:ext cx="6285600" cy="310068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FOSS refers to software that is </a:t>
            </a:r>
            <a:r>
              <a:rPr lang="en-GB" sz="2000" b="1" strike="noStrike" spc="-1">
                <a:solidFill>
                  <a:srgbClr val="000000"/>
                </a:solidFill>
                <a:latin typeface="Open Sans"/>
              </a:rPr>
              <a:t>released under an open-source license</a:t>
            </a:r>
            <a:r>
              <a:rPr lang="en-GB" sz="2000" b="0" strike="noStrike" spc="-1">
                <a:solidFill>
                  <a:srgbClr val="000000"/>
                </a:solidFill>
                <a:latin typeface="Open Sans"/>
              </a:rPr>
              <a:t>, allowing users to freely use, modify, and distribute the software and its source code.</a:t>
            </a:r>
            <a:endParaRPr lang="en-US" sz="2000" b="0" strike="noStrike" spc="-1">
              <a:solidFill>
                <a:srgbClr val="000000"/>
              </a:solidFill>
              <a:latin typeface="Calibri"/>
            </a:endParaRPr>
          </a:p>
        </p:txBody>
      </p:sp>
      <p:sp>
        <p:nvSpPr>
          <p:cNvPr id="258" name="TextBox 4"/>
          <p:cNvSpPr/>
          <p:nvPr/>
        </p:nvSpPr>
        <p:spPr>
          <a:xfrm>
            <a:off x="95040" y="6098040"/>
            <a:ext cx="11680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1"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4"/>
              </a:rPr>
              <a:t>Difference between Open Source and Proprietary Software </a:t>
            </a:r>
            <a:r>
              <a:rPr lang="en-GB" sz="1200" b="0" i="1" strike="noStrike" spc="-1">
                <a:solidFill>
                  <a:srgbClr val="000000"/>
                </a:solidFill>
                <a:latin typeface="Open Sans"/>
                <a:ea typeface="Open Sans"/>
              </a:rPr>
              <a:t>and </a:t>
            </a:r>
            <a:r>
              <a:rPr lang="en-GB" sz="1200" b="0" i="1" u="sng" strike="noStrike" spc="-1">
                <a:solidFill>
                  <a:srgbClr val="0563C1"/>
                </a:solidFill>
                <a:uFillTx/>
                <a:latin typeface="Open Sans"/>
                <a:ea typeface="Open Sans"/>
                <a:hlinkClick r:id="rId5"/>
              </a:rPr>
              <a:t>Deciding Between FOSSGIS and Proprietary Software in the Enterprise</a:t>
            </a:r>
            <a:endParaRPr lang="en-ZA" sz="1200" b="0" strike="noStrike" spc="-1">
              <a:solidFill>
                <a:srgbClr val="000000"/>
              </a:solidFill>
              <a:latin typeface="Arial"/>
            </a:endParaRPr>
          </a:p>
        </p:txBody>
      </p:sp>
      <p:sp>
        <p:nvSpPr>
          <p:cNvPr id="259" name="TextBox 7"/>
          <p:cNvSpPr/>
          <p:nvPr/>
        </p:nvSpPr>
        <p:spPr>
          <a:xfrm>
            <a:off x="838080" y="1579320"/>
            <a:ext cx="6184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FOSS Software </a:t>
            </a:r>
            <a:endParaRPr lang="en-ZA" sz="2000" b="0" strike="noStrike" spc="-1">
              <a:solidFill>
                <a:srgbClr val="000000"/>
              </a:solidFill>
              <a:latin typeface="Arial"/>
            </a:endParaRPr>
          </a:p>
        </p:txBody>
      </p:sp>
      <p:pic>
        <p:nvPicPr>
          <p:cNvPr id="260" name="Picture 6"/>
          <p:cNvPicPr/>
          <p:nvPr/>
        </p:nvPicPr>
        <p:blipFill>
          <a:blip r:embed="rId6"/>
          <a:stretch/>
        </p:blipFill>
        <p:spPr>
          <a:xfrm>
            <a:off x="1762560" y="3756960"/>
            <a:ext cx="1567080" cy="2013480"/>
          </a:xfrm>
          <a:prstGeom prst="rect">
            <a:avLst/>
          </a:prstGeom>
          <a:ln w="0">
            <a:noFill/>
          </a:ln>
        </p:spPr>
      </p:pic>
      <p:pic>
        <p:nvPicPr>
          <p:cNvPr id="261" name="Picture 10"/>
          <p:cNvPicPr/>
          <p:nvPr/>
        </p:nvPicPr>
        <p:blipFill>
          <a:blip r:embed="rId7"/>
          <a:stretch/>
        </p:blipFill>
        <p:spPr>
          <a:xfrm>
            <a:off x="7221600" y="5167080"/>
            <a:ext cx="3808080" cy="898560"/>
          </a:xfrm>
          <a:prstGeom prst="rect">
            <a:avLst/>
          </a:prstGeom>
          <a:ln w="0">
            <a:noFill/>
          </a:ln>
        </p:spPr>
      </p:pic>
      <p:pic>
        <p:nvPicPr>
          <p:cNvPr id="262" name="Picture 12"/>
          <p:cNvPicPr/>
          <p:nvPr/>
        </p:nvPicPr>
        <p:blipFill>
          <a:blip r:embed="rId8"/>
          <a:stretch/>
        </p:blipFill>
        <p:spPr>
          <a:xfrm>
            <a:off x="6165000" y="3759120"/>
            <a:ext cx="4283280" cy="1257120"/>
          </a:xfrm>
          <a:prstGeom prst="rect">
            <a:avLst/>
          </a:prstGeom>
          <a:ln w="0">
            <a:noFill/>
          </a:ln>
        </p:spPr>
      </p:pic>
      <p:pic>
        <p:nvPicPr>
          <p:cNvPr id="263" name="Picture 14"/>
          <p:cNvPicPr/>
          <p:nvPr/>
        </p:nvPicPr>
        <p:blipFill>
          <a:blip r:embed="rId9"/>
          <a:stretch/>
        </p:blipFill>
        <p:spPr>
          <a:xfrm>
            <a:off x="3889800" y="3996360"/>
            <a:ext cx="1695600" cy="1695600"/>
          </a:xfrm>
          <a:prstGeom prst="rect">
            <a:avLst/>
          </a:prstGeom>
          <a:ln w="0">
            <a:noFill/>
          </a:ln>
        </p:spPr>
      </p:pic>
      <p:pic>
        <p:nvPicPr>
          <p:cNvPr id="264" name="Picture 16"/>
          <p:cNvPicPr/>
          <p:nvPr/>
        </p:nvPicPr>
        <p:blipFill>
          <a:blip r:embed="rId10"/>
          <a:stretch/>
        </p:blipFill>
        <p:spPr>
          <a:xfrm>
            <a:off x="9383040" y="1903680"/>
            <a:ext cx="2092320" cy="2092320"/>
          </a:xfrm>
          <a:prstGeom prst="rect">
            <a:avLst/>
          </a:prstGeom>
          <a:ln w="0">
            <a:noFill/>
          </a:ln>
        </p:spPr>
      </p:pic>
      <p:pic>
        <p:nvPicPr>
          <p:cNvPr id="265" name="Picture 18"/>
          <p:cNvPicPr/>
          <p:nvPr/>
        </p:nvPicPr>
        <p:blipFill>
          <a:blip r:embed="rId11"/>
          <a:stretch/>
        </p:blipFill>
        <p:spPr>
          <a:xfrm>
            <a:off x="7288920" y="1859040"/>
            <a:ext cx="1725120" cy="1824480"/>
          </a:xfrm>
          <a:prstGeom prst="rect">
            <a:avLst/>
          </a:prstGeom>
          <a:ln w="0">
            <a:noFill/>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25</a:t>
            </a:r>
            <a:endParaRPr lang="en-ZA" sz="1400" b="0" strike="noStrike" spc="-1">
              <a:solidFill>
                <a:srgbClr val="000000"/>
              </a:solidFill>
              <a:latin typeface="Arial"/>
            </a:endParaRPr>
          </a:p>
        </p:txBody>
      </p:sp>
      <p:sp>
        <p:nvSpPr>
          <p:cNvPr id="268" name="Title 10"/>
          <p:cNvSpPr/>
          <p:nvPr/>
        </p:nvSpPr>
        <p:spPr>
          <a:xfrm>
            <a:off x="887040" y="4680"/>
            <a:ext cx="105552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a:t>
            </a:r>
            <a:r>
              <a:rPr lang="en-GB" sz="4400" b="0" strike="noStrike" spc="-1">
                <a:solidFill>
                  <a:srgbClr val="000000"/>
                </a:solidFill>
                <a:latin typeface="Open Sans"/>
                <a:ea typeface="Open Sans"/>
              </a:rPr>
              <a:t>.3 Proprietary VS FOSS Software</a:t>
            </a:r>
            <a:endParaRPr lang="en-ZA" sz="4400" b="0" strike="noStrike" spc="-1">
              <a:solidFill>
                <a:srgbClr val="000000"/>
              </a:solidFill>
              <a:latin typeface="Arial"/>
            </a:endParaRPr>
          </a:p>
        </p:txBody>
      </p:sp>
      <p:sp>
        <p:nvSpPr>
          <p:cNvPr id="269" name="PlaceHolder 1"/>
          <p:cNvSpPr>
            <a:spLocks noGrp="1"/>
          </p:cNvSpPr>
          <p:nvPr>
            <p:ph/>
          </p:nvPr>
        </p:nvSpPr>
        <p:spPr>
          <a:xfrm>
            <a:off x="887040" y="2543760"/>
            <a:ext cx="10604160" cy="2127960"/>
          </a:xfrm>
          <a:prstGeom prst="rect">
            <a:avLst/>
          </a:prstGeom>
          <a:noFill/>
          <a:ln w="0">
            <a:noFill/>
          </a:ln>
        </p:spPr>
        <p:txBody>
          <a:bodyPr anchor="t">
            <a:normAutofit fontScale="93000"/>
          </a:bodyPr>
          <a:lstStyle/>
          <a:p>
            <a:pPr indent="0">
              <a:lnSpc>
                <a:spcPct val="150000"/>
              </a:lnSpc>
              <a:spcBef>
                <a:spcPts val="1001"/>
              </a:spcBef>
              <a:buNone/>
              <a:tabLst>
                <a:tab pos="0" algn="l"/>
              </a:tabLst>
            </a:pPr>
            <a:r>
              <a:rPr lang="en-GB" sz="2000" b="0" strike="noStrike" spc="-1">
                <a:solidFill>
                  <a:srgbClr val="000000"/>
                </a:solidFill>
                <a:latin typeface="Open Sans"/>
              </a:rPr>
              <a:t>Copyright law gives creators certain kinds of </a:t>
            </a:r>
            <a:r>
              <a:rPr lang="en-GB" sz="2000" b="1" strike="noStrike" spc="-1">
                <a:solidFill>
                  <a:srgbClr val="000000"/>
                </a:solidFill>
                <a:latin typeface="Open Sans"/>
              </a:rPr>
              <a:t>control over their creative work</a:t>
            </a:r>
            <a:r>
              <a:rPr lang="en-GB" sz="2000" b="0" strike="noStrike" spc="-1">
                <a:solidFill>
                  <a:srgbClr val="000000"/>
                </a:solidFill>
                <a:latin typeface="Open Sans"/>
              </a:rPr>
              <a:t>. If people want to use copyrighted work, they often have to ask for permission from the creator. </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0" strike="noStrike" spc="-1">
                <a:solidFill>
                  <a:srgbClr val="000000"/>
                </a:solidFill>
                <a:latin typeface="Open Sans"/>
              </a:rPr>
              <a:t>Creative Commons works </a:t>
            </a:r>
            <a:r>
              <a:rPr lang="en-GB" sz="2000" b="1" strike="noStrike" spc="-1">
                <a:solidFill>
                  <a:srgbClr val="000000"/>
                </a:solidFill>
                <a:latin typeface="Open Sans"/>
              </a:rPr>
              <a:t>within</a:t>
            </a:r>
            <a:r>
              <a:rPr lang="en-GB" sz="2000" b="0" strike="noStrike" spc="-1">
                <a:solidFill>
                  <a:srgbClr val="000000"/>
                </a:solidFill>
                <a:latin typeface="Open Sans"/>
              </a:rPr>
              <a:t> copyright law. It allows creators to </a:t>
            </a:r>
            <a:r>
              <a:rPr lang="en-GB" sz="2000" b="1" strike="noStrike" spc="-1">
                <a:solidFill>
                  <a:srgbClr val="000000"/>
                </a:solidFill>
                <a:latin typeface="Open Sans"/>
              </a:rPr>
              <a:t>grant permission </a:t>
            </a:r>
            <a:r>
              <a:rPr lang="en-GB" sz="2000" b="0" strike="noStrike" spc="-1">
                <a:solidFill>
                  <a:srgbClr val="000000"/>
                </a:solidFill>
                <a:latin typeface="Open Sans"/>
              </a:rPr>
              <a:t>to everyone in the world to use their work in certain ways.</a:t>
            </a:r>
            <a:endParaRPr lang="en-US" sz="2000" b="0" strike="noStrike" spc="-1">
              <a:solidFill>
                <a:srgbClr val="000000"/>
              </a:solidFill>
              <a:latin typeface="Calibri"/>
            </a:endParaRPr>
          </a:p>
        </p:txBody>
      </p:sp>
      <p:sp>
        <p:nvSpPr>
          <p:cNvPr id="270" name="TextBox 4"/>
          <p:cNvSpPr/>
          <p:nvPr/>
        </p:nvSpPr>
        <p:spPr>
          <a:xfrm>
            <a:off x="95040" y="5842440"/>
            <a:ext cx="116805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 </a:t>
            </a:r>
            <a:r>
              <a:rPr lang="en-GB" sz="1400" b="1" i="1" strike="noStrike" spc="-1">
                <a:solidFill>
                  <a:srgbClr val="000000"/>
                </a:solidFill>
                <a:latin typeface="Open Sans"/>
                <a:ea typeface="Open Sans"/>
              </a:rPr>
              <a:t>: </a:t>
            </a:r>
            <a:r>
              <a:rPr lang="en-GB" sz="1400" b="0" i="1" u="sng" strike="noStrike" spc="-1">
                <a:solidFill>
                  <a:srgbClr val="0563C1"/>
                </a:solidFill>
                <a:uFillTx/>
                <a:latin typeface="Open Sans"/>
                <a:ea typeface="Open Sans"/>
                <a:hlinkClick r:id="rId4"/>
              </a:rPr>
              <a:t>Copyright and Creative Commons are friends</a:t>
            </a:r>
            <a:endParaRPr lang="en-ZA" sz="1400" b="0" strike="noStrike" spc="-1">
              <a:solidFill>
                <a:srgbClr val="000000"/>
              </a:solidFill>
              <a:latin typeface="Arial"/>
            </a:endParaRPr>
          </a:p>
        </p:txBody>
      </p:sp>
      <p:sp>
        <p:nvSpPr>
          <p:cNvPr id="271" name="TextBox 7"/>
          <p:cNvSpPr/>
          <p:nvPr/>
        </p:nvSpPr>
        <p:spPr>
          <a:xfrm>
            <a:off x="887040" y="1637280"/>
            <a:ext cx="99057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rPr>
              <a:t>Commercial or Copyrighted VS Open or Creative Commons Data</a:t>
            </a:r>
            <a:endParaRPr lang="en-ZA" sz="2000" b="0" strike="noStrike" spc="-1">
              <a:solidFill>
                <a:srgbClr val="000000"/>
              </a:solidFill>
              <a:latin typeface="Arial"/>
            </a:endParaRPr>
          </a:p>
        </p:txBody>
      </p:sp>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7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26</a:t>
            </a:r>
            <a:endParaRPr lang="en-ZA" sz="1400" b="0" strike="noStrike" spc="-1">
              <a:solidFill>
                <a:srgbClr val="000000"/>
              </a:solidFill>
              <a:latin typeface="Arial"/>
            </a:endParaRPr>
          </a:p>
        </p:txBody>
      </p:sp>
      <p:sp>
        <p:nvSpPr>
          <p:cNvPr id="274"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75" name="PlaceHolder 1"/>
          <p:cNvSpPr>
            <a:spLocks noGrp="1"/>
          </p:cNvSpPr>
          <p:nvPr>
            <p:ph/>
          </p:nvPr>
        </p:nvSpPr>
        <p:spPr>
          <a:xfrm>
            <a:off x="838080" y="1825560"/>
            <a:ext cx="10338840" cy="4233600"/>
          </a:xfrm>
          <a:prstGeom prst="rect">
            <a:avLst/>
          </a:prstGeom>
          <a:noFill/>
          <a:ln w="0">
            <a:noFill/>
          </a:ln>
        </p:spPr>
        <p:txBody>
          <a:bodyPr anchor="t">
            <a:normAutofit/>
          </a:bodyPr>
          <a:lstStyle/>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Describing the difference between Proprietary and  FOSS Software</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Examples of Proprietary and FOSS Software</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pPr>
            <a:r>
              <a:rPr lang="en-GB" sz="2400" b="0" strike="noStrike" spc="-1">
                <a:solidFill>
                  <a:srgbClr val="000000"/>
                </a:solidFill>
                <a:latin typeface="Open Sans"/>
              </a:rPr>
              <a:t>A brief introduction to Commercial or Copyrighted VS Open or Creative Commons Data</a:t>
            </a:r>
            <a:endParaRPr lang="en-US" sz="2400" b="0" strike="noStrike" spc="-1">
              <a:solidFill>
                <a:srgbClr val="000000"/>
              </a:solidFill>
              <a:latin typeface="Calibri"/>
            </a:endParaRPr>
          </a:p>
        </p:txBody>
      </p:sp>
      <p:sp>
        <p:nvSpPr>
          <p:cNvPr id="276" name="TextBox 4"/>
          <p:cNvSpPr/>
          <p:nvPr/>
        </p:nvSpPr>
        <p:spPr>
          <a:xfrm>
            <a:off x="887040" y="1172160"/>
            <a:ext cx="62024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 of Proprietary VS FOSS Software</a:t>
            </a:r>
            <a:endParaRPr lang="en-ZA" sz="2000" b="0" strike="noStrike" spc="-1">
              <a:solidFill>
                <a:srgbClr val="000000"/>
              </a:solidFill>
              <a:latin typeface="Arial"/>
            </a:endParaRPr>
          </a:p>
        </p:txBody>
      </p:sp>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7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27</a:t>
            </a:r>
            <a:endParaRPr lang="en-ZA" sz="1400" b="0" strike="noStrike" spc="-1">
              <a:solidFill>
                <a:srgbClr val="000000"/>
              </a:solidFill>
              <a:latin typeface="Arial"/>
            </a:endParaRPr>
          </a:p>
        </p:txBody>
      </p:sp>
      <p:sp>
        <p:nvSpPr>
          <p:cNvPr id="279" name="Title 10"/>
          <p:cNvSpPr/>
          <p:nvPr/>
        </p:nvSpPr>
        <p:spPr>
          <a:xfrm>
            <a:off x="838080" y="1524960"/>
            <a:ext cx="5807880" cy="4672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ZA" sz="2000" b="1" strike="noStrike" spc="-1">
                <a:solidFill>
                  <a:schemeClr val="accent5">
                    <a:lumMod val="60000"/>
                    <a:lumOff val="40000"/>
                  </a:schemeClr>
                </a:solidFill>
                <a:latin typeface="Open Sans"/>
                <a:ea typeface="Open Sans"/>
              </a:rPr>
              <a:t>What is a Spatial Data Infrastructure?</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280" name="PlaceHolder 1"/>
          <p:cNvSpPr>
            <a:spLocks noGrp="1"/>
          </p:cNvSpPr>
          <p:nvPr>
            <p:ph/>
          </p:nvPr>
        </p:nvSpPr>
        <p:spPr>
          <a:xfrm>
            <a:off x="838080" y="2270160"/>
            <a:ext cx="10599480" cy="3802680"/>
          </a:xfrm>
          <a:prstGeom prst="rect">
            <a:avLst/>
          </a:prstGeom>
          <a:noFill/>
          <a:ln w="0">
            <a:noFill/>
          </a:ln>
        </p:spPr>
        <p:txBody>
          <a:bodyPr anchor="t">
            <a:normAutofit/>
          </a:bodyPr>
          <a:lstStyle/>
          <a:p>
            <a:pPr indent="0">
              <a:lnSpc>
                <a:spcPct val="200000"/>
              </a:lnSpc>
              <a:spcBef>
                <a:spcPts val="1001"/>
              </a:spcBef>
              <a:buNone/>
              <a:tabLst>
                <a:tab pos="0" algn="l"/>
              </a:tabLst>
            </a:pPr>
            <a:r>
              <a:rPr lang="en-GB" sz="2000" b="0" strike="noStrike" spc="-1">
                <a:solidFill>
                  <a:srgbClr val="000000"/>
                </a:solidFill>
                <a:latin typeface="Open Sans"/>
              </a:rPr>
              <a:t>A Spatial Data Infrastructure, or SDI, is a </a:t>
            </a:r>
            <a:r>
              <a:rPr lang="en-GB" sz="2000" b="1" strike="noStrike" spc="-1">
                <a:solidFill>
                  <a:srgbClr val="000000"/>
                </a:solidFill>
                <a:latin typeface="Open Sans"/>
              </a:rPr>
              <a:t>framework</a:t>
            </a:r>
            <a:r>
              <a:rPr lang="en-GB" sz="2000" b="0" strike="noStrike" spc="-1">
                <a:solidFill>
                  <a:srgbClr val="000000"/>
                </a:solidFill>
                <a:latin typeface="Open Sans"/>
              </a:rPr>
              <a:t> for the </a:t>
            </a:r>
            <a:r>
              <a:rPr lang="en-GB" sz="2000" b="1" strike="noStrike" spc="-1">
                <a:solidFill>
                  <a:srgbClr val="000000"/>
                </a:solidFill>
                <a:latin typeface="Open Sans"/>
              </a:rPr>
              <a:t>management</a:t>
            </a:r>
            <a:r>
              <a:rPr lang="en-GB" sz="2000" b="0" strike="noStrike" spc="-1">
                <a:solidFill>
                  <a:srgbClr val="000000"/>
                </a:solidFill>
                <a:latin typeface="Open Sans"/>
              </a:rPr>
              <a:t> of </a:t>
            </a:r>
            <a:r>
              <a:rPr lang="en-GB" sz="2000" b="1" strike="noStrike" spc="-1">
                <a:solidFill>
                  <a:srgbClr val="000000"/>
                </a:solidFill>
                <a:latin typeface="Open Sans"/>
              </a:rPr>
              <a:t>spatial data</a:t>
            </a:r>
            <a:r>
              <a:rPr lang="en-GB" sz="2000" b="0" strike="noStrike" spc="-1">
                <a:solidFill>
                  <a:srgbClr val="000000"/>
                </a:solidFill>
                <a:latin typeface="Open Sans"/>
              </a:rPr>
              <a:t>. Depending on it’s implementation, this may include </a:t>
            </a:r>
            <a:r>
              <a:rPr lang="en-GB" sz="2000" b="1" strike="noStrike" spc="-1">
                <a:solidFill>
                  <a:srgbClr val="000000"/>
                </a:solidFill>
                <a:latin typeface="Open Sans"/>
              </a:rPr>
              <a:t>advanced functionality</a:t>
            </a:r>
            <a:r>
              <a:rPr lang="en-GB" sz="2000" b="0" strike="noStrike" spc="-1">
                <a:solidFill>
                  <a:srgbClr val="000000"/>
                </a:solidFill>
                <a:latin typeface="Open Sans"/>
              </a:rPr>
              <a:t> such as prescribed data models, advanced geoprocessing workflows or data publication standards, but at it’s core an SDI is simply a platform which unifies the disparate processes and data utilised in geospatial ecosystems.</a:t>
            </a:r>
            <a:endParaRPr lang="en-US" sz="2000" b="0" strike="noStrike" spc="-1">
              <a:solidFill>
                <a:srgbClr val="000000"/>
              </a:solidFill>
              <a:latin typeface="Calibri"/>
            </a:endParaRPr>
          </a:p>
        </p:txBody>
      </p:sp>
      <p:sp>
        <p:nvSpPr>
          <p:cNvPr id="281"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3" descr="Graphical user interface, sunburst chart&#10;&#10;Description automatically generated"/>
          <p:cNvPicPr/>
          <p:nvPr/>
        </p:nvPicPr>
        <p:blipFill>
          <a:blip r:embed="rId3"/>
          <a:stretch/>
        </p:blipFill>
        <p:spPr>
          <a:xfrm>
            <a:off x="3240" y="3240"/>
            <a:ext cx="12188880" cy="6854760"/>
          </a:xfrm>
          <a:prstGeom prst="rect">
            <a:avLst/>
          </a:prstGeom>
          <a:ln w="0">
            <a:noFill/>
          </a:ln>
        </p:spPr>
      </p:pic>
      <p:sp>
        <p:nvSpPr>
          <p:cNvPr id="28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28</a:t>
            </a:r>
            <a:endParaRPr lang="en-ZA" sz="1400" b="0" strike="noStrike" spc="-1">
              <a:solidFill>
                <a:srgbClr val="000000"/>
              </a:solidFill>
              <a:latin typeface="Arial"/>
            </a:endParaRPr>
          </a:p>
        </p:txBody>
      </p:sp>
      <p:sp>
        <p:nvSpPr>
          <p:cNvPr id="284"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Functions of an SDI</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285"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286" name="Picture 285"/>
          <p:cNvPicPr/>
          <p:nvPr/>
        </p:nvPicPr>
        <p:blipFill>
          <a:blip r:embed="rId4"/>
          <a:stretch/>
        </p:blipFill>
        <p:spPr>
          <a:xfrm>
            <a:off x="2324160" y="2308320"/>
            <a:ext cx="7543440" cy="3451680"/>
          </a:xfrm>
          <a:prstGeom prst="rect">
            <a:avLst/>
          </a:prstGeom>
          <a:ln w="0">
            <a:noFill/>
          </a:ln>
        </p:spPr>
      </p:pic>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a:t>
            </a:r>
            <a:endParaRPr lang="en-ZA" sz="1400" b="0" strike="noStrike" spc="-1">
              <a:solidFill>
                <a:srgbClr val="000000"/>
              </a:solidFill>
              <a:latin typeface="Arial"/>
            </a:endParaRPr>
          </a:p>
        </p:txBody>
      </p:sp>
      <p:sp>
        <p:nvSpPr>
          <p:cNvPr id="100" name="Title 10"/>
          <p:cNvSpPr/>
          <p:nvPr/>
        </p:nvSpPr>
        <p:spPr>
          <a:xfrm>
            <a:off x="887040" y="468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a:t>
            </a:r>
            <a:endParaRPr lang="en-ZA" sz="4000" b="0" strike="noStrike" spc="-1">
              <a:solidFill>
                <a:srgbClr val="000000"/>
              </a:solidFill>
              <a:latin typeface="Arial"/>
            </a:endParaRPr>
          </a:p>
        </p:txBody>
      </p:sp>
      <p:sp>
        <p:nvSpPr>
          <p:cNvPr id="101" name="PlaceHolder 1"/>
          <p:cNvSpPr>
            <a:spLocks noGrp="1"/>
          </p:cNvSpPr>
          <p:nvPr>
            <p:ph/>
          </p:nvPr>
        </p:nvSpPr>
        <p:spPr>
          <a:xfrm>
            <a:off x="838080" y="1825560"/>
            <a:ext cx="10475280" cy="195444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ea typeface="Open Sans"/>
              </a:rPr>
              <a:t>GIS stands for </a:t>
            </a:r>
            <a:r>
              <a:rPr lang="en-GB" sz="2000" b="1" strike="noStrike" spc="-1">
                <a:solidFill>
                  <a:srgbClr val="000000"/>
                </a:solidFill>
                <a:latin typeface="Open Sans"/>
                <a:ea typeface="Open Sans"/>
              </a:rPr>
              <a:t>Geographic Information System</a:t>
            </a:r>
            <a:r>
              <a:rPr lang="en-GB" sz="2000" b="0" strike="noStrike" spc="-1">
                <a:solidFill>
                  <a:srgbClr val="000000"/>
                </a:solidFill>
                <a:latin typeface="Open Sans"/>
                <a:ea typeface="Open Sans"/>
              </a:rPr>
              <a:t>. It is a powerful computer-based tool used to capture, store, analyse, and present spatial or geographic data. </a:t>
            </a: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333333"/>
                </a:solidFill>
                <a:latin typeface="Open Sans"/>
                <a:ea typeface="Open Sans"/>
              </a:rPr>
              <a:t>Source: </a:t>
            </a:r>
            <a:r>
              <a:rPr lang="en-GB" sz="1200" b="0" i="1" u="sng" strike="noStrike" spc="-1">
                <a:solidFill>
                  <a:srgbClr val="0563C1"/>
                </a:solidFill>
                <a:uFillTx/>
                <a:latin typeface="Open Sans"/>
                <a:ea typeface="Open Sans"/>
                <a:hlinkClick r:id="rId4"/>
              </a:rPr>
              <a:t>A Gentle Introduction to GIS</a:t>
            </a:r>
            <a:endParaRPr lang="en-US" sz="12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pic>
        <p:nvPicPr>
          <p:cNvPr id="102" name="Picture 4" descr="A diagram of a globe with different types of objects"/>
          <p:cNvPicPr/>
          <p:nvPr/>
        </p:nvPicPr>
        <p:blipFill>
          <a:blip r:embed="rId5"/>
          <a:stretch/>
        </p:blipFill>
        <p:spPr>
          <a:xfrm>
            <a:off x="3117960" y="3140280"/>
            <a:ext cx="5074560" cy="2916360"/>
          </a:xfrm>
          <a:prstGeom prst="rect">
            <a:avLst/>
          </a:prstGeom>
          <a:ln w="0">
            <a:noFill/>
          </a:ln>
        </p:spPr>
      </p:pic>
      <p:sp>
        <p:nvSpPr>
          <p:cNvPr id="103" name="Title 10"/>
          <p:cNvSpPr/>
          <p:nvPr/>
        </p:nvSpPr>
        <p:spPr>
          <a:xfrm>
            <a:off x="887040" y="1377000"/>
            <a:ext cx="7651080" cy="45828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tabLst>
                <a:tab pos="914400" algn="l"/>
              </a:tabLst>
            </a:pPr>
            <a:r>
              <a:rPr lang="en-ZA" sz="2400" b="1" strike="noStrike" spc="-1">
                <a:solidFill>
                  <a:schemeClr val="accent5">
                    <a:lumMod val="60000"/>
                    <a:lumOff val="40000"/>
                  </a:schemeClr>
                </a:solidFill>
                <a:latin typeface="Open Sans"/>
                <a:ea typeface="Open Sans"/>
              </a:rPr>
              <a:t>W</a:t>
            </a:r>
            <a:r>
              <a:rPr lang="en-GB" sz="2400" b="1" strike="noStrike" spc="-1">
                <a:solidFill>
                  <a:schemeClr val="accent5">
                    <a:lumMod val="60000"/>
                    <a:lumOff val="40000"/>
                  </a:schemeClr>
                </a:solidFill>
                <a:latin typeface="Open Sans"/>
                <a:ea typeface="Open Sans"/>
              </a:rPr>
              <a:t>hat is GIS?</a:t>
            </a:r>
            <a:endParaRPr lang="en-ZA" sz="2400" b="0" strike="noStrike" spc="-1">
              <a:solidFill>
                <a:srgbClr val="000000"/>
              </a:solidFill>
              <a:latin typeface="Arial"/>
            </a:endParaRPr>
          </a:p>
        </p:txBody>
      </p:sp>
      <p:sp>
        <p:nvSpPr>
          <p:cNvPr id="104" name="TextBox 7"/>
          <p:cNvSpPr/>
          <p:nvPr/>
        </p:nvSpPr>
        <p:spPr>
          <a:xfrm>
            <a:off x="2870280" y="6057000"/>
            <a:ext cx="53222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6"/>
              </a:rPr>
              <a:t>What is GIS? A Guide to Geographic Information Systems</a:t>
            </a:r>
            <a:endParaRPr lang="en-ZA" sz="1200" b="0" strike="noStrike" spc="-1">
              <a:solidFill>
                <a:srgbClr val="000000"/>
              </a:solidFill>
              <a:latin typeface="Arial"/>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8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29</a:t>
            </a:r>
            <a:endParaRPr lang="en-ZA" sz="1400" b="0" strike="noStrike" spc="-1">
              <a:solidFill>
                <a:srgbClr val="000000"/>
              </a:solidFill>
              <a:latin typeface="Arial"/>
            </a:endParaRPr>
          </a:p>
        </p:txBody>
      </p:sp>
      <p:sp>
        <p:nvSpPr>
          <p:cNvPr id="289"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Key Advantages of an SDI</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290"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291" name="Picture 290"/>
          <p:cNvPicPr/>
          <p:nvPr/>
        </p:nvPicPr>
        <p:blipFill>
          <a:blip r:embed="rId4"/>
          <a:stretch/>
        </p:blipFill>
        <p:spPr>
          <a:xfrm>
            <a:off x="2043360" y="2436840"/>
            <a:ext cx="8105040" cy="3467160"/>
          </a:xfrm>
          <a:prstGeom prst="rect">
            <a:avLst/>
          </a:prstGeom>
          <a:ln w="0">
            <a:noFill/>
          </a:ln>
        </p:spPr>
      </p:pic>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9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30</a:t>
            </a:r>
            <a:endParaRPr lang="en-ZA" sz="1400" b="0" strike="noStrike" spc="-1">
              <a:solidFill>
                <a:srgbClr val="000000"/>
              </a:solidFill>
              <a:latin typeface="Arial"/>
            </a:endParaRPr>
          </a:p>
        </p:txBody>
      </p:sp>
      <p:sp>
        <p:nvSpPr>
          <p:cNvPr id="294"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GeoNode as an SDI</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295"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296" name="Picture 9"/>
          <p:cNvPicPr/>
          <p:nvPr/>
        </p:nvPicPr>
        <p:blipFill>
          <a:blip r:embed="rId4"/>
          <a:stretch/>
        </p:blipFill>
        <p:spPr>
          <a:xfrm>
            <a:off x="7719480" y="1507680"/>
            <a:ext cx="3349080" cy="982800"/>
          </a:xfrm>
          <a:prstGeom prst="rect">
            <a:avLst/>
          </a:prstGeom>
          <a:ln w="0">
            <a:noFill/>
          </a:ln>
        </p:spPr>
      </p:pic>
      <p:pic>
        <p:nvPicPr>
          <p:cNvPr id="297" name="Picture 296"/>
          <p:cNvPicPr/>
          <p:nvPr/>
        </p:nvPicPr>
        <p:blipFill>
          <a:blip r:embed="rId5"/>
          <a:stretch/>
        </p:blipFill>
        <p:spPr>
          <a:xfrm>
            <a:off x="2293560" y="2700000"/>
            <a:ext cx="7605000" cy="3420000"/>
          </a:xfrm>
          <a:prstGeom prst="rect">
            <a:avLst/>
          </a:prstGeom>
          <a:ln w="0">
            <a:noFill/>
          </a:ln>
        </p:spPr>
      </p:pic>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31</a:t>
            </a:r>
            <a:endParaRPr lang="en-ZA" sz="1400" b="0" strike="noStrike" spc="-1">
              <a:solidFill>
                <a:srgbClr val="000000"/>
              </a:solidFill>
              <a:latin typeface="Arial"/>
            </a:endParaRPr>
          </a:p>
        </p:txBody>
      </p:sp>
      <p:sp>
        <p:nvSpPr>
          <p:cNvPr id="300"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GeoNode as an SDI</a:t>
            </a:r>
            <a:r>
              <a:rPr lang="en-GB" sz="2000" b="1" strike="noStrike" spc="-1">
                <a:solidFill>
                  <a:schemeClr val="accent5">
                    <a:lumMod val="60000"/>
                    <a:lumOff val="40000"/>
                  </a:schemeClr>
                </a:solidFill>
                <a:latin typeface="Open Sans"/>
                <a:ea typeface="Open Sans"/>
              </a:rPr>
              <a:t> </a:t>
            </a:r>
            <a:endParaRPr lang="en-ZA" sz="2000" b="0" strike="noStrike" spc="-1">
              <a:solidFill>
                <a:srgbClr val="000000"/>
              </a:solidFill>
              <a:latin typeface="Arial"/>
            </a:endParaRPr>
          </a:p>
        </p:txBody>
      </p:sp>
      <p:sp>
        <p:nvSpPr>
          <p:cNvPr id="301"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302" name="Picture 9"/>
          <p:cNvPicPr/>
          <p:nvPr/>
        </p:nvPicPr>
        <p:blipFill>
          <a:blip r:embed="rId4"/>
          <a:stretch/>
        </p:blipFill>
        <p:spPr>
          <a:xfrm>
            <a:off x="8004240" y="1210680"/>
            <a:ext cx="3349080" cy="982800"/>
          </a:xfrm>
          <a:prstGeom prst="rect">
            <a:avLst/>
          </a:prstGeom>
          <a:ln w="0">
            <a:noFill/>
          </a:ln>
        </p:spPr>
      </p:pic>
      <p:sp>
        <p:nvSpPr>
          <p:cNvPr id="303" name="TextBox 4"/>
          <p:cNvSpPr/>
          <p:nvPr/>
        </p:nvSpPr>
        <p:spPr>
          <a:xfrm>
            <a:off x="838080" y="2216880"/>
            <a:ext cx="10382400" cy="13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0" strike="noStrike" spc="-1">
                <a:solidFill>
                  <a:srgbClr val="000000"/>
                </a:solidFill>
                <a:latin typeface="Open Sans"/>
                <a:ea typeface="Open Sans"/>
              </a:rPr>
              <a:t>GeoNode focuses on the management of three primary content types, namely:</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Layers</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Maps</a:t>
            </a:r>
            <a:endParaRPr lang="en-ZA" sz="2000" b="0" strike="noStrike" spc="-1">
              <a:solidFill>
                <a:srgbClr val="000000"/>
              </a:solidFill>
              <a:latin typeface="Arial"/>
            </a:endParaRPr>
          </a:p>
          <a:p>
            <a:pPr marL="285840" indent="-285840">
              <a:lnSpc>
                <a:spcPct val="100000"/>
              </a:lnSpc>
              <a:buClr>
                <a:srgbClr val="000000"/>
              </a:buClr>
              <a:buFont typeface="Arial"/>
              <a:buChar char="•"/>
            </a:pPr>
            <a:r>
              <a:rPr lang="en-GB" sz="2000" b="0" strike="noStrike" spc="-1">
                <a:solidFill>
                  <a:srgbClr val="000000"/>
                </a:solidFill>
                <a:latin typeface="Open Sans"/>
                <a:ea typeface="Open Sans"/>
              </a:rPr>
              <a:t>Documents</a:t>
            </a:r>
            <a:endParaRPr lang="en-ZA" sz="2000" b="0" strike="noStrike" spc="-1">
              <a:solidFill>
                <a:srgbClr val="000000"/>
              </a:solidFill>
              <a:latin typeface="Arial"/>
            </a:endParaRPr>
          </a:p>
        </p:txBody>
      </p:sp>
      <p:pic>
        <p:nvPicPr>
          <p:cNvPr id="304" name="Picture 10"/>
          <p:cNvPicPr/>
          <p:nvPr/>
        </p:nvPicPr>
        <p:blipFill>
          <a:blip r:embed="rId5"/>
          <a:stretch/>
        </p:blipFill>
        <p:spPr>
          <a:xfrm>
            <a:off x="4845600" y="4374720"/>
            <a:ext cx="5245560" cy="1916280"/>
          </a:xfrm>
          <a:prstGeom prst="rect">
            <a:avLst/>
          </a:prstGeom>
          <a:ln w="0">
            <a:noFill/>
          </a:ln>
        </p:spPr>
      </p:pic>
      <p:pic>
        <p:nvPicPr>
          <p:cNvPr id="305" name="Picture 12"/>
          <p:cNvPicPr/>
          <p:nvPr/>
        </p:nvPicPr>
        <p:blipFill>
          <a:blip r:embed="rId6"/>
          <a:stretch/>
        </p:blipFill>
        <p:spPr>
          <a:xfrm>
            <a:off x="557640" y="3646440"/>
            <a:ext cx="4029840" cy="2555280"/>
          </a:xfrm>
          <a:prstGeom prst="rect">
            <a:avLst/>
          </a:prstGeom>
          <a:ln w="0">
            <a:noFill/>
          </a:ln>
        </p:spPr>
      </p:pic>
      <p:pic>
        <p:nvPicPr>
          <p:cNvPr id="306" name="Picture 14"/>
          <p:cNvPicPr/>
          <p:nvPr/>
        </p:nvPicPr>
        <p:blipFill>
          <a:blip r:embed="rId7"/>
          <a:stretch/>
        </p:blipFill>
        <p:spPr>
          <a:xfrm>
            <a:off x="6702840" y="2808360"/>
            <a:ext cx="4831920" cy="2087280"/>
          </a:xfrm>
          <a:prstGeom prst="rect">
            <a:avLst/>
          </a:prstGeom>
          <a:ln w="0">
            <a:noFill/>
          </a:ln>
        </p:spPr>
      </p:pic>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0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32</a:t>
            </a:r>
            <a:endParaRPr lang="en-ZA" sz="1400" b="0" strike="noStrike" spc="-1">
              <a:solidFill>
                <a:srgbClr val="000000"/>
              </a:solidFill>
              <a:latin typeface="Arial"/>
            </a:endParaRPr>
          </a:p>
        </p:txBody>
      </p:sp>
      <p:sp>
        <p:nvSpPr>
          <p:cNvPr id="309" name="Title 10"/>
          <p:cNvSpPr/>
          <p:nvPr/>
        </p:nvSpPr>
        <p:spPr>
          <a:xfrm>
            <a:off x="838080" y="1524960"/>
            <a:ext cx="4802040" cy="40824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Web Catalogues in An SDI</a:t>
            </a:r>
            <a:endParaRPr lang="en-ZA" sz="2000" b="0" strike="noStrike" spc="-1">
              <a:solidFill>
                <a:srgbClr val="000000"/>
              </a:solidFill>
              <a:latin typeface="Arial"/>
            </a:endParaRPr>
          </a:p>
        </p:txBody>
      </p:sp>
      <p:sp>
        <p:nvSpPr>
          <p:cNvPr id="310"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pic>
        <p:nvPicPr>
          <p:cNvPr id="311" name="Picture 9"/>
          <p:cNvPicPr/>
          <p:nvPr/>
        </p:nvPicPr>
        <p:blipFill>
          <a:blip r:embed="rId4"/>
          <a:stretch/>
        </p:blipFill>
        <p:spPr>
          <a:xfrm>
            <a:off x="838080" y="5647320"/>
            <a:ext cx="2059920" cy="604440"/>
          </a:xfrm>
          <a:prstGeom prst="rect">
            <a:avLst/>
          </a:prstGeom>
          <a:ln w="0">
            <a:noFill/>
          </a:ln>
        </p:spPr>
      </p:pic>
      <p:sp>
        <p:nvSpPr>
          <p:cNvPr id="312" name="TextBox 4"/>
          <p:cNvSpPr/>
          <p:nvPr/>
        </p:nvSpPr>
        <p:spPr>
          <a:xfrm>
            <a:off x="838080" y="2275200"/>
            <a:ext cx="1076940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Web catalogues are an essential component of a Spatial Data Infrastructure (SDI), they provide a centralised platform for discovering, accessing, and managing geospatial data resources.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Web catalogues enable users to search, browse, and evaluate available datasets, services, and related information.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They play a crucial role in facilitating data sharing, interoperability, and collaboration within an SDI environment.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Several software options exist for implementing web catalogues, including CKAN, ArcGIS Online (AGOL), GeoNetwork, and custom solutions like Extended Attribute Editor (EAE) or GeoNode.</a:t>
            </a:r>
            <a:endParaRPr lang="en-ZA" sz="1800" b="0" strike="noStrike" spc="-1">
              <a:solidFill>
                <a:srgbClr val="000000"/>
              </a:solidFill>
              <a:latin typeface="Arial"/>
            </a:endParaRPr>
          </a:p>
        </p:txBody>
      </p:sp>
      <p:pic>
        <p:nvPicPr>
          <p:cNvPr id="313" name="Picture 6"/>
          <p:cNvPicPr/>
          <p:nvPr/>
        </p:nvPicPr>
        <p:blipFill>
          <a:blip r:embed="rId5"/>
          <a:stretch/>
        </p:blipFill>
        <p:spPr>
          <a:xfrm>
            <a:off x="9131400" y="1707480"/>
            <a:ext cx="2071800" cy="531360"/>
          </a:xfrm>
          <a:prstGeom prst="rect">
            <a:avLst/>
          </a:prstGeom>
          <a:ln w="0">
            <a:noFill/>
          </a:ln>
        </p:spPr>
      </p:pic>
      <p:pic>
        <p:nvPicPr>
          <p:cNvPr id="314" name="Picture 11"/>
          <p:cNvPicPr/>
          <p:nvPr/>
        </p:nvPicPr>
        <p:blipFill>
          <a:blip r:embed="rId6"/>
          <a:stretch/>
        </p:blipFill>
        <p:spPr>
          <a:xfrm>
            <a:off x="3200400" y="5649840"/>
            <a:ext cx="1383840" cy="691920"/>
          </a:xfrm>
          <a:prstGeom prst="rect">
            <a:avLst/>
          </a:prstGeom>
          <a:ln w="0">
            <a:noFill/>
          </a:ln>
        </p:spPr>
      </p:pic>
      <p:pic>
        <p:nvPicPr>
          <p:cNvPr id="315" name="Picture 15"/>
          <p:cNvPicPr/>
          <p:nvPr/>
        </p:nvPicPr>
        <p:blipFill>
          <a:blip r:embed="rId7"/>
          <a:stretch/>
        </p:blipFill>
        <p:spPr>
          <a:xfrm>
            <a:off x="7010280" y="1627920"/>
            <a:ext cx="1494720" cy="610920"/>
          </a:xfrm>
          <a:prstGeom prst="rect">
            <a:avLst/>
          </a:prstGeom>
          <a:ln w="0">
            <a:noFill/>
          </a:ln>
        </p:spPr>
      </p:pic>
      <p:sp>
        <p:nvSpPr>
          <p:cNvPr id="316" name="TextBox 17"/>
          <p:cNvSpPr/>
          <p:nvPr/>
        </p:nvSpPr>
        <p:spPr>
          <a:xfrm>
            <a:off x="5400000" y="5996160"/>
            <a:ext cx="61844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400" b="0" i="1" strike="noStrike" spc="-1">
                <a:solidFill>
                  <a:srgbClr val="000000"/>
                </a:solidFill>
                <a:latin typeface="Open Sans"/>
                <a:ea typeface="Open Sans"/>
              </a:rPr>
              <a:t>Source : </a:t>
            </a:r>
            <a:r>
              <a:rPr lang="en-GB" sz="1400" b="0" i="1" u="sng" strike="noStrike" spc="-1">
                <a:solidFill>
                  <a:srgbClr val="0563C1"/>
                </a:solidFill>
                <a:uFillTx/>
                <a:latin typeface="Open Sans"/>
                <a:ea typeface="Open Sans"/>
                <a:hlinkClick r:id="rId8"/>
              </a:rPr>
              <a:t>ArcGIS vs Manifold GIS vs QGIS</a:t>
            </a:r>
            <a:endParaRPr lang="en-ZA" sz="1400" b="0" strike="noStrike" spc="-1">
              <a:solidFill>
                <a:srgbClr val="000000"/>
              </a:solidFill>
              <a:latin typeface="Arial"/>
            </a:endParaRPr>
          </a:p>
        </p:txBody>
      </p:sp>
    </p:spTree>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1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33</a:t>
            </a:r>
            <a:endParaRPr lang="en-ZA" sz="1400" b="0" strike="noStrike" spc="-1">
              <a:solidFill>
                <a:srgbClr val="000000"/>
              </a:solidFill>
              <a:latin typeface="Arial"/>
            </a:endParaRPr>
          </a:p>
        </p:txBody>
      </p:sp>
      <p:sp>
        <p:nvSpPr>
          <p:cNvPr id="319" name="Title 10"/>
          <p:cNvSpPr/>
          <p:nvPr/>
        </p:nvSpPr>
        <p:spPr>
          <a:xfrm>
            <a:off x="838080" y="1322640"/>
            <a:ext cx="10878840" cy="75132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GB" sz="2000" b="1" strike="noStrike" spc="-1">
                <a:solidFill>
                  <a:schemeClr val="accent5">
                    <a:lumMod val="60000"/>
                    <a:lumOff val="40000"/>
                  </a:schemeClr>
                </a:solidFill>
                <a:latin typeface="Open Sans"/>
                <a:ea typeface="Open Sans"/>
              </a:rPr>
              <a:t>An Overview of the Software Options and a Rationale for using  GeoNode in an SDI Context </a:t>
            </a:r>
            <a:endParaRPr lang="en-ZA" sz="2000" b="0" strike="noStrike" spc="-1">
              <a:solidFill>
                <a:srgbClr val="000000"/>
              </a:solidFill>
              <a:latin typeface="Arial"/>
            </a:endParaRPr>
          </a:p>
        </p:txBody>
      </p:sp>
      <p:sp>
        <p:nvSpPr>
          <p:cNvPr id="320"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sp>
        <p:nvSpPr>
          <p:cNvPr id="321" name="TextBox 4"/>
          <p:cNvSpPr/>
          <p:nvPr/>
        </p:nvSpPr>
        <p:spPr>
          <a:xfrm>
            <a:off x="624240" y="2113920"/>
            <a:ext cx="5328000" cy="29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1" strike="noStrike" spc="-1">
                <a:solidFill>
                  <a:srgbClr val="000000"/>
                </a:solidFill>
                <a:latin typeface="Open Sans"/>
                <a:ea typeface="Open Sans"/>
              </a:rPr>
              <a:t>CKAN </a:t>
            </a:r>
            <a:r>
              <a:rPr lang="en-GB" sz="1800" b="0" strike="noStrike" spc="-1">
                <a:solidFill>
                  <a:srgbClr val="000000"/>
                </a:solidFill>
                <a:latin typeface="Open Sans"/>
                <a:ea typeface="Open Sans"/>
              </a:rPr>
              <a:t>is an open-source data portal platform that can be used to create web catalogues for managing and sharing various types of data, including geospatial data.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It provides features for data discovery, metadata management, and dataset publication.</a:t>
            </a:r>
            <a:endParaRPr lang="en-ZA" sz="1800" b="0" strike="noStrike" spc="-1">
              <a:solidFill>
                <a:srgbClr val="000000"/>
              </a:solidFill>
              <a:latin typeface="Arial"/>
            </a:endParaRPr>
          </a:p>
        </p:txBody>
      </p:sp>
      <p:sp>
        <p:nvSpPr>
          <p:cNvPr id="322" name="TextBox 17"/>
          <p:cNvSpPr/>
          <p:nvPr/>
        </p:nvSpPr>
        <p:spPr>
          <a:xfrm>
            <a:off x="6210360" y="5986800"/>
            <a:ext cx="550692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CKAN as an open-source data management solution for open data</a:t>
            </a:r>
            <a:endParaRPr lang="en-ZA" sz="1200" b="0" strike="noStrike" spc="-1">
              <a:solidFill>
                <a:srgbClr val="000000"/>
              </a:solidFill>
              <a:latin typeface="Arial"/>
            </a:endParaRPr>
          </a:p>
        </p:txBody>
      </p:sp>
      <p:sp>
        <p:nvSpPr>
          <p:cNvPr id="323" name="TextBox 1"/>
          <p:cNvSpPr/>
          <p:nvPr/>
        </p:nvSpPr>
        <p:spPr>
          <a:xfrm>
            <a:off x="5952600" y="2113920"/>
            <a:ext cx="523548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1" strike="noStrike" spc="-1">
                <a:solidFill>
                  <a:srgbClr val="000000"/>
                </a:solidFill>
                <a:latin typeface="Open Sans"/>
                <a:ea typeface="Open Sans"/>
              </a:rPr>
              <a:t>GeoNetwork</a:t>
            </a:r>
            <a:r>
              <a:rPr lang="en-GB" sz="1800" b="0" strike="noStrike" spc="-1">
                <a:solidFill>
                  <a:srgbClr val="000000"/>
                </a:solidFill>
                <a:latin typeface="Open Sans"/>
                <a:ea typeface="Open Sans"/>
              </a:rPr>
              <a:t> is an open-source spatial data cataloguing platform that focuses specifically on geospatial metadata management and discovery. </a:t>
            </a:r>
            <a:endParaRPr lang="en-ZA" sz="1800" b="0" strike="noStrike" spc="-1">
              <a:solidFill>
                <a:srgbClr val="000000"/>
              </a:solidFill>
              <a:latin typeface="Arial"/>
            </a:endParaRPr>
          </a:p>
          <a:p>
            <a:pPr marL="343080" indent="-343080">
              <a:lnSpc>
                <a:spcPct val="150000"/>
              </a:lnSpc>
              <a:buClr>
                <a:srgbClr val="000000"/>
              </a:buClr>
              <a:buFont typeface="Arial"/>
              <a:buChar char="•"/>
            </a:pPr>
            <a:r>
              <a:rPr lang="en-GB" sz="1800" b="0" strike="noStrike" spc="-1">
                <a:solidFill>
                  <a:srgbClr val="000000"/>
                </a:solidFill>
                <a:latin typeface="Open Sans"/>
                <a:ea typeface="Open Sans"/>
              </a:rPr>
              <a:t>It provides tools for cataloguing, publishing, and searching geospatial resources.</a:t>
            </a:r>
            <a:endParaRPr lang="en-ZA" sz="1800" b="0" strike="noStrike" spc="-1">
              <a:solidFill>
                <a:srgbClr val="000000"/>
              </a:solidFill>
              <a:latin typeface="Arial"/>
            </a:endParaRPr>
          </a:p>
        </p:txBody>
      </p:sp>
      <p:sp>
        <p:nvSpPr>
          <p:cNvPr id="324" name="TextBox 7"/>
          <p:cNvSpPr/>
          <p:nvPr/>
        </p:nvSpPr>
        <p:spPr>
          <a:xfrm>
            <a:off x="6718320" y="5592600"/>
            <a:ext cx="49989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5"/>
              </a:rPr>
              <a:t>GeoNetwork and Spatial Metadata Cataloguing</a:t>
            </a:r>
            <a:endParaRPr lang="en-ZA" sz="1200" b="0" strike="noStrike" spc="-1">
              <a:solidFill>
                <a:srgbClr val="000000"/>
              </a:solidFill>
              <a:latin typeface="Arial"/>
            </a:endParaRPr>
          </a:p>
        </p:txBody>
      </p:sp>
    </p:spTree>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Picture 3" descr="Graphical user interface, sunburst chart&#10;&#10;Description automatically generated"/>
          <p:cNvPicPr/>
          <p:nvPr/>
        </p:nvPicPr>
        <p:blipFill>
          <a:blip r:embed="rId3"/>
          <a:stretch/>
        </p:blipFill>
        <p:spPr>
          <a:xfrm>
            <a:off x="-19800" y="0"/>
            <a:ext cx="12188880" cy="6854760"/>
          </a:xfrm>
          <a:prstGeom prst="rect">
            <a:avLst/>
          </a:prstGeom>
          <a:ln w="0">
            <a:noFill/>
          </a:ln>
        </p:spPr>
      </p:pic>
      <p:sp>
        <p:nvSpPr>
          <p:cNvPr id="32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34</a:t>
            </a:r>
            <a:endParaRPr lang="en-ZA" sz="1400" b="0" strike="noStrike" spc="-1">
              <a:solidFill>
                <a:srgbClr val="000000"/>
              </a:solidFill>
              <a:latin typeface="Arial"/>
            </a:endParaRPr>
          </a:p>
        </p:txBody>
      </p:sp>
      <p:sp>
        <p:nvSpPr>
          <p:cNvPr id="327" name="Title 10"/>
          <p:cNvSpPr/>
          <p:nvPr/>
        </p:nvSpPr>
        <p:spPr>
          <a:xfrm>
            <a:off x="838080" y="1335600"/>
            <a:ext cx="10007280" cy="66528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pPr>
            <a:r>
              <a:rPr lang="en-GB" sz="2000" b="1" strike="noStrike" spc="-1">
                <a:solidFill>
                  <a:schemeClr val="accent5">
                    <a:lumMod val="60000"/>
                    <a:lumOff val="40000"/>
                  </a:schemeClr>
                </a:solidFill>
                <a:latin typeface="Open Sans"/>
                <a:ea typeface="Open Sans"/>
              </a:rPr>
              <a:t>An Overview of the Software Options and a Rationale for using  GeoNode in an SDI Context </a:t>
            </a:r>
            <a:endParaRPr lang="en-ZA" sz="2000" b="0" strike="noStrike" spc="-1">
              <a:solidFill>
                <a:srgbClr val="000000"/>
              </a:solidFill>
              <a:latin typeface="Arial"/>
            </a:endParaRPr>
          </a:p>
        </p:txBody>
      </p:sp>
      <p:sp>
        <p:nvSpPr>
          <p:cNvPr id="328" name="Title 10"/>
          <p:cNvSpPr/>
          <p:nvPr/>
        </p:nvSpPr>
        <p:spPr>
          <a:xfrm>
            <a:off x="838080" y="155880"/>
            <a:ext cx="1087884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1.4 Spatial Data Infrastructure</a:t>
            </a:r>
            <a:endParaRPr lang="en-ZA" sz="4000" b="0" strike="noStrike" spc="-1">
              <a:solidFill>
                <a:srgbClr val="000000"/>
              </a:solidFill>
              <a:latin typeface="Arial"/>
            </a:endParaRPr>
          </a:p>
        </p:txBody>
      </p:sp>
      <p:sp>
        <p:nvSpPr>
          <p:cNvPr id="329" name="TextBox 4"/>
          <p:cNvSpPr/>
          <p:nvPr/>
        </p:nvSpPr>
        <p:spPr>
          <a:xfrm>
            <a:off x="611640" y="2158560"/>
            <a:ext cx="525744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1" strike="noStrike" spc="-1">
                <a:solidFill>
                  <a:srgbClr val="000000"/>
                </a:solidFill>
                <a:latin typeface="Open Sans"/>
                <a:ea typeface="Open Sans"/>
              </a:rPr>
              <a:t>AGOL</a:t>
            </a:r>
            <a:r>
              <a:rPr lang="en-GB" sz="1800" b="0" strike="noStrike" spc="-1">
                <a:solidFill>
                  <a:srgbClr val="000000"/>
                </a:solidFill>
                <a:latin typeface="Open Sans"/>
                <a:ea typeface="Open Sans"/>
              </a:rPr>
              <a:t> is a cloud-based platform provided by Esri that offers a range of capabilities for creating, sharing, and managing geospatial data and services. It includes features for publishing maps, creating web applications, and building web catalogues.</a:t>
            </a:r>
            <a:endParaRPr lang="en-ZA" sz="1800" b="0" strike="noStrike" spc="-1">
              <a:solidFill>
                <a:srgbClr val="000000"/>
              </a:solidFill>
              <a:latin typeface="Arial"/>
            </a:endParaRPr>
          </a:p>
        </p:txBody>
      </p:sp>
      <p:sp>
        <p:nvSpPr>
          <p:cNvPr id="330" name="TextBox 17"/>
          <p:cNvSpPr/>
          <p:nvPr/>
        </p:nvSpPr>
        <p:spPr>
          <a:xfrm>
            <a:off x="3860640" y="5996160"/>
            <a:ext cx="77238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Citizen science and WebGIS for outdoor advertisement visual pollution assessment</a:t>
            </a:r>
            <a:endParaRPr lang="en-ZA" sz="1200" b="0" strike="noStrike" spc="-1">
              <a:solidFill>
                <a:srgbClr val="000000"/>
              </a:solidFill>
              <a:latin typeface="Arial"/>
            </a:endParaRPr>
          </a:p>
        </p:txBody>
      </p:sp>
      <p:sp>
        <p:nvSpPr>
          <p:cNvPr id="331" name="TextBox 1"/>
          <p:cNvSpPr/>
          <p:nvPr/>
        </p:nvSpPr>
        <p:spPr>
          <a:xfrm>
            <a:off x="6322680" y="2158560"/>
            <a:ext cx="497808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1800" b="1" strike="noStrike" spc="-1">
                <a:solidFill>
                  <a:srgbClr val="000000"/>
                </a:solidFill>
                <a:latin typeface="Open Sans"/>
                <a:ea typeface="Open Sans"/>
              </a:rPr>
              <a:t>GeoNode</a:t>
            </a:r>
            <a:r>
              <a:rPr lang="en-GB" sz="1800" b="0" strike="noStrike" spc="-1">
                <a:solidFill>
                  <a:srgbClr val="000000"/>
                </a:solidFill>
                <a:latin typeface="Open Sans"/>
                <a:ea typeface="Open Sans"/>
              </a:rPr>
              <a:t> is an open-source platform designed specifically for creating web catalogues and sharing geospatial data and services. It combines geospatial content management, data publication, and collaboration features.</a:t>
            </a:r>
            <a:endParaRPr lang="en-ZA" sz="1800" b="0" strike="noStrike" spc="-1">
              <a:solidFill>
                <a:srgbClr val="000000"/>
              </a:solidFill>
              <a:latin typeface="Arial"/>
            </a:endParaRPr>
          </a:p>
        </p:txBody>
      </p:sp>
      <p:sp>
        <p:nvSpPr>
          <p:cNvPr id="332" name="TextBox 6"/>
          <p:cNvSpPr/>
          <p:nvPr/>
        </p:nvSpPr>
        <p:spPr>
          <a:xfrm>
            <a:off x="8699400" y="5626800"/>
            <a:ext cx="28850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5"/>
              </a:rPr>
              <a:t>GeoNode architecture</a:t>
            </a:r>
            <a:endParaRPr lang="en-ZA" sz="1200" b="0" strike="noStrike" spc="-1">
              <a:solidFill>
                <a:srgbClr val="000000"/>
              </a:solidFill>
              <a:latin typeface="Arial"/>
            </a:endParaRPr>
          </a:p>
        </p:txBody>
      </p:sp>
    </p:spTree>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33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35</a:t>
            </a:r>
            <a:endParaRPr lang="en-ZA" sz="1400" b="0" strike="noStrike" spc="-1">
              <a:solidFill>
                <a:srgbClr val="000000"/>
              </a:solidFill>
              <a:latin typeface="Arial"/>
            </a:endParaRPr>
          </a:p>
        </p:txBody>
      </p:sp>
      <p:sp>
        <p:nvSpPr>
          <p:cNvPr id="335"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36" name="PlaceHolder 1"/>
          <p:cNvSpPr>
            <a:spLocks noGrp="1"/>
          </p:cNvSpPr>
          <p:nvPr>
            <p:ph/>
          </p:nvPr>
        </p:nvSpPr>
        <p:spPr>
          <a:xfrm>
            <a:off x="846360" y="2073960"/>
            <a:ext cx="5985720" cy="4214520"/>
          </a:xfrm>
          <a:prstGeom prst="rect">
            <a:avLst/>
          </a:prstGeom>
          <a:noFill/>
          <a:ln w="0">
            <a:noFill/>
          </a:ln>
        </p:spPr>
        <p:txBody>
          <a:bodyPr anchor="t">
            <a:normAutofit fontScale="77000" lnSpcReduction="20000"/>
          </a:bodyPr>
          <a:lstStyle/>
          <a:p>
            <a:pPr indent="0">
              <a:lnSpc>
                <a:spcPct val="150000"/>
              </a:lnSpc>
              <a:spcBef>
                <a:spcPts val="1001"/>
              </a:spcBef>
              <a:buNone/>
              <a:tabLst>
                <a:tab pos="0" algn="l"/>
              </a:tabLst>
            </a:pPr>
            <a:r>
              <a:rPr lang="en-GB" sz="2000" b="1" strike="noStrike" spc="-1">
                <a:solidFill>
                  <a:srgbClr val="000000"/>
                </a:solidFill>
                <a:latin typeface="Open Sans"/>
              </a:rPr>
              <a:t>Pros</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Open-source and free, allowing customization and flexibility.</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Dedicated focus on geospatial data management and publication.</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Comprehensive support for geospatial data formats, metadata standards, and services.</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User-friendly interface and intuitive workflows for both data providers and consumers.</a:t>
            </a:r>
            <a:endParaRPr lang="en-US" sz="2000" b="0" strike="noStrike" spc="-1">
              <a:solidFill>
                <a:srgbClr val="000000"/>
              </a:solidFill>
              <a:latin typeface="Calibri"/>
            </a:endParaRPr>
          </a:p>
          <a:p>
            <a:pPr marL="226800" indent="-2268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Active community support, regular updates, and a wide range of extensions available.</a:t>
            </a:r>
            <a:endParaRPr lang="en-US" sz="2000" b="0" strike="noStrike" spc="-1">
              <a:solidFill>
                <a:srgbClr val="000000"/>
              </a:solidFill>
              <a:latin typeface="Calibri"/>
            </a:endParaRPr>
          </a:p>
        </p:txBody>
      </p:sp>
      <p:sp>
        <p:nvSpPr>
          <p:cNvPr id="337" name="TextBox 4"/>
          <p:cNvSpPr/>
          <p:nvPr/>
        </p:nvSpPr>
        <p:spPr>
          <a:xfrm>
            <a:off x="846360" y="1416600"/>
            <a:ext cx="9821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GeoNode in an SDI Context </a:t>
            </a:r>
            <a:endParaRPr lang="en-ZA" sz="2000" b="0" strike="noStrike" spc="-1">
              <a:solidFill>
                <a:srgbClr val="000000"/>
              </a:solidFill>
              <a:latin typeface="Arial"/>
            </a:endParaRPr>
          </a:p>
        </p:txBody>
      </p:sp>
      <p:sp>
        <p:nvSpPr>
          <p:cNvPr id="338"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GeoNode architecture</a:t>
            </a:r>
            <a:endParaRPr lang="en-ZA" sz="1200" b="0" strike="noStrike" spc="-1">
              <a:solidFill>
                <a:srgbClr val="000000"/>
              </a:solidFill>
              <a:latin typeface="Arial"/>
            </a:endParaRPr>
          </a:p>
        </p:txBody>
      </p:sp>
      <p:sp>
        <p:nvSpPr>
          <p:cNvPr id="339" name="TextBox 6"/>
          <p:cNvSpPr/>
          <p:nvPr/>
        </p:nvSpPr>
        <p:spPr>
          <a:xfrm>
            <a:off x="6383880" y="2209680"/>
            <a:ext cx="5391720" cy="118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600" b="1" strike="noStrike" spc="-1">
                <a:solidFill>
                  <a:srgbClr val="000000"/>
                </a:solidFill>
                <a:latin typeface="Open Sans"/>
                <a:ea typeface="Open Sans"/>
              </a:rPr>
              <a:t>Cons</a:t>
            </a:r>
            <a:endParaRPr lang="en-ZA" sz="1600" b="0" strike="noStrike" spc="-1">
              <a:solidFill>
                <a:srgbClr val="000000"/>
              </a:solidFill>
              <a:latin typeface="Arial"/>
            </a:endParaRPr>
          </a:p>
          <a:p>
            <a:pPr marL="285840" indent="-285840">
              <a:lnSpc>
                <a:spcPct val="150000"/>
              </a:lnSpc>
              <a:buClr>
                <a:srgbClr val="000000"/>
              </a:buClr>
              <a:buFont typeface="Arial"/>
              <a:buChar char="•"/>
            </a:pPr>
            <a:r>
              <a:rPr lang="en-GB" sz="1600" b="0" strike="noStrike" spc="-1">
                <a:solidFill>
                  <a:srgbClr val="000000"/>
                </a:solidFill>
                <a:latin typeface="Open Sans"/>
                <a:ea typeface="Open Sans"/>
              </a:rPr>
              <a:t>Requires technical expertise for installation, configuration, and customization.</a:t>
            </a:r>
            <a:endParaRPr lang="en-ZA" sz="1600" b="0" strike="noStrike" spc="-1">
              <a:solidFill>
                <a:srgbClr val="000000"/>
              </a:solidFill>
              <a:latin typeface="Arial"/>
            </a:endParaRPr>
          </a:p>
        </p:txBody>
      </p:sp>
    </p:spTree>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34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36</a:t>
            </a:r>
            <a:endParaRPr lang="en-ZA" sz="1400" b="0" strike="noStrike" spc="-1">
              <a:solidFill>
                <a:srgbClr val="000000"/>
              </a:solidFill>
              <a:latin typeface="Arial"/>
            </a:endParaRPr>
          </a:p>
        </p:txBody>
      </p:sp>
      <p:sp>
        <p:nvSpPr>
          <p:cNvPr id="342"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43" name="PlaceHolder 1"/>
          <p:cNvSpPr>
            <a:spLocks noGrp="1"/>
          </p:cNvSpPr>
          <p:nvPr>
            <p:ph/>
          </p:nvPr>
        </p:nvSpPr>
        <p:spPr>
          <a:xfrm>
            <a:off x="846360" y="2073960"/>
            <a:ext cx="10357920" cy="4214520"/>
          </a:xfrm>
          <a:prstGeom prst="rect">
            <a:avLst/>
          </a:prstGeom>
          <a:noFill/>
          <a:ln w="0">
            <a:noFill/>
          </a:ln>
        </p:spPr>
        <p:txBody>
          <a:bodyPr anchor="t">
            <a:normAutofit fontScale="98000"/>
          </a:bodyPr>
          <a:lstStyle/>
          <a:p>
            <a:pPr indent="0">
              <a:lnSpc>
                <a:spcPct val="150000"/>
              </a:lnSpc>
              <a:spcBef>
                <a:spcPts val="1001"/>
              </a:spcBef>
              <a:buNone/>
              <a:tabLst>
                <a:tab pos="0" algn="l"/>
              </a:tabLst>
            </a:pPr>
            <a:r>
              <a:rPr lang="en-GB" sz="2000" b="1" strike="noStrike" spc="-1">
                <a:solidFill>
                  <a:srgbClr val="000000"/>
                </a:solidFill>
                <a:latin typeface="Open Sans"/>
              </a:rPr>
              <a:t>QGIS (Quantum GIS) </a:t>
            </a:r>
            <a:r>
              <a:rPr lang="en-GB" sz="2000" b="0" strike="noStrike" spc="-1">
                <a:solidFill>
                  <a:srgbClr val="000000"/>
                </a:solidFill>
                <a:latin typeface="Open Sans"/>
              </a:rPr>
              <a:t>is an open-source GIS software that offers a powerful set of tools for geospatial data management, analysis, and visualization.</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1" strike="noStrike" spc="-1">
                <a:solidFill>
                  <a:srgbClr val="000000"/>
                </a:solidFill>
                <a:latin typeface="Open Sans"/>
              </a:rPr>
              <a:t>ArcGIS</a:t>
            </a:r>
            <a:r>
              <a:rPr lang="en-GB" sz="2000" b="0" strike="noStrike" spc="-1">
                <a:solidFill>
                  <a:srgbClr val="000000"/>
                </a:solidFill>
                <a:latin typeface="Open Sans"/>
              </a:rPr>
              <a:t>, developed by Esri, is a widely used commercial GIS software suite. It offers a comprehensive set of tools and functionalities for data management, spatial analysis, cartography, and geoprocessing.</a:t>
            </a:r>
            <a:endParaRPr lang="en-US" sz="2000" b="0" strike="noStrike" spc="-1">
              <a:solidFill>
                <a:srgbClr val="000000"/>
              </a:solidFill>
              <a:latin typeface="Calibri"/>
            </a:endParaRPr>
          </a:p>
          <a:p>
            <a:pPr indent="0">
              <a:lnSpc>
                <a:spcPct val="150000"/>
              </a:lnSpc>
              <a:spcBef>
                <a:spcPts val="1001"/>
              </a:spcBef>
              <a:buNone/>
              <a:tabLst>
                <a:tab pos="0" algn="l"/>
              </a:tabLst>
            </a:pPr>
            <a:r>
              <a:rPr lang="en-GB" sz="2000" b="1" strike="noStrike" spc="-1">
                <a:solidFill>
                  <a:srgbClr val="000000"/>
                </a:solidFill>
                <a:latin typeface="Open Sans"/>
              </a:rPr>
              <a:t>Manifold</a:t>
            </a:r>
            <a:r>
              <a:rPr lang="en-GB" sz="2000" b="0" strike="noStrike" spc="-1">
                <a:solidFill>
                  <a:srgbClr val="000000"/>
                </a:solidFill>
                <a:latin typeface="Open Sans"/>
              </a:rPr>
              <a:t> is another GIS software that offers a range of features for geospatial data analysis, visualization, and mapping. It is known for its high performance and multi-threaded processing capabilities</a:t>
            </a:r>
            <a:endParaRPr lang="en-US" sz="2000" b="0" strike="noStrike" spc="-1">
              <a:solidFill>
                <a:srgbClr val="000000"/>
              </a:solidFill>
              <a:latin typeface="Calibri"/>
            </a:endParaRPr>
          </a:p>
        </p:txBody>
      </p:sp>
      <p:sp>
        <p:nvSpPr>
          <p:cNvPr id="344" name="TextBox 4"/>
          <p:cNvSpPr/>
          <p:nvPr/>
        </p:nvSpPr>
        <p:spPr>
          <a:xfrm>
            <a:off x="846360" y="1416600"/>
            <a:ext cx="104990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An Overview Of Software Options and a Rationale For Using QGIS in an SDI Context</a:t>
            </a:r>
            <a:endParaRPr lang="en-ZA" sz="2000" b="0" strike="noStrike" spc="-1">
              <a:solidFill>
                <a:srgbClr val="000000"/>
              </a:solidFill>
              <a:latin typeface="Arial"/>
            </a:endParaRPr>
          </a:p>
        </p:txBody>
      </p:sp>
      <p:sp>
        <p:nvSpPr>
          <p:cNvPr id="345"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ArcGIS vs Manifold GIS vs QGIS</a:t>
            </a:r>
            <a:endParaRPr lang="en-ZA" sz="1200" b="0" strike="noStrike" spc="-1">
              <a:solidFill>
                <a:srgbClr val="000000"/>
              </a:solidFill>
              <a:latin typeface="Arial"/>
            </a:endParaRPr>
          </a:p>
        </p:txBody>
      </p:sp>
    </p:spTree>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34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37</a:t>
            </a:r>
            <a:endParaRPr lang="en-ZA" sz="1400" b="0" strike="noStrike" spc="-1">
              <a:solidFill>
                <a:srgbClr val="000000"/>
              </a:solidFill>
              <a:latin typeface="Arial"/>
            </a:endParaRPr>
          </a:p>
        </p:txBody>
      </p:sp>
      <p:sp>
        <p:nvSpPr>
          <p:cNvPr id="348"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49" name="PlaceHolder 1"/>
          <p:cNvSpPr>
            <a:spLocks noGrp="1"/>
          </p:cNvSpPr>
          <p:nvPr>
            <p:ph/>
          </p:nvPr>
        </p:nvSpPr>
        <p:spPr>
          <a:xfrm>
            <a:off x="319680" y="1859400"/>
            <a:ext cx="5463360" cy="4227120"/>
          </a:xfrm>
          <a:prstGeom prst="rect">
            <a:avLst/>
          </a:prstGeom>
          <a:noFill/>
          <a:ln w="0">
            <a:noFill/>
          </a:ln>
        </p:spPr>
        <p:txBody>
          <a:bodyPr anchor="t">
            <a:noAutofit/>
          </a:bodyPr>
          <a:lstStyle/>
          <a:p>
            <a:pPr indent="0">
              <a:lnSpc>
                <a:spcPct val="100000"/>
              </a:lnSpc>
              <a:spcBef>
                <a:spcPts val="1001"/>
              </a:spcBef>
              <a:buNone/>
              <a:tabLst>
                <a:tab pos="0" algn="l"/>
              </a:tabLst>
            </a:pPr>
            <a:r>
              <a:rPr lang="en-GB" sz="1800" b="1" strike="noStrike" spc="-1">
                <a:solidFill>
                  <a:srgbClr val="000000"/>
                </a:solidFill>
                <a:latin typeface="Open Sans"/>
              </a:rPr>
              <a:t>Pros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Free and open-source software, eliminating licensing costs.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Wide support for various data formats and standards, including open-source and proprietary formats.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Active and vibrant user community, providing extensive support and a wide range of plugins. User-friendly interface and intuitive workflow, making it accessible to beginners.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Regular updates and improvements based on community feedback.</a:t>
            </a:r>
            <a:endParaRPr lang="en-US" sz="1800" b="0" strike="noStrike" spc="-1">
              <a:solidFill>
                <a:srgbClr val="000000"/>
              </a:solidFill>
              <a:latin typeface="Calibri"/>
            </a:endParaRPr>
          </a:p>
        </p:txBody>
      </p:sp>
      <p:sp>
        <p:nvSpPr>
          <p:cNvPr id="350" name="TextBox 4"/>
          <p:cNvSpPr/>
          <p:nvPr/>
        </p:nvSpPr>
        <p:spPr>
          <a:xfrm>
            <a:off x="846360" y="1416600"/>
            <a:ext cx="10499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Pros and Cons of Using QGIS</a:t>
            </a:r>
            <a:endParaRPr lang="en-ZA" sz="2000" b="0" strike="noStrike" spc="-1">
              <a:solidFill>
                <a:srgbClr val="000000"/>
              </a:solidFill>
              <a:latin typeface="Arial"/>
            </a:endParaRPr>
          </a:p>
        </p:txBody>
      </p:sp>
      <p:sp>
        <p:nvSpPr>
          <p:cNvPr id="351"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ArcGIS vs Manifold GIS vs QGIS</a:t>
            </a:r>
            <a:endParaRPr lang="en-ZA" sz="1200" b="0" strike="noStrike" spc="-1">
              <a:solidFill>
                <a:srgbClr val="000000"/>
              </a:solidFill>
              <a:latin typeface="Arial"/>
            </a:endParaRPr>
          </a:p>
        </p:txBody>
      </p:sp>
      <p:sp>
        <p:nvSpPr>
          <p:cNvPr id="352" name="Content Placeholder 1"/>
          <p:cNvSpPr/>
          <p:nvPr/>
        </p:nvSpPr>
        <p:spPr>
          <a:xfrm>
            <a:off x="6095880" y="1859400"/>
            <a:ext cx="5463360" cy="38995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spcBef>
                <a:spcPts val="1001"/>
              </a:spcBef>
              <a:tabLst>
                <a:tab pos="0" algn="l"/>
              </a:tabLst>
            </a:pPr>
            <a:r>
              <a:rPr lang="en-GB" sz="1800" b="1" strike="noStrike" spc="-1">
                <a:solidFill>
                  <a:srgbClr val="000000"/>
                </a:solidFill>
                <a:latin typeface="Open Sans"/>
              </a:rPr>
              <a:t>Cons</a:t>
            </a:r>
            <a:endParaRPr lang="en-ZA" sz="1800" b="0" strike="noStrike" spc="-1">
              <a:solidFill>
                <a:srgbClr val="000000"/>
              </a:solidFill>
              <a:latin typeface="Arial"/>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Some advanced functionality may not be as extensive as in commercial software.</a:t>
            </a:r>
            <a:endParaRPr lang="en-ZA" sz="1800" b="0" strike="noStrike" spc="-1">
              <a:solidFill>
                <a:srgbClr val="000000"/>
              </a:solidFill>
              <a:latin typeface="Arial"/>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Compatibility issues may arise when working with certain proprietary data formats.</a:t>
            </a:r>
            <a:endParaRPr lang="en-ZA" sz="1800" b="0" strike="noStrike" spc="-1">
              <a:solidFill>
                <a:srgbClr val="000000"/>
              </a:solidFill>
              <a:latin typeface="Arial"/>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Limited direct technical support compared to commercial software options.</a:t>
            </a:r>
            <a:endParaRPr lang="en-ZA" sz="1800" b="0" strike="noStrike" spc="-1">
              <a:solidFill>
                <a:srgbClr val="000000"/>
              </a:solidFill>
              <a:latin typeface="Arial"/>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Customization and automation options may require more advanced programming skills.</a:t>
            </a:r>
            <a:endParaRPr lang="en-ZA" sz="1800" b="0" strike="noStrike" spc="-1">
              <a:solidFill>
                <a:srgbClr val="000000"/>
              </a:solidFill>
              <a:latin typeface="Arial"/>
            </a:endParaRPr>
          </a:p>
        </p:txBody>
      </p:sp>
    </p:spTree>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3" descr="Graphical user interface, sunburst chart&#10;&#10;Description automatically generated"/>
          <p:cNvPicPr/>
          <p:nvPr/>
        </p:nvPicPr>
        <p:blipFill>
          <a:blip r:embed="rId3"/>
          <a:stretch/>
        </p:blipFill>
        <p:spPr>
          <a:xfrm>
            <a:off x="1800" y="0"/>
            <a:ext cx="12189960" cy="6857640"/>
          </a:xfrm>
          <a:prstGeom prst="rect">
            <a:avLst/>
          </a:prstGeom>
          <a:ln w="0">
            <a:noFill/>
          </a:ln>
        </p:spPr>
      </p:pic>
      <p:sp>
        <p:nvSpPr>
          <p:cNvPr id="35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38</a:t>
            </a:r>
            <a:endParaRPr lang="en-ZA" sz="1400" b="0" strike="noStrike" spc="-1">
              <a:solidFill>
                <a:srgbClr val="000000"/>
              </a:solidFill>
              <a:latin typeface="Arial"/>
            </a:endParaRPr>
          </a:p>
        </p:txBody>
      </p:sp>
      <p:sp>
        <p:nvSpPr>
          <p:cNvPr id="355"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56" name="PlaceHolder 1"/>
          <p:cNvSpPr>
            <a:spLocks noGrp="1"/>
          </p:cNvSpPr>
          <p:nvPr>
            <p:ph/>
          </p:nvPr>
        </p:nvSpPr>
        <p:spPr>
          <a:xfrm>
            <a:off x="846360" y="2073960"/>
            <a:ext cx="10494360" cy="3069000"/>
          </a:xfrm>
          <a:prstGeom prst="rect">
            <a:avLst/>
          </a:prstGeom>
          <a:noFill/>
          <a:ln w="0">
            <a:noFill/>
          </a:ln>
        </p:spPr>
        <p:txBody>
          <a:bodyPr anchor="t">
            <a:normAutofit fontScale="99500"/>
          </a:bodyPr>
          <a:lstStyle/>
          <a:p>
            <a:pPr marL="210240" indent="-210240">
              <a:lnSpc>
                <a:spcPct val="150000"/>
              </a:lnSpc>
              <a:spcBef>
                <a:spcPts val="1001"/>
              </a:spcBef>
              <a:buClr>
                <a:srgbClr val="000000"/>
              </a:buClr>
              <a:buFont typeface="Arial"/>
              <a:buChar char="•"/>
            </a:pPr>
            <a:r>
              <a:rPr lang="en-GB" sz="2000" b="0" strike="noStrike" spc="-1">
                <a:solidFill>
                  <a:srgbClr val="000000"/>
                </a:solidFill>
                <a:latin typeface="Open Sans"/>
              </a:rPr>
              <a:t>Databases play a critical role as a core component of a Spatial Data Infrastructure (SDI). </a:t>
            </a:r>
            <a:endParaRPr lang="en-US" sz="2000" b="0" strike="noStrike" spc="-1">
              <a:solidFill>
                <a:srgbClr val="000000"/>
              </a:solidFill>
              <a:latin typeface="Calibri"/>
            </a:endParaRPr>
          </a:p>
          <a:p>
            <a:pPr marL="210240" indent="-210240">
              <a:lnSpc>
                <a:spcPct val="150000"/>
              </a:lnSpc>
              <a:spcBef>
                <a:spcPts val="1001"/>
              </a:spcBef>
              <a:buClr>
                <a:srgbClr val="000000"/>
              </a:buClr>
              <a:buFont typeface="Arial"/>
              <a:buChar char="•"/>
            </a:pPr>
            <a:r>
              <a:rPr lang="en-GB" sz="2000" b="0" strike="noStrike" spc="-1">
                <a:solidFill>
                  <a:srgbClr val="000000"/>
                </a:solidFill>
                <a:latin typeface="Open Sans"/>
              </a:rPr>
              <a:t>SDIs require robust and efficient storage, retrieval, and management of geospatial data. </a:t>
            </a:r>
            <a:endParaRPr lang="en-US" sz="2000" b="0" strike="noStrike" spc="-1">
              <a:solidFill>
                <a:srgbClr val="000000"/>
              </a:solidFill>
              <a:latin typeface="Calibri"/>
            </a:endParaRPr>
          </a:p>
          <a:p>
            <a:pPr marL="210240" indent="-210240">
              <a:lnSpc>
                <a:spcPct val="150000"/>
              </a:lnSpc>
              <a:spcBef>
                <a:spcPts val="1001"/>
              </a:spcBef>
              <a:buClr>
                <a:srgbClr val="000000"/>
              </a:buClr>
              <a:buFont typeface="Arial"/>
              <a:buChar char="•"/>
            </a:pPr>
            <a:r>
              <a:rPr lang="en-GB" sz="2000" b="0" strike="noStrike" spc="-1">
                <a:solidFill>
                  <a:srgbClr val="000000"/>
                </a:solidFill>
                <a:latin typeface="Open Sans"/>
              </a:rPr>
              <a:t>Databases provide the necessary infrastructure to handle large volumes of spatial data, support data integrity, enable data sharing, and facilitate data analysis.</a:t>
            </a:r>
            <a:endParaRPr lang="en-US" sz="2000" b="0" strike="noStrike" spc="-1">
              <a:solidFill>
                <a:srgbClr val="000000"/>
              </a:solidFill>
              <a:latin typeface="Calibri"/>
            </a:endParaRPr>
          </a:p>
        </p:txBody>
      </p:sp>
      <p:sp>
        <p:nvSpPr>
          <p:cNvPr id="357" name="TextBox 4"/>
          <p:cNvSpPr/>
          <p:nvPr/>
        </p:nvSpPr>
        <p:spPr>
          <a:xfrm>
            <a:off x="846360" y="1478160"/>
            <a:ext cx="99075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Introduction to Databases as a Core Component of an SDI </a:t>
            </a:r>
            <a:endParaRPr lang="en-ZA" sz="2000" b="0" strike="noStrike" spc="-1">
              <a:solidFill>
                <a:srgbClr val="000000"/>
              </a:solidFill>
              <a:latin typeface="Arial"/>
            </a:endParaRPr>
          </a:p>
        </p:txBody>
      </p:sp>
      <p:sp>
        <p:nvSpPr>
          <p:cNvPr id="358"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7 Spatial Databases for Your Enterprise</a:t>
            </a:r>
            <a:endParaRPr lang="en-ZA" sz="1200" b="0" strike="noStrike" spc="-1">
              <a:solidFill>
                <a:srgbClr val="000000"/>
              </a:solidFill>
              <a:latin typeface="Arial"/>
            </a:endParaRPr>
          </a:p>
        </p:txBody>
      </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a:t>
            </a:r>
            <a:endParaRPr lang="en-ZA" sz="1400" b="0" strike="noStrike" spc="-1">
              <a:solidFill>
                <a:srgbClr val="000000"/>
              </a:solidFill>
              <a:latin typeface="Arial"/>
            </a:endParaRPr>
          </a:p>
        </p:txBody>
      </p:sp>
      <p:sp>
        <p:nvSpPr>
          <p:cNvPr id="107" name="Title 10"/>
          <p:cNvSpPr/>
          <p:nvPr/>
        </p:nvSpPr>
        <p:spPr>
          <a:xfrm>
            <a:off x="887040" y="1339920"/>
            <a:ext cx="7651080" cy="4863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1800" b="1" strike="noStrike" spc="-1">
                <a:solidFill>
                  <a:schemeClr val="accent5">
                    <a:lumMod val="60000"/>
                    <a:lumOff val="40000"/>
                  </a:schemeClr>
                </a:solidFill>
                <a:latin typeface="Open Sans"/>
                <a:ea typeface="Open Sans"/>
              </a:rPr>
              <a:t>The idea of Geographic Information Systems </a:t>
            </a:r>
            <a:endParaRPr lang="en-ZA" sz="1800" b="0" strike="noStrike" spc="-1">
              <a:solidFill>
                <a:srgbClr val="000000"/>
              </a:solidFill>
              <a:latin typeface="Arial"/>
            </a:endParaRPr>
          </a:p>
        </p:txBody>
      </p:sp>
      <p:sp>
        <p:nvSpPr>
          <p:cNvPr id="108" name="PlaceHolder 1"/>
          <p:cNvSpPr>
            <a:spLocks noGrp="1"/>
          </p:cNvSpPr>
          <p:nvPr>
            <p:ph/>
          </p:nvPr>
        </p:nvSpPr>
        <p:spPr>
          <a:xfrm>
            <a:off x="838080" y="2279160"/>
            <a:ext cx="5958000" cy="3473640"/>
          </a:xfrm>
          <a:prstGeom prst="rect">
            <a:avLst/>
          </a:prstGeom>
          <a:noFill/>
          <a:ln w="0">
            <a:noFill/>
          </a:ln>
        </p:spPr>
        <p:txBody>
          <a:bodyPr anchor="t">
            <a:normAutofit fontScale="43500" lnSpcReduction="20000"/>
          </a:bodyPr>
          <a:lstStyle/>
          <a:p>
            <a:pPr marL="245160" indent="-245160">
              <a:lnSpc>
                <a:spcPct val="150000"/>
              </a:lnSpc>
              <a:spcBef>
                <a:spcPts val="1001"/>
              </a:spcBef>
              <a:buClr>
                <a:srgbClr val="000000"/>
              </a:buClr>
              <a:buFont typeface="Arial"/>
              <a:buChar char="•"/>
            </a:pPr>
            <a:r>
              <a:rPr lang="en-GB" sz="4200" b="0" strike="noStrike" spc="-1" dirty="0">
                <a:solidFill>
                  <a:srgbClr val="000000"/>
                </a:solidFill>
                <a:latin typeface="Open Sans"/>
              </a:rPr>
              <a:t>Create geographic data. </a:t>
            </a:r>
            <a:endParaRPr lang="en-US" sz="4200" b="0" strike="noStrike" spc="-1" dirty="0">
              <a:solidFill>
                <a:srgbClr val="000000"/>
              </a:solidFill>
              <a:latin typeface="Calibri"/>
            </a:endParaRPr>
          </a:p>
          <a:p>
            <a:pPr marL="245160" indent="-245160">
              <a:lnSpc>
                <a:spcPct val="150000"/>
              </a:lnSpc>
              <a:spcBef>
                <a:spcPts val="1001"/>
              </a:spcBef>
              <a:buClr>
                <a:srgbClr val="000000"/>
              </a:buClr>
              <a:buFont typeface="Arial"/>
              <a:buChar char="•"/>
            </a:pPr>
            <a:r>
              <a:rPr lang="en-GB" sz="4200" b="0" strike="noStrike" spc="-1" dirty="0">
                <a:solidFill>
                  <a:srgbClr val="000000"/>
                </a:solidFill>
                <a:latin typeface="Open Sans"/>
              </a:rPr>
              <a:t>Manage it in a database. </a:t>
            </a:r>
            <a:endParaRPr lang="en-US" sz="4200" b="0" strike="noStrike" spc="-1" dirty="0">
              <a:solidFill>
                <a:srgbClr val="000000"/>
              </a:solidFill>
              <a:latin typeface="Calibri"/>
            </a:endParaRPr>
          </a:p>
          <a:p>
            <a:pPr marL="245160" indent="-245160">
              <a:lnSpc>
                <a:spcPct val="150000"/>
              </a:lnSpc>
              <a:spcBef>
                <a:spcPts val="1001"/>
              </a:spcBef>
              <a:buClr>
                <a:srgbClr val="000000"/>
              </a:buClr>
              <a:buFont typeface="Arial"/>
              <a:buChar char="•"/>
            </a:pPr>
            <a:r>
              <a:rPr lang="en-GB" sz="4200" b="0" strike="noStrike" spc="-1" dirty="0">
                <a:solidFill>
                  <a:srgbClr val="000000"/>
                </a:solidFill>
                <a:latin typeface="Open Sans"/>
              </a:rPr>
              <a:t>Analyse and find patterns. </a:t>
            </a:r>
            <a:endParaRPr lang="en-US" sz="4200" b="0" strike="noStrike" spc="-1" dirty="0">
              <a:solidFill>
                <a:srgbClr val="000000"/>
              </a:solidFill>
              <a:latin typeface="Calibri"/>
            </a:endParaRPr>
          </a:p>
          <a:p>
            <a:pPr marL="245160" indent="-245160">
              <a:lnSpc>
                <a:spcPct val="150000"/>
              </a:lnSpc>
              <a:spcBef>
                <a:spcPts val="1001"/>
              </a:spcBef>
              <a:buClr>
                <a:srgbClr val="000000"/>
              </a:buClr>
              <a:buFont typeface="Arial"/>
              <a:buChar char="•"/>
            </a:pPr>
            <a:r>
              <a:rPr lang="en-GB" sz="4200" b="0" strike="noStrike" spc="-1" dirty="0">
                <a:solidFill>
                  <a:srgbClr val="000000"/>
                </a:solidFill>
                <a:latin typeface="Open Sans"/>
              </a:rPr>
              <a:t>Display it on a map.</a:t>
            </a:r>
            <a:endParaRPr lang="en-US" sz="4200" b="0" strike="noStrike" spc="-1" dirty="0">
              <a:solidFill>
                <a:srgbClr val="000000"/>
              </a:solidFill>
              <a:latin typeface="Calibri"/>
            </a:endParaRPr>
          </a:p>
          <a:p>
            <a:pPr indent="0">
              <a:lnSpc>
                <a:spcPct val="150000"/>
              </a:lnSpc>
              <a:spcBef>
                <a:spcPts val="1001"/>
              </a:spcBef>
              <a:buNone/>
              <a:tabLst>
                <a:tab pos="0" algn="l"/>
              </a:tabLst>
            </a:pPr>
            <a:endParaRPr lang="en-US" sz="2000" b="0" strike="noStrike" spc="-1" dirty="0">
              <a:solidFill>
                <a:srgbClr val="000000"/>
              </a:solidFill>
              <a:latin typeface="Calibri"/>
            </a:endParaRPr>
          </a:p>
          <a:p>
            <a:pPr indent="0">
              <a:lnSpc>
                <a:spcPct val="150000"/>
              </a:lnSpc>
              <a:spcBef>
                <a:spcPts val="1001"/>
              </a:spcBef>
              <a:buNone/>
              <a:tabLst>
                <a:tab pos="0" algn="l"/>
              </a:tabLst>
            </a:pPr>
            <a:endParaRPr lang="en-US" sz="2000" b="0" strike="noStrike" spc="-1" dirty="0">
              <a:solidFill>
                <a:srgbClr val="000000"/>
              </a:solidFill>
              <a:latin typeface="Calibri"/>
            </a:endParaRPr>
          </a:p>
          <a:p>
            <a:pPr indent="0" algn="r">
              <a:lnSpc>
                <a:spcPct val="150000"/>
              </a:lnSpc>
              <a:spcBef>
                <a:spcPts val="1001"/>
              </a:spcBef>
              <a:buNone/>
              <a:tabLst>
                <a:tab pos="0" algn="l"/>
              </a:tabLst>
            </a:pPr>
            <a:r>
              <a:rPr lang="en-GB" sz="2400" b="0" i="1" strike="noStrike" spc="-1" dirty="0">
                <a:solidFill>
                  <a:srgbClr val="333333"/>
                </a:solidFill>
                <a:latin typeface="Open Sans"/>
                <a:ea typeface="Open Sans"/>
              </a:rPr>
              <a:t>Source:</a:t>
            </a:r>
            <a:r>
              <a:rPr lang="en-GB" sz="2200" b="0" i="1" strike="noStrike" spc="-1" dirty="0">
                <a:solidFill>
                  <a:srgbClr val="000000"/>
                </a:solidFill>
                <a:latin typeface="Open Sans"/>
                <a:ea typeface="Open Sans"/>
              </a:rPr>
              <a:t>: </a:t>
            </a:r>
            <a:r>
              <a:rPr lang="en-GB" sz="2200" b="0" i="1" u="sng" strike="noStrike" spc="-1" dirty="0">
                <a:solidFill>
                  <a:srgbClr val="0563C1"/>
                </a:solidFill>
                <a:uFillTx/>
                <a:latin typeface="Open Sans"/>
                <a:ea typeface="Open Sans"/>
                <a:hlinkClick r:id="rId4"/>
              </a:rPr>
              <a:t>What is GIS? A Guide to Geographic Information Systems</a:t>
            </a:r>
            <a:endParaRPr lang="en-US" sz="2200" b="0" strike="noStrike" spc="-1" dirty="0">
              <a:solidFill>
                <a:srgbClr val="000000"/>
              </a:solidFill>
              <a:latin typeface="Calibri"/>
            </a:endParaRPr>
          </a:p>
          <a:p>
            <a:pPr indent="0" algn="r">
              <a:lnSpc>
                <a:spcPct val="150000"/>
              </a:lnSpc>
              <a:spcBef>
                <a:spcPts val="1001"/>
              </a:spcBef>
              <a:buNone/>
              <a:tabLst>
                <a:tab pos="0" algn="l"/>
              </a:tabLst>
            </a:pPr>
            <a:r>
              <a:rPr lang="en-GB" sz="2400" b="0" i="1" strike="noStrike" spc="-1" dirty="0">
                <a:solidFill>
                  <a:srgbClr val="333333"/>
                </a:solidFill>
                <a:latin typeface="Open Sans"/>
                <a:ea typeface="Open Sans"/>
              </a:rPr>
              <a:t>Source: </a:t>
            </a:r>
            <a:r>
              <a:rPr lang="en-GB" sz="2400" b="0" i="1" u="sng" strike="noStrike" spc="-1" dirty="0">
                <a:solidFill>
                  <a:srgbClr val="0563C1"/>
                </a:solidFill>
                <a:uFillTx/>
                <a:latin typeface="Open Sans"/>
                <a:ea typeface="Open Sans"/>
                <a:hlinkClick r:id="rId5"/>
              </a:rPr>
              <a:t>A Gentle Introduction to GIS</a:t>
            </a:r>
            <a:endParaRPr lang="en-US" sz="2400" b="0" strike="noStrike" spc="-1" dirty="0">
              <a:solidFill>
                <a:srgbClr val="000000"/>
              </a:solidFill>
              <a:latin typeface="Calibri"/>
            </a:endParaRPr>
          </a:p>
          <a:p>
            <a:pPr indent="0">
              <a:lnSpc>
                <a:spcPct val="150000"/>
              </a:lnSpc>
              <a:spcBef>
                <a:spcPts val="1001"/>
              </a:spcBef>
              <a:buNone/>
              <a:tabLst>
                <a:tab pos="0" algn="l"/>
              </a:tabLst>
            </a:pPr>
            <a:endParaRPr lang="en-US" sz="2000" b="0" strike="noStrike" spc="-1" dirty="0">
              <a:solidFill>
                <a:srgbClr val="000000"/>
              </a:solidFill>
              <a:latin typeface="Calibri"/>
            </a:endParaRPr>
          </a:p>
        </p:txBody>
      </p:sp>
      <p:pic>
        <p:nvPicPr>
          <p:cNvPr id="109" name="Picture 9"/>
          <p:cNvPicPr/>
          <p:nvPr/>
        </p:nvPicPr>
        <p:blipFill>
          <a:blip r:embed="rId6"/>
          <a:stretch/>
        </p:blipFill>
        <p:spPr>
          <a:xfrm>
            <a:off x="7546680" y="1238400"/>
            <a:ext cx="3459960" cy="5032080"/>
          </a:xfrm>
          <a:prstGeom prst="rect">
            <a:avLst/>
          </a:prstGeom>
          <a:ln w="0">
            <a:noFill/>
          </a:ln>
        </p:spPr>
      </p:pic>
      <p:sp>
        <p:nvSpPr>
          <p:cNvPr id="110" name="Title 10"/>
          <p:cNvSpPr/>
          <p:nvPr/>
        </p:nvSpPr>
        <p:spPr>
          <a:xfrm>
            <a:off x="887040" y="468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a:t>
            </a:r>
            <a:endParaRPr lang="en-ZA" sz="4000" b="0" strike="noStrike" spc="-1">
              <a:solidFill>
                <a:srgbClr val="000000"/>
              </a:solidFill>
              <a:latin typeface="Arial"/>
            </a:endParaRPr>
          </a:p>
        </p:txBody>
      </p:sp>
      <p:sp>
        <p:nvSpPr>
          <p:cNvPr id="111" name="TextBox 3"/>
          <p:cNvSpPr/>
          <p:nvPr/>
        </p:nvSpPr>
        <p:spPr>
          <a:xfrm>
            <a:off x="6796440" y="6012000"/>
            <a:ext cx="53222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4"/>
              </a:rPr>
              <a:t>What is GIS? A Guide to Geographic Information Systems</a:t>
            </a:r>
            <a:endParaRPr lang="en-ZA" sz="1200" b="0" strike="noStrike" spc="-1">
              <a:solidFill>
                <a:srgbClr val="000000"/>
              </a:solidFill>
              <a:latin typeface="Arial"/>
            </a:endParaRPr>
          </a:p>
        </p:txBody>
      </p:sp>
    </p:spTree>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Picture 3" descr="Graphical user interface, sunburst chart&#10;&#10;Description automatically generated"/>
          <p:cNvPicPr/>
          <p:nvPr/>
        </p:nvPicPr>
        <p:blipFill>
          <a:blip r:embed="rId3"/>
          <a:stretch/>
        </p:blipFill>
        <p:spPr>
          <a:xfrm>
            <a:off x="0" y="11160"/>
            <a:ext cx="12189960" cy="6857640"/>
          </a:xfrm>
          <a:prstGeom prst="rect">
            <a:avLst/>
          </a:prstGeom>
          <a:ln w="0">
            <a:noFill/>
          </a:ln>
        </p:spPr>
      </p:pic>
      <p:sp>
        <p:nvSpPr>
          <p:cNvPr id="36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39</a:t>
            </a:r>
            <a:endParaRPr lang="en-ZA" sz="1400" b="0" strike="noStrike" spc="-1">
              <a:solidFill>
                <a:srgbClr val="000000"/>
              </a:solidFill>
              <a:latin typeface="Arial"/>
            </a:endParaRPr>
          </a:p>
        </p:txBody>
      </p:sp>
      <p:sp>
        <p:nvSpPr>
          <p:cNvPr id="361"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62" name="PlaceHolder 1"/>
          <p:cNvSpPr>
            <a:spLocks noGrp="1"/>
          </p:cNvSpPr>
          <p:nvPr>
            <p:ph/>
          </p:nvPr>
        </p:nvSpPr>
        <p:spPr>
          <a:xfrm>
            <a:off x="113040" y="1913040"/>
            <a:ext cx="3766320" cy="3807720"/>
          </a:xfrm>
          <a:prstGeom prst="rect">
            <a:avLst/>
          </a:prstGeom>
          <a:noFill/>
          <a:ln w="0">
            <a:noFill/>
          </a:ln>
        </p:spPr>
        <p:txBody>
          <a:bodyPr anchor="t">
            <a:normAutofit fontScale="99000"/>
          </a:bodyPr>
          <a:lstStyle/>
          <a:p>
            <a:pPr indent="0">
              <a:lnSpc>
                <a:spcPct val="150000"/>
              </a:lnSpc>
              <a:spcBef>
                <a:spcPts val="1001"/>
              </a:spcBef>
              <a:buNone/>
              <a:tabLst>
                <a:tab pos="0" algn="l"/>
              </a:tabLst>
            </a:pPr>
            <a:r>
              <a:rPr lang="en-GB" sz="1600" b="1" strike="noStrike" spc="-1">
                <a:solidFill>
                  <a:srgbClr val="000000"/>
                </a:solidFill>
                <a:latin typeface="Open Sans"/>
              </a:rPr>
              <a:t>1. ESRI Geodatabase</a:t>
            </a:r>
            <a:endParaRPr lang="en-US" sz="1600" b="0" strike="noStrike" spc="-1">
              <a:solidFill>
                <a:srgbClr val="000000"/>
              </a:solidFill>
              <a:latin typeface="Calibri"/>
            </a:endParaRPr>
          </a:p>
          <a:p>
            <a:pPr marL="226080" indent="-226080">
              <a:lnSpc>
                <a:spcPct val="150000"/>
              </a:lnSpc>
              <a:spcBef>
                <a:spcPts val="1001"/>
              </a:spcBef>
              <a:buClr>
                <a:srgbClr val="000000"/>
              </a:buClr>
              <a:buFont typeface="Arial"/>
              <a:buChar char="•"/>
              <a:tabLst>
                <a:tab pos="0" algn="l"/>
              </a:tabLst>
            </a:pPr>
            <a:r>
              <a:rPr lang="en-GB" sz="1600" b="0" strike="noStrike" spc="-1">
                <a:solidFill>
                  <a:srgbClr val="000000"/>
                </a:solidFill>
                <a:latin typeface="Open Sans"/>
              </a:rPr>
              <a:t>ESRI offers the Geodatabase, a proprietary database system designed specifically for managing geospatial data within the ArcGIS ecosystem. Geodatabases provide advanced geospatial capabilities and support a range of data types, such as vector and raster data.</a:t>
            </a:r>
            <a:endParaRPr lang="en-US" sz="1600" b="0" strike="noStrike" spc="-1">
              <a:solidFill>
                <a:srgbClr val="000000"/>
              </a:solidFill>
              <a:latin typeface="Calibri"/>
            </a:endParaRPr>
          </a:p>
        </p:txBody>
      </p:sp>
      <p:sp>
        <p:nvSpPr>
          <p:cNvPr id="363" name="TextBox 4"/>
          <p:cNvSpPr/>
          <p:nvPr/>
        </p:nvSpPr>
        <p:spPr>
          <a:xfrm>
            <a:off x="846360" y="1478160"/>
            <a:ext cx="990756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An Overview of Software Options an Alternative to PostGIS In an SDI Context </a:t>
            </a:r>
            <a:endParaRPr lang="en-ZA" sz="2000" b="0" strike="noStrike" spc="-1">
              <a:solidFill>
                <a:srgbClr val="000000"/>
              </a:solidFill>
              <a:latin typeface="Arial"/>
            </a:endParaRPr>
          </a:p>
        </p:txBody>
      </p:sp>
      <p:sp>
        <p:nvSpPr>
          <p:cNvPr id="364"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7 Spatial Databases for Your Enterprise</a:t>
            </a:r>
            <a:endParaRPr lang="en-ZA" sz="1200" b="0" strike="noStrike" spc="-1">
              <a:solidFill>
                <a:srgbClr val="000000"/>
              </a:solidFill>
              <a:latin typeface="Arial"/>
            </a:endParaRPr>
          </a:p>
        </p:txBody>
      </p:sp>
      <p:sp>
        <p:nvSpPr>
          <p:cNvPr id="365" name="Content Placeholder 1"/>
          <p:cNvSpPr/>
          <p:nvPr/>
        </p:nvSpPr>
        <p:spPr>
          <a:xfrm>
            <a:off x="3956040" y="2812320"/>
            <a:ext cx="3688200" cy="316872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7500"/>
          </a:bodyPr>
          <a:lstStyle/>
          <a:p>
            <a:pPr>
              <a:lnSpc>
                <a:spcPct val="150000"/>
              </a:lnSpc>
              <a:spcBef>
                <a:spcPts val="1001"/>
              </a:spcBef>
              <a:tabLst>
                <a:tab pos="0" algn="l"/>
              </a:tabLst>
            </a:pPr>
            <a:r>
              <a:rPr lang="en-GB" sz="1600" b="1" strike="noStrike" spc="-1">
                <a:solidFill>
                  <a:srgbClr val="000000"/>
                </a:solidFill>
                <a:latin typeface="Open Sans"/>
              </a:rPr>
              <a:t>2. Oracle Spatial</a:t>
            </a:r>
            <a:endParaRPr lang="en-ZA" sz="1600" b="0" strike="noStrike" spc="-1">
              <a:solidFill>
                <a:srgbClr val="000000"/>
              </a:solidFill>
              <a:latin typeface="Arial"/>
            </a:endParaRPr>
          </a:p>
          <a:p>
            <a:pPr marL="205560" indent="-205560">
              <a:lnSpc>
                <a:spcPct val="150000"/>
              </a:lnSpc>
              <a:spcBef>
                <a:spcPts val="1001"/>
              </a:spcBef>
              <a:buClr>
                <a:srgbClr val="000000"/>
              </a:buClr>
              <a:buFont typeface="Arial"/>
              <a:buChar char="•"/>
              <a:tabLst>
                <a:tab pos="0" algn="l"/>
              </a:tabLst>
            </a:pPr>
            <a:r>
              <a:rPr lang="en-GB" sz="1600" b="0" strike="noStrike" spc="-1">
                <a:solidFill>
                  <a:srgbClr val="000000"/>
                </a:solidFill>
                <a:latin typeface="Open Sans"/>
              </a:rPr>
              <a:t>Oracle Spatial is a spatial extension to the Oracle Database, providing a platform for managing geospatial data alongside traditional relational data. It offers advanced spatial indexing, querying, and analysis capabilities.</a:t>
            </a:r>
            <a:endParaRPr lang="en-ZA" sz="1600" b="0" strike="noStrike" spc="-1">
              <a:solidFill>
                <a:srgbClr val="000000"/>
              </a:solidFill>
              <a:latin typeface="Arial"/>
            </a:endParaRPr>
          </a:p>
        </p:txBody>
      </p:sp>
      <p:sp>
        <p:nvSpPr>
          <p:cNvPr id="366" name="Content Placeholder 1"/>
          <p:cNvSpPr/>
          <p:nvPr/>
        </p:nvSpPr>
        <p:spPr>
          <a:xfrm>
            <a:off x="7469280" y="1913040"/>
            <a:ext cx="4397760" cy="309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1600" b="1" strike="noStrike" spc="-1">
                <a:solidFill>
                  <a:srgbClr val="000000"/>
                </a:solidFill>
                <a:latin typeface="Open Sans"/>
              </a:rPr>
              <a:t>3. MS SQL Server with Spatial Extensions</a:t>
            </a:r>
            <a:endParaRPr lang="en-ZA" sz="1600" b="0" strike="noStrike" spc="-1">
              <a:solidFill>
                <a:srgbClr val="000000"/>
              </a:solidFill>
              <a:latin typeface="Arial"/>
            </a:endParaRPr>
          </a:p>
          <a:p>
            <a:pPr marL="228600" indent="-228600">
              <a:lnSpc>
                <a:spcPct val="150000"/>
              </a:lnSpc>
              <a:spcBef>
                <a:spcPts val="1001"/>
              </a:spcBef>
              <a:buClr>
                <a:srgbClr val="000000"/>
              </a:buClr>
              <a:buFont typeface="Arial"/>
              <a:buChar char="•"/>
              <a:tabLst>
                <a:tab pos="0" algn="l"/>
              </a:tabLst>
            </a:pPr>
            <a:r>
              <a:rPr lang="en-GB" sz="1600" b="0" strike="noStrike" spc="-1">
                <a:solidFill>
                  <a:srgbClr val="000000"/>
                </a:solidFill>
                <a:latin typeface="Open Sans"/>
              </a:rPr>
              <a:t>Microsoft SQL Server is a widely used relational database management system (RDBMS) that offers spatial extensions for handling geospatial data. It provides spatial indexing, querying, and analysis capabilities within the SQL Server environment.</a:t>
            </a:r>
            <a:endParaRPr lang="en-ZA" sz="1600" b="0" strike="noStrike" spc="-1">
              <a:solidFill>
                <a:srgbClr val="000000"/>
              </a:solidFill>
              <a:latin typeface="Arial"/>
            </a:endParaRPr>
          </a:p>
        </p:txBody>
      </p:sp>
    </p:spTree>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Picture 3" descr="Graphical user interface, sunburst chart&#10;&#10;Description automatically generated"/>
          <p:cNvPicPr/>
          <p:nvPr/>
        </p:nvPicPr>
        <p:blipFill>
          <a:blip r:embed="rId3"/>
          <a:stretch/>
        </p:blipFill>
        <p:spPr>
          <a:xfrm>
            <a:off x="0" y="11160"/>
            <a:ext cx="12189960" cy="6857640"/>
          </a:xfrm>
          <a:prstGeom prst="rect">
            <a:avLst/>
          </a:prstGeom>
          <a:ln w="0">
            <a:noFill/>
          </a:ln>
        </p:spPr>
      </p:pic>
      <p:sp>
        <p:nvSpPr>
          <p:cNvPr id="36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40</a:t>
            </a:r>
            <a:endParaRPr lang="en-ZA" sz="1400" b="0" strike="noStrike" spc="-1">
              <a:solidFill>
                <a:srgbClr val="000000"/>
              </a:solidFill>
              <a:latin typeface="Arial"/>
            </a:endParaRPr>
          </a:p>
        </p:txBody>
      </p:sp>
      <p:sp>
        <p:nvSpPr>
          <p:cNvPr id="369" name="Title 10"/>
          <p:cNvSpPr/>
          <p:nvPr/>
        </p:nvSpPr>
        <p:spPr>
          <a:xfrm>
            <a:off x="887040" y="4680"/>
            <a:ext cx="10783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4400" b="0" strike="noStrike" spc="-1">
                <a:solidFill>
                  <a:srgbClr val="000000"/>
                </a:solidFill>
                <a:latin typeface="Open Sans"/>
                <a:ea typeface="Open Sans"/>
              </a:rPr>
              <a:t>1.4 Spatial Data Infrastructure</a:t>
            </a:r>
            <a:endParaRPr lang="en-ZA" sz="4400" b="0" strike="noStrike" spc="-1">
              <a:solidFill>
                <a:srgbClr val="000000"/>
              </a:solidFill>
              <a:latin typeface="Arial"/>
            </a:endParaRPr>
          </a:p>
        </p:txBody>
      </p:sp>
      <p:sp>
        <p:nvSpPr>
          <p:cNvPr id="370" name="PlaceHolder 1"/>
          <p:cNvSpPr>
            <a:spLocks noGrp="1"/>
          </p:cNvSpPr>
          <p:nvPr>
            <p:ph/>
          </p:nvPr>
        </p:nvSpPr>
        <p:spPr>
          <a:xfrm>
            <a:off x="846360" y="2021760"/>
            <a:ext cx="10671840" cy="4105800"/>
          </a:xfrm>
          <a:prstGeom prst="rect">
            <a:avLst/>
          </a:prstGeom>
          <a:noFill/>
          <a:ln w="0">
            <a:noFill/>
          </a:ln>
        </p:spPr>
        <p:txBody>
          <a:bodyPr anchor="t">
            <a:normAutofit fontScale="97000"/>
          </a:bodyPr>
          <a:lstStyle/>
          <a:p>
            <a:pPr indent="0">
              <a:lnSpc>
                <a:spcPct val="150000"/>
              </a:lnSpc>
              <a:spcBef>
                <a:spcPts val="1001"/>
              </a:spcBef>
              <a:buNone/>
              <a:tabLst>
                <a:tab pos="0" algn="l"/>
              </a:tabLst>
            </a:pPr>
            <a:r>
              <a:rPr lang="en-GB" sz="1900" b="0" strike="noStrike" spc="-1">
                <a:solidFill>
                  <a:srgbClr val="000000"/>
                </a:solidFill>
                <a:latin typeface="Open Sans"/>
              </a:rPr>
              <a:t>PostGIS is an open-source spatial database extender for PostgreSQL, a powerful relational database management system. Here are some reasons why PostGIS is often used in an SDI context:</a:t>
            </a:r>
            <a:endParaRPr lang="en-US" sz="1900" b="0" strike="noStrike" spc="-1">
              <a:solidFill>
                <a:srgbClr val="000000"/>
              </a:solidFill>
              <a:latin typeface="Calibri"/>
            </a:endParaRPr>
          </a:p>
          <a:p>
            <a:pPr marL="239400" indent="-239400">
              <a:lnSpc>
                <a:spcPct val="150000"/>
              </a:lnSpc>
              <a:spcBef>
                <a:spcPts val="1001"/>
              </a:spcBef>
              <a:buClr>
                <a:srgbClr val="000000"/>
              </a:buClr>
              <a:buFont typeface="Arial"/>
              <a:buChar char="•"/>
              <a:tabLst>
                <a:tab pos="0" algn="l"/>
              </a:tabLst>
            </a:pPr>
            <a:r>
              <a:rPr lang="en-GB" sz="1900" b="0" strike="noStrike" spc="-1">
                <a:solidFill>
                  <a:srgbClr val="000000"/>
                </a:solidFill>
                <a:latin typeface="Open Sans"/>
              </a:rPr>
              <a:t>Open-source and free, eliminating licensing costs.</a:t>
            </a:r>
            <a:endParaRPr lang="en-US" sz="1900" b="0" strike="noStrike" spc="-1">
              <a:solidFill>
                <a:srgbClr val="000000"/>
              </a:solidFill>
              <a:latin typeface="Calibri"/>
            </a:endParaRPr>
          </a:p>
          <a:p>
            <a:pPr marL="239400" indent="-239400">
              <a:lnSpc>
                <a:spcPct val="150000"/>
              </a:lnSpc>
              <a:spcBef>
                <a:spcPts val="1001"/>
              </a:spcBef>
              <a:buClr>
                <a:srgbClr val="000000"/>
              </a:buClr>
              <a:buFont typeface="Arial"/>
              <a:buChar char="•"/>
              <a:tabLst>
                <a:tab pos="0" algn="l"/>
              </a:tabLst>
            </a:pPr>
            <a:r>
              <a:rPr lang="en-GB" sz="1900" b="0" strike="noStrike" spc="-1">
                <a:solidFill>
                  <a:srgbClr val="000000"/>
                </a:solidFill>
                <a:latin typeface="Open Sans"/>
              </a:rPr>
              <a:t>Full integration with PostgreSQL, providing robust relational database capabilities alongside spatial functionality.</a:t>
            </a:r>
            <a:endParaRPr lang="en-US" sz="1900" b="0" strike="noStrike" spc="-1">
              <a:solidFill>
                <a:srgbClr val="000000"/>
              </a:solidFill>
              <a:latin typeface="Calibri"/>
            </a:endParaRPr>
          </a:p>
          <a:p>
            <a:pPr marL="239400" indent="-239400">
              <a:lnSpc>
                <a:spcPct val="150000"/>
              </a:lnSpc>
              <a:spcBef>
                <a:spcPts val="1001"/>
              </a:spcBef>
              <a:buClr>
                <a:srgbClr val="000000"/>
              </a:buClr>
              <a:buFont typeface="Arial"/>
              <a:buChar char="•"/>
              <a:tabLst>
                <a:tab pos="0" algn="l"/>
              </a:tabLst>
            </a:pPr>
            <a:r>
              <a:rPr lang="en-GB" sz="1900" b="0" strike="noStrike" spc="-1">
                <a:solidFill>
                  <a:srgbClr val="000000"/>
                </a:solidFill>
                <a:latin typeface="Open Sans"/>
              </a:rPr>
              <a:t>Comprehensive support for geospatial data types, indexing, and advanced spatial operations.</a:t>
            </a:r>
            <a:endParaRPr lang="en-US" sz="1900" b="0" strike="noStrike" spc="-1">
              <a:solidFill>
                <a:srgbClr val="000000"/>
              </a:solidFill>
              <a:latin typeface="Calibri"/>
            </a:endParaRPr>
          </a:p>
          <a:p>
            <a:pPr marL="239400" indent="-239400">
              <a:lnSpc>
                <a:spcPct val="150000"/>
              </a:lnSpc>
              <a:spcBef>
                <a:spcPts val="1001"/>
              </a:spcBef>
              <a:buClr>
                <a:srgbClr val="000000"/>
              </a:buClr>
              <a:buFont typeface="Arial"/>
              <a:buChar char="•"/>
              <a:tabLst>
                <a:tab pos="0" algn="l"/>
              </a:tabLst>
            </a:pPr>
            <a:r>
              <a:rPr lang="en-GB" sz="1900" b="0" strike="noStrike" spc="-1">
                <a:solidFill>
                  <a:srgbClr val="000000"/>
                </a:solidFill>
                <a:latin typeface="Open Sans"/>
              </a:rPr>
              <a:t>Wide compatibility with various GIS software</a:t>
            </a:r>
            <a:endParaRPr lang="en-US" sz="1900" b="0" strike="noStrike" spc="-1">
              <a:solidFill>
                <a:srgbClr val="000000"/>
              </a:solidFill>
              <a:latin typeface="Calibri"/>
            </a:endParaRPr>
          </a:p>
        </p:txBody>
      </p:sp>
      <p:sp>
        <p:nvSpPr>
          <p:cNvPr id="371" name="TextBox 4"/>
          <p:cNvSpPr/>
          <p:nvPr/>
        </p:nvSpPr>
        <p:spPr>
          <a:xfrm>
            <a:off x="846360" y="1478160"/>
            <a:ext cx="99075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 Rationale for Using PostGIS In An SDI Context</a:t>
            </a:r>
            <a:endParaRPr lang="en-ZA" sz="2000" b="0" strike="noStrike" spc="-1">
              <a:solidFill>
                <a:srgbClr val="000000"/>
              </a:solidFill>
              <a:latin typeface="Arial"/>
            </a:endParaRPr>
          </a:p>
        </p:txBody>
      </p:sp>
      <p:sp>
        <p:nvSpPr>
          <p:cNvPr id="372" name="TextBox 13"/>
          <p:cNvSpPr/>
          <p:nvPr/>
        </p:nvSpPr>
        <p:spPr>
          <a:xfrm>
            <a:off x="3581280" y="5981040"/>
            <a:ext cx="8089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 </a:t>
            </a:r>
            <a:r>
              <a:rPr lang="en-GB" sz="1200" b="0" i="1" strike="noStrike" spc="-1">
                <a:solidFill>
                  <a:srgbClr val="0563C1"/>
                </a:solidFill>
                <a:latin typeface="Open Sans"/>
                <a:ea typeface="Open Sans"/>
                <a:hlinkClick r:id="rId4"/>
              </a:rPr>
              <a:t>Introduction to PostGIS </a:t>
            </a:r>
            <a:r>
              <a:rPr lang="en-GB" sz="1200" b="0" i="1" strike="noStrike" spc="-1">
                <a:solidFill>
                  <a:srgbClr val="333333"/>
                </a:solidFill>
                <a:latin typeface="Open Sans"/>
                <a:ea typeface="Open Sans"/>
              </a:rPr>
              <a:t>and </a:t>
            </a:r>
            <a:r>
              <a:rPr lang="en-GB" sz="1200" b="0" i="1" strike="noStrike" spc="-1">
                <a:solidFill>
                  <a:srgbClr val="0563C1"/>
                </a:solidFill>
                <a:latin typeface="Open Sans"/>
                <a:ea typeface="Open Sans"/>
                <a:hlinkClick r:id="rId5"/>
              </a:rPr>
              <a:t>What does PostGIS do?</a:t>
            </a:r>
            <a:endParaRPr lang="en-ZA" sz="1200" b="0" strike="noStrike" spc="-1">
              <a:solidFill>
                <a:srgbClr val="000000"/>
              </a:solidFill>
              <a:latin typeface="Arial"/>
            </a:endParaRPr>
          </a:p>
        </p:txBody>
      </p:sp>
    </p:spTree>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7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41</a:t>
            </a:r>
            <a:endParaRPr lang="en-ZA" sz="1400" b="0" strike="noStrike" spc="-1">
              <a:solidFill>
                <a:srgbClr val="000000"/>
              </a:solidFill>
              <a:latin typeface="Arial"/>
            </a:endParaRPr>
          </a:p>
        </p:txBody>
      </p:sp>
      <p:sp>
        <p:nvSpPr>
          <p:cNvPr id="37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376" name="PlaceHolder 1"/>
          <p:cNvSpPr>
            <a:spLocks noGrp="1"/>
          </p:cNvSpPr>
          <p:nvPr>
            <p:ph/>
          </p:nvPr>
        </p:nvSpPr>
        <p:spPr>
          <a:xfrm>
            <a:off x="838080" y="1825560"/>
            <a:ext cx="10652760" cy="4465800"/>
          </a:xfrm>
          <a:prstGeom prst="rect">
            <a:avLst/>
          </a:prstGeom>
          <a:noFill/>
          <a:ln w="0">
            <a:noFill/>
          </a:ln>
        </p:spPr>
        <p:txBody>
          <a:bodyPr anchor="t">
            <a:normAutofit fontScale="99000"/>
          </a:bodyPr>
          <a:lstStyle/>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Defining a spatial data infrastructure</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Functions of an SDI</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Key advantages of an SDI</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Examples of SDI platforms - GeoNode</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An Overview of the Software Options and a Rationale for using  GeoNode in an SDI Context </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An Overview Of Software Options and a Rationale For Using QGIS in an SDI Context</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Introduction to Databases as a Core Component of an SDI </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An Overview of Software Options an Alternative to PostGIS In an SDI Context </a:t>
            </a:r>
            <a:endParaRPr lang="en-US" sz="2200" b="0" strike="noStrike" spc="-1">
              <a:solidFill>
                <a:srgbClr val="000000"/>
              </a:solidFill>
              <a:latin typeface="Calibri"/>
            </a:endParaRPr>
          </a:p>
          <a:p>
            <a:pPr marL="226080" indent="-226080">
              <a:lnSpc>
                <a:spcPct val="90000"/>
              </a:lnSpc>
              <a:spcBef>
                <a:spcPts val="1001"/>
              </a:spcBef>
              <a:buClr>
                <a:srgbClr val="000000"/>
              </a:buClr>
              <a:buFont typeface="Arial"/>
              <a:buChar char="•"/>
            </a:pPr>
            <a:r>
              <a:rPr lang="en-GB" sz="2200" b="0" strike="noStrike" spc="-1">
                <a:solidFill>
                  <a:srgbClr val="000000"/>
                </a:solidFill>
                <a:latin typeface="Open Sans"/>
              </a:rPr>
              <a:t>A Rationale for Using PostGIS In An SDI Context</a:t>
            </a:r>
            <a:endParaRPr lang="en-US" sz="2200" b="0" strike="noStrike" spc="-1">
              <a:solidFill>
                <a:srgbClr val="000000"/>
              </a:solidFill>
              <a:latin typeface="Calibri"/>
            </a:endParaRPr>
          </a:p>
        </p:txBody>
      </p:sp>
      <p:sp>
        <p:nvSpPr>
          <p:cNvPr id="377" name="TextBox 4"/>
          <p:cNvSpPr/>
          <p:nvPr/>
        </p:nvSpPr>
        <p:spPr>
          <a:xfrm>
            <a:off x="887040" y="1157400"/>
            <a:ext cx="62024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 of Spatial Data Infrastructure</a:t>
            </a:r>
            <a:endParaRPr lang="en-ZA" sz="2000" b="0" strike="noStrike" spc="-1">
              <a:solidFill>
                <a:srgbClr val="000000"/>
              </a:solidFill>
              <a:latin typeface="Arial"/>
            </a:endParaRPr>
          </a:p>
        </p:txBody>
      </p:sp>
    </p:spTree>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7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42</a:t>
            </a:r>
            <a:endParaRPr lang="en-ZA" sz="1400" b="0" strike="noStrike" spc="-1">
              <a:solidFill>
                <a:srgbClr val="000000"/>
              </a:solidFill>
              <a:latin typeface="Arial"/>
            </a:endParaRPr>
          </a:p>
        </p:txBody>
      </p:sp>
      <p:sp>
        <p:nvSpPr>
          <p:cNvPr id="380"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381" name="PlaceHolder 1"/>
          <p:cNvSpPr>
            <a:spLocks noGrp="1"/>
          </p:cNvSpPr>
          <p:nvPr>
            <p:ph/>
          </p:nvPr>
        </p:nvSpPr>
        <p:spPr>
          <a:xfrm>
            <a:off x="260710" y="1065287"/>
            <a:ext cx="11315520" cy="5302461"/>
          </a:xfrm>
          <a:prstGeom prst="rect">
            <a:avLst/>
          </a:prstGeom>
          <a:noFill/>
          <a:ln w="0">
            <a:noFill/>
          </a:ln>
        </p:spPr>
        <p:txBody>
          <a:bodyPr numCol="2" spcCol="0" anchor="t">
            <a:normAutofit lnSpcReduction="10000"/>
          </a:bodyPr>
          <a:lstStyle/>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A gentle introduction to GIS. URL  </a:t>
            </a:r>
            <a:r>
              <a:rPr lang="en-GB" sz="2000" b="0" u="sng" strike="noStrike" spc="-1" dirty="0">
                <a:solidFill>
                  <a:srgbClr val="0563C1"/>
                </a:solidFill>
                <a:uFillTx/>
                <a:latin typeface="Open Sans"/>
                <a:hlinkClick r:id="rId4"/>
              </a:rPr>
              <a:t>https://docs.qgis.org/3.28/en/docs/gentle_gis_introduction/introducing_gis.html#overview</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What is GIS? A Guide to Geographic Information Systems. URL </a:t>
            </a:r>
            <a:r>
              <a:rPr lang="en-GB" sz="2000" b="0" u="sng" strike="noStrike" spc="-1" dirty="0">
                <a:solidFill>
                  <a:srgbClr val="0563C1"/>
                </a:solidFill>
                <a:uFillTx/>
                <a:latin typeface="Open Sans"/>
                <a:hlinkClick r:id="rId5"/>
              </a:rPr>
              <a:t>https://gisgeography.com/what-is-gis/</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Vector Data. URL </a:t>
            </a:r>
            <a:r>
              <a:rPr lang="en-GB" sz="2000" b="0" u="sng" strike="noStrike" spc="-1" dirty="0">
                <a:solidFill>
                  <a:srgbClr val="0563C1"/>
                </a:solidFill>
                <a:uFillTx/>
                <a:latin typeface="Open Sans"/>
                <a:hlinkClick r:id="rId6"/>
              </a:rPr>
              <a:t>https://docs.qgis.org/3.28/en/docs/gentle_gis_introduction/vector_data.html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Vector Data Overview. URL </a:t>
            </a:r>
            <a:r>
              <a:rPr lang="en-GB" sz="2000" b="0" u="sng" strike="noStrike" spc="-1" dirty="0">
                <a:solidFill>
                  <a:srgbClr val="0563C1"/>
                </a:solidFill>
                <a:uFillTx/>
                <a:latin typeface="Open Sans"/>
                <a:hlinkClick r:id="rId7"/>
              </a:rPr>
              <a:t>https://docs.qgis.org/3.28/en/docs/gentle_gis_introduction/vector_data.html#overview</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Field Data Types. URL </a:t>
            </a:r>
            <a:r>
              <a:rPr lang="en-GB" sz="2000" b="0" u="sng" strike="noStrike" spc="-1" dirty="0">
                <a:solidFill>
                  <a:srgbClr val="0563C1"/>
                </a:solidFill>
                <a:uFillTx/>
                <a:latin typeface="Open Sans"/>
                <a:hlinkClick r:id="rId8"/>
              </a:rPr>
              <a:t>https://desktop.arcgis.com/en/arcmap/latest/manage-data/geodatabases/arcgis-field-data-types.htm</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Vector Attribute Data. URL </a:t>
            </a:r>
            <a:r>
              <a:rPr lang="en-GB" sz="2000" b="0" u="sng" strike="noStrike" spc="-1" dirty="0">
                <a:solidFill>
                  <a:srgbClr val="0563C1"/>
                </a:solidFill>
                <a:uFillTx/>
                <a:latin typeface="Open Sans"/>
                <a:hlinkClick r:id="rId9"/>
              </a:rPr>
              <a:t>https://docs.qgis.org/3.28/en/docs/gentle_gis_introduction/vector_attribute_data.html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Attribute Data Basics. URL </a:t>
            </a:r>
            <a:r>
              <a:rPr lang="en-GB" sz="2000" b="0" u="sng" strike="noStrike" spc="-1" dirty="0">
                <a:solidFill>
                  <a:srgbClr val="0563C1"/>
                </a:solidFill>
                <a:uFillTx/>
                <a:latin typeface="Open Sans"/>
                <a:hlinkClick r:id="rId10"/>
              </a:rPr>
              <a:t>https://changelog.kartoza.com/en/qgis/lesson/introduction-qgis-1/detail/72/?q=1.10</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err="1">
                <a:solidFill>
                  <a:srgbClr val="000000"/>
                </a:solidFill>
                <a:latin typeface="Open Sans"/>
              </a:rPr>
              <a:t>GISGeography</a:t>
            </a:r>
            <a:r>
              <a:rPr lang="en-GB" sz="2000" b="0" strike="noStrike" spc="-1" dirty="0">
                <a:solidFill>
                  <a:srgbClr val="000000"/>
                </a:solidFill>
                <a:latin typeface="Open Sans"/>
              </a:rPr>
              <a:t> - GIS Formats .URL </a:t>
            </a:r>
            <a:r>
              <a:rPr lang="en-GB" sz="2000" b="0" u="sng" strike="noStrike" spc="-1" dirty="0">
                <a:solidFill>
                  <a:srgbClr val="0563C1"/>
                </a:solidFill>
                <a:uFillTx/>
                <a:latin typeface="Open Sans"/>
                <a:hlinkClick r:id="rId11"/>
              </a:rPr>
              <a:t>https://gisgeography.com/gis-formats/</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QGIS - Exploring Data Formats and Fields.URL </a:t>
            </a:r>
            <a:r>
              <a:rPr lang="en-GB" sz="2000" b="0" u="sng" strike="noStrike" spc="-1" dirty="0">
                <a:solidFill>
                  <a:srgbClr val="0563C1"/>
                </a:solidFill>
                <a:uFillTx/>
                <a:latin typeface="Open Sans"/>
                <a:hlinkClick r:id="rId12"/>
              </a:rPr>
              <a:t>https://docs.qgis.org/3.28/en/docs/user_manual/managing_data_source/supported_data.html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GB" sz="2000" b="0" strike="noStrike" spc="-1" dirty="0">
                <a:solidFill>
                  <a:srgbClr val="000000"/>
                </a:solidFill>
                <a:latin typeface="Open Sans"/>
              </a:rPr>
              <a:t>Raster Data in Detail. URL </a:t>
            </a:r>
            <a:r>
              <a:rPr lang="en-GB" sz="2000" b="0" u="sng" strike="noStrike" spc="-1" dirty="0">
                <a:solidFill>
                  <a:srgbClr val="0563C1"/>
                </a:solidFill>
                <a:uFillTx/>
                <a:latin typeface="Open Sans"/>
                <a:hlinkClick r:id="rId13"/>
              </a:rPr>
              <a:t>https://docs.qgis.org/3.28/en/docs/gentle_gis_introduction/raster_data.html#raster-data-in-detail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indent="0">
              <a:lnSpc>
                <a:spcPct val="90000"/>
              </a:lnSpc>
              <a:spcBef>
                <a:spcPts val="1001"/>
              </a:spcBef>
              <a:buNone/>
            </a:pPr>
            <a:endParaRPr lang="en-US" sz="2000" b="0" strike="noStrike" spc="-1" dirty="0">
              <a:solidFill>
                <a:srgbClr val="000000"/>
              </a:solidFill>
              <a:latin typeface="Calibri"/>
            </a:endParaRPr>
          </a:p>
        </p:txBody>
      </p:sp>
    </p:spTree>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8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43</a:t>
            </a:r>
            <a:endParaRPr lang="en-ZA" sz="1400" b="0" strike="noStrike" spc="-1">
              <a:solidFill>
                <a:srgbClr val="000000"/>
              </a:solidFill>
              <a:latin typeface="Arial"/>
            </a:endParaRPr>
          </a:p>
        </p:txBody>
      </p:sp>
      <p:sp>
        <p:nvSpPr>
          <p:cNvPr id="384"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385" name="PlaceHolder 1"/>
          <p:cNvSpPr>
            <a:spLocks noGrp="1"/>
          </p:cNvSpPr>
          <p:nvPr>
            <p:ph/>
          </p:nvPr>
        </p:nvSpPr>
        <p:spPr>
          <a:xfrm>
            <a:off x="304777" y="1010203"/>
            <a:ext cx="11315520" cy="5247377"/>
          </a:xfrm>
          <a:prstGeom prst="rect">
            <a:avLst/>
          </a:prstGeom>
          <a:noFill/>
          <a:ln w="0">
            <a:noFill/>
          </a:ln>
        </p:spPr>
        <p:txBody>
          <a:bodyPr numCol="2" spcCol="0" anchor="t">
            <a:normAutofit fontScale="99000" lnSpcReduction="10000"/>
          </a:bodyPr>
          <a:lstStyle/>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Adding Raster Data. URL </a:t>
            </a:r>
            <a:r>
              <a:rPr lang="en-GB" sz="2000" b="0" u="sng" strike="noStrike" spc="-1" dirty="0">
                <a:solidFill>
                  <a:srgbClr val="0563C1"/>
                </a:solidFill>
                <a:uFillTx/>
                <a:latin typeface="Open Sans"/>
                <a:hlinkClick r:id="rId4"/>
              </a:rPr>
              <a:t>https://changelog.qgis.org/en/qgis/lesson/introduction-qgis-1/detail/165/?q=1.4</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Vector Menu. URL </a:t>
            </a:r>
            <a:r>
              <a:rPr lang="en-GB" sz="2000" b="0" u="sng" strike="noStrike" spc="-1" dirty="0">
                <a:solidFill>
                  <a:srgbClr val="0563C1"/>
                </a:solidFill>
                <a:uFillTx/>
                <a:latin typeface="Open Sans"/>
                <a:hlinkClick r:id="rId5"/>
              </a:rPr>
              <a:t>https://docs.qgis.org/2.18/en/docs/user_manual/processing/vector_menu.html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Geospatial Analysis II: Raster Data. URL </a:t>
            </a:r>
            <a:r>
              <a:rPr lang="en-GB" sz="2000" b="0" u="sng" strike="noStrike" spc="-1" dirty="0">
                <a:solidFill>
                  <a:srgbClr val="0563C1"/>
                </a:solidFill>
                <a:uFillTx/>
                <a:latin typeface="Open Sans"/>
                <a:hlinkClick r:id="rId6"/>
              </a:rPr>
              <a:t>https://saylordotorg.github.io/text_essentials-of-geographic-information-systems/s12-geospatial-analysis-ii-raster-.html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Raster Processing. URL </a:t>
            </a:r>
            <a:r>
              <a:rPr lang="en-GB" sz="2000" b="0" u="sng" strike="noStrike" spc="-1" dirty="0">
                <a:solidFill>
                  <a:srgbClr val="0563C1"/>
                </a:solidFill>
                <a:uFillTx/>
                <a:latin typeface="Open Sans"/>
                <a:hlinkClick r:id="rId7"/>
              </a:rPr>
              <a:t>https://docs.qgis.org/2.18/en/docs/user_manual/processing_algs/r/raster_processing.html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Databases (advanced). URL </a:t>
            </a:r>
            <a:r>
              <a:rPr lang="en-GB" sz="2000" b="0" u="sng" strike="noStrike" spc="-1" dirty="0">
                <a:solidFill>
                  <a:srgbClr val="0563C1"/>
                </a:solidFill>
                <a:uFillTx/>
                <a:latin typeface="Open Sans"/>
                <a:hlinkClick r:id="rId8"/>
              </a:rPr>
              <a:t>https://changelog.qgis.org/en/qgis/lesson/data-providers-21/detail/80/?q=2.2</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Introduction to Databases. URL </a:t>
            </a:r>
            <a:r>
              <a:rPr lang="en-GB" sz="2000" b="0" u="sng" strike="noStrike" spc="-1" dirty="0">
                <a:solidFill>
                  <a:srgbClr val="0563C1"/>
                </a:solidFill>
                <a:uFillTx/>
                <a:latin typeface="Open Sans"/>
                <a:hlinkClick r:id="rId9"/>
              </a:rPr>
              <a:t>https://docs.qgis.org/3.28/en/docs/training_manual/database_concepts/db_intro.html#what-is-a-database</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What is PostgreSQL?. URL </a:t>
            </a:r>
            <a:r>
              <a:rPr lang="en-GB" sz="2000" b="0" u="sng" strike="noStrike" spc="-1" dirty="0">
                <a:solidFill>
                  <a:srgbClr val="0563C1"/>
                </a:solidFill>
                <a:uFillTx/>
                <a:latin typeface="Open Sans"/>
                <a:hlinkClick r:id="rId10"/>
              </a:rPr>
              <a:t>https://www.postgresql.org/docs/current/intro-whatis.html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About PostGIS. URL http://postgis.net/</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Spatial Database Concepts with PostGIS.URL </a:t>
            </a:r>
            <a:r>
              <a:rPr lang="en-GB" sz="2000" b="0" u="sng" strike="noStrike" spc="-1" dirty="0">
                <a:solidFill>
                  <a:srgbClr val="0563C1"/>
                </a:solidFill>
                <a:uFillTx/>
                <a:latin typeface="Open Sans"/>
                <a:hlinkClick r:id="rId11"/>
              </a:rPr>
              <a:t>https://docs.qgis.org/3.28/en/docs/training_manual/spatial_databases/index.html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26080" indent="-226080">
              <a:lnSpc>
                <a:spcPct val="90000"/>
              </a:lnSpc>
              <a:spcBef>
                <a:spcPts val="1001"/>
              </a:spcBef>
              <a:buClr>
                <a:srgbClr val="000000"/>
              </a:buClr>
              <a:buFont typeface="Arial"/>
              <a:buChar char="•"/>
            </a:pPr>
            <a:r>
              <a:rPr lang="en-GB" sz="2000" b="0" strike="noStrike" spc="-1" dirty="0">
                <a:solidFill>
                  <a:srgbClr val="000000"/>
                </a:solidFill>
                <a:latin typeface="Open Sans"/>
              </a:rPr>
              <a:t>Difference between Open Source and Proprietary Software.URL </a:t>
            </a:r>
            <a:r>
              <a:rPr lang="en-GB" sz="2000" b="0" u="sng" strike="noStrike" spc="-1" dirty="0">
                <a:solidFill>
                  <a:srgbClr val="0563C1"/>
                </a:solidFill>
                <a:uFillTx/>
                <a:latin typeface="Open Sans"/>
                <a:hlinkClick r:id="rId12"/>
              </a:rPr>
              <a:t>https://www.tutorialspoint.com/difference-between-open-source-and-proprietary-software</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indent="0">
              <a:lnSpc>
                <a:spcPct val="90000"/>
              </a:lnSpc>
              <a:spcBef>
                <a:spcPts val="1001"/>
              </a:spcBef>
              <a:buNone/>
              <a:tabLst>
                <a:tab pos="0" algn="l"/>
              </a:tabLst>
            </a:pPr>
            <a:endParaRPr lang="en-US" sz="2000" b="0" strike="noStrike" spc="-1" dirty="0">
              <a:solidFill>
                <a:srgbClr val="000000"/>
              </a:solidFill>
              <a:latin typeface="Calibri"/>
            </a:endParaRPr>
          </a:p>
        </p:txBody>
      </p:sp>
    </p:spTree>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38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44</a:t>
            </a:r>
            <a:endParaRPr lang="en-ZA" sz="1400" b="0" strike="noStrike" spc="-1">
              <a:solidFill>
                <a:srgbClr val="000000"/>
              </a:solidFill>
              <a:latin typeface="Arial"/>
            </a:endParaRPr>
          </a:p>
        </p:txBody>
      </p:sp>
      <p:sp>
        <p:nvSpPr>
          <p:cNvPr id="388"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389" name="PlaceHolder 1"/>
          <p:cNvSpPr>
            <a:spLocks noGrp="1"/>
          </p:cNvSpPr>
          <p:nvPr>
            <p:ph/>
          </p:nvPr>
        </p:nvSpPr>
        <p:spPr>
          <a:xfrm>
            <a:off x="293760" y="1076303"/>
            <a:ext cx="11315520" cy="5291445"/>
          </a:xfrm>
          <a:prstGeom prst="rect">
            <a:avLst/>
          </a:prstGeom>
          <a:noFill/>
          <a:ln w="0">
            <a:noFill/>
          </a:ln>
        </p:spPr>
        <p:txBody>
          <a:bodyPr numCol="2" spcCol="0" anchor="t">
            <a:normAutofit fontScale="89000"/>
          </a:bodyPr>
          <a:lstStyle/>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Deciding Between FOSSGIS and Proprietary Software in the Enterprise. URL </a:t>
            </a:r>
            <a:r>
              <a:rPr lang="en-GB" sz="2000" b="0" u="sng" strike="noStrike" spc="-1" dirty="0">
                <a:solidFill>
                  <a:srgbClr val="0563C1"/>
                </a:solidFill>
                <a:uFillTx/>
                <a:latin typeface="Open Sans"/>
                <a:hlinkClick r:id="rId4"/>
              </a:rPr>
              <a:t>https://www.gim-international.com/content/article/deciding-between-fossgis-and-proprietary-software-in-the-enterprise</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Copyright and Creative Commons are friends.URL </a:t>
            </a:r>
            <a:r>
              <a:rPr lang="en-GB" sz="2000" b="0" u="sng" strike="noStrike" spc="-1" dirty="0">
                <a:solidFill>
                  <a:srgbClr val="0563C1"/>
                </a:solidFill>
                <a:uFillTx/>
                <a:latin typeface="Open Sans"/>
                <a:hlinkClick r:id="rId5"/>
              </a:rPr>
              <a:t>https://creativecommons.org/get-cc-savvy/copyright-creativecommons-are-friends/#:~:text=Copyright</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ArcGIS vs Manifold GIS vs QGIS. URL </a:t>
            </a:r>
            <a:r>
              <a:rPr lang="en-GB" sz="2000" b="0" u="sng" strike="noStrike" spc="-1" dirty="0">
                <a:solidFill>
                  <a:srgbClr val="0563C1"/>
                </a:solidFill>
                <a:uFillTx/>
                <a:latin typeface="Open Sans"/>
                <a:hlinkClick r:id="rId6"/>
              </a:rPr>
              <a:t>https://www.capterra.com/gis-software/compare/93333-161102-185949/ArcGIS-vs-Manifold-GIS-vs-QGIS</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err="1">
                <a:solidFill>
                  <a:srgbClr val="000000"/>
                </a:solidFill>
                <a:latin typeface="Open Sans"/>
              </a:rPr>
              <a:t>GeoNetwork</a:t>
            </a:r>
            <a:r>
              <a:rPr lang="en-GB" sz="2000" b="0" strike="noStrike" spc="-1" dirty="0">
                <a:solidFill>
                  <a:srgbClr val="000000"/>
                </a:solidFill>
                <a:latin typeface="Open Sans"/>
              </a:rPr>
              <a:t> and Spatial Metadata Cataloguing.URL </a:t>
            </a:r>
            <a:r>
              <a:rPr lang="en-GB" sz="2000" b="0" u="sng" strike="noStrike" spc="-1" dirty="0">
                <a:solidFill>
                  <a:srgbClr val="0563C1"/>
                </a:solidFill>
                <a:uFillTx/>
                <a:latin typeface="Open Sans"/>
                <a:hlinkClick r:id="rId7"/>
              </a:rPr>
              <a:t>https://spatialvision.com.au/geonetwork-and-spatial-metadata-cataloguing/</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CKAN as an open-source data management solution for open data.URL </a:t>
            </a:r>
            <a:r>
              <a:rPr lang="en-GB" sz="2000" b="0" u="sng" strike="noStrike" spc="-1" dirty="0">
                <a:solidFill>
                  <a:srgbClr val="0563C1"/>
                </a:solidFill>
                <a:uFillTx/>
                <a:latin typeface="Open Sans"/>
                <a:hlinkClick r:id="rId8"/>
              </a:rPr>
              <a:t>https://www.youtube.com/watch?v=nUn1jAuuojk</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err="1">
                <a:solidFill>
                  <a:srgbClr val="000000"/>
                </a:solidFill>
                <a:latin typeface="Open Sans"/>
              </a:rPr>
              <a:t>GeoNode</a:t>
            </a:r>
            <a:r>
              <a:rPr lang="en-GB" sz="2000" b="0" strike="noStrike" spc="-1" dirty="0">
                <a:solidFill>
                  <a:srgbClr val="000000"/>
                </a:solidFill>
                <a:latin typeface="Open Sans"/>
              </a:rPr>
              <a:t> architecture.URL </a:t>
            </a:r>
            <a:r>
              <a:rPr lang="en-GB" sz="2000" b="0" u="sng" strike="noStrike" spc="-1" dirty="0">
                <a:solidFill>
                  <a:srgbClr val="0563C1"/>
                </a:solidFill>
                <a:uFillTx/>
                <a:latin typeface="Open Sans"/>
                <a:hlinkClick r:id="rId9"/>
              </a:rPr>
              <a:t>https://doc-geonode.readthedocs.io/en/latest/001_overview_and_ref/003_reference_doc/architecture.html</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Citizen science and </a:t>
            </a:r>
            <a:r>
              <a:rPr lang="en-GB" sz="2000" b="0" strike="noStrike" spc="-1" dirty="0" err="1">
                <a:solidFill>
                  <a:srgbClr val="000000"/>
                </a:solidFill>
                <a:latin typeface="Open Sans"/>
              </a:rPr>
              <a:t>WebGIS</a:t>
            </a:r>
            <a:r>
              <a:rPr lang="en-GB" sz="2000" b="0" strike="noStrike" spc="-1" dirty="0">
                <a:solidFill>
                  <a:srgbClr val="000000"/>
                </a:solidFill>
                <a:latin typeface="Open Sans"/>
              </a:rPr>
              <a:t> for outdoor advertisement visual pollution assessment. URL </a:t>
            </a:r>
            <a:r>
              <a:rPr lang="en-GB" sz="2000" b="0" u="sng" strike="noStrike" spc="-1" dirty="0">
                <a:solidFill>
                  <a:srgbClr val="0563C1"/>
                </a:solidFill>
                <a:uFillTx/>
                <a:latin typeface="Open Sans"/>
                <a:hlinkClick r:id="rId10"/>
              </a:rPr>
              <a:t>https://www.researchgate.net/figure/The-advantages-and-disadvantages-of-AGOL-vs-other-SaaS-WebGIS-solutions_tbl1_320086937</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7 Spatial Databases for Your Enterprise. URL </a:t>
            </a:r>
            <a:r>
              <a:rPr lang="en-GB" sz="2000" b="0" u="sng" strike="noStrike" spc="-1" dirty="0">
                <a:solidFill>
                  <a:srgbClr val="0563C1"/>
                </a:solidFill>
                <a:uFillTx/>
                <a:latin typeface="Open Sans"/>
                <a:hlinkClick r:id="rId11"/>
              </a:rPr>
              <a:t>https://engage.safe.com/blog/2021/11/7-spatial-databases-enterprise/</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Introduction to PostGIS. URL </a:t>
            </a:r>
            <a:r>
              <a:rPr lang="en-GB" sz="2000" b="0" u="sng" strike="noStrike" spc="-1" dirty="0">
                <a:solidFill>
                  <a:srgbClr val="0563C1"/>
                </a:solidFill>
                <a:uFillTx/>
                <a:latin typeface="Open Sans"/>
                <a:hlinkClick r:id="rId12"/>
              </a:rPr>
              <a:t>https://postgis.net/works</a:t>
            </a:r>
            <a:r>
              <a:rPr lang="en-GB" sz="2000" b="0" strike="noStrike" spc="-1" dirty="0">
                <a:solidFill>
                  <a:srgbClr val="000000"/>
                </a:solidFill>
                <a:latin typeface="Open Sans"/>
              </a:rPr>
              <a:t> hops/</a:t>
            </a:r>
            <a:r>
              <a:rPr lang="en-GB" sz="2000" b="0" strike="noStrike" spc="-1" dirty="0" err="1">
                <a:solidFill>
                  <a:srgbClr val="000000"/>
                </a:solidFill>
                <a:latin typeface="Open Sans"/>
              </a:rPr>
              <a:t>postgis</a:t>
            </a:r>
            <a:r>
              <a:rPr lang="en-GB" sz="2000" b="0" strike="noStrike" spc="-1" dirty="0">
                <a:solidFill>
                  <a:srgbClr val="000000"/>
                </a:solidFill>
                <a:latin typeface="Open Sans"/>
              </a:rPr>
              <a:t>-intro/introduction.html</a:t>
            </a:r>
            <a:endParaRPr lang="en-US" sz="2000" b="0" strike="noStrike" spc="-1" dirty="0">
              <a:solidFill>
                <a:srgbClr val="000000"/>
              </a:solidFill>
              <a:latin typeface="Calibri"/>
            </a:endParaRPr>
          </a:p>
          <a:p>
            <a:pPr marL="219600" indent="-219600">
              <a:lnSpc>
                <a:spcPct val="90000"/>
              </a:lnSpc>
              <a:spcBef>
                <a:spcPts val="1001"/>
              </a:spcBef>
              <a:buClr>
                <a:srgbClr val="000000"/>
              </a:buClr>
              <a:buFont typeface="Arial"/>
              <a:buChar char="•"/>
            </a:pPr>
            <a:r>
              <a:rPr lang="en-GB" sz="2000" b="0" strike="noStrike" spc="-1" dirty="0">
                <a:solidFill>
                  <a:srgbClr val="000000"/>
                </a:solidFill>
                <a:latin typeface="Open Sans"/>
              </a:rPr>
              <a:t>What does PostGIS do?. URL </a:t>
            </a:r>
            <a:r>
              <a:rPr lang="en-GB" sz="2000" b="0" u="sng" strike="noStrike" spc="-1" dirty="0">
                <a:solidFill>
                  <a:srgbClr val="0563C1"/>
                </a:solidFill>
                <a:uFillTx/>
                <a:latin typeface="Open Sans"/>
                <a:hlinkClick r:id="rId13"/>
              </a:rPr>
              <a:t>https://www.gislounge.com/what-is-postgis/</a:t>
            </a:r>
            <a:r>
              <a:rPr lang="en-GB" sz="2000" b="0" strike="noStrike" spc="-1" dirty="0">
                <a:solidFill>
                  <a:srgbClr val="000000"/>
                </a:solidFill>
                <a:latin typeface="Open Sans"/>
              </a:rPr>
              <a:t> </a:t>
            </a:r>
            <a:endParaRPr lang="en-US" sz="2000" b="0" strike="noStrike" spc="-1" dirty="0">
              <a:solidFill>
                <a:srgbClr val="000000"/>
              </a:solidFill>
              <a:latin typeface="Calibri"/>
            </a:endParaRPr>
          </a:p>
          <a:p>
            <a:pPr indent="0">
              <a:lnSpc>
                <a:spcPct val="90000"/>
              </a:lnSpc>
              <a:spcBef>
                <a:spcPts val="1001"/>
              </a:spcBef>
              <a:buNone/>
              <a:tabLst>
                <a:tab pos="0" algn="l"/>
              </a:tabLst>
            </a:pPr>
            <a:endParaRPr lang="en-US" sz="2000" b="0" strike="noStrike" spc="-1" dirty="0">
              <a:solidFill>
                <a:srgbClr val="000000"/>
              </a:solidFill>
              <a:latin typeface="Calibri"/>
            </a:endParaRPr>
          </a:p>
        </p:txBody>
      </p:sp>
    </p:spTree>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B1FEEE6-8527-6AC0-3609-DC8D5D89030A}"/>
              </a:ext>
            </a:extLst>
          </p:cNvPr>
          <p:cNvGrpSpPr/>
          <p:nvPr/>
        </p:nvGrpSpPr>
        <p:grpSpPr>
          <a:xfrm>
            <a:off x="0" y="0"/>
            <a:ext cx="12192000" cy="6858000"/>
            <a:chOff x="0" y="0"/>
            <a:chExt cx="12192000" cy="6858000"/>
          </a:xfrm>
        </p:grpSpPr>
        <p:pic>
          <p:nvPicPr>
            <p:cNvPr id="1045" name="Picture 21">
              <a:extLst>
                <a:ext uri="{FF2B5EF4-FFF2-40B4-BE49-F238E27FC236}">
                  <a16:creationId xmlns:a16="http://schemas.microsoft.com/office/drawing/2014/main" id="{9A3B3690-5462-7DFF-7D5A-6D7E4958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5A9FB36-01E8-E1B0-4E97-3A7E25A49793}"/>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1049" name="Picture 25" descr="A white circle with white text&#10;&#10;Description automatically generated">
              <a:extLst>
                <a:ext uri="{FF2B5EF4-FFF2-40B4-BE49-F238E27FC236}">
                  <a16:creationId xmlns:a16="http://schemas.microsoft.com/office/drawing/2014/main" id="{0565F08D-01E4-6A70-D5AD-EC04450D18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0542C7C-99A9-76B9-C7BD-D09D9C5CFA92}"/>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1053" name="Picture 29">
              <a:extLst>
                <a:ext uri="{FF2B5EF4-FFF2-40B4-BE49-F238E27FC236}">
                  <a16:creationId xmlns:a16="http://schemas.microsoft.com/office/drawing/2014/main" id="{FBB6CDEC-F84A-0100-3057-F7BD71527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091EB33-D8F8-E451-29A9-42209503BD5F}"/>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1: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1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a:t>
            </a:r>
            <a:endParaRPr lang="en-ZA" sz="1400" b="0" strike="noStrike" spc="-1">
              <a:solidFill>
                <a:srgbClr val="000000"/>
              </a:solidFill>
              <a:latin typeface="Arial"/>
            </a:endParaRPr>
          </a:p>
        </p:txBody>
      </p:sp>
      <p:sp>
        <p:nvSpPr>
          <p:cNvPr id="114" name="Title 10"/>
          <p:cNvSpPr/>
          <p:nvPr/>
        </p:nvSpPr>
        <p:spPr>
          <a:xfrm>
            <a:off x="838080" y="1699560"/>
            <a:ext cx="765108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1800" b="1" strike="noStrike" spc="-1">
                <a:solidFill>
                  <a:schemeClr val="accent5">
                    <a:lumMod val="60000"/>
                    <a:lumOff val="40000"/>
                  </a:schemeClr>
                </a:solidFill>
                <a:latin typeface="Open Sans"/>
                <a:ea typeface="Open Sans"/>
              </a:rPr>
              <a:t>Components of Geographic Information Systems</a:t>
            </a:r>
            <a:endParaRPr lang="en-ZA" sz="1800" b="0" strike="noStrike" spc="-1">
              <a:solidFill>
                <a:srgbClr val="000000"/>
              </a:solidFill>
              <a:latin typeface="Arial"/>
            </a:endParaRPr>
          </a:p>
        </p:txBody>
      </p:sp>
      <p:sp>
        <p:nvSpPr>
          <p:cNvPr id="115" name="PlaceHolder 1"/>
          <p:cNvSpPr>
            <a:spLocks noGrp="1"/>
          </p:cNvSpPr>
          <p:nvPr>
            <p:ph/>
          </p:nvPr>
        </p:nvSpPr>
        <p:spPr>
          <a:xfrm>
            <a:off x="838080" y="2447640"/>
            <a:ext cx="5524560" cy="29505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ZA" sz="2000" b="0" strike="noStrike" spc="-1">
                <a:solidFill>
                  <a:srgbClr val="000000"/>
                </a:solidFill>
                <a:latin typeface="Open Sans"/>
              </a:rPr>
              <a:t>Data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ZA" sz="2000" b="0" strike="noStrike" spc="-1">
                <a:solidFill>
                  <a:srgbClr val="000000"/>
                </a:solidFill>
                <a:latin typeface="Open Sans"/>
              </a:rPr>
              <a:t>Hardware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pPr>
            <a:r>
              <a:rPr lang="en-ZA" sz="2000" b="0" strike="noStrike" spc="-1">
                <a:solidFill>
                  <a:srgbClr val="000000"/>
                </a:solidFill>
                <a:latin typeface="Open Sans"/>
              </a:rPr>
              <a:t>Software</a:t>
            </a:r>
            <a:endParaRPr lang="en-US" sz="2000" b="0" strike="noStrike" spc="-1">
              <a:solidFill>
                <a:srgbClr val="000000"/>
              </a:solidFill>
              <a:latin typeface="Calibri"/>
            </a:endParaRPr>
          </a:p>
        </p:txBody>
      </p:sp>
      <p:sp>
        <p:nvSpPr>
          <p:cNvPr id="116"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a:t>
            </a:r>
            <a:endParaRPr lang="en-ZA" sz="4000" b="0" strike="noStrike" spc="-1">
              <a:solidFill>
                <a:srgbClr val="000000"/>
              </a:solidFill>
              <a:latin typeface="Arial"/>
            </a:endParaRPr>
          </a:p>
        </p:txBody>
      </p:sp>
      <p:pic>
        <p:nvPicPr>
          <p:cNvPr id="117" name="Picture 6"/>
          <p:cNvPicPr/>
          <p:nvPr/>
        </p:nvPicPr>
        <p:blipFill>
          <a:blip r:embed="rId4"/>
          <a:stretch/>
        </p:blipFill>
        <p:spPr>
          <a:xfrm>
            <a:off x="7063200" y="1932840"/>
            <a:ext cx="3428640" cy="1142640"/>
          </a:xfrm>
          <a:prstGeom prst="rect">
            <a:avLst/>
          </a:prstGeom>
          <a:ln w="0">
            <a:noFill/>
          </a:ln>
        </p:spPr>
      </p:pic>
      <p:pic>
        <p:nvPicPr>
          <p:cNvPr id="118" name="Picture 9"/>
          <p:cNvPicPr/>
          <p:nvPr/>
        </p:nvPicPr>
        <p:blipFill>
          <a:blip r:embed="rId5"/>
          <a:stretch/>
        </p:blipFill>
        <p:spPr>
          <a:xfrm>
            <a:off x="3467160" y="2469960"/>
            <a:ext cx="4047840" cy="2695320"/>
          </a:xfrm>
          <a:prstGeom prst="rect">
            <a:avLst/>
          </a:prstGeom>
          <a:ln w="0">
            <a:noFill/>
          </a:ln>
        </p:spPr>
      </p:pic>
      <p:pic>
        <p:nvPicPr>
          <p:cNvPr id="119" name="Picture 11"/>
          <p:cNvPicPr/>
          <p:nvPr/>
        </p:nvPicPr>
        <p:blipFill>
          <a:blip r:embed="rId6"/>
          <a:stretch/>
        </p:blipFill>
        <p:spPr>
          <a:xfrm>
            <a:off x="6750360" y="3116880"/>
            <a:ext cx="2950920" cy="3052440"/>
          </a:xfrm>
          <a:prstGeom prst="rect">
            <a:avLst/>
          </a:prstGeom>
          <a:ln w="0">
            <a:noFill/>
          </a:ln>
        </p:spPr>
      </p:pic>
      <p:pic>
        <p:nvPicPr>
          <p:cNvPr id="120" name="Picture 13"/>
          <p:cNvPicPr/>
          <p:nvPr/>
        </p:nvPicPr>
        <p:blipFill>
          <a:blip r:embed="rId7"/>
          <a:stretch/>
        </p:blipFill>
        <p:spPr>
          <a:xfrm>
            <a:off x="969480" y="3897000"/>
            <a:ext cx="2109960" cy="2109960"/>
          </a:xfrm>
          <a:prstGeom prst="rect">
            <a:avLst/>
          </a:prstGeom>
          <a:ln w="0">
            <a:noFill/>
          </a:ln>
        </p:spPr>
      </p:pic>
      <p:sp>
        <p:nvSpPr>
          <p:cNvPr id="121" name="TextBox 4"/>
          <p:cNvSpPr/>
          <p:nvPr/>
        </p:nvSpPr>
        <p:spPr>
          <a:xfrm>
            <a:off x="6712200" y="6049440"/>
            <a:ext cx="53222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8"/>
              </a:rPr>
              <a:t>What is GIS? A Guide to Geographic Information Systems</a:t>
            </a:r>
            <a:endParaRPr lang="en-ZA" sz="1200" b="0" strike="noStrike" spc="-1">
              <a:solidFill>
                <a:srgbClr val="000000"/>
              </a:solidFill>
              <a:latin typeface="Arial"/>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2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5</a:t>
            </a:r>
            <a:endParaRPr lang="en-ZA" sz="1400" b="0" strike="noStrike" spc="-1">
              <a:solidFill>
                <a:srgbClr val="000000"/>
              </a:solidFill>
              <a:latin typeface="Arial"/>
            </a:endParaRPr>
          </a:p>
        </p:txBody>
      </p:sp>
      <p:sp>
        <p:nvSpPr>
          <p:cNvPr id="124" name="Title 10"/>
          <p:cNvSpPr/>
          <p:nvPr/>
        </p:nvSpPr>
        <p:spPr>
          <a:xfrm>
            <a:off x="482760" y="1587960"/>
            <a:ext cx="561312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1800" b="1" strike="noStrike" spc="-1">
                <a:solidFill>
                  <a:schemeClr val="accent5">
                    <a:lumMod val="60000"/>
                    <a:lumOff val="40000"/>
                  </a:schemeClr>
                </a:solidFill>
                <a:latin typeface="Open Sans"/>
                <a:ea typeface="Open Sans"/>
              </a:rPr>
              <a:t>Types</a:t>
            </a:r>
            <a:r>
              <a:rPr lang="en-GB" sz="1800" b="1" strike="noStrike" spc="-1">
                <a:solidFill>
                  <a:schemeClr val="accent5">
                    <a:lumMod val="60000"/>
                    <a:lumOff val="40000"/>
                  </a:schemeClr>
                </a:solidFill>
                <a:latin typeface="Open Sans"/>
                <a:ea typeface="Open Sans"/>
              </a:rPr>
              <a:t> of GIS Data</a:t>
            </a:r>
            <a:endParaRPr lang="en-ZA" sz="1800" b="0" strike="noStrike" spc="-1">
              <a:solidFill>
                <a:srgbClr val="000000"/>
              </a:solidFill>
              <a:latin typeface="Arial"/>
            </a:endParaRPr>
          </a:p>
        </p:txBody>
      </p:sp>
      <p:sp>
        <p:nvSpPr>
          <p:cNvPr id="125" name="PlaceHolder 1"/>
          <p:cNvSpPr>
            <a:spLocks noGrp="1"/>
          </p:cNvSpPr>
          <p:nvPr>
            <p:ph/>
          </p:nvPr>
        </p:nvSpPr>
        <p:spPr>
          <a:xfrm>
            <a:off x="482760" y="2080080"/>
            <a:ext cx="5613120" cy="4133520"/>
          </a:xfrm>
          <a:prstGeom prst="rect">
            <a:avLst/>
          </a:prstGeom>
          <a:noFill/>
          <a:ln w="0">
            <a:noFill/>
          </a:ln>
        </p:spPr>
        <p:txBody>
          <a:bodyPr anchor="t">
            <a:noAutofit/>
          </a:bodyPr>
          <a:lstStyle/>
          <a:p>
            <a:pPr indent="0">
              <a:lnSpc>
                <a:spcPct val="100000"/>
              </a:lnSpc>
              <a:spcBef>
                <a:spcPts val="1001"/>
              </a:spcBef>
              <a:buNone/>
              <a:tabLst>
                <a:tab pos="0" algn="l"/>
              </a:tabLst>
            </a:pPr>
            <a:r>
              <a:rPr lang="en-GB" sz="1800" b="1" strike="noStrike" spc="-1">
                <a:solidFill>
                  <a:srgbClr val="000000"/>
                </a:solidFill>
                <a:latin typeface="Open Sans"/>
              </a:rPr>
              <a:t>Vector Data</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Vector data provides a way to </a:t>
            </a:r>
            <a:r>
              <a:rPr lang="en-GB" sz="1800" b="1" strike="noStrike" spc="-1">
                <a:solidFill>
                  <a:srgbClr val="000000"/>
                </a:solidFill>
                <a:latin typeface="Open Sans"/>
              </a:rPr>
              <a:t>represent real-world features</a:t>
            </a:r>
            <a:r>
              <a:rPr lang="en-GB" sz="1800" b="0" strike="noStrike" spc="-1">
                <a:solidFill>
                  <a:srgbClr val="000000"/>
                </a:solidFill>
                <a:latin typeface="Open Sans"/>
              </a:rPr>
              <a:t> within the GIS environment. A feature is anything you can see on the landscape. </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Vector features have </a:t>
            </a:r>
            <a:r>
              <a:rPr lang="en-GB" sz="1800" b="1" strike="noStrike" spc="-1">
                <a:solidFill>
                  <a:srgbClr val="000000"/>
                </a:solidFill>
                <a:latin typeface="Open Sans"/>
              </a:rPr>
              <a:t>attributes</a:t>
            </a:r>
            <a:r>
              <a:rPr lang="en-GB" sz="1800" b="0" strike="noStrike" spc="-1">
                <a:solidFill>
                  <a:srgbClr val="000000"/>
                </a:solidFill>
                <a:latin typeface="Open Sans"/>
              </a:rPr>
              <a:t>, which consist of </a:t>
            </a:r>
            <a:r>
              <a:rPr lang="en-GB" sz="1800" b="1" strike="noStrike" spc="-1">
                <a:solidFill>
                  <a:srgbClr val="000000"/>
                </a:solidFill>
                <a:latin typeface="Open Sans"/>
              </a:rPr>
              <a:t>text</a:t>
            </a:r>
            <a:r>
              <a:rPr lang="en-GB" sz="1800" b="0" strike="noStrike" spc="-1">
                <a:solidFill>
                  <a:srgbClr val="000000"/>
                </a:solidFill>
                <a:latin typeface="Open Sans"/>
              </a:rPr>
              <a:t> or </a:t>
            </a:r>
            <a:r>
              <a:rPr lang="en-GB" sz="1800" b="1" strike="noStrike" spc="-1">
                <a:solidFill>
                  <a:srgbClr val="000000"/>
                </a:solidFill>
                <a:latin typeface="Open Sans"/>
              </a:rPr>
              <a:t>numerical information </a:t>
            </a:r>
            <a:r>
              <a:rPr lang="en-GB" sz="1800" b="0" strike="noStrike" spc="-1">
                <a:solidFill>
                  <a:srgbClr val="000000"/>
                </a:solidFill>
                <a:latin typeface="Open Sans"/>
              </a:rPr>
              <a:t>that describe the features.</a:t>
            </a:r>
            <a:endParaRPr lang="en-US" sz="1800" b="0" strike="noStrike" spc="-1">
              <a:solidFill>
                <a:srgbClr val="000000"/>
              </a:solidFill>
              <a:latin typeface="Calibri"/>
            </a:endParaRPr>
          </a:p>
          <a:p>
            <a:pPr marL="228600" indent="-228600">
              <a:lnSpc>
                <a:spcPct val="100000"/>
              </a:lnSpc>
              <a:spcBef>
                <a:spcPts val="1001"/>
              </a:spcBef>
              <a:buClr>
                <a:srgbClr val="000000"/>
              </a:buClr>
              <a:buFont typeface="Arial"/>
              <a:buChar char="•"/>
              <a:tabLst>
                <a:tab pos="0" algn="l"/>
              </a:tabLst>
            </a:pPr>
            <a:r>
              <a:rPr lang="en-GB" sz="1800" b="0" strike="noStrike" spc="-1">
                <a:solidFill>
                  <a:srgbClr val="000000"/>
                </a:solidFill>
                <a:latin typeface="Open Sans"/>
              </a:rPr>
              <a:t>Vector data is represented as </a:t>
            </a:r>
            <a:r>
              <a:rPr lang="en-GB" sz="1800" b="1" strike="noStrike" spc="-1">
                <a:solidFill>
                  <a:srgbClr val="000000"/>
                </a:solidFill>
                <a:latin typeface="Open Sans"/>
              </a:rPr>
              <a:t>geometry</a:t>
            </a:r>
            <a:r>
              <a:rPr lang="en-GB" sz="1800" b="0" strike="noStrike" spc="-1">
                <a:solidFill>
                  <a:srgbClr val="000000"/>
                </a:solidFill>
                <a:latin typeface="Open Sans"/>
              </a:rPr>
              <a:t> which can be represented as </a:t>
            </a:r>
            <a:r>
              <a:rPr lang="en-GB" sz="1800" b="1" strike="noStrike" spc="-1">
                <a:solidFill>
                  <a:srgbClr val="000000"/>
                </a:solidFill>
                <a:latin typeface="Open Sans"/>
              </a:rPr>
              <a:t>point features</a:t>
            </a:r>
            <a:r>
              <a:rPr lang="en-GB" sz="1800" b="0" strike="noStrike" spc="-1">
                <a:solidFill>
                  <a:srgbClr val="000000"/>
                </a:solidFill>
                <a:latin typeface="Open Sans"/>
              </a:rPr>
              <a:t>, </a:t>
            </a:r>
            <a:r>
              <a:rPr lang="en-GB" sz="1800" b="1" strike="noStrike" spc="-1">
                <a:solidFill>
                  <a:srgbClr val="000000"/>
                </a:solidFill>
                <a:latin typeface="Open Sans"/>
              </a:rPr>
              <a:t>polyline features</a:t>
            </a:r>
            <a:r>
              <a:rPr lang="en-GB" sz="1800" b="0" strike="noStrike" spc="-1">
                <a:solidFill>
                  <a:srgbClr val="000000"/>
                </a:solidFill>
                <a:latin typeface="Open Sans"/>
              </a:rPr>
              <a:t> or </a:t>
            </a:r>
            <a:r>
              <a:rPr lang="en-GB" sz="1800" b="1" strike="noStrike" spc="-1">
                <a:solidFill>
                  <a:srgbClr val="000000"/>
                </a:solidFill>
                <a:latin typeface="Open Sans"/>
              </a:rPr>
              <a:t>polygon features</a:t>
            </a:r>
            <a:r>
              <a:rPr lang="en-GB" sz="1800" b="0" strike="noStrike" spc="-1">
                <a:solidFill>
                  <a:srgbClr val="000000"/>
                </a:solidFill>
                <a:latin typeface="Open Sans"/>
              </a:rPr>
              <a:t>.</a:t>
            </a:r>
            <a:endParaRPr lang="en-US" sz="1800" b="0" strike="noStrike" spc="-1">
              <a:solidFill>
                <a:srgbClr val="000000"/>
              </a:solidFill>
              <a:latin typeface="Calibri"/>
            </a:endParaRPr>
          </a:p>
          <a:p>
            <a:pPr indent="0">
              <a:lnSpc>
                <a:spcPct val="100000"/>
              </a:lnSpc>
              <a:spcBef>
                <a:spcPts val="1001"/>
              </a:spcBef>
              <a:buNone/>
              <a:tabLst>
                <a:tab pos="0" algn="l"/>
              </a:tabLst>
            </a:pPr>
            <a:endParaRPr lang="en-US" sz="1800" b="0" strike="noStrike" spc="-1">
              <a:solidFill>
                <a:srgbClr val="000000"/>
              </a:solidFill>
              <a:latin typeface="Calibri"/>
            </a:endParaRPr>
          </a:p>
          <a:p>
            <a:pPr indent="0" algn="r">
              <a:lnSpc>
                <a:spcPct val="100000"/>
              </a:lnSpc>
              <a:spcBef>
                <a:spcPts val="1001"/>
              </a:spcBef>
              <a:buNone/>
              <a:tabLst>
                <a:tab pos="0" algn="l"/>
              </a:tabLst>
            </a:pPr>
            <a:r>
              <a:rPr lang="en-GB" sz="1200" b="0" i="1" strike="noStrike" spc="-1">
                <a:solidFill>
                  <a:srgbClr val="333333"/>
                </a:solidFill>
                <a:latin typeface="Open Sans"/>
                <a:ea typeface="Open Sans"/>
              </a:rPr>
              <a:t>Source</a:t>
            </a:r>
            <a:r>
              <a:rPr lang="en-GB" sz="1200" b="0"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4"/>
              </a:rPr>
              <a:t>Vector Data</a:t>
            </a:r>
            <a:endParaRPr lang="en-US" sz="1200" b="0" strike="noStrike" spc="-1">
              <a:solidFill>
                <a:srgbClr val="000000"/>
              </a:solidFill>
              <a:latin typeface="Calibri"/>
            </a:endParaRPr>
          </a:p>
          <a:p>
            <a:pPr indent="0">
              <a:lnSpc>
                <a:spcPct val="100000"/>
              </a:lnSpc>
              <a:spcBef>
                <a:spcPts val="1001"/>
              </a:spcBef>
              <a:buNone/>
              <a:tabLst>
                <a:tab pos="0" algn="l"/>
              </a:tabLst>
            </a:pPr>
            <a:endParaRPr lang="en-US" sz="1800" b="0" strike="noStrike" spc="-1">
              <a:solidFill>
                <a:srgbClr val="000000"/>
              </a:solidFill>
              <a:latin typeface="Calibri"/>
            </a:endParaRPr>
          </a:p>
        </p:txBody>
      </p:sp>
      <p:sp>
        <p:nvSpPr>
          <p:cNvPr id="126"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pic>
        <p:nvPicPr>
          <p:cNvPr id="127" name="Picture 6"/>
          <p:cNvPicPr/>
          <p:nvPr/>
        </p:nvPicPr>
        <p:blipFill>
          <a:blip r:embed="rId5"/>
          <a:stretch/>
        </p:blipFill>
        <p:spPr>
          <a:xfrm>
            <a:off x="6095880" y="1951560"/>
            <a:ext cx="5440680" cy="4035240"/>
          </a:xfrm>
          <a:prstGeom prst="rect">
            <a:avLst/>
          </a:prstGeom>
          <a:ln w="0">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2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6</a:t>
            </a:r>
            <a:endParaRPr lang="en-ZA" sz="1400" b="0" strike="noStrike" spc="-1">
              <a:solidFill>
                <a:srgbClr val="000000"/>
              </a:solidFill>
              <a:latin typeface="Arial"/>
            </a:endParaRPr>
          </a:p>
        </p:txBody>
      </p:sp>
      <p:sp>
        <p:nvSpPr>
          <p:cNvPr id="130" name="Title 10"/>
          <p:cNvSpPr/>
          <p:nvPr/>
        </p:nvSpPr>
        <p:spPr>
          <a:xfrm>
            <a:off x="838080" y="1699560"/>
            <a:ext cx="765108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1800" b="1" strike="noStrike" spc="-1">
                <a:solidFill>
                  <a:schemeClr val="accent5">
                    <a:lumMod val="60000"/>
                    <a:lumOff val="40000"/>
                  </a:schemeClr>
                </a:solidFill>
                <a:latin typeface="Open Sans"/>
                <a:ea typeface="Open Sans"/>
              </a:rPr>
              <a:t>Types</a:t>
            </a:r>
            <a:r>
              <a:rPr lang="en-GB" sz="1800" b="1" strike="noStrike" spc="-1">
                <a:solidFill>
                  <a:schemeClr val="accent5">
                    <a:lumMod val="60000"/>
                    <a:lumOff val="40000"/>
                  </a:schemeClr>
                </a:solidFill>
                <a:latin typeface="Open Sans"/>
                <a:ea typeface="Open Sans"/>
              </a:rPr>
              <a:t> of GIS Data</a:t>
            </a:r>
            <a:endParaRPr lang="en-ZA" sz="1800" b="0" strike="noStrike" spc="-1">
              <a:solidFill>
                <a:srgbClr val="000000"/>
              </a:solidFill>
              <a:latin typeface="Arial"/>
            </a:endParaRPr>
          </a:p>
        </p:txBody>
      </p:sp>
      <p:sp>
        <p:nvSpPr>
          <p:cNvPr id="131" name="PlaceHolder 1"/>
          <p:cNvSpPr>
            <a:spLocks noGrp="1"/>
          </p:cNvSpPr>
          <p:nvPr>
            <p:ph/>
          </p:nvPr>
        </p:nvSpPr>
        <p:spPr>
          <a:xfrm>
            <a:off x="838080" y="2236320"/>
            <a:ext cx="4901760" cy="1730160"/>
          </a:xfrm>
          <a:prstGeom prst="rect">
            <a:avLst/>
          </a:prstGeom>
          <a:noFill/>
          <a:ln w="0">
            <a:noFill/>
          </a:ln>
        </p:spPr>
        <p:txBody>
          <a:bodyPr anchor="t">
            <a:normAutofit/>
          </a:bodyPr>
          <a:lstStyle/>
          <a:p>
            <a:pPr indent="0">
              <a:lnSpc>
                <a:spcPct val="90000"/>
              </a:lnSpc>
              <a:spcBef>
                <a:spcPts val="1001"/>
              </a:spcBef>
              <a:buNone/>
              <a:tabLst>
                <a:tab pos="0" algn="l"/>
              </a:tabLst>
            </a:pPr>
            <a:r>
              <a:rPr lang="en-GB" sz="2000" b="1" strike="noStrike" spc="-1">
                <a:solidFill>
                  <a:srgbClr val="000000"/>
                </a:solidFill>
                <a:latin typeface="Open Sans"/>
              </a:rPr>
              <a:t>Vector Data – Geometry Types</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Point feature</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Polyline feature </a:t>
            </a:r>
            <a:endParaRPr lang="en-US" sz="2000" b="0" strike="noStrike" spc="-1">
              <a:solidFill>
                <a:srgbClr val="000000"/>
              </a:solidFill>
              <a:latin typeface="Calibri"/>
            </a:endParaRPr>
          </a:p>
          <a:p>
            <a:pPr marL="228600" indent="-228600">
              <a:lnSpc>
                <a:spcPct val="90000"/>
              </a:lnSpc>
              <a:spcBef>
                <a:spcPts val="1001"/>
              </a:spcBef>
              <a:buClr>
                <a:srgbClr val="000000"/>
              </a:buClr>
              <a:buFont typeface="Arial"/>
              <a:buChar char="•"/>
              <a:tabLst>
                <a:tab pos="0" algn="l"/>
              </a:tabLst>
            </a:pPr>
            <a:r>
              <a:rPr lang="en-GB" sz="2000" b="0" strike="noStrike" spc="-1">
                <a:solidFill>
                  <a:srgbClr val="000000"/>
                </a:solidFill>
                <a:latin typeface="Open Sans"/>
              </a:rPr>
              <a:t>Polygon feature</a:t>
            </a:r>
            <a:endParaRPr lang="en-US" sz="2000" b="0" strike="noStrike" spc="-1">
              <a:solidFill>
                <a:srgbClr val="000000"/>
              </a:solidFill>
              <a:latin typeface="Calibri"/>
            </a:endParaRPr>
          </a:p>
          <a:p>
            <a:pPr indent="0">
              <a:lnSpc>
                <a:spcPct val="90000"/>
              </a:lnSpc>
              <a:spcBef>
                <a:spcPts val="1001"/>
              </a:spcBef>
              <a:buNone/>
              <a:tabLst>
                <a:tab pos="0" algn="l"/>
              </a:tabLst>
            </a:pPr>
            <a:endParaRPr lang="en-US" sz="2000" b="0" strike="noStrike" spc="-1">
              <a:solidFill>
                <a:srgbClr val="000000"/>
              </a:solidFill>
              <a:latin typeface="Calibri"/>
            </a:endParaRPr>
          </a:p>
        </p:txBody>
      </p:sp>
      <p:sp>
        <p:nvSpPr>
          <p:cNvPr id="132"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pic>
        <p:nvPicPr>
          <p:cNvPr id="133" name="Picture 10">
            <a:hlinkClick r:id="rId4"/>
          </p:cNvPr>
          <p:cNvPicPr/>
          <p:nvPr/>
        </p:nvPicPr>
        <p:blipFill>
          <a:blip r:embed="rId5"/>
          <a:stretch/>
        </p:blipFill>
        <p:spPr>
          <a:xfrm>
            <a:off x="3422880" y="2797200"/>
            <a:ext cx="2545200" cy="2683440"/>
          </a:xfrm>
          <a:prstGeom prst="rect">
            <a:avLst/>
          </a:prstGeom>
          <a:ln w="0">
            <a:noFill/>
          </a:ln>
        </p:spPr>
      </p:pic>
      <p:pic>
        <p:nvPicPr>
          <p:cNvPr id="134" name="Picture 12">
            <a:hlinkClick r:id="rId6"/>
          </p:cNvPr>
          <p:cNvPicPr/>
          <p:nvPr/>
        </p:nvPicPr>
        <p:blipFill>
          <a:blip r:embed="rId7"/>
          <a:stretch/>
        </p:blipFill>
        <p:spPr>
          <a:xfrm>
            <a:off x="6223320" y="2854080"/>
            <a:ext cx="2437200" cy="2569680"/>
          </a:xfrm>
          <a:prstGeom prst="rect">
            <a:avLst/>
          </a:prstGeom>
          <a:ln w="0">
            <a:noFill/>
          </a:ln>
        </p:spPr>
      </p:pic>
      <p:pic>
        <p:nvPicPr>
          <p:cNvPr id="135" name="Picture 14">
            <a:hlinkClick r:id="rId8"/>
          </p:cNvPr>
          <p:cNvPicPr/>
          <p:nvPr/>
        </p:nvPicPr>
        <p:blipFill>
          <a:blip r:embed="rId9"/>
          <a:stretch/>
        </p:blipFill>
        <p:spPr>
          <a:xfrm>
            <a:off x="8919000" y="2797200"/>
            <a:ext cx="2523960" cy="2661120"/>
          </a:xfrm>
          <a:prstGeom prst="rect">
            <a:avLst/>
          </a:prstGeom>
          <a:ln w="0">
            <a:noFill/>
          </a:ln>
        </p:spPr>
      </p:pic>
      <p:sp>
        <p:nvSpPr>
          <p:cNvPr id="136" name="TextBox 6"/>
          <p:cNvSpPr/>
          <p:nvPr/>
        </p:nvSpPr>
        <p:spPr>
          <a:xfrm>
            <a:off x="5533920" y="6042600"/>
            <a:ext cx="61844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10"/>
              </a:rPr>
              <a:t>Vector Data Overview</a:t>
            </a:r>
            <a:endParaRPr lang="en-ZA" sz="1200" b="0" strike="noStrike" spc="-1">
              <a:solidFill>
                <a:srgbClr val="000000"/>
              </a:solidFill>
              <a:latin typeface="Arial"/>
            </a:endParaRPr>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3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7</a:t>
            </a:r>
            <a:endParaRPr lang="en-ZA" sz="1400" b="0" strike="noStrike" spc="-1">
              <a:solidFill>
                <a:srgbClr val="000000"/>
              </a:solidFill>
              <a:latin typeface="Arial"/>
            </a:endParaRPr>
          </a:p>
        </p:txBody>
      </p:sp>
      <p:sp>
        <p:nvSpPr>
          <p:cNvPr id="139" name="Title 10"/>
          <p:cNvSpPr/>
          <p:nvPr/>
        </p:nvSpPr>
        <p:spPr>
          <a:xfrm>
            <a:off x="838080" y="1699560"/>
            <a:ext cx="765108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1800" b="1" strike="noStrike" spc="-1">
                <a:solidFill>
                  <a:schemeClr val="accent5">
                    <a:lumMod val="60000"/>
                    <a:lumOff val="40000"/>
                  </a:schemeClr>
                </a:solidFill>
                <a:latin typeface="Open Sans"/>
                <a:ea typeface="Open Sans"/>
              </a:rPr>
              <a:t>Types</a:t>
            </a:r>
            <a:r>
              <a:rPr lang="en-GB" sz="1800" b="1" strike="noStrike" spc="-1">
                <a:solidFill>
                  <a:schemeClr val="accent5">
                    <a:lumMod val="60000"/>
                    <a:lumOff val="40000"/>
                  </a:schemeClr>
                </a:solidFill>
                <a:latin typeface="Open Sans"/>
                <a:ea typeface="Open Sans"/>
              </a:rPr>
              <a:t> of GIS Data</a:t>
            </a:r>
            <a:endParaRPr lang="en-ZA" sz="1800" b="0" strike="noStrike" spc="-1">
              <a:solidFill>
                <a:srgbClr val="000000"/>
              </a:solidFill>
              <a:latin typeface="Arial"/>
            </a:endParaRPr>
          </a:p>
        </p:txBody>
      </p:sp>
      <p:sp>
        <p:nvSpPr>
          <p:cNvPr id="140" name="PlaceHolder 1"/>
          <p:cNvSpPr>
            <a:spLocks noGrp="1"/>
          </p:cNvSpPr>
          <p:nvPr>
            <p:ph/>
          </p:nvPr>
        </p:nvSpPr>
        <p:spPr>
          <a:xfrm>
            <a:off x="838080" y="2166840"/>
            <a:ext cx="10235880" cy="1596240"/>
          </a:xfrm>
          <a:prstGeom prst="rect">
            <a:avLst/>
          </a:prstGeom>
          <a:noFill/>
          <a:ln w="0">
            <a:noFill/>
          </a:ln>
        </p:spPr>
        <p:txBody>
          <a:bodyPr anchor="t">
            <a:normAutofit fontScale="99000"/>
          </a:bodyPr>
          <a:lstStyle/>
          <a:p>
            <a:pPr indent="0">
              <a:lnSpc>
                <a:spcPct val="90000"/>
              </a:lnSpc>
              <a:spcBef>
                <a:spcPts val="1001"/>
              </a:spcBef>
              <a:buNone/>
              <a:tabLst>
                <a:tab pos="0" algn="l"/>
              </a:tabLst>
            </a:pPr>
            <a:r>
              <a:rPr lang="en-GB" sz="2000" b="1" strike="noStrike" spc="-1">
                <a:solidFill>
                  <a:srgbClr val="000000"/>
                </a:solidFill>
                <a:latin typeface="Open Sans"/>
              </a:rPr>
              <a:t>Attribute Data</a:t>
            </a:r>
            <a:endParaRPr lang="en-US" sz="2000" b="0" strike="noStrike" spc="-1">
              <a:solidFill>
                <a:srgbClr val="000000"/>
              </a:solidFill>
              <a:latin typeface="Calibri"/>
            </a:endParaRPr>
          </a:p>
          <a:p>
            <a:pPr indent="0">
              <a:lnSpc>
                <a:spcPct val="90000"/>
              </a:lnSpc>
              <a:spcBef>
                <a:spcPts val="1001"/>
              </a:spcBef>
              <a:buNone/>
              <a:tabLst>
                <a:tab pos="0" algn="l"/>
              </a:tabLst>
            </a:pPr>
            <a:r>
              <a:rPr lang="en-GB" sz="2000" b="0" strike="noStrike" spc="-1">
                <a:solidFill>
                  <a:srgbClr val="000000"/>
                </a:solidFill>
                <a:latin typeface="Open Sans"/>
              </a:rPr>
              <a:t>When you create feature classes and tables, you select a data type for each field. </a:t>
            </a:r>
            <a:endParaRPr lang="en-US" sz="2000" b="0" strike="noStrike" spc="-1">
              <a:solidFill>
                <a:srgbClr val="000000"/>
              </a:solidFill>
              <a:latin typeface="Calibri"/>
            </a:endParaRPr>
          </a:p>
          <a:p>
            <a:pPr indent="0">
              <a:lnSpc>
                <a:spcPct val="90000"/>
              </a:lnSpc>
              <a:spcBef>
                <a:spcPts val="1001"/>
              </a:spcBef>
              <a:buNone/>
              <a:tabLst>
                <a:tab pos="0" algn="l"/>
              </a:tabLst>
            </a:pPr>
            <a:r>
              <a:rPr lang="en-GB" sz="2000" b="0" strike="noStrike" spc="-1">
                <a:solidFill>
                  <a:srgbClr val="000000"/>
                </a:solidFill>
                <a:latin typeface="Open Sans"/>
              </a:rPr>
              <a:t>The available types include a variety of number types, text types, date types, binary large objects (BLOBs), or globally unique identifiers (GUIDs). </a:t>
            </a:r>
            <a:endParaRPr lang="en-US" sz="2000" b="0" strike="noStrike" spc="-1">
              <a:solidFill>
                <a:srgbClr val="000000"/>
              </a:solidFill>
              <a:latin typeface="Calibri"/>
            </a:endParaRPr>
          </a:p>
          <a:p>
            <a:pPr indent="0">
              <a:lnSpc>
                <a:spcPct val="90000"/>
              </a:lnSpc>
              <a:spcBef>
                <a:spcPts val="1001"/>
              </a:spcBef>
              <a:buNone/>
              <a:tabLst>
                <a:tab pos="0" algn="l"/>
              </a:tabLst>
            </a:pPr>
            <a:endParaRPr lang="en-US" sz="2000" b="0" strike="noStrike" spc="-1">
              <a:solidFill>
                <a:srgbClr val="000000"/>
              </a:solidFill>
              <a:latin typeface="Calibri"/>
            </a:endParaRPr>
          </a:p>
        </p:txBody>
      </p:sp>
      <p:sp>
        <p:nvSpPr>
          <p:cNvPr id="141"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pic>
        <p:nvPicPr>
          <p:cNvPr id="142" name="Picture 6"/>
          <p:cNvPicPr/>
          <p:nvPr/>
        </p:nvPicPr>
        <p:blipFill>
          <a:blip r:embed="rId4"/>
          <a:stretch/>
        </p:blipFill>
        <p:spPr>
          <a:xfrm>
            <a:off x="2886120" y="3690360"/>
            <a:ext cx="6419520" cy="2347200"/>
          </a:xfrm>
          <a:prstGeom prst="rect">
            <a:avLst/>
          </a:prstGeom>
          <a:ln w="0">
            <a:noFill/>
          </a:ln>
        </p:spPr>
      </p:pic>
      <p:sp>
        <p:nvSpPr>
          <p:cNvPr id="143" name="TextBox 7"/>
          <p:cNvSpPr/>
          <p:nvPr/>
        </p:nvSpPr>
        <p:spPr>
          <a:xfrm>
            <a:off x="3574080" y="6141600"/>
            <a:ext cx="804492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333333"/>
                </a:solidFill>
                <a:latin typeface="Open Sans"/>
                <a:ea typeface="Open Sans"/>
              </a:rPr>
              <a:t>Source</a:t>
            </a:r>
            <a:r>
              <a:rPr lang="en-GB" sz="1200" b="0"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5"/>
              </a:rPr>
              <a:t>Field Data Types</a:t>
            </a:r>
            <a:r>
              <a:rPr lang="en-GB" sz="1200" b="0" i="1" strike="noStrike" spc="-1">
                <a:solidFill>
                  <a:srgbClr val="000000"/>
                </a:solidFill>
                <a:latin typeface="Open Sans"/>
                <a:ea typeface="Open Sans"/>
              </a:rPr>
              <a:t>,  </a:t>
            </a:r>
            <a:r>
              <a:rPr lang="en-GB" sz="1200" b="0" i="1" u="sng" strike="noStrike" spc="-1">
                <a:solidFill>
                  <a:srgbClr val="0563C1"/>
                </a:solidFill>
                <a:uFillTx/>
                <a:latin typeface="Open Sans"/>
                <a:ea typeface="Open Sans"/>
                <a:hlinkClick r:id="rId6"/>
              </a:rPr>
              <a:t>Vector Attribute Data </a:t>
            </a:r>
            <a:r>
              <a:rPr lang="en-GB" sz="1200" b="0" i="1" strike="noStrike" spc="-1">
                <a:solidFill>
                  <a:srgbClr val="000000"/>
                </a:solidFill>
                <a:latin typeface="Open Sans"/>
                <a:ea typeface="Open Sans"/>
              </a:rPr>
              <a:t>and </a:t>
            </a:r>
            <a:r>
              <a:rPr lang="en-GB" sz="1200" b="0" i="1" u="sng" strike="noStrike" spc="-1">
                <a:solidFill>
                  <a:srgbClr val="0563C1"/>
                </a:solidFill>
                <a:uFillTx/>
                <a:latin typeface="Open Sans"/>
                <a:ea typeface="Open Sans"/>
                <a:hlinkClick r:id="rId7"/>
              </a:rPr>
              <a:t>Attribute Data Basics</a:t>
            </a:r>
            <a:endParaRPr lang="en-ZA" sz="1200" b="0" strike="noStrike" spc="-1">
              <a:solidFill>
                <a:srgbClr val="000000"/>
              </a:solidFill>
              <a:latin typeface="Arial"/>
            </a:endParaRPr>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3" descr="Graphical user interface, sunburst chart&#10;&#10;Description automatically generated"/>
          <p:cNvPicPr/>
          <p:nvPr/>
        </p:nvPicPr>
        <p:blipFill>
          <a:blip r:embed="rId3"/>
          <a:stretch/>
        </p:blipFill>
        <p:spPr>
          <a:xfrm>
            <a:off x="-19800" y="1440"/>
            <a:ext cx="12188880" cy="6854760"/>
          </a:xfrm>
          <a:prstGeom prst="rect">
            <a:avLst/>
          </a:prstGeom>
          <a:ln w="0">
            <a:noFill/>
          </a:ln>
        </p:spPr>
      </p:pic>
      <p:sp>
        <p:nvSpPr>
          <p:cNvPr id="14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8</a:t>
            </a:r>
            <a:endParaRPr lang="en-ZA" sz="1400" b="0" strike="noStrike" spc="-1">
              <a:solidFill>
                <a:srgbClr val="000000"/>
              </a:solidFill>
              <a:latin typeface="Arial"/>
            </a:endParaRPr>
          </a:p>
        </p:txBody>
      </p:sp>
      <p:sp>
        <p:nvSpPr>
          <p:cNvPr id="146" name="Title 10"/>
          <p:cNvSpPr/>
          <p:nvPr/>
        </p:nvSpPr>
        <p:spPr>
          <a:xfrm>
            <a:off x="838080" y="1699560"/>
            <a:ext cx="7651080" cy="36360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1800" b="1" strike="noStrike" spc="-1">
                <a:solidFill>
                  <a:schemeClr val="accent5">
                    <a:lumMod val="60000"/>
                    <a:lumOff val="40000"/>
                  </a:schemeClr>
                </a:solidFill>
                <a:latin typeface="Open Sans"/>
                <a:ea typeface="Open Sans"/>
              </a:rPr>
              <a:t>Types</a:t>
            </a:r>
            <a:r>
              <a:rPr lang="en-GB" sz="1800" b="1" strike="noStrike" spc="-1">
                <a:solidFill>
                  <a:schemeClr val="accent5">
                    <a:lumMod val="60000"/>
                    <a:lumOff val="40000"/>
                  </a:schemeClr>
                </a:solidFill>
                <a:latin typeface="Open Sans"/>
                <a:ea typeface="Open Sans"/>
              </a:rPr>
              <a:t> of GIS Data</a:t>
            </a:r>
            <a:endParaRPr lang="en-ZA" sz="1800" b="0" strike="noStrike" spc="-1">
              <a:solidFill>
                <a:srgbClr val="000000"/>
              </a:solidFill>
              <a:latin typeface="Arial"/>
            </a:endParaRPr>
          </a:p>
        </p:txBody>
      </p:sp>
      <p:sp>
        <p:nvSpPr>
          <p:cNvPr id="147" name="PlaceHolder 1"/>
          <p:cNvSpPr>
            <a:spLocks noGrp="1"/>
          </p:cNvSpPr>
          <p:nvPr>
            <p:ph/>
          </p:nvPr>
        </p:nvSpPr>
        <p:spPr>
          <a:xfrm>
            <a:off x="838080" y="2236319"/>
            <a:ext cx="10586880" cy="3966177"/>
          </a:xfrm>
          <a:prstGeom prst="rect">
            <a:avLst/>
          </a:prstGeom>
          <a:noFill/>
          <a:ln w="0">
            <a:noFill/>
          </a:ln>
        </p:spPr>
        <p:txBody>
          <a:bodyPr anchor="t">
            <a:noAutofit/>
          </a:bodyPr>
          <a:lstStyle/>
          <a:p>
            <a:pPr indent="0">
              <a:lnSpc>
                <a:spcPct val="150000"/>
              </a:lnSpc>
              <a:spcBef>
                <a:spcPts val="1001"/>
              </a:spcBef>
              <a:buNone/>
              <a:tabLst>
                <a:tab pos="0" algn="l"/>
              </a:tabLst>
            </a:pPr>
            <a:r>
              <a:rPr lang="en-GB" sz="20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Vector Data Formats</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spcBef>
                <a:spcPts val="1001"/>
              </a:spcBef>
              <a:buNone/>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There are numerous file formats used in GIS to store and exchange geospatial data. Here are some commonly used vector data formats:</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spcBef>
                <a:spcPts val="1001"/>
              </a:spcBef>
              <a:buClr>
                <a:srgbClr val="000000"/>
              </a:buClr>
              <a:buFont typeface="Arial"/>
              <a:buChar char="•"/>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Shapefile (SHP)</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spcBef>
                <a:spcPts val="1001"/>
              </a:spcBef>
              <a:buClr>
                <a:srgbClr val="000000"/>
              </a:buClr>
              <a:buFont typeface="Arial"/>
              <a:buChar char="•"/>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Keyhole Markup Language (KML/KMZ)</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spcBef>
                <a:spcPts val="1001"/>
              </a:spcBef>
              <a:buClr>
                <a:srgbClr val="000000"/>
              </a:buClr>
              <a:buFont typeface="Arial"/>
              <a:buChar char="•"/>
              <a:tabLst>
                <a:tab pos="0" algn="l"/>
              </a:tabLst>
            </a:pPr>
            <a:r>
              <a:rPr lang="en-GB" sz="20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GeoJSON</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spcBef>
                <a:spcPts val="1001"/>
              </a:spcBef>
              <a:buClr>
                <a:srgbClr val="000000"/>
              </a:buClr>
              <a:buFont typeface="Arial"/>
              <a:buChar char="•"/>
              <a:tabLst>
                <a:tab pos="0" algn="l"/>
              </a:tabLst>
            </a:pP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GeoPackage</a:t>
            </a:r>
            <a:endParaRPr lang="en-US"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Title 10"/>
          <p:cNvSpPr/>
          <p:nvPr/>
        </p:nvSpPr>
        <p:spPr>
          <a:xfrm>
            <a:off x="766440" y="157320"/>
            <a:ext cx="10658520" cy="13687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ZA" sz="4000" b="0" strike="noStrike" spc="-1">
                <a:solidFill>
                  <a:srgbClr val="000000"/>
                </a:solidFill>
                <a:latin typeface="Open Sans"/>
                <a:ea typeface="Open Sans"/>
              </a:rPr>
              <a:t>1.1 Geographic Information Systems </a:t>
            </a:r>
            <a:endParaRPr lang="en-ZA" sz="4000" b="0" strike="noStrike" spc="-1">
              <a:solidFill>
                <a:srgbClr val="000000"/>
              </a:solidFill>
              <a:latin typeface="Arial"/>
            </a:endParaRPr>
          </a:p>
        </p:txBody>
      </p:sp>
      <p:sp>
        <p:nvSpPr>
          <p:cNvPr id="3" name="TextBox 2">
            <a:extLst>
              <a:ext uri="{FF2B5EF4-FFF2-40B4-BE49-F238E27FC236}">
                <a16:creationId xmlns:a16="http://schemas.microsoft.com/office/drawing/2014/main" id="{9E4210A8-CE41-9F4A-C019-21E4DC59E282}"/>
              </a:ext>
            </a:extLst>
          </p:cNvPr>
          <p:cNvSpPr txBox="1"/>
          <p:nvPr/>
        </p:nvSpPr>
        <p:spPr>
          <a:xfrm>
            <a:off x="5601006" y="6042901"/>
            <a:ext cx="6174954" cy="319190"/>
          </a:xfrm>
          <a:prstGeom prst="rect">
            <a:avLst/>
          </a:prstGeom>
          <a:noFill/>
        </p:spPr>
        <p:txBody>
          <a:bodyPr wrap="square">
            <a:spAutoFit/>
          </a:bodyPr>
          <a:lstStyle/>
          <a:p>
            <a:pPr indent="0" algn="r">
              <a:lnSpc>
                <a:spcPct val="150000"/>
              </a:lnSpc>
              <a:spcBef>
                <a:spcPts val="1001"/>
              </a:spcBef>
              <a:buNone/>
              <a:tabLst>
                <a:tab pos="0" algn="l"/>
              </a:tabLst>
            </a:pPr>
            <a:r>
              <a:rPr lang="en-GB" sz="1100" b="0" i="1" strike="noStrike" spc="-1" dirty="0">
                <a:solidFill>
                  <a:srgbClr val="333333"/>
                </a:solidFill>
                <a:latin typeface="Open Sans" panose="020B0606030504020204" pitchFamily="34" charset="0"/>
                <a:ea typeface="Open Sans" panose="020B0606030504020204" pitchFamily="34" charset="0"/>
                <a:cs typeface="Open Sans" panose="020B0606030504020204" pitchFamily="34" charset="0"/>
              </a:rPr>
              <a:t>Source</a:t>
            </a:r>
            <a:r>
              <a:rPr lang="en-GB" sz="11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GB" sz="1100" b="0" i="1" strike="noStrike" spc="-1" dirty="0" err="1">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GISGeography</a:t>
            </a:r>
            <a:r>
              <a:rPr lang="en-GB" sz="1100" b="0" i="1" strike="noStrike" spc="-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 - GIS Formats </a:t>
            </a:r>
            <a:r>
              <a:rPr lang="en-GB" sz="1100" b="0" i="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and </a:t>
            </a:r>
            <a:r>
              <a:rPr lang="en-GB" sz="1100" b="0" i="1" strike="noStrike" spc="-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5"/>
              </a:rPr>
              <a:t>QGIS - Exploring Data Formats and Fields</a:t>
            </a:r>
            <a:endParaRPr lang="en-US" sz="11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2805</TotalTime>
  <Words>8705</Words>
  <Application>Microsoft Office PowerPoint</Application>
  <PresentationFormat>Widescreen</PresentationFormat>
  <Paragraphs>716</Paragraphs>
  <Slides>47</Slides>
  <Notes>45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47</vt:i4>
      </vt:variant>
    </vt:vector>
  </HeadingPairs>
  <TitlesOfParts>
    <vt:vector size="58" baseType="lpstr">
      <vt:lpstr>Arial</vt:lpstr>
      <vt:lpstr>Calibri</vt:lpstr>
      <vt:lpstr>Calibri Light</vt:lpstr>
      <vt:lpstr>Noto Sans</vt:lpstr>
      <vt:lpstr>Open Sans</vt:lpstr>
      <vt:lpstr>Open Sans ExtraBold</vt:lpstr>
      <vt:lpstr>Symbol</vt:lpstr>
      <vt:lpstr>Times New Roman</vt:lpstr>
      <vt:lpstr>Wingdings</vt:lpstr>
      <vt:lpstr>Office Theme</vt:lpstr>
      <vt:lpstr>Office Theme</vt:lpstr>
      <vt:lpstr>LECTURE 1  INTRODUCTION TO GEOGRAPHIC INFORMATION SYSTEMS AND SPATIAL DATA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Sarel Greyling</dc:creator>
  <dc:description/>
  <cp:lastModifiedBy>Ashutosh.Bhagurkar</cp:lastModifiedBy>
  <cp:revision>352</cp:revision>
  <dcterms:created xsi:type="dcterms:W3CDTF">2021-02-10T16:48:02Z</dcterms:created>
  <dcterms:modified xsi:type="dcterms:W3CDTF">2024-11-02T20:25:40Z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46</vt:i4>
  </property>
  <property fmtid="{D5CDD505-2E9C-101B-9397-08002B2CF9AE}" pid="4" name="PresentationFormat">
    <vt:lpwstr>Widescreen</vt:lpwstr>
  </property>
  <property fmtid="{D5CDD505-2E9C-101B-9397-08002B2CF9AE}" pid="5" name="Slides">
    <vt:i4>46</vt:i4>
  </property>
</Properties>
</file>