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7"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Ucqtn3j0J1dSfrtTRMnkKQ==" hashData="3za1YKhgQf3EaXKuU4zlrJY0OkyN5vPCQnKmWsL8bPZcEOd/qD93CgTj48v/V8foO3d6JzWYqytvUPrZ7nCTy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AE7B"/>
    <a:srgbClr val="BD7441"/>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7" autoAdjust="0"/>
    <p:restoredTop sz="81846" autoAdjust="0"/>
  </p:normalViewPr>
  <p:slideViewPr>
    <p:cSldViewPr snapToGrid="0">
      <p:cViewPr varScale="1">
        <p:scale>
          <a:sx n="91" d="100"/>
          <a:sy n="91" d="100"/>
        </p:scale>
        <p:origin x="12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8AE52-39C0-4BDC-A7D5-2BE21E30244D}"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A9257A6D-EF1E-4003-9243-953912CF5CF6}">
      <dgm:prSet phldrT="[Text]" custT="1"/>
      <dgm:spPr/>
      <dgm:t>
        <a:bodyPr/>
        <a:lstStyle/>
        <a:p>
          <a:r>
            <a:rPr lang="en-GB" sz="2000" b="1" i="1" dirty="0"/>
            <a:t>Transport inequality</a:t>
          </a:r>
        </a:p>
      </dgm:t>
    </dgm:pt>
    <dgm:pt modelId="{0C438221-E8C2-411B-831A-A20AD3BEB12D}" type="parTrans" cxnId="{9F78D4B0-AEF1-44CB-AE7D-549E8E7AC93D}">
      <dgm:prSet/>
      <dgm:spPr/>
      <dgm:t>
        <a:bodyPr/>
        <a:lstStyle/>
        <a:p>
          <a:endParaRPr lang="en-GB"/>
        </a:p>
      </dgm:t>
    </dgm:pt>
    <dgm:pt modelId="{B09B1B94-1323-49D8-BF42-61B581CC8496}" type="sibTrans" cxnId="{9F78D4B0-AEF1-44CB-AE7D-549E8E7AC93D}">
      <dgm:prSet/>
      <dgm:spPr/>
      <dgm:t>
        <a:bodyPr/>
        <a:lstStyle/>
        <a:p>
          <a:endParaRPr lang="en-GB"/>
        </a:p>
      </dgm:t>
    </dgm:pt>
    <dgm:pt modelId="{A8E5EFCF-84C4-429F-965D-B7F4B893C3B1}">
      <dgm:prSet phldrT="[Text]"/>
      <dgm:spPr/>
      <dgm:t>
        <a:bodyPr/>
        <a:lstStyle/>
        <a:p>
          <a:r>
            <a:rPr lang="en-GB" dirty="0"/>
            <a:t>Accessibility &amp; mode choice limitations</a:t>
          </a:r>
        </a:p>
      </dgm:t>
    </dgm:pt>
    <dgm:pt modelId="{E663AC62-EAE5-4131-B221-219C95662568}" type="parTrans" cxnId="{3066E8D0-6F75-43FA-B7A9-AA318BF1AA70}">
      <dgm:prSet/>
      <dgm:spPr/>
      <dgm:t>
        <a:bodyPr/>
        <a:lstStyle/>
        <a:p>
          <a:endParaRPr lang="en-GB"/>
        </a:p>
      </dgm:t>
    </dgm:pt>
    <dgm:pt modelId="{75DDC957-F9B2-41B0-8634-343C412442E5}" type="sibTrans" cxnId="{3066E8D0-6F75-43FA-B7A9-AA318BF1AA70}">
      <dgm:prSet/>
      <dgm:spPr/>
      <dgm:t>
        <a:bodyPr/>
        <a:lstStyle/>
        <a:p>
          <a:endParaRPr lang="en-GB"/>
        </a:p>
      </dgm:t>
    </dgm:pt>
    <dgm:pt modelId="{52D50C57-A4D1-4DA8-ACAE-8ED34EA36FE6}">
      <dgm:prSet phldrT="[Text]"/>
      <dgm:spPr/>
      <dgm:t>
        <a:bodyPr/>
        <a:lstStyle/>
        <a:p>
          <a:r>
            <a:rPr lang="en-GB" dirty="0"/>
            <a:t>Travel time</a:t>
          </a:r>
        </a:p>
      </dgm:t>
    </dgm:pt>
    <dgm:pt modelId="{39F681E4-21E1-42CA-BB57-D0BBD5BD29AC}" type="parTrans" cxnId="{D4D34880-8C58-45E7-98FC-CF5E82CF8572}">
      <dgm:prSet/>
      <dgm:spPr/>
      <dgm:t>
        <a:bodyPr/>
        <a:lstStyle/>
        <a:p>
          <a:endParaRPr lang="en-GB"/>
        </a:p>
      </dgm:t>
    </dgm:pt>
    <dgm:pt modelId="{A1A1336F-DEBE-4C21-83D6-DA859C076168}" type="sibTrans" cxnId="{D4D34880-8C58-45E7-98FC-CF5E82CF8572}">
      <dgm:prSet/>
      <dgm:spPr/>
      <dgm:t>
        <a:bodyPr/>
        <a:lstStyle/>
        <a:p>
          <a:endParaRPr lang="en-GB"/>
        </a:p>
      </dgm:t>
    </dgm:pt>
    <dgm:pt modelId="{3D7F2496-D1F8-402D-8A2D-3F7A6C08E515}">
      <dgm:prSet phldrT="[Text]"/>
      <dgm:spPr/>
      <dgm:t>
        <a:bodyPr/>
        <a:lstStyle/>
        <a:p>
          <a:r>
            <a:rPr lang="en-GB" dirty="0"/>
            <a:t>Affordability</a:t>
          </a:r>
        </a:p>
      </dgm:t>
    </dgm:pt>
    <dgm:pt modelId="{69525198-4712-48CD-BD6D-4F0E555ED1C7}" type="parTrans" cxnId="{1D899FF9-ABB2-4CC4-9929-B60E76149321}">
      <dgm:prSet/>
      <dgm:spPr/>
      <dgm:t>
        <a:bodyPr/>
        <a:lstStyle/>
        <a:p>
          <a:endParaRPr lang="en-GB"/>
        </a:p>
      </dgm:t>
    </dgm:pt>
    <dgm:pt modelId="{D6CC9377-D70D-4D95-BEF1-C9AF30CBED6B}" type="sibTrans" cxnId="{1D899FF9-ABB2-4CC4-9929-B60E76149321}">
      <dgm:prSet/>
      <dgm:spPr/>
      <dgm:t>
        <a:bodyPr/>
        <a:lstStyle/>
        <a:p>
          <a:endParaRPr lang="en-GB"/>
        </a:p>
      </dgm:t>
    </dgm:pt>
    <dgm:pt modelId="{56181714-74C2-481C-84C1-D0022617D644}">
      <dgm:prSet phldrT="[Text]"/>
      <dgm:spPr/>
      <dgm:t>
        <a:bodyPr/>
        <a:lstStyle/>
        <a:p>
          <a:r>
            <a:rPr lang="en-GB" dirty="0"/>
            <a:t>Distribution of services</a:t>
          </a:r>
        </a:p>
      </dgm:t>
    </dgm:pt>
    <dgm:pt modelId="{5370E6AA-6276-44D0-B78B-5CD65E79E7A7}" type="parTrans" cxnId="{0CBCF4E6-9EC9-486A-930C-0D6686BF5CC3}">
      <dgm:prSet/>
      <dgm:spPr/>
      <dgm:t>
        <a:bodyPr/>
        <a:lstStyle/>
        <a:p>
          <a:endParaRPr lang="en-GB"/>
        </a:p>
      </dgm:t>
    </dgm:pt>
    <dgm:pt modelId="{4F6014AD-FBC2-4570-88C8-BC79104E04D6}" type="sibTrans" cxnId="{0CBCF4E6-9EC9-486A-930C-0D6686BF5CC3}">
      <dgm:prSet/>
      <dgm:spPr/>
      <dgm:t>
        <a:bodyPr/>
        <a:lstStyle/>
        <a:p>
          <a:endParaRPr lang="en-GB"/>
        </a:p>
      </dgm:t>
    </dgm:pt>
    <dgm:pt modelId="{28E69FFA-FDE4-4290-8BC6-273911FB7D0A}">
      <dgm:prSet phldrT="[Text]"/>
      <dgm:spPr/>
      <dgm:t>
        <a:bodyPr/>
        <a:lstStyle/>
        <a:p>
          <a:r>
            <a:rPr lang="en-GB" dirty="0"/>
            <a:t>Safety concerns</a:t>
          </a:r>
        </a:p>
      </dgm:t>
    </dgm:pt>
    <dgm:pt modelId="{93502F31-D48F-4D3A-A080-E452EECAC79B}" type="parTrans" cxnId="{D97DE934-38EA-4ED2-A9EA-ECB43DC2700E}">
      <dgm:prSet/>
      <dgm:spPr/>
      <dgm:t>
        <a:bodyPr/>
        <a:lstStyle/>
        <a:p>
          <a:endParaRPr lang="en-GB"/>
        </a:p>
      </dgm:t>
    </dgm:pt>
    <dgm:pt modelId="{E6C5461C-3494-459F-BAA1-C97A8A1D3009}" type="sibTrans" cxnId="{D97DE934-38EA-4ED2-A9EA-ECB43DC2700E}">
      <dgm:prSet/>
      <dgm:spPr/>
      <dgm:t>
        <a:bodyPr/>
        <a:lstStyle/>
        <a:p>
          <a:endParaRPr lang="en-GB"/>
        </a:p>
      </dgm:t>
    </dgm:pt>
    <dgm:pt modelId="{DAEA2B21-01F6-47B7-9447-D7A785678612}">
      <dgm:prSet phldrT="[Text]"/>
      <dgm:spPr/>
      <dgm:t>
        <a:bodyPr/>
        <a:lstStyle/>
        <a:p>
          <a:r>
            <a:rPr lang="en-GB" dirty="0"/>
            <a:t>Unequal exposure to </a:t>
          </a:r>
          <a:r>
            <a:rPr lang="en-GB" i="1" dirty="0"/>
            <a:t>externalities </a:t>
          </a:r>
          <a:r>
            <a:rPr lang="en-GB" i="0" dirty="0"/>
            <a:t>(e.g. air pollution)</a:t>
          </a:r>
          <a:endParaRPr lang="en-GB" dirty="0"/>
        </a:p>
      </dgm:t>
    </dgm:pt>
    <dgm:pt modelId="{3B5D1216-251F-43AE-BC17-4749A8987E26}" type="parTrans" cxnId="{B3F01A4A-0EEF-4B05-8EC9-58EB3A796CD8}">
      <dgm:prSet/>
      <dgm:spPr/>
      <dgm:t>
        <a:bodyPr/>
        <a:lstStyle/>
        <a:p>
          <a:endParaRPr lang="en-GB"/>
        </a:p>
      </dgm:t>
    </dgm:pt>
    <dgm:pt modelId="{FFBF51A9-C40B-4964-BD8B-1F1BC03647E7}" type="sibTrans" cxnId="{B3F01A4A-0EEF-4B05-8EC9-58EB3A796CD8}">
      <dgm:prSet/>
      <dgm:spPr/>
      <dgm:t>
        <a:bodyPr/>
        <a:lstStyle/>
        <a:p>
          <a:endParaRPr lang="en-GB"/>
        </a:p>
      </dgm:t>
    </dgm:pt>
    <dgm:pt modelId="{258BA408-B075-43FA-85B6-CF117226D249}" type="pres">
      <dgm:prSet presAssocID="{3AF8AE52-39C0-4BDC-A7D5-2BE21E30244D}" presName="Name0" presStyleCnt="0">
        <dgm:presLayoutVars>
          <dgm:chMax val="1"/>
          <dgm:chPref val="1"/>
          <dgm:dir/>
          <dgm:animOne val="branch"/>
          <dgm:animLvl val="lvl"/>
        </dgm:presLayoutVars>
      </dgm:prSet>
      <dgm:spPr/>
    </dgm:pt>
    <dgm:pt modelId="{69B6419C-9FAA-4A93-AF9C-8CE40A43CE06}" type="pres">
      <dgm:prSet presAssocID="{A9257A6D-EF1E-4003-9243-953912CF5CF6}" presName="Parent" presStyleLbl="node0" presStyleIdx="0" presStyleCnt="1">
        <dgm:presLayoutVars>
          <dgm:chMax val="6"/>
          <dgm:chPref val="6"/>
        </dgm:presLayoutVars>
      </dgm:prSet>
      <dgm:spPr/>
    </dgm:pt>
    <dgm:pt modelId="{F1BCEB7C-4BF5-4718-8116-9BBD7AC87EC5}" type="pres">
      <dgm:prSet presAssocID="{A8E5EFCF-84C4-429F-965D-B7F4B893C3B1}" presName="Accent1" presStyleCnt="0"/>
      <dgm:spPr/>
    </dgm:pt>
    <dgm:pt modelId="{78BA0CD9-B820-43A6-95B9-53FDC8CFD9E9}" type="pres">
      <dgm:prSet presAssocID="{A8E5EFCF-84C4-429F-965D-B7F4B893C3B1}" presName="Accent" presStyleLbl="bgShp" presStyleIdx="0" presStyleCnt="6"/>
      <dgm:spPr/>
    </dgm:pt>
    <dgm:pt modelId="{DFBA57E5-59E8-4200-BA49-29CF64199994}" type="pres">
      <dgm:prSet presAssocID="{A8E5EFCF-84C4-429F-965D-B7F4B893C3B1}" presName="Child1" presStyleLbl="node1" presStyleIdx="0" presStyleCnt="6">
        <dgm:presLayoutVars>
          <dgm:chMax val="0"/>
          <dgm:chPref val="0"/>
          <dgm:bulletEnabled val="1"/>
        </dgm:presLayoutVars>
      </dgm:prSet>
      <dgm:spPr/>
    </dgm:pt>
    <dgm:pt modelId="{1876AFE8-1E91-42E1-B6FA-DB60D094151E}" type="pres">
      <dgm:prSet presAssocID="{52D50C57-A4D1-4DA8-ACAE-8ED34EA36FE6}" presName="Accent2" presStyleCnt="0"/>
      <dgm:spPr/>
    </dgm:pt>
    <dgm:pt modelId="{E30EC656-8D3A-411B-A8AB-33D2720F87AD}" type="pres">
      <dgm:prSet presAssocID="{52D50C57-A4D1-4DA8-ACAE-8ED34EA36FE6}" presName="Accent" presStyleLbl="bgShp" presStyleIdx="1" presStyleCnt="6"/>
      <dgm:spPr/>
    </dgm:pt>
    <dgm:pt modelId="{D297E6DB-C73E-4D3A-AA84-2B5CF3168A54}" type="pres">
      <dgm:prSet presAssocID="{52D50C57-A4D1-4DA8-ACAE-8ED34EA36FE6}" presName="Child2" presStyleLbl="node1" presStyleIdx="1" presStyleCnt="6">
        <dgm:presLayoutVars>
          <dgm:chMax val="0"/>
          <dgm:chPref val="0"/>
          <dgm:bulletEnabled val="1"/>
        </dgm:presLayoutVars>
      </dgm:prSet>
      <dgm:spPr/>
    </dgm:pt>
    <dgm:pt modelId="{9DB2E019-593C-4E51-AA1E-52793B25BF02}" type="pres">
      <dgm:prSet presAssocID="{3D7F2496-D1F8-402D-8A2D-3F7A6C08E515}" presName="Accent3" presStyleCnt="0"/>
      <dgm:spPr/>
    </dgm:pt>
    <dgm:pt modelId="{7B0CE63B-0350-4BDB-AB8B-8E569F030367}" type="pres">
      <dgm:prSet presAssocID="{3D7F2496-D1F8-402D-8A2D-3F7A6C08E515}" presName="Accent" presStyleLbl="bgShp" presStyleIdx="2" presStyleCnt="6"/>
      <dgm:spPr/>
    </dgm:pt>
    <dgm:pt modelId="{3CDF21AB-C9DF-457B-A7B9-D4594C720419}" type="pres">
      <dgm:prSet presAssocID="{3D7F2496-D1F8-402D-8A2D-3F7A6C08E515}" presName="Child3" presStyleLbl="node1" presStyleIdx="2" presStyleCnt="6">
        <dgm:presLayoutVars>
          <dgm:chMax val="0"/>
          <dgm:chPref val="0"/>
          <dgm:bulletEnabled val="1"/>
        </dgm:presLayoutVars>
      </dgm:prSet>
      <dgm:spPr/>
    </dgm:pt>
    <dgm:pt modelId="{7A4981CA-FCB5-4403-B332-1C694AAB3244}" type="pres">
      <dgm:prSet presAssocID="{56181714-74C2-481C-84C1-D0022617D644}" presName="Accent4" presStyleCnt="0"/>
      <dgm:spPr/>
    </dgm:pt>
    <dgm:pt modelId="{404C4B78-9531-4294-A120-5B8BFCC5EB98}" type="pres">
      <dgm:prSet presAssocID="{56181714-74C2-481C-84C1-D0022617D644}" presName="Accent" presStyleLbl="bgShp" presStyleIdx="3" presStyleCnt="6"/>
      <dgm:spPr/>
    </dgm:pt>
    <dgm:pt modelId="{71FFBAAC-705D-4A65-AAAE-74F6EF69F735}" type="pres">
      <dgm:prSet presAssocID="{56181714-74C2-481C-84C1-D0022617D644}" presName="Child4" presStyleLbl="node1" presStyleIdx="3" presStyleCnt="6">
        <dgm:presLayoutVars>
          <dgm:chMax val="0"/>
          <dgm:chPref val="0"/>
          <dgm:bulletEnabled val="1"/>
        </dgm:presLayoutVars>
      </dgm:prSet>
      <dgm:spPr/>
    </dgm:pt>
    <dgm:pt modelId="{6F9D13FF-4793-41D6-B517-E9BA45C3EBFE}" type="pres">
      <dgm:prSet presAssocID="{28E69FFA-FDE4-4290-8BC6-273911FB7D0A}" presName="Accent5" presStyleCnt="0"/>
      <dgm:spPr/>
    </dgm:pt>
    <dgm:pt modelId="{B705B73D-3B87-4652-B8AA-A582611A1001}" type="pres">
      <dgm:prSet presAssocID="{28E69FFA-FDE4-4290-8BC6-273911FB7D0A}" presName="Accent" presStyleLbl="bgShp" presStyleIdx="4" presStyleCnt="6"/>
      <dgm:spPr/>
    </dgm:pt>
    <dgm:pt modelId="{78C86363-3E44-4BD8-A88E-8E035B2B9B53}" type="pres">
      <dgm:prSet presAssocID="{28E69FFA-FDE4-4290-8BC6-273911FB7D0A}" presName="Child5" presStyleLbl="node1" presStyleIdx="4" presStyleCnt="6">
        <dgm:presLayoutVars>
          <dgm:chMax val="0"/>
          <dgm:chPref val="0"/>
          <dgm:bulletEnabled val="1"/>
        </dgm:presLayoutVars>
      </dgm:prSet>
      <dgm:spPr/>
    </dgm:pt>
    <dgm:pt modelId="{CC43FA40-004C-4276-AC93-EA01A0F63FF4}" type="pres">
      <dgm:prSet presAssocID="{DAEA2B21-01F6-47B7-9447-D7A785678612}" presName="Accent6" presStyleCnt="0"/>
      <dgm:spPr/>
    </dgm:pt>
    <dgm:pt modelId="{BA1B4163-01B1-436B-8F37-F8E35830186B}" type="pres">
      <dgm:prSet presAssocID="{DAEA2B21-01F6-47B7-9447-D7A785678612}" presName="Accent" presStyleLbl="bgShp" presStyleIdx="5" presStyleCnt="6"/>
      <dgm:spPr/>
    </dgm:pt>
    <dgm:pt modelId="{D74AC915-D911-480E-8211-7D534C446E60}" type="pres">
      <dgm:prSet presAssocID="{DAEA2B21-01F6-47B7-9447-D7A785678612}" presName="Child6" presStyleLbl="node1" presStyleIdx="5" presStyleCnt="6">
        <dgm:presLayoutVars>
          <dgm:chMax val="0"/>
          <dgm:chPref val="0"/>
          <dgm:bulletEnabled val="1"/>
        </dgm:presLayoutVars>
      </dgm:prSet>
      <dgm:spPr/>
    </dgm:pt>
  </dgm:ptLst>
  <dgm:cxnLst>
    <dgm:cxn modelId="{D97DE934-38EA-4ED2-A9EA-ECB43DC2700E}" srcId="{A9257A6D-EF1E-4003-9243-953912CF5CF6}" destId="{28E69FFA-FDE4-4290-8BC6-273911FB7D0A}" srcOrd="4" destOrd="0" parTransId="{93502F31-D48F-4D3A-A080-E452EECAC79B}" sibTransId="{E6C5461C-3494-459F-BAA1-C97A8A1D3009}"/>
    <dgm:cxn modelId="{99B82737-2BCA-4F96-B1F4-63DB99F5F1EE}" type="presOf" srcId="{3AF8AE52-39C0-4BDC-A7D5-2BE21E30244D}" destId="{258BA408-B075-43FA-85B6-CF117226D249}" srcOrd="0" destOrd="0" presId="urn:microsoft.com/office/officeart/2011/layout/HexagonRadial"/>
    <dgm:cxn modelId="{9D07653C-54B4-4326-A715-8A8BA7B9C9EF}" type="presOf" srcId="{A9257A6D-EF1E-4003-9243-953912CF5CF6}" destId="{69B6419C-9FAA-4A93-AF9C-8CE40A43CE06}" srcOrd="0" destOrd="0" presId="urn:microsoft.com/office/officeart/2011/layout/HexagonRadial"/>
    <dgm:cxn modelId="{B9F65E66-C1D7-4916-BABE-6284B78377D1}" type="presOf" srcId="{52D50C57-A4D1-4DA8-ACAE-8ED34EA36FE6}" destId="{D297E6DB-C73E-4D3A-AA84-2B5CF3168A54}" srcOrd="0" destOrd="0" presId="urn:microsoft.com/office/officeart/2011/layout/HexagonRadial"/>
    <dgm:cxn modelId="{B3F01A4A-0EEF-4B05-8EC9-58EB3A796CD8}" srcId="{A9257A6D-EF1E-4003-9243-953912CF5CF6}" destId="{DAEA2B21-01F6-47B7-9447-D7A785678612}" srcOrd="5" destOrd="0" parTransId="{3B5D1216-251F-43AE-BC17-4749A8987E26}" sibTransId="{FFBF51A9-C40B-4964-BD8B-1F1BC03647E7}"/>
    <dgm:cxn modelId="{A43CC36E-1569-4133-93BB-6515524227EB}" type="presOf" srcId="{A8E5EFCF-84C4-429F-965D-B7F4B893C3B1}" destId="{DFBA57E5-59E8-4200-BA49-29CF64199994}" srcOrd="0" destOrd="0" presId="urn:microsoft.com/office/officeart/2011/layout/HexagonRadial"/>
    <dgm:cxn modelId="{D4D34880-8C58-45E7-98FC-CF5E82CF8572}" srcId="{A9257A6D-EF1E-4003-9243-953912CF5CF6}" destId="{52D50C57-A4D1-4DA8-ACAE-8ED34EA36FE6}" srcOrd="1" destOrd="0" parTransId="{39F681E4-21E1-42CA-BB57-D0BBD5BD29AC}" sibTransId="{A1A1336F-DEBE-4C21-83D6-DA859C076168}"/>
    <dgm:cxn modelId="{0CEC2D97-F06A-4F7E-A3E5-16C37121A4E2}" type="presOf" srcId="{DAEA2B21-01F6-47B7-9447-D7A785678612}" destId="{D74AC915-D911-480E-8211-7D534C446E60}" srcOrd="0" destOrd="0" presId="urn:microsoft.com/office/officeart/2011/layout/HexagonRadial"/>
    <dgm:cxn modelId="{124F0798-6917-408A-95CF-401480EEA330}" type="presOf" srcId="{28E69FFA-FDE4-4290-8BC6-273911FB7D0A}" destId="{78C86363-3E44-4BD8-A88E-8E035B2B9B53}" srcOrd="0" destOrd="0" presId="urn:microsoft.com/office/officeart/2011/layout/HexagonRadial"/>
    <dgm:cxn modelId="{9F78D4B0-AEF1-44CB-AE7D-549E8E7AC93D}" srcId="{3AF8AE52-39C0-4BDC-A7D5-2BE21E30244D}" destId="{A9257A6D-EF1E-4003-9243-953912CF5CF6}" srcOrd="0" destOrd="0" parTransId="{0C438221-E8C2-411B-831A-A20AD3BEB12D}" sibTransId="{B09B1B94-1323-49D8-BF42-61B581CC8496}"/>
    <dgm:cxn modelId="{3066E8D0-6F75-43FA-B7A9-AA318BF1AA70}" srcId="{A9257A6D-EF1E-4003-9243-953912CF5CF6}" destId="{A8E5EFCF-84C4-429F-965D-B7F4B893C3B1}" srcOrd="0" destOrd="0" parTransId="{E663AC62-EAE5-4131-B221-219C95662568}" sibTransId="{75DDC957-F9B2-41B0-8634-343C412442E5}"/>
    <dgm:cxn modelId="{D507E4D2-1F91-4B1B-B59D-19841060986E}" type="presOf" srcId="{3D7F2496-D1F8-402D-8A2D-3F7A6C08E515}" destId="{3CDF21AB-C9DF-457B-A7B9-D4594C720419}" srcOrd="0" destOrd="0" presId="urn:microsoft.com/office/officeart/2011/layout/HexagonRadial"/>
    <dgm:cxn modelId="{0CBCF4E6-9EC9-486A-930C-0D6686BF5CC3}" srcId="{A9257A6D-EF1E-4003-9243-953912CF5CF6}" destId="{56181714-74C2-481C-84C1-D0022617D644}" srcOrd="3" destOrd="0" parTransId="{5370E6AA-6276-44D0-B78B-5CD65E79E7A7}" sibTransId="{4F6014AD-FBC2-4570-88C8-BC79104E04D6}"/>
    <dgm:cxn modelId="{91A077F9-8FF5-4953-A20F-6A953F463420}" type="presOf" srcId="{56181714-74C2-481C-84C1-D0022617D644}" destId="{71FFBAAC-705D-4A65-AAAE-74F6EF69F735}" srcOrd="0" destOrd="0" presId="urn:microsoft.com/office/officeart/2011/layout/HexagonRadial"/>
    <dgm:cxn modelId="{1D899FF9-ABB2-4CC4-9929-B60E76149321}" srcId="{A9257A6D-EF1E-4003-9243-953912CF5CF6}" destId="{3D7F2496-D1F8-402D-8A2D-3F7A6C08E515}" srcOrd="2" destOrd="0" parTransId="{69525198-4712-48CD-BD6D-4F0E555ED1C7}" sibTransId="{D6CC9377-D70D-4D95-BEF1-C9AF30CBED6B}"/>
    <dgm:cxn modelId="{45F28837-5966-42EC-9C41-E70EB26BBAC4}" type="presParOf" srcId="{258BA408-B075-43FA-85B6-CF117226D249}" destId="{69B6419C-9FAA-4A93-AF9C-8CE40A43CE06}" srcOrd="0" destOrd="0" presId="urn:microsoft.com/office/officeart/2011/layout/HexagonRadial"/>
    <dgm:cxn modelId="{A7F5F267-763F-46CF-86B8-CA307033B837}" type="presParOf" srcId="{258BA408-B075-43FA-85B6-CF117226D249}" destId="{F1BCEB7C-4BF5-4718-8116-9BBD7AC87EC5}" srcOrd="1" destOrd="0" presId="urn:microsoft.com/office/officeart/2011/layout/HexagonRadial"/>
    <dgm:cxn modelId="{CAF094D5-5FEA-4259-863C-1E6E64B872F4}" type="presParOf" srcId="{F1BCEB7C-4BF5-4718-8116-9BBD7AC87EC5}" destId="{78BA0CD9-B820-43A6-95B9-53FDC8CFD9E9}" srcOrd="0" destOrd="0" presId="urn:microsoft.com/office/officeart/2011/layout/HexagonRadial"/>
    <dgm:cxn modelId="{00583810-9A48-47BC-846E-5FDB3C541706}" type="presParOf" srcId="{258BA408-B075-43FA-85B6-CF117226D249}" destId="{DFBA57E5-59E8-4200-BA49-29CF64199994}" srcOrd="2" destOrd="0" presId="urn:microsoft.com/office/officeart/2011/layout/HexagonRadial"/>
    <dgm:cxn modelId="{D9CD9FE0-5C63-4E6D-8626-F408F98B591E}" type="presParOf" srcId="{258BA408-B075-43FA-85B6-CF117226D249}" destId="{1876AFE8-1E91-42E1-B6FA-DB60D094151E}" srcOrd="3" destOrd="0" presId="urn:microsoft.com/office/officeart/2011/layout/HexagonRadial"/>
    <dgm:cxn modelId="{02564975-AFB3-4452-A5B1-A8CB0E37C81D}" type="presParOf" srcId="{1876AFE8-1E91-42E1-B6FA-DB60D094151E}" destId="{E30EC656-8D3A-411B-A8AB-33D2720F87AD}" srcOrd="0" destOrd="0" presId="urn:microsoft.com/office/officeart/2011/layout/HexagonRadial"/>
    <dgm:cxn modelId="{9280DE24-89F6-43FB-8AB9-A3070287CA7B}" type="presParOf" srcId="{258BA408-B075-43FA-85B6-CF117226D249}" destId="{D297E6DB-C73E-4D3A-AA84-2B5CF3168A54}" srcOrd="4" destOrd="0" presId="urn:microsoft.com/office/officeart/2011/layout/HexagonRadial"/>
    <dgm:cxn modelId="{6E5511B9-57B1-48CE-8431-E2BCC180432F}" type="presParOf" srcId="{258BA408-B075-43FA-85B6-CF117226D249}" destId="{9DB2E019-593C-4E51-AA1E-52793B25BF02}" srcOrd="5" destOrd="0" presId="urn:microsoft.com/office/officeart/2011/layout/HexagonRadial"/>
    <dgm:cxn modelId="{6A9C08B4-4FB0-4D81-8F2D-27035689A247}" type="presParOf" srcId="{9DB2E019-593C-4E51-AA1E-52793B25BF02}" destId="{7B0CE63B-0350-4BDB-AB8B-8E569F030367}" srcOrd="0" destOrd="0" presId="urn:microsoft.com/office/officeart/2011/layout/HexagonRadial"/>
    <dgm:cxn modelId="{E9F91C25-9DB5-448C-A01E-0563C84B68B3}" type="presParOf" srcId="{258BA408-B075-43FA-85B6-CF117226D249}" destId="{3CDF21AB-C9DF-457B-A7B9-D4594C720419}" srcOrd="6" destOrd="0" presId="urn:microsoft.com/office/officeart/2011/layout/HexagonRadial"/>
    <dgm:cxn modelId="{F043B590-D8CD-4F7E-ACC5-2B9CED9AE0EA}" type="presParOf" srcId="{258BA408-B075-43FA-85B6-CF117226D249}" destId="{7A4981CA-FCB5-4403-B332-1C694AAB3244}" srcOrd="7" destOrd="0" presId="urn:microsoft.com/office/officeart/2011/layout/HexagonRadial"/>
    <dgm:cxn modelId="{C55E2E54-6D77-4DB0-B7E2-7DAFFDF5AC26}" type="presParOf" srcId="{7A4981CA-FCB5-4403-B332-1C694AAB3244}" destId="{404C4B78-9531-4294-A120-5B8BFCC5EB98}" srcOrd="0" destOrd="0" presId="urn:microsoft.com/office/officeart/2011/layout/HexagonRadial"/>
    <dgm:cxn modelId="{999B6817-5608-42BD-95F6-FD7FF1B3BE22}" type="presParOf" srcId="{258BA408-B075-43FA-85B6-CF117226D249}" destId="{71FFBAAC-705D-4A65-AAAE-74F6EF69F735}" srcOrd="8" destOrd="0" presId="urn:microsoft.com/office/officeart/2011/layout/HexagonRadial"/>
    <dgm:cxn modelId="{47BD06F0-9DE3-47CD-A783-CCE3B0C438C7}" type="presParOf" srcId="{258BA408-B075-43FA-85B6-CF117226D249}" destId="{6F9D13FF-4793-41D6-B517-E9BA45C3EBFE}" srcOrd="9" destOrd="0" presId="urn:microsoft.com/office/officeart/2011/layout/HexagonRadial"/>
    <dgm:cxn modelId="{9FC1BC09-1F4B-410A-A559-8583F00300DF}" type="presParOf" srcId="{6F9D13FF-4793-41D6-B517-E9BA45C3EBFE}" destId="{B705B73D-3B87-4652-B8AA-A582611A1001}" srcOrd="0" destOrd="0" presId="urn:microsoft.com/office/officeart/2011/layout/HexagonRadial"/>
    <dgm:cxn modelId="{3AFB1E5E-05EF-4FA8-B6D7-F5716B2EB100}" type="presParOf" srcId="{258BA408-B075-43FA-85B6-CF117226D249}" destId="{78C86363-3E44-4BD8-A88E-8E035B2B9B53}" srcOrd="10" destOrd="0" presId="urn:microsoft.com/office/officeart/2011/layout/HexagonRadial"/>
    <dgm:cxn modelId="{2DE62191-7B29-4395-B563-BEAF67960986}" type="presParOf" srcId="{258BA408-B075-43FA-85B6-CF117226D249}" destId="{CC43FA40-004C-4276-AC93-EA01A0F63FF4}" srcOrd="11" destOrd="0" presId="urn:microsoft.com/office/officeart/2011/layout/HexagonRadial"/>
    <dgm:cxn modelId="{B8611625-D8C6-4E83-8BE8-BE878367C524}" type="presParOf" srcId="{CC43FA40-004C-4276-AC93-EA01A0F63FF4}" destId="{BA1B4163-01B1-436B-8F37-F8E35830186B}" srcOrd="0" destOrd="0" presId="urn:microsoft.com/office/officeart/2011/layout/HexagonRadial"/>
    <dgm:cxn modelId="{D1DA7456-E376-47AF-8420-39444A87EE65}" type="presParOf" srcId="{258BA408-B075-43FA-85B6-CF117226D249}" destId="{D74AC915-D911-480E-8211-7D534C446E6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6419C-9FAA-4A93-AF9C-8CE40A43CE06}">
      <dsp:nvSpPr>
        <dsp:cNvPr id="0" name=""/>
        <dsp:cNvSpPr/>
      </dsp:nvSpPr>
      <dsp:spPr>
        <a:xfrm>
          <a:off x="2952810" y="1748061"/>
          <a:ext cx="2221862" cy="192200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i="1" kern="1200" dirty="0"/>
            <a:t>Transport inequality</a:t>
          </a:r>
        </a:p>
      </dsp:txBody>
      <dsp:txXfrm>
        <a:off x="3321004" y="2066564"/>
        <a:ext cx="1485474" cy="1284995"/>
      </dsp:txXfrm>
    </dsp:sp>
    <dsp:sp modelId="{E30EC656-8D3A-411B-A8AB-33D2720F87AD}">
      <dsp:nvSpPr>
        <dsp:cNvPr id="0" name=""/>
        <dsp:cNvSpPr/>
      </dsp:nvSpPr>
      <dsp:spPr>
        <a:xfrm>
          <a:off x="4344123" y="828514"/>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BA57E5-59E8-4200-BA49-29CF64199994}">
      <dsp:nvSpPr>
        <dsp:cNvPr id="0" name=""/>
        <dsp:cNvSpPr/>
      </dsp:nvSpPr>
      <dsp:spPr>
        <a:xfrm>
          <a:off x="3157475" y="0"/>
          <a:ext cx="1820800" cy="15752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Accessibility &amp; mode choice limitations</a:t>
          </a:r>
        </a:p>
      </dsp:txBody>
      <dsp:txXfrm>
        <a:off x="3459220" y="261045"/>
        <a:ext cx="1217310" cy="1053116"/>
      </dsp:txXfrm>
    </dsp:sp>
    <dsp:sp modelId="{7B0CE63B-0350-4BDB-AB8B-8E569F030367}">
      <dsp:nvSpPr>
        <dsp:cNvPr id="0" name=""/>
        <dsp:cNvSpPr/>
      </dsp:nvSpPr>
      <dsp:spPr>
        <a:xfrm>
          <a:off x="5322487" y="2178846"/>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97E6DB-C73E-4D3A-AA84-2B5CF3168A54}">
      <dsp:nvSpPr>
        <dsp:cNvPr id="0" name=""/>
        <dsp:cNvSpPr/>
      </dsp:nvSpPr>
      <dsp:spPr>
        <a:xfrm>
          <a:off x="4827361" y="968857"/>
          <a:ext cx="1820800" cy="15752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Travel time</a:t>
          </a:r>
        </a:p>
      </dsp:txBody>
      <dsp:txXfrm>
        <a:off x="5129106" y="1229902"/>
        <a:ext cx="1217310" cy="1053116"/>
      </dsp:txXfrm>
    </dsp:sp>
    <dsp:sp modelId="{404C4B78-9531-4294-A120-5B8BFCC5EB98}">
      <dsp:nvSpPr>
        <dsp:cNvPr id="0" name=""/>
        <dsp:cNvSpPr/>
      </dsp:nvSpPr>
      <dsp:spPr>
        <a:xfrm>
          <a:off x="4642852" y="3703117"/>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DF21AB-C9DF-457B-A7B9-D4594C720419}">
      <dsp:nvSpPr>
        <dsp:cNvPr id="0" name=""/>
        <dsp:cNvSpPr/>
      </dsp:nvSpPr>
      <dsp:spPr>
        <a:xfrm>
          <a:off x="4827361" y="2873519"/>
          <a:ext cx="1820800" cy="15752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Affordability</a:t>
          </a:r>
        </a:p>
      </dsp:txBody>
      <dsp:txXfrm>
        <a:off x="5129106" y="3134564"/>
        <a:ext cx="1217310" cy="1053116"/>
      </dsp:txXfrm>
    </dsp:sp>
    <dsp:sp modelId="{B705B73D-3B87-4652-B8AA-A582611A1001}">
      <dsp:nvSpPr>
        <dsp:cNvPr id="0" name=""/>
        <dsp:cNvSpPr/>
      </dsp:nvSpPr>
      <dsp:spPr>
        <a:xfrm>
          <a:off x="2956944" y="386134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FFBAAC-705D-4A65-AAAE-74F6EF69F735}">
      <dsp:nvSpPr>
        <dsp:cNvPr id="0" name=""/>
        <dsp:cNvSpPr/>
      </dsp:nvSpPr>
      <dsp:spPr>
        <a:xfrm>
          <a:off x="3157475" y="3843460"/>
          <a:ext cx="1820800" cy="15752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Distribution of services</a:t>
          </a:r>
        </a:p>
      </dsp:txBody>
      <dsp:txXfrm>
        <a:off x="3459220" y="4104505"/>
        <a:ext cx="1217310" cy="1053116"/>
      </dsp:txXfrm>
    </dsp:sp>
    <dsp:sp modelId="{BA1B4163-01B1-436B-8F37-F8E35830186B}">
      <dsp:nvSpPr>
        <dsp:cNvPr id="0" name=""/>
        <dsp:cNvSpPr/>
      </dsp:nvSpPr>
      <dsp:spPr>
        <a:xfrm>
          <a:off x="1962559" y="251155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86363-3E44-4BD8-A88E-8E035B2B9B53}">
      <dsp:nvSpPr>
        <dsp:cNvPr id="0" name=""/>
        <dsp:cNvSpPr/>
      </dsp:nvSpPr>
      <dsp:spPr>
        <a:xfrm>
          <a:off x="1479837" y="2874602"/>
          <a:ext cx="1820800" cy="15752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Safety concerns</a:t>
          </a:r>
        </a:p>
      </dsp:txBody>
      <dsp:txXfrm>
        <a:off x="1781582" y="3135647"/>
        <a:ext cx="1217310" cy="1053116"/>
      </dsp:txXfrm>
    </dsp:sp>
    <dsp:sp modelId="{D74AC915-D911-480E-8211-7D534C446E60}">
      <dsp:nvSpPr>
        <dsp:cNvPr id="0" name=""/>
        <dsp:cNvSpPr/>
      </dsp:nvSpPr>
      <dsp:spPr>
        <a:xfrm>
          <a:off x="1479837" y="966690"/>
          <a:ext cx="1820800" cy="15752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Unequal exposure to </a:t>
          </a:r>
          <a:r>
            <a:rPr lang="en-GB" sz="1500" i="1" kern="1200" dirty="0"/>
            <a:t>externalities </a:t>
          </a:r>
          <a:r>
            <a:rPr lang="en-GB" sz="1500" i="0" kern="1200" dirty="0"/>
            <a:t>(e.g. air pollution)</a:t>
          </a:r>
          <a:endParaRPr lang="en-GB" sz="1500" kern="1200" dirty="0"/>
        </a:p>
      </dsp:txBody>
      <dsp:txXfrm>
        <a:off x="1781582" y="1227735"/>
        <a:ext cx="1217310" cy="105311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Hello and welcome to this lecture on equitable transport systems, in which we will consider social considerations of transport system transitions.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61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how traditional transport planning, focused on the 9-to-5 commute, overlooks women's complex travel patterns. Data from Madrid reveals women's trips are multi-purpose, combining work, errands, and care responsibilities. This 'mobility of care' is often ignored, leading to transport systems that disadvantage women.</a:t>
            </a:r>
          </a:p>
          <a:p>
            <a:endParaRPr lang="en-GB" dirty="0"/>
          </a:p>
          <a:p>
            <a:r>
              <a:rPr lang="en-GB" dirty="0"/>
              <a:t>We need to rethink transport planning beyond the typical commute. This slide demonstrates how women's travel is more complex, involving multiple purposes and significant 'care' responsibilities. Recognizing these 'mobilities of care' is crucial for creating equitable transport systems.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13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Road traffic injuries are a major global health issue. 1.2 million die annually, and it's the leading cause of death for those aged 5-29. Vulnerable road users are disproportionately affected, especially in low- and middle-income countries (LMICs), despite having fewer vehicles. It's a huge burden on vulnerable road users and costs countries 3% of their GDP</a:t>
            </a: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397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 is a significant and growing source of air pollution, contributing to 4.2 million premature deaths worldwide. The photo from Delhi illustrates the problem, while Sheffield's reduced speed limit trial demonstrates efforts to combat it. Air pollution's impact on health, including cancer and respiratory disease, demands action.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33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focuses on the link between car-centric urban design and physical inactivity. Sprawl and reliance on cars discourage walking and cycling, contributing to up to 5 million deaths annually from related diseases like heart disease and diabetes. Promoting physical activity through active travel could significantly reduce this burden.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388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illustrates the types of decisions transport planners face. For example, should we invest in a BRT system? Should we build segregated cycling infrastructure?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386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Projects are traditionally appraised on the basis of a cost-benefit analysis. First, we identify all relevant benefits and costs for each option. Many of these can be easily monetized – for example, time savings can be valued based on value of time, and savings in fuel costs are already in units of money. We then calculate the </a:t>
            </a:r>
            <a:r>
              <a:rPr lang="en-GB" i="1" dirty="0"/>
              <a:t>net benefit</a:t>
            </a:r>
            <a:r>
              <a:rPr lang="en-GB" dirty="0"/>
              <a:t> for each option. The formula on the left shows how this is done. The chart illustrates the results, with Option A in this example having the highest net benefit and therefore representing the most economically efficient choice.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4980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A decision-maker will seek to </a:t>
            </a:r>
            <a:r>
              <a:rPr lang="en-US" b="1" dirty="0" err="1"/>
              <a:t>maximise</a:t>
            </a:r>
            <a:r>
              <a:rPr lang="en-US" dirty="0"/>
              <a:t> the social welfare (the net sum of all benefits and costs)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However, </a:t>
            </a:r>
            <a:r>
              <a:rPr lang="en-US" b="1" dirty="0"/>
              <a:t>who gets those benefits</a:t>
            </a:r>
            <a:r>
              <a:rPr lang="en-US" dirty="0"/>
              <a:t>? </a:t>
            </a:r>
            <a:r>
              <a:rPr lang="en-US" b="1" dirty="0"/>
              <a:t>When will benefits come to fruition</a:t>
            </a:r>
            <a:r>
              <a:rPr lang="en-US" dirty="0"/>
              <a:t>? What are the </a:t>
            </a:r>
            <a:r>
              <a:rPr lang="en-US" b="1" dirty="0"/>
              <a:t>uncertainties </a:t>
            </a:r>
            <a:r>
              <a:rPr lang="en-US" dirty="0"/>
              <a:t>of the benefits and the costs?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i="1" dirty="0"/>
              <a:t>How can costs and benefits really be compared on a single ($) scale</a:t>
            </a:r>
            <a:r>
              <a:rPr lang="en-US" dirty="0"/>
              <a:t>? </a:t>
            </a:r>
            <a:endParaRPr lang="en-US" i="1"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292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measurement and comparison of benefits and costs requires quantification on a single scale – usually money!</a:t>
            </a:r>
          </a:p>
          <a:p>
            <a:endParaRPr lang="en-GB" dirty="0"/>
          </a:p>
          <a:p>
            <a:pPr marL="457200" indent="-457200">
              <a:buFont typeface="Arial" panose="020B0604020202020204" pitchFamily="34" charset="0"/>
              <a:buChar char="•"/>
            </a:pPr>
            <a:r>
              <a:rPr lang="en-US" dirty="0"/>
              <a:t>Multiple scales cannot be compared within cost-benefit analysis framework – it’s like comparing “apples and oranges”.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One alternative </a:t>
            </a:r>
            <a:r>
              <a:rPr lang="en-US" dirty="0">
                <a:sym typeface="Wingdings" pitchFamily="2" charset="2"/>
              </a:rPr>
              <a:t>which we will talk about next is </a:t>
            </a:r>
            <a:r>
              <a:rPr lang="en-US" b="1" dirty="0">
                <a:sym typeface="Wingdings" pitchFamily="2" charset="2"/>
              </a:rPr>
              <a:t>Multi-criteria Analysis</a:t>
            </a:r>
            <a:r>
              <a:rPr lang="en-US" dirty="0">
                <a:sym typeface="Wingdings" pitchFamily="2" charset="2"/>
              </a:rPr>
              <a:t> (MCA)</a:t>
            </a:r>
          </a:p>
          <a:p>
            <a:endParaRPr lang="en-GB" dirty="0"/>
          </a:p>
        </p:txBody>
      </p:sp>
      <p:sp>
        <p:nvSpPr>
          <p:cNvPr id="4" name="Slide Number Placeholder 3"/>
          <p:cNvSpPr>
            <a:spLocks noGrp="1"/>
          </p:cNvSpPr>
          <p:nvPr>
            <p:ph type="sldNum" sz="quarter" idx="5"/>
          </p:nvPr>
        </p:nvSpPr>
        <p:spPr/>
        <p:txBody>
          <a:bodyPr/>
          <a:lstStyle/>
          <a:p>
            <a:fld id="{2E1D4E0D-A257-9743-A281-92055FE932B8}" type="slidenum">
              <a:rPr lang="en-US"/>
              <a:t>21</a:t>
            </a:fld>
            <a:endParaRPr lang="en-US"/>
          </a:p>
        </p:txBody>
      </p:sp>
    </p:spTree>
    <p:extLst>
      <p:ext uri="{BB962C8B-B14F-4D97-AF65-F5344CB8AC3E}">
        <p14:creationId xmlns:p14="http://schemas.microsoft.com/office/powerpoint/2010/main" val="109077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illustrates the diverse costs and benefits that transport projects can have for users. We see </a:t>
            </a:r>
            <a:r>
              <a:rPr lang="en-GB" b="1" dirty="0"/>
              <a:t>journey time savings</a:t>
            </a:r>
            <a:r>
              <a:rPr lang="en-GB" dirty="0"/>
              <a:t>, measured with a stopwatch, representing the value of reduced commute times. </a:t>
            </a:r>
            <a:r>
              <a:rPr lang="en-GB" b="1" dirty="0"/>
              <a:t>Vehicle operating costs</a:t>
            </a:r>
            <a:r>
              <a:rPr lang="en-GB" dirty="0"/>
              <a:t>, shown with gas pump nozzles, highlight expenses like fuel and maintenance. </a:t>
            </a:r>
            <a:r>
              <a:rPr lang="en-GB" b="1" dirty="0"/>
              <a:t>Health</a:t>
            </a:r>
            <a:r>
              <a:rPr lang="en-GB" dirty="0"/>
              <a:t>, depicted by traffic and pollution, can be positively impacted through reduced emissions and increased active travel. </a:t>
            </a:r>
            <a:r>
              <a:rPr lang="en-GB" b="1" dirty="0"/>
              <a:t>Liveability, accessibility, and place</a:t>
            </a:r>
            <a:r>
              <a:rPr lang="en-GB" dirty="0"/>
              <a:t>, visualized with pedestrians and a cafe scene, encompass the wider impacts on quality of life and access to opportunities. Finally, </a:t>
            </a:r>
            <a:r>
              <a:rPr lang="en-GB" b="1" dirty="0"/>
              <a:t>climate breakdown</a:t>
            </a:r>
            <a:r>
              <a:rPr lang="en-GB" dirty="0"/>
              <a:t>, represented by a melting glacier, underscores the significant environmental costs associated with transport and the need for sustainable solutions.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6637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Multicriteria analysis (MCA) is designed to enable the comparison of very different costs and benefits (like the orange and apple juice analogy here).</a:t>
            </a:r>
          </a:p>
          <a:p>
            <a:endParaRPr lang="en-GB" dirty="0"/>
          </a:p>
          <a:p>
            <a:r>
              <a:rPr lang="en-GB" dirty="0"/>
              <a:t>MCA evaluates proposals on several factors, </a:t>
            </a:r>
            <a:r>
              <a:rPr lang="en-GB" b="1" dirty="0"/>
              <a:t>not just cost</a:t>
            </a:r>
            <a:endParaRPr lang="en-GB" dirty="0"/>
          </a:p>
          <a:p>
            <a:endParaRPr lang="en-GB" dirty="0"/>
          </a:p>
          <a:p>
            <a:r>
              <a:rPr lang="en-GB" dirty="0"/>
              <a:t>During MCA, planners </a:t>
            </a:r>
            <a:r>
              <a:rPr lang="en-GB" b="1" dirty="0"/>
              <a:t>list objectives</a:t>
            </a:r>
            <a:r>
              <a:rPr lang="en-GB" dirty="0"/>
              <a:t>, </a:t>
            </a:r>
            <a:r>
              <a:rPr lang="en-GB" b="1" dirty="0"/>
              <a:t>criteria</a:t>
            </a:r>
            <a:r>
              <a:rPr lang="en-GB" dirty="0"/>
              <a:t> and </a:t>
            </a:r>
            <a:r>
              <a:rPr lang="en-GB" b="1" dirty="0"/>
              <a:t>measures</a:t>
            </a:r>
            <a:r>
              <a:rPr lang="en-GB" dirty="0"/>
              <a:t> of those criteria</a:t>
            </a:r>
          </a:p>
          <a:p>
            <a:endParaRPr lang="en-GB" dirty="0"/>
          </a:p>
          <a:p>
            <a:r>
              <a:rPr lang="en-GB" dirty="0"/>
              <a:t>Each </a:t>
            </a:r>
            <a:r>
              <a:rPr lang="en-GB" b="1" dirty="0"/>
              <a:t>objective, criteria and measure</a:t>
            </a:r>
            <a:r>
              <a:rPr lang="en-GB" dirty="0"/>
              <a:t> has a weighting to represent its overall importance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By the end of this lecture, you will be able to:</a:t>
            </a:r>
          </a:p>
          <a:p>
            <a:pPr marL="457200" indent="-457200">
              <a:buFont typeface="+mj-lt"/>
              <a:buAutoNum type="arabicPeriod"/>
            </a:pPr>
            <a:r>
              <a:rPr lang="en-GB" dirty="0"/>
              <a:t>Describe the inequalities present in the transport system and who is most affected by transport poverty</a:t>
            </a:r>
          </a:p>
          <a:p>
            <a:pPr marL="457200" indent="-457200">
              <a:buFont typeface="+mj-lt"/>
              <a:buAutoNum type="arabicPeriod"/>
            </a:pPr>
            <a:r>
              <a:rPr lang="en-GB" dirty="0"/>
              <a:t>Discuss how transport systems relate to gender, equality and social inclusion (GESI)</a:t>
            </a:r>
          </a:p>
          <a:p>
            <a:pPr marL="457200" indent="-457200">
              <a:buFont typeface="+mj-lt"/>
              <a:buAutoNum type="arabicPeriod"/>
            </a:pPr>
            <a:r>
              <a:rPr lang="en-GB" dirty="0"/>
              <a:t>Compare methods by which transport projects are appraised, and discuss their suitability in decision-making to promote inclusive transport transitions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501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break down this Multi-Criteria Analysis (MCA) example step-by-step:</a:t>
            </a:r>
          </a:p>
          <a:p>
            <a:r>
              <a:rPr lang="en-GB" b="1" dirty="0"/>
              <a:t>Scenario:</a:t>
            </a:r>
            <a:r>
              <a:rPr lang="en-GB" dirty="0"/>
              <a:t> A city government needs to tackle traffic congestion and is considering three options:</a:t>
            </a:r>
          </a:p>
          <a:p>
            <a:pPr>
              <a:buFont typeface="Arial" panose="020B0604020202020204" pitchFamily="34" charset="0"/>
              <a:buChar char="•"/>
            </a:pPr>
            <a:r>
              <a:rPr lang="en-GB" b="1" dirty="0"/>
              <a:t>(A) Widen roads:</a:t>
            </a:r>
            <a:r>
              <a:rPr lang="en-GB" dirty="0"/>
              <a:t> Expand the existing road network.</a:t>
            </a:r>
          </a:p>
          <a:p>
            <a:pPr>
              <a:buFont typeface="Arial" panose="020B0604020202020204" pitchFamily="34" charset="0"/>
              <a:buChar char="•"/>
            </a:pPr>
            <a:r>
              <a:rPr lang="en-GB" b="1" dirty="0"/>
              <a:t>(B) Build a metro:</a:t>
            </a:r>
            <a:r>
              <a:rPr lang="en-GB" dirty="0"/>
              <a:t> Invest in a new underground rail system.</a:t>
            </a:r>
          </a:p>
          <a:p>
            <a:pPr>
              <a:buFont typeface="Arial" panose="020B0604020202020204" pitchFamily="34" charset="0"/>
              <a:buChar char="•"/>
            </a:pPr>
            <a:r>
              <a:rPr lang="en-GB" b="1" dirty="0"/>
              <a:t>(C) Expand bike lanes:</a:t>
            </a:r>
            <a:r>
              <a:rPr lang="en-GB" dirty="0"/>
              <a:t> Create a comprehensive network of dedicated cycling paths.</a:t>
            </a:r>
          </a:p>
          <a:p>
            <a:r>
              <a:rPr lang="en-GB" b="1" dirty="0"/>
              <a:t>Criteria and Weightings:</a:t>
            </a:r>
            <a:r>
              <a:rPr lang="en-GB" dirty="0"/>
              <a:t> The city has defined four key criteria to evaluate these options, each with a specific weighting reflecting its relative importance:</a:t>
            </a:r>
          </a:p>
          <a:p>
            <a:pPr>
              <a:buFont typeface="Arial" panose="020B0604020202020204" pitchFamily="34" charset="0"/>
              <a:buChar char="•"/>
            </a:pPr>
            <a:r>
              <a:rPr lang="en-GB" b="1" dirty="0"/>
              <a:t>Value for money (20%):</a:t>
            </a:r>
            <a:r>
              <a:rPr lang="en-GB" dirty="0"/>
              <a:t> How much benefit is gained per dollar spent.</a:t>
            </a:r>
          </a:p>
          <a:p>
            <a:pPr>
              <a:buFont typeface="Arial" panose="020B0604020202020204" pitchFamily="34" charset="0"/>
              <a:buChar char="•"/>
            </a:pPr>
            <a:r>
              <a:rPr lang="en-GB" b="1" dirty="0"/>
              <a:t>Journey time savings (30%):</a:t>
            </a:r>
            <a:r>
              <a:rPr lang="en-GB" dirty="0"/>
              <a:t> The reduction in travel time for commuters.</a:t>
            </a:r>
          </a:p>
          <a:p>
            <a:pPr>
              <a:buFont typeface="Arial" panose="020B0604020202020204" pitchFamily="34" charset="0"/>
              <a:buChar char="•"/>
            </a:pPr>
            <a:r>
              <a:rPr lang="en-GB" b="1" dirty="0"/>
              <a:t>Environmental sustainability (30%):</a:t>
            </a:r>
            <a:r>
              <a:rPr lang="en-GB" dirty="0"/>
              <a:t> The project's impact on air pollution, carbon emissions, etc.</a:t>
            </a:r>
          </a:p>
          <a:p>
            <a:pPr>
              <a:buFont typeface="Arial" panose="020B0604020202020204" pitchFamily="34" charset="0"/>
              <a:buChar char="•"/>
            </a:pPr>
            <a:r>
              <a:rPr lang="en-GB" b="1" dirty="0"/>
              <a:t>Promotion of accessibility (20%):</a:t>
            </a:r>
            <a:r>
              <a:rPr lang="en-GB" dirty="0"/>
              <a:t> How well the project improves access for all residents, including those without cars.</a:t>
            </a:r>
          </a:p>
          <a:p>
            <a:r>
              <a:rPr lang="en-GB" b="1" dirty="0"/>
              <a:t>Scoring:</a:t>
            </a:r>
            <a:r>
              <a:rPr lang="en-GB" dirty="0"/>
              <a:t> Each option is scored against each criterion. The scoring appears to be on a scale of 1 to 10, where 10 is the best. For example:</a:t>
            </a:r>
          </a:p>
          <a:p>
            <a:pPr>
              <a:buFont typeface="Arial" panose="020B0604020202020204" pitchFamily="34" charset="0"/>
              <a:buChar char="•"/>
            </a:pPr>
            <a:r>
              <a:rPr lang="en-GB" b="1" dirty="0"/>
              <a:t>Option A (Widen roads):</a:t>
            </a:r>
            <a:r>
              <a:rPr lang="en-GB" dirty="0"/>
              <a:t> Scores a 4 for value for money (likely expensive for the benefits achieved), a 6 for journey time savings, a 2 for environmental sustainability (likely increases car use and pollution), and a 3 for accessibility.</a:t>
            </a:r>
          </a:p>
          <a:p>
            <a:pPr>
              <a:buFont typeface="Arial" panose="020B0604020202020204" pitchFamily="34" charset="0"/>
              <a:buChar char="•"/>
            </a:pPr>
            <a:r>
              <a:rPr lang="en-GB" b="1" dirty="0"/>
              <a:t>Option B (Metro):</a:t>
            </a:r>
            <a:r>
              <a:rPr lang="en-GB" dirty="0"/>
              <a:t> Scores a 5 for value for money, a 9 for journey time savings, an 8 for environmental sustainability, and an 8 for accessibility.</a:t>
            </a:r>
          </a:p>
          <a:p>
            <a:pPr>
              <a:buFont typeface="Arial" panose="020B0604020202020204" pitchFamily="34" charset="0"/>
              <a:buChar char="•"/>
            </a:pPr>
            <a:r>
              <a:rPr lang="en-GB" b="1" dirty="0"/>
              <a:t>Option C (Bike lanes):</a:t>
            </a:r>
            <a:r>
              <a:rPr lang="en-GB" dirty="0"/>
              <a:t> Scores an 8 for value for money (likely cheaper and provides good benefits), a 4 for journey time savings (only benefits cyclists), a 10 for environmental sustainability, and a 6 for accessibility.</a:t>
            </a:r>
          </a:p>
          <a:p>
            <a:r>
              <a:rPr lang="en-GB" b="1" dirty="0"/>
              <a:t>Calculating the Final Score:</a:t>
            </a:r>
            <a:r>
              <a:rPr lang="en-GB" dirty="0"/>
              <a:t> To get the final score for each option, we multiply each criterion score by its weighting and then sum the results. Let's take Option C (Bike lanes) as an example:</a:t>
            </a:r>
          </a:p>
          <a:p>
            <a:pPr>
              <a:buFont typeface="Arial" panose="020B0604020202020204" pitchFamily="34" charset="0"/>
              <a:buChar char="•"/>
            </a:pPr>
            <a:r>
              <a:rPr lang="en-GB" dirty="0"/>
              <a:t>Value for money: 8 * 0.20 = 1.6</a:t>
            </a:r>
          </a:p>
          <a:p>
            <a:pPr>
              <a:buFont typeface="Arial" panose="020B0604020202020204" pitchFamily="34" charset="0"/>
              <a:buChar char="•"/>
            </a:pPr>
            <a:r>
              <a:rPr lang="en-GB" dirty="0"/>
              <a:t>Journey time savings: 4 * 0.30 = 1.2</a:t>
            </a:r>
          </a:p>
          <a:p>
            <a:pPr>
              <a:buFont typeface="Arial" panose="020B0604020202020204" pitchFamily="34" charset="0"/>
              <a:buChar char="•"/>
            </a:pPr>
            <a:r>
              <a:rPr lang="en-GB" dirty="0"/>
              <a:t>Environmental sustainability: 10 * 0.30 = 3.0</a:t>
            </a:r>
          </a:p>
          <a:p>
            <a:pPr>
              <a:buFont typeface="Arial" panose="020B0604020202020204" pitchFamily="34" charset="0"/>
              <a:buChar char="•"/>
            </a:pPr>
            <a:r>
              <a:rPr lang="en-GB" dirty="0"/>
              <a:t>Promotion of accessibility: 6 * 0.20 = 1.2</a:t>
            </a:r>
          </a:p>
          <a:p>
            <a:pPr>
              <a:buFont typeface="Arial" panose="020B0604020202020204" pitchFamily="34" charset="0"/>
              <a:buChar char="•"/>
            </a:pPr>
            <a:r>
              <a:rPr lang="en-GB" b="1" dirty="0"/>
              <a:t>Total: 1.6 + 1.2 + 3.0 + 1.2 = 7.0</a:t>
            </a:r>
            <a:endParaRPr lang="en-GB" dirty="0"/>
          </a:p>
          <a:p>
            <a:r>
              <a:rPr lang="en-GB" dirty="0"/>
              <a:t>The same calculation is performed for Options A and B, resulting in scores of 3.8 and 7.7, respectively.</a:t>
            </a:r>
          </a:p>
          <a:p>
            <a:r>
              <a:rPr lang="en-GB" b="1" dirty="0"/>
              <a:t>Result and Question:</a:t>
            </a:r>
            <a:r>
              <a:rPr lang="en-GB" dirty="0"/>
              <a:t> Based on this MCA, the </a:t>
            </a:r>
            <a:r>
              <a:rPr lang="en-GB" b="1" dirty="0"/>
              <a:t>metro (Option B) wins</a:t>
            </a:r>
            <a:r>
              <a:rPr lang="en-GB" dirty="0"/>
              <a:t> with the highest score of 7.7. However, the slide poses the question: "Is that the end of the story?" This suggests that there might be other factors to consider that weren't included in the MCA, such as:</a:t>
            </a:r>
          </a:p>
          <a:p>
            <a:pPr>
              <a:buFont typeface="Arial" panose="020B0604020202020204" pitchFamily="34" charset="0"/>
              <a:buChar char="•"/>
            </a:pPr>
            <a:r>
              <a:rPr lang="en-GB" b="1" dirty="0"/>
              <a:t>Public opinion and political feasibility:</a:t>
            </a:r>
            <a:r>
              <a:rPr lang="en-GB" dirty="0"/>
              <a:t> A metro might be unpopular or too expensive, even if it scores well.</a:t>
            </a:r>
          </a:p>
          <a:p>
            <a:pPr>
              <a:buFont typeface="Arial" panose="020B0604020202020204" pitchFamily="34" charset="0"/>
              <a:buChar char="•"/>
            </a:pPr>
            <a:r>
              <a:rPr lang="en-GB" b="1" dirty="0"/>
              <a:t>Unforeseen risks:</a:t>
            </a:r>
            <a:r>
              <a:rPr lang="en-GB" dirty="0"/>
              <a:t> Construction delays, cost overruns, or unexpected environmental issues.</a:t>
            </a:r>
          </a:p>
          <a:p>
            <a:pPr>
              <a:buFont typeface="Arial" panose="020B0604020202020204" pitchFamily="34" charset="0"/>
              <a:buChar char="•"/>
            </a:pPr>
            <a:r>
              <a:rPr lang="en-GB" b="1" dirty="0"/>
              <a:t>Equity considerations:</a:t>
            </a:r>
            <a:r>
              <a:rPr lang="en-GB" dirty="0"/>
              <a:t> Does the metro benefit all communities equally?</a:t>
            </a:r>
          </a:p>
          <a:p>
            <a:pPr>
              <a:buFont typeface="Arial" panose="020B0604020202020204" pitchFamily="34" charset="0"/>
              <a:buChar char="•"/>
            </a:pPr>
            <a:r>
              <a:rPr lang="en-GB" b="1" dirty="0"/>
              <a:t>Long-term impacts:</a:t>
            </a:r>
            <a:r>
              <a:rPr lang="en-GB" dirty="0"/>
              <a:t> How will the project affect future development and transportation needs?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535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impact assessments are another part of the necessary decision support in transport planning and policymaking.</a:t>
            </a:r>
          </a:p>
          <a:p>
            <a:endParaRPr lang="en-GB" dirty="0"/>
          </a:p>
          <a:p>
            <a:r>
              <a:rPr lang="en-GB" dirty="0"/>
              <a:t>Social impact assessments are tools to assess the </a:t>
            </a:r>
            <a:r>
              <a:rPr lang="en-GB" b="1" dirty="0"/>
              <a:t>impact of transport projects on communities</a:t>
            </a:r>
          </a:p>
          <a:p>
            <a:endParaRPr lang="en-GB" b="1" dirty="0"/>
          </a:p>
          <a:p>
            <a:r>
              <a:rPr lang="en-GB" dirty="0"/>
              <a:t>Much of these impacts relate to what we discussed earlier – air pollution, road traffic injuries, noise, …</a:t>
            </a:r>
          </a:p>
          <a:p>
            <a:endParaRPr lang="en-GB" dirty="0"/>
          </a:p>
          <a:p>
            <a:r>
              <a:rPr lang="en-GB" dirty="0"/>
              <a:t>An SIA should engage with communities, where appropriate modify projects to minimise harm, and make sure benefits are spread </a:t>
            </a:r>
            <a:r>
              <a:rPr lang="en-GB" b="1" dirty="0"/>
              <a:t>equitably </a:t>
            </a:r>
            <a:r>
              <a:rPr lang="en-GB" dirty="0"/>
              <a:t>amongst a population</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615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Ultimately MCAs and SIAs are </a:t>
            </a:r>
            <a:r>
              <a:rPr lang="en-GB" b="1" dirty="0"/>
              <a:t>decision support tools</a:t>
            </a:r>
            <a:r>
              <a:rPr lang="en-GB" dirty="0"/>
              <a:t> to supplement the knowledge that comes from modelled scenarios, e.g. in OSeMOSYS </a:t>
            </a:r>
          </a:p>
          <a:p>
            <a:endParaRPr lang="en-GB" dirty="0"/>
          </a:p>
          <a:p>
            <a:r>
              <a:rPr lang="en-GB" dirty="0"/>
              <a:t>Together, they can ensure that the objectives of a transport policy are rooted within the objectives of a wider society, promoting social justice through inclusive transport policy</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5207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In this lecture, we have explored the social implications of transport interventions and how this links with decision-making in transport planning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 the next lecture, we will explore how to build transport-energy pathways using the OSeMOSYS modelling framework</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76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67C33-B540-4F07-157B-5FA808ADC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8808E-39CB-5111-E915-23C28B719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8A426-C71B-8564-B399-2534B68C23BF}"/>
              </a:ext>
            </a:extLst>
          </p:cNvPr>
          <p:cNvSpPr>
            <a:spLocks noGrp="1"/>
          </p:cNvSpPr>
          <p:nvPr>
            <p:ph type="body" idx="1"/>
          </p:nvPr>
        </p:nvSpPr>
        <p:spPr>
          <a:xfrm>
            <a:off x="681038" y="4786313"/>
            <a:ext cx="5443537" cy="3914775"/>
          </a:xfrm>
          <a:prstGeom prst="rect">
            <a:avLst/>
          </a:prstGeom>
        </p:spPr>
        <p:txBody>
          <a:bodyPr/>
          <a:lstStyle/>
          <a:p>
            <a:pPr marL="0" indent="0">
              <a:buFont typeface="Arial" panose="020B0604020202020204" pitchFamily="34" charset="0"/>
              <a:buNone/>
            </a:pPr>
            <a:r>
              <a:rPr lang="en-GB" dirty="0"/>
              <a:t>Access to transport is</a:t>
            </a:r>
            <a:r>
              <a:rPr lang="en-GB" b="1" dirty="0"/>
              <a:t> unequal.</a:t>
            </a:r>
          </a:p>
          <a:p>
            <a:pPr marL="0" indent="0">
              <a:buFont typeface="Arial" panose="020B0604020202020204" pitchFamily="34" charset="0"/>
              <a:buNone/>
            </a:pPr>
            <a:endParaRPr lang="en-GB" sz="1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Private vehicle ownership varies significantly by country (driven by wealth). Therefore, t</a:t>
            </a:r>
            <a:r>
              <a:rPr lang="en-GB" sz="1200" dirty="0">
                <a:latin typeface="Arial" panose="020B0604020202020204" pitchFamily="34" charset="0"/>
                <a:cs typeface="Arial" panose="020B0604020202020204" pitchFamily="34" charset="0"/>
                <a:sym typeface="Wingdings" panose="05000000000000000000" pitchFamily="2" charset="2"/>
              </a:rPr>
              <a:t>ransport pathways focused on private vehicle ownership will inherently only serve those with the means to own them</a:t>
            </a:r>
            <a:endParaRPr lang="en-GB" sz="1200" dirty="0">
              <a:latin typeface="Arial" panose="020B0604020202020204" pitchFamily="34" charset="0"/>
              <a:cs typeface="Arial" panose="020B0604020202020204" pitchFamily="34" charset="0"/>
            </a:endParaRP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Arial" panose="020B0604020202020204" pitchFamily="34" charset="0"/>
                <a:cs typeface="Arial" panose="020B0604020202020204" pitchFamily="34" charset="0"/>
              </a:rPr>
              <a:t>The vast majority of global transport infrastructure spend is on roads, but who gets to use them?</a:t>
            </a:r>
          </a:p>
          <a:p>
            <a:endParaRPr lang="en-GB" dirty="0"/>
          </a:p>
        </p:txBody>
      </p:sp>
      <p:sp>
        <p:nvSpPr>
          <p:cNvPr id="4" name="Header Placeholder 3">
            <a:extLst>
              <a:ext uri="{FF2B5EF4-FFF2-40B4-BE49-F238E27FC236}">
                <a16:creationId xmlns:a16="http://schemas.microsoft.com/office/drawing/2014/main" id="{C3097BCE-7240-21BF-0E83-0A24A755F031}"/>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5BF32FED-DCCE-5098-0E24-05ED188712E7}"/>
              </a:ext>
            </a:extLst>
          </p:cNvPr>
          <p:cNvSpPr>
            <a:spLocks noGrp="1"/>
          </p:cNvSpPr>
          <p:nvPr>
            <p:ph type="sldNum" sz="quarter" idx="5"/>
          </p:nvPr>
        </p:nvSpPr>
        <p:spPr/>
        <p:txBody>
          <a:bodyPr/>
          <a:lstStyle/>
          <a:p>
            <a:fld id="{8DEDCD4E-7D55-DC4E-A386-69130CC05391}" type="slidenum">
              <a:rPr lang="en-US"/>
              <a:t>4</a:t>
            </a:fld>
            <a:endParaRPr lang="en-US"/>
          </a:p>
        </p:txBody>
      </p:sp>
    </p:spTree>
    <p:extLst>
      <p:ext uri="{BB962C8B-B14F-4D97-AF65-F5344CB8AC3E}">
        <p14:creationId xmlns:p14="http://schemas.microsoft.com/office/powerpoint/2010/main" val="139765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Healthcare is </a:t>
            </a:r>
            <a:r>
              <a:rPr lang="en-GB" b="1" dirty="0"/>
              <a:t>one</a:t>
            </a:r>
            <a:r>
              <a:rPr lang="en-GB" dirty="0"/>
              <a:t> example of a vital service that transport provides </a:t>
            </a:r>
            <a:r>
              <a:rPr lang="en-GB" b="1" dirty="0"/>
              <a:t>access to</a:t>
            </a:r>
          </a:p>
          <a:p>
            <a:endParaRPr lang="en-GB" dirty="0"/>
          </a:p>
          <a:p>
            <a:r>
              <a:rPr lang="en-GB" dirty="0"/>
              <a:t>Clearly, motorised transport </a:t>
            </a:r>
            <a:r>
              <a:rPr lang="en-GB" b="1" dirty="0"/>
              <a:t>increases access</a:t>
            </a:r>
            <a:r>
              <a:rPr lang="en-GB" dirty="0"/>
              <a:t> to healthcare facilities (and other services)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109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Poor access to opportunities and services offered by urban centres is a major barrier to improved livelihoods and overall development.</a:t>
            </a:r>
          </a:p>
          <a:p>
            <a:endParaRPr lang="en-GB" dirty="0"/>
          </a:p>
          <a:p>
            <a:r>
              <a:rPr lang="en-GB" dirty="0"/>
              <a:t>Urban centres represent </a:t>
            </a:r>
            <a:r>
              <a:rPr lang="en-GB" b="1" dirty="0"/>
              <a:t>clusters</a:t>
            </a:r>
            <a:r>
              <a:rPr lang="en-GB" dirty="0"/>
              <a:t> of services, goods and activities (e.g. employment)</a:t>
            </a:r>
          </a:p>
          <a:p>
            <a:endParaRPr lang="en-GB" dirty="0"/>
          </a:p>
          <a:p>
            <a:r>
              <a:rPr lang="en-GB" dirty="0"/>
              <a:t>Access to urban centres provides jobs, wealth, education, healthcare and other </a:t>
            </a:r>
            <a:r>
              <a:rPr lang="en-GB" b="1" dirty="0"/>
              <a:t>opportunities</a:t>
            </a:r>
            <a:endParaRPr lang="en-GB" dirty="0"/>
          </a:p>
          <a:p>
            <a:endParaRPr lang="en-GB" dirty="0"/>
          </a:p>
          <a:p>
            <a:r>
              <a:rPr lang="en-GB" dirty="0"/>
              <a:t>But </a:t>
            </a:r>
            <a:r>
              <a:rPr lang="en-GB" b="1" dirty="0"/>
              <a:t>access to urban centres is not equally distributed globally nor within countries</a:t>
            </a:r>
            <a:r>
              <a:rPr lang="en-GB" b="0" dirty="0"/>
              <a:t>.</a:t>
            </a:r>
          </a:p>
          <a:p>
            <a:endParaRPr lang="en-GB"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For example, </a:t>
            </a:r>
            <a:r>
              <a:rPr lang="en-GB" i="1" dirty="0">
                <a:solidFill>
                  <a:srgbClr val="7EAE7B"/>
                </a:solidFill>
              </a:rPr>
              <a:t>&gt;90% of high-income country residents live &lt;1h from a city but </a:t>
            </a:r>
            <a:r>
              <a:rPr lang="en-GB" i="1" dirty="0">
                <a:solidFill>
                  <a:srgbClr val="BD7441"/>
                </a:solidFill>
              </a:rPr>
              <a:t>&lt;50% of low-income country residents live &lt;1h from a city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1" dirty="0">
              <a:solidFill>
                <a:srgbClr val="7EAE7B"/>
              </a:solidFill>
            </a:endParaRP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6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a:t>
            </a:r>
            <a:r>
              <a:rPr lang="en-GB" b="1" dirty="0"/>
              <a:t>axes</a:t>
            </a:r>
            <a:r>
              <a:rPr lang="en-GB" dirty="0"/>
              <a:t> of transport inequality, including:</a:t>
            </a:r>
          </a:p>
          <a:p>
            <a:pPr lvl="0">
              <a:buFont typeface="Arial" panose="020B0604020202020204" pitchFamily="34" charset="0"/>
              <a:buChar char="•"/>
            </a:pPr>
            <a:r>
              <a:rPr lang="en-GB" dirty="0"/>
              <a:t>Accessibility &amp; mode choice limitations</a:t>
            </a:r>
          </a:p>
          <a:p>
            <a:pPr lvl="0">
              <a:buFont typeface="Arial" panose="020B0604020202020204" pitchFamily="34" charset="0"/>
              <a:buChar char="•"/>
            </a:pPr>
            <a:r>
              <a:rPr lang="en-GB" dirty="0"/>
              <a:t>Travel time</a:t>
            </a:r>
          </a:p>
          <a:p>
            <a:pPr lvl="0">
              <a:buFont typeface="Arial" panose="020B0604020202020204" pitchFamily="34" charset="0"/>
              <a:buChar char="•"/>
            </a:pPr>
            <a:r>
              <a:rPr lang="en-GB" dirty="0"/>
              <a:t>Affordability</a:t>
            </a:r>
          </a:p>
          <a:p>
            <a:pPr lvl="0">
              <a:buFont typeface="Arial" panose="020B0604020202020204" pitchFamily="34" charset="0"/>
              <a:buChar char="•"/>
            </a:pPr>
            <a:r>
              <a:rPr lang="en-GB" dirty="0"/>
              <a:t>Distribution of services</a:t>
            </a:r>
          </a:p>
          <a:p>
            <a:pPr lvl="0">
              <a:buFont typeface="Arial" panose="020B0604020202020204" pitchFamily="34" charset="0"/>
              <a:buChar char="•"/>
            </a:pPr>
            <a:r>
              <a:rPr lang="en-GB" dirty="0"/>
              <a:t>Safety concerns</a:t>
            </a:r>
          </a:p>
          <a:p>
            <a:pPr lvl="0">
              <a:buFont typeface="Arial" panose="020B0604020202020204" pitchFamily="34" charset="0"/>
              <a:buChar char="•"/>
            </a:pPr>
            <a:r>
              <a:rPr lang="en-GB" dirty="0"/>
              <a:t>Unequal exposure to </a:t>
            </a:r>
            <a:r>
              <a:rPr lang="en-GB" i="1" dirty="0"/>
              <a:t>externalities </a:t>
            </a:r>
            <a:r>
              <a:rPr lang="en-GB" i="0" dirty="0"/>
              <a:t>(e.g. air pollution)</a:t>
            </a:r>
            <a:endParaRPr lang="en-GB" dirty="0"/>
          </a:p>
          <a:p>
            <a:endParaRPr lang="en-GB" dirty="0"/>
          </a:p>
          <a:p>
            <a:r>
              <a:rPr lang="en-GB" dirty="0"/>
              <a:t>These are primarily inflicted on </a:t>
            </a:r>
            <a:r>
              <a:rPr lang="en-GB" b="1" dirty="0"/>
              <a:t>marginalised groups</a:t>
            </a:r>
          </a:p>
          <a:p>
            <a:endParaRPr lang="en-GB" b="1" dirty="0"/>
          </a:p>
          <a:p>
            <a:r>
              <a:rPr lang="en-GB" dirty="0">
                <a:sym typeface="Wingdings" panose="05000000000000000000" pitchFamily="2" charset="2"/>
              </a:rPr>
              <a:t>Specific policies can be designed to </a:t>
            </a:r>
            <a:r>
              <a:rPr lang="en-GB" b="1" dirty="0">
                <a:sym typeface="Wingdings" panose="05000000000000000000" pitchFamily="2" charset="2"/>
              </a:rPr>
              <a:t>reduce the inequalities in transport</a:t>
            </a:r>
            <a:r>
              <a:rPr lang="en-GB" dirty="0">
                <a:sym typeface="Wingdings" panose="05000000000000000000" pitchFamily="2" charset="2"/>
              </a:rPr>
              <a:t> and </a:t>
            </a:r>
            <a:r>
              <a:rPr lang="en-GB" b="1" dirty="0">
                <a:sym typeface="Wingdings" panose="05000000000000000000" pitchFamily="2" charset="2"/>
              </a:rPr>
              <a:t>reduce transport poverty</a:t>
            </a:r>
            <a:r>
              <a:rPr lang="en-GB" dirty="0">
                <a:sym typeface="Wingdings" panose="05000000000000000000" pitchFamily="2" charset="2"/>
              </a:rPr>
              <a:t> amongst these groups</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0209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Marginalised groups in transport include:</a:t>
            </a:r>
          </a:p>
          <a:p>
            <a:endParaRPr lang="en-GB" dirty="0"/>
          </a:p>
          <a:p>
            <a:r>
              <a:rPr lang="en-GB" dirty="0"/>
              <a:t>Women</a:t>
            </a:r>
          </a:p>
          <a:p>
            <a:r>
              <a:rPr lang="en-GB" dirty="0"/>
              <a:t>Children</a:t>
            </a:r>
          </a:p>
          <a:p>
            <a:r>
              <a:rPr lang="en-GB" dirty="0"/>
              <a:t>Youth</a:t>
            </a:r>
          </a:p>
          <a:p>
            <a:r>
              <a:rPr lang="en-GB" dirty="0"/>
              <a:t>The Elderly</a:t>
            </a:r>
          </a:p>
          <a:p>
            <a:r>
              <a:rPr lang="en-GB" dirty="0"/>
              <a:t>The Indigenous</a:t>
            </a:r>
          </a:p>
          <a:p>
            <a:r>
              <a:rPr lang="en-GB" dirty="0"/>
              <a:t>The Urban Poor</a:t>
            </a:r>
          </a:p>
          <a:p>
            <a:r>
              <a:rPr lang="en-GB" dirty="0"/>
              <a:t>The Rural Poor</a:t>
            </a:r>
          </a:p>
          <a:p>
            <a:r>
              <a:rPr lang="en-GB" dirty="0"/>
              <a:t>Persons with Disabilities</a:t>
            </a:r>
          </a:p>
          <a:p>
            <a:r>
              <a:rPr lang="en-GB" dirty="0"/>
              <a:t>Migrant Workers </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538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Travel behaviour has consistently been shown to differ along gender lines. I recommend reading this discussion paper for a good overview of the issues faced; here are some extracts from it.</a:t>
            </a:r>
          </a:p>
          <a:p>
            <a:endParaRPr lang="en-GB" sz="1200" dirty="0"/>
          </a:p>
          <a:p>
            <a:r>
              <a:rPr lang="en-GB" sz="1200" dirty="0"/>
              <a:t>“Women have been found to make </a:t>
            </a:r>
            <a:r>
              <a:rPr lang="en-GB" sz="1200" b="1" dirty="0"/>
              <a:t>fewer journeys to work by car</a:t>
            </a:r>
            <a:r>
              <a:rPr lang="en-GB" sz="1200" dirty="0"/>
              <a:t> and </a:t>
            </a:r>
            <a:r>
              <a:rPr lang="en-GB" sz="1200" b="1" dirty="0"/>
              <a:t>more journeys for maintenance activities such as shopping and child care </a:t>
            </a:r>
            <a:r>
              <a:rPr lang="en-GB" sz="1200" dirty="0"/>
              <a:t>(Best and </a:t>
            </a:r>
            <a:r>
              <a:rPr lang="en-GB" sz="1200" dirty="0" err="1"/>
              <a:t>Lanzendorf</a:t>
            </a:r>
            <a:r>
              <a:rPr lang="en-GB" sz="1200" dirty="0"/>
              <a:t>, 2005; </a:t>
            </a:r>
            <a:r>
              <a:rPr lang="en-GB" sz="1200" dirty="0" err="1"/>
              <a:t>Boarnet</a:t>
            </a:r>
            <a:r>
              <a:rPr lang="en-GB" sz="1200" dirty="0"/>
              <a:t> and Sarmiento, 1998). </a:t>
            </a:r>
          </a:p>
          <a:p>
            <a:endParaRPr lang="en-GB" sz="1200" dirty="0"/>
          </a:p>
          <a:p>
            <a:r>
              <a:rPr lang="en-GB" sz="1200" dirty="0"/>
              <a:t>Women on average also </a:t>
            </a:r>
            <a:r>
              <a:rPr lang="en-GB" sz="1200" b="1" dirty="0"/>
              <a:t>travel less often and for shorter distances </a:t>
            </a:r>
            <a:r>
              <a:rPr lang="en-GB" sz="1200" dirty="0"/>
              <a:t>than men (Moriarty and </a:t>
            </a:r>
            <a:r>
              <a:rPr lang="en-GB" sz="1200" dirty="0" err="1"/>
              <a:t>Honnery</a:t>
            </a:r>
            <a:r>
              <a:rPr lang="en-GB" sz="1200" dirty="0"/>
              <a:t>, 2005) and are </a:t>
            </a:r>
            <a:r>
              <a:rPr lang="en-GB" sz="1200" b="1" dirty="0"/>
              <a:t>more willing to reduce vehicle use</a:t>
            </a:r>
            <a:r>
              <a:rPr lang="en-GB" sz="1200" dirty="0"/>
              <a:t> than men (Polk, 2003; 2004). </a:t>
            </a:r>
          </a:p>
          <a:p>
            <a:endParaRPr lang="en-GB" sz="1200" dirty="0"/>
          </a:p>
          <a:p>
            <a:r>
              <a:rPr lang="en-GB" sz="1200" dirty="0"/>
              <a:t>The differences in travel behaviour by gender are mostly due to the </a:t>
            </a:r>
            <a:r>
              <a:rPr lang="en-GB" sz="1200" b="1" dirty="0"/>
              <a:t>complexity of activities more often experienced by women than men</a:t>
            </a:r>
            <a:r>
              <a:rPr lang="en-GB" sz="1200" dirty="0"/>
              <a:t>. Due to the gendered </a:t>
            </a:r>
            <a:r>
              <a:rPr lang="en-GB" sz="1200" b="1" dirty="0"/>
              <a:t>division of work in households, women often have multiple tasks and activities, such as employment, household and caregiving responsibilities</a:t>
            </a:r>
            <a:r>
              <a:rPr lang="en-GB" sz="1200" dirty="0"/>
              <a:t>.”</a:t>
            </a:r>
            <a:br>
              <a:rPr lang="en-GB" sz="1200" dirty="0"/>
            </a:br>
            <a:endParaRPr lang="en-GB" sz="1200"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1474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does this matter? Well, transport </a:t>
            </a:r>
            <a:r>
              <a:rPr lang="en-GB" b="1" dirty="0"/>
              <a:t>policies</a:t>
            </a:r>
            <a:r>
              <a:rPr lang="en-GB" dirty="0"/>
              <a:t> will affect different individuals differently</a:t>
            </a:r>
          </a:p>
          <a:p>
            <a:endParaRPr lang="en-GB" dirty="0"/>
          </a:p>
          <a:p>
            <a:r>
              <a:rPr lang="en-GB" dirty="0"/>
              <a:t>Traditional transport project appraisal goes for the </a:t>
            </a:r>
            <a:r>
              <a:rPr lang="en-GB" b="1" dirty="0"/>
              <a:t>highest benefit-cost ratio</a:t>
            </a:r>
            <a:r>
              <a:rPr lang="en-GB" dirty="0"/>
              <a:t>, which will often skew towards worker/commuting activities – this will therefore benefit:</a:t>
            </a:r>
          </a:p>
          <a:p>
            <a:pPr lvl="1"/>
            <a:r>
              <a:rPr lang="en-GB" dirty="0"/>
              <a:t>Men more so than women</a:t>
            </a:r>
          </a:p>
          <a:p>
            <a:pPr lvl="1"/>
            <a:r>
              <a:rPr lang="en-GB" dirty="0"/>
              <a:t>Adults more so than children</a:t>
            </a:r>
          </a:p>
          <a:p>
            <a:pPr lvl="1"/>
            <a:r>
              <a:rPr lang="en-GB" dirty="0"/>
              <a:t>Working-age more so than the elderly</a:t>
            </a:r>
          </a:p>
          <a:p>
            <a:pPr lvl="1"/>
            <a:r>
              <a:rPr lang="en-GB" dirty="0"/>
              <a:t>People without disabilities more so than people with disabilities</a:t>
            </a:r>
          </a:p>
          <a:p>
            <a:pPr lvl="1"/>
            <a:r>
              <a:rPr lang="en-GB" dirty="0"/>
              <a:t>Etc.</a:t>
            </a:r>
          </a:p>
          <a:p>
            <a:pPr lvl="1"/>
            <a:endParaRPr lang="en-GB" dirty="0"/>
          </a:p>
          <a:p>
            <a:r>
              <a:rPr lang="en-GB" dirty="0"/>
              <a:t>You can see on the right how this is put into practice in the UK. The Value of Time (</a:t>
            </a:r>
            <a:r>
              <a:rPr lang="en-GB" dirty="0" err="1"/>
              <a:t>VoT</a:t>
            </a:r>
            <a:r>
              <a:rPr lang="en-GB" dirty="0"/>
              <a:t>) varies across travel </a:t>
            </a:r>
            <a:r>
              <a:rPr lang="en-GB" b="1" dirty="0"/>
              <a:t>modes</a:t>
            </a:r>
            <a:r>
              <a:rPr lang="en-GB" dirty="0"/>
              <a:t> and </a:t>
            </a:r>
            <a:r>
              <a:rPr lang="en-GB" b="1" dirty="0"/>
              <a:t>purposes. F</a:t>
            </a:r>
            <a:r>
              <a:rPr lang="en-GB" dirty="0"/>
              <a:t>or example:</a:t>
            </a:r>
            <a:endParaRPr lang="en-GB" b="1" dirty="0"/>
          </a:p>
          <a:p>
            <a:pPr marL="285750" indent="-285750">
              <a:buFontTx/>
              <a:buChar char="-"/>
            </a:pPr>
            <a:r>
              <a:rPr lang="en-GB" dirty="0"/>
              <a:t>A working rail passenger’s time is worth £24.52/hour</a:t>
            </a:r>
          </a:p>
          <a:p>
            <a:pPr marL="285750" indent="-285750">
              <a:buFontTx/>
              <a:buChar char="-"/>
            </a:pPr>
            <a:r>
              <a:rPr lang="en-GB" dirty="0"/>
              <a:t>A non-commuting non-working trip is worth £3.82/hour.</a:t>
            </a:r>
          </a:p>
          <a:p>
            <a:pPr marL="285750" indent="-285750">
              <a:buFontTx/>
              <a:buChar char="-"/>
            </a:pPr>
            <a:endParaRPr lang="en-GB" dirty="0"/>
          </a:p>
          <a:p>
            <a:pPr marL="0" indent="0">
              <a:buFontTx/>
              <a:buNone/>
            </a:pPr>
            <a:r>
              <a:rPr lang="en-GB" dirty="0"/>
              <a:t>Essentially this difference helps to inform spending on infrastructure. How can we be mindful of different transport experiences in building future transport pathways?</a:t>
            </a:r>
          </a:p>
          <a:p>
            <a:pPr lvl="1"/>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5645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52716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a:pPr/>
              <a:t>‹#›</a:t>
            </a:fld>
            <a:endParaRPr lang="sv-SE"/>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8942784" cy="936104"/>
          </a:xfrm>
          <a:prstGeom prst="rect">
            <a:avLst/>
          </a:prstGeom>
        </p:spPr>
        <p:txBody>
          <a:bodyPr/>
          <a:lstStyle>
            <a:lvl1pPr>
              <a:defRPr sz="3600"/>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C47C3808-D0E5-4D15-A9FF-8BA6ECFFB88B}" type="datetimeFigureOut">
              <a:rPr lang="en-GB"/>
              <a:t>31/03/2025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2E422D-0E65-4B81-9088-EA407164B4A1}" type="slidenum">
              <a:rPr lang="en-GB"/>
              <a:t>‹#›</a:t>
            </a:fld>
            <a:endParaRPr lang="en-GB"/>
          </a:p>
        </p:txBody>
      </p:sp>
    </p:spTree>
    <p:extLst>
      <p:ext uri="{BB962C8B-B14F-4D97-AF65-F5344CB8AC3E}">
        <p14:creationId xmlns:p14="http://schemas.microsoft.com/office/powerpoint/2010/main" val="43647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605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8942784" cy="936104"/>
          </a:xfrm>
          <a:prstGeom prst="rect">
            <a:avLst/>
          </a:prstGeo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844825"/>
            <a:ext cx="5384800" cy="42813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844825"/>
            <a:ext cx="53848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C47C3808-D0E5-4D15-A9FF-8BA6ECFFB88B}" type="datetimeFigureOut">
              <a:rPr lang="en-GB"/>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2E422D-0E65-4B81-9088-EA407164B4A1}" type="slidenum">
              <a:rPr lang="en-GB"/>
              <a:t>‹#›</a:t>
            </a:fld>
            <a:endParaRPr lang="en-GB"/>
          </a:p>
        </p:txBody>
      </p:sp>
    </p:spTree>
    <p:extLst>
      <p:ext uri="{BB962C8B-B14F-4D97-AF65-F5344CB8AC3E}">
        <p14:creationId xmlns:p14="http://schemas.microsoft.com/office/powerpoint/2010/main" val="342027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8801"/>
            <a:ext cx="10972800" cy="44973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C47C3808-D0E5-4D15-A9FF-8BA6ECFFB88B}" type="datetimeFigureOut">
              <a:rPr lang="en-GB"/>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a:t>‹#›</a:t>
            </a:fld>
            <a:endParaRPr lang="en-GB"/>
          </a:p>
        </p:txBody>
      </p:sp>
      <p:sp>
        <p:nvSpPr>
          <p:cNvPr id="7" name="Title 1"/>
          <p:cNvSpPr>
            <a:spLocks noGrp="1"/>
          </p:cNvSpPr>
          <p:nvPr>
            <p:ph type="ctrTitle"/>
          </p:nvPr>
        </p:nvSpPr>
        <p:spPr>
          <a:xfrm>
            <a:off x="623392" y="476672"/>
            <a:ext cx="9793088"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3319025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A9DAF5B-B75F-1471-640C-2C020A32910B}"/>
              </a:ext>
            </a:extLst>
          </p:cNvPr>
          <p:cNvGraphicFramePr>
            <a:graphicFrameLocks noChangeAspect="1"/>
          </p:cNvGraphicFramePr>
          <p:nvPr userDrawn="1">
            <p:custDataLst>
              <p:tags r:id="rId9"/>
            </p:custDataLst>
            <p:extLst>
              <p:ext uri="{D42A27DB-BD31-4B8C-83A1-F6EECF244321}">
                <p14:modId xmlns:p14="http://schemas.microsoft.com/office/powerpoint/2010/main" val="4283422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6" name="think-cell data - do not delete" hidden="1">
                        <a:extLst>
                          <a:ext uri="{FF2B5EF4-FFF2-40B4-BE49-F238E27FC236}">
                            <a16:creationId xmlns:a16="http://schemas.microsoft.com/office/drawing/2014/main" id="{5A9DAF5B-B75F-1471-640C-2C020A32910B}"/>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12"/>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gov.uk/guidance/transport-analysis-guidance-ta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recyt.fecyt.es/index.php/CyTET/issue/download/3787/550#page=90"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transformative-mobility.org/multimedia/health-impacts-of-automobility/" TargetMode="External"/><Relationship Id="rId4" Type="http://schemas.openxmlformats.org/officeDocument/2006/relationships/hyperlink" Target="https://www.who.int/teams/environment-climate-change-and-health/healthy-urban-environments/transport/health-risk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hyperlink" Target="https://www.infrastructureaustralia.gov.au/sites/default/files/2021-07/Assessment%20Framework%202021%20Guide%20to%20multi-criteria%20analysis.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gov.uk/government/publications/tag-unit-a4-1-social-impact-appraisa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nature.com/articles/s41591-020-1059-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nature.com/articles/nature25181"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680/jtran.15.00073"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globalfuturecities.org/sites/default/files/2022-08/210408%20-%20GESI%20Considerations%20in%20Urban%20and%20Transport%20Planning.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9B39-5BAA-CC9D-6E86-6AD70BC49B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3089C5-856C-D4FA-29BE-F5F1D2CFA937}"/>
              </a:ext>
            </a:extLst>
          </p:cNvPr>
          <p:cNvPicPr>
            <a:picLocks noChangeAspect="1"/>
          </p:cNvPicPr>
          <p:nvPr/>
        </p:nvPicPr>
        <p:blipFill>
          <a:blip r:embed="rId3"/>
          <a:srcRect/>
          <a:stretch/>
        </p:blipFill>
        <p:spPr>
          <a:xfrm>
            <a:off x="2357612" y="4367478"/>
            <a:ext cx="4175390" cy="1837316"/>
          </a:xfrm>
          <a:prstGeom prst="rect">
            <a:avLst/>
          </a:prstGeom>
        </p:spPr>
      </p:pic>
      <p:sp>
        <p:nvSpPr>
          <p:cNvPr id="6" name="Title 1">
            <a:extLst>
              <a:ext uri="{FF2B5EF4-FFF2-40B4-BE49-F238E27FC236}">
                <a16:creationId xmlns:a16="http://schemas.microsoft.com/office/drawing/2014/main" id="{E3F95F64-5FA7-14B9-8863-75A8F04EA55F}"/>
              </a:ext>
            </a:extLst>
          </p:cNvPr>
          <p:cNvSpPr>
            <a:spLocks noGrp="1"/>
          </p:cNvSpPr>
          <p:nvPr>
            <p:ph type="ctrTitle"/>
          </p:nvPr>
        </p:nvSpPr>
        <p:spPr>
          <a:xfrm>
            <a:off x="0" y="653206"/>
            <a:ext cx="9701561" cy="2071467"/>
          </a:xfrm>
        </p:spPr>
        <p:txBody>
          <a:bodyPr vert="horz" anchor="ctr">
            <a:normAutofit/>
          </a:bodyPr>
          <a:lstStyle/>
          <a:p>
            <a:pPr algn="l"/>
            <a:r>
              <a:rPr lang="en-US" sz="1600" dirty="0">
                <a:latin typeface="+mj-lt"/>
              </a:rPr>
              <a:t>Transport decarbonization and data-to-deal</a:t>
            </a:r>
            <a:br>
              <a:rPr lang="en-US" sz="4400" dirty="0">
                <a:latin typeface="+mj-lt"/>
              </a:rPr>
            </a:br>
            <a:r>
              <a:rPr lang="en-US" sz="3600" dirty="0">
                <a:latin typeface="+mj-lt"/>
              </a:rPr>
              <a:t>Lecture 4: Equitable Transport Systems </a:t>
            </a:r>
            <a:br>
              <a:rPr lang="en-US" sz="4400" dirty="0">
                <a:latin typeface="+mj-lt"/>
              </a:rPr>
            </a:br>
            <a:r>
              <a:rPr lang="en-US" sz="2400" i="1" dirty="0">
                <a:latin typeface="+mj-lt"/>
              </a:rPr>
              <a:t>Social considerations</a:t>
            </a:r>
            <a:endParaRPr lang="en-US" sz="1100" i="1" dirty="0">
              <a:latin typeface="+mj-lt"/>
            </a:endParaRPr>
          </a:p>
        </p:txBody>
      </p:sp>
    </p:spTree>
    <p:extLst>
      <p:ext uri="{BB962C8B-B14F-4D97-AF65-F5344CB8AC3E}">
        <p14:creationId xmlns:p14="http://schemas.microsoft.com/office/powerpoint/2010/main" val="96131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EA009-EE1C-4418-9B61-BDB0FF36B288}"/>
              </a:ext>
            </a:extLst>
          </p:cNvPr>
          <p:cNvSpPr>
            <a:spLocks noGrp="1"/>
          </p:cNvSpPr>
          <p:nvPr>
            <p:ph type="body" idx="1"/>
          </p:nvPr>
        </p:nvSpPr>
        <p:spPr>
          <a:xfrm>
            <a:off x="838199" y="1825625"/>
            <a:ext cx="6609805" cy="4351338"/>
          </a:xfrm>
        </p:spPr>
        <p:txBody>
          <a:bodyPr>
            <a:noAutofit/>
          </a:bodyPr>
          <a:lstStyle/>
          <a:p>
            <a:r>
              <a:rPr lang="en-GB" sz="1800" dirty="0"/>
              <a:t>“Women have been found to make </a:t>
            </a:r>
            <a:r>
              <a:rPr lang="en-GB" sz="1800" b="1" dirty="0"/>
              <a:t>fewer journeys to work by car</a:t>
            </a:r>
            <a:r>
              <a:rPr lang="en-GB" sz="1800" dirty="0"/>
              <a:t> and </a:t>
            </a:r>
            <a:r>
              <a:rPr lang="en-GB" sz="1800" b="1" dirty="0"/>
              <a:t>more journeys for maintenance activities such as shopping and childcare </a:t>
            </a:r>
            <a:r>
              <a:rPr lang="en-GB" sz="1800" dirty="0"/>
              <a:t>(Best and Lanzendorf, 2005; Boarnet and Sarmiento, 1998). </a:t>
            </a:r>
          </a:p>
          <a:p>
            <a:endParaRPr lang="en-GB" sz="1800" dirty="0"/>
          </a:p>
          <a:p>
            <a:r>
              <a:rPr lang="en-GB" sz="1800" dirty="0"/>
              <a:t>Women on average also </a:t>
            </a:r>
            <a:r>
              <a:rPr lang="en-GB" sz="1800" b="1" dirty="0"/>
              <a:t>travel less often and for shorter distances </a:t>
            </a:r>
            <a:r>
              <a:rPr lang="en-GB" sz="1800" dirty="0"/>
              <a:t>than men (Moriarty and Honnery, 2005) and are </a:t>
            </a:r>
            <a:r>
              <a:rPr lang="en-GB" sz="1800" b="1" dirty="0"/>
              <a:t>more willing to reduce vehicle use</a:t>
            </a:r>
            <a:r>
              <a:rPr lang="en-GB" sz="1800" dirty="0"/>
              <a:t> than men (Polk, 2003; 2004). </a:t>
            </a:r>
          </a:p>
          <a:p>
            <a:endParaRPr lang="en-GB" sz="1800" dirty="0"/>
          </a:p>
          <a:p>
            <a:r>
              <a:rPr lang="en-GB" sz="1800" dirty="0"/>
              <a:t>The differences in travel behaviour by gender are mostly due to the </a:t>
            </a:r>
            <a:r>
              <a:rPr lang="en-GB" sz="1800" b="1" dirty="0"/>
              <a:t>complexity of activities more often experienced by women than men</a:t>
            </a:r>
            <a:r>
              <a:rPr lang="en-GB" sz="1800" dirty="0"/>
              <a:t>. Due to the gendered </a:t>
            </a:r>
            <a:r>
              <a:rPr lang="en-GB" sz="1800" b="1" dirty="0"/>
              <a:t>division of work in households, women often have multiple tasks and activities, such as employment, household and caregiving responsibilities</a:t>
            </a:r>
            <a:r>
              <a:rPr lang="en-GB" sz="1800" dirty="0"/>
              <a:t>.”</a:t>
            </a:r>
            <a:br>
              <a:rPr lang="en-GB" sz="1800" dirty="0"/>
            </a:br>
            <a:endParaRPr lang="en-GB" sz="1800" dirty="0"/>
          </a:p>
        </p:txBody>
      </p:sp>
      <p:sp>
        <p:nvSpPr>
          <p:cNvPr id="4" name="Title 3">
            <a:extLst>
              <a:ext uri="{FF2B5EF4-FFF2-40B4-BE49-F238E27FC236}">
                <a16:creationId xmlns:a16="http://schemas.microsoft.com/office/drawing/2014/main" id="{77F8D1C0-26A3-4C48-859F-1F9473AD2C13}"/>
              </a:ext>
            </a:extLst>
          </p:cNvPr>
          <p:cNvSpPr>
            <a:spLocks noGrp="1"/>
          </p:cNvSpPr>
          <p:nvPr>
            <p:ph type="title"/>
          </p:nvPr>
        </p:nvSpPr>
        <p:spPr/>
        <p:txBody>
          <a:bodyPr/>
          <a:lstStyle/>
          <a:p>
            <a:r>
              <a:rPr lang="en-GB" dirty="0"/>
              <a:t>Travel behaviour and gender</a:t>
            </a:r>
          </a:p>
        </p:txBody>
      </p:sp>
      <p:sp>
        <p:nvSpPr>
          <p:cNvPr id="5" name="TextBox 4">
            <a:extLst>
              <a:ext uri="{FF2B5EF4-FFF2-40B4-BE49-F238E27FC236}">
                <a16:creationId xmlns:a16="http://schemas.microsoft.com/office/drawing/2014/main" id="{86748843-5188-4ABC-A263-E6B67E46B312}"/>
              </a:ext>
            </a:extLst>
          </p:cNvPr>
          <p:cNvSpPr txBox="1"/>
          <p:nvPr/>
        </p:nvSpPr>
        <p:spPr>
          <a:xfrm>
            <a:off x="7287985" y="5925875"/>
            <a:ext cx="4507774" cy="600164"/>
          </a:xfrm>
          <a:prstGeom prst="rect">
            <a:avLst/>
          </a:prstGeom>
          <a:noFill/>
        </p:spPr>
        <p:txBody>
          <a:bodyPr wrap="square" rtlCol="0">
            <a:spAutoFit/>
          </a:bodyPr>
          <a:lstStyle/>
          <a:p>
            <a:r>
              <a:rPr lang="en-GB" sz="1100" dirty="0"/>
              <a:t>Ng, W. and Acker, A. (2018). Understanding urban travel behaviour by gender for efficient and equitable transport policies. ITF Discussion Paper.</a:t>
            </a:r>
          </a:p>
        </p:txBody>
      </p:sp>
      <p:pic>
        <p:nvPicPr>
          <p:cNvPr id="6" name="Picture 5">
            <a:extLst>
              <a:ext uri="{FF2B5EF4-FFF2-40B4-BE49-F238E27FC236}">
                <a16:creationId xmlns:a16="http://schemas.microsoft.com/office/drawing/2014/main" id="{37963969-8EF2-4BB3-A988-B1E9CB5BC692}"/>
              </a:ext>
            </a:extLst>
          </p:cNvPr>
          <p:cNvPicPr>
            <a:picLocks noChangeAspect="1"/>
          </p:cNvPicPr>
          <p:nvPr/>
        </p:nvPicPr>
        <p:blipFill>
          <a:blip r:embed="rId3"/>
          <a:stretch>
            <a:fillRect/>
          </a:stretch>
        </p:blipFill>
        <p:spPr>
          <a:xfrm>
            <a:off x="7448005" y="932125"/>
            <a:ext cx="3905795" cy="4944165"/>
          </a:xfrm>
          <a:prstGeom prst="rect">
            <a:avLst/>
          </a:prstGeom>
        </p:spPr>
      </p:pic>
    </p:spTree>
    <p:extLst>
      <p:ext uri="{BB962C8B-B14F-4D97-AF65-F5344CB8AC3E}">
        <p14:creationId xmlns:p14="http://schemas.microsoft.com/office/powerpoint/2010/main" val="4294172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2106F-679F-49BF-97ED-43C96720ED1F}"/>
              </a:ext>
            </a:extLst>
          </p:cNvPr>
          <p:cNvSpPr>
            <a:spLocks noGrp="1"/>
          </p:cNvSpPr>
          <p:nvPr>
            <p:ph type="body" idx="1"/>
          </p:nvPr>
        </p:nvSpPr>
        <p:spPr/>
        <p:txBody>
          <a:bodyPr>
            <a:normAutofit fontScale="77500" lnSpcReduction="20000"/>
          </a:bodyPr>
          <a:lstStyle/>
          <a:p>
            <a:r>
              <a:rPr lang="en-GB" dirty="0"/>
              <a:t>Transport </a:t>
            </a:r>
            <a:r>
              <a:rPr lang="en-GB" b="1" dirty="0"/>
              <a:t>policies</a:t>
            </a:r>
            <a:r>
              <a:rPr lang="en-GB" dirty="0"/>
              <a:t> will affect different individuals differently</a:t>
            </a:r>
          </a:p>
          <a:p>
            <a:endParaRPr lang="en-GB" dirty="0"/>
          </a:p>
          <a:p>
            <a:r>
              <a:rPr lang="en-GB" dirty="0"/>
              <a:t>Traditional transport project appraisal goes for the </a:t>
            </a:r>
            <a:r>
              <a:rPr lang="en-GB" b="1" dirty="0"/>
              <a:t>highest benefit-cost ratio</a:t>
            </a:r>
            <a:r>
              <a:rPr lang="en-GB" dirty="0"/>
              <a:t>, which will often skew towards worker/commuting activities – this will therefore benefit:</a:t>
            </a:r>
          </a:p>
          <a:p>
            <a:pPr lvl="1"/>
            <a:r>
              <a:rPr lang="en-GB" dirty="0"/>
              <a:t>Men more so than women</a:t>
            </a:r>
          </a:p>
          <a:p>
            <a:pPr lvl="1"/>
            <a:r>
              <a:rPr lang="en-GB" dirty="0"/>
              <a:t>Adults more so than children</a:t>
            </a:r>
          </a:p>
          <a:p>
            <a:pPr lvl="1"/>
            <a:r>
              <a:rPr lang="en-GB" dirty="0"/>
              <a:t>Working-age more so than the elderly</a:t>
            </a:r>
          </a:p>
          <a:p>
            <a:pPr lvl="1"/>
            <a:r>
              <a:rPr lang="en-GB" dirty="0"/>
              <a:t>People without disabilities more so than people with disabilities</a:t>
            </a:r>
          </a:p>
          <a:p>
            <a:pPr lvl="1"/>
            <a:r>
              <a:rPr lang="en-GB" dirty="0"/>
              <a:t>…</a:t>
            </a:r>
          </a:p>
          <a:p>
            <a:endParaRPr lang="en-GB" dirty="0"/>
          </a:p>
          <a:p>
            <a:r>
              <a:rPr lang="en-GB" dirty="0"/>
              <a:t>How can we be mindful of different transport experiences in building future transport pathways?</a:t>
            </a:r>
          </a:p>
        </p:txBody>
      </p:sp>
      <p:sp>
        <p:nvSpPr>
          <p:cNvPr id="3" name="Title 2">
            <a:extLst>
              <a:ext uri="{FF2B5EF4-FFF2-40B4-BE49-F238E27FC236}">
                <a16:creationId xmlns:a16="http://schemas.microsoft.com/office/drawing/2014/main" id="{BD8F14B2-E3A4-48F4-845B-2400A24D1532}"/>
              </a:ext>
            </a:extLst>
          </p:cNvPr>
          <p:cNvSpPr>
            <a:spLocks noGrp="1"/>
          </p:cNvSpPr>
          <p:nvPr>
            <p:ph type="title"/>
          </p:nvPr>
        </p:nvSpPr>
        <p:spPr/>
        <p:txBody>
          <a:bodyPr/>
          <a:lstStyle/>
          <a:p>
            <a:r>
              <a:rPr lang="en-GB" dirty="0"/>
              <a:t>Why does it matter?</a:t>
            </a:r>
          </a:p>
        </p:txBody>
      </p:sp>
      <p:pic>
        <p:nvPicPr>
          <p:cNvPr id="4" name="Picture 3">
            <a:extLst>
              <a:ext uri="{FF2B5EF4-FFF2-40B4-BE49-F238E27FC236}">
                <a16:creationId xmlns:a16="http://schemas.microsoft.com/office/drawing/2014/main" id="{8EFC84F9-3AF3-4B55-87A0-7230D4F93471}"/>
              </a:ext>
            </a:extLst>
          </p:cNvPr>
          <p:cNvPicPr>
            <a:picLocks noChangeAspect="1"/>
          </p:cNvPicPr>
          <p:nvPr/>
        </p:nvPicPr>
        <p:blipFill>
          <a:blip r:embed="rId3"/>
          <a:stretch>
            <a:fillRect/>
          </a:stretch>
        </p:blipFill>
        <p:spPr>
          <a:xfrm>
            <a:off x="6172202" y="1886664"/>
            <a:ext cx="5724165" cy="4229259"/>
          </a:xfrm>
          <a:prstGeom prst="rect">
            <a:avLst/>
          </a:prstGeom>
        </p:spPr>
      </p:pic>
      <p:sp>
        <p:nvSpPr>
          <p:cNvPr id="5" name="Rectangle 4">
            <a:extLst>
              <a:ext uri="{FF2B5EF4-FFF2-40B4-BE49-F238E27FC236}">
                <a16:creationId xmlns:a16="http://schemas.microsoft.com/office/drawing/2014/main" id="{22BCD39D-8D95-4C4A-9A92-45703AE71D26}"/>
              </a:ext>
            </a:extLst>
          </p:cNvPr>
          <p:cNvSpPr/>
          <p:nvPr/>
        </p:nvSpPr>
        <p:spPr>
          <a:xfrm>
            <a:off x="250955" y="6365917"/>
            <a:ext cx="8286243" cy="253916"/>
          </a:xfrm>
          <a:prstGeom prst="rect">
            <a:avLst/>
          </a:prstGeom>
        </p:spPr>
        <p:txBody>
          <a:bodyPr wrap="none">
            <a:spAutoFit/>
          </a:bodyPr>
          <a:lstStyle/>
          <a:p>
            <a:r>
              <a:rPr lang="en-GB" sz="1050" dirty="0"/>
              <a:t>UK Department for Transport (2023). Transport Analysis Guidance (TAG). </a:t>
            </a:r>
            <a:r>
              <a:rPr lang="en-GB" sz="1050" dirty="0">
                <a:hlinkClick r:id="rId4"/>
              </a:rPr>
              <a:t>https://www.gov.uk/guidance/transport-analysis-guidance-tag</a:t>
            </a:r>
            <a:r>
              <a:rPr lang="en-GB" sz="1050" dirty="0"/>
              <a:t>  </a:t>
            </a:r>
          </a:p>
        </p:txBody>
      </p:sp>
      <p:sp>
        <p:nvSpPr>
          <p:cNvPr id="6" name="TextBox 5">
            <a:extLst>
              <a:ext uri="{FF2B5EF4-FFF2-40B4-BE49-F238E27FC236}">
                <a16:creationId xmlns:a16="http://schemas.microsoft.com/office/drawing/2014/main" id="{6E075CBF-B8C9-4DBB-A7C8-9233B9D60D93}"/>
              </a:ext>
            </a:extLst>
          </p:cNvPr>
          <p:cNvSpPr txBox="1"/>
          <p:nvPr/>
        </p:nvSpPr>
        <p:spPr>
          <a:xfrm>
            <a:off x="6348548" y="688731"/>
            <a:ext cx="5547819" cy="954107"/>
          </a:xfrm>
          <a:prstGeom prst="rect">
            <a:avLst/>
          </a:prstGeom>
          <a:noFill/>
        </p:spPr>
        <p:txBody>
          <a:bodyPr wrap="square" rtlCol="0">
            <a:spAutoFit/>
          </a:bodyPr>
          <a:lstStyle/>
          <a:p>
            <a:r>
              <a:rPr lang="en-GB" dirty="0"/>
              <a:t>The Value of Time (</a:t>
            </a:r>
            <a:r>
              <a:rPr lang="en-GB" dirty="0" err="1"/>
              <a:t>VoT</a:t>
            </a:r>
            <a:r>
              <a:rPr lang="en-GB" dirty="0"/>
              <a:t>) varies across travel </a:t>
            </a:r>
            <a:r>
              <a:rPr lang="en-GB" b="1" dirty="0"/>
              <a:t>modes</a:t>
            </a:r>
            <a:r>
              <a:rPr lang="en-GB" dirty="0"/>
              <a:t> and </a:t>
            </a:r>
            <a:r>
              <a:rPr lang="en-GB" b="1" dirty="0"/>
              <a:t>purposes. </a:t>
            </a:r>
            <a:r>
              <a:rPr lang="en-GB" dirty="0"/>
              <a:t>In the UK, for example:</a:t>
            </a:r>
            <a:endParaRPr lang="en-GB" b="1" dirty="0"/>
          </a:p>
          <a:p>
            <a:pPr marL="285750" indent="-285750">
              <a:buFontTx/>
              <a:buChar char="-"/>
            </a:pPr>
            <a:r>
              <a:rPr lang="en-GB" dirty="0"/>
              <a:t>A working rail passenger’s time is worth £24.52/hour</a:t>
            </a:r>
          </a:p>
          <a:p>
            <a:pPr marL="285750" indent="-285750">
              <a:buFontTx/>
              <a:buChar char="-"/>
            </a:pPr>
            <a:r>
              <a:rPr lang="en-GB" dirty="0"/>
              <a:t>A non-commuting non-working trip is worth £3.82/hour </a:t>
            </a:r>
          </a:p>
        </p:txBody>
      </p:sp>
    </p:spTree>
    <p:extLst>
      <p:ext uri="{BB962C8B-B14F-4D97-AF65-F5344CB8AC3E}">
        <p14:creationId xmlns:p14="http://schemas.microsoft.com/office/powerpoint/2010/main" val="104325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0145-9C43-5FF3-36A7-687E130277F1}"/>
              </a:ext>
            </a:extLst>
          </p:cNvPr>
          <p:cNvSpPr>
            <a:spLocks noGrp="1"/>
          </p:cNvSpPr>
          <p:nvPr>
            <p:ph type="title"/>
          </p:nvPr>
        </p:nvSpPr>
        <p:spPr/>
        <p:txBody>
          <a:bodyPr/>
          <a:lstStyle/>
          <a:p>
            <a:r>
              <a:rPr lang="en-GB" dirty="0"/>
              <a:t>Mobilities of care</a:t>
            </a:r>
          </a:p>
        </p:txBody>
      </p:sp>
      <p:sp>
        <p:nvSpPr>
          <p:cNvPr id="7" name="TextBox 6">
            <a:extLst>
              <a:ext uri="{FF2B5EF4-FFF2-40B4-BE49-F238E27FC236}">
                <a16:creationId xmlns:a16="http://schemas.microsoft.com/office/drawing/2014/main" id="{CB09F635-8F62-44DE-FC3A-033BABC61030}"/>
              </a:ext>
            </a:extLst>
          </p:cNvPr>
          <p:cNvSpPr txBox="1"/>
          <p:nvPr/>
        </p:nvSpPr>
        <p:spPr>
          <a:xfrm>
            <a:off x="8328248" y="970213"/>
            <a:ext cx="3456384"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Mobilities of care are fulfilling </a:t>
            </a:r>
            <a:r>
              <a:rPr lang="en-GB" sz="2000" b="1" dirty="0">
                <a:latin typeface="Arial" panose="020B0604020202020204" pitchFamily="34" charset="0"/>
                <a:cs typeface="Arial" panose="020B0604020202020204" pitchFamily="34" charset="0"/>
              </a:rPr>
              <a:t>social responsibilities</a:t>
            </a:r>
            <a:r>
              <a:rPr lang="en-GB" sz="2000" dirty="0">
                <a:latin typeface="Arial" panose="020B0604020202020204" pitchFamily="34" charset="0"/>
                <a:cs typeface="Arial" panose="020B0604020202020204" pitchFamily="34" charset="0"/>
              </a:rPr>
              <a:t>, such as childcare, eldercare, errands, and other activities related to maintaining households and social networks.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Designing transport networks for commuters at peak times disadvantages women (who are more likely to participate in </a:t>
            </a:r>
            <a:r>
              <a:rPr lang="en-GB" sz="2000" b="1" dirty="0">
                <a:latin typeface="Arial" panose="020B0604020202020204" pitchFamily="34" charset="0"/>
                <a:cs typeface="Arial" panose="020B0604020202020204" pitchFamily="34" charset="0"/>
              </a:rPr>
              <a:t>mobilities of care</a:t>
            </a:r>
            <a:r>
              <a:rPr lang="en-GB" sz="2000"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57F48EA3-4674-9DCA-9DA8-81C86EEF8BF4}"/>
              </a:ext>
            </a:extLst>
          </p:cNvPr>
          <p:cNvSpPr txBox="1"/>
          <p:nvPr/>
        </p:nvSpPr>
        <p:spPr>
          <a:xfrm>
            <a:off x="8988230" y="6237011"/>
            <a:ext cx="2796402" cy="307777"/>
          </a:xfrm>
          <a:prstGeom prst="rect">
            <a:avLst/>
          </a:prstGeom>
          <a:noFill/>
        </p:spPr>
        <p:txBody>
          <a:bodyPr wrap="square">
            <a:spAutoFit/>
          </a:bodyPr>
          <a:lstStyle/>
          <a:p>
            <a:r>
              <a:rPr lang="en-GB" sz="1400" dirty="0">
                <a:hlinkClick r:id="rId3"/>
              </a:rPr>
              <a:t>Sanchez &amp; Zucchini (2021)</a:t>
            </a:r>
            <a:endParaRPr lang="en-GB" sz="1400" dirty="0"/>
          </a:p>
        </p:txBody>
      </p:sp>
      <p:pic>
        <p:nvPicPr>
          <p:cNvPr id="2050" name="Picture 2">
            <a:extLst>
              <a:ext uri="{FF2B5EF4-FFF2-40B4-BE49-F238E27FC236}">
                <a16:creationId xmlns:a16="http://schemas.microsoft.com/office/drawing/2014/main" id="{3C1773D8-5384-E912-4B8E-05A6FDEAF2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04"/>
          <a:stretch/>
        </p:blipFill>
        <p:spPr bwMode="auto">
          <a:xfrm>
            <a:off x="407368" y="1340768"/>
            <a:ext cx="8000461" cy="498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655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3. Transport and health</a:t>
            </a:r>
          </a:p>
        </p:txBody>
      </p:sp>
      <p:sp>
        <p:nvSpPr>
          <p:cNvPr id="3" name="Subtitle 2">
            <a:extLst>
              <a:ext uri="{FF2B5EF4-FFF2-40B4-BE49-F238E27FC236}">
                <a16:creationId xmlns:a16="http://schemas.microsoft.com/office/drawing/2014/main" id="{7F49AA60-0413-4298-843D-970B06AACDA9}"/>
              </a:ext>
            </a:extLst>
          </p:cNvPr>
          <p:cNvSpPr>
            <a:spLocks noGrp="1"/>
          </p:cNvSpPr>
          <p:nvPr>
            <p:ph type="subTitle" idx="1"/>
          </p:nvPr>
        </p:nvSpPr>
        <p:spPr/>
        <p:txBody>
          <a:bodyPr/>
          <a:lstStyle/>
          <a:p>
            <a:r>
              <a:rPr lang="en-GB" dirty="0"/>
              <a:t>Air quality, road safety and physical inactivity</a:t>
            </a:r>
          </a:p>
        </p:txBody>
      </p:sp>
    </p:spTree>
    <p:extLst>
      <p:ext uri="{BB962C8B-B14F-4D97-AF65-F5344CB8AC3E}">
        <p14:creationId xmlns:p14="http://schemas.microsoft.com/office/powerpoint/2010/main" val="3936691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21D5-DA0C-26EB-F772-FC5D1A15EEB2}"/>
              </a:ext>
            </a:extLst>
          </p:cNvPr>
          <p:cNvSpPr>
            <a:spLocks noGrp="1"/>
          </p:cNvSpPr>
          <p:nvPr>
            <p:ph type="title"/>
          </p:nvPr>
        </p:nvSpPr>
        <p:spPr/>
        <p:txBody>
          <a:bodyPr/>
          <a:lstStyle/>
          <a:p>
            <a:r>
              <a:rPr lang="en-GB" dirty="0"/>
              <a:t>Road traffic injuries</a:t>
            </a:r>
          </a:p>
        </p:txBody>
      </p:sp>
      <p:sp>
        <p:nvSpPr>
          <p:cNvPr id="3" name="Content Placeholder 2">
            <a:extLst>
              <a:ext uri="{FF2B5EF4-FFF2-40B4-BE49-F238E27FC236}">
                <a16:creationId xmlns:a16="http://schemas.microsoft.com/office/drawing/2014/main" id="{A4CEA33D-FD10-AEC6-FB6A-65A1823559F0}"/>
              </a:ext>
            </a:extLst>
          </p:cNvPr>
          <p:cNvSpPr>
            <a:spLocks noGrp="1"/>
          </p:cNvSpPr>
          <p:nvPr>
            <p:ph sz="half" idx="1"/>
          </p:nvPr>
        </p:nvSpPr>
        <p:spPr/>
        <p:txBody>
          <a:bodyPr>
            <a:normAutofit fontScale="70000" lnSpcReduction="20000"/>
          </a:bodyPr>
          <a:lstStyle/>
          <a:p>
            <a:pPr marL="457200" indent="-457200">
              <a:buFont typeface="Arial" panose="020B0604020202020204" pitchFamily="34" charset="0"/>
              <a:buChar char="•"/>
            </a:pPr>
            <a:r>
              <a:rPr lang="en-GB" dirty="0"/>
              <a:t>Approx. </a:t>
            </a:r>
            <a:r>
              <a:rPr lang="en-GB" b="1" dirty="0"/>
              <a:t>1.2 million people die every year </a:t>
            </a:r>
            <a:r>
              <a:rPr lang="en-GB" dirty="0"/>
              <a:t>from road traffic crashes, with up to 50 million suffering life-changing injuries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For people aged 5-29, being killed in a road traffic crash is the </a:t>
            </a:r>
            <a:r>
              <a:rPr lang="en-GB" b="1" dirty="0"/>
              <a:t>most likely</a:t>
            </a:r>
            <a:r>
              <a:rPr lang="en-GB" dirty="0"/>
              <a:t> cause of death</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b="1" dirty="0"/>
              <a:t>More than half of all deaths are amongst vulnerable road users </a:t>
            </a:r>
            <a:r>
              <a:rPr lang="en-GB" dirty="0"/>
              <a:t>such as pedestrians, cyclists and motorcyclists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Road traffic crashes </a:t>
            </a:r>
            <a:r>
              <a:rPr lang="en-GB" b="1" dirty="0"/>
              <a:t>costs most countries 3% of their GDP</a:t>
            </a:r>
          </a:p>
        </p:txBody>
      </p:sp>
      <p:pic>
        <p:nvPicPr>
          <p:cNvPr id="7" name="Picture 6">
            <a:extLst>
              <a:ext uri="{FF2B5EF4-FFF2-40B4-BE49-F238E27FC236}">
                <a16:creationId xmlns:a16="http://schemas.microsoft.com/office/drawing/2014/main" id="{D7AB9BB1-84DD-A63E-0C3E-21CDA2D7C13A}"/>
              </a:ext>
            </a:extLst>
          </p:cNvPr>
          <p:cNvPicPr>
            <a:picLocks noChangeAspect="1"/>
          </p:cNvPicPr>
          <p:nvPr/>
        </p:nvPicPr>
        <p:blipFill>
          <a:blip r:embed="rId3"/>
          <a:stretch>
            <a:fillRect/>
          </a:stretch>
        </p:blipFill>
        <p:spPr>
          <a:xfrm>
            <a:off x="8484192" y="4270343"/>
            <a:ext cx="2136384" cy="2082880"/>
          </a:xfrm>
          <a:prstGeom prst="rect">
            <a:avLst/>
          </a:prstGeom>
        </p:spPr>
      </p:pic>
      <p:pic>
        <p:nvPicPr>
          <p:cNvPr id="10" name="Picture 9">
            <a:extLst>
              <a:ext uri="{FF2B5EF4-FFF2-40B4-BE49-F238E27FC236}">
                <a16:creationId xmlns:a16="http://schemas.microsoft.com/office/drawing/2014/main" id="{E4DCC488-F727-2739-EBEB-A844F2F3A245}"/>
              </a:ext>
            </a:extLst>
          </p:cNvPr>
          <p:cNvPicPr>
            <a:picLocks noChangeAspect="1"/>
          </p:cNvPicPr>
          <p:nvPr/>
        </p:nvPicPr>
        <p:blipFill>
          <a:blip r:embed="rId4"/>
          <a:stretch>
            <a:fillRect/>
          </a:stretch>
        </p:blipFill>
        <p:spPr>
          <a:xfrm>
            <a:off x="6513095" y="1125841"/>
            <a:ext cx="2196515" cy="2136498"/>
          </a:xfrm>
          <a:prstGeom prst="rect">
            <a:avLst/>
          </a:prstGeom>
        </p:spPr>
      </p:pic>
      <p:sp>
        <p:nvSpPr>
          <p:cNvPr id="12" name="TextBox 11">
            <a:extLst>
              <a:ext uri="{FF2B5EF4-FFF2-40B4-BE49-F238E27FC236}">
                <a16:creationId xmlns:a16="http://schemas.microsoft.com/office/drawing/2014/main" id="{FD28B27B-522F-E95A-4115-9F3E23731350}"/>
              </a:ext>
            </a:extLst>
          </p:cNvPr>
          <p:cNvSpPr txBox="1"/>
          <p:nvPr/>
        </p:nvSpPr>
        <p:spPr>
          <a:xfrm>
            <a:off x="8742397" y="1665003"/>
            <a:ext cx="2402873" cy="1015663"/>
          </a:xfrm>
          <a:prstGeom prst="rect">
            <a:avLst/>
          </a:prstGeom>
          <a:noFill/>
        </p:spPr>
        <p:txBody>
          <a:bodyPr wrap="square" rtlCol="0">
            <a:spAutoFit/>
          </a:bodyPr>
          <a:lstStyle/>
          <a:p>
            <a:r>
              <a:rPr lang="en-GB" sz="2000" b="1" dirty="0"/>
              <a:t>92%</a:t>
            </a:r>
            <a:r>
              <a:rPr lang="en-GB" sz="2000" dirty="0"/>
              <a:t> of the world’s road traffic fatalities occur in LMICs…</a:t>
            </a:r>
            <a:endParaRPr lang="en-GB" sz="2000" b="1" dirty="0"/>
          </a:p>
        </p:txBody>
      </p:sp>
      <p:sp>
        <p:nvSpPr>
          <p:cNvPr id="5" name="Rectangle 4">
            <a:extLst>
              <a:ext uri="{FF2B5EF4-FFF2-40B4-BE49-F238E27FC236}">
                <a16:creationId xmlns:a16="http://schemas.microsoft.com/office/drawing/2014/main" id="{67AFBB6B-6411-4EC3-9FF0-8A5BFFC19A1C}"/>
              </a:ext>
            </a:extLst>
          </p:cNvPr>
          <p:cNvSpPr/>
          <p:nvPr/>
        </p:nvSpPr>
        <p:spPr>
          <a:xfrm>
            <a:off x="254030" y="6353223"/>
            <a:ext cx="4826962" cy="276999"/>
          </a:xfrm>
          <a:prstGeom prst="rect">
            <a:avLst/>
          </a:prstGeom>
        </p:spPr>
        <p:txBody>
          <a:bodyPr wrap="none">
            <a:spAutoFit/>
          </a:bodyPr>
          <a:lstStyle/>
          <a:p>
            <a:r>
              <a:rPr lang="en-GB" sz="1200" dirty="0"/>
              <a:t>https://www.who.int/news-room/fact-sheets/detail/road-traffic-injuries</a:t>
            </a:r>
          </a:p>
        </p:txBody>
      </p:sp>
      <p:sp>
        <p:nvSpPr>
          <p:cNvPr id="6" name="Rectangle 5">
            <a:extLst>
              <a:ext uri="{FF2B5EF4-FFF2-40B4-BE49-F238E27FC236}">
                <a16:creationId xmlns:a16="http://schemas.microsoft.com/office/drawing/2014/main" id="{94FB094D-A0FB-4A5F-B618-43CE4AEEAB48}"/>
              </a:ext>
            </a:extLst>
          </p:cNvPr>
          <p:cNvSpPr/>
          <p:nvPr/>
        </p:nvSpPr>
        <p:spPr>
          <a:xfrm>
            <a:off x="6615708" y="4470165"/>
            <a:ext cx="1991288" cy="1631216"/>
          </a:xfrm>
          <a:prstGeom prst="rect">
            <a:avLst/>
          </a:prstGeom>
        </p:spPr>
        <p:txBody>
          <a:bodyPr wrap="square">
            <a:spAutoFit/>
          </a:bodyPr>
          <a:lstStyle/>
          <a:p>
            <a:r>
              <a:rPr lang="en-GB" sz="2000" dirty="0"/>
              <a:t>…even though these countries have only </a:t>
            </a:r>
            <a:r>
              <a:rPr lang="en-GB" sz="2000" b="1" dirty="0"/>
              <a:t>60% </a:t>
            </a:r>
            <a:r>
              <a:rPr lang="en-GB" sz="2000" dirty="0"/>
              <a:t>of the world’s road vehicles</a:t>
            </a:r>
          </a:p>
        </p:txBody>
      </p:sp>
    </p:spTree>
    <p:extLst>
      <p:ext uri="{BB962C8B-B14F-4D97-AF65-F5344CB8AC3E}">
        <p14:creationId xmlns:p14="http://schemas.microsoft.com/office/powerpoint/2010/main" val="2943199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227E8-E195-DDEF-EBF0-986986663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36B33-D77C-C533-C3FB-C0A62B77DE20}"/>
              </a:ext>
            </a:extLst>
          </p:cNvPr>
          <p:cNvSpPr>
            <a:spLocks noGrp="1"/>
          </p:cNvSpPr>
          <p:nvPr>
            <p:ph type="title"/>
          </p:nvPr>
        </p:nvSpPr>
        <p:spPr/>
        <p:txBody>
          <a:bodyPr/>
          <a:lstStyle/>
          <a:p>
            <a:r>
              <a:rPr lang="en-GB" dirty="0"/>
              <a:t>Air pollution</a:t>
            </a:r>
          </a:p>
        </p:txBody>
      </p:sp>
      <p:sp>
        <p:nvSpPr>
          <p:cNvPr id="3" name="Content Placeholder 2">
            <a:extLst>
              <a:ext uri="{FF2B5EF4-FFF2-40B4-BE49-F238E27FC236}">
                <a16:creationId xmlns:a16="http://schemas.microsoft.com/office/drawing/2014/main" id="{85633D3A-51D7-E112-B7FB-4D293F0A07CC}"/>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GB" dirty="0"/>
              <a:t>An estimated 4</a:t>
            </a:r>
            <a:r>
              <a:rPr lang="en-GB" b="1" dirty="0"/>
              <a:t>.2 million people die prematurely every year</a:t>
            </a:r>
            <a:r>
              <a:rPr lang="en-GB" dirty="0"/>
              <a:t> from outdoor air pollution, for which transport is a significant and growing contributor</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Air pollution increases the risk for cardiovascular and respiratory disease, cancer and adverse birth outcomes</a:t>
            </a:r>
          </a:p>
        </p:txBody>
      </p:sp>
      <p:pic>
        <p:nvPicPr>
          <p:cNvPr id="15370" name="Picture 10" descr="rotherham business news: News: 60mph speed limit on M1 in bid to cut  pollution levels in Rotherham">
            <a:extLst>
              <a:ext uri="{FF2B5EF4-FFF2-40B4-BE49-F238E27FC236}">
                <a16:creationId xmlns:a16="http://schemas.microsoft.com/office/drawing/2014/main" id="{ABCEE4F6-30C5-4A43-87E3-5ED31E730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3221"/>
            <a:ext cx="3069706" cy="318339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oes your commute give you high blood pressure? It might be the traffic  pollution">
            <a:extLst>
              <a:ext uri="{FF2B5EF4-FFF2-40B4-BE49-F238E27FC236}">
                <a16:creationId xmlns:a16="http://schemas.microsoft.com/office/drawing/2014/main" id="{42C3BD91-E4E1-DB74-5194-D9196BD8A4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1404" y="3719513"/>
            <a:ext cx="3604965" cy="2406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82EBD6-A57C-4A4D-A34D-B43920D8E09E}"/>
              </a:ext>
            </a:extLst>
          </p:cNvPr>
          <p:cNvSpPr txBox="1"/>
          <p:nvPr/>
        </p:nvSpPr>
        <p:spPr>
          <a:xfrm>
            <a:off x="6481011" y="3719513"/>
            <a:ext cx="1260393" cy="954107"/>
          </a:xfrm>
          <a:prstGeom prst="rect">
            <a:avLst/>
          </a:prstGeom>
          <a:noFill/>
        </p:spPr>
        <p:txBody>
          <a:bodyPr wrap="square" rtlCol="0">
            <a:spAutoFit/>
          </a:bodyPr>
          <a:lstStyle/>
          <a:p>
            <a:r>
              <a:rPr lang="en-GB" dirty="0"/>
              <a:t>Visible air pollution from vehicles in Delhi, India</a:t>
            </a:r>
          </a:p>
        </p:txBody>
      </p:sp>
      <p:sp>
        <p:nvSpPr>
          <p:cNvPr id="10" name="TextBox 9">
            <a:extLst>
              <a:ext uri="{FF2B5EF4-FFF2-40B4-BE49-F238E27FC236}">
                <a16:creationId xmlns:a16="http://schemas.microsoft.com/office/drawing/2014/main" id="{8D082DA1-B05C-4625-90DA-5A5998B1CACE}"/>
              </a:ext>
            </a:extLst>
          </p:cNvPr>
          <p:cNvSpPr txBox="1"/>
          <p:nvPr/>
        </p:nvSpPr>
        <p:spPr>
          <a:xfrm>
            <a:off x="9165706" y="293221"/>
            <a:ext cx="2578122" cy="738664"/>
          </a:xfrm>
          <a:prstGeom prst="rect">
            <a:avLst/>
          </a:prstGeom>
          <a:noFill/>
        </p:spPr>
        <p:txBody>
          <a:bodyPr wrap="square" rtlCol="0">
            <a:spAutoFit/>
          </a:bodyPr>
          <a:lstStyle/>
          <a:p>
            <a:r>
              <a:rPr lang="en-GB" dirty="0"/>
              <a:t>Reduced speed limits to combat air pollution in Sheffield, UK</a:t>
            </a:r>
          </a:p>
        </p:txBody>
      </p:sp>
      <p:sp>
        <p:nvSpPr>
          <p:cNvPr id="6" name="Rectangle 5">
            <a:extLst>
              <a:ext uri="{FF2B5EF4-FFF2-40B4-BE49-F238E27FC236}">
                <a16:creationId xmlns:a16="http://schemas.microsoft.com/office/drawing/2014/main" id="{8D8105F4-624C-41DD-A6E5-43380248A922}"/>
              </a:ext>
            </a:extLst>
          </p:cNvPr>
          <p:cNvSpPr/>
          <p:nvPr/>
        </p:nvSpPr>
        <p:spPr>
          <a:xfrm>
            <a:off x="219241" y="6353358"/>
            <a:ext cx="8748295" cy="276999"/>
          </a:xfrm>
          <a:prstGeom prst="rect">
            <a:avLst/>
          </a:prstGeom>
        </p:spPr>
        <p:txBody>
          <a:bodyPr wrap="square">
            <a:spAutoFit/>
          </a:bodyPr>
          <a:lstStyle/>
          <a:p>
            <a:r>
              <a:rPr lang="en-GB" sz="1200" dirty="0"/>
              <a:t>https://www.who.int/teams/environment-climate-change-and-health/healthy-urban-environments/transport/health-risks</a:t>
            </a:r>
          </a:p>
        </p:txBody>
      </p:sp>
    </p:spTree>
    <p:extLst>
      <p:ext uri="{BB962C8B-B14F-4D97-AF65-F5344CB8AC3E}">
        <p14:creationId xmlns:p14="http://schemas.microsoft.com/office/powerpoint/2010/main" val="4168837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E4A00-6583-0806-40B4-F3964573B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5E037-D61D-B0D0-3EBF-27B8086176E2}"/>
              </a:ext>
            </a:extLst>
          </p:cNvPr>
          <p:cNvSpPr>
            <a:spLocks noGrp="1"/>
          </p:cNvSpPr>
          <p:nvPr>
            <p:ph type="title"/>
          </p:nvPr>
        </p:nvSpPr>
        <p:spPr/>
        <p:txBody>
          <a:bodyPr/>
          <a:lstStyle/>
          <a:p>
            <a:r>
              <a:rPr lang="en-GB" dirty="0"/>
              <a:t>Physical inactivity</a:t>
            </a:r>
          </a:p>
        </p:txBody>
      </p:sp>
      <p:sp>
        <p:nvSpPr>
          <p:cNvPr id="3" name="Content Placeholder 2">
            <a:extLst>
              <a:ext uri="{FF2B5EF4-FFF2-40B4-BE49-F238E27FC236}">
                <a16:creationId xmlns:a16="http://schemas.microsoft.com/office/drawing/2014/main" id="{CD7A261C-EE5A-697F-DAFA-20E9DEB8318F}"/>
              </a:ext>
            </a:extLst>
          </p:cNvPr>
          <p:cNvSpPr>
            <a:spLocks noGrp="1"/>
          </p:cNvSpPr>
          <p:nvPr>
            <p:ph sz="half" idx="1"/>
          </p:nvPr>
        </p:nvSpPr>
        <p:spPr/>
        <p:txBody>
          <a:bodyPr/>
          <a:lstStyle/>
          <a:p>
            <a:pPr marL="457200" indent="-457200">
              <a:buFont typeface="Arial" panose="020B0604020202020204" pitchFamily="34" charset="0"/>
              <a:buChar char="•"/>
            </a:pPr>
            <a:r>
              <a:rPr lang="en-GB" dirty="0"/>
              <a:t>Car-centric design and urban sprawl deters active travel, resulting in </a:t>
            </a:r>
            <a:r>
              <a:rPr lang="en-GB" b="1" dirty="0"/>
              <a:t>physical inactivity</a:t>
            </a: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Up to </a:t>
            </a:r>
            <a:r>
              <a:rPr lang="en-GB" b="1" dirty="0"/>
              <a:t>5 million deaths a year </a:t>
            </a:r>
            <a:r>
              <a:rPr lang="en-GB" dirty="0"/>
              <a:t>from stroke, heart disease, diabetes and cancer could be averted through promoting physical activity</a:t>
            </a:r>
            <a:endParaRPr lang="en-GB" b="1" dirty="0"/>
          </a:p>
        </p:txBody>
      </p:sp>
      <p:pic>
        <p:nvPicPr>
          <p:cNvPr id="15368" name="Picture 8" descr="undefined">
            <a:extLst>
              <a:ext uri="{FF2B5EF4-FFF2-40B4-BE49-F238E27FC236}">
                <a16:creationId xmlns:a16="http://schemas.microsoft.com/office/drawing/2014/main" id="{85F0F87D-3A96-4B1E-9CC3-9FF89954A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683" y="664784"/>
            <a:ext cx="4815093" cy="52947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5225A41-E004-434F-8212-7FEC712E3AE0}"/>
              </a:ext>
            </a:extLst>
          </p:cNvPr>
          <p:cNvSpPr/>
          <p:nvPr/>
        </p:nvSpPr>
        <p:spPr>
          <a:xfrm>
            <a:off x="288758" y="6126165"/>
            <a:ext cx="11614484" cy="461665"/>
          </a:xfrm>
          <a:prstGeom prst="rect">
            <a:avLst/>
          </a:prstGeom>
        </p:spPr>
        <p:txBody>
          <a:bodyPr wrap="square">
            <a:spAutoFit/>
          </a:bodyPr>
          <a:lstStyle/>
          <a:p>
            <a:r>
              <a:rPr lang="en-GB" sz="1200" dirty="0">
                <a:hlinkClick r:id="rId4"/>
              </a:rPr>
              <a:t>https://www.who.int/teams/environment-climate-change-and-health/healthy-urban-environments/transport/health-risks</a:t>
            </a:r>
            <a:endParaRPr lang="en-GB" sz="1200" dirty="0"/>
          </a:p>
          <a:p>
            <a:r>
              <a:rPr lang="en-GB" sz="1200" dirty="0">
                <a:hlinkClick r:id="rId5"/>
              </a:rPr>
              <a:t>https://transformative-mobility.org/multimedia/health-impacts-of-automobility/</a:t>
            </a:r>
            <a:r>
              <a:rPr lang="en-GB" sz="1200" dirty="0"/>
              <a:t> </a:t>
            </a:r>
          </a:p>
        </p:txBody>
      </p:sp>
    </p:spTree>
    <p:extLst>
      <p:ext uri="{BB962C8B-B14F-4D97-AF65-F5344CB8AC3E}">
        <p14:creationId xmlns:p14="http://schemas.microsoft.com/office/powerpoint/2010/main" val="2791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4. Decision-making in transport</a:t>
            </a:r>
          </a:p>
        </p:txBody>
      </p:sp>
      <p:sp>
        <p:nvSpPr>
          <p:cNvPr id="3" name="Subtitle 2">
            <a:extLst>
              <a:ext uri="{FF2B5EF4-FFF2-40B4-BE49-F238E27FC236}">
                <a16:creationId xmlns:a16="http://schemas.microsoft.com/office/drawing/2014/main" id="{7F49AA60-0413-4298-843D-970B06AACDA9}"/>
              </a:ext>
            </a:extLst>
          </p:cNvPr>
          <p:cNvSpPr>
            <a:spLocks noGrp="1"/>
          </p:cNvSpPr>
          <p:nvPr>
            <p:ph type="subTitle" idx="1"/>
          </p:nvPr>
        </p:nvSpPr>
        <p:spPr/>
        <p:txBody>
          <a:bodyPr/>
          <a:lstStyle/>
          <a:p>
            <a:r>
              <a:rPr lang="en-GB" dirty="0"/>
              <a:t>Cost-benefit analysis, multi-criteria assessment and social impact assessments</a:t>
            </a:r>
          </a:p>
        </p:txBody>
      </p:sp>
    </p:spTree>
    <p:extLst>
      <p:ext uri="{BB962C8B-B14F-4D97-AF65-F5344CB8AC3E}">
        <p14:creationId xmlns:p14="http://schemas.microsoft.com/office/powerpoint/2010/main" val="1147823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B655-CDB9-1D40-9E5B-B0F376BF176F}"/>
              </a:ext>
            </a:extLst>
          </p:cNvPr>
          <p:cNvSpPr>
            <a:spLocks noGrp="1"/>
          </p:cNvSpPr>
          <p:nvPr>
            <p:ph type="title"/>
          </p:nvPr>
        </p:nvSpPr>
        <p:spPr/>
        <p:txBody>
          <a:bodyPr/>
          <a:lstStyle/>
          <a:p>
            <a:r>
              <a:rPr lang="en-US" dirty="0"/>
              <a:t>Decision-making in transport planning</a:t>
            </a:r>
          </a:p>
        </p:txBody>
      </p:sp>
      <p:sp>
        <p:nvSpPr>
          <p:cNvPr id="3" name="Content Placeholder 2">
            <a:extLst>
              <a:ext uri="{FF2B5EF4-FFF2-40B4-BE49-F238E27FC236}">
                <a16:creationId xmlns:a16="http://schemas.microsoft.com/office/drawing/2014/main" id="{11203A2E-D091-0F4C-814B-9337B44E434C}"/>
              </a:ext>
            </a:extLst>
          </p:cNvPr>
          <p:cNvSpPr>
            <a:spLocks noGrp="1"/>
          </p:cNvSpPr>
          <p:nvPr>
            <p:ph sz="half" idx="1"/>
          </p:nvPr>
        </p:nvSpPr>
        <p:spPr/>
        <p:txBody>
          <a:bodyPr/>
          <a:lstStyle/>
          <a:p>
            <a:pPr marL="457200" indent="-457200">
              <a:buFont typeface="Arial" panose="020B0604020202020204" pitchFamily="34" charset="0"/>
              <a:buChar char="•"/>
            </a:pPr>
            <a:r>
              <a:rPr lang="en-US" dirty="0"/>
              <a:t>Should a bus rapid transit (BRT) system be built?</a:t>
            </a:r>
          </a:p>
        </p:txBody>
      </p:sp>
      <p:sp>
        <p:nvSpPr>
          <p:cNvPr id="4" name="Content Placeholder 3">
            <a:extLst>
              <a:ext uri="{FF2B5EF4-FFF2-40B4-BE49-F238E27FC236}">
                <a16:creationId xmlns:a16="http://schemas.microsoft.com/office/drawing/2014/main" id="{5D82EC0E-59F3-2842-A849-667FA7B4EFE2}"/>
              </a:ext>
            </a:extLst>
          </p:cNvPr>
          <p:cNvSpPr>
            <a:spLocks noGrp="1"/>
          </p:cNvSpPr>
          <p:nvPr>
            <p:ph sz="half" idx="2"/>
          </p:nvPr>
        </p:nvSpPr>
        <p:spPr/>
        <p:txBody>
          <a:bodyPr/>
          <a:lstStyle/>
          <a:p>
            <a:pPr marL="457200" indent="-457200">
              <a:buFont typeface="Arial" panose="020B0604020202020204" pitchFamily="34" charset="0"/>
              <a:buChar char="•"/>
            </a:pPr>
            <a:r>
              <a:rPr lang="en-US" dirty="0"/>
              <a:t>Should segregated cycling infrastructure be installed?</a:t>
            </a:r>
          </a:p>
        </p:txBody>
      </p:sp>
      <p:pic>
        <p:nvPicPr>
          <p:cNvPr id="9" name="Picture 8">
            <a:extLst>
              <a:ext uri="{FF2B5EF4-FFF2-40B4-BE49-F238E27FC236}">
                <a16:creationId xmlns:a16="http://schemas.microsoft.com/office/drawing/2014/main" id="{A2C3482E-1A88-AFC4-D35A-4E4864B02ED4}"/>
              </a:ext>
            </a:extLst>
          </p:cNvPr>
          <p:cNvPicPr>
            <a:picLocks noChangeAspect="1"/>
          </p:cNvPicPr>
          <p:nvPr/>
        </p:nvPicPr>
        <p:blipFill>
          <a:blip r:embed="rId3"/>
          <a:stretch>
            <a:fillRect/>
          </a:stretch>
        </p:blipFill>
        <p:spPr>
          <a:xfrm>
            <a:off x="6289654" y="2952206"/>
            <a:ext cx="5067684" cy="3173958"/>
          </a:xfrm>
          <a:prstGeom prst="rect">
            <a:avLst/>
          </a:prstGeom>
        </p:spPr>
      </p:pic>
      <p:pic>
        <p:nvPicPr>
          <p:cNvPr id="3074" name="Picture 2">
            <a:extLst>
              <a:ext uri="{FF2B5EF4-FFF2-40B4-BE49-F238E27FC236}">
                <a16:creationId xmlns:a16="http://schemas.microsoft.com/office/drawing/2014/main" id="{8E0B3DC5-F6EF-A57A-0B6A-BC693BDC8C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16" r="16758"/>
          <a:stretch/>
        </p:blipFill>
        <p:spPr bwMode="auto">
          <a:xfrm>
            <a:off x="609600" y="2952206"/>
            <a:ext cx="4628214" cy="317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E56F-96FD-AD49-87DF-A9D292773722}"/>
              </a:ext>
            </a:extLst>
          </p:cNvPr>
          <p:cNvSpPr>
            <a:spLocks noGrp="1"/>
          </p:cNvSpPr>
          <p:nvPr>
            <p:ph type="title"/>
          </p:nvPr>
        </p:nvSpPr>
        <p:spPr>
          <a:xfrm>
            <a:off x="609600" y="404664"/>
            <a:ext cx="9901646" cy="936104"/>
          </a:xfrm>
        </p:spPr>
        <p:txBody>
          <a:bodyPr>
            <a:normAutofit/>
          </a:bodyPr>
          <a:lstStyle/>
          <a:p>
            <a:r>
              <a:rPr lang="en-US" dirty="0"/>
              <a:t>Transport Appraisal: Cost-Benefit Analysis</a:t>
            </a:r>
          </a:p>
        </p:txBody>
      </p:sp>
      <p:grpSp>
        <p:nvGrpSpPr>
          <p:cNvPr id="21" name="Group 20">
            <a:extLst>
              <a:ext uri="{FF2B5EF4-FFF2-40B4-BE49-F238E27FC236}">
                <a16:creationId xmlns:a16="http://schemas.microsoft.com/office/drawing/2014/main" id="{CD4FBF6C-BF77-C646-84B1-1579870E8D9D}"/>
              </a:ext>
            </a:extLst>
          </p:cNvPr>
          <p:cNvGrpSpPr/>
          <p:nvPr/>
        </p:nvGrpSpPr>
        <p:grpSpPr>
          <a:xfrm>
            <a:off x="2315580" y="2919770"/>
            <a:ext cx="7560840" cy="2990084"/>
            <a:chOff x="1343472" y="2815248"/>
            <a:chExt cx="7560840" cy="2990084"/>
          </a:xfrm>
        </p:grpSpPr>
        <p:cxnSp>
          <p:nvCxnSpPr>
            <p:cNvPr id="5" name="Straight Connector 4">
              <a:extLst>
                <a:ext uri="{FF2B5EF4-FFF2-40B4-BE49-F238E27FC236}">
                  <a16:creationId xmlns:a16="http://schemas.microsoft.com/office/drawing/2014/main" id="{40B069C9-BC99-1C4C-98B9-CCD85A1033D0}"/>
                </a:ext>
              </a:extLst>
            </p:cNvPr>
            <p:cNvCxnSpPr>
              <a:cxnSpLocks/>
            </p:cNvCxnSpPr>
            <p:nvPr/>
          </p:nvCxnSpPr>
          <p:spPr>
            <a:xfrm flipV="1">
              <a:off x="1343472" y="5293072"/>
              <a:ext cx="7560840" cy="8136"/>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847DC1B-565D-624B-B9EE-B61CAE121FC2}"/>
                </a:ext>
              </a:extLst>
            </p:cNvPr>
            <p:cNvSpPr/>
            <p:nvPr/>
          </p:nvSpPr>
          <p:spPr>
            <a:xfrm>
              <a:off x="2423592" y="3933057"/>
              <a:ext cx="720080" cy="1360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26BBE6-9DC0-FA40-9CEF-DC068667CC75}"/>
                </a:ext>
              </a:extLst>
            </p:cNvPr>
            <p:cNvSpPr/>
            <p:nvPr/>
          </p:nvSpPr>
          <p:spPr>
            <a:xfrm>
              <a:off x="3921283" y="4581128"/>
              <a:ext cx="72008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755071-EE54-2047-9E52-4943F7F72CE6}"/>
                </a:ext>
              </a:extLst>
            </p:cNvPr>
            <p:cNvSpPr/>
            <p:nvPr/>
          </p:nvSpPr>
          <p:spPr>
            <a:xfrm>
              <a:off x="5418974" y="4797155"/>
              <a:ext cx="720080" cy="495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2A0055-EBD7-0742-86CF-CCCDE054D619}"/>
                </a:ext>
              </a:extLst>
            </p:cNvPr>
            <p:cNvSpPr/>
            <p:nvPr/>
          </p:nvSpPr>
          <p:spPr>
            <a:xfrm>
              <a:off x="6916665" y="4941171"/>
              <a:ext cx="720080" cy="351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58EB0FB-1DD9-5A48-9942-3EECFC4963D3}"/>
                </a:ext>
              </a:extLst>
            </p:cNvPr>
            <p:cNvCxnSpPr>
              <a:cxnSpLocks/>
            </p:cNvCxnSpPr>
            <p:nvPr/>
          </p:nvCxnSpPr>
          <p:spPr>
            <a:xfrm flipV="1">
              <a:off x="1487488" y="2996952"/>
              <a:ext cx="0" cy="2448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6813278-27B6-B142-9FCB-E1243F86D59A}"/>
                </a:ext>
              </a:extLst>
            </p:cNvPr>
            <p:cNvSpPr txBox="1"/>
            <p:nvPr/>
          </p:nvSpPr>
          <p:spPr>
            <a:xfrm>
              <a:off x="1487488" y="2815248"/>
              <a:ext cx="2029342" cy="400110"/>
            </a:xfrm>
            <a:prstGeom prst="rect">
              <a:avLst/>
            </a:prstGeom>
            <a:noFill/>
          </p:spPr>
          <p:txBody>
            <a:bodyPr wrap="square" rtlCol="0">
              <a:spAutoFit/>
            </a:bodyPr>
            <a:lstStyle/>
            <a:p>
              <a:r>
                <a:rPr lang="en-US" sz="2000" dirty="0"/>
                <a:t>Net - Benefits</a:t>
              </a:r>
            </a:p>
          </p:txBody>
        </p:sp>
        <p:sp>
          <p:nvSpPr>
            <p:cNvPr id="15" name="TextBox 14">
              <a:extLst>
                <a:ext uri="{FF2B5EF4-FFF2-40B4-BE49-F238E27FC236}">
                  <a16:creationId xmlns:a16="http://schemas.microsoft.com/office/drawing/2014/main" id="{92874A09-11FA-7549-908A-D437A1CAC561}"/>
                </a:ext>
              </a:extLst>
            </p:cNvPr>
            <p:cNvSpPr txBox="1"/>
            <p:nvPr/>
          </p:nvSpPr>
          <p:spPr>
            <a:xfrm>
              <a:off x="2225066" y="5436000"/>
              <a:ext cx="1116118" cy="369332"/>
            </a:xfrm>
            <a:prstGeom prst="rect">
              <a:avLst/>
            </a:prstGeom>
            <a:noFill/>
          </p:spPr>
          <p:txBody>
            <a:bodyPr wrap="square" rtlCol="0">
              <a:spAutoFit/>
            </a:bodyPr>
            <a:lstStyle/>
            <a:p>
              <a:pPr algn="ctr"/>
              <a:r>
                <a:rPr lang="en-US" dirty="0"/>
                <a:t>Option A</a:t>
              </a:r>
            </a:p>
          </p:txBody>
        </p:sp>
        <p:sp>
          <p:nvSpPr>
            <p:cNvPr id="16" name="TextBox 15">
              <a:extLst>
                <a:ext uri="{FF2B5EF4-FFF2-40B4-BE49-F238E27FC236}">
                  <a16:creationId xmlns:a16="http://schemas.microsoft.com/office/drawing/2014/main" id="{BAC39756-6330-664E-B85E-83F7A73DBB5D}"/>
                </a:ext>
              </a:extLst>
            </p:cNvPr>
            <p:cNvSpPr txBox="1"/>
            <p:nvPr/>
          </p:nvSpPr>
          <p:spPr>
            <a:xfrm>
              <a:off x="3723264" y="5436000"/>
              <a:ext cx="1116118" cy="369332"/>
            </a:xfrm>
            <a:prstGeom prst="rect">
              <a:avLst/>
            </a:prstGeom>
            <a:noFill/>
          </p:spPr>
          <p:txBody>
            <a:bodyPr wrap="square" rtlCol="0">
              <a:spAutoFit/>
            </a:bodyPr>
            <a:lstStyle/>
            <a:p>
              <a:pPr algn="ctr"/>
              <a:r>
                <a:rPr lang="en-US" dirty="0"/>
                <a:t>Option B</a:t>
              </a:r>
            </a:p>
          </p:txBody>
        </p:sp>
        <p:sp>
          <p:nvSpPr>
            <p:cNvPr id="17" name="TextBox 16">
              <a:extLst>
                <a:ext uri="{FF2B5EF4-FFF2-40B4-BE49-F238E27FC236}">
                  <a16:creationId xmlns:a16="http://schemas.microsoft.com/office/drawing/2014/main" id="{51DBFDE2-22FB-A749-8C68-CB616220D023}"/>
                </a:ext>
              </a:extLst>
            </p:cNvPr>
            <p:cNvSpPr txBox="1"/>
            <p:nvPr/>
          </p:nvSpPr>
          <p:spPr>
            <a:xfrm>
              <a:off x="5267914" y="5435935"/>
              <a:ext cx="1116118" cy="369332"/>
            </a:xfrm>
            <a:prstGeom prst="rect">
              <a:avLst/>
            </a:prstGeom>
            <a:noFill/>
          </p:spPr>
          <p:txBody>
            <a:bodyPr wrap="square" rtlCol="0">
              <a:spAutoFit/>
            </a:bodyPr>
            <a:lstStyle/>
            <a:p>
              <a:pPr algn="ctr"/>
              <a:r>
                <a:rPr lang="en-US" dirty="0"/>
                <a:t>Option C</a:t>
              </a:r>
            </a:p>
          </p:txBody>
        </p:sp>
        <p:sp>
          <p:nvSpPr>
            <p:cNvPr id="18" name="TextBox 17">
              <a:extLst>
                <a:ext uri="{FF2B5EF4-FFF2-40B4-BE49-F238E27FC236}">
                  <a16:creationId xmlns:a16="http://schemas.microsoft.com/office/drawing/2014/main" id="{4FD542FA-DDF6-E94B-AAD5-26D55A8CA726}"/>
                </a:ext>
              </a:extLst>
            </p:cNvPr>
            <p:cNvSpPr txBox="1"/>
            <p:nvPr/>
          </p:nvSpPr>
          <p:spPr>
            <a:xfrm>
              <a:off x="6798499" y="5435935"/>
              <a:ext cx="1116118" cy="369332"/>
            </a:xfrm>
            <a:prstGeom prst="rect">
              <a:avLst/>
            </a:prstGeom>
            <a:noFill/>
          </p:spPr>
          <p:txBody>
            <a:bodyPr wrap="square" rtlCol="0">
              <a:spAutoFit/>
            </a:bodyPr>
            <a:lstStyle/>
            <a:p>
              <a:pPr algn="ctr"/>
              <a:r>
                <a:rPr lang="en-US" dirty="0"/>
                <a:t>Option D</a:t>
              </a:r>
            </a:p>
          </p:txBody>
        </p:sp>
      </p:grpSp>
      <p:sp>
        <p:nvSpPr>
          <p:cNvPr id="4" name="TextBox 3">
            <a:extLst>
              <a:ext uri="{FF2B5EF4-FFF2-40B4-BE49-F238E27FC236}">
                <a16:creationId xmlns:a16="http://schemas.microsoft.com/office/drawing/2014/main" id="{F2ED2DDA-DF29-41A1-A811-1F3E2F09B502}"/>
              </a:ext>
            </a:extLst>
          </p:cNvPr>
          <p:cNvSpPr txBox="1"/>
          <p:nvPr/>
        </p:nvSpPr>
        <p:spPr>
          <a:xfrm>
            <a:off x="6719083" y="1593369"/>
            <a:ext cx="5120633" cy="1323439"/>
          </a:xfrm>
          <a:prstGeom prst="rect">
            <a:avLst/>
          </a:prstGeom>
          <a:noFill/>
        </p:spPr>
        <p:txBody>
          <a:bodyPr wrap="square" rtlCol="0">
            <a:spAutoFit/>
          </a:bodyPr>
          <a:lstStyle/>
          <a:p>
            <a:r>
              <a:rPr lang="en-GB" sz="2000" dirty="0"/>
              <a:t>Benefits may include:</a:t>
            </a:r>
          </a:p>
          <a:p>
            <a:pPr marL="285750" indent="-285750">
              <a:buFont typeface="Arial" panose="020B0604020202020204" pitchFamily="34" charset="0"/>
              <a:buChar char="•"/>
            </a:pPr>
            <a:r>
              <a:rPr lang="en-GB" sz="2000" dirty="0"/>
              <a:t>Journey time savings </a:t>
            </a:r>
          </a:p>
          <a:p>
            <a:pPr marL="285750" indent="-285750">
              <a:buFont typeface="Arial" panose="020B0604020202020204" pitchFamily="34" charset="0"/>
              <a:buChar char="•"/>
            </a:pPr>
            <a:r>
              <a:rPr lang="en-GB" sz="2000" dirty="0"/>
              <a:t>Lower ticket prices/cost of travel</a:t>
            </a:r>
          </a:p>
          <a:p>
            <a:pPr marL="285750" indent="-285750">
              <a:buFont typeface="Arial" panose="020B0604020202020204" pitchFamily="34" charset="0"/>
              <a:buChar char="•"/>
            </a:pPr>
            <a:r>
              <a:rPr lang="en-GB" sz="2000" dirty="0"/>
              <a:t>…Anything that can be readily </a:t>
            </a:r>
            <a:r>
              <a:rPr lang="en-GB" sz="2000" i="1" dirty="0"/>
              <a:t>monetised</a:t>
            </a:r>
          </a:p>
        </p:txBody>
      </p:sp>
      <p:sp>
        <p:nvSpPr>
          <p:cNvPr id="19" name="TextBox 18">
            <a:extLst>
              <a:ext uri="{FF2B5EF4-FFF2-40B4-BE49-F238E27FC236}">
                <a16:creationId xmlns:a16="http://schemas.microsoft.com/office/drawing/2014/main" id="{19853C68-4801-4F44-8607-F1FD1D2B9E1F}"/>
              </a:ext>
            </a:extLst>
          </p:cNvPr>
          <p:cNvSpPr txBox="1"/>
          <p:nvPr/>
        </p:nvSpPr>
        <p:spPr>
          <a:xfrm>
            <a:off x="6751122" y="3222266"/>
            <a:ext cx="5120633" cy="1323439"/>
          </a:xfrm>
          <a:prstGeom prst="rect">
            <a:avLst/>
          </a:prstGeom>
          <a:noFill/>
        </p:spPr>
        <p:txBody>
          <a:bodyPr wrap="square" rtlCol="0">
            <a:spAutoFit/>
          </a:bodyPr>
          <a:lstStyle/>
          <a:p>
            <a:r>
              <a:rPr lang="en-GB" sz="2000" dirty="0"/>
              <a:t>Costs may include:</a:t>
            </a:r>
          </a:p>
          <a:p>
            <a:pPr marL="285750" indent="-285750">
              <a:buFont typeface="Arial" panose="020B0604020202020204" pitchFamily="34" charset="0"/>
              <a:buChar char="•"/>
            </a:pPr>
            <a:r>
              <a:rPr lang="en-GB" sz="2000" dirty="0"/>
              <a:t>Capital costs of intervention</a:t>
            </a:r>
          </a:p>
          <a:p>
            <a:pPr marL="285750" indent="-285750">
              <a:buFont typeface="Arial" panose="020B0604020202020204" pitchFamily="34" charset="0"/>
              <a:buChar char="•"/>
            </a:pPr>
            <a:r>
              <a:rPr lang="en-GB" sz="2000" dirty="0"/>
              <a:t>Operational costs of intervention</a:t>
            </a:r>
          </a:p>
          <a:p>
            <a:pPr marL="285750" indent="-285750">
              <a:buFont typeface="Arial" panose="020B0604020202020204" pitchFamily="34" charset="0"/>
              <a:buChar char="•"/>
            </a:pPr>
            <a:r>
              <a:rPr lang="en-GB" sz="2000" dirty="0"/>
              <a:t>…Anything that can be readily </a:t>
            </a:r>
            <a:r>
              <a:rPr lang="en-GB" sz="2000" i="1" dirty="0"/>
              <a:t>monetised</a:t>
            </a:r>
          </a:p>
        </p:txBody>
      </p:sp>
      <p:sp>
        <p:nvSpPr>
          <p:cNvPr id="10" name="TextBox 9">
            <a:extLst>
              <a:ext uri="{FF2B5EF4-FFF2-40B4-BE49-F238E27FC236}">
                <a16:creationId xmlns:a16="http://schemas.microsoft.com/office/drawing/2014/main" id="{B0AD4F68-E877-4ABF-97F1-8F056011877F}"/>
              </a:ext>
            </a:extLst>
          </p:cNvPr>
          <p:cNvSpPr txBox="1"/>
          <p:nvPr/>
        </p:nvSpPr>
        <p:spPr>
          <a:xfrm>
            <a:off x="609600" y="3309529"/>
            <a:ext cx="1453950" cy="738664"/>
          </a:xfrm>
          <a:prstGeom prst="rect">
            <a:avLst/>
          </a:prstGeom>
          <a:noFill/>
        </p:spPr>
        <p:txBody>
          <a:bodyPr wrap="square" rtlCol="0">
            <a:spAutoFit/>
          </a:bodyPr>
          <a:lstStyle/>
          <a:p>
            <a:r>
              <a:rPr lang="en-GB" dirty="0"/>
              <a:t>Net benefits = Sum of benefits – Sum of costs</a:t>
            </a:r>
          </a:p>
        </p:txBody>
      </p:sp>
      <p:cxnSp>
        <p:nvCxnSpPr>
          <p:cNvPr id="13" name="Connector: Curved 12">
            <a:extLst>
              <a:ext uri="{FF2B5EF4-FFF2-40B4-BE49-F238E27FC236}">
                <a16:creationId xmlns:a16="http://schemas.microsoft.com/office/drawing/2014/main" id="{288522A1-6987-4DFA-995D-823CDE88E496}"/>
              </a:ext>
            </a:extLst>
          </p:cNvPr>
          <p:cNvCxnSpPr>
            <a:cxnSpLocks/>
            <a:stCxn id="10" idx="0"/>
            <a:endCxn id="14" idx="0"/>
          </p:cNvCxnSpPr>
          <p:nvPr/>
        </p:nvCxnSpPr>
        <p:spPr>
          <a:xfrm rot="5400000" flipH="1" flipV="1">
            <a:off x="2210542" y="2045804"/>
            <a:ext cx="389759" cy="2137692"/>
          </a:xfrm>
          <a:prstGeom prst="curvedConnector3">
            <a:avLst>
              <a:gd name="adj1" fmla="val 15865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1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F5D685-2752-6BD6-C366-081C29112AFD}"/>
              </a:ext>
            </a:extLst>
          </p:cNvPr>
          <p:cNvSpPr>
            <a:spLocks noGrp="1"/>
          </p:cNvSpPr>
          <p:nvPr>
            <p:ph type="body" idx="1"/>
          </p:nvPr>
        </p:nvSpPr>
        <p:spPr>
          <a:xfrm>
            <a:off x="838199" y="1825625"/>
            <a:ext cx="10366545" cy="4351338"/>
          </a:xfrm>
        </p:spPr>
        <p:txBody>
          <a:bodyPr>
            <a:normAutofit/>
          </a:bodyPr>
          <a:lstStyle/>
          <a:p>
            <a:pPr marL="0" indent="0">
              <a:buNone/>
            </a:pPr>
            <a:r>
              <a:rPr lang="en-GB" dirty="0"/>
              <a:t>By the end of this lecture, you will be able to:</a:t>
            </a:r>
          </a:p>
          <a:p>
            <a:pPr marL="457200" indent="-457200">
              <a:buFont typeface="+mj-lt"/>
              <a:buAutoNum type="arabicPeriod"/>
            </a:pPr>
            <a:r>
              <a:rPr lang="en-GB" dirty="0"/>
              <a:t>Describe the inequalities present in the transport system and who is most affected by transport poverty</a:t>
            </a:r>
          </a:p>
          <a:p>
            <a:pPr marL="457200" indent="-457200">
              <a:buFont typeface="+mj-lt"/>
              <a:buAutoNum type="arabicPeriod"/>
            </a:pPr>
            <a:r>
              <a:rPr lang="en-GB" dirty="0"/>
              <a:t>Discuss how transport systems relate to gender, equality and social inclusion (GESI)</a:t>
            </a:r>
          </a:p>
          <a:p>
            <a:pPr marL="457200" indent="-457200">
              <a:buFont typeface="+mj-lt"/>
              <a:buAutoNum type="arabicPeriod"/>
            </a:pPr>
            <a:r>
              <a:rPr lang="en-GB" dirty="0"/>
              <a:t>Compare methods by which transport projects are appraised, and discuss their suitability in decision-making to promote inclusive transport transitions</a:t>
            </a:r>
          </a:p>
        </p:txBody>
      </p:sp>
      <p:sp>
        <p:nvSpPr>
          <p:cNvPr id="3" name="Title 2">
            <a:extLst>
              <a:ext uri="{FF2B5EF4-FFF2-40B4-BE49-F238E27FC236}">
                <a16:creationId xmlns:a16="http://schemas.microsoft.com/office/drawing/2014/main" id="{C1487493-A6DD-BF80-0D44-4DA61A563537}"/>
              </a:ext>
            </a:extLst>
          </p:cNvPr>
          <p:cNvSpPr>
            <a:spLocks noGrp="1"/>
          </p:cNvSpPr>
          <p:nvPr>
            <p:ph type="title"/>
          </p:nvPr>
        </p:nvSpPr>
        <p:spPr/>
        <p:txBody>
          <a:bodyPr/>
          <a:lstStyle/>
          <a:p>
            <a:r>
              <a:rPr lang="en-GB" dirty="0"/>
              <a:t>Lecture 4: Learning Outcomes</a:t>
            </a:r>
          </a:p>
        </p:txBody>
      </p:sp>
    </p:spTree>
    <p:extLst>
      <p:ext uri="{BB962C8B-B14F-4D97-AF65-F5344CB8AC3E}">
        <p14:creationId xmlns:p14="http://schemas.microsoft.com/office/powerpoint/2010/main" val="9499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C1AB25-377A-2B4E-A79D-C983C9F063DE}"/>
              </a:ext>
            </a:extLst>
          </p:cNvPr>
          <p:cNvSpPr>
            <a:spLocks noGrp="1"/>
          </p:cNvSpPr>
          <p:nvPr>
            <p:ph type="body" idx="1"/>
          </p:nvPr>
        </p:nvSpPr>
        <p:spPr/>
        <p:txBody>
          <a:bodyPr>
            <a:normAutofit fontScale="92500"/>
          </a:bodyPr>
          <a:lstStyle/>
          <a:p>
            <a:pPr marL="457200" indent="-457200">
              <a:buFont typeface="Arial" panose="020B0604020202020204" pitchFamily="34" charset="0"/>
              <a:buChar char="•"/>
            </a:pPr>
            <a:r>
              <a:rPr lang="en-US" dirty="0"/>
              <a:t>A decision-maker will seek to </a:t>
            </a:r>
            <a:r>
              <a:rPr lang="en-US" b="1" dirty="0" err="1"/>
              <a:t>maximise</a:t>
            </a:r>
            <a:r>
              <a:rPr lang="en-US" dirty="0"/>
              <a:t> the social welfare (the net sum of all benefits and costs)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However, </a:t>
            </a:r>
            <a:r>
              <a:rPr lang="en-US" b="1" dirty="0"/>
              <a:t>who gets those benefits</a:t>
            </a:r>
            <a:r>
              <a:rPr lang="en-US" dirty="0"/>
              <a:t>? </a:t>
            </a:r>
            <a:r>
              <a:rPr lang="en-US" b="1" dirty="0"/>
              <a:t>When will benefits come to fruition</a:t>
            </a:r>
            <a:r>
              <a:rPr lang="en-US" dirty="0"/>
              <a:t>? What are the </a:t>
            </a:r>
            <a:r>
              <a:rPr lang="en-US" b="1" dirty="0"/>
              <a:t>uncertainties </a:t>
            </a:r>
            <a:r>
              <a:rPr lang="en-US" dirty="0"/>
              <a:t>of the benefits and the costs?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i="1" dirty="0"/>
              <a:t>How can costs and benefits really be compared on a single ($) scale</a:t>
            </a:r>
            <a:r>
              <a:rPr lang="en-US" dirty="0"/>
              <a:t>? </a:t>
            </a:r>
            <a:endParaRPr lang="en-US" i="1" dirty="0"/>
          </a:p>
          <a:p>
            <a:pPr lvl="1"/>
            <a:endParaRPr lang="en-US" sz="2400" dirty="0"/>
          </a:p>
          <a:p>
            <a:pPr lvl="1"/>
            <a:endParaRPr lang="en-US" dirty="0"/>
          </a:p>
        </p:txBody>
      </p:sp>
      <p:sp>
        <p:nvSpPr>
          <p:cNvPr id="2" name="Title 1">
            <a:extLst>
              <a:ext uri="{FF2B5EF4-FFF2-40B4-BE49-F238E27FC236}">
                <a16:creationId xmlns:a16="http://schemas.microsoft.com/office/drawing/2014/main" id="{7BDBD782-24DE-6841-9683-A3A0BA3DF5B2}"/>
              </a:ext>
            </a:extLst>
          </p:cNvPr>
          <p:cNvSpPr>
            <a:spLocks noGrp="1"/>
          </p:cNvSpPr>
          <p:nvPr>
            <p:ph type="title"/>
          </p:nvPr>
        </p:nvSpPr>
        <p:spPr/>
        <p:txBody>
          <a:bodyPr/>
          <a:lstStyle/>
          <a:p>
            <a:r>
              <a:rPr lang="en-US" dirty="0"/>
              <a:t>Cost-benefit analysis: </a:t>
            </a:r>
            <a:r>
              <a:rPr lang="en-US" dirty="0" err="1"/>
              <a:t>maximising</a:t>
            </a:r>
            <a:r>
              <a:rPr lang="en-US" dirty="0"/>
              <a:t> social welfare</a:t>
            </a:r>
          </a:p>
        </p:txBody>
      </p:sp>
      <p:pic>
        <p:nvPicPr>
          <p:cNvPr id="3074" name="Picture 2" descr="Mystery 8 Ball">
            <a:extLst>
              <a:ext uri="{FF2B5EF4-FFF2-40B4-BE49-F238E27FC236}">
                <a16:creationId xmlns:a16="http://schemas.microsoft.com/office/drawing/2014/main" id="{27D27071-AECD-434A-ADDB-CD606175A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519" y="1825625"/>
            <a:ext cx="3513999" cy="351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0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4DFFA-27E6-F949-8682-3C01119F5BD1}"/>
              </a:ext>
            </a:extLst>
          </p:cNvPr>
          <p:cNvSpPr>
            <a:spLocks noGrp="1"/>
          </p:cNvSpPr>
          <p:nvPr>
            <p:ph type="title"/>
          </p:nvPr>
        </p:nvSpPr>
        <p:spPr/>
        <p:txBody>
          <a:bodyPr/>
          <a:lstStyle/>
          <a:p>
            <a:r>
              <a:rPr lang="en-US" dirty="0"/>
              <a:t>Measurement of benefits and costs</a:t>
            </a:r>
          </a:p>
        </p:txBody>
      </p:sp>
      <p:sp>
        <p:nvSpPr>
          <p:cNvPr id="3" name="Content Placeholder 2">
            <a:extLst>
              <a:ext uri="{FF2B5EF4-FFF2-40B4-BE49-F238E27FC236}">
                <a16:creationId xmlns:a16="http://schemas.microsoft.com/office/drawing/2014/main" id="{F997CC3C-DEE9-B14B-86B8-D1CFB294536D}"/>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US" dirty="0"/>
              <a:t>Requires quantification on a single scale – usually money!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Multiple scales cannot be compared within cost-benefit analysis framework (“apples and oranges”)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Alternative </a:t>
            </a:r>
            <a:r>
              <a:rPr lang="en-US" dirty="0">
                <a:sym typeface="Wingdings" pitchFamily="2" charset="2"/>
              </a:rPr>
              <a:t> </a:t>
            </a:r>
            <a:r>
              <a:rPr lang="en-US" b="1" dirty="0">
                <a:sym typeface="Wingdings" pitchFamily="2" charset="2"/>
              </a:rPr>
              <a:t>Multi-criteria Analysis</a:t>
            </a:r>
            <a:r>
              <a:rPr lang="en-US" dirty="0">
                <a:sym typeface="Wingdings" pitchFamily="2" charset="2"/>
              </a:rPr>
              <a:t> (MCA)</a:t>
            </a:r>
          </a:p>
        </p:txBody>
      </p:sp>
      <p:pic>
        <p:nvPicPr>
          <p:cNvPr id="1026" name="Picture 2" descr="Apples and oranges - Wikipedia">
            <a:extLst>
              <a:ext uri="{FF2B5EF4-FFF2-40B4-BE49-F238E27FC236}">
                <a16:creationId xmlns:a16="http://schemas.microsoft.com/office/drawing/2014/main" id="{C5C01AB4-BD68-40B9-E9AD-0646C33AAB2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37917" y="2132856"/>
            <a:ext cx="5356454" cy="367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1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47E99-5C94-F74D-8AEE-16B4CF1FC371}"/>
              </a:ext>
            </a:extLst>
          </p:cNvPr>
          <p:cNvSpPr>
            <a:spLocks noGrp="1"/>
          </p:cNvSpPr>
          <p:nvPr>
            <p:ph type="title"/>
          </p:nvPr>
        </p:nvSpPr>
        <p:spPr/>
        <p:txBody>
          <a:bodyPr/>
          <a:lstStyle/>
          <a:p>
            <a:r>
              <a:rPr lang="en-US" dirty="0"/>
              <a:t>User Costs &amp; Benefits</a:t>
            </a:r>
          </a:p>
        </p:txBody>
      </p:sp>
      <p:pic>
        <p:nvPicPr>
          <p:cNvPr id="3074" name="Picture 2" descr="Petrol prices: pump prices suffer biggest daily jump in 17 years | CAR  Magazine">
            <a:extLst>
              <a:ext uri="{FF2B5EF4-FFF2-40B4-BE49-F238E27FC236}">
                <a16:creationId xmlns:a16="http://schemas.microsoft.com/office/drawing/2014/main" id="{A70284C8-C6ED-E85C-78B4-E6C3FC239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1916832"/>
            <a:ext cx="4173068"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watch PNG transparent image download, size: 1496x1869px">
            <a:extLst>
              <a:ext uri="{FF2B5EF4-FFF2-40B4-BE49-F238E27FC236}">
                <a16:creationId xmlns:a16="http://schemas.microsoft.com/office/drawing/2014/main" id="{58FD1B44-43B3-7C72-A9F8-4EA40B1F0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73" y="1440200"/>
            <a:ext cx="2456756" cy="30691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0,807 Sunshine Coffee Cup Images, Stock Photos, 3D objects, &amp; Vectors |  Shutterstock">
            <a:extLst>
              <a:ext uri="{FF2B5EF4-FFF2-40B4-BE49-F238E27FC236}">
                <a16:creationId xmlns:a16="http://schemas.microsoft.com/office/drawing/2014/main" id="{3B08472A-D3DA-878C-E5C2-EC407239AE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501"/>
          <a:stretch/>
        </p:blipFill>
        <p:spPr bwMode="auto">
          <a:xfrm>
            <a:off x="3997630" y="4285596"/>
            <a:ext cx="3393458" cy="22048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SA - Why is sea level rising?">
            <a:extLst>
              <a:ext uri="{FF2B5EF4-FFF2-40B4-BE49-F238E27FC236}">
                <a16:creationId xmlns:a16="http://schemas.microsoft.com/office/drawing/2014/main" id="{AD900940-B5FA-F93F-0624-E71ADC1B6D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7357" y="4445989"/>
            <a:ext cx="3514468" cy="17645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xposure to air pollution linked to increase in sedentary time">
            <a:extLst>
              <a:ext uri="{FF2B5EF4-FFF2-40B4-BE49-F238E27FC236}">
                <a16:creationId xmlns:a16="http://schemas.microsoft.com/office/drawing/2014/main" id="{91167FE3-3758-1DA6-AEE7-BEEED8CBBE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4646" y="2226909"/>
            <a:ext cx="2881210" cy="17287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hould your kids walk to school? • About Getting Out">
            <a:extLst>
              <a:ext uri="{FF2B5EF4-FFF2-40B4-BE49-F238E27FC236}">
                <a16:creationId xmlns:a16="http://schemas.microsoft.com/office/drawing/2014/main" id="{04295BA2-8412-41E5-7BB3-04CB31EB1C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34" y="4749764"/>
            <a:ext cx="2191172" cy="1460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0678B8-0A5E-4ABC-7C3C-2B1401D4ABB9}"/>
              </a:ext>
            </a:extLst>
          </p:cNvPr>
          <p:cNvSpPr txBox="1"/>
          <p:nvPr/>
        </p:nvSpPr>
        <p:spPr>
          <a:xfrm>
            <a:off x="369834" y="2811776"/>
            <a:ext cx="1036038" cy="923330"/>
          </a:xfrm>
          <a:prstGeom prst="rect">
            <a:avLst/>
          </a:prstGeom>
          <a:noFill/>
        </p:spPr>
        <p:txBody>
          <a:bodyPr wrap="square" rtlCol="0">
            <a:spAutoFit/>
          </a:bodyPr>
          <a:lstStyle/>
          <a:p>
            <a:r>
              <a:rPr lang="en-GB" dirty="0"/>
              <a:t>Journey time savings</a:t>
            </a:r>
          </a:p>
        </p:txBody>
      </p:sp>
      <p:sp>
        <p:nvSpPr>
          <p:cNvPr id="5" name="TextBox 4">
            <a:extLst>
              <a:ext uri="{FF2B5EF4-FFF2-40B4-BE49-F238E27FC236}">
                <a16:creationId xmlns:a16="http://schemas.microsoft.com/office/drawing/2014/main" id="{A5AF7220-F12F-88B9-6EC9-C877ADE48C58}"/>
              </a:ext>
            </a:extLst>
          </p:cNvPr>
          <p:cNvSpPr txBox="1"/>
          <p:nvPr/>
        </p:nvSpPr>
        <p:spPr>
          <a:xfrm>
            <a:off x="4160268" y="1908897"/>
            <a:ext cx="1036038" cy="369332"/>
          </a:xfrm>
          <a:prstGeom prst="rect">
            <a:avLst/>
          </a:prstGeom>
          <a:noFill/>
        </p:spPr>
        <p:txBody>
          <a:bodyPr wrap="square" rtlCol="0">
            <a:spAutoFit/>
          </a:bodyPr>
          <a:lstStyle/>
          <a:p>
            <a:r>
              <a:rPr lang="en-GB" dirty="0"/>
              <a:t>Health </a:t>
            </a:r>
          </a:p>
        </p:txBody>
      </p:sp>
      <p:sp>
        <p:nvSpPr>
          <p:cNvPr id="6" name="TextBox 5">
            <a:extLst>
              <a:ext uri="{FF2B5EF4-FFF2-40B4-BE49-F238E27FC236}">
                <a16:creationId xmlns:a16="http://schemas.microsoft.com/office/drawing/2014/main" id="{424E4578-2BFC-2B9B-A3B5-7C1E5CDC8F7F}"/>
              </a:ext>
            </a:extLst>
          </p:cNvPr>
          <p:cNvSpPr txBox="1"/>
          <p:nvPr/>
        </p:nvSpPr>
        <p:spPr>
          <a:xfrm>
            <a:off x="7183516" y="1611035"/>
            <a:ext cx="2368868" cy="369332"/>
          </a:xfrm>
          <a:prstGeom prst="rect">
            <a:avLst/>
          </a:prstGeom>
          <a:noFill/>
        </p:spPr>
        <p:txBody>
          <a:bodyPr wrap="square" rtlCol="0">
            <a:spAutoFit/>
          </a:bodyPr>
          <a:lstStyle/>
          <a:p>
            <a:r>
              <a:rPr lang="en-GB" dirty="0"/>
              <a:t>Vehicle operating costs </a:t>
            </a:r>
          </a:p>
        </p:txBody>
      </p:sp>
      <p:sp>
        <p:nvSpPr>
          <p:cNvPr id="7" name="TextBox 6">
            <a:extLst>
              <a:ext uri="{FF2B5EF4-FFF2-40B4-BE49-F238E27FC236}">
                <a16:creationId xmlns:a16="http://schemas.microsoft.com/office/drawing/2014/main" id="{6CA2C87D-E762-72BD-092D-9542872EE644}"/>
              </a:ext>
            </a:extLst>
          </p:cNvPr>
          <p:cNvSpPr txBox="1"/>
          <p:nvPr/>
        </p:nvSpPr>
        <p:spPr>
          <a:xfrm>
            <a:off x="7657357" y="6210545"/>
            <a:ext cx="3328249" cy="307777"/>
          </a:xfrm>
          <a:prstGeom prst="rect">
            <a:avLst/>
          </a:prstGeom>
          <a:noFill/>
        </p:spPr>
        <p:txBody>
          <a:bodyPr wrap="square" rtlCol="0">
            <a:spAutoFit/>
          </a:bodyPr>
          <a:lstStyle/>
          <a:p>
            <a:r>
              <a:rPr lang="en-GB" dirty="0"/>
              <a:t>Climate breakdown</a:t>
            </a:r>
          </a:p>
        </p:txBody>
      </p:sp>
      <p:sp>
        <p:nvSpPr>
          <p:cNvPr id="8" name="TextBox 7">
            <a:extLst>
              <a:ext uri="{FF2B5EF4-FFF2-40B4-BE49-F238E27FC236}">
                <a16:creationId xmlns:a16="http://schemas.microsoft.com/office/drawing/2014/main" id="{55C18424-1235-70E5-3063-C42090365E44}"/>
              </a:ext>
            </a:extLst>
          </p:cNvPr>
          <p:cNvSpPr txBox="1"/>
          <p:nvPr/>
        </p:nvSpPr>
        <p:spPr>
          <a:xfrm>
            <a:off x="2613595" y="5018490"/>
            <a:ext cx="1384035" cy="738664"/>
          </a:xfrm>
          <a:prstGeom prst="rect">
            <a:avLst/>
          </a:prstGeom>
          <a:noFill/>
        </p:spPr>
        <p:txBody>
          <a:bodyPr wrap="square" rtlCol="0">
            <a:spAutoFit/>
          </a:bodyPr>
          <a:lstStyle/>
          <a:p>
            <a:r>
              <a:rPr lang="en-GB" dirty="0"/>
              <a:t>Liveability/ accessibility/ place</a:t>
            </a:r>
          </a:p>
        </p:txBody>
      </p:sp>
    </p:spTree>
    <p:extLst>
      <p:ext uri="{BB962C8B-B14F-4D97-AF65-F5344CB8AC3E}">
        <p14:creationId xmlns:p14="http://schemas.microsoft.com/office/powerpoint/2010/main" val="32387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6C19E4-3703-41D7-BB7A-D0A164A562AE}"/>
              </a:ext>
            </a:extLst>
          </p:cNvPr>
          <p:cNvSpPr>
            <a:spLocks noGrp="1"/>
          </p:cNvSpPr>
          <p:nvPr>
            <p:ph type="body" idx="1"/>
          </p:nvPr>
        </p:nvSpPr>
        <p:spPr/>
        <p:txBody>
          <a:bodyPr/>
          <a:lstStyle/>
          <a:p>
            <a:r>
              <a:rPr lang="en-GB" dirty="0"/>
              <a:t>MCA evaluates proposals on several factors, </a:t>
            </a:r>
            <a:r>
              <a:rPr lang="en-GB" b="1" dirty="0"/>
              <a:t>not just cost</a:t>
            </a:r>
            <a:endParaRPr lang="en-GB" dirty="0"/>
          </a:p>
          <a:p>
            <a:endParaRPr lang="en-GB" dirty="0"/>
          </a:p>
          <a:p>
            <a:r>
              <a:rPr lang="en-GB" dirty="0"/>
              <a:t>During MCA, planners </a:t>
            </a:r>
            <a:r>
              <a:rPr lang="en-GB" b="1" dirty="0"/>
              <a:t>list objectives</a:t>
            </a:r>
            <a:r>
              <a:rPr lang="en-GB" dirty="0"/>
              <a:t>, </a:t>
            </a:r>
            <a:r>
              <a:rPr lang="en-GB" b="1" dirty="0"/>
              <a:t>criteria</a:t>
            </a:r>
            <a:r>
              <a:rPr lang="en-GB" dirty="0"/>
              <a:t> and </a:t>
            </a:r>
            <a:r>
              <a:rPr lang="en-GB" b="1" dirty="0"/>
              <a:t>measures</a:t>
            </a:r>
            <a:r>
              <a:rPr lang="en-GB" dirty="0"/>
              <a:t> of those criteria</a:t>
            </a:r>
          </a:p>
          <a:p>
            <a:endParaRPr lang="en-GB" dirty="0"/>
          </a:p>
          <a:p>
            <a:r>
              <a:rPr lang="en-GB" dirty="0"/>
              <a:t>Each </a:t>
            </a:r>
            <a:r>
              <a:rPr lang="en-GB" b="1" dirty="0"/>
              <a:t>objective, criteria and measure</a:t>
            </a:r>
            <a:r>
              <a:rPr lang="en-GB" dirty="0"/>
              <a:t> has a weighting to represent its overall importance</a:t>
            </a:r>
          </a:p>
        </p:txBody>
      </p:sp>
      <p:pic>
        <p:nvPicPr>
          <p:cNvPr id="6" name="Picture 5">
            <a:extLst>
              <a:ext uri="{FF2B5EF4-FFF2-40B4-BE49-F238E27FC236}">
                <a16:creationId xmlns:a16="http://schemas.microsoft.com/office/drawing/2014/main" id="{75273E61-B746-4E5D-A225-491FE3378452}"/>
              </a:ext>
            </a:extLst>
          </p:cNvPr>
          <p:cNvPicPr>
            <a:picLocks noChangeAspect="1"/>
          </p:cNvPicPr>
          <p:nvPr/>
        </p:nvPicPr>
        <p:blipFill rotWithShape="1">
          <a:blip r:embed="rId3"/>
          <a:srcRect r="29757"/>
          <a:stretch/>
        </p:blipFill>
        <p:spPr>
          <a:xfrm>
            <a:off x="6515338" y="1825625"/>
            <a:ext cx="4515965" cy="2593311"/>
          </a:xfrm>
          <a:prstGeom prst="rect">
            <a:avLst/>
          </a:prstGeom>
        </p:spPr>
      </p:pic>
      <p:sp>
        <p:nvSpPr>
          <p:cNvPr id="3" name="Title 2">
            <a:extLst>
              <a:ext uri="{FF2B5EF4-FFF2-40B4-BE49-F238E27FC236}">
                <a16:creationId xmlns:a16="http://schemas.microsoft.com/office/drawing/2014/main" id="{E733B5DE-9022-47B0-B186-202F46D87DDB}"/>
              </a:ext>
            </a:extLst>
          </p:cNvPr>
          <p:cNvSpPr>
            <a:spLocks noGrp="1"/>
          </p:cNvSpPr>
          <p:nvPr>
            <p:ph type="title"/>
          </p:nvPr>
        </p:nvSpPr>
        <p:spPr/>
        <p:txBody>
          <a:bodyPr/>
          <a:lstStyle/>
          <a:p>
            <a:r>
              <a:rPr lang="en-GB" dirty="0"/>
              <a:t>Multicriteria analysis (MCA)</a:t>
            </a:r>
          </a:p>
        </p:txBody>
      </p:sp>
      <p:sp>
        <p:nvSpPr>
          <p:cNvPr id="7" name="Rectangle 6">
            <a:extLst>
              <a:ext uri="{FF2B5EF4-FFF2-40B4-BE49-F238E27FC236}">
                <a16:creationId xmlns:a16="http://schemas.microsoft.com/office/drawing/2014/main" id="{88628425-3758-4FC3-90C8-481E8964F255}"/>
              </a:ext>
            </a:extLst>
          </p:cNvPr>
          <p:cNvSpPr/>
          <p:nvPr/>
        </p:nvSpPr>
        <p:spPr>
          <a:xfrm>
            <a:off x="252548" y="6377459"/>
            <a:ext cx="6096000" cy="230832"/>
          </a:xfrm>
          <a:prstGeom prst="rect">
            <a:avLst/>
          </a:prstGeom>
        </p:spPr>
        <p:txBody>
          <a:bodyPr>
            <a:spAutoFit/>
          </a:bodyPr>
          <a:lstStyle/>
          <a:p>
            <a:r>
              <a:rPr lang="en-GB" sz="900" dirty="0">
                <a:hlinkClick r:id="rId4"/>
              </a:rPr>
              <a:t>Australian Government (2021). Guide to Multi Criteria Analysis in Transport.</a:t>
            </a:r>
            <a:endParaRPr lang="en-GB" sz="900" dirty="0"/>
          </a:p>
        </p:txBody>
      </p:sp>
      <p:pic>
        <p:nvPicPr>
          <p:cNvPr id="8" name="Picture 2" descr="How Much Potassium Is in 6 Ounces Each of Orange Juice &amp; Apple Juice?">
            <a:extLst>
              <a:ext uri="{FF2B5EF4-FFF2-40B4-BE49-F238E27FC236}">
                <a16:creationId xmlns:a16="http://schemas.microsoft.com/office/drawing/2014/main" id="{D44F5782-B82B-47D8-BB51-B4BCD312B4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0861" y="4574737"/>
            <a:ext cx="2704917" cy="180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51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3FF6110-8325-4440-9B56-4A6E40A8A5E6}"/>
              </a:ext>
            </a:extLst>
          </p:cNvPr>
          <p:cNvGraphicFramePr>
            <a:graphicFrameLocks noGrp="1"/>
          </p:cNvGraphicFramePr>
          <p:nvPr>
            <p:extLst>
              <p:ext uri="{D42A27DB-BD31-4B8C-83A1-F6EECF244321}">
                <p14:modId xmlns:p14="http://schemas.microsoft.com/office/powerpoint/2010/main" val="3957862363"/>
              </p:ext>
            </p:extLst>
          </p:nvPr>
        </p:nvGraphicFramePr>
        <p:xfrm>
          <a:off x="6795167" y="365125"/>
          <a:ext cx="4792579" cy="1854200"/>
        </p:xfrm>
        <a:graphic>
          <a:graphicData uri="http://schemas.openxmlformats.org/drawingml/2006/table">
            <a:tbl>
              <a:tblPr firstRow="1" bandRow="1">
                <a:tableStyleId>{B8DA472E-C0B5-4FAA-A71B-45BBE6C39A2A}</a:tableStyleId>
              </a:tblPr>
              <a:tblGrid>
                <a:gridCol w="2689294">
                  <a:extLst>
                    <a:ext uri="{9D8B030D-6E8A-4147-A177-3AD203B41FA5}">
                      <a16:colId xmlns:a16="http://schemas.microsoft.com/office/drawing/2014/main" val="3001953065"/>
                    </a:ext>
                  </a:extLst>
                </a:gridCol>
                <a:gridCol w="2103285">
                  <a:extLst>
                    <a:ext uri="{9D8B030D-6E8A-4147-A177-3AD203B41FA5}">
                      <a16:colId xmlns:a16="http://schemas.microsoft.com/office/drawing/2014/main" val="1694066860"/>
                    </a:ext>
                  </a:extLst>
                </a:gridCol>
              </a:tblGrid>
              <a:tr h="370840">
                <a:tc>
                  <a:txBody>
                    <a:bodyPr/>
                    <a:lstStyle/>
                    <a:p>
                      <a:r>
                        <a:rPr lang="en-GB" dirty="0"/>
                        <a:t>Criteria</a:t>
                      </a:r>
                    </a:p>
                  </a:txBody>
                  <a:tcPr/>
                </a:tc>
                <a:tc>
                  <a:txBody>
                    <a:bodyPr/>
                    <a:lstStyle/>
                    <a:p>
                      <a:r>
                        <a:rPr lang="en-GB" dirty="0"/>
                        <a:t>Weighting (%)</a:t>
                      </a:r>
                    </a:p>
                  </a:txBody>
                  <a:tcPr/>
                </a:tc>
                <a:extLst>
                  <a:ext uri="{0D108BD9-81ED-4DB2-BD59-A6C34878D82A}">
                    <a16:rowId xmlns:a16="http://schemas.microsoft.com/office/drawing/2014/main" val="2015846551"/>
                  </a:ext>
                </a:extLst>
              </a:tr>
              <a:tr h="370840">
                <a:tc>
                  <a:txBody>
                    <a:bodyPr/>
                    <a:lstStyle/>
                    <a:p>
                      <a:r>
                        <a:rPr lang="en-GB" dirty="0"/>
                        <a:t>Value for money</a:t>
                      </a:r>
                    </a:p>
                  </a:txBody>
                  <a:tcPr/>
                </a:tc>
                <a:tc>
                  <a:txBody>
                    <a:bodyPr/>
                    <a:lstStyle/>
                    <a:p>
                      <a:r>
                        <a:rPr lang="en-GB" dirty="0"/>
                        <a:t>20%</a:t>
                      </a:r>
                    </a:p>
                  </a:txBody>
                  <a:tcPr/>
                </a:tc>
                <a:extLst>
                  <a:ext uri="{0D108BD9-81ED-4DB2-BD59-A6C34878D82A}">
                    <a16:rowId xmlns:a16="http://schemas.microsoft.com/office/drawing/2014/main" val="1924556459"/>
                  </a:ext>
                </a:extLst>
              </a:tr>
              <a:tr h="370840">
                <a:tc>
                  <a:txBody>
                    <a:bodyPr/>
                    <a:lstStyle/>
                    <a:p>
                      <a:r>
                        <a:rPr lang="en-GB" dirty="0"/>
                        <a:t>Journey time savings</a:t>
                      </a:r>
                    </a:p>
                  </a:txBody>
                  <a:tcPr/>
                </a:tc>
                <a:tc>
                  <a:txBody>
                    <a:bodyPr/>
                    <a:lstStyle/>
                    <a:p>
                      <a:r>
                        <a:rPr lang="en-GB" dirty="0"/>
                        <a:t>30%</a:t>
                      </a:r>
                    </a:p>
                  </a:txBody>
                  <a:tcPr/>
                </a:tc>
                <a:extLst>
                  <a:ext uri="{0D108BD9-81ED-4DB2-BD59-A6C34878D82A}">
                    <a16:rowId xmlns:a16="http://schemas.microsoft.com/office/drawing/2014/main" val="2243863753"/>
                  </a:ext>
                </a:extLst>
              </a:tr>
              <a:tr h="370840">
                <a:tc>
                  <a:txBody>
                    <a:bodyPr/>
                    <a:lstStyle/>
                    <a:p>
                      <a:r>
                        <a:rPr lang="en-GB" dirty="0"/>
                        <a:t>Environmental sustainability</a:t>
                      </a:r>
                    </a:p>
                  </a:txBody>
                  <a:tcPr/>
                </a:tc>
                <a:tc>
                  <a:txBody>
                    <a:bodyPr/>
                    <a:lstStyle/>
                    <a:p>
                      <a:r>
                        <a:rPr lang="en-GB" dirty="0"/>
                        <a:t>30%</a:t>
                      </a:r>
                    </a:p>
                  </a:txBody>
                  <a:tcPr/>
                </a:tc>
                <a:extLst>
                  <a:ext uri="{0D108BD9-81ED-4DB2-BD59-A6C34878D82A}">
                    <a16:rowId xmlns:a16="http://schemas.microsoft.com/office/drawing/2014/main" val="3047231219"/>
                  </a:ext>
                </a:extLst>
              </a:tr>
              <a:tr h="370840">
                <a:tc>
                  <a:txBody>
                    <a:bodyPr/>
                    <a:lstStyle/>
                    <a:p>
                      <a:r>
                        <a:rPr lang="en-GB" dirty="0"/>
                        <a:t>Promotion of accessibility</a:t>
                      </a:r>
                    </a:p>
                  </a:txBody>
                  <a:tcPr/>
                </a:tc>
                <a:tc>
                  <a:txBody>
                    <a:bodyPr/>
                    <a:lstStyle/>
                    <a:p>
                      <a:r>
                        <a:rPr lang="en-GB" dirty="0"/>
                        <a:t>20%</a:t>
                      </a:r>
                    </a:p>
                  </a:txBody>
                  <a:tcPr/>
                </a:tc>
                <a:extLst>
                  <a:ext uri="{0D108BD9-81ED-4DB2-BD59-A6C34878D82A}">
                    <a16:rowId xmlns:a16="http://schemas.microsoft.com/office/drawing/2014/main" val="1024525409"/>
                  </a:ext>
                </a:extLst>
              </a:tr>
            </a:tbl>
          </a:graphicData>
        </a:graphic>
      </p:graphicFrame>
      <p:sp>
        <p:nvSpPr>
          <p:cNvPr id="11" name="Title 10">
            <a:extLst>
              <a:ext uri="{FF2B5EF4-FFF2-40B4-BE49-F238E27FC236}">
                <a16:creationId xmlns:a16="http://schemas.microsoft.com/office/drawing/2014/main" id="{EA42F019-6D66-439B-9849-4D581D4AA070}"/>
              </a:ext>
            </a:extLst>
          </p:cNvPr>
          <p:cNvSpPr>
            <a:spLocks noGrp="1"/>
          </p:cNvSpPr>
          <p:nvPr>
            <p:ph type="title"/>
          </p:nvPr>
        </p:nvSpPr>
        <p:spPr/>
        <p:txBody>
          <a:bodyPr/>
          <a:lstStyle/>
          <a:p>
            <a:r>
              <a:rPr lang="en-GB" dirty="0"/>
              <a:t>Example – MCA </a:t>
            </a:r>
          </a:p>
        </p:txBody>
      </p:sp>
      <p:sp>
        <p:nvSpPr>
          <p:cNvPr id="12" name="Text Placeholder 11">
            <a:extLst>
              <a:ext uri="{FF2B5EF4-FFF2-40B4-BE49-F238E27FC236}">
                <a16:creationId xmlns:a16="http://schemas.microsoft.com/office/drawing/2014/main" id="{9D6DB06B-479E-4BF5-A9B5-DCFA1012267E}"/>
              </a:ext>
            </a:extLst>
          </p:cNvPr>
          <p:cNvSpPr>
            <a:spLocks noGrp="1"/>
          </p:cNvSpPr>
          <p:nvPr>
            <p:ph type="body" idx="1"/>
          </p:nvPr>
        </p:nvSpPr>
        <p:spPr>
          <a:xfrm>
            <a:off x="838200" y="1825625"/>
            <a:ext cx="4792579" cy="4351338"/>
          </a:xfrm>
        </p:spPr>
        <p:txBody>
          <a:bodyPr/>
          <a:lstStyle/>
          <a:p>
            <a:r>
              <a:rPr lang="en-GB" dirty="0"/>
              <a:t>Three options are presented to a city government to ease congestion: (A) widen roads, (B) build a metro, or (C) expand bike lanes.</a:t>
            </a:r>
          </a:p>
          <a:p>
            <a:endParaRPr lang="en-GB" dirty="0"/>
          </a:p>
          <a:p>
            <a:r>
              <a:rPr lang="en-GB" dirty="0"/>
              <a:t>The city has 4 criteria (to meet </a:t>
            </a:r>
            <a:r>
              <a:rPr lang="en-GB" b="1" dirty="0"/>
              <a:t>objectives</a:t>
            </a:r>
            <a:r>
              <a:rPr lang="en-GB" dirty="0"/>
              <a:t>) with weightings</a:t>
            </a:r>
          </a:p>
          <a:p>
            <a:endParaRPr lang="en-GB" dirty="0"/>
          </a:p>
          <a:p>
            <a:r>
              <a:rPr lang="en-GB" dirty="0"/>
              <a:t>They </a:t>
            </a:r>
            <a:r>
              <a:rPr lang="en-GB" b="1" dirty="0"/>
              <a:t>score</a:t>
            </a:r>
            <a:r>
              <a:rPr lang="en-GB" dirty="0"/>
              <a:t> each option against those criteria (using </a:t>
            </a:r>
            <a:r>
              <a:rPr lang="en-GB" b="1" dirty="0"/>
              <a:t>measures</a:t>
            </a:r>
            <a:r>
              <a:rPr lang="en-GB" dirty="0"/>
              <a:t>)</a:t>
            </a:r>
          </a:p>
        </p:txBody>
      </p:sp>
      <p:graphicFrame>
        <p:nvGraphicFramePr>
          <p:cNvPr id="14" name="Table 13">
            <a:extLst>
              <a:ext uri="{FF2B5EF4-FFF2-40B4-BE49-F238E27FC236}">
                <a16:creationId xmlns:a16="http://schemas.microsoft.com/office/drawing/2014/main" id="{14ADF412-5885-485F-92FF-CE301C1C3B9C}"/>
              </a:ext>
            </a:extLst>
          </p:cNvPr>
          <p:cNvGraphicFramePr>
            <a:graphicFrameLocks noGrp="1"/>
          </p:cNvGraphicFramePr>
          <p:nvPr>
            <p:extLst>
              <p:ext uri="{D42A27DB-BD31-4B8C-83A1-F6EECF244321}">
                <p14:modId xmlns:p14="http://schemas.microsoft.com/office/powerpoint/2010/main" val="1869716876"/>
              </p:ext>
            </p:extLst>
          </p:nvPr>
        </p:nvGraphicFramePr>
        <p:xfrm>
          <a:off x="5823284" y="2558983"/>
          <a:ext cx="5764464" cy="2565400"/>
        </p:xfrm>
        <a:graphic>
          <a:graphicData uri="http://schemas.openxmlformats.org/drawingml/2006/table">
            <a:tbl>
              <a:tblPr firstRow="1" bandRow="1">
                <a:tableStyleId>{B8DA472E-C0B5-4FAA-A71B-45BBE6C39A2A}</a:tableStyleId>
              </a:tblPr>
              <a:tblGrid>
                <a:gridCol w="960744">
                  <a:extLst>
                    <a:ext uri="{9D8B030D-6E8A-4147-A177-3AD203B41FA5}">
                      <a16:colId xmlns:a16="http://schemas.microsoft.com/office/drawing/2014/main" val="366589816"/>
                    </a:ext>
                  </a:extLst>
                </a:gridCol>
                <a:gridCol w="960744">
                  <a:extLst>
                    <a:ext uri="{9D8B030D-6E8A-4147-A177-3AD203B41FA5}">
                      <a16:colId xmlns:a16="http://schemas.microsoft.com/office/drawing/2014/main" val="1848068915"/>
                    </a:ext>
                  </a:extLst>
                </a:gridCol>
                <a:gridCol w="960744">
                  <a:extLst>
                    <a:ext uri="{9D8B030D-6E8A-4147-A177-3AD203B41FA5}">
                      <a16:colId xmlns:a16="http://schemas.microsoft.com/office/drawing/2014/main" val="3978784428"/>
                    </a:ext>
                  </a:extLst>
                </a:gridCol>
                <a:gridCol w="960744">
                  <a:extLst>
                    <a:ext uri="{9D8B030D-6E8A-4147-A177-3AD203B41FA5}">
                      <a16:colId xmlns:a16="http://schemas.microsoft.com/office/drawing/2014/main" val="881345985"/>
                    </a:ext>
                  </a:extLst>
                </a:gridCol>
                <a:gridCol w="960744">
                  <a:extLst>
                    <a:ext uri="{9D8B030D-6E8A-4147-A177-3AD203B41FA5}">
                      <a16:colId xmlns:a16="http://schemas.microsoft.com/office/drawing/2014/main" val="3107095818"/>
                    </a:ext>
                  </a:extLst>
                </a:gridCol>
                <a:gridCol w="960744">
                  <a:extLst>
                    <a:ext uri="{9D8B030D-6E8A-4147-A177-3AD203B41FA5}">
                      <a16:colId xmlns:a16="http://schemas.microsoft.com/office/drawing/2014/main" val="1297862746"/>
                    </a:ext>
                  </a:extLst>
                </a:gridCol>
              </a:tblGrid>
              <a:tr h="370840">
                <a:tc>
                  <a:txBody>
                    <a:bodyPr/>
                    <a:lstStyle/>
                    <a:p>
                      <a:r>
                        <a:rPr lang="en-GB" dirty="0"/>
                        <a:t>Option</a:t>
                      </a:r>
                    </a:p>
                  </a:txBody>
                  <a:tcPr/>
                </a:tc>
                <a:tc>
                  <a:txBody>
                    <a:bodyPr/>
                    <a:lstStyle/>
                    <a:p>
                      <a:r>
                        <a:rPr lang="en-GB" dirty="0"/>
                        <a:t>Value for money</a:t>
                      </a:r>
                    </a:p>
                  </a:txBody>
                  <a:tcPr/>
                </a:tc>
                <a:tc>
                  <a:txBody>
                    <a:bodyPr/>
                    <a:lstStyle/>
                    <a:p>
                      <a:r>
                        <a:rPr lang="en-GB" dirty="0"/>
                        <a:t>Journey time savings</a:t>
                      </a:r>
                    </a:p>
                  </a:txBody>
                  <a:tcPr/>
                </a:tc>
                <a:tc>
                  <a:txBody>
                    <a:bodyPr/>
                    <a:lstStyle/>
                    <a:p>
                      <a:r>
                        <a:rPr lang="en-GB" dirty="0"/>
                        <a:t>Environmental sustainability</a:t>
                      </a:r>
                    </a:p>
                  </a:txBody>
                  <a:tcPr/>
                </a:tc>
                <a:tc>
                  <a:txBody>
                    <a:bodyPr/>
                    <a:lstStyle/>
                    <a:p>
                      <a:r>
                        <a:rPr lang="en-GB" dirty="0"/>
                        <a:t>Promotion of accessibility</a:t>
                      </a:r>
                    </a:p>
                  </a:txBody>
                  <a:tcPr/>
                </a:tc>
                <a:tc>
                  <a:txBody>
                    <a:bodyPr/>
                    <a:lstStyle/>
                    <a:p>
                      <a:r>
                        <a:rPr lang="en-GB" dirty="0"/>
                        <a:t>Final score</a:t>
                      </a:r>
                    </a:p>
                  </a:txBody>
                  <a:tcPr/>
                </a:tc>
                <a:extLst>
                  <a:ext uri="{0D108BD9-81ED-4DB2-BD59-A6C34878D82A}">
                    <a16:rowId xmlns:a16="http://schemas.microsoft.com/office/drawing/2014/main" val="3641724531"/>
                  </a:ext>
                </a:extLst>
              </a:tr>
              <a:tr h="370840">
                <a:tc>
                  <a:txBody>
                    <a:bodyPr/>
                    <a:lstStyle/>
                    <a:p>
                      <a:r>
                        <a:rPr lang="en-GB" dirty="0"/>
                        <a:t>(A) Widen roads</a:t>
                      </a:r>
                    </a:p>
                  </a:txBody>
                  <a:tcPr/>
                </a:tc>
                <a:tc>
                  <a:txBody>
                    <a:bodyPr/>
                    <a:lstStyle/>
                    <a:p>
                      <a:r>
                        <a:rPr lang="en-GB" sz="1800" dirty="0"/>
                        <a:t>4</a:t>
                      </a:r>
                    </a:p>
                  </a:txBody>
                  <a:tcPr/>
                </a:tc>
                <a:tc>
                  <a:txBody>
                    <a:bodyPr/>
                    <a:lstStyle/>
                    <a:p>
                      <a:r>
                        <a:rPr lang="en-GB" sz="1800" dirty="0"/>
                        <a:t>6</a:t>
                      </a:r>
                    </a:p>
                  </a:txBody>
                  <a:tcPr/>
                </a:tc>
                <a:tc>
                  <a:txBody>
                    <a:bodyPr/>
                    <a:lstStyle/>
                    <a:p>
                      <a:r>
                        <a:rPr lang="en-GB" sz="1800" dirty="0"/>
                        <a:t>2</a:t>
                      </a:r>
                    </a:p>
                  </a:txBody>
                  <a:tcPr/>
                </a:tc>
                <a:tc>
                  <a:txBody>
                    <a:bodyPr/>
                    <a:lstStyle/>
                    <a:p>
                      <a:r>
                        <a:rPr lang="en-GB" sz="1800" dirty="0"/>
                        <a:t>3</a:t>
                      </a:r>
                    </a:p>
                  </a:txBody>
                  <a:tcPr/>
                </a:tc>
                <a:tc>
                  <a:txBody>
                    <a:bodyPr/>
                    <a:lstStyle/>
                    <a:p>
                      <a:r>
                        <a:rPr lang="en-GB" sz="1800" b="1" dirty="0"/>
                        <a:t>3.8</a:t>
                      </a:r>
                    </a:p>
                  </a:txBody>
                  <a:tcPr/>
                </a:tc>
                <a:extLst>
                  <a:ext uri="{0D108BD9-81ED-4DB2-BD59-A6C34878D82A}">
                    <a16:rowId xmlns:a16="http://schemas.microsoft.com/office/drawing/2014/main" val="3571933368"/>
                  </a:ext>
                </a:extLst>
              </a:tr>
              <a:tr h="370840">
                <a:tc>
                  <a:txBody>
                    <a:bodyPr/>
                    <a:lstStyle/>
                    <a:p>
                      <a:r>
                        <a:rPr lang="en-GB" dirty="0"/>
                        <a:t>(B) Metro</a:t>
                      </a:r>
                    </a:p>
                  </a:txBody>
                  <a:tcPr/>
                </a:tc>
                <a:tc>
                  <a:txBody>
                    <a:bodyPr/>
                    <a:lstStyle/>
                    <a:p>
                      <a:r>
                        <a:rPr lang="en-GB" sz="1800" dirty="0"/>
                        <a:t>5</a:t>
                      </a:r>
                    </a:p>
                  </a:txBody>
                  <a:tcPr/>
                </a:tc>
                <a:tc>
                  <a:txBody>
                    <a:bodyPr/>
                    <a:lstStyle/>
                    <a:p>
                      <a:r>
                        <a:rPr lang="en-GB" sz="1800" dirty="0"/>
                        <a:t>9</a:t>
                      </a:r>
                    </a:p>
                  </a:txBody>
                  <a:tcPr/>
                </a:tc>
                <a:tc>
                  <a:txBody>
                    <a:bodyPr/>
                    <a:lstStyle/>
                    <a:p>
                      <a:r>
                        <a:rPr lang="en-GB" sz="1800" dirty="0"/>
                        <a:t>8</a:t>
                      </a:r>
                    </a:p>
                  </a:txBody>
                  <a:tcPr/>
                </a:tc>
                <a:tc>
                  <a:txBody>
                    <a:bodyPr/>
                    <a:lstStyle/>
                    <a:p>
                      <a:r>
                        <a:rPr lang="en-GB" sz="1800" dirty="0"/>
                        <a:t>8</a:t>
                      </a:r>
                    </a:p>
                  </a:txBody>
                  <a:tcPr/>
                </a:tc>
                <a:tc>
                  <a:txBody>
                    <a:bodyPr/>
                    <a:lstStyle/>
                    <a:p>
                      <a:r>
                        <a:rPr lang="en-GB" sz="1800" b="1" dirty="0"/>
                        <a:t>7.7</a:t>
                      </a:r>
                    </a:p>
                  </a:txBody>
                  <a:tcPr/>
                </a:tc>
                <a:extLst>
                  <a:ext uri="{0D108BD9-81ED-4DB2-BD59-A6C34878D82A}">
                    <a16:rowId xmlns:a16="http://schemas.microsoft.com/office/drawing/2014/main" val="1299962419"/>
                  </a:ext>
                </a:extLst>
              </a:tr>
              <a:tr h="370840">
                <a:tc>
                  <a:txBody>
                    <a:bodyPr/>
                    <a:lstStyle/>
                    <a:p>
                      <a:r>
                        <a:rPr lang="en-GB" dirty="0"/>
                        <a:t>(C) Bike lanes</a:t>
                      </a:r>
                    </a:p>
                  </a:txBody>
                  <a:tcPr/>
                </a:tc>
                <a:tc>
                  <a:txBody>
                    <a:bodyPr/>
                    <a:lstStyle/>
                    <a:p>
                      <a:r>
                        <a:rPr lang="en-GB" sz="1800" dirty="0"/>
                        <a:t>8</a:t>
                      </a:r>
                    </a:p>
                  </a:txBody>
                  <a:tcPr/>
                </a:tc>
                <a:tc>
                  <a:txBody>
                    <a:bodyPr/>
                    <a:lstStyle/>
                    <a:p>
                      <a:r>
                        <a:rPr lang="en-GB" sz="1800" dirty="0"/>
                        <a:t>4</a:t>
                      </a:r>
                    </a:p>
                  </a:txBody>
                  <a:tcPr/>
                </a:tc>
                <a:tc>
                  <a:txBody>
                    <a:bodyPr/>
                    <a:lstStyle/>
                    <a:p>
                      <a:r>
                        <a:rPr lang="en-GB" sz="1800" dirty="0"/>
                        <a:t>10</a:t>
                      </a:r>
                    </a:p>
                  </a:txBody>
                  <a:tcPr/>
                </a:tc>
                <a:tc>
                  <a:txBody>
                    <a:bodyPr/>
                    <a:lstStyle/>
                    <a:p>
                      <a:r>
                        <a:rPr lang="en-GB" sz="1800" dirty="0"/>
                        <a:t>6</a:t>
                      </a:r>
                    </a:p>
                  </a:txBody>
                  <a:tcPr/>
                </a:tc>
                <a:tc>
                  <a:txBody>
                    <a:bodyPr/>
                    <a:lstStyle/>
                    <a:p>
                      <a:r>
                        <a:rPr lang="en-GB" sz="1800" b="1" dirty="0"/>
                        <a:t>7.0</a:t>
                      </a:r>
                    </a:p>
                  </a:txBody>
                  <a:tcPr/>
                </a:tc>
                <a:extLst>
                  <a:ext uri="{0D108BD9-81ED-4DB2-BD59-A6C34878D82A}">
                    <a16:rowId xmlns:a16="http://schemas.microsoft.com/office/drawing/2014/main" val="2556396420"/>
                  </a:ext>
                </a:extLst>
              </a:tr>
            </a:tbl>
          </a:graphicData>
        </a:graphic>
      </p:graphicFrame>
      <p:sp>
        <p:nvSpPr>
          <p:cNvPr id="15" name="TextBox 14">
            <a:extLst>
              <a:ext uri="{FF2B5EF4-FFF2-40B4-BE49-F238E27FC236}">
                <a16:creationId xmlns:a16="http://schemas.microsoft.com/office/drawing/2014/main" id="{50D6F3CD-FD6D-4D89-BF4F-94DD0A811633}"/>
              </a:ext>
            </a:extLst>
          </p:cNvPr>
          <p:cNvSpPr txBox="1"/>
          <p:nvPr/>
        </p:nvSpPr>
        <p:spPr>
          <a:xfrm>
            <a:off x="7744327" y="5310152"/>
            <a:ext cx="3609473" cy="307777"/>
          </a:xfrm>
          <a:prstGeom prst="rect">
            <a:avLst/>
          </a:prstGeom>
          <a:noFill/>
        </p:spPr>
        <p:txBody>
          <a:bodyPr wrap="square" rtlCol="0">
            <a:spAutoFit/>
          </a:bodyPr>
          <a:lstStyle/>
          <a:p>
            <a:r>
              <a:rPr lang="en-GB" dirty="0"/>
              <a:t>8*0.2 + 4*0.3 + 10*0.3 + 6*0.2 = 7.0</a:t>
            </a:r>
          </a:p>
        </p:txBody>
      </p:sp>
      <p:cxnSp>
        <p:nvCxnSpPr>
          <p:cNvPr id="17" name="Straight Arrow Connector 16">
            <a:extLst>
              <a:ext uri="{FF2B5EF4-FFF2-40B4-BE49-F238E27FC236}">
                <a16:creationId xmlns:a16="http://schemas.microsoft.com/office/drawing/2014/main" id="{FD2ADFBB-84BF-4ECE-AEA3-710FBB644EAD}"/>
              </a:ext>
            </a:extLst>
          </p:cNvPr>
          <p:cNvCxnSpPr/>
          <p:nvPr/>
        </p:nvCxnSpPr>
        <p:spPr>
          <a:xfrm flipV="1">
            <a:off x="10748211" y="4973053"/>
            <a:ext cx="128336" cy="4909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FD5E037D-2BCE-4A83-958B-A108A1252151}"/>
              </a:ext>
            </a:extLst>
          </p:cNvPr>
          <p:cNvSpPr txBox="1"/>
          <p:nvPr/>
        </p:nvSpPr>
        <p:spPr>
          <a:xfrm>
            <a:off x="7138738" y="5881227"/>
            <a:ext cx="3609473" cy="307777"/>
          </a:xfrm>
          <a:prstGeom prst="rect">
            <a:avLst/>
          </a:prstGeom>
          <a:noFill/>
        </p:spPr>
        <p:txBody>
          <a:bodyPr wrap="square" rtlCol="0">
            <a:spAutoFit/>
          </a:bodyPr>
          <a:lstStyle/>
          <a:p>
            <a:r>
              <a:rPr lang="en-GB" dirty="0"/>
              <a:t>Metro wins! Is that the end of the story?</a:t>
            </a:r>
          </a:p>
        </p:txBody>
      </p:sp>
      <p:cxnSp>
        <p:nvCxnSpPr>
          <p:cNvPr id="20" name="Connector: Elbow 19">
            <a:extLst>
              <a:ext uri="{FF2B5EF4-FFF2-40B4-BE49-F238E27FC236}">
                <a16:creationId xmlns:a16="http://schemas.microsoft.com/office/drawing/2014/main" id="{7C6E4452-E6B5-44D0-B179-859012BF9F36}"/>
              </a:ext>
            </a:extLst>
          </p:cNvPr>
          <p:cNvCxnSpPr>
            <a:cxnSpLocks/>
          </p:cNvCxnSpPr>
          <p:nvPr/>
        </p:nvCxnSpPr>
        <p:spPr>
          <a:xfrm rot="16200000" flipH="1">
            <a:off x="6116656" y="5032895"/>
            <a:ext cx="1446787" cy="52499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64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FAB2DEC-F59C-4A09-B777-D6726FECB477}"/>
              </a:ext>
            </a:extLst>
          </p:cNvPr>
          <p:cNvSpPr>
            <a:spLocks noGrp="1"/>
          </p:cNvSpPr>
          <p:nvPr>
            <p:ph type="body" idx="1"/>
          </p:nvPr>
        </p:nvSpPr>
        <p:spPr>
          <a:xfrm>
            <a:off x="838200" y="1825625"/>
            <a:ext cx="6297386" cy="4351338"/>
          </a:xfrm>
        </p:spPr>
        <p:txBody>
          <a:bodyPr>
            <a:normAutofit fontScale="92500"/>
          </a:bodyPr>
          <a:lstStyle/>
          <a:p>
            <a:r>
              <a:rPr lang="en-GB" dirty="0"/>
              <a:t>Social impact assessments are tools to assess the </a:t>
            </a:r>
            <a:r>
              <a:rPr lang="en-GB" b="1" dirty="0"/>
              <a:t>impact of transport projects on communities</a:t>
            </a:r>
          </a:p>
          <a:p>
            <a:endParaRPr lang="en-GB" b="1" dirty="0"/>
          </a:p>
          <a:p>
            <a:r>
              <a:rPr lang="en-GB" dirty="0"/>
              <a:t>Much of these impacts relate to what we discussed earlier – air pollution, road traffic injuries, noise, …</a:t>
            </a:r>
          </a:p>
          <a:p>
            <a:endParaRPr lang="en-GB" dirty="0"/>
          </a:p>
          <a:p>
            <a:r>
              <a:rPr lang="en-GB" dirty="0"/>
              <a:t>An SIA should engage with communities, where appropriate modify projects to minimise harm, and make sure benefits are spread </a:t>
            </a:r>
            <a:r>
              <a:rPr lang="en-GB" b="1" dirty="0"/>
              <a:t>equitably </a:t>
            </a:r>
            <a:r>
              <a:rPr lang="en-GB" dirty="0"/>
              <a:t>amongst a population</a:t>
            </a:r>
          </a:p>
          <a:p>
            <a:endParaRPr lang="en-GB" dirty="0"/>
          </a:p>
        </p:txBody>
      </p:sp>
      <p:sp>
        <p:nvSpPr>
          <p:cNvPr id="5" name="Title 4">
            <a:extLst>
              <a:ext uri="{FF2B5EF4-FFF2-40B4-BE49-F238E27FC236}">
                <a16:creationId xmlns:a16="http://schemas.microsoft.com/office/drawing/2014/main" id="{6A30F262-F1D4-444C-9F1D-2885FF54D878}"/>
              </a:ext>
            </a:extLst>
          </p:cNvPr>
          <p:cNvSpPr>
            <a:spLocks noGrp="1"/>
          </p:cNvSpPr>
          <p:nvPr>
            <p:ph type="title"/>
          </p:nvPr>
        </p:nvSpPr>
        <p:spPr/>
        <p:txBody>
          <a:bodyPr/>
          <a:lstStyle/>
          <a:p>
            <a:r>
              <a:rPr lang="en-GB" dirty="0"/>
              <a:t>Social impact assessments (SIA)</a:t>
            </a:r>
          </a:p>
        </p:txBody>
      </p:sp>
      <p:pic>
        <p:nvPicPr>
          <p:cNvPr id="5122" name="Picture 2" descr="Brass Weighing Scales Gift For Men - Retro Old Fashioned Desk Accessory">
            <a:extLst>
              <a:ext uri="{FF2B5EF4-FFF2-40B4-BE49-F238E27FC236}">
                <a16:creationId xmlns:a16="http://schemas.microsoft.com/office/drawing/2014/main" id="{72EA2087-7AF4-41F1-8FEB-86FDE40AD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972" y="1825625"/>
            <a:ext cx="4351339" cy="43513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6FB40A3-0330-461C-B59C-7958CE3A372B}"/>
              </a:ext>
            </a:extLst>
          </p:cNvPr>
          <p:cNvSpPr/>
          <p:nvPr/>
        </p:nvSpPr>
        <p:spPr>
          <a:xfrm>
            <a:off x="280818" y="6362070"/>
            <a:ext cx="7884614" cy="261610"/>
          </a:xfrm>
          <a:prstGeom prst="rect">
            <a:avLst/>
          </a:prstGeom>
        </p:spPr>
        <p:txBody>
          <a:bodyPr wrap="square">
            <a:spAutoFit/>
          </a:bodyPr>
          <a:lstStyle/>
          <a:p>
            <a:r>
              <a:rPr lang="en-GB" sz="1100" dirty="0">
                <a:hlinkClick r:id="rId4"/>
              </a:rPr>
              <a:t>https://www.gov.uk/government/publications/tag-unit-a4-1-social-impact-appraisal</a:t>
            </a:r>
            <a:r>
              <a:rPr lang="en-GB" sz="1100" dirty="0"/>
              <a:t> </a:t>
            </a:r>
          </a:p>
        </p:txBody>
      </p:sp>
    </p:spTree>
    <p:extLst>
      <p:ext uri="{BB962C8B-B14F-4D97-AF65-F5344CB8AC3E}">
        <p14:creationId xmlns:p14="http://schemas.microsoft.com/office/powerpoint/2010/main" val="1596810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99B655-E88F-4F46-911F-D4648D7D85B6}"/>
              </a:ext>
            </a:extLst>
          </p:cNvPr>
          <p:cNvSpPr>
            <a:spLocks noGrp="1"/>
          </p:cNvSpPr>
          <p:nvPr>
            <p:ph type="body" idx="1"/>
          </p:nvPr>
        </p:nvSpPr>
        <p:spPr/>
        <p:txBody>
          <a:bodyPr>
            <a:normAutofit lnSpcReduction="10000"/>
          </a:bodyPr>
          <a:lstStyle/>
          <a:p>
            <a:r>
              <a:rPr lang="en-GB" dirty="0"/>
              <a:t>Ultimately MCAs and SIAs are </a:t>
            </a:r>
            <a:r>
              <a:rPr lang="en-GB" b="1" dirty="0"/>
              <a:t>decision support tools</a:t>
            </a:r>
            <a:r>
              <a:rPr lang="en-GB" dirty="0"/>
              <a:t> to supplement the knowledge that comes from modelled scenarios, e.g. in OSeMOSYS </a:t>
            </a:r>
          </a:p>
          <a:p>
            <a:endParaRPr lang="en-GB" dirty="0"/>
          </a:p>
          <a:p>
            <a:r>
              <a:rPr lang="en-GB" dirty="0"/>
              <a:t>Together, they can ensure that the objectives of a transport policy are rooted within the objectives of a wider society, promoting social justice through inclusive transport policy</a:t>
            </a:r>
          </a:p>
        </p:txBody>
      </p:sp>
      <p:sp>
        <p:nvSpPr>
          <p:cNvPr id="7" name="Text Placeholder 6">
            <a:extLst>
              <a:ext uri="{FF2B5EF4-FFF2-40B4-BE49-F238E27FC236}">
                <a16:creationId xmlns:a16="http://schemas.microsoft.com/office/drawing/2014/main" id="{8CF40C35-E200-4114-ACD3-792D5F782504}"/>
              </a:ext>
            </a:extLst>
          </p:cNvPr>
          <p:cNvSpPr>
            <a:spLocks noGrp="1"/>
          </p:cNvSpPr>
          <p:nvPr>
            <p:ph type="body" idx="12"/>
          </p:nvPr>
        </p:nvSpPr>
        <p:spPr>
          <a:xfrm>
            <a:off x="6148754" y="4001293"/>
            <a:ext cx="5181600" cy="2175669"/>
          </a:xfrm>
        </p:spPr>
        <p:txBody>
          <a:bodyPr>
            <a:normAutofit fontScale="92500"/>
          </a:bodyPr>
          <a:lstStyle/>
          <a:p>
            <a:pPr marL="1101600" lvl="1" indent="-457200"/>
            <a:r>
              <a:rPr lang="en-GB" dirty="0">
                <a:latin typeface="Arial" panose="020B0604020202020204" pitchFamily="34" charset="0"/>
                <a:cs typeface="Arial" panose="020B0604020202020204" pitchFamily="34" charset="0"/>
              </a:rPr>
              <a:t>What sort of </a:t>
            </a:r>
            <a:r>
              <a:rPr lang="en-GB" b="1" dirty="0">
                <a:latin typeface="Arial" panose="020B0604020202020204" pitchFamily="34" charset="0"/>
                <a:cs typeface="Arial" panose="020B0604020202020204" pitchFamily="34" charset="0"/>
              </a:rPr>
              <a:t>place</a:t>
            </a:r>
            <a:r>
              <a:rPr lang="en-GB" dirty="0">
                <a:latin typeface="Arial" panose="020B0604020202020204" pitchFamily="34" charset="0"/>
                <a:cs typeface="Arial" panose="020B0604020202020204" pitchFamily="34" charset="0"/>
              </a:rPr>
              <a:t> are we creating?</a:t>
            </a:r>
          </a:p>
          <a:p>
            <a:pPr marL="1101600" lvl="1" indent="-457200"/>
            <a:r>
              <a:rPr lang="en-GB" dirty="0">
                <a:latin typeface="Arial" panose="020B0604020202020204" pitchFamily="34" charset="0"/>
                <a:cs typeface="Arial" panose="020B0604020202020204" pitchFamily="34" charset="0"/>
              </a:rPr>
              <a:t>What kind of </a:t>
            </a:r>
            <a:r>
              <a:rPr lang="en-GB" b="1" dirty="0">
                <a:latin typeface="Arial" panose="020B0604020202020204" pitchFamily="34" charset="0"/>
                <a:cs typeface="Arial" panose="020B0604020202020204" pitchFamily="34" charset="0"/>
              </a:rPr>
              <a:t>activities</a:t>
            </a:r>
            <a:r>
              <a:rPr lang="en-GB" dirty="0">
                <a:latin typeface="Arial" panose="020B0604020202020204" pitchFamily="34" charset="0"/>
                <a:cs typeface="Arial" panose="020B0604020202020204" pitchFamily="34" charset="0"/>
              </a:rPr>
              <a:t> do we need access to?</a:t>
            </a:r>
          </a:p>
          <a:p>
            <a:pPr marL="1101600" lvl="1" indent="-457200"/>
            <a:r>
              <a:rPr lang="en-GB" dirty="0">
                <a:latin typeface="Arial" panose="020B0604020202020204" pitchFamily="34" charset="0"/>
                <a:cs typeface="Arial" panose="020B0604020202020204" pitchFamily="34" charset="0"/>
              </a:rPr>
              <a:t>How will we provide </a:t>
            </a:r>
            <a:r>
              <a:rPr lang="en-GB" b="1" dirty="0">
                <a:latin typeface="Arial" panose="020B0604020202020204" pitchFamily="34" charset="0"/>
                <a:cs typeface="Arial" panose="020B0604020202020204" pitchFamily="34" charset="0"/>
              </a:rPr>
              <a:t>access</a:t>
            </a:r>
            <a:r>
              <a:rPr lang="en-GB" dirty="0">
                <a:latin typeface="Arial" panose="020B0604020202020204" pitchFamily="34" charset="0"/>
                <a:cs typeface="Arial" panose="020B0604020202020204" pitchFamily="34" charset="0"/>
              </a:rPr>
              <a:t> to those activities (in terms of </a:t>
            </a:r>
            <a:r>
              <a:rPr lang="en-GB" b="1" dirty="0">
                <a:latin typeface="Arial" panose="020B0604020202020204" pitchFamily="34" charset="0"/>
                <a:cs typeface="Arial" panose="020B0604020202020204" pitchFamily="34" charset="0"/>
              </a:rPr>
              <a:t>spatial proximity</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physical mobility</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digital connectivity</a:t>
            </a:r>
            <a:r>
              <a:rPr lang="en-GB" dirty="0">
                <a:latin typeface="Arial" panose="020B0604020202020204" pitchFamily="34" charset="0"/>
                <a:cs typeface="Arial" panose="020B0604020202020204" pitchFamily="34" charset="0"/>
              </a:rPr>
              <a:t>)? </a:t>
            </a:r>
          </a:p>
          <a:p>
            <a:endParaRPr lang="en-GB" dirty="0"/>
          </a:p>
        </p:txBody>
      </p:sp>
      <p:sp>
        <p:nvSpPr>
          <p:cNvPr id="4" name="Title 3">
            <a:extLst>
              <a:ext uri="{FF2B5EF4-FFF2-40B4-BE49-F238E27FC236}">
                <a16:creationId xmlns:a16="http://schemas.microsoft.com/office/drawing/2014/main" id="{006B15AB-7325-4CCA-916B-153E1021CA7A}"/>
              </a:ext>
            </a:extLst>
          </p:cNvPr>
          <p:cNvSpPr>
            <a:spLocks noGrp="1"/>
          </p:cNvSpPr>
          <p:nvPr>
            <p:ph type="title"/>
          </p:nvPr>
        </p:nvSpPr>
        <p:spPr/>
        <p:txBody>
          <a:bodyPr/>
          <a:lstStyle/>
          <a:p>
            <a:r>
              <a:rPr lang="en-GB" dirty="0"/>
              <a:t>Reflections on MCA, SIA and modelled pathways</a:t>
            </a:r>
          </a:p>
        </p:txBody>
      </p:sp>
      <p:pic>
        <p:nvPicPr>
          <p:cNvPr id="5" name="Picture 4">
            <a:extLst>
              <a:ext uri="{FF2B5EF4-FFF2-40B4-BE49-F238E27FC236}">
                <a16:creationId xmlns:a16="http://schemas.microsoft.com/office/drawing/2014/main" id="{0FCCEB3C-1003-46EF-AD94-74D3DD72F73E}"/>
              </a:ext>
            </a:extLst>
          </p:cNvPr>
          <p:cNvPicPr>
            <a:picLocks noChangeAspect="1"/>
          </p:cNvPicPr>
          <p:nvPr/>
        </p:nvPicPr>
        <p:blipFill>
          <a:blip r:embed="rId3"/>
          <a:stretch>
            <a:fillRect/>
          </a:stretch>
        </p:blipFill>
        <p:spPr>
          <a:xfrm>
            <a:off x="6459768" y="1532732"/>
            <a:ext cx="4412769" cy="2468562"/>
          </a:xfrm>
          <a:prstGeom prst="rect">
            <a:avLst/>
          </a:prstGeom>
        </p:spPr>
      </p:pic>
      <p:sp>
        <p:nvSpPr>
          <p:cNvPr id="9" name="TextBox 8">
            <a:extLst>
              <a:ext uri="{FF2B5EF4-FFF2-40B4-BE49-F238E27FC236}">
                <a16:creationId xmlns:a16="http://schemas.microsoft.com/office/drawing/2014/main" id="{F29958F0-B605-4AF4-B4D9-B3E902419706}"/>
              </a:ext>
            </a:extLst>
          </p:cNvPr>
          <p:cNvSpPr txBox="1"/>
          <p:nvPr/>
        </p:nvSpPr>
        <p:spPr>
          <a:xfrm>
            <a:off x="288758" y="6354375"/>
            <a:ext cx="7173720" cy="276999"/>
          </a:xfrm>
          <a:prstGeom prst="rect">
            <a:avLst/>
          </a:prstGeom>
          <a:noFill/>
        </p:spPr>
        <p:txBody>
          <a:bodyPr wrap="square">
            <a:spAutoFit/>
          </a:bodyPr>
          <a:lstStyle/>
          <a:p>
            <a:r>
              <a:rPr lang="en-GB" sz="1200" dirty="0"/>
              <a:t>https://www.trics.org/decideandprovideguidance.html</a:t>
            </a:r>
          </a:p>
        </p:txBody>
      </p:sp>
    </p:spTree>
    <p:extLst>
      <p:ext uri="{BB962C8B-B14F-4D97-AF65-F5344CB8AC3E}">
        <p14:creationId xmlns:p14="http://schemas.microsoft.com/office/powerpoint/2010/main" val="18374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FA0EED-6ADD-C292-DCD9-C3531284A974}"/>
              </a:ext>
            </a:extLst>
          </p:cNvPr>
          <p:cNvSpPr>
            <a:spLocks noGrp="1"/>
          </p:cNvSpPr>
          <p:nvPr>
            <p:ph idx="1"/>
          </p:nvPr>
        </p:nvSpPr>
        <p:spPr/>
        <p:txBody>
          <a:bodyPr/>
          <a:lstStyle/>
          <a:p>
            <a:pPr marL="342900" indent="-342900">
              <a:buFont typeface="Arial" panose="020B0604020202020204" pitchFamily="34" charset="0"/>
              <a:buChar char="•"/>
            </a:pPr>
            <a:r>
              <a:rPr lang="en-GB" dirty="0"/>
              <a:t>In this lecture, we have explored the social implications of transport interventions and how this links with decision-making in transport planning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 the next lecture, we will explore how to build transport-energy pathways using the OSeMOSYS modelling framework</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Questions – </a:t>
            </a:r>
            <a:r>
              <a:rPr lang="en-GB" dirty="0">
                <a:hlinkClick r:id="rId3"/>
              </a:rPr>
              <a:t>james.dixon@strath.ac.uk</a:t>
            </a:r>
            <a:r>
              <a:rPr lang="en-GB" dirty="0"/>
              <a:t> </a:t>
            </a:r>
          </a:p>
        </p:txBody>
      </p:sp>
      <p:sp>
        <p:nvSpPr>
          <p:cNvPr id="3" name="Title 2">
            <a:extLst>
              <a:ext uri="{FF2B5EF4-FFF2-40B4-BE49-F238E27FC236}">
                <a16:creationId xmlns:a16="http://schemas.microsoft.com/office/drawing/2014/main" id="{113FABE1-48DE-25D4-E0FC-6A1D5E4F3E9E}"/>
              </a:ext>
            </a:extLst>
          </p:cNvPr>
          <p:cNvSpPr>
            <a:spLocks noGrp="1"/>
          </p:cNvSpPr>
          <p:nvPr>
            <p:ph type="ctrTitle"/>
          </p:nvPr>
        </p:nvSpPr>
        <p:spPr/>
        <p:txBody>
          <a:bodyPr/>
          <a:lstStyle/>
          <a:p>
            <a:r>
              <a:rPr lang="en-GB" dirty="0"/>
              <a:t>Summary</a:t>
            </a:r>
          </a:p>
        </p:txBody>
      </p:sp>
    </p:spTree>
    <p:extLst>
      <p:ext uri="{BB962C8B-B14F-4D97-AF65-F5344CB8AC3E}">
        <p14:creationId xmlns:p14="http://schemas.microsoft.com/office/powerpoint/2010/main" val="3387098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A4FC-4086-71CF-F726-9699E7CC0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95B2D-3536-215B-C42F-8A0AEC0F8948}"/>
              </a:ext>
            </a:extLst>
          </p:cNvPr>
          <p:cNvSpPr>
            <a:spLocks noGrp="1"/>
          </p:cNvSpPr>
          <p:nvPr>
            <p:ph type="ctrTitle"/>
          </p:nvPr>
        </p:nvSpPr>
        <p:spPr>
          <a:xfrm flipH="1">
            <a:off x="3652887"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E3EC9E9A-2A89-656B-D975-0836A3378ABF}"/>
              </a:ext>
            </a:extLst>
          </p:cNvPr>
          <p:cNvSpPr>
            <a:spLocks noGrp="1"/>
          </p:cNvSpPr>
          <p:nvPr>
            <p:ph type="subTitle" idx="1"/>
          </p:nvPr>
        </p:nvSpPr>
        <p:spPr>
          <a:xfrm>
            <a:off x="2945937" y="3700417"/>
            <a:ext cx="5404776" cy="1062083"/>
          </a:xfrm>
        </p:spPr>
        <p:txBody>
          <a:bodyPr/>
          <a:lstStyle/>
          <a:p>
            <a:pPr algn="ctr"/>
            <a:r>
              <a:rPr lang="en-US" dirty="0" err="1"/>
              <a:t>www.climatecompatiblegrowth.com</a:t>
            </a:r>
            <a:endParaRPr lang="en-US" dirty="0"/>
          </a:p>
        </p:txBody>
      </p:sp>
      <p:sp>
        <p:nvSpPr>
          <p:cNvPr id="11" name="Rectangle 10">
            <a:extLst>
              <a:ext uri="{FF2B5EF4-FFF2-40B4-BE49-F238E27FC236}">
                <a16:creationId xmlns:a16="http://schemas.microsoft.com/office/drawing/2014/main" id="{65045030-E3FB-960F-0DB4-54933BCAE702}"/>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631A4E-64F7-75E4-D007-380D334F8BB4}"/>
              </a:ext>
            </a:extLst>
          </p:cNvPr>
          <p:cNvPicPr>
            <a:picLocks noChangeAspect="1"/>
          </p:cNvPicPr>
          <p:nvPr/>
        </p:nvPicPr>
        <p:blipFill>
          <a:blip r:embed="rId2"/>
          <a:srcRect/>
          <a:stretch/>
        </p:blipFill>
        <p:spPr>
          <a:xfrm>
            <a:off x="8932002" y="4762500"/>
            <a:ext cx="2965505" cy="1304925"/>
          </a:xfrm>
          <a:prstGeom prst="rect">
            <a:avLst/>
          </a:prstGeom>
        </p:spPr>
      </p:pic>
      <p:sp>
        <p:nvSpPr>
          <p:cNvPr id="4" name="TextBox 3">
            <a:extLst>
              <a:ext uri="{FF2B5EF4-FFF2-40B4-BE49-F238E27FC236}">
                <a16:creationId xmlns:a16="http://schemas.microsoft.com/office/drawing/2014/main" id="{3FEC9508-3EFD-E560-5C48-DEC9F38F239C}"/>
              </a:ext>
            </a:extLst>
          </p:cNvPr>
          <p:cNvSpPr txBox="1"/>
          <p:nvPr/>
        </p:nvSpPr>
        <p:spPr>
          <a:xfrm>
            <a:off x="9162208" y="2893650"/>
            <a:ext cx="2839844" cy="1200329"/>
          </a:xfrm>
          <a:prstGeom prst="rect">
            <a:avLst/>
          </a:prstGeom>
          <a:noFill/>
        </p:spPr>
        <p:txBody>
          <a:bodyPr wrap="square" rtlCol="0" anchor="b">
            <a:spAutoFit/>
          </a:bodyPr>
          <a:lstStyle/>
          <a:p>
            <a:r>
              <a:rPr lang="en-US" sz="1200" dirty="0">
                <a:solidFill>
                  <a:schemeClr val="bg1"/>
                </a:solidFill>
              </a:rPr>
              <a:t>Consolidated by:</a:t>
            </a:r>
          </a:p>
          <a:p>
            <a:r>
              <a:rPr lang="en-GB" sz="1200" dirty="0">
                <a:solidFill>
                  <a:schemeClr val="bg1"/>
                </a:solidFill>
              </a:rPr>
              <a:t>Dr James Dixon </a:t>
            </a:r>
          </a:p>
          <a:p>
            <a:r>
              <a:rPr lang="nn-NO" sz="1200" dirty="0">
                <a:solidFill>
                  <a:schemeClr val="bg1"/>
                </a:solidFill>
              </a:rPr>
              <a:t>University of Strathclyde</a:t>
            </a:r>
          </a:p>
          <a:p>
            <a:r>
              <a:rPr lang="nn-NO" sz="1200" dirty="0">
                <a:solidFill>
                  <a:schemeClr val="bg1"/>
                </a:solidFill>
              </a:rPr>
              <a:t>Glasgow, UK</a:t>
            </a:r>
          </a:p>
          <a:p>
            <a:r>
              <a:rPr lang="nn-NO" sz="1200" dirty="0">
                <a:solidFill>
                  <a:schemeClr val="bg1"/>
                </a:solidFill>
              </a:rPr>
              <a:t>e: </a:t>
            </a:r>
            <a:r>
              <a:rPr lang="nn-NO" sz="1200" dirty="0">
                <a:solidFill>
                  <a:schemeClr val="bg1"/>
                </a:solidFill>
                <a:hlinkClick r:id="rId3"/>
              </a:rPr>
              <a:t>james.dixon@strath.ac.uk</a:t>
            </a:r>
            <a:r>
              <a:rPr lang="nn-NO" sz="1200" dirty="0">
                <a:solidFill>
                  <a:schemeClr val="bg1"/>
                </a:solidFill>
              </a:rPr>
              <a:t> </a:t>
            </a:r>
            <a:r>
              <a:rPr lang="nn-NO" sz="1050" dirty="0">
                <a:solidFill>
                  <a:schemeClr val="bg1"/>
                </a:solidFill>
              </a:rPr>
              <a:t> </a:t>
            </a:r>
            <a:endParaRPr lang="en-GB" sz="1200" dirty="0">
              <a:solidFill>
                <a:schemeClr val="bg1"/>
              </a:solidFill>
            </a:endParaRPr>
          </a:p>
          <a:p>
            <a:endParaRPr lang="nn-NO" sz="1200" dirty="0">
              <a:solidFill>
                <a:schemeClr val="bg1"/>
              </a:solidFill>
            </a:endParaRPr>
          </a:p>
        </p:txBody>
      </p:sp>
    </p:spTree>
    <p:extLst>
      <p:ext uri="{BB962C8B-B14F-4D97-AF65-F5344CB8AC3E}">
        <p14:creationId xmlns:p14="http://schemas.microsoft.com/office/powerpoint/2010/main" val="33836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1. Transport inequalities</a:t>
            </a:r>
          </a:p>
        </p:txBody>
      </p:sp>
      <p:sp>
        <p:nvSpPr>
          <p:cNvPr id="3" name="Subtitle 2">
            <a:extLst>
              <a:ext uri="{FF2B5EF4-FFF2-40B4-BE49-F238E27FC236}">
                <a16:creationId xmlns:a16="http://schemas.microsoft.com/office/drawing/2014/main" id="{7F49AA60-0413-4298-843D-970B06AACDA9}"/>
              </a:ext>
            </a:extLst>
          </p:cNvPr>
          <p:cNvSpPr>
            <a:spLocks noGrp="1"/>
          </p:cNvSpPr>
          <p:nvPr>
            <p:ph type="subTitle" idx="1"/>
          </p:nvPr>
        </p:nvSpPr>
        <p:spPr/>
        <p:txBody>
          <a:bodyPr/>
          <a:lstStyle/>
          <a:p>
            <a:r>
              <a:rPr lang="en-GB" dirty="0"/>
              <a:t>Transport poverty and unequal access to goods, services and activities</a:t>
            </a:r>
          </a:p>
        </p:txBody>
      </p:sp>
    </p:spTree>
    <p:extLst>
      <p:ext uri="{BB962C8B-B14F-4D97-AF65-F5344CB8AC3E}">
        <p14:creationId xmlns:p14="http://schemas.microsoft.com/office/powerpoint/2010/main" val="404944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B5F32-6622-49F2-8150-4F1B772503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A85489-D705-5D08-8F5C-E106E056E79F}"/>
              </a:ext>
            </a:extLst>
          </p:cNvPr>
          <p:cNvSpPr>
            <a:spLocks noGrp="1"/>
          </p:cNvSpPr>
          <p:nvPr>
            <p:ph type="title"/>
          </p:nvPr>
        </p:nvSpPr>
        <p:spPr/>
        <p:txBody>
          <a:bodyPr/>
          <a:lstStyle/>
          <a:p>
            <a:r>
              <a:rPr lang="en-GB" dirty="0"/>
              <a:t>Access to transport is</a:t>
            </a:r>
            <a:r>
              <a:rPr lang="en-GB" b="1" dirty="0"/>
              <a:t> unequal</a:t>
            </a:r>
            <a:endParaRPr lang="en-GB" dirty="0"/>
          </a:p>
        </p:txBody>
      </p:sp>
      <p:pic>
        <p:nvPicPr>
          <p:cNvPr id="1028" name="Picture 4" descr="Walkways | FHWA">
            <a:extLst>
              <a:ext uri="{FF2B5EF4-FFF2-40B4-BE49-F238E27FC236}">
                <a16:creationId xmlns:a16="http://schemas.microsoft.com/office/drawing/2014/main" id="{DDD51CFF-591A-D2C1-5A43-43FA93C53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787" y="1652116"/>
            <a:ext cx="5624416" cy="30730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08461A-9FCA-5EED-A10E-C326479819B3}"/>
              </a:ext>
            </a:extLst>
          </p:cNvPr>
          <p:cNvSpPr txBox="1"/>
          <p:nvPr/>
        </p:nvSpPr>
        <p:spPr>
          <a:xfrm>
            <a:off x="6183787" y="4869160"/>
            <a:ext cx="5332790"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vast majority of global transport infrastructure spend is on roads, but who gets to use them?</a:t>
            </a:r>
          </a:p>
        </p:txBody>
      </p:sp>
      <p:pic>
        <p:nvPicPr>
          <p:cNvPr id="6" name="Picture 2">
            <a:extLst>
              <a:ext uri="{FF2B5EF4-FFF2-40B4-BE49-F238E27FC236}">
                <a16:creationId xmlns:a16="http://schemas.microsoft.com/office/drawing/2014/main" id="{B7CF18CD-8827-475D-B0C3-8FCC93CB2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35" y="1652116"/>
            <a:ext cx="5400600" cy="254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0ED70211-1C99-4CF3-AD2D-D02BEAF9A6AE}"/>
              </a:ext>
            </a:extLst>
          </p:cNvPr>
          <p:cNvSpPr txBox="1"/>
          <p:nvPr/>
        </p:nvSpPr>
        <p:spPr>
          <a:xfrm>
            <a:off x="295835" y="4340311"/>
            <a:ext cx="5400600" cy="1938992"/>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Private vehicle ownership varies significantly by country (driven by wealth)</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sym typeface="Wingdings" panose="05000000000000000000" pitchFamily="2" charset="2"/>
              </a:rPr>
              <a:t>Transport pathways focused on private vehicle ownership will inherently only serve those with the means to own them</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37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0598DC-ED7F-4F7A-8D1C-A2D075845AF5}"/>
              </a:ext>
            </a:extLst>
          </p:cNvPr>
          <p:cNvSpPr>
            <a:spLocks noGrp="1"/>
          </p:cNvSpPr>
          <p:nvPr>
            <p:ph type="title"/>
          </p:nvPr>
        </p:nvSpPr>
        <p:spPr/>
        <p:txBody>
          <a:bodyPr/>
          <a:lstStyle/>
          <a:p>
            <a:r>
              <a:rPr lang="en-GB" dirty="0"/>
              <a:t>Access to healthcare facilities (global)</a:t>
            </a:r>
          </a:p>
        </p:txBody>
      </p:sp>
      <p:pic>
        <p:nvPicPr>
          <p:cNvPr id="4098" name="Picture 2" descr="Fig. 1">
            <a:extLst>
              <a:ext uri="{FF2B5EF4-FFF2-40B4-BE49-F238E27FC236}">
                <a16:creationId xmlns:a16="http://schemas.microsoft.com/office/drawing/2014/main" id="{F9DB6B5A-8E09-4CCB-8F37-48601CF9F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003" y="1499125"/>
            <a:ext cx="5240915" cy="2095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CCD5A1-5B11-4A49-917D-8D35E5014673}"/>
              </a:ext>
            </a:extLst>
          </p:cNvPr>
          <p:cNvSpPr/>
          <p:nvPr/>
        </p:nvSpPr>
        <p:spPr>
          <a:xfrm>
            <a:off x="288721" y="6311294"/>
            <a:ext cx="7693132" cy="253916"/>
          </a:xfrm>
          <a:prstGeom prst="rect">
            <a:avLst/>
          </a:prstGeom>
        </p:spPr>
        <p:txBody>
          <a:bodyPr wrap="none">
            <a:spAutoFit/>
          </a:bodyPr>
          <a:lstStyle/>
          <a:p>
            <a:r>
              <a:rPr lang="en-GB" sz="1050" dirty="0"/>
              <a:t>Weiss, D., et al. (2020). Global maps of travel time to healthcare facilities. </a:t>
            </a:r>
            <a:r>
              <a:rPr lang="en-GB" sz="1050" dirty="0">
                <a:hlinkClick r:id="rId4"/>
              </a:rPr>
              <a:t>https://www.nature.com/articles/s41591-020-1059-1</a:t>
            </a:r>
            <a:r>
              <a:rPr lang="en-GB" sz="1050" dirty="0"/>
              <a:t> </a:t>
            </a:r>
          </a:p>
        </p:txBody>
      </p:sp>
      <p:pic>
        <p:nvPicPr>
          <p:cNvPr id="6" name="Picture 5" descr="Fig. 2">
            <a:extLst>
              <a:ext uri="{FF2B5EF4-FFF2-40B4-BE49-F238E27FC236}">
                <a16:creationId xmlns:a16="http://schemas.microsoft.com/office/drawing/2014/main" id="{141C94BA-C718-4453-9B10-097561BA6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001" y="4082758"/>
            <a:ext cx="5240917" cy="2095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70B935-DFDE-426A-A6DE-8119ECE97E8C}"/>
              </a:ext>
            </a:extLst>
          </p:cNvPr>
          <p:cNvSpPr txBox="1"/>
          <p:nvPr/>
        </p:nvSpPr>
        <p:spPr>
          <a:xfrm>
            <a:off x="5872201" y="3573771"/>
            <a:ext cx="4219304" cy="307777"/>
          </a:xfrm>
          <a:prstGeom prst="rect">
            <a:avLst/>
          </a:prstGeom>
          <a:noFill/>
        </p:spPr>
        <p:txBody>
          <a:bodyPr wrap="square" rtlCol="0">
            <a:spAutoFit/>
          </a:bodyPr>
          <a:lstStyle/>
          <a:p>
            <a:r>
              <a:rPr lang="en-GB" i="1" dirty="0"/>
              <a:t>Above</a:t>
            </a:r>
            <a:r>
              <a:rPr lang="en-GB" dirty="0"/>
              <a:t>: with access to motorised transport</a:t>
            </a:r>
            <a:endParaRPr lang="en-GB" i="1" dirty="0"/>
          </a:p>
        </p:txBody>
      </p:sp>
      <p:sp>
        <p:nvSpPr>
          <p:cNvPr id="7" name="TextBox 6">
            <a:extLst>
              <a:ext uri="{FF2B5EF4-FFF2-40B4-BE49-F238E27FC236}">
                <a16:creationId xmlns:a16="http://schemas.microsoft.com/office/drawing/2014/main" id="{89B3C650-2CD2-45C4-9FB8-78087E67446E}"/>
              </a:ext>
            </a:extLst>
          </p:cNvPr>
          <p:cNvSpPr txBox="1"/>
          <p:nvPr/>
        </p:nvSpPr>
        <p:spPr>
          <a:xfrm>
            <a:off x="5872201" y="3828265"/>
            <a:ext cx="4219304" cy="307777"/>
          </a:xfrm>
          <a:prstGeom prst="rect">
            <a:avLst/>
          </a:prstGeom>
          <a:noFill/>
        </p:spPr>
        <p:txBody>
          <a:bodyPr wrap="square" rtlCol="0">
            <a:spAutoFit/>
          </a:bodyPr>
          <a:lstStyle/>
          <a:p>
            <a:r>
              <a:rPr lang="en-GB" i="1" dirty="0"/>
              <a:t>Below</a:t>
            </a:r>
            <a:r>
              <a:rPr lang="en-GB" dirty="0"/>
              <a:t>: walking only</a:t>
            </a:r>
            <a:endParaRPr lang="en-GB" i="1" dirty="0"/>
          </a:p>
        </p:txBody>
      </p:sp>
      <p:sp>
        <p:nvSpPr>
          <p:cNvPr id="8" name="Text Placeholder 1">
            <a:extLst>
              <a:ext uri="{FF2B5EF4-FFF2-40B4-BE49-F238E27FC236}">
                <a16:creationId xmlns:a16="http://schemas.microsoft.com/office/drawing/2014/main" id="{57A6F4D4-D8F7-4043-8493-786C3DF8EE84}"/>
              </a:ext>
            </a:extLst>
          </p:cNvPr>
          <p:cNvSpPr>
            <a:spLocks noGrp="1"/>
          </p:cNvSpPr>
          <p:nvPr>
            <p:ph type="body" idx="1"/>
          </p:nvPr>
        </p:nvSpPr>
        <p:spPr>
          <a:xfrm>
            <a:off x="838200" y="1825625"/>
            <a:ext cx="4770120" cy="4351338"/>
          </a:xfrm>
        </p:spPr>
        <p:txBody>
          <a:bodyPr/>
          <a:lstStyle/>
          <a:p>
            <a:r>
              <a:rPr lang="en-GB" dirty="0"/>
              <a:t>Healthcare is </a:t>
            </a:r>
            <a:r>
              <a:rPr lang="en-GB" b="1" dirty="0"/>
              <a:t>one</a:t>
            </a:r>
            <a:r>
              <a:rPr lang="en-GB" dirty="0"/>
              <a:t> example of a vital service that transport provides </a:t>
            </a:r>
            <a:r>
              <a:rPr lang="en-GB" b="1" dirty="0"/>
              <a:t>access to</a:t>
            </a:r>
          </a:p>
          <a:p>
            <a:endParaRPr lang="en-GB" dirty="0"/>
          </a:p>
          <a:p>
            <a:r>
              <a:rPr lang="en-GB" dirty="0"/>
              <a:t>Clearly, motorised transport </a:t>
            </a:r>
            <a:r>
              <a:rPr lang="en-GB" b="1" dirty="0"/>
              <a:t>increases access</a:t>
            </a:r>
            <a:r>
              <a:rPr lang="en-GB" dirty="0"/>
              <a:t> to healthcare facilities (and other services)</a:t>
            </a:r>
          </a:p>
        </p:txBody>
      </p:sp>
    </p:spTree>
    <p:extLst>
      <p:ext uri="{BB962C8B-B14F-4D97-AF65-F5344CB8AC3E}">
        <p14:creationId xmlns:p14="http://schemas.microsoft.com/office/powerpoint/2010/main" val="2734354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78346-ED84-4BC0-B880-1AFBB10F2611}"/>
              </a:ext>
            </a:extLst>
          </p:cNvPr>
          <p:cNvSpPr>
            <a:spLocks noGrp="1"/>
          </p:cNvSpPr>
          <p:nvPr>
            <p:ph type="title"/>
          </p:nvPr>
        </p:nvSpPr>
        <p:spPr/>
        <p:txBody>
          <a:bodyPr>
            <a:normAutofit fontScale="90000"/>
          </a:bodyPr>
          <a:lstStyle/>
          <a:p>
            <a:r>
              <a:rPr lang="en-GB" dirty="0"/>
              <a:t>Poor access to opportunities and services offered by urban centres is a major barrier to improved livelihoods and overall development</a:t>
            </a:r>
          </a:p>
        </p:txBody>
      </p:sp>
      <p:pic>
        <p:nvPicPr>
          <p:cNvPr id="3074" name="Picture 2" descr="Figure 2">
            <a:extLst>
              <a:ext uri="{FF2B5EF4-FFF2-40B4-BE49-F238E27FC236}">
                <a16:creationId xmlns:a16="http://schemas.microsoft.com/office/drawing/2014/main" id="{BEF9B221-2127-4EC7-885F-8AA6A1E4D1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175"/>
          <a:stretch/>
        </p:blipFill>
        <p:spPr bwMode="auto">
          <a:xfrm>
            <a:off x="5662750" y="1990529"/>
            <a:ext cx="5562600" cy="36516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C81396A-F09E-4452-A535-AFA0D07C1340}"/>
              </a:ext>
            </a:extLst>
          </p:cNvPr>
          <p:cNvSpPr/>
          <p:nvPr/>
        </p:nvSpPr>
        <p:spPr>
          <a:xfrm>
            <a:off x="218498" y="6377459"/>
            <a:ext cx="7866256" cy="230832"/>
          </a:xfrm>
          <a:prstGeom prst="rect">
            <a:avLst/>
          </a:prstGeom>
        </p:spPr>
        <p:txBody>
          <a:bodyPr wrap="none">
            <a:spAutoFit/>
          </a:bodyPr>
          <a:lstStyle/>
          <a:p>
            <a:r>
              <a:rPr lang="en-GB" sz="900" dirty="0"/>
              <a:t>Weiss, D. et al. (2018). A global map of travel time to cities to assess inequalities in accessibility in 2015. </a:t>
            </a:r>
            <a:r>
              <a:rPr lang="en-GB" sz="900" dirty="0">
                <a:hlinkClick r:id="rId4"/>
              </a:rPr>
              <a:t>https://www.nature.com/articles/nature25181</a:t>
            </a:r>
            <a:r>
              <a:rPr lang="en-GB" sz="900" dirty="0"/>
              <a:t> </a:t>
            </a:r>
          </a:p>
        </p:txBody>
      </p:sp>
      <p:sp>
        <p:nvSpPr>
          <p:cNvPr id="5" name="Text Placeholder 1">
            <a:extLst>
              <a:ext uri="{FF2B5EF4-FFF2-40B4-BE49-F238E27FC236}">
                <a16:creationId xmlns:a16="http://schemas.microsoft.com/office/drawing/2014/main" id="{33A9B828-4090-49A9-A4D5-21988592F5CF}"/>
              </a:ext>
            </a:extLst>
          </p:cNvPr>
          <p:cNvSpPr>
            <a:spLocks noGrp="1"/>
          </p:cNvSpPr>
          <p:nvPr>
            <p:ph type="body" idx="1"/>
          </p:nvPr>
        </p:nvSpPr>
        <p:spPr>
          <a:xfrm>
            <a:off x="838200" y="1825625"/>
            <a:ext cx="4770120" cy="4351338"/>
          </a:xfrm>
        </p:spPr>
        <p:txBody>
          <a:bodyPr/>
          <a:lstStyle/>
          <a:p>
            <a:r>
              <a:rPr lang="en-GB" dirty="0"/>
              <a:t>Urban centres represent </a:t>
            </a:r>
            <a:r>
              <a:rPr lang="en-GB" b="1" dirty="0"/>
              <a:t>clusters</a:t>
            </a:r>
            <a:r>
              <a:rPr lang="en-GB" dirty="0"/>
              <a:t> of services, goods and activities (e.g. employment)</a:t>
            </a:r>
          </a:p>
          <a:p>
            <a:endParaRPr lang="en-GB" dirty="0"/>
          </a:p>
          <a:p>
            <a:r>
              <a:rPr lang="en-GB" dirty="0"/>
              <a:t>Access to urban centres provides jobs, wealth, education, healthcare and other </a:t>
            </a:r>
            <a:r>
              <a:rPr lang="en-GB" b="1" dirty="0"/>
              <a:t>opportunities</a:t>
            </a:r>
            <a:endParaRPr lang="en-GB" dirty="0"/>
          </a:p>
          <a:p>
            <a:endParaRPr lang="en-GB" dirty="0"/>
          </a:p>
          <a:p>
            <a:r>
              <a:rPr lang="en-GB" dirty="0"/>
              <a:t>But </a:t>
            </a:r>
            <a:r>
              <a:rPr lang="en-GB" b="1" dirty="0"/>
              <a:t>access to urban centres is not equally distributed</a:t>
            </a:r>
            <a:endParaRPr lang="en-GB" dirty="0"/>
          </a:p>
        </p:txBody>
      </p:sp>
      <p:sp>
        <p:nvSpPr>
          <p:cNvPr id="2" name="TextBox 1">
            <a:extLst>
              <a:ext uri="{FF2B5EF4-FFF2-40B4-BE49-F238E27FC236}">
                <a16:creationId xmlns:a16="http://schemas.microsoft.com/office/drawing/2014/main" id="{3B813861-FDD1-4299-BE0D-FF4BA1B58995}"/>
              </a:ext>
            </a:extLst>
          </p:cNvPr>
          <p:cNvSpPr txBox="1"/>
          <p:nvPr/>
        </p:nvSpPr>
        <p:spPr>
          <a:xfrm>
            <a:off x="6226628" y="1306084"/>
            <a:ext cx="1393371" cy="954107"/>
          </a:xfrm>
          <a:prstGeom prst="rect">
            <a:avLst/>
          </a:prstGeom>
          <a:noFill/>
        </p:spPr>
        <p:txBody>
          <a:bodyPr wrap="square" rtlCol="0">
            <a:spAutoFit/>
          </a:bodyPr>
          <a:lstStyle/>
          <a:p>
            <a:r>
              <a:rPr lang="en-GB" i="1" dirty="0">
                <a:solidFill>
                  <a:srgbClr val="7EAE7B"/>
                </a:solidFill>
              </a:rPr>
              <a:t>&gt;90% of high-income country residents live &lt;1h from a city</a:t>
            </a:r>
          </a:p>
        </p:txBody>
      </p:sp>
      <p:sp>
        <p:nvSpPr>
          <p:cNvPr id="8" name="TextBox 7">
            <a:extLst>
              <a:ext uri="{FF2B5EF4-FFF2-40B4-BE49-F238E27FC236}">
                <a16:creationId xmlns:a16="http://schemas.microsoft.com/office/drawing/2014/main" id="{A871F39D-315A-4F6B-AF18-30717CDDB19F}"/>
              </a:ext>
            </a:extLst>
          </p:cNvPr>
          <p:cNvSpPr txBox="1"/>
          <p:nvPr/>
        </p:nvSpPr>
        <p:spPr>
          <a:xfrm>
            <a:off x="6479178" y="4120083"/>
            <a:ext cx="1489166" cy="954107"/>
          </a:xfrm>
          <a:prstGeom prst="rect">
            <a:avLst/>
          </a:prstGeom>
          <a:noFill/>
        </p:spPr>
        <p:txBody>
          <a:bodyPr wrap="square" rtlCol="0">
            <a:spAutoFit/>
          </a:bodyPr>
          <a:lstStyle/>
          <a:p>
            <a:r>
              <a:rPr lang="en-GB" i="1" dirty="0">
                <a:solidFill>
                  <a:srgbClr val="BD7441"/>
                </a:solidFill>
              </a:rPr>
              <a:t>&lt;50% of low-income country residents live &lt;1h from a city</a:t>
            </a:r>
          </a:p>
        </p:txBody>
      </p:sp>
    </p:spTree>
    <p:extLst>
      <p:ext uri="{BB962C8B-B14F-4D97-AF65-F5344CB8AC3E}">
        <p14:creationId xmlns:p14="http://schemas.microsoft.com/office/powerpoint/2010/main" val="2829047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3E6D0B-5C57-4DC7-89C8-CDA4C76DD219}"/>
              </a:ext>
            </a:extLst>
          </p:cNvPr>
          <p:cNvSpPr>
            <a:spLocks noGrp="1"/>
          </p:cNvSpPr>
          <p:nvPr>
            <p:ph type="body" idx="1"/>
          </p:nvPr>
        </p:nvSpPr>
        <p:spPr/>
        <p:txBody>
          <a:bodyPr/>
          <a:lstStyle/>
          <a:p>
            <a:r>
              <a:rPr lang="en-GB" dirty="0"/>
              <a:t>There are many </a:t>
            </a:r>
            <a:r>
              <a:rPr lang="en-GB" b="1" dirty="0"/>
              <a:t>axes</a:t>
            </a:r>
            <a:r>
              <a:rPr lang="en-GB" dirty="0"/>
              <a:t> of transport inequality (right)</a:t>
            </a:r>
          </a:p>
          <a:p>
            <a:endParaRPr lang="en-GB" dirty="0"/>
          </a:p>
          <a:p>
            <a:r>
              <a:rPr lang="en-GB" dirty="0"/>
              <a:t>These are primarily inflicted on </a:t>
            </a:r>
            <a:r>
              <a:rPr lang="en-GB" b="1" dirty="0"/>
              <a:t>marginalised groups</a:t>
            </a:r>
          </a:p>
          <a:p>
            <a:endParaRPr lang="en-GB" b="1" dirty="0"/>
          </a:p>
          <a:p>
            <a:r>
              <a:rPr lang="en-GB" dirty="0">
                <a:sym typeface="Wingdings" panose="05000000000000000000" pitchFamily="2" charset="2"/>
              </a:rPr>
              <a:t>Specific policies can be designed to </a:t>
            </a:r>
            <a:r>
              <a:rPr lang="en-GB" b="1" dirty="0">
                <a:sym typeface="Wingdings" panose="05000000000000000000" pitchFamily="2" charset="2"/>
              </a:rPr>
              <a:t>reduce the inequalities in transport</a:t>
            </a:r>
            <a:r>
              <a:rPr lang="en-GB" dirty="0">
                <a:sym typeface="Wingdings" panose="05000000000000000000" pitchFamily="2" charset="2"/>
              </a:rPr>
              <a:t> and </a:t>
            </a:r>
            <a:r>
              <a:rPr lang="en-GB" b="1" dirty="0">
                <a:sym typeface="Wingdings" panose="05000000000000000000" pitchFamily="2" charset="2"/>
              </a:rPr>
              <a:t>reduce transport poverty</a:t>
            </a:r>
            <a:r>
              <a:rPr lang="en-GB" dirty="0">
                <a:sym typeface="Wingdings" panose="05000000000000000000" pitchFamily="2" charset="2"/>
              </a:rPr>
              <a:t> amongst these groups</a:t>
            </a:r>
            <a:endParaRPr lang="en-GB" dirty="0"/>
          </a:p>
        </p:txBody>
      </p:sp>
      <p:sp>
        <p:nvSpPr>
          <p:cNvPr id="4" name="Title 3">
            <a:extLst>
              <a:ext uri="{FF2B5EF4-FFF2-40B4-BE49-F238E27FC236}">
                <a16:creationId xmlns:a16="http://schemas.microsoft.com/office/drawing/2014/main" id="{38C5F633-CD12-4585-AB00-4F029D379225}"/>
              </a:ext>
            </a:extLst>
          </p:cNvPr>
          <p:cNvSpPr>
            <a:spLocks noGrp="1"/>
          </p:cNvSpPr>
          <p:nvPr>
            <p:ph type="title"/>
          </p:nvPr>
        </p:nvSpPr>
        <p:spPr/>
        <p:txBody>
          <a:bodyPr/>
          <a:lstStyle/>
          <a:p>
            <a:r>
              <a:rPr lang="en-GB" dirty="0"/>
              <a:t>Inequalities in transport</a:t>
            </a:r>
          </a:p>
        </p:txBody>
      </p:sp>
      <p:graphicFrame>
        <p:nvGraphicFramePr>
          <p:cNvPr id="5" name="Diagram 4">
            <a:extLst>
              <a:ext uri="{FF2B5EF4-FFF2-40B4-BE49-F238E27FC236}">
                <a16:creationId xmlns:a16="http://schemas.microsoft.com/office/drawing/2014/main" id="{072DDF4F-14F7-48B2-9B7A-423B75BBF87D}"/>
              </a:ext>
            </a:extLst>
          </p:cNvPr>
          <p:cNvGraphicFramePr/>
          <p:nvPr>
            <p:extLst>
              <p:ext uri="{D42A27DB-BD31-4B8C-83A1-F6EECF244321}">
                <p14:modId xmlns:p14="http://schemas.microsoft.com/office/powerpoint/2010/main" val="4265596567"/>
              </p:ext>
            </p:extLst>
          </p:nvPr>
        </p:nvGraphicFramePr>
        <p:xfrm>
          <a:off x="4635863" y="60645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8F5418D-D20D-44CB-B3F8-2995E8025B82}"/>
              </a:ext>
            </a:extLst>
          </p:cNvPr>
          <p:cNvSpPr txBox="1"/>
          <p:nvPr/>
        </p:nvSpPr>
        <p:spPr>
          <a:xfrm>
            <a:off x="256674" y="6336331"/>
            <a:ext cx="11935326" cy="261610"/>
          </a:xfrm>
          <a:prstGeom prst="rect">
            <a:avLst/>
          </a:prstGeom>
          <a:noFill/>
        </p:spPr>
        <p:txBody>
          <a:bodyPr wrap="square" rtlCol="0">
            <a:spAutoFit/>
          </a:bodyPr>
          <a:lstStyle/>
          <a:p>
            <a:r>
              <a:rPr lang="en-GB" sz="1100" dirty="0"/>
              <a:t>Lucas, K., et al. (2016). Transport poverty and its adverse social consequences. Proceedings of the Institution of Civil Engineers. </a:t>
            </a:r>
            <a:r>
              <a:rPr lang="en-GB" sz="1100" dirty="0">
                <a:hlinkClick r:id="rId8"/>
              </a:rPr>
              <a:t>https://doi.org/10.1680/jtran.15.00073</a:t>
            </a:r>
            <a:r>
              <a:rPr lang="en-GB" sz="1100" dirty="0"/>
              <a:t> </a:t>
            </a:r>
          </a:p>
        </p:txBody>
      </p:sp>
    </p:spTree>
    <p:extLst>
      <p:ext uri="{BB962C8B-B14F-4D97-AF65-F5344CB8AC3E}">
        <p14:creationId xmlns:p14="http://schemas.microsoft.com/office/powerpoint/2010/main" val="162878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2. Gender equality and social inclusion (GESI)</a:t>
            </a:r>
          </a:p>
        </p:txBody>
      </p:sp>
      <p:sp>
        <p:nvSpPr>
          <p:cNvPr id="3" name="Subtitle 2">
            <a:extLst>
              <a:ext uri="{FF2B5EF4-FFF2-40B4-BE49-F238E27FC236}">
                <a16:creationId xmlns:a16="http://schemas.microsoft.com/office/drawing/2014/main" id="{7F49AA60-0413-4298-843D-970B06AACDA9}"/>
              </a:ext>
            </a:extLst>
          </p:cNvPr>
          <p:cNvSpPr>
            <a:spLocks noGrp="1"/>
          </p:cNvSpPr>
          <p:nvPr>
            <p:ph type="subTitle" idx="1"/>
          </p:nvPr>
        </p:nvSpPr>
        <p:spPr/>
        <p:txBody>
          <a:bodyPr/>
          <a:lstStyle/>
          <a:p>
            <a:r>
              <a:rPr lang="en-GB" dirty="0"/>
              <a:t>Marginalised groups, travel behaviour and gender, and mobilities of care</a:t>
            </a:r>
          </a:p>
        </p:txBody>
      </p:sp>
    </p:spTree>
    <p:extLst>
      <p:ext uri="{BB962C8B-B14F-4D97-AF65-F5344CB8AC3E}">
        <p14:creationId xmlns:p14="http://schemas.microsoft.com/office/powerpoint/2010/main" val="125955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07528-80C7-495A-B283-426EDA7C5A83}"/>
              </a:ext>
            </a:extLst>
          </p:cNvPr>
          <p:cNvSpPr>
            <a:spLocks noGrp="1"/>
          </p:cNvSpPr>
          <p:nvPr>
            <p:ph type="body" idx="1"/>
          </p:nvPr>
        </p:nvSpPr>
        <p:spPr/>
        <p:txBody>
          <a:bodyPr>
            <a:normAutofit/>
          </a:bodyPr>
          <a:lstStyle/>
          <a:p>
            <a:r>
              <a:rPr lang="en-GB" dirty="0"/>
              <a:t>Women</a:t>
            </a:r>
          </a:p>
          <a:p>
            <a:r>
              <a:rPr lang="en-GB" dirty="0"/>
              <a:t>Children</a:t>
            </a:r>
          </a:p>
          <a:p>
            <a:r>
              <a:rPr lang="en-GB" dirty="0"/>
              <a:t>Youth</a:t>
            </a:r>
          </a:p>
          <a:p>
            <a:r>
              <a:rPr lang="en-GB" dirty="0"/>
              <a:t>The Elderly</a:t>
            </a:r>
          </a:p>
          <a:p>
            <a:r>
              <a:rPr lang="en-GB" dirty="0"/>
              <a:t>The Indigenous</a:t>
            </a:r>
          </a:p>
          <a:p>
            <a:r>
              <a:rPr lang="en-GB" dirty="0"/>
              <a:t>The Urban Poor</a:t>
            </a:r>
          </a:p>
          <a:p>
            <a:r>
              <a:rPr lang="en-GB" dirty="0"/>
              <a:t>The Rural Poor</a:t>
            </a:r>
          </a:p>
          <a:p>
            <a:r>
              <a:rPr lang="en-GB" dirty="0"/>
              <a:t>Persons with Disabilities</a:t>
            </a:r>
          </a:p>
          <a:p>
            <a:r>
              <a:rPr lang="en-GB" dirty="0"/>
              <a:t>Migrant Workers </a:t>
            </a:r>
          </a:p>
        </p:txBody>
      </p:sp>
      <p:sp>
        <p:nvSpPr>
          <p:cNvPr id="7" name="Text Placeholder 6">
            <a:extLst>
              <a:ext uri="{FF2B5EF4-FFF2-40B4-BE49-F238E27FC236}">
                <a16:creationId xmlns:a16="http://schemas.microsoft.com/office/drawing/2014/main" id="{2EC258E6-8E58-4FC6-96B2-FF9A9250E01A}"/>
              </a:ext>
            </a:extLst>
          </p:cNvPr>
          <p:cNvSpPr>
            <a:spLocks noGrp="1"/>
          </p:cNvSpPr>
          <p:nvPr>
            <p:ph type="body" idx="12"/>
          </p:nvPr>
        </p:nvSpPr>
        <p:spPr/>
        <p:txBody>
          <a:bodyPr/>
          <a:lstStyle/>
          <a:p>
            <a:endParaRPr lang="en-GB" dirty="0"/>
          </a:p>
        </p:txBody>
      </p:sp>
      <p:sp>
        <p:nvSpPr>
          <p:cNvPr id="6" name="Title 5">
            <a:extLst>
              <a:ext uri="{FF2B5EF4-FFF2-40B4-BE49-F238E27FC236}">
                <a16:creationId xmlns:a16="http://schemas.microsoft.com/office/drawing/2014/main" id="{DEA3DF89-7458-4410-86D0-AD7CE99BCC19}"/>
              </a:ext>
            </a:extLst>
          </p:cNvPr>
          <p:cNvSpPr>
            <a:spLocks noGrp="1"/>
          </p:cNvSpPr>
          <p:nvPr>
            <p:ph type="title"/>
          </p:nvPr>
        </p:nvSpPr>
        <p:spPr/>
        <p:txBody>
          <a:bodyPr/>
          <a:lstStyle/>
          <a:p>
            <a:r>
              <a:rPr lang="en-GB" dirty="0"/>
              <a:t>Who are marginalised groups in transport?</a:t>
            </a:r>
          </a:p>
        </p:txBody>
      </p:sp>
      <p:sp>
        <p:nvSpPr>
          <p:cNvPr id="5" name="Rectangle 4">
            <a:extLst>
              <a:ext uri="{FF2B5EF4-FFF2-40B4-BE49-F238E27FC236}">
                <a16:creationId xmlns:a16="http://schemas.microsoft.com/office/drawing/2014/main" id="{49286A06-8D14-48DC-A229-D5B5476DABE0}"/>
              </a:ext>
            </a:extLst>
          </p:cNvPr>
          <p:cNvSpPr/>
          <p:nvPr/>
        </p:nvSpPr>
        <p:spPr>
          <a:xfrm>
            <a:off x="276497" y="6241853"/>
            <a:ext cx="11077303" cy="261610"/>
          </a:xfrm>
          <a:prstGeom prst="rect">
            <a:avLst/>
          </a:prstGeom>
        </p:spPr>
        <p:txBody>
          <a:bodyPr wrap="square">
            <a:spAutoFit/>
          </a:bodyPr>
          <a:lstStyle/>
          <a:p>
            <a:r>
              <a:rPr lang="en-GB" sz="1100" dirty="0">
                <a:hlinkClick r:id="rId3"/>
              </a:rPr>
              <a:t>Global Future Cities Programme (2021)</a:t>
            </a:r>
            <a:r>
              <a:rPr lang="en-GB" sz="1100" dirty="0"/>
              <a:t> </a:t>
            </a:r>
          </a:p>
        </p:txBody>
      </p:sp>
      <p:pic>
        <p:nvPicPr>
          <p:cNvPr id="9" name="Picture 2" descr="What are Marginalised Groups? | GM PSTRC">
            <a:extLst>
              <a:ext uri="{FF2B5EF4-FFF2-40B4-BE49-F238E27FC236}">
                <a16:creationId xmlns:a16="http://schemas.microsoft.com/office/drawing/2014/main" id="{B6CA4A96-2100-4C17-986D-B9F96A318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45" y="1760735"/>
            <a:ext cx="5492931" cy="388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163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6306</TotalTime>
  <Words>3930</Words>
  <Application>Microsoft Office PowerPoint</Application>
  <PresentationFormat>Widescreen</PresentationFormat>
  <Paragraphs>378</Paragraphs>
  <Slides>28</Slides>
  <Notes>23</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7" baseType="lpstr">
      <vt:lpstr>Aptos</vt:lpstr>
      <vt:lpstr>Aptos Display</vt:lpstr>
      <vt:lpstr>Arial</vt:lpstr>
      <vt:lpstr>Calibri</vt:lpstr>
      <vt:lpstr>Helvetica Neue</vt:lpstr>
      <vt:lpstr>Wingdings</vt:lpstr>
      <vt:lpstr>Office Theme</vt:lpstr>
      <vt:lpstr>Office Theme</vt:lpstr>
      <vt:lpstr>think-cell Slide</vt:lpstr>
      <vt:lpstr>Transport decarbonization and data-to-deal Lecture 4: Equitable Transport Systems  Social considerations</vt:lpstr>
      <vt:lpstr>Lecture 4: Learning Outcomes</vt:lpstr>
      <vt:lpstr>1. Transport inequalities</vt:lpstr>
      <vt:lpstr>Access to transport is unequal</vt:lpstr>
      <vt:lpstr>Access to healthcare facilities (global)</vt:lpstr>
      <vt:lpstr>Poor access to opportunities and services offered by urban centres is a major barrier to improved livelihoods and overall development</vt:lpstr>
      <vt:lpstr>Inequalities in transport</vt:lpstr>
      <vt:lpstr>2. Gender equality and social inclusion (GESI)</vt:lpstr>
      <vt:lpstr>Who are marginalised groups in transport?</vt:lpstr>
      <vt:lpstr>Travel behaviour and gender</vt:lpstr>
      <vt:lpstr>Why does it matter?</vt:lpstr>
      <vt:lpstr>Mobilities of care</vt:lpstr>
      <vt:lpstr>3. Transport and health</vt:lpstr>
      <vt:lpstr>Road traffic injuries</vt:lpstr>
      <vt:lpstr>Air pollution</vt:lpstr>
      <vt:lpstr>Physical inactivity</vt:lpstr>
      <vt:lpstr>4. Decision-making in transport</vt:lpstr>
      <vt:lpstr>Decision-making in transport planning</vt:lpstr>
      <vt:lpstr>Transport Appraisal: Cost-Benefit Analysis</vt:lpstr>
      <vt:lpstr>Cost-benefit analysis: maximising social welfare</vt:lpstr>
      <vt:lpstr>Measurement of benefits and costs</vt:lpstr>
      <vt:lpstr>User Costs &amp; Benefits</vt:lpstr>
      <vt:lpstr>Multicriteria analysis (MCA)</vt:lpstr>
      <vt:lpstr>Example – MCA </vt:lpstr>
      <vt:lpstr>Social impact assessments (SIA)</vt:lpstr>
      <vt:lpstr>Reflections on MCA, SIA and modelled pathways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46</cp:revision>
  <dcterms:created xsi:type="dcterms:W3CDTF">2019-06-09T10:25:43Z</dcterms:created>
  <dcterms:modified xsi:type="dcterms:W3CDTF">2025-03-31T07:37:36Z</dcterms:modified>
</cp:coreProperties>
</file>