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7" r:id="rId5"/>
  </p:sldMasterIdLst>
  <p:notesMasterIdLst>
    <p:notesMasterId r:id="rId11"/>
  </p:notesMasterIdLst>
  <p:sldIdLst>
    <p:sldId id="281" r:id="rId6"/>
    <p:sldId id="289" r:id="rId7"/>
    <p:sldId id="288" r:id="rId8"/>
    <p:sldId id="290" r:id="rId9"/>
    <p:sldId id="291"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050" y="-24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53BD6-9970-44A8-8294-7DB13D08F1A2}" type="datetimeFigureOut">
              <a:rPr lang="en-GB" smtClean="0"/>
              <a:t>12/10/2021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58569-61BF-4B2B-9277-671CA050CBD6}" type="slidenum">
              <a:rPr lang="en-GB" smtClean="0"/>
              <a:t>‹#›</a:t>
            </a:fld>
            <a:endParaRPr lang="en-GB"/>
          </a:p>
        </p:txBody>
      </p:sp>
    </p:spTree>
    <p:extLst>
      <p:ext uri="{BB962C8B-B14F-4D97-AF65-F5344CB8AC3E}">
        <p14:creationId xmlns:p14="http://schemas.microsoft.com/office/powerpoint/2010/main" val="222691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208408-CD35-4C8B-81DB-5A8B9796368C}"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99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683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fr" b="0" i="0" u="none" baseline="0"/>
              <a:t>NB : les deux premiers points se rapportent à la participation et à la présentation</a:t>
            </a:r>
          </a:p>
          <a:p>
            <a:endParaRPr lang="fr-fr" baseline="0" dirty="0"/>
          </a:p>
          <a:p>
            <a:pPr algn="l" rtl="0"/>
            <a:r>
              <a:rPr lang="fr-fr" b="0" i="0" u="none" baseline="0"/>
              <a:t>Pause à 14 h 00 au plus tard</a:t>
            </a:r>
          </a:p>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kern="1200" baseline="0">
                <a:solidFill>
                  <a:schemeClr val="tx1"/>
                </a:solidFill>
                <a:effectLst/>
                <a:latin typeface="+mn-lt"/>
                <a:ea typeface="+mn-ea"/>
                <a:cs typeface="+mn-cs"/>
              </a:rPr>
              <a:t>Beaucoup d'entre vous se sont déjà familiarisés avec les thèmes abordés jusqu'à maintenant, et vos commentaires à ce sujet sont à la fois encouragés et extrêmement bienvenus. </a:t>
            </a:r>
            <a:endParaRPr lang="fr-fr"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2306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fr" b="0" i="0" u="none" baseline="0"/>
              <a:t>NB : les deux premiers points se rapportent à la participation et à la présentation</a:t>
            </a:r>
          </a:p>
          <a:p>
            <a:endParaRPr lang="fr-fr" baseline="0" dirty="0"/>
          </a:p>
          <a:p>
            <a:pPr algn="l" rtl="0"/>
            <a:r>
              <a:rPr lang="fr-fr" b="0" i="0" u="none" baseline="0"/>
              <a:t>Pause à 14 h 00 au plus tard</a:t>
            </a:r>
          </a:p>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kern="1200" baseline="0">
                <a:solidFill>
                  <a:schemeClr val="tx1"/>
                </a:solidFill>
                <a:effectLst/>
                <a:latin typeface="+mn-lt"/>
                <a:ea typeface="+mn-ea"/>
                <a:cs typeface="+mn-cs"/>
              </a:rPr>
              <a:t>Beaucoup d'entre vous se sont déjà familiarisés avec les thèmes abordés jusqu'à maintenant, et vos commentaires à ce sujet sont à la fois encouragés et extrêmement bienvenus. </a:t>
            </a:r>
            <a:endParaRPr lang="fr-fr"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934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9441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515861"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6" name="Picture 5">
            <a:extLst>
              <a:ext uri="{FF2B5EF4-FFF2-40B4-BE49-F238E27FC236}">
                <a16:creationId xmlns:a16="http://schemas.microsoft.com/office/drawing/2014/main" id="{07B141BD-28B5-48EC-935E-93F684254C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1325" y="5136425"/>
            <a:ext cx="1590332" cy="1467097"/>
          </a:xfrm>
          <a:prstGeom prst="rect">
            <a:avLst/>
          </a:prstGeom>
        </p:spPr>
      </p:pic>
      <p:grpSp>
        <p:nvGrpSpPr>
          <p:cNvPr id="10" name="Group 9">
            <a:extLst>
              <a:ext uri="{FF2B5EF4-FFF2-40B4-BE49-F238E27FC236}">
                <a16:creationId xmlns:a16="http://schemas.microsoft.com/office/drawing/2014/main" id="{04D4F168-E78F-4E3F-959C-987449341B35}"/>
              </a:ext>
            </a:extLst>
          </p:cNvPr>
          <p:cNvGrpSpPr/>
          <p:nvPr userDrawn="1"/>
        </p:nvGrpSpPr>
        <p:grpSpPr>
          <a:xfrm>
            <a:off x="515861" y="5727940"/>
            <a:ext cx="2765232" cy="513635"/>
            <a:chOff x="4226505" y="4313542"/>
            <a:chExt cx="3119245" cy="579392"/>
          </a:xfrm>
        </p:grpSpPr>
        <p:pic>
          <p:nvPicPr>
            <p:cNvPr id="11" name="Picture 10">
              <a:extLst>
                <a:ext uri="{FF2B5EF4-FFF2-40B4-BE49-F238E27FC236}">
                  <a16:creationId xmlns:a16="http://schemas.microsoft.com/office/drawing/2014/main" id="{C4193EFD-25D1-4B81-9F42-6F288D7E6E4A}"/>
                </a:ext>
              </a:extLst>
            </p:cNvPr>
            <p:cNvPicPr>
              <a:picLocks noChangeAspect="1"/>
            </p:cNvPicPr>
            <p:nvPr userDrawn="1"/>
          </p:nvPicPr>
          <p:blipFill>
            <a:blip r:embed="rId3"/>
            <a:stretch>
              <a:fillRect/>
            </a:stretch>
          </p:blipFill>
          <p:spPr>
            <a:xfrm>
              <a:off x="6057687" y="4514025"/>
              <a:ext cx="1288063" cy="378909"/>
            </a:xfrm>
            <a:prstGeom prst="rect">
              <a:avLst/>
            </a:prstGeom>
          </p:spPr>
        </p:pic>
        <p:pic>
          <p:nvPicPr>
            <p:cNvPr id="12" name="Picture 11">
              <a:extLst>
                <a:ext uri="{FF2B5EF4-FFF2-40B4-BE49-F238E27FC236}">
                  <a16:creationId xmlns:a16="http://schemas.microsoft.com/office/drawing/2014/main" id="{11BC5913-26FD-4955-9190-EA1E9C484AF5}"/>
                </a:ext>
              </a:extLst>
            </p:cNvPr>
            <p:cNvPicPr>
              <a:picLocks noChangeAspect="1"/>
            </p:cNvPicPr>
            <p:nvPr userDrawn="1"/>
          </p:nvPicPr>
          <p:blipFill>
            <a:blip r:embed="rId4"/>
            <a:stretch>
              <a:fillRect/>
            </a:stretch>
          </p:blipFill>
          <p:spPr>
            <a:xfrm>
              <a:off x="4993074" y="4331903"/>
              <a:ext cx="780101" cy="561031"/>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735A45D-C47D-4871-A188-62707C70ED86}"/>
                </a:ext>
              </a:extLst>
            </p:cNvPr>
            <p:cNvPicPr>
              <a:picLocks noChangeAspect="1"/>
            </p:cNvPicPr>
            <p:nvPr userDrawn="1"/>
          </p:nvPicPr>
          <p:blipFill>
            <a:blip r:embed="rId5"/>
            <a:stretch>
              <a:fillRect/>
            </a:stretch>
          </p:blipFill>
          <p:spPr>
            <a:xfrm>
              <a:off x="4226505" y="4313542"/>
              <a:ext cx="413195" cy="579392"/>
            </a:xfrm>
            <a:prstGeom prst="rect">
              <a:avLst/>
            </a:prstGeom>
          </p:spPr>
        </p:pic>
      </p:grpSp>
    </p:spTree>
    <p:extLst>
      <p:ext uri="{BB962C8B-B14F-4D97-AF65-F5344CB8AC3E}">
        <p14:creationId xmlns:p14="http://schemas.microsoft.com/office/powerpoint/2010/main" val="196713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51019155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76200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7C80A92C-9FD4-45D3-8E86-D280BD6B606C}" type="datetimeFigureOut">
              <a:rPr lang="en-GB" smtClean="0"/>
              <a:t>12/10/2021</a:t>
            </a:fld>
            <a:endParaRPr lang="en-GB"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GB"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A95BC52E-1C6A-4978-BE83-80ED88EEC571}" type="slidenum">
              <a:rPr lang="en-GB" smtClean="0"/>
              <a:t>‹#›</a:t>
            </a:fld>
            <a:endParaRPr lang="en-GB" dirty="0"/>
          </a:p>
        </p:txBody>
      </p:sp>
    </p:spTree>
    <p:extLst>
      <p:ext uri="{BB962C8B-B14F-4D97-AF65-F5344CB8AC3E}">
        <p14:creationId xmlns:p14="http://schemas.microsoft.com/office/powerpoint/2010/main" val="311352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8987304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18372430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35393350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3718895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91522762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88064453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24485151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357775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035162"/>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A5FE2-F561-4BE9-9E47-E59DD1346EDB}"/>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8101658" y="213858"/>
            <a:ext cx="846963" cy="781331"/>
          </a:xfrm>
          <a:prstGeom prst="rect">
            <a:avLst/>
          </a:prstGeom>
        </p:spPr>
      </p:pic>
    </p:spTree>
    <p:extLst>
      <p:ext uri="{BB962C8B-B14F-4D97-AF65-F5344CB8AC3E}">
        <p14:creationId xmlns:p14="http://schemas.microsoft.com/office/powerpoint/2010/main" val="4195614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56618" y="1467591"/>
            <a:ext cx="8119838" cy="1052596"/>
          </a:xfrm>
        </p:spPr>
        <p:txBody>
          <a:bodyPr/>
          <a:lstStyle/>
          <a:p>
            <a:pPr algn="l" rtl="0"/>
            <a:r>
              <a:rPr lang="fr-fr" sz="4000" b="1" i="0" u="none" baseline="0"/>
              <a:t>Développer les acquis d'apprentissage</a:t>
            </a:r>
            <a:r>
              <a:rPr lang="fr-fr" b="0" i="0" u="none" baseline="0"/>
              <a:t>	</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56618" y="2827153"/>
            <a:ext cx="7920774" cy="3353739"/>
          </a:xfrm>
        </p:spPr>
        <p:txBody>
          <a:bodyPr/>
          <a:lstStyle/>
          <a:p>
            <a:pPr algn="l" rtl="0">
              <a:lnSpc>
                <a:spcPct val="100000"/>
              </a:lnSpc>
              <a:spcBef>
                <a:spcPts val="0"/>
              </a:spcBef>
            </a:pPr>
            <a:endParaRPr lang="fr-fr" sz="3200" b="1" dirty="0"/>
          </a:p>
          <a:p>
            <a:pPr algn="l" rtl="0">
              <a:lnSpc>
                <a:spcPct val="100000"/>
              </a:lnSpc>
              <a:spcBef>
                <a:spcPts val="0"/>
              </a:spcBef>
            </a:pPr>
            <a:endParaRPr lang="fr-fr" sz="3200" b="1" dirty="0"/>
          </a:p>
          <a:p>
            <a:pPr algn="l" rtl="0">
              <a:lnSpc>
                <a:spcPct val="100000"/>
              </a:lnSpc>
              <a:spcBef>
                <a:spcPts val="0"/>
              </a:spcBef>
            </a:pPr>
            <a:r>
              <a:rPr lang="fr-fr" sz="3200" b="1" i="0" u="none" baseline="0"/>
              <a:t>Professeure Elizabeth Daniel</a:t>
            </a:r>
          </a:p>
          <a:p>
            <a:pPr algn="l" rtl="0">
              <a:lnSpc>
                <a:spcPct val="100000"/>
              </a:lnSpc>
              <a:spcBef>
                <a:spcPts val="0"/>
              </a:spcBef>
            </a:pPr>
            <a:r>
              <a:rPr lang="fr-fr" sz="3200" b="1" i="0" u="none" baseline="0"/>
              <a:t>Open University Business School</a:t>
            </a:r>
          </a:p>
          <a:p>
            <a:pPr algn="l" rtl="0">
              <a:lnSpc>
                <a:spcPct val="100000"/>
              </a:lnSpc>
              <a:spcBef>
                <a:spcPts val="0"/>
              </a:spcBef>
            </a:pPr>
            <a:r>
              <a:rPr lang="fr-fr" sz="3200" b="0" i="0" u="none" baseline="0"/>
              <a:t> </a:t>
            </a:r>
          </a:p>
          <a:p>
            <a:pPr algn="l" rtl="0">
              <a:lnSpc>
                <a:spcPct val="100000"/>
              </a:lnSpc>
              <a:spcBef>
                <a:spcPts val="0"/>
              </a:spcBef>
            </a:pPr>
            <a:endParaRPr lang="fr-fr" sz="2800" dirty="0"/>
          </a:p>
          <a:p>
            <a:endParaRPr lang="fr-fr" sz="2400" dirty="0"/>
          </a:p>
        </p:txBody>
      </p:sp>
    </p:spTree>
    <p:extLst>
      <p:ext uri="{BB962C8B-B14F-4D97-AF65-F5344CB8AC3E}">
        <p14:creationId xmlns:p14="http://schemas.microsoft.com/office/powerpoint/2010/main" val="448630427"/>
      </p:ext>
    </p:extLst>
  </p:cSld>
  <p:clrMapOvr>
    <a:masterClrMapping/>
  </p:clrMapOvr>
  <mc:AlternateContent xmlns:mc="http://schemas.openxmlformats.org/markup-compatibility/2006" xmlns:p14="http://schemas.microsoft.com/office/powerpoint/2010/main">
    <mc:Choice Requires="p14">
      <p:transition spd="slow" p14:dur="2000" advTm="28660"/>
    </mc:Choice>
    <mc:Fallback xmlns="">
      <p:transition spd="slow" advTm="2866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fr-fr" sz="3600" b="1" i="0" u="none" baseline="0">
                <a:solidFill>
                  <a:schemeClr val="tx1"/>
                </a:solidFill>
              </a:rPr>
              <a:t>Que sont les acquis d'apprentissage et pourquoi sont-ils importants ?</a:t>
            </a:r>
          </a:p>
        </p:txBody>
      </p:sp>
      <p:sp>
        <p:nvSpPr>
          <p:cNvPr id="3" name="Content Placeholder 2"/>
          <p:cNvSpPr>
            <a:spLocks noGrp="1"/>
          </p:cNvSpPr>
          <p:nvPr>
            <p:ph idx="1"/>
          </p:nvPr>
        </p:nvSpPr>
        <p:spPr>
          <a:xfrm>
            <a:off x="179512" y="1772816"/>
            <a:ext cx="8208912" cy="4968552"/>
          </a:xfrm>
        </p:spPr>
        <p:txBody>
          <a:bodyPr>
            <a:normAutofit/>
          </a:bodyPr>
          <a:lstStyle/>
          <a:p>
            <a:pPr marL="0" indent="0" algn="l" rtl="0">
              <a:lnSpc>
                <a:spcPct val="100000"/>
              </a:lnSpc>
              <a:spcBef>
                <a:spcPts val="0"/>
              </a:spcBef>
              <a:buNone/>
            </a:pPr>
            <a:endParaRPr lang="fr-fr" sz="2400" dirty="0"/>
          </a:p>
          <a:p>
            <a:pPr marL="0" algn="l" rtl="0">
              <a:lnSpc>
                <a:spcPct val="100000"/>
              </a:lnSpc>
              <a:spcBef>
                <a:spcPts val="0"/>
              </a:spcBef>
            </a:pPr>
            <a:endParaRPr lang="fr-fr" sz="2400" dirty="0"/>
          </a:p>
        </p:txBody>
      </p:sp>
      <p:sp>
        <p:nvSpPr>
          <p:cNvPr id="4" name="TextBox 3">
            <a:extLst>
              <a:ext uri="{FF2B5EF4-FFF2-40B4-BE49-F238E27FC236}">
                <a16:creationId xmlns:a16="http://schemas.microsoft.com/office/drawing/2014/main" id="{785B1F77-45A9-4ABE-9061-A4A8B9383082}"/>
              </a:ext>
            </a:extLst>
          </p:cNvPr>
          <p:cNvSpPr txBox="1"/>
          <p:nvPr/>
        </p:nvSpPr>
        <p:spPr>
          <a:xfrm>
            <a:off x="395537" y="1608707"/>
            <a:ext cx="8568952" cy="5078313"/>
          </a:xfrm>
          <a:prstGeom prst="rect">
            <a:avLst/>
          </a:prstGeom>
          <a:noFill/>
        </p:spPr>
        <p:txBody>
          <a:bodyPr wrap="square" rtlCol="0">
            <a:spAutoFit/>
          </a:bodyPr>
          <a:lstStyle/>
          <a:p>
            <a:endParaRPr lang="fr-fr" dirty="0"/>
          </a:p>
          <a:p>
            <a:endParaRPr lang="fr-fr" dirty="0"/>
          </a:p>
          <a:p>
            <a:pPr algn="ctr" rtl="0"/>
            <a:r>
              <a:rPr lang="fr-fr" sz="1600" b="0" i="0" u="none" baseline="0" dirty="0"/>
              <a:t>Un acquis d'apprentissage est un énoncé indiquant ce qu'un étudiant est censé savoir, comprendre et être capable de faire à la fin d'un module, d'une formation ou d'études.</a:t>
            </a:r>
          </a:p>
          <a:p>
            <a:endParaRPr lang="fr-fr" sz="1600" dirty="0"/>
          </a:p>
          <a:p>
            <a:pPr algn="l" rtl="0"/>
            <a:r>
              <a:rPr lang="fr-fr" sz="1600" b="0" i="0" u="none" baseline="0" dirty="0"/>
              <a:t>Ils sont importants car :</a:t>
            </a:r>
          </a:p>
          <a:p>
            <a:pPr marL="285750" indent="-285750" algn="l" rtl="0">
              <a:buFont typeface="Arial" panose="020B0604020202020204" pitchFamily="34" charset="0"/>
              <a:buChar char="•"/>
            </a:pPr>
            <a:r>
              <a:rPr lang="fr-fr" sz="1600" b="0" i="0" u="none" baseline="0" dirty="0"/>
              <a:t>Ils ne mettent plus l'accent sur le professeur et l'enseignement, mais sur l'étudiant et l'apprentissage</a:t>
            </a:r>
          </a:p>
          <a:p>
            <a:pPr marL="285750" indent="-285750" algn="l" rtl="0">
              <a:buFont typeface="Arial" panose="020B0604020202020204" pitchFamily="34" charset="0"/>
              <a:buChar char="•"/>
            </a:pPr>
            <a:r>
              <a:rPr lang="fr-fr" sz="1600" b="0" i="0" u="none" baseline="0" dirty="0"/>
              <a:t>Ils aident les </a:t>
            </a:r>
            <a:r>
              <a:rPr lang="fr-fr" sz="1600" b="1" i="0" u="none" baseline="0" dirty="0"/>
              <a:t>étudiants</a:t>
            </a:r>
            <a:r>
              <a:rPr lang="fr-fr" sz="1600" b="0" i="0" u="none" baseline="0" dirty="0"/>
              <a:t> à savoir ce qu'ils doivent attendre de leurs études, afin de pouvoir choisir la formation qui leur convient et suivre leurs progrès au fil de leurs études et une fois leurs études terminées</a:t>
            </a:r>
          </a:p>
          <a:p>
            <a:pPr marL="285750" indent="-285750" algn="l" rtl="0">
              <a:buFont typeface="Arial" panose="020B0604020202020204" pitchFamily="34" charset="0"/>
              <a:buChar char="•"/>
            </a:pPr>
            <a:r>
              <a:rPr lang="fr-fr" sz="1600" b="0" i="0" u="none" baseline="0" dirty="0"/>
              <a:t>Ils servent de support aux </a:t>
            </a:r>
            <a:r>
              <a:rPr lang="fr-fr" sz="1600" b="1" i="0" u="none" baseline="0" dirty="0"/>
              <a:t>professeurs</a:t>
            </a:r>
            <a:r>
              <a:rPr lang="fr-fr" sz="1600" b="0" i="0" u="none" baseline="0" dirty="0"/>
              <a:t> qui créent des formations, surtout s'ils travaillent en équipes ou créent des formations qui se complètent</a:t>
            </a:r>
          </a:p>
          <a:p>
            <a:pPr marL="285750" indent="-285750" algn="l" rtl="0">
              <a:buFont typeface="Arial" panose="020B0604020202020204" pitchFamily="34" charset="0"/>
              <a:buChar char="•"/>
            </a:pPr>
            <a:r>
              <a:rPr lang="fr-fr" sz="1600" b="0" i="0" u="none" baseline="0" dirty="0"/>
              <a:t>Ils servent de support aux </a:t>
            </a:r>
            <a:r>
              <a:rPr lang="fr-fr" sz="1600" b="1" i="0" u="none" baseline="0" dirty="0"/>
              <a:t>employeurs, organismes professionnels, agences de formation ou donateurs</a:t>
            </a:r>
            <a:r>
              <a:rPr lang="fr-fr" sz="1600" b="0" i="0" u="none" baseline="0" dirty="0"/>
              <a:t>, qui savent alors ce que leur personnel ou clients vont apprendre</a:t>
            </a:r>
          </a:p>
          <a:p>
            <a:pPr marL="285750" indent="-285750" algn="l" rtl="0">
              <a:buFont typeface="Arial" panose="020B0604020202020204" pitchFamily="34" charset="0"/>
              <a:buChar char="•"/>
            </a:pPr>
            <a:r>
              <a:rPr lang="fr-fr" sz="1600" b="0" i="0" u="none" baseline="0" dirty="0"/>
              <a:t>Ils jouent un rôle important dans l'assurance qualité, et particulièrement l'assurance qualité de l'apprentissage</a:t>
            </a:r>
          </a:p>
          <a:p>
            <a:endParaRPr lang="fr-fr" sz="1600" dirty="0"/>
          </a:p>
          <a:p>
            <a:pPr algn="l" rtl="0"/>
            <a:r>
              <a:rPr lang="fr-fr" sz="1600" b="0" i="0" u="none" baseline="0" dirty="0"/>
              <a:t>Source : </a:t>
            </a:r>
            <a:r>
              <a:rPr lang="fr-fr" sz="1600" b="0" i="0" u="none" baseline="0" dirty="0" err="1"/>
              <a:t>Using</a:t>
            </a:r>
            <a:r>
              <a:rPr lang="fr-fr" sz="1600" b="0" i="0" u="none" baseline="0" dirty="0"/>
              <a:t> </a:t>
            </a:r>
            <a:r>
              <a:rPr lang="fr-fr" sz="1600" b="0" i="0" u="none" baseline="0" dirty="0" err="1"/>
              <a:t>learning</a:t>
            </a:r>
            <a:r>
              <a:rPr lang="fr-fr" sz="1600" b="0" i="0" u="none" baseline="0" dirty="0"/>
              <a:t> </a:t>
            </a:r>
            <a:r>
              <a:rPr lang="fr-fr" sz="1600" b="0" i="0" u="none" baseline="0" dirty="0" err="1"/>
              <a:t>outcomes</a:t>
            </a:r>
            <a:r>
              <a:rPr lang="fr-fr" sz="1600" b="0" i="0" u="none" baseline="0" dirty="0"/>
              <a:t> at the Open </a:t>
            </a:r>
            <a:r>
              <a:rPr lang="fr-fr" sz="1600" b="0" i="0" u="none" baseline="0" dirty="0" err="1"/>
              <a:t>University</a:t>
            </a:r>
            <a:r>
              <a:rPr lang="fr-fr" sz="1600" b="0" i="0" u="none" baseline="0" dirty="0"/>
              <a:t>, March 2015 </a:t>
            </a:r>
          </a:p>
        </p:txBody>
      </p:sp>
    </p:spTree>
    <p:custDataLst>
      <p:tags r:id="rId1"/>
    </p:custDataLst>
    <p:extLst>
      <p:ext uri="{BB962C8B-B14F-4D97-AF65-F5344CB8AC3E}">
        <p14:creationId xmlns:p14="http://schemas.microsoft.com/office/powerpoint/2010/main" val="1020337834"/>
      </p:ext>
    </p:extLst>
  </p:cSld>
  <p:clrMapOvr>
    <a:masterClrMapping/>
  </p:clrMapOvr>
  <mc:AlternateContent xmlns:mc="http://schemas.openxmlformats.org/markup-compatibility/2006" xmlns:p14="http://schemas.microsoft.com/office/powerpoint/2010/main">
    <mc:Choice Requires="p14">
      <p:transition spd="slow" p14:dur="2000" advTm="118266"/>
    </mc:Choice>
    <mc:Fallback xmlns="">
      <p:transition spd="slow" advTm="1182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fr-fr" sz="3600" b="1" i="0" u="none" baseline="0">
                <a:solidFill>
                  <a:schemeClr val="tx1"/>
                </a:solidFill>
              </a:rPr>
              <a:t>Comment rédiger les acquis d'apprentissage ?</a:t>
            </a:r>
          </a:p>
        </p:txBody>
      </p:sp>
      <p:sp>
        <p:nvSpPr>
          <p:cNvPr id="3" name="Content Placeholder 2"/>
          <p:cNvSpPr>
            <a:spLocks noGrp="1"/>
          </p:cNvSpPr>
          <p:nvPr>
            <p:ph idx="1"/>
          </p:nvPr>
        </p:nvSpPr>
        <p:spPr>
          <a:xfrm>
            <a:off x="179512" y="1412776"/>
            <a:ext cx="8208912" cy="5328592"/>
          </a:xfrm>
        </p:spPr>
        <p:txBody>
          <a:bodyPr>
            <a:normAutofit lnSpcReduction="10000"/>
          </a:bodyPr>
          <a:lstStyle/>
          <a:p>
            <a:pPr marL="0" indent="0" algn="l" rtl="0">
              <a:lnSpc>
                <a:spcPct val="100000"/>
              </a:lnSpc>
              <a:spcBef>
                <a:spcPts val="0"/>
              </a:spcBef>
              <a:buNone/>
            </a:pPr>
            <a:endParaRPr lang="fr-fr" sz="2400" dirty="0"/>
          </a:p>
          <a:p>
            <a:pPr marL="0" indent="0" algn="l" rtl="0">
              <a:lnSpc>
                <a:spcPct val="100000"/>
              </a:lnSpc>
              <a:spcBef>
                <a:spcPts val="0"/>
              </a:spcBef>
              <a:buNone/>
            </a:pPr>
            <a:r>
              <a:rPr lang="fr-fr" sz="1600" b="0" i="0" u="none" baseline="0"/>
              <a:t>Les acquis d'apprentissage doivent être décrits selon les quatre catégories suivantes : </a:t>
            </a:r>
          </a:p>
          <a:p>
            <a:pPr marL="0" indent="0" algn="l" rtl="0">
              <a:lnSpc>
                <a:spcPct val="100000"/>
              </a:lnSpc>
              <a:spcBef>
                <a:spcPts val="0"/>
              </a:spcBef>
              <a:buNone/>
            </a:pPr>
            <a:endParaRPr lang="fr-fr" sz="1600" dirty="0"/>
          </a:p>
          <a:p>
            <a:pPr algn="l" rtl="0">
              <a:lnSpc>
                <a:spcPct val="100000"/>
              </a:lnSpc>
              <a:spcBef>
                <a:spcPts val="0"/>
              </a:spcBef>
            </a:pPr>
            <a:r>
              <a:rPr lang="fr-fr" sz="1600" b="1" i="0" u="none" baseline="0"/>
              <a:t>connaissances et compréhension :</a:t>
            </a:r>
            <a:r>
              <a:rPr lang="fr-fr" sz="1600" b="0" i="0" u="none" baseline="0"/>
              <a:t> le thème et le degré de profondeur selon lequel il est abordé.</a:t>
            </a:r>
          </a:p>
          <a:p>
            <a:pPr marL="0" indent="0" algn="l" rtl="0">
              <a:lnSpc>
                <a:spcPct val="100000"/>
              </a:lnSpc>
              <a:spcBef>
                <a:spcPts val="0"/>
              </a:spcBef>
              <a:buNone/>
            </a:pPr>
            <a:endParaRPr lang="fr-fr" sz="1600" b="1" dirty="0"/>
          </a:p>
          <a:p>
            <a:pPr algn="l" rtl="0">
              <a:lnSpc>
                <a:spcPct val="100000"/>
              </a:lnSpc>
              <a:spcBef>
                <a:spcPts val="0"/>
              </a:spcBef>
            </a:pPr>
            <a:r>
              <a:rPr lang="fr-fr" sz="1600" b="1" i="0" u="none" baseline="0"/>
              <a:t>compétences cognitives :</a:t>
            </a:r>
            <a:r>
              <a:rPr lang="fr-fr" sz="1600" b="0" i="0" u="none" baseline="0"/>
              <a:t> les capacités de réflexion requises pour traiter le thème, par ex. analyse, synthèse.</a:t>
            </a:r>
            <a:br>
              <a:rPr lang="fr-fr" sz="1600"/>
            </a:br>
            <a:endParaRPr lang="fr-fr" sz="1600" b="1" dirty="0"/>
          </a:p>
          <a:p>
            <a:pPr algn="l" rtl="0">
              <a:lnSpc>
                <a:spcPct val="100000"/>
              </a:lnSpc>
              <a:spcBef>
                <a:spcPts val="0"/>
              </a:spcBef>
            </a:pPr>
            <a:r>
              <a:rPr lang="fr-fr" sz="1600" b="1" i="0" u="none" baseline="0"/>
              <a:t>compétences essentielles :</a:t>
            </a:r>
            <a:r>
              <a:rPr lang="fr-fr" sz="1600" b="0" i="0" u="none" baseline="0"/>
              <a:t> les compétences telles que la capacité à communiquer efficacement, à manipuler des contenus numériques et graphiques et des outils informatiques, à utiliser des ressources en ligne pour trouver et recueillir des informations.</a:t>
            </a:r>
            <a:br>
              <a:rPr lang="fr-fr" sz="1600"/>
            </a:br>
            <a:endParaRPr lang="fr-fr" sz="1600" b="1" dirty="0"/>
          </a:p>
          <a:p>
            <a:pPr algn="l" rtl="0">
              <a:lnSpc>
                <a:spcPct val="100000"/>
              </a:lnSpc>
              <a:spcBef>
                <a:spcPts val="0"/>
              </a:spcBef>
            </a:pPr>
            <a:r>
              <a:rPr lang="fr-fr" sz="1600" b="1" i="0" u="none" baseline="0"/>
              <a:t>compétences professionnelles et pratiques : </a:t>
            </a:r>
            <a:r>
              <a:rPr lang="fr-fr" sz="1600" b="0" i="0" u="none" baseline="0"/>
              <a:t>les compétences spécifiques à un domaine particulier, comme le travail en laboratoire ou sur le terrain, ou les exigences d'un organisme professionnel ou de réglementation spécifique. </a:t>
            </a:r>
            <a:endParaRPr lang="fr-fr" sz="1600" b="1" dirty="0"/>
          </a:p>
          <a:p>
            <a:pPr algn="l" rtl="0">
              <a:lnSpc>
                <a:spcPct val="100000"/>
              </a:lnSpc>
              <a:spcBef>
                <a:spcPts val="0"/>
              </a:spcBef>
            </a:pPr>
            <a:endParaRPr lang="fr-fr" sz="2400" dirty="0"/>
          </a:p>
          <a:p>
            <a:pPr marL="0" indent="0" algn="l" rtl="0">
              <a:lnSpc>
                <a:spcPct val="100000"/>
              </a:lnSpc>
              <a:spcBef>
                <a:spcPts val="0"/>
              </a:spcBef>
              <a:buNone/>
            </a:pPr>
            <a:r>
              <a:rPr lang="fr-fr" sz="1600" b="0" i="0" u="none" baseline="0"/>
              <a:t>L'utilisation de ces catégories, qui mettent l'accent sur le développement des connaissances et des compétences, est un aspect important de presque toutes les formations.</a:t>
            </a:r>
          </a:p>
        </p:txBody>
      </p:sp>
    </p:spTree>
    <p:extLst>
      <p:ext uri="{BB962C8B-B14F-4D97-AF65-F5344CB8AC3E}">
        <p14:creationId xmlns:p14="http://schemas.microsoft.com/office/powerpoint/2010/main" val="2223815065"/>
      </p:ext>
    </p:extLst>
  </p:cSld>
  <p:clrMapOvr>
    <a:masterClrMapping/>
  </p:clrMapOvr>
  <mc:AlternateContent xmlns:mc="http://schemas.openxmlformats.org/markup-compatibility/2006" xmlns:p14="http://schemas.microsoft.com/office/powerpoint/2010/main">
    <mc:Choice Requires="p14">
      <p:transition spd="slow" p14:dur="2000" advTm="109179"/>
    </mc:Choice>
    <mc:Fallback xmlns="">
      <p:transition spd="slow" advTm="10917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fr-fr" sz="3600" b="1" i="0" u="none" baseline="0">
                <a:solidFill>
                  <a:schemeClr val="tx1"/>
                </a:solidFill>
              </a:rPr>
              <a:t>Quand rédiger les acquis d'apprentissage et combien en rédiger ?</a:t>
            </a:r>
          </a:p>
        </p:txBody>
      </p:sp>
      <p:sp>
        <p:nvSpPr>
          <p:cNvPr id="3" name="Content Placeholder 2"/>
          <p:cNvSpPr>
            <a:spLocks noGrp="1"/>
          </p:cNvSpPr>
          <p:nvPr>
            <p:ph idx="1"/>
          </p:nvPr>
        </p:nvSpPr>
        <p:spPr>
          <a:xfrm>
            <a:off x="179512" y="1772816"/>
            <a:ext cx="8208912" cy="4968552"/>
          </a:xfrm>
        </p:spPr>
        <p:txBody>
          <a:bodyPr>
            <a:normAutofit lnSpcReduction="10000"/>
          </a:bodyPr>
          <a:lstStyle/>
          <a:p>
            <a:pPr marL="0" indent="0" algn="l" rtl="0">
              <a:lnSpc>
                <a:spcPct val="100000"/>
              </a:lnSpc>
              <a:spcBef>
                <a:spcPts val="0"/>
              </a:spcBef>
              <a:buNone/>
            </a:pPr>
            <a:endParaRPr lang="fr-fr" sz="2400" dirty="0"/>
          </a:p>
          <a:p>
            <a:pPr marL="0" indent="0" algn="l" rtl="0">
              <a:lnSpc>
                <a:spcPct val="100000"/>
              </a:lnSpc>
              <a:spcBef>
                <a:spcPts val="0"/>
              </a:spcBef>
              <a:buNone/>
            </a:pPr>
            <a:r>
              <a:rPr lang="fr-fr" sz="1600" b="0" i="0" u="none" baseline="0"/>
              <a:t>Les acquis d'apprentissage doivent être rédigés avant que les contenus des formations ne soient produits, car ils offrent des orientations quant à la nature et au niveau des contenus à développer.</a:t>
            </a:r>
          </a:p>
          <a:p>
            <a:pPr marL="0" indent="0" algn="l" rtl="0">
              <a:lnSpc>
                <a:spcPct val="100000"/>
              </a:lnSpc>
              <a:spcBef>
                <a:spcPts val="0"/>
              </a:spcBef>
              <a:buNone/>
            </a:pPr>
            <a:endParaRPr lang="fr-fr" sz="2400" dirty="0"/>
          </a:p>
          <a:p>
            <a:pPr marL="0" indent="0" algn="l" rtl="0">
              <a:lnSpc>
                <a:spcPct val="100000"/>
              </a:lnSpc>
              <a:spcBef>
                <a:spcPts val="0"/>
              </a:spcBef>
              <a:buNone/>
            </a:pPr>
            <a:r>
              <a:rPr lang="fr-fr" sz="1600" b="0" i="0" u="none" baseline="0"/>
              <a:t>Il n'existe pas de nombre idéal d'acquis d'apprentissage ; une formation plus courte est par exemple susceptible d'en avoir moins qu'une formation plus longue.  Nous suggérons de rédiger</a:t>
            </a:r>
          </a:p>
          <a:p>
            <a:pPr marL="0" indent="0" algn="l" rtl="0">
              <a:lnSpc>
                <a:spcPct val="100000"/>
              </a:lnSpc>
              <a:spcBef>
                <a:spcPts val="0"/>
              </a:spcBef>
              <a:buNone/>
            </a:pPr>
            <a:endParaRPr lang="fr-fr" sz="1600" dirty="0"/>
          </a:p>
          <a:p>
            <a:pPr marL="0" indent="0" algn="ctr" rtl="0">
              <a:lnSpc>
                <a:spcPct val="100000"/>
              </a:lnSpc>
              <a:spcBef>
                <a:spcPts val="0"/>
              </a:spcBef>
              <a:buNone/>
            </a:pPr>
            <a:r>
              <a:rPr lang="fr-fr" sz="1600" b="0" i="0" u="none" baseline="0"/>
              <a:t> environ </a:t>
            </a:r>
            <a:r>
              <a:rPr lang="fr-fr" sz="2000" b="1" i="0" u="none" baseline="0"/>
              <a:t>4</a:t>
            </a:r>
            <a:r>
              <a:rPr lang="fr-fr" sz="1600" b="0" i="0" u="none" baseline="0"/>
              <a:t> acquis d'apprentissage pour une formation courte de quelques heures </a:t>
            </a:r>
            <a:br>
              <a:rPr lang="fr-fr" sz="1600"/>
            </a:br>
            <a:endParaRPr lang="fr-fr" sz="1600" dirty="0"/>
          </a:p>
          <a:p>
            <a:pPr marL="0" indent="0" algn="ctr" rtl="0">
              <a:lnSpc>
                <a:spcPct val="100000"/>
              </a:lnSpc>
              <a:spcBef>
                <a:spcPts val="0"/>
              </a:spcBef>
              <a:buNone/>
            </a:pPr>
            <a:endParaRPr lang="fr-fr" sz="1600" dirty="0"/>
          </a:p>
          <a:p>
            <a:pPr marL="0" indent="0" algn="ctr" rtl="0">
              <a:lnSpc>
                <a:spcPct val="100000"/>
              </a:lnSpc>
              <a:spcBef>
                <a:spcPts val="0"/>
              </a:spcBef>
              <a:buNone/>
            </a:pPr>
            <a:r>
              <a:rPr lang="fr-fr" sz="1600" b="0" i="0" u="none" baseline="0"/>
              <a:t>environ </a:t>
            </a:r>
            <a:r>
              <a:rPr lang="fr-fr" sz="2400" b="1" i="0" u="none" baseline="0"/>
              <a:t>12 à 14 </a:t>
            </a:r>
            <a:r>
              <a:rPr lang="fr-fr" sz="1600" b="0" i="0" u="none" baseline="0"/>
              <a:t>acquis d'apprentissage pour une formation d'une centaine d'heures ou plus</a:t>
            </a:r>
          </a:p>
          <a:p>
            <a:pPr algn="l" rtl="0">
              <a:lnSpc>
                <a:spcPct val="100000"/>
              </a:lnSpc>
              <a:spcBef>
                <a:spcPts val="0"/>
              </a:spcBef>
            </a:pPr>
            <a:endParaRPr lang="fr-fr" sz="1600" dirty="0"/>
          </a:p>
          <a:p>
            <a:pPr marL="0" indent="0" algn="l" rtl="0">
              <a:lnSpc>
                <a:spcPct val="100000"/>
              </a:lnSpc>
              <a:spcBef>
                <a:spcPts val="0"/>
              </a:spcBef>
              <a:buNone/>
            </a:pPr>
            <a:r>
              <a:rPr lang="fr-fr" sz="1600" b="0" i="0" u="none" baseline="0"/>
              <a:t>Les acquis d'apprentissage doivent être répartis dans les quatre catégories :</a:t>
            </a:r>
          </a:p>
          <a:p>
            <a:pPr algn="l" rtl="0">
              <a:lnSpc>
                <a:spcPct val="100000"/>
              </a:lnSpc>
              <a:spcBef>
                <a:spcPts val="0"/>
              </a:spcBef>
            </a:pPr>
            <a:r>
              <a:rPr lang="fr-fr" sz="1600" b="1" i="0" u="none" baseline="0"/>
              <a:t>connaissances et compréhension</a:t>
            </a:r>
          </a:p>
          <a:p>
            <a:pPr algn="l" rtl="0">
              <a:lnSpc>
                <a:spcPct val="100000"/>
              </a:lnSpc>
              <a:spcBef>
                <a:spcPts val="0"/>
              </a:spcBef>
            </a:pPr>
            <a:r>
              <a:rPr lang="fr-fr" sz="1600" b="1" i="0" u="none" baseline="0"/>
              <a:t>compétences cognitives </a:t>
            </a:r>
          </a:p>
          <a:p>
            <a:pPr algn="l" rtl="0">
              <a:lnSpc>
                <a:spcPct val="100000"/>
              </a:lnSpc>
              <a:spcBef>
                <a:spcPts val="0"/>
              </a:spcBef>
            </a:pPr>
            <a:r>
              <a:rPr lang="fr-fr" sz="1600" b="1" i="0" u="none" baseline="0"/>
              <a:t>compétences essentielles</a:t>
            </a:r>
          </a:p>
          <a:p>
            <a:pPr algn="l" rtl="0">
              <a:lnSpc>
                <a:spcPct val="100000"/>
              </a:lnSpc>
              <a:spcBef>
                <a:spcPts val="0"/>
              </a:spcBef>
            </a:pPr>
            <a:r>
              <a:rPr lang="fr-fr" sz="1600" b="1" i="0" u="none" baseline="0"/>
              <a:t>compétences professionnelles et pratiques</a:t>
            </a:r>
            <a:endParaRPr lang="fr-fr" sz="1600" dirty="0"/>
          </a:p>
        </p:txBody>
      </p:sp>
    </p:spTree>
    <p:custDataLst>
      <p:tags r:id="rId1"/>
    </p:custDataLst>
    <p:extLst>
      <p:ext uri="{BB962C8B-B14F-4D97-AF65-F5344CB8AC3E}">
        <p14:creationId xmlns:p14="http://schemas.microsoft.com/office/powerpoint/2010/main" val="3186792732"/>
      </p:ext>
    </p:extLst>
  </p:cSld>
  <p:clrMapOvr>
    <a:masterClrMapping/>
  </p:clrMapOvr>
  <mc:AlternateContent xmlns:mc="http://schemas.openxmlformats.org/markup-compatibility/2006" xmlns:p14="http://schemas.microsoft.com/office/powerpoint/2010/main">
    <mc:Choice Requires="p14">
      <p:transition spd="slow" p14:dur="2000" advTm="107256"/>
    </mc:Choice>
    <mc:Fallback xmlns="">
      <p:transition spd="slow" advTm="1072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fr-fr" sz="3600" b="1" i="0" u="none" baseline="0">
                <a:solidFill>
                  <a:schemeClr val="tx1"/>
                </a:solidFill>
              </a:rPr>
              <a:t>Exemples d'acquis d'apprentissage</a:t>
            </a:r>
          </a:p>
        </p:txBody>
      </p:sp>
      <p:sp>
        <p:nvSpPr>
          <p:cNvPr id="3" name="Content Placeholder 2"/>
          <p:cNvSpPr>
            <a:spLocks noGrp="1"/>
          </p:cNvSpPr>
          <p:nvPr>
            <p:ph idx="1"/>
          </p:nvPr>
        </p:nvSpPr>
        <p:spPr>
          <a:xfrm>
            <a:off x="349776" y="1423741"/>
            <a:ext cx="8208912" cy="4968552"/>
          </a:xfrm>
        </p:spPr>
        <p:txBody>
          <a:bodyPr>
            <a:normAutofit/>
          </a:bodyPr>
          <a:lstStyle/>
          <a:p>
            <a:pPr marL="0" indent="0" algn="l" rtl="0">
              <a:lnSpc>
                <a:spcPct val="100000"/>
              </a:lnSpc>
              <a:spcBef>
                <a:spcPts val="0"/>
              </a:spcBef>
              <a:buNone/>
            </a:pPr>
            <a:r>
              <a:rPr lang="fr-fr" sz="1800" b="0" i="0" u="none" baseline="0" dirty="0"/>
              <a:t>Voici des exemples d'acquis d'apprentissage extraits d'une formation courte conçue pour aider les femmes à développer des compétences d'habileté numérique.</a:t>
            </a:r>
          </a:p>
          <a:p>
            <a:pPr marL="0" indent="0" algn="l" rtl="0">
              <a:lnSpc>
                <a:spcPct val="100000"/>
              </a:lnSpc>
              <a:spcBef>
                <a:spcPts val="0"/>
              </a:spcBef>
              <a:buNone/>
            </a:pPr>
            <a:endParaRPr lang="fr-fr" sz="2400" dirty="0"/>
          </a:p>
          <a:p>
            <a:pPr marL="0" indent="0" algn="l" rtl="0" fontAlgn="base">
              <a:buNone/>
            </a:pPr>
            <a:r>
              <a:rPr lang="fr-fr" sz="1800" b="0" i="0" u="non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À la fin de cette formation, vous serez en mesure de : </a:t>
            </a:r>
            <a:br>
              <a:rPr lang="fr-fr" sz="1800" b="0" i="0" dirty="0">
                <a:solidFill>
                  <a:srgbClr val="000000"/>
                </a:solidFill>
                <a:effectLst/>
                <a:latin typeface="Calibri" panose="020F0502020204030204" pitchFamily="34" charset="0"/>
              </a:rPr>
            </a:br>
            <a:br>
              <a:rPr lang="fr-fr" sz="1800" b="0" i="0" dirty="0">
                <a:solidFill>
                  <a:srgbClr val="000000"/>
                </a:solidFill>
                <a:effectLst/>
                <a:latin typeface="Calibri" panose="020F0502020204030204" pitchFamily="34" charset="0"/>
              </a:rPr>
            </a:br>
            <a:endParaRPr lang="fr-fr" sz="16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fr-fr" sz="1800" b="0" i="0" u="non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apprendre comment les femmes utilisent l'habileté numérique dans le cadre de leurs études, de leur travail et de leurs loisirs</a:t>
            </a:r>
            <a:br>
              <a:rPr lang="fr-fr" sz="1800" b="0" i="0" dirty="0">
                <a:solidFill>
                  <a:srgbClr val="000000"/>
                </a:solidFill>
                <a:effectLst/>
                <a:latin typeface="Calibri" panose="020F0502020204030204" pitchFamily="34" charset="0"/>
              </a:rPr>
            </a:br>
            <a:endParaRPr lang="fr-fr" sz="1800"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fr-fr" sz="1800" b="0" i="0" u="non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comprendre vos compétences d'habileté numérique et prendre confiance en vous </a:t>
            </a:r>
            <a:br>
              <a:rPr lang="fr-fr" sz="1800" b="0" i="0" dirty="0">
                <a:solidFill>
                  <a:srgbClr val="000000"/>
                </a:solidFill>
                <a:effectLst/>
                <a:latin typeface="Calibri" panose="020F0502020204030204" pitchFamily="34" charset="0"/>
              </a:rPr>
            </a:br>
            <a:r>
              <a:rPr lang="fr-fr" sz="1800" b="0" i="0" u="non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p>
          <a:p>
            <a:pPr algn="l" rtl="0" fontAlgn="base">
              <a:buFont typeface="Arial" panose="020B0604020202020204" pitchFamily="34" charset="0"/>
              <a:buChar char="•"/>
            </a:pPr>
            <a:r>
              <a:rPr lang="fr-fr" sz="1800" b="0" i="0" u="non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choisir et utiliser les compétences et outils d'habileté numérique adaptés à la tâche concernée </a:t>
            </a:r>
            <a:br>
              <a:rPr lang="fr-fr" sz="1800" b="0" i="0" dirty="0">
                <a:solidFill>
                  <a:srgbClr val="000000"/>
                </a:solidFill>
                <a:effectLst/>
                <a:latin typeface="Calibri" panose="020F0502020204030204" pitchFamily="34" charset="0"/>
              </a:rPr>
            </a:br>
            <a:endParaRPr lang="fr-fr" sz="1800"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fr-fr" sz="1800" b="0" i="0" u="none"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identifier les mesures à prendre pour approfondir votre habileté numérique </a:t>
            </a:r>
          </a:p>
          <a:p>
            <a:pPr marL="0" indent="0" algn="l" rtl="0">
              <a:lnSpc>
                <a:spcPct val="100000"/>
              </a:lnSpc>
              <a:spcBef>
                <a:spcPts val="0"/>
              </a:spcBef>
              <a:buNone/>
            </a:pPr>
            <a:endParaRPr lang="fr-fr" sz="2400" dirty="0"/>
          </a:p>
        </p:txBody>
      </p:sp>
      <p:sp>
        <p:nvSpPr>
          <p:cNvPr id="5" name="Speech Bubble: Rectangle with Corners Rounded 4">
            <a:extLst>
              <a:ext uri="{FF2B5EF4-FFF2-40B4-BE49-F238E27FC236}">
                <a16:creationId xmlns:a16="http://schemas.microsoft.com/office/drawing/2014/main" id="{CB064F41-DFCD-4D0C-9B49-970565C38637}"/>
              </a:ext>
            </a:extLst>
          </p:cNvPr>
          <p:cNvSpPr/>
          <p:nvPr/>
        </p:nvSpPr>
        <p:spPr>
          <a:xfrm>
            <a:off x="6950578" y="2314713"/>
            <a:ext cx="1584176" cy="504056"/>
          </a:xfrm>
          <a:prstGeom prst="wedgeRoundRectCallout">
            <a:avLst>
              <a:gd name="adj1" fmla="val -70034"/>
              <a:gd name="adj2" fmla="val 18694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fr-fr" sz="1400" b="0" i="0" u="none" baseline="0"/>
              <a:t>Connaissance et </a:t>
            </a:r>
          </a:p>
          <a:p>
            <a:pPr algn="ctr" rtl="0"/>
            <a:r>
              <a:rPr lang="fr-fr" sz="1400" b="0" i="0" u="none" baseline="0"/>
              <a:t>compréhension</a:t>
            </a:r>
          </a:p>
        </p:txBody>
      </p:sp>
      <p:sp>
        <p:nvSpPr>
          <p:cNvPr id="9" name="Speech Bubble: Rectangle with Corners Rounded 8">
            <a:extLst>
              <a:ext uri="{FF2B5EF4-FFF2-40B4-BE49-F238E27FC236}">
                <a16:creationId xmlns:a16="http://schemas.microsoft.com/office/drawing/2014/main" id="{6C6513A5-BFEF-4771-A7C7-885D0A4D055B}"/>
              </a:ext>
            </a:extLst>
          </p:cNvPr>
          <p:cNvSpPr/>
          <p:nvPr/>
        </p:nvSpPr>
        <p:spPr>
          <a:xfrm>
            <a:off x="7326376" y="6339011"/>
            <a:ext cx="1584176" cy="396044"/>
          </a:xfrm>
          <a:prstGeom prst="wedgeRoundRectCallout">
            <a:avLst>
              <a:gd name="adj1" fmla="val -102700"/>
              <a:gd name="adj2" fmla="val -6027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fr-fr" sz="1400" b="0" i="0" u="none" baseline="0"/>
              <a:t>Compétences pratiques</a:t>
            </a:r>
          </a:p>
        </p:txBody>
      </p:sp>
      <p:sp>
        <p:nvSpPr>
          <p:cNvPr id="11" name="Speech Bubble: Rectangle with Corners Rounded 10">
            <a:extLst>
              <a:ext uri="{FF2B5EF4-FFF2-40B4-BE49-F238E27FC236}">
                <a16:creationId xmlns:a16="http://schemas.microsoft.com/office/drawing/2014/main" id="{E6049AF3-97EC-4EBE-848E-0F668D661A19}"/>
              </a:ext>
            </a:extLst>
          </p:cNvPr>
          <p:cNvSpPr/>
          <p:nvPr/>
        </p:nvSpPr>
        <p:spPr>
          <a:xfrm>
            <a:off x="7216784" y="5479391"/>
            <a:ext cx="1577440" cy="504056"/>
          </a:xfrm>
          <a:prstGeom prst="wedgeRoundRectCallout">
            <a:avLst>
              <a:gd name="adj1" fmla="val -73107"/>
              <a:gd name="adj2" fmla="val -6063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fr-fr" sz="1400" b="0" i="0" u="none" baseline="0" dirty="0"/>
              <a:t>Compétences</a:t>
            </a:r>
            <a:r>
              <a:rPr lang="fr-fr" b="0" i="0" u="none" baseline="0" dirty="0"/>
              <a:t> </a:t>
            </a:r>
            <a:r>
              <a:rPr lang="fr-fr" sz="1400" b="0" i="0" u="none" baseline="0" dirty="0"/>
              <a:t>essentielles</a:t>
            </a:r>
          </a:p>
        </p:txBody>
      </p:sp>
      <p:sp>
        <p:nvSpPr>
          <p:cNvPr id="15" name="Speech Bubble: Rectangle with Corners Rounded 14">
            <a:extLst>
              <a:ext uri="{FF2B5EF4-FFF2-40B4-BE49-F238E27FC236}">
                <a16:creationId xmlns:a16="http://schemas.microsoft.com/office/drawing/2014/main" id="{5F96BED3-75A1-47E4-8E3E-038F422BFF42}"/>
              </a:ext>
            </a:extLst>
          </p:cNvPr>
          <p:cNvSpPr/>
          <p:nvPr/>
        </p:nvSpPr>
        <p:spPr>
          <a:xfrm>
            <a:off x="7398384" y="4740585"/>
            <a:ext cx="1512168" cy="396044"/>
          </a:xfrm>
          <a:prstGeom prst="wedgeRoundRectCallout">
            <a:avLst>
              <a:gd name="adj1" fmla="val -76960"/>
              <a:gd name="adj2" fmla="val -4006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rtl="0"/>
            <a:r>
              <a:rPr lang="fr-fr" sz="1400" b="0" i="0" u="none" baseline="0" dirty="0"/>
              <a:t>Compétences cognitives</a:t>
            </a:r>
          </a:p>
        </p:txBody>
      </p:sp>
    </p:spTree>
    <p:custDataLst>
      <p:tags r:id="rId1"/>
    </p:custDataLst>
    <p:extLst>
      <p:ext uri="{BB962C8B-B14F-4D97-AF65-F5344CB8AC3E}">
        <p14:creationId xmlns:p14="http://schemas.microsoft.com/office/powerpoint/2010/main" val="526298977"/>
      </p:ext>
    </p:extLst>
  </p:cSld>
  <p:clrMapOvr>
    <a:masterClrMapping/>
  </p:clrMapOvr>
  <mc:AlternateContent xmlns:mc="http://schemas.openxmlformats.org/markup-compatibility/2006" xmlns:p14="http://schemas.microsoft.com/office/powerpoint/2010/main">
    <mc:Choice Requires="p14">
      <p:transition spd="slow" p14:dur="2000" advTm="173125"/>
    </mc:Choice>
    <mc:Fallback xmlns="">
      <p:transition spd="slow" advTm="1731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Moving into a research community&amp;#x0D;&amp;#x0A; Generic Skills Training Programme &amp;#x0D;&amp;#x0A;College of Social Science, May 2010&amp;#x0D;&amp;#x0A;&amp;quot;&quot;/&gt;&lt;property id=&quot;20307&quot; value=&quot;256&quot;/&gt;&lt;/object&gt;&lt;object type=&quot;3&quot; unique_id=&quot;10005&quot;&gt;&lt;property id=&quot;20148&quot; value=&quot;5&quot;/&gt;&lt;property id=&quot;20300&quot; value=&quot;Slide 2 - &amp;quot;&amp;#x0D;&amp;#x0A;Moving into a research community&amp;#x0D;&amp;#x0A;&amp;#x0D;&amp;#x0A;&amp;quot;&quot;/&gt;&lt;property id=&quot;20307&quot; value=&quot;265&quot;/&gt;&lt;/object&gt;&lt;object type=&quot;3&quot; unique_id=&quot;10006&quot;&gt;&lt;property id=&quot;20148&quot; value=&quot;5&quot;/&gt;&lt;property id=&quot;20300&quot; value=&quot;Slide 3 - &amp;quot;&amp;#x0D;&amp;#x0A;Moving into a research community&amp;#x0D;&amp;#x0A;&amp;#x0D;&amp;#x0A;&amp;quot;&quot;/&gt;&lt;property id=&quot;20307&quot; value=&quot;267&quot;/&gt;&lt;/object&gt;&lt;object type=&quot;3&quot; unique_id=&quot;10007&quot;&gt;&lt;property id=&quot;20148&quot; value=&quot;5&quot;/&gt;&lt;property id=&quot;20300&quot; value=&quot;Slide 4 - &amp;quot;&amp;#x0D;&amp;#x0A;Moving into a research community&amp;#x0D;&amp;#x0A;&amp;#x0D;&amp;#x0A;&amp;quot;&quot;/&gt;&lt;property id=&quot;20307&quot; value=&quot;268&quot;/&gt;&lt;/object&gt;&lt;object type=&quot;3&quot; unique_id=&quot;10008&quot;&gt;&lt;property id=&quot;20148&quot; value=&quot;5&quot;/&gt;&lt;property id=&quot;20300&quot; value=&quot;Slide 5 - &amp;quot;&amp;#x0D;&amp;#x0A;Moving into a research community&amp;#x0D;&amp;#x0A;&amp;#x0D;&amp;#x0A;&amp;quot;&quot;/&gt;&lt;property id=&quot;20307&quot; value=&quot;269&quot;/&gt;&lt;/object&gt;&lt;object type=&quot;3&quot; unique_id=&quot;10009&quot;&gt;&lt;property id=&quot;20148&quot; value=&quot;5&quot;/&gt;&lt;property id=&quot;20300&quot; value=&quot;Slide 6 - &amp;quot;&amp;#x0D;&amp;#x0A;Moving into a research community&amp;#x0D;&amp;#x0A;&amp;#x0D;&amp;#x0A;&amp;quot;&quot;/&gt;&lt;property id=&quot;20307&quot; value=&quot;270&quot;/&gt;&lt;/object&gt;&lt;object type=&quot;3&quot; unique_id=&quot;10010&quot;&gt;&lt;property id=&quot;20148&quot; value=&quot;5&quot;/&gt;&lt;property id=&quot;20300&quot; value=&quot;Slide 7 - &amp;quot;&amp;#x0D;&amp;#x0A;Moving into a research community&amp;#x0D;&amp;#x0A;&amp;#x0D;&amp;#x0A;&amp;quot;&quot;/&gt;&lt;property id=&quot;20307&quot; value=&quot;271&quot;/&gt;&lt;/object&gt;&lt;object type=&quot;3&quot; unique_id=&quot;10011&quot;&gt;&lt;property id=&quot;20148&quot; value=&quot;5&quot;/&gt;&lt;property id=&quot;20300&quot; value=&quot;Slide 8 - &amp;quot;&amp;#x0D;&amp;#x0A;Moving into a research community&amp;#x0D;&amp;#x0A;&amp;#x0D;&amp;#x0A;&amp;quot;&quot;/&gt;&lt;property id=&quot;20307&quot; value=&quot;272&quot;/&gt;&lt;/object&gt;&lt;object type=&quot;3&quot; unique_id=&quot;10012&quot;&gt;&lt;property id=&quot;20148&quot; value=&quot;5&quot;/&gt;&lt;property id=&quot;20300&quot; value=&quot;Slide 9 - &amp;quot;&amp;#x0D;&amp;#x0A;Moving into a research community&amp;#x0D;&amp;#x0A;&amp;#x0D;&amp;#x0A;&amp;quot;&quot;/&gt;&lt;property id=&quot;20307&quot; value=&quot;273&quot;/&gt;&lt;/object&gt;&lt;object type=&quot;3&quot; unique_id=&quot;10013&quot;&gt;&lt;property id=&quot;20148&quot; value=&quot;5&quot;/&gt;&lt;property id=&quot;20300&quot; value=&quot;Slide 10 - &amp;quot;&amp;#x0D;&amp;#x0A;Moving into a research community&amp;#x0D;&amp;#x0A;&amp;#x0D;&amp;#x0A;&amp;quot;&quot;/&gt;&lt;property id=&quot;20307&quot; value=&quot;274&quot;/&gt;&lt;/object&gt;&lt;object type=&quot;3&quot; unique_id=&quot;10014&quot;&gt;&lt;property id=&quot;20148&quot; value=&quot;5&quot;/&gt;&lt;property id=&quot;20300&quot; value=&quot;Slide 11 - &amp;quot;&amp;#x0D;&amp;#x0A;Moving into a research community&amp;#x0D;&amp;#x0A;&amp;#x0D;&amp;#x0A;&amp;quot;&quot;/&gt;&lt;property id=&quot;20307&quot; value=&quot;275&quot;/&gt;&lt;/object&gt;&lt;object type=&quot;3&quot; unique_id=&quot;10015&quot;&gt;&lt;property id=&quot;20148&quot; value=&quot;5&quot;/&gt;&lt;property id=&quot;20300&quot; value=&quot;Slide 12 - &amp;quot;&amp;#x0D;&amp;#x0A;Moving into a research community&amp;#x0D;&amp;#x0A;&amp;#x0D;&amp;#x0A;&amp;quot;&quot;/&gt;&lt;property id=&quot;20307&quot; value=&quot;276&quot;/&gt;&lt;/object&gt;&lt;object type=&quot;3&quot; unique_id=&quot;10016&quot;&gt;&lt;property id=&quot;20148&quot; value=&quot;5&quot;/&gt;&lt;property id=&quot;20300&quot; value=&quot;Slide 13 - &amp;quot;&amp;#x0D;&amp;#x0A;Moving into a research community&amp;#x0D;&amp;#x0A;&amp;#x0D;&amp;#x0A;&amp;quot;&quot;/&gt;&lt;property id=&quot;20307&quot; value=&quot;277&quot;/&gt;&lt;/object&gt;&lt;object type=&quot;3&quot; unique_id=&quot;10017&quot;&gt;&lt;property id=&quot;20148&quot; value=&quot;5&quot;/&gt;&lt;property id=&quot;20300&quot; value=&quot;Slide 14 - &amp;quot;&amp;#x0D;&amp;#x0A;Moving into a research community&amp;#x0D;&amp;#x0A;&amp;#x0D;&amp;#x0A;&amp;quot;&quot;/&gt;&lt;property id=&quot;20307&quot; value=&quot;278&quot;/&gt;&lt;/object&gt;&lt;object type=&quot;3&quot; unique_id=&quot;10019&quot;&gt;&lt;property id=&quot;20148&quot; value=&quot;5&quot;/&gt;&lt;property id=&quot;20300&quot; value=&quot;Slide 15 - &amp;quot;&amp;#x0D;&amp;#x0A;Moving into a research community&amp;#x0D;&amp;#x0A;&amp;#x0D;&amp;#x0A;&amp;quot;&quot;/&gt;&lt;property id=&quot;20307&quot; value=&quot;280&quot;/&gt;&lt;/objec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TIMING" val="|17.7|8.6|25.2|19.3|23.8"/>
</p:tagLst>
</file>

<file path=ppt/tags/tag3.xml><?xml version="1.0" encoding="utf-8"?>
<p:tagLst xmlns:a="http://schemas.openxmlformats.org/drawingml/2006/main" xmlns:r="http://schemas.openxmlformats.org/officeDocument/2006/relationships" xmlns:p="http://schemas.openxmlformats.org/presentationml/2006/main">
  <p:tag name="TIMING" val="|51.3|41.5"/>
</p:tagLst>
</file>

<file path=ppt/tags/tag4.xml><?xml version="1.0" encoding="utf-8"?>
<p:tagLst xmlns:a="http://schemas.openxmlformats.org/drawingml/2006/main" xmlns:r="http://schemas.openxmlformats.org/officeDocument/2006/relationships" xmlns:p="http://schemas.openxmlformats.org/presentationml/2006/main">
  <p:tag name="TIMING" val="|34.4|19.4|14.8|9"/>
</p:tagLst>
</file>

<file path=ppt/theme/theme1.xml><?xml version="1.0" encoding="utf-8"?>
<a:theme xmlns:a="http://schemas.openxmlformats.org/drawingml/2006/main" name="OU Title">
  <a:themeElements>
    <a:clrScheme name="Custom 1">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9DF049F-5577-4BD3-A608-F982C4D7A805}"/>
    </a:ext>
  </a:extLst>
</a:theme>
</file>

<file path=ppt/theme/theme2.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29FD8A4-9E54-4236-B0B5-5F865BCC14C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47A14F95DFBE408DA2AF0791CBD938" ma:contentTypeVersion="13" ma:contentTypeDescription="Create a new document." ma:contentTypeScope="" ma:versionID="f90f94b8961586ca1c14d623e3c2cb33">
  <xsd:schema xmlns:xsd="http://www.w3.org/2001/XMLSchema" xmlns:xs="http://www.w3.org/2001/XMLSchema" xmlns:p="http://schemas.microsoft.com/office/2006/metadata/properties" xmlns:ns3="91b0e30c-f1b5-4d9f-90e7-e5f60009e196" xmlns:ns4="b2ac84d1-6585-4754-b734-dee581bfb3f8" targetNamespace="http://schemas.microsoft.com/office/2006/metadata/properties" ma:root="true" ma:fieldsID="76b8f90af4dcaaf25d0d8b4a89ced568" ns3:_="" ns4:_="">
    <xsd:import namespace="91b0e30c-f1b5-4d9f-90e7-e5f60009e196"/>
    <xsd:import namespace="b2ac84d1-6585-4754-b734-dee581bfb3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b0e30c-f1b5-4d9f-90e7-e5f60009e1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ac84d1-6585-4754-b734-dee581bfb3f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181C8D-9941-400B-B7D3-E73571CF22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b0e30c-f1b5-4d9f-90e7-e5f60009e196"/>
    <ds:schemaRef ds:uri="b2ac84d1-6585-4754-b734-dee581bfb3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F6248D-9228-4C37-A9EC-33C65D96180D}">
  <ds:schemaRefs>
    <ds:schemaRef ds:uri="http://schemas.microsoft.com/sharepoint/v3/contenttype/forms"/>
  </ds:schemaRefs>
</ds:datastoreItem>
</file>

<file path=customXml/itemProps3.xml><?xml version="1.0" encoding="utf-8"?>
<ds:datastoreItem xmlns:ds="http://schemas.openxmlformats.org/officeDocument/2006/customXml" ds:itemID="{B8158DB9-B2C5-4F09-AFBE-E4DDFED731CE}">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b2ac84d1-6585-4754-b734-dee581bfb3f8"/>
    <ds:schemaRef ds:uri="http://purl.org/dc/terms/"/>
    <ds:schemaRef ds:uri="http://schemas.microsoft.com/office/infopath/2007/PartnerControls"/>
    <ds:schemaRef ds:uri="http://purl.org/dc/dcmitype/"/>
    <ds:schemaRef ds:uri="91b0e30c-f1b5-4d9f-90e7-e5f60009e19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Flow</Template>
  <TotalTime>558</TotalTime>
  <Words>683</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Segoe UI</vt:lpstr>
      <vt:lpstr>OU Title</vt:lpstr>
      <vt:lpstr>OU Layouts</vt:lpstr>
      <vt:lpstr>Développer les acquis d'apprentissage </vt:lpstr>
      <vt:lpstr>Que sont les acquis d'apprentissage et pourquoi sont-ils importants ?</vt:lpstr>
      <vt:lpstr>Comment rédiger les acquis d'apprentissage ?</vt:lpstr>
      <vt:lpstr>Quand rédiger les acquis d'apprentissage et combien en rédiger ?</vt:lpstr>
      <vt:lpstr>Exemples d'acquis d'apprentissage</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into a research community  Faculty of the Social Sciences  Jo Brewis, School of Management  j.brewis@le.ac.uk      Moving into a research community  Skills Training for Research Students, January 2009  Faculty of the Social Sciences</dc:title>
  <dc:creator>jpb18</dc:creator>
  <cp:lastModifiedBy>Claire Rafferty</cp:lastModifiedBy>
  <cp:revision>143</cp:revision>
  <dcterms:created xsi:type="dcterms:W3CDTF">2009-01-09T17:18:52Z</dcterms:created>
  <dcterms:modified xsi:type="dcterms:W3CDTF">2021-10-12T10:48:52Z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0x0101007C47A14F95DFBE408DA2AF0791CBD938</vt:lpwstr>
  </property>
</Properties>
</file>