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19" r:id="rId5"/>
    <p:sldId id="389" r:id="rId6"/>
    <p:sldId id="479" r:id="rId7"/>
    <p:sldId id="478" r:id="rId8"/>
    <p:sldId id="464" r:id="rId9"/>
    <p:sldId id="465" r:id="rId10"/>
    <p:sldId id="480" r:id="rId11"/>
    <p:sldId id="467" r:id="rId12"/>
    <p:sldId id="466" r:id="rId13"/>
    <p:sldId id="481" r:id="rId14"/>
    <p:sldId id="468" r:id="rId15"/>
    <p:sldId id="469" r:id="rId16"/>
    <p:sldId id="470" r:id="rId17"/>
    <p:sldId id="471" r:id="rId18"/>
    <p:sldId id="488" r:id="rId19"/>
    <p:sldId id="472" r:id="rId20"/>
    <p:sldId id="473" r:id="rId21"/>
    <p:sldId id="474" r:id="rId22"/>
    <p:sldId id="475" r:id="rId23"/>
    <p:sldId id="489" r:id="rId24"/>
    <p:sldId id="476" r:id="rId25"/>
    <p:sldId id="477" r:id="rId26"/>
    <p:sldId id="484" r:id="rId27"/>
    <p:sldId id="485" r:id="rId28"/>
    <p:sldId id="486" r:id="rId29"/>
    <p:sldId id="487" r:id="rId30"/>
    <p:sldId id="482" r:id="rId31"/>
    <p:sldId id="457" r:id="rId32"/>
    <p:sldId id="448" r:id="rId33"/>
    <p:sldId id="483" r:id="rId34"/>
    <p:sldId id="293"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B6FB1-B609-2C1D-77A1-C7E6F6069F4B}" v="7" dt="2026-02-09T13:43:18.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929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redo custSel delSld modSld">
      <pc:chgData name="Alexander Deliukov" userId="d5fda0f2-1d08-4016-b7e9-bb882f168707" providerId="ADAL" clId="{FE9DFF45-01DC-45CC-A80A-B50597210401}" dt="2026-01-28T16:15:25.903" v="51" actId="404"/>
      <pc:docMkLst>
        <pc:docMk/>
      </pc:docMkLst>
      <pc:sldChg chg="modSp">
        <pc:chgData name="Alexander Deliukov" userId="d5fda0f2-1d08-4016-b7e9-bb882f168707" providerId="ADAL" clId="{FE9DFF45-01DC-45CC-A80A-B50597210401}" dt="2026-01-28T16:13:28.813" v="25" actId="404"/>
        <pc:sldMkLst>
          <pc:docMk/>
          <pc:sldMk cId="4249142551" sldId="389"/>
        </pc:sldMkLst>
        <pc:spChg chg="mod">
          <ac:chgData name="Alexander Deliukov" userId="d5fda0f2-1d08-4016-b7e9-bb882f168707" providerId="ADAL" clId="{FE9DFF45-01DC-45CC-A80A-B50597210401}" dt="2026-01-28T16:13:28.813" v="25" actId="404"/>
          <ac:spMkLst>
            <pc:docMk/>
            <pc:sldMk cId="4249142551" sldId="389"/>
            <ac:spMk id="2" creationId="{0FE65402-2D24-4C0B-3A9B-70B199ADCEA8}"/>
          </ac:spMkLst>
        </pc:spChg>
      </pc:sldChg>
      <pc:sldChg chg="modSp mod">
        <pc:chgData name="Alexander Deliukov" userId="d5fda0f2-1d08-4016-b7e9-bb882f168707" providerId="ADAL" clId="{FE9DFF45-01DC-45CC-A80A-B50597210401}" dt="2026-01-28T15:59:48.268" v="5" actId="1038"/>
        <pc:sldMkLst>
          <pc:docMk/>
          <pc:sldMk cId="2913447356" sldId="419"/>
        </pc:sldMkLst>
        <pc:spChg chg="mod">
          <ac:chgData name="Alexander Deliukov" userId="d5fda0f2-1d08-4016-b7e9-bb882f168707" providerId="ADAL" clId="{FE9DFF45-01DC-45CC-A80A-B50597210401}" dt="2026-01-28T15:59:43.519" v="3" actId="1076"/>
          <ac:spMkLst>
            <pc:docMk/>
            <pc:sldMk cId="2913447356" sldId="419"/>
            <ac:spMk id="2" creationId="{0E75E0A9-143B-6D30-4111-A181D27A16B4}"/>
          </ac:spMkLst>
        </pc:spChg>
        <pc:picChg chg="mod">
          <ac:chgData name="Alexander Deliukov" userId="d5fda0f2-1d08-4016-b7e9-bb882f168707" providerId="ADAL" clId="{FE9DFF45-01DC-45CC-A80A-B50597210401}" dt="2026-01-28T15:59:48.268" v="5" actId="1038"/>
          <ac:picMkLst>
            <pc:docMk/>
            <pc:sldMk cId="2913447356" sldId="419"/>
            <ac:picMk id="6" creationId="{9011A4E8-9EBB-75E0-9296-B13F17848AF4}"/>
          </ac:picMkLst>
        </pc:picChg>
      </pc:sldChg>
      <pc:sldChg chg="modSp mod">
        <pc:chgData name="Alexander Deliukov" userId="d5fda0f2-1d08-4016-b7e9-bb882f168707" providerId="ADAL" clId="{FE9DFF45-01DC-45CC-A80A-B50597210401}" dt="2026-01-28T16:15:25.903" v="51" actId="404"/>
        <pc:sldMkLst>
          <pc:docMk/>
          <pc:sldMk cId="2177672653" sldId="448"/>
        </pc:sldMkLst>
        <pc:spChg chg="mod">
          <ac:chgData name="Alexander Deliukov" userId="d5fda0f2-1d08-4016-b7e9-bb882f168707" providerId="ADAL" clId="{FE9DFF45-01DC-45CC-A80A-B50597210401}" dt="2026-01-28T16:15:25.903" v="51" actId="404"/>
          <ac:spMkLst>
            <pc:docMk/>
            <pc:sldMk cId="2177672653" sldId="448"/>
            <ac:spMk id="4" creationId="{B6E2F0C4-3708-062E-837B-49F21B8E51C4}"/>
          </ac:spMkLst>
        </pc:spChg>
      </pc:sldChg>
      <pc:sldChg chg="modSp mod">
        <pc:chgData name="Alexander Deliukov" userId="d5fda0f2-1d08-4016-b7e9-bb882f168707" providerId="ADAL" clId="{FE9DFF45-01DC-45CC-A80A-B50597210401}" dt="2026-01-28T16:15:21.185" v="50" actId="14100"/>
        <pc:sldMkLst>
          <pc:docMk/>
          <pc:sldMk cId="418412142" sldId="457"/>
        </pc:sldMkLst>
        <pc:spChg chg="mod">
          <ac:chgData name="Alexander Deliukov" userId="d5fda0f2-1d08-4016-b7e9-bb882f168707" providerId="ADAL" clId="{FE9DFF45-01DC-45CC-A80A-B50597210401}" dt="2026-01-28T16:15:10.984" v="45" actId="404"/>
          <ac:spMkLst>
            <pc:docMk/>
            <pc:sldMk cId="418412142" sldId="457"/>
            <ac:spMk id="29" creationId="{4ECDE187-04E2-45C2-AB71-3163282F7484}"/>
          </ac:spMkLst>
        </pc:spChg>
        <pc:spChg chg="mod">
          <ac:chgData name="Alexander Deliukov" userId="d5fda0f2-1d08-4016-b7e9-bb882f168707" providerId="ADAL" clId="{FE9DFF45-01DC-45CC-A80A-B50597210401}" dt="2026-01-28T16:15:13.078" v="46" actId="404"/>
          <ac:spMkLst>
            <pc:docMk/>
            <pc:sldMk cId="418412142" sldId="457"/>
            <ac:spMk id="41" creationId="{D9C87595-16A2-4A0F-9DBB-4AF40FA3BA2C}"/>
          </ac:spMkLst>
        </pc:spChg>
        <pc:spChg chg="mod">
          <ac:chgData name="Alexander Deliukov" userId="d5fda0f2-1d08-4016-b7e9-bb882f168707" providerId="ADAL" clId="{FE9DFF45-01DC-45CC-A80A-B50597210401}" dt="2026-01-28T16:15:15.307" v="47" actId="404"/>
          <ac:spMkLst>
            <pc:docMk/>
            <pc:sldMk cId="418412142" sldId="457"/>
            <ac:spMk id="49" creationId="{E8F01505-D47E-4B07-82B8-EC043F5EC813}"/>
          </ac:spMkLst>
        </pc:spChg>
        <pc:spChg chg="mod">
          <ac:chgData name="Alexander Deliukov" userId="d5fda0f2-1d08-4016-b7e9-bb882f168707" providerId="ADAL" clId="{FE9DFF45-01DC-45CC-A80A-B50597210401}" dt="2026-01-28T16:15:21.185" v="50" actId="14100"/>
          <ac:spMkLst>
            <pc:docMk/>
            <pc:sldMk cId="418412142" sldId="457"/>
            <ac:spMk id="60" creationId="{DB6D982A-54DA-4FCC-9383-F91FC1E1D9CE}"/>
          </ac:spMkLst>
        </pc:spChg>
      </pc:sldChg>
      <pc:sldChg chg="modSp mod">
        <pc:chgData name="Alexander Deliukov" userId="d5fda0f2-1d08-4016-b7e9-bb882f168707" providerId="ADAL" clId="{FE9DFF45-01DC-45CC-A80A-B50597210401}" dt="2026-01-28T16:13:55.288" v="31" actId="404"/>
        <pc:sldMkLst>
          <pc:docMk/>
          <pc:sldMk cId="3210229789" sldId="465"/>
        </pc:sldMkLst>
        <pc:spChg chg="mod">
          <ac:chgData name="Alexander Deliukov" userId="d5fda0f2-1d08-4016-b7e9-bb882f168707" providerId="ADAL" clId="{FE9DFF45-01DC-45CC-A80A-B50597210401}" dt="2026-01-28T16:13:53.772" v="30" actId="948"/>
          <ac:spMkLst>
            <pc:docMk/>
            <pc:sldMk cId="3210229789" sldId="465"/>
            <ac:spMk id="3" creationId="{F2513E39-AB76-C65C-4627-7303A82601AB}"/>
          </ac:spMkLst>
        </pc:spChg>
        <pc:spChg chg="mod">
          <ac:chgData name="Alexander Deliukov" userId="d5fda0f2-1d08-4016-b7e9-bb882f168707" providerId="ADAL" clId="{FE9DFF45-01DC-45CC-A80A-B50597210401}" dt="2026-01-28T16:13:55.288" v="31" actId="404"/>
          <ac:spMkLst>
            <pc:docMk/>
            <pc:sldMk cId="3210229789" sldId="465"/>
            <ac:spMk id="4" creationId="{CB33C395-3CC3-4B54-6421-D833B99114A3}"/>
          </ac:spMkLst>
        </pc:spChg>
      </pc:sldChg>
      <pc:sldChg chg="modSp">
        <pc:chgData name="Alexander Deliukov" userId="d5fda0f2-1d08-4016-b7e9-bb882f168707" providerId="ADAL" clId="{FE9DFF45-01DC-45CC-A80A-B50597210401}" dt="2026-01-28T16:14:04.154" v="33" actId="404"/>
        <pc:sldMkLst>
          <pc:docMk/>
          <pc:sldMk cId="1332863458" sldId="467"/>
        </pc:sldMkLst>
        <pc:spChg chg="mod">
          <ac:chgData name="Alexander Deliukov" userId="d5fda0f2-1d08-4016-b7e9-bb882f168707" providerId="ADAL" clId="{FE9DFF45-01DC-45CC-A80A-B50597210401}" dt="2026-01-28T16:14:04.154" v="33" actId="404"/>
          <ac:spMkLst>
            <pc:docMk/>
            <pc:sldMk cId="1332863458" sldId="467"/>
            <ac:spMk id="4" creationId="{12E9D6D4-ADBC-D7EB-E231-9A2E3FFD7EF4}"/>
          </ac:spMkLst>
        </pc:spChg>
      </pc:sldChg>
      <pc:sldChg chg="modSp">
        <pc:chgData name="Alexander Deliukov" userId="d5fda0f2-1d08-4016-b7e9-bb882f168707" providerId="ADAL" clId="{FE9DFF45-01DC-45CC-A80A-B50597210401}" dt="2026-01-28T16:14:17.978" v="34" actId="404"/>
        <pc:sldMkLst>
          <pc:docMk/>
          <pc:sldMk cId="328948774" sldId="469"/>
        </pc:sldMkLst>
        <pc:spChg chg="mod">
          <ac:chgData name="Alexander Deliukov" userId="d5fda0f2-1d08-4016-b7e9-bb882f168707" providerId="ADAL" clId="{FE9DFF45-01DC-45CC-A80A-B50597210401}" dt="2026-01-28T16:14:17.978" v="34" actId="404"/>
          <ac:spMkLst>
            <pc:docMk/>
            <pc:sldMk cId="328948774" sldId="469"/>
            <ac:spMk id="4" creationId="{92FE9A94-DCC1-E1C5-4D79-C962BC490CDE}"/>
          </ac:spMkLst>
        </pc:spChg>
      </pc:sldChg>
      <pc:sldChg chg="modSp">
        <pc:chgData name="Alexander Deliukov" userId="d5fda0f2-1d08-4016-b7e9-bb882f168707" providerId="ADAL" clId="{FE9DFF45-01DC-45CC-A80A-B50597210401}" dt="2026-01-28T16:14:23.080" v="35" actId="404"/>
        <pc:sldMkLst>
          <pc:docMk/>
          <pc:sldMk cId="339545118" sldId="471"/>
        </pc:sldMkLst>
        <pc:spChg chg="mod">
          <ac:chgData name="Alexander Deliukov" userId="d5fda0f2-1d08-4016-b7e9-bb882f168707" providerId="ADAL" clId="{FE9DFF45-01DC-45CC-A80A-B50597210401}" dt="2026-01-28T16:14:23.080" v="35" actId="404"/>
          <ac:spMkLst>
            <pc:docMk/>
            <pc:sldMk cId="339545118" sldId="471"/>
            <ac:spMk id="4" creationId="{B86F7BA3-B558-E7EE-49BC-1EDCDFCA81CE}"/>
          </ac:spMkLst>
        </pc:spChg>
      </pc:sldChg>
      <pc:sldChg chg="modSp">
        <pc:chgData name="Alexander Deliukov" userId="d5fda0f2-1d08-4016-b7e9-bb882f168707" providerId="ADAL" clId="{FE9DFF45-01DC-45CC-A80A-B50597210401}" dt="2026-01-28T16:14:30.796" v="36" actId="404"/>
        <pc:sldMkLst>
          <pc:docMk/>
          <pc:sldMk cId="2914804442" sldId="473"/>
        </pc:sldMkLst>
        <pc:spChg chg="mod">
          <ac:chgData name="Alexander Deliukov" userId="d5fda0f2-1d08-4016-b7e9-bb882f168707" providerId="ADAL" clId="{FE9DFF45-01DC-45CC-A80A-B50597210401}" dt="2026-01-28T16:14:30.796" v="36" actId="404"/>
          <ac:spMkLst>
            <pc:docMk/>
            <pc:sldMk cId="2914804442" sldId="473"/>
            <ac:spMk id="4" creationId="{C48B4B3E-49EA-5666-7C14-9015697F413B}"/>
          </ac:spMkLst>
        </pc:spChg>
      </pc:sldChg>
      <pc:sldChg chg="modSp mod">
        <pc:chgData name="Alexander Deliukov" userId="d5fda0f2-1d08-4016-b7e9-bb882f168707" providerId="ADAL" clId="{FE9DFF45-01DC-45CC-A80A-B50597210401}" dt="2026-01-28T16:13:12.226" v="22" actId="207"/>
        <pc:sldMkLst>
          <pc:docMk/>
          <pc:sldMk cId="3051036396" sldId="474"/>
        </pc:sldMkLst>
        <pc:spChg chg="mod">
          <ac:chgData name="Alexander Deliukov" userId="d5fda0f2-1d08-4016-b7e9-bb882f168707" providerId="ADAL" clId="{FE9DFF45-01DC-45CC-A80A-B50597210401}" dt="2026-01-28T16:13:12.226" v="22" actId="207"/>
          <ac:spMkLst>
            <pc:docMk/>
            <pc:sldMk cId="3051036396" sldId="474"/>
            <ac:spMk id="2" creationId="{76BA1970-A907-8C6F-86EB-ED4354EA298A}"/>
          </ac:spMkLst>
        </pc:spChg>
      </pc:sldChg>
      <pc:sldChg chg="modSp">
        <pc:chgData name="Alexander Deliukov" userId="d5fda0f2-1d08-4016-b7e9-bb882f168707" providerId="ADAL" clId="{FE9DFF45-01DC-45CC-A80A-B50597210401}" dt="2026-01-28T16:14:38.227" v="37" actId="404"/>
        <pc:sldMkLst>
          <pc:docMk/>
          <pc:sldMk cId="2210367727" sldId="475"/>
        </pc:sldMkLst>
        <pc:spChg chg="mod">
          <ac:chgData name="Alexander Deliukov" userId="d5fda0f2-1d08-4016-b7e9-bb882f168707" providerId="ADAL" clId="{FE9DFF45-01DC-45CC-A80A-B50597210401}" dt="2026-01-28T16:13:16.206" v="24"/>
          <ac:spMkLst>
            <pc:docMk/>
            <pc:sldMk cId="2210367727" sldId="475"/>
            <ac:spMk id="2" creationId="{19407CEC-3264-4868-18FB-B80167635F8E}"/>
          </ac:spMkLst>
        </pc:spChg>
        <pc:spChg chg="mod">
          <ac:chgData name="Alexander Deliukov" userId="d5fda0f2-1d08-4016-b7e9-bb882f168707" providerId="ADAL" clId="{FE9DFF45-01DC-45CC-A80A-B50597210401}" dt="2026-01-28T16:14:38.227" v="37" actId="404"/>
          <ac:spMkLst>
            <pc:docMk/>
            <pc:sldMk cId="2210367727" sldId="475"/>
            <ac:spMk id="4" creationId="{B8F24D65-3C3C-DDDB-79E7-E2DA63900FA9}"/>
          </ac:spMkLst>
        </pc:spChg>
      </pc:sldChg>
      <pc:sldChg chg="modSp mod">
        <pc:chgData name="Alexander Deliukov" userId="d5fda0f2-1d08-4016-b7e9-bb882f168707" providerId="ADAL" clId="{FE9DFF45-01DC-45CC-A80A-B50597210401}" dt="2026-01-28T16:14:47.608" v="41" actId="1076"/>
        <pc:sldMkLst>
          <pc:docMk/>
          <pc:sldMk cId="1289165916" sldId="477"/>
        </pc:sldMkLst>
        <pc:spChg chg="mod">
          <ac:chgData name="Alexander Deliukov" userId="d5fda0f2-1d08-4016-b7e9-bb882f168707" providerId="ADAL" clId="{FE9DFF45-01DC-45CC-A80A-B50597210401}" dt="2026-01-28T16:14:47.608" v="41" actId="1076"/>
          <ac:spMkLst>
            <pc:docMk/>
            <pc:sldMk cId="1289165916" sldId="477"/>
            <ac:spMk id="4" creationId="{5B37293F-24F8-0380-1F80-AE575BD0E6B4}"/>
          </ac:spMkLst>
        </pc:spChg>
      </pc:sldChg>
      <pc:sldChg chg="modSp mod">
        <pc:chgData name="Alexander Deliukov" userId="d5fda0f2-1d08-4016-b7e9-bb882f168707" providerId="ADAL" clId="{FE9DFF45-01DC-45CC-A80A-B50597210401}" dt="2026-01-28T16:13:40.082" v="28" actId="948"/>
        <pc:sldMkLst>
          <pc:docMk/>
          <pc:sldMk cId="1398487772" sldId="478"/>
        </pc:sldMkLst>
        <pc:spChg chg="mod">
          <ac:chgData name="Alexander Deliukov" userId="d5fda0f2-1d08-4016-b7e9-bb882f168707" providerId="ADAL" clId="{FE9DFF45-01DC-45CC-A80A-B50597210401}" dt="2026-01-28T16:13:35.380" v="27" actId="404"/>
          <ac:spMkLst>
            <pc:docMk/>
            <pc:sldMk cId="1398487772" sldId="478"/>
            <ac:spMk id="2" creationId="{1013318B-F51A-DE9B-4143-B6140E6B757E}"/>
          </ac:spMkLst>
        </pc:spChg>
        <pc:spChg chg="mod">
          <ac:chgData name="Alexander Deliukov" userId="d5fda0f2-1d08-4016-b7e9-bb882f168707" providerId="ADAL" clId="{FE9DFF45-01DC-45CC-A80A-B50597210401}" dt="2026-01-28T16:13:40.082" v="28" actId="948"/>
          <ac:spMkLst>
            <pc:docMk/>
            <pc:sldMk cId="1398487772" sldId="478"/>
            <ac:spMk id="5" creationId="{1E8AB00E-E665-351C-C31F-B49E67DDC928}"/>
          </ac:spMkLst>
        </pc:spChg>
      </pc:sldChg>
      <pc:sldChg chg="modSp mod">
        <pc:chgData name="Alexander Deliukov" userId="d5fda0f2-1d08-4016-b7e9-bb882f168707" providerId="ADAL" clId="{FE9DFF45-01DC-45CC-A80A-B50597210401}" dt="2026-01-28T16:13:43.514" v="29" actId="1076"/>
        <pc:sldMkLst>
          <pc:docMk/>
          <pc:sldMk cId="3738417584" sldId="479"/>
        </pc:sldMkLst>
        <pc:spChg chg="mod">
          <ac:chgData name="Alexander Deliukov" userId="d5fda0f2-1d08-4016-b7e9-bb882f168707" providerId="ADAL" clId="{FE9DFF45-01DC-45CC-A80A-B50597210401}" dt="2026-01-28T16:13:31.932" v="26" actId="404"/>
          <ac:spMkLst>
            <pc:docMk/>
            <pc:sldMk cId="3738417584" sldId="479"/>
            <ac:spMk id="2" creationId="{4D366B55-7ACA-91FD-62DA-6FBF6BEC8E01}"/>
          </ac:spMkLst>
        </pc:spChg>
        <pc:spChg chg="mod">
          <ac:chgData name="Alexander Deliukov" userId="d5fda0f2-1d08-4016-b7e9-bb882f168707" providerId="ADAL" clId="{FE9DFF45-01DC-45CC-A80A-B50597210401}" dt="2026-01-28T16:13:43.514" v="29" actId="1076"/>
          <ac:spMkLst>
            <pc:docMk/>
            <pc:sldMk cId="3738417584" sldId="479"/>
            <ac:spMk id="5" creationId="{80DCFC6A-C1DE-8BFA-D05C-84810EDD8C87}"/>
          </ac:spMkLst>
        </pc:spChg>
      </pc:sldChg>
      <pc:sldChg chg="modSp mod modAnim">
        <pc:chgData name="Alexander Deliukov" userId="d5fda0f2-1d08-4016-b7e9-bb882f168707" providerId="ADAL" clId="{FE9DFF45-01DC-45CC-A80A-B50597210401}" dt="2026-01-28T16:13:59.537" v="32" actId="948"/>
        <pc:sldMkLst>
          <pc:docMk/>
          <pc:sldMk cId="3415533204" sldId="480"/>
        </pc:sldMkLst>
        <pc:spChg chg="mod">
          <ac:chgData name="Alexander Deliukov" userId="d5fda0f2-1d08-4016-b7e9-bb882f168707" providerId="ADAL" clId="{FE9DFF45-01DC-45CC-A80A-B50597210401}" dt="2026-01-28T16:13:59.537" v="32" actId="948"/>
          <ac:spMkLst>
            <pc:docMk/>
            <pc:sldMk cId="3415533204" sldId="480"/>
            <ac:spMk id="3" creationId="{31B0C8F0-C91F-EDC4-A517-5FA2EE302DF6}"/>
          </ac:spMkLst>
        </pc:spChg>
        <pc:spChg chg="mod">
          <ac:chgData name="Alexander Deliukov" userId="d5fda0f2-1d08-4016-b7e9-bb882f168707" providerId="ADAL" clId="{FE9DFF45-01DC-45CC-A80A-B50597210401}" dt="2026-01-28T16:00:25.095" v="11" actId="113"/>
          <ac:spMkLst>
            <pc:docMk/>
            <pc:sldMk cId="3415533204" sldId="480"/>
            <ac:spMk id="4" creationId="{1C04E45F-8E61-736D-EDC6-D6CD808CDE4A}"/>
          </ac:spMkLst>
        </pc:spChg>
      </pc:sldChg>
      <pc:sldChg chg="modSp mod">
        <pc:chgData name="Alexander Deliukov" userId="d5fda0f2-1d08-4016-b7e9-bb882f168707" providerId="ADAL" clId="{FE9DFF45-01DC-45CC-A80A-B50597210401}" dt="2026-01-28T16:12:35.817" v="15"/>
        <pc:sldMkLst>
          <pc:docMk/>
          <pc:sldMk cId="2058215367" sldId="481"/>
        </pc:sldMkLst>
        <pc:spChg chg="mod">
          <ac:chgData name="Alexander Deliukov" userId="d5fda0f2-1d08-4016-b7e9-bb882f168707" providerId="ADAL" clId="{FE9DFF45-01DC-45CC-A80A-B50597210401}" dt="2026-01-28T16:12:35.817" v="15"/>
          <ac:spMkLst>
            <pc:docMk/>
            <pc:sldMk cId="2058215367" sldId="481"/>
            <ac:spMk id="4" creationId="{207D8844-2B4C-B11F-71C8-B3C2B0231C0C}"/>
          </ac:spMkLst>
        </pc:spChg>
      </pc:sldChg>
      <pc:sldChg chg="modSp">
        <pc:chgData name="Alexander Deliukov" userId="d5fda0f2-1d08-4016-b7e9-bb882f168707" providerId="ADAL" clId="{FE9DFF45-01DC-45CC-A80A-B50597210401}" dt="2026-01-28T16:14:55.131" v="42" actId="404"/>
        <pc:sldMkLst>
          <pc:docMk/>
          <pc:sldMk cId="1890186953" sldId="485"/>
        </pc:sldMkLst>
        <pc:spChg chg="mod">
          <ac:chgData name="Alexander Deliukov" userId="d5fda0f2-1d08-4016-b7e9-bb882f168707" providerId="ADAL" clId="{FE9DFF45-01DC-45CC-A80A-B50597210401}" dt="2026-01-28T16:14:55.131" v="42" actId="404"/>
          <ac:spMkLst>
            <pc:docMk/>
            <pc:sldMk cId="1890186953" sldId="485"/>
            <ac:spMk id="4" creationId="{E53D2B15-797D-A347-3C71-3D31DAA7DB47}"/>
          </ac:spMkLst>
        </pc:spChg>
      </pc:sldChg>
      <pc:sldChg chg="modSp">
        <pc:chgData name="Alexander Deliukov" userId="d5fda0f2-1d08-4016-b7e9-bb882f168707" providerId="ADAL" clId="{FE9DFF45-01DC-45CC-A80A-B50597210401}" dt="2026-01-28T16:15:05.954" v="43" actId="404"/>
        <pc:sldMkLst>
          <pc:docMk/>
          <pc:sldMk cId="3024823946" sldId="487"/>
        </pc:sldMkLst>
        <pc:spChg chg="mod">
          <ac:chgData name="Alexander Deliukov" userId="d5fda0f2-1d08-4016-b7e9-bb882f168707" providerId="ADAL" clId="{FE9DFF45-01DC-45CC-A80A-B50597210401}" dt="2026-01-28T16:15:05.954" v="43" actId="404"/>
          <ac:spMkLst>
            <pc:docMk/>
            <pc:sldMk cId="3024823946" sldId="487"/>
            <ac:spMk id="4" creationId="{52829A5D-33BC-7C03-2E43-2ED9295807C9}"/>
          </ac:spMkLst>
        </pc:spChg>
      </pc:sldChg>
      <pc:sldChg chg="modSp">
        <pc:chgData name="Alexander Deliukov" userId="d5fda0f2-1d08-4016-b7e9-bb882f168707" providerId="ADAL" clId="{FE9DFF45-01DC-45CC-A80A-B50597210401}" dt="2026-01-28T16:14:40.490" v="38" actId="404"/>
        <pc:sldMkLst>
          <pc:docMk/>
          <pc:sldMk cId="2935261431" sldId="489"/>
        </pc:sldMkLst>
        <pc:spChg chg="mod">
          <ac:chgData name="Alexander Deliukov" userId="d5fda0f2-1d08-4016-b7e9-bb882f168707" providerId="ADAL" clId="{FE9DFF45-01DC-45CC-A80A-B50597210401}" dt="2026-01-28T16:13:15.043" v="23"/>
          <ac:spMkLst>
            <pc:docMk/>
            <pc:sldMk cId="2935261431" sldId="489"/>
            <ac:spMk id="3" creationId="{4DE861B8-008F-5D99-45E1-AACF8FCBD54D}"/>
          </ac:spMkLst>
        </pc:spChg>
        <pc:spChg chg="mod">
          <ac:chgData name="Alexander Deliukov" userId="d5fda0f2-1d08-4016-b7e9-bb882f168707" providerId="ADAL" clId="{FE9DFF45-01DC-45CC-A80A-B50597210401}" dt="2026-01-28T16:14:40.490" v="38" actId="404"/>
          <ac:spMkLst>
            <pc:docMk/>
            <pc:sldMk cId="2935261431" sldId="489"/>
            <ac:spMk id="4" creationId="{9ECDAB94-8235-F004-0337-1E0242C43580}"/>
          </ac:spMkLst>
        </pc:spChg>
      </pc:sldChg>
    </pc:docChg>
  </pc:docChgLst>
  <pc:docChgLst>
    <pc:chgData name="Alexander Deliukov" userId="S::alexander_think-e.be#ext#@flux50.onmicrosoft.com::bee075c1-faac-4166-8fcb-7b2057bad6f6" providerId="AD" clId="Web-{9B3B6FB1-B609-2C1D-77A1-C7E6F6069F4B}"/>
    <pc:docChg chg="modSld">
      <pc:chgData name="Alexander Deliukov" userId="S::alexander_think-e.be#ext#@flux50.onmicrosoft.com::bee075c1-faac-4166-8fcb-7b2057bad6f6" providerId="AD" clId="Web-{9B3B6FB1-B609-2C1D-77A1-C7E6F6069F4B}" dt="2026-02-09T13:43:18.519" v="5" actId="14100"/>
      <pc:docMkLst>
        <pc:docMk/>
      </pc:docMkLst>
      <pc:sldChg chg="addSp modSp">
        <pc:chgData name="Alexander Deliukov" userId="S::alexander_think-e.be#ext#@flux50.onmicrosoft.com::bee075c1-faac-4166-8fcb-7b2057bad6f6" providerId="AD" clId="Web-{9B3B6FB1-B609-2C1D-77A1-C7E6F6069F4B}" dt="2026-02-09T13:43:18.519" v="5" actId="14100"/>
        <pc:sldMkLst>
          <pc:docMk/>
          <pc:sldMk cId="2913447356" sldId="419"/>
        </pc:sldMkLst>
        <pc:picChg chg="add mod">
          <ac:chgData name="Alexander Deliukov" userId="S::alexander_think-e.be#ext#@flux50.onmicrosoft.com::bee075c1-faac-4166-8fcb-7b2057bad6f6" providerId="AD" clId="Web-{9B3B6FB1-B609-2C1D-77A1-C7E6F6069F4B}" dt="2026-02-09T13:43:18.519" v="5" actId="14100"/>
          <ac:picMkLst>
            <pc:docMk/>
            <pc:sldMk cId="2913447356" sldId="419"/>
            <ac:picMk id="4" creationId="{A89F6FFE-CB8F-540F-A399-6F3DCF8ADC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lustercollaboration.eu/content/conducting-energy-aud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ergysavingtrust.org.uk/advice/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slide" Target="../slides/slide29.xml"/><Relationship Id="rId16" Type="http://schemas.openxmlformats.org/officeDocument/2006/relationships/hyperlink" Target="https://creativecommons.org/licenses/by-sa/2.0/" TargetMode="External"/><Relationship Id="rId1" Type="http://schemas.openxmlformats.org/officeDocument/2006/relationships/notesMaster" Target="../notesMasters/notesMaster1.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Εξοικονόμηση ενέργειας και βελτίωση της ενεργειακής απόδοσης της επιχείρησής σας:</a:t>
            </a:r>
            <a:r>
              <a:rPr lang="en-GB" altLang="ko-KR" sz="1200" dirty="0">
                <a:solidFill>
                  <a:schemeClr val="tx2"/>
                </a:solidFill>
                <a:cs typeface="Arial" panose="020B0604020202020204" pitchFamily="34" charset="0"/>
              </a:rPr>
              <a:t> 10 εύκολα βήματα για τις ΜΜΕ</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altLang="ko-KR"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a:t>
            </a:r>
            <a:r>
              <a:rPr lang="en-GB" sz="1200" b="0" i="0" kern="1200">
                <a:solidFill>
                  <a:schemeClr val="tx1"/>
                </a:solidFill>
                <a:effectLst/>
                <a:latin typeface="+mn-lt"/>
                <a:ea typeface="+mn-ea"/>
                <a:cs typeface="+mn-cs"/>
              </a:rPr>
              <a:t>Η παρουσίαση διαθέτει άδεια </a:t>
            </a:r>
            <a:r>
              <a:rPr lang="en-GB" sz="1200" b="0" i="0" u="sng" kern="120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a:solidFill>
                  <a:schemeClr val="tx1"/>
                </a:solidFill>
                <a:effectLst/>
                <a:latin typeface="+mn-lt"/>
                <a:ea typeface="+mn-ea"/>
                <a:cs typeface="+mn-cs"/>
              </a:rPr>
              <a:t>εκτός εάν ορίζεται διαφορετικά.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7334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2: Ξεκινώντας: Ποια είναι τα οφέλη της μεγαλύτερης ενεργειακής απόδοσης;</a:t>
            </a:r>
          </a:p>
          <a:p>
            <a:pPr marL="0" marR="0" lvl="0" indent="0" algn="l" rtl="0" latinLnBrk="0">
              <a:buNone/>
            </a:pPr>
            <a:r>
              <a:rPr lang="en-US" sz="1200" b="1" dirty="0">
                <a:ea typeface="Public Sans"/>
                <a:cs typeface="Public Sans"/>
                <a:sym typeface="Public Sans"/>
              </a:rPr>
              <a:t>Χρησιμοποιώντας μεθόδους και τεχνολογίες εξοικονόμησης ενέργειας, μπορείτε:</a:t>
            </a:r>
          </a:p>
          <a:p>
            <a:pPr marL="0" marR="0" lvl="0" indent="0" algn="l" rtl="0" latinLnBrk="0">
              <a:buNone/>
            </a:pPr>
            <a:endParaRPr lang="en-GB" sz="1200" dirty="0">
              <a:ea typeface="Calibri"/>
              <a:cs typeface="Calibri"/>
            </a:endParaRPr>
          </a:p>
          <a:p>
            <a:pPr marL="342900" indent="-342900" latinLnBrk="0">
              <a:buFont typeface="Arial" panose="020B0604020202020204" pitchFamily="34" charset="0"/>
              <a:buChar char="•"/>
            </a:pPr>
            <a:r>
              <a:rPr lang="en-GB" sz="1200" dirty="0">
                <a:ea typeface="Calibri"/>
                <a:cs typeface="Calibri"/>
              </a:rPr>
              <a:t>Εξοικονομήσετε χρήματα χρησιμοποιώντας λιγότερη ενέργεια</a:t>
            </a:r>
          </a:p>
          <a:p>
            <a:pPr marL="342900" indent="-342900" latinLnBrk="0">
              <a:buFont typeface="Arial" panose="020B0604020202020204" pitchFamily="34" charset="0"/>
              <a:buChar char="•"/>
            </a:pPr>
            <a:r>
              <a:rPr lang="en-US" sz="1200" dirty="0">
                <a:ea typeface="Calibri"/>
                <a:cs typeface="Calibri"/>
              </a:rPr>
              <a:t>Μειώσετε τη σπατάλη ενέργειας και να μειώσετε τους λογαριασμούς</a:t>
            </a:r>
          </a:p>
          <a:p>
            <a:pPr marL="342900" indent="-342900" latinLnBrk="0">
              <a:buFont typeface="Arial" panose="020B0604020202020204" pitchFamily="34" charset="0"/>
              <a:buChar char="•"/>
            </a:pPr>
            <a:r>
              <a:rPr lang="en-GB" sz="1200" dirty="0">
                <a:ea typeface="Calibri"/>
                <a:cs typeface="Calibri"/>
              </a:rPr>
              <a:t>Συμβάλλετε σε μια πιο βιώσιμη κοινωνία και μέλλον </a:t>
            </a:r>
          </a:p>
          <a:p>
            <a:pPr latinLnBrk="0"/>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144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3: Διεξαγωγή ενεργειακού ελέγχου</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Πώς μπορώ να πραγματοποιήσω ενεργειακό έλεγχο;</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6129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3: Διεξαγωγή ενεργειακού ελέγχου</a:t>
            </a:r>
          </a:p>
          <a:p>
            <a:endParaRPr lang="en-GB" dirty="0"/>
          </a:p>
          <a:p>
            <a:pPr latinLnBrk="0"/>
            <a:r>
              <a:rPr lang="en-US" sz="1200" b="1" dirty="0">
                <a:ea typeface="Public Sans"/>
                <a:sym typeface="Public Sans"/>
              </a:rPr>
              <a:t>«Οι ενεργειακοί έλεγχοι έχουν αποδειχθεί ότι προσφέρουν δυνητική μέση εξοικονόμηση 18% της συνολικής κατανάλωσης ενέργειας.» </a:t>
            </a:r>
            <a:r>
              <a:rPr lang="en-US" sz="1200" dirty="0">
                <a:ea typeface="Public Sans"/>
                <a:sym typeface="Public Sans"/>
              </a:rPr>
              <a:t>(</a:t>
            </a:r>
            <a:r>
              <a:rPr lang="en-US" sz="1200" dirty="0">
                <a:ea typeface="Public Sans"/>
                <a:sym typeface="Public Sans"/>
                <a:hlinkClick r:id="rId3">
                  <a:extLst>
                    <a:ext uri="{A12FA001-AC4F-418D-AE19-62706E023703}">
                      <ahyp:hlinkClr xmlns:ahyp="http://schemas.microsoft.com/office/drawing/2018/hyperlinkcolor" val="tx"/>
                    </a:ext>
                  </a:extLst>
                </a:hlinkClick>
              </a:rPr>
              <a:t>Ευρωπαϊκή Επιτροπή</a:t>
            </a:r>
            <a:r>
              <a:rPr lang="en-US" sz="1200" dirty="0">
                <a:ea typeface="Public Sans"/>
                <a:sym typeface="Public Sans"/>
              </a:rPr>
              <a:t>) </a:t>
            </a:r>
          </a:p>
          <a:p>
            <a:pPr latinLnBrk="0"/>
            <a:endParaRPr lang="en-US" sz="1200" b="1" dirty="0">
              <a:solidFill>
                <a:srgbClr val="000066"/>
              </a:solidFill>
            </a:endParaRPr>
          </a:p>
          <a:p>
            <a:pPr marL="457200" indent="-457200" latinLnBrk="0">
              <a:buChar char="•"/>
            </a:pPr>
            <a:r>
              <a:rPr lang="en-US" sz="1200" dirty="0">
                <a:ea typeface="Public Sans"/>
                <a:sym typeface="Public Sans"/>
              </a:rPr>
              <a:t>Ο ενεργειακός έλεγχος είναι μια ολοκληρωμένη αξιολόγηση της ενεργειακής κατανάλωσης της ΜΜΕ σας</a:t>
            </a:r>
          </a:p>
          <a:p>
            <a:pPr marL="457200" indent="-457200" latinLnBrk="0">
              <a:buChar char="•"/>
            </a:pPr>
            <a:r>
              <a:rPr lang="en-US" sz="1200" dirty="0">
                <a:ea typeface="Public Sans"/>
                <a:sym typeface="Public Sans"/>
              </a:rPr>
              <a:t>Οι ενεργειακοί έλεγχοι μπορούν να πραγματοποιηθούν εσωτερικά ή μέσω εξωτερικής υπηρεσίας</a:t>
            </a:r>
            <a:endParaRPr lang="en-US" sz="1200" dirty="0">
              <a:ea typeface="Public Sans"/>
            </a:endParaRPr>
          </a:p>
          <a:p>
            <a:pPr marL="457200" indent="-457200" latinLnBrk="0">
              <a:buChar char="•"/>
            </a:pPr>
            <a:r>
              <a:rPr lang="en-US" sz="1200" dirty="0">
                <a:ea typeface="Public Sans"/>
                <a:sym typeface="Public Sans"/>
              </a:rPr>
              <a:t>Ο ενεργειακός έλεγχος εντοπίζει αναποτελεσματικές πρακτικές, εξοπλισμό με υψηλή ενεργειακή κατανάλωση και τομείς που χρήζουν βελτίωσης</a:t>
            </a:r>
            <a:endParaRPr lang="en-US" sz="1200" dirty="0">
              <a:ea typeface="Public Sans"/>
            </a:endParaRPr>
          </a:p>
          <a:p>
            <a:pPr marL="457200" indent="-457200" latinLnBrk="0">
              <a:buChar char="•"/>
            </a:pPr>
            <a:r>
              <a:rPr lang="en-US" sz="1200" dirty="0">
                <a:ea typeface="Public Sans"/>
                <a:sym typeface="Public Sans"/>
              </a:rPr>
              <a:t>Οι ελεγκτές μπορούν επίσης να εντοπίσουν εξοπλισμό που απαιτεί αναβάθμιση, αναποτελεσματικές λειτουργικές πρακτικές ή να προτείνουν τεχνολογίες εξοικονόμησης ενέργειας</a:t>
            </a:r>
          </a:p>
          <a:p>
            <a:pPr latinLnBrk="0"/>
            <a:endParaRPr lang="en-US" sz="1200" dirty="0">
              <a:ea typeface="Public Sans"/>
              <a:sym typeface="Public Sans"/>
            </a:endParaRPr>
          </a:p>
          <a:p>
            <a:pPr latinLnBrk="0"/>
            <a:r>
              <a:rPr lang="en-US" sz="1200" dirty="0">
                <a:sym typeface="Public Sans"/>
              </a:rPr>
              <a:t>Διαβάστε περισσότερα σχετικά με </a:t>
            </a:r>
            <a:r>
              <a:rPr lang="en-US" sz="1200" dirty="0">
                <a:sym typeface="Public Sans"/>
                <a:hlinkClick r:id="rId4"/>
              </a:rPr>
              <a:t>τη διεξαγωγή ενεργειακού ελέγχου</a:t>
            </a:r>
            <a:r>
              <a:rPr lang="en-US" sz="1200" dirty="0">
                <a:sym typeface="Public Sans"/>
              </a:rPr>
              <a:t>. </a:t>
            </a:r>
            <a:endParaRPr lang="en-US" sz="1200" dirty="0"/>
          </a:p>
          <a:p>
            <a:endParaRPr lang="en-GB" dirty="0"/>
          </a:p>
          <a:p>
            <a:endParaRPr lang="en-GB" dirty="0"/>
          </a:p>
          <a:p>
            <a:r>
              <a:rPr lang="en-GB" dirty="0"/>
              <a:t>https://energy.ec.europa.eu/topics/markets-and-consumers/actions-and-measures-energy-prices/coping-crisis_en</a:t>
            </a:r>
          </a:p>
          <a:p>
            <a:r>
              <a:rPr lang="en-GB" dirty="0"/>
              <a:t>https://www.clustercollaboration.eu/content/conducting-energy-audit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38286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Βήμα 4: Εγκαταστήστε έναν έξυπνο μετρητή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Ποια είναι τα πλεονεκτήματα ενός έξυπνου μετρητή;</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7028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Βήμα 4: Εγκαταστήστε έναν έξυπνο μετρητή </a:t>
            </a:r>
          </a:p>
          <a:p>
            <a:pPr latinLnBrk="0"/>
            <a:r>
              <a:rPr lang="en-US" sz="1200" b="1" dirty="0"/>
              <a:t>«Οι έξυπνοι μετρητές και οι έλεγχοι, όταν χρησιμοποιούνται για τον προσδιορισμό και τη διαχείριση της κατανάλωσης ενέργειας, μπορούν να οδηγήσουν σε μείωση της κατανάλωσης ενέργειας έως και 40%».</a:t>
            </a:r>
          </a:p>
          <a:p>
            <a:pPr latinLnBrk="0"/>
            <a:r>
              <a:rPr lang="en-US" sz="1200" dirty="0"/>
              <a:t>(</a:t>
            </a:r>
            <a:r>
              <a:rPr lang="en-US" sz="1200" dirty="0">
                <a:hlinkClick r:id="rId3">
                  <a:extLst>
                    <a:ext uri="{A12FA001-AC4F-418D-AE19-62706E023703}">
                      <ahyp:hlinkClr xmlns:ahyp="http://schemas.microsoft.com/office/drawing/2018/hyperlinkcolor" val="tx"/>
                    </a:ext>
                  </a:extLst>
                </a:hlinkClick>
              </a:rPr>
              <a:t>Ευρωπαϊκή Επιτροπή</a:t>
            </a:r>
            <a:r>
              <a:rPr lang="en-US" sz="1200" dirty="0"/>
              <a:t>)</a:t>
            </a:r>
          </a:p>
          <a:p>
            <a:pPr latinLnBrk="0"/>
            <a:endParaRPr lang="en-US" sz="1200" dirty="0">
              <a:solidFill>
                <a:srgbClr val="2B2C30"/>
              </a:solidFill>
              <a:ea typeface="Public Sans"/>
            </a:endParaRPr>
          </a:p>
          <a:p>
            <a:pPr latinLnBrk="0"/>
            <a:r>
              <a:rPr lang="en-US" sz="1200" dirty="0">
                <a:solidFill>
                  <a:srgbClr val="2B2C30"/>
                </a:solidFill>
                <a:ea typeface="Public Sans"/>
              </a:rPr>
              <a:t>Οι έξυπνοι μετρητές σας παρέχουν δεδομένα σε πραγματικό χρόνο σχετικά με την κατανάλωση ηλεκτρικής ενέργειας, βοηθώντας σας να προσδιορίσετε τις τάσεις και τα μοτίβα σχετικά με τον τρόπο και τον χρόνο χρήσης της ηλεκτρικής ενέργειας. Αυτά τα δεδομένα βοηθούν στον εντοπισμό περιοχών όπου η κατανάλωση αυξάνεται απροσδόκητα ή όπου θα μπορούσατε να χρησιμοποιήσετε συσκευές εκτός των ωρών αιχμής για να μειώσετε το κόστος.</a:t>
            </a:r>
          </a:p>
          <a:p>
            <a:endParaRPr lang="en-GB" dirty="0"/>
          </a:p>
          <a:p>
            <a:endParaRPr lang="en-GB" dirty="0"/>
          </a:p>
          <a:p>
            <a:r>
              <a:rPr lang="en-GB" dirty="0"/>
              <a:t>https://energy.ec.europa.eu/topics/markets-and-consumers/actions-and-measures-energy-prices/coping-crisis_en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73023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71A7-B608-A0AD-9004-96187D7D9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6B347-8BCF-3855-D31B-6C4AE4919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0CF72-BA8F-6B94-82CF-5197806526F9}"/>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Βήμα 4: Εγκαταστήστε έναν έξυπνο μετρητή </a:t>
            </a:r>
          </a:p>
          <a:p>
            <a:pPr latinLnBrk="0" hangingPunct="0"/>
            <a:r>
              <a:rPr lang="en-US" sz="1200" dirty="0"/>
              <a:t>Πολλές εταιρείες κοινής ωφέλειας προσφέρουν </a:t>
            </a:r>
            <a:r>
              <a:rPr lang="en-US" sz="1200" b="1" dirty="0"/>
              <a:t>τιμολόγηση βάσει χρόνου χρήσης</a:t>
            </a:r>
            <a:r>
              <a:rPr lang="en-US" sz="1200" dirty="0"/>
              <a:t>, όπου το κόστος της ηλεκτρικής ενέργειας ποικίλλει ανάλογα με την ώρα της ημέρας. </a:t>
            </a:r>
          </a:p>
          <a:p>
            <a:pPr latinLnBrk="0" hangingPunct="0"/>
            <a:endParaRPr lang="en-GB" sz="1200" dirty="0"/>
          </a:p>
          <a:p>
            <a:pPr latinLnBrk="0" hangingPunct="0"/>
            <a:r>
              <a:rPr lang="en-US" sz="1200" dirty="0"/>
              <a:t>Οι ώρες αιχμής έχουν υψηλότερες τιμές λόγω της αυξημένης ζήτησης, ενώ οι ώρες εκτός αιχμής έχουν χαμηλότερες τιμές. </a:t>
            </a:r>
          </a:p>
          <a:p>
            <a:pPr latinLnBrk="0" hangingPunct="0"/>
            <a:endParaRPr lang="en-US" sz="1200" dirty="0"/>
          </a:p>
          <a:p>
            <a:pPr latinLnBrk="0" hangingPunct="0"/>
            <a:r>
              <a:rPr lang="en-US" sz="1200" dirty="0"/>
              <a:t>Η κατανόηση των προτύπων κατανάλωσης ενέργειας της ΜΜΕ σας κατά τη διάρκεια αυτών των ωρών μπορεί να σας επιτρέψει να μεταφέρετε τις εργασίες που απαιτούν υψηλή κατανάλωση ενέργειας (π.χ. φόρτιση ηλεκτρικών οχημάτων (EV)) σε ώρες όπου το κόστος είναι χαμηλότερο.</a:t>
            </a:r>
            <a:endParaRPr lang="en-GB" sz="1200" dirty="0"/>
          </a:p>
          <a:p>
            <a:endParaRPr lang="en-GB" dirty="0"/>
          </a:p>
        </p:txBody>
      </p:sp>
      <p:sp>
        <p:nvSpPr>
          <p:cNvPr id="4" name="Slide Number Placeholder 3">
            <a:extLst>
              <a:ext uri="{FF2B5EF4-FFF2-40B4-BE49-F238E27FC236}">
                <a16:creationId xmlns:a16="http://schemas.microsoft.com/office/drawing/2014/main" id="{E9BFC381-2DAA-376F-C40E-9B8D6AF0993C}"/>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7944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Βήμα 5: Υπολογίστε την κατανάλωση ενέργειας των συσκευών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Πώς υπολογίζω την ποσότητα ενέργειας που καταναλώνει κάθε συσκευή;</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41719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Βήμα 5: Υπολογίστε την κατανάλωση ενέργειας των συσκευών </a:t>
            </a:r>
          </a:p>
          <a:p>
            <a:pPr latinLnBrk="0"/>
            <a:r>
              <a:rPr lang="en-GB" sz="1200" noProof="1">
                <a:solidFill>
                  <a:srgbClr val="2B2C30"/>
                </a:solidFill>
              </a:rPr>
              <a:t>Εάν η ΜΜΕ σας ασχολείται με την παραγωγή ή τη μεταποίηση, η κατανάλωση ενέργειας θα είναι περισσότερο συγκεντρωμένη στις μηχανές και τα εργαλεία. </a:t>
            </a:r>
          </a:p>
          <a:p>
            <a:pPr latinLnBrk="0"/>
            <a:endParaRPr lang="en-GB" sz="1200" noProof="1">
              <a:solidFill>
                <a:srgbClr val="2B2C30"/>
              </a:solidFill>
            </a:endParaRPr>
          </a:p>
          <a:p>
            <a:pPr latinLnBrk="0"/>
            <a:r>
              <a:rPr lang="en-GB" sz="1200" noProof="1">
                <a:solidFill>
                  <a:srgbClr val="2B2C30"/>
                </a:solidFill>
              </a:rPr>
              <a:t>Μια ΜΜΕ που δραστηριοποιείται στον τομέα των γραφείων ενδέχεται να έχει υψηλότερη κατανάλωση ενέργειας από τον φωτισμό, τη θέρμανση/ψύξη και τις ηλεκτρονικές συσκευές.</a:t>
            </a:r>
          </a:p>
          <a:p>
            <a:pPr latinLnBrk="0"/>
            <a:endParaRPr lang="en-GB" sz="1200" noProof="1">
              <a:solidFill>
                <a:srgbClr val="2B2C30"/>
              </a:solidFill>
            </a:endParaRPr>
          </a:p>
          <a:p>
            <a:pPr latinLnBrk="0"/>
            <a:r>
              <a:rPr lang="en-GB" sz="1200" noProof="1">
                <a:solidFill>
                  <a:srgbClr val="2B2C30"/>
                </a:solidFill>
              </a:rPr>
              <a:t>Η διαφοροποίηση μεταξύ των συσκευών μπορεί να σας βοηθήσει να εστιάσετε τις προσπάθειές σας σε τομείς με το μεγαλύτερο δυναμικό για βελτιστοποίηση της ενέργειας.</a:t>
            </a:r>
          </a:p>
          <a:p>
            <a:pPr latinLnBrk="0"/>
            <a:endParaRPr lang="en-GB" sz="1200" noProof="1">
              <a:solidFill>
                <a:srgbClr val="2B2C30"/>
              </a:solidFill>
            </a:endParaRPr>
          </a:p>
          <a:p>
            <a:pPr latinLnBrk="0"/>
            <a:r>
              <a:rPr lang="en-GB" sz="1200" noProof="1">
                <a:solidFill>
                  <a:srgbClr val="2B2C30"/>
                </a:solidFill>
              </a:rPr>
              <a:t>Μπορείτε να χρησιμοποιήσετε (φορητούς) μετρητές κατανάλωσης ενέργειας για να παρακολουθείτε την κατανάλωση ηλεκτρικής ενέργειας για κάθε κατηγορία συσκευών.</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9062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Βήμα 6: Εξερευνήστε πιο αποδοτικές μεθόδους χρήσης ενέργειας</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Ποια πρακτικά μέτρα μπορώ να λάβω για να χρησιμοποιώ την ενέργεια πιο αποδοτικά;</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0098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Βήμα 6: Εξερευνήστε πιο αποδοτικές μεθόδους χρήσης ενέργειας</a:t>
            </a:r>
          </a:p>
          <a:p>
            <a:pPr latinLnBrk="0"/>
            <a:r>
              <a:rPr lang="en-US" sz="1200" b="1" dirty="0"/>
              <a:t>«Μια μέση μικρή επιχείρηση θα μπορούσε να μειώσει τον λογαριασμό της για την ενέργεια έως και 30% εφαρμόζοντας μέτρα καλής διαχείρισης και συντήρησης...» </a:t>
            </a:r>
            <a:r>
              <a:rPr lang="en-US" sz="1200" dirty="0"/>
              <a:t>(</a:t>
            </a:r>
            <a:r>
              <a:rPr lang="en-US" sz="1200" dirty="0">
                <a:hlinkClick r:id="rId3">
                  <a:extLst>
                    <a:ext uri="{A12FA001-AC4F-418D-AE19-62706E023703}">
                      <ahyp:hlinkClr xmlns:ahyp="http://schemas.microsoft.com/office/drawing/2018/hyperlinkcolor" val="tx"/>
                    </a:ext>
                  </a:extLst>
                </a:hlinkClick>
              </a:rPr>
              <a:t>Ευρωπαϊκή Επιτροπή</a:t>
            </a:r>
            <a:r>
              <a:rPr lang="en-US" sz="1200" dirty="0"/>
              <a:t>)</a:t>
            </a:r>
          </a:p>
          <a:p>
            <a:pPr latinLnBrk="0"/>
            <a:endParaRPr lang="en-US" sz="1200" dirty="0"/>
          </a:p>
          <a:p>
            <a:pPr marL="457200" indent="-457200" latinLnBrk="0">
              <a:buChar char="•"/>
            </a:pPr>
            <a:r>
              <a:rPr lang="en-US" sz="1200" b="1" dirty="0">
                <a:solidFill>
                  <a:srgbClr val="2B2C30"/>
                </a:solidFill>
              </a:rPr>
              <a:t>Τα φώτα LED </a:t>
            </a:r>
            <a:r>
              <a:rPr lang="en-US" sz="1200" dirty="0">
                <a:solidFill>
                  <a:srgbClr val="2B2C30"/>
                </a:solidFill>
              </a:rPr>
              <a:t>καταναλώνουν 80% λιγότερη ενέργεια σε σύγκριση με τους λαμπτήρες αλογόνου και διαρκούν 20 φορές περισσότερο (Πηγή: </a:t>
            </a:r>
            <a:r>
              <a:rPr lang="en-US" sz="1200" dirty="0">
                <a:solidFill>
                  <a:srgbClr val="2B2C30"/>
                </a:solidFill>
                <a:hlinkClick r:id="rId4"/>
              </a:rPr>
              <a:t>Energy Saving Trust</a:t>
            </a:r>
            <a:r>
              <a:rPr lang="en-US" sz="1200" dirty="0">
                <a:solidFill>
                  <a:srgbClr val="2B2C30"/>
                </a:solidFill>
              </a:rPr>
              <a:t>)</a:t>
            </a:r>
          </a:p>
          <a:p>
            <a:pPr marL="457200" indent="-457200" latinLnBrk="0">
              <a:buChar char="•"/>
            </a:pPr>
            <a:r>
              <a:rPr lang="en-US" sz="1200" dirty="0">
                <a:solidFill>
                  <a:srgbClr val="2B2C30"/>
                </a:solidFill>
              </a:rPr>
              <a:t>Με τη βελτίωση της ενεργειακής απόδοσης </a:t>
            </a:r>
            <a:r>
              <a:rPr lang="en-US" sz="1200" b="1" dirty="0">
                <a:solidFill>
                  <a:srgbClr val="2B2C30"/>
                </a:solidFill>
              </a:rPr>
              <a:t>των συστημάτων με κινητήρα</a:t>
            </a:r>
            <a:r>
              <a:rPr lang="en-US" sz="1200" dirty="0">
                <a:solidFill>
                  <a:srgbClr val="2B2C30"/>
                </a:solidFill>
              </a:rPr>
              <a:t>, για κάθε ευρώ που επενδύεται, εξοικονομούνται τουλάχιστον 7 ευρώ κατά τη διάρκεια ζωής του εξοπλισμού.</a:t>
            </a:r>
          </a:p>
          <a:p>
            <a:pPr marL="457200" indent="-457200" latinLnBrk="0">
              <a:buChar char="•"/>
            </a:pPr>
            <a:r>
              <a:rPr lang="en-US" sz="1200" b="1" dirty="0">
                <a:solidFill>
                  <a:srgbClr val="2B2C30"/>
                </a:solidFill>
              </a:rPr>
              <a:t>Οι </a:t>
            </a:r>
            <a:r>
              <a:rPr lang="en-US" sz="1200" dirty="0">
                <a:solidFill>
                  <a:srgbClr val="2B2C30"/>
                </a:solidFill>
              </a:rPr>
              <a:t>ενεργειακά αποδοτικές </a:t>
            </a:r>
            <a:r>
              <a:rPr lang="en-US" sz="1200" b="1" dirty="0">
                <a:solidFill>
                  <a:srgbClr val="2B2C30"/>
                </a:solidFill>
              </a:rPr>
              <a:t>αντλίες θερμότητας </a:t>
            </a:r>
            <a:r>
              <a:rPr lang="en-US" sz="1200" dirty="0">
                <a:solidFill>
                  <a:srgbClr val="2B2C30"/>
                </a:solidFill>
              </a:rPr>
              <a:t>μπορούν συχνά να αντικαταστήσουν τους παραδοσιακούς λέβητες ορυκτών καυσίμων, αυξάνοντας την ενεργειακή απόδοση πάνω από 4 φορές.</a:t>
            </a:r>
            <a:r>
              <a:rPr lang="en-US" sz="1200" dirty="0"/>
              <a:t> </a:t>
            </a:r>
            <a:endParaRPr lang="en-US" sz="1200" dirty="0">
              <a:solidFill>
                <a:srgbClr val="2B2C30"/>
              </a:solidFill>
            </a:endParaRPr>
          </a:p>
          <a:p>
            <a:pPr latinLnBrk="0"/>
            <a:r>
              <a:rPr lang="en-US" sz="1200" dirty="0">
                <a:solidFill>
                  <a:srgbClr val="2B2C30"/>
                </a:solidFill>
              </a:rPr>
              <a:t>					Πηγές: </a:t>
            </a:r>
            <a:r>
              <a:rPr lang="en-US" sz="1200" dirty="0">
                <a:solidFill>
                  <a:srgbClr val="2B2C30"/>
                </a:solidFill>
                <a:hlinkClick r:id="rId3"/>
              </a:rPr>
              <a:t>Ευρωπαϊκή Επιτροπή</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a:p>
            <a:r>
              <a:rPr lang="en-GB" dirty="0"/>
              <a:t>https://energysavingtrust.org.uk/advice/lighting/</a:t>
            </a:r>
          </a:p>
          <a:p>
            <a:r>
              <a:rPr lang="en-GB" dirty="0" err="1"/>
              <a:t>https://energy.ec.europa.eu/topics/markets-and-consumers/actions-and-measures-energy-prices/coping-crisis_en</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81684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solidFill>
                  <a:srgbClr val="2B2C30"/>
                </a:solidFill>
              </a:rPr>
              <a:t>Κάθε επιχείρηση χρησιμοποιεί μια σειρά από εξοπλισμό που χρειάζεται ηλεκτρική ενέργεια - είτε πρόκειται για φωτισμό, υπολογιστές, μηχανήματα ή συστήματα κλιματισμού. Για </a:t>
            </a:r>
            <a:r>
              <a:rPr lang="en-GB" sz="1200" dirty="0">
                <a:solidFill>
                  <a:srgbClr val="2B2C30"/>
                </a:solidFill>
              </a:rPr>
              <a:t>τις μικρές και μεσαίες επιχειρήσεις (</a:t>
            </a:r>
            <a:r>
              <a:rPr lang="en-US" sz="1200" dirty="0">
                <a:solidFill>
                  <a:srgbClr val="2B2C30"/>
                </a:solidFill>
              </a:rPr>
              <a:t>ΜΜΕ), το κόστος της ηλεκτρικής ενέργειας μπορεί να αντιπροσωπεύει ένα σημαντικό μέρος του λειτουργικού προϋπολογισμού, ενώ η αναποτελεσματική κατανάλωση μπορεί να επηρεάσει αρνητικά τόσο την κερδοφορία όσο και τη διαχείριση των πόρων.</a:t>
            </a:r>
            <a:endParaRPr lang="en-GB" sz="1200" dirty="0">
              <a:solidFill>
                <a:srgbClr val="2B2C30"/>
              </a:solidFill>
            </a:endParaRPr>
          </a:p>
          <a:p>
            <a:pPr latinLnBrk="0"/>
            <a:endParaRPr lang="en-GB" sz="1200" dirty="0">
              <a:solidFill>
                <a:srgbClr val="2B2C30"/>
              </a:solidFill>
            </a:endParaRPr>
          </a:p>
          <a:p>
            <a:pPr latinLnBrk="0"/>
            <a:r>
              <a:rPr lang="en-GB" sz="1200" dirty="0">
                <a:solidFill>
                  <a:srgbClr val="2B2C30"/>
                </a:solidFill>
              </a:rPr>
              <a:t>Όταν διαχειρίζεστε μια ΜΜΕ, μπορεί να αναρωτιέστε τι είδους τεχνολογίες ή δραστηριότητες θα μπορούσαν να σας βοηθήσουν να εξοικονομήσετε ενέργεια. Ένας βασικός παράγοντας που πρέπει να λάβετε υπόψη είναι το κόστος και πού να εστιάσετε τις επενδύσεις σας για να κάνετε την επιχείρησή σας πιο αποδοτική.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4419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B634-3C2F-E17B-34D2-E3800FD7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995E1-7799-62DB-9319-7E1D2001F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1D053-4190-3163-D73A-EA60D0709E3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Βήμα 6: Εξερευνήστε πιο αποδοτικές μεθόδους χρήσης ενέργειας</a:t>
            </a:r>
          </a:p>
          <a:p>
            <a:pPr marL="457200" indent="-457200" latinLnBrk="0">
              <a:buChar char="•"/>
            </a:pPr>
            <a:r>
              <a:rPr lang="en-US" sz="1200" dirty="0">
                <a:solidFill>
                  <a:srgbClr val="2B2C30"/>
                </a:solidFill>
              </a:rPr>
              <a:t>Τα έξοδα</a:t>
            </a:r>
            <a:r>
              <a:rPr lang="en-US" sz="1200" b="1" dirty="0">
                <a:solidFill>
                  <a:srgbClr val="2B2C30"/>
                </a:solidFill>
              </a:rPr>
              <a:t> θέρμανσης </a:t>
            </a:r>
            <a:r>
              <a:rPr lang="en-US" sz="1200" dirty="0">
                <a:solidFill>
                  <a:srgbClr val="2B2C30"/>
                </a:solidFill>
              </a:rPr>
              <a:t>αυξάνονται κατά 8% για κάθε αύξηση 1 βαθμού Κελσίου. Οι έξυπνοι προγραμματιζόμενοι θερμοστάτες μπορούν να εξοικονομήσουν μεταξύ 5% και 15% στα έξοδα θέρμανσης.</a:t>
            </a:r>
          </a:p>
          <a:p>
            <a:pPr marL="457200" indent="-457200" latinLnBrk="0">
              <a:buChar char="•"/>
            </a:pPr>
            <a:r>
              <a:rPr lang="en-US" sz="1200" b="1" dirty="0">
                <a:solidFill>
                  <a:srgbClr val="2B2C30"/>
                </a:solidFill>
              </a:rPr>
              <a:t>Ο φωτισμός </a:t>
            </a:r>
            <a:r>
              <a:rPr lang="en-US" sz="1200" dirty="0">
                <a:solidFill>
                  <a:srgbClr val="2B2C30"/>
                </a:solidFill>
              </a:rPr>
              <a:t>μπορεί να ευθύνεται για έως και το 40% της κατανάλωσης ενέργειας ενός κτιρίου. Η χρήση συστημάτων ελέγχου φωτισμού μειώνει την κατανάλωση ενέργειας κατά περισσότερο από 1/3. </a:t>
            </a:r>
          </a:p>
          <a:p>
            <a:pPr marL="457200" indent="-457200" latinLnBrk="0">
              <a:buChar char="•"/>
            </a:pPr>
            <a:r>
              <a:rPr lang="en-US" sz="1200" b="1" dirty="0">
                <a:solidFill>
                  <a:srgbClr val="2B2C30"/>
                </a:solidFill>
              </a:rPr>
              <a:t>Η μόνωση </a:t>
            </a:r>
            <a:r>
              <a:rPr lang="en-US" sz="1200" dirty="0">
                <a:solidFill>
                  <a:srgbClr val="2B2C30"/>
                </a:solidFill>
              </a:rPr>
              <a:t>των σωληνώσεων έχει αποδειχθεί ότι μειώνει τις απώλειες ενέργειας κατά περισσότερο από 75%. </a:t>
            </a:r>
          </a:p>
          <a:p>
            <a:pPr marL="457200" indent="-457200" latinLnBrk="0">
              <a:buFontTx/>
              <a:buChar char="•"/>
            </a:pPr>
            <a:r>
              <a:rPr lang="en-US" sz="1200" dirty="0">
                <a:solidFill>
                  <a:srgbClr val="2B2C30"/>
                </a:solidFill>
              </a:rPr>
              <a:t>Η σωστή διαστασιολόγηση του φορτίου του συμπιεστή και η επιλογή του κατάλληλου μοντέλου </a:t>
            </a:r>
            <a:r>
              <a:rPr lang="en-US" sz="1200" b="1" dirty="0">
                <a:solidFill>
                  <a:srgbClr val="2B2C30"/>
                </a:solidFill>
              </a:rPr>
              <a:t>συστημάτων πεπιεσμένου αέρα </a:t>
            </a:r>
            <a:r>
              <a:rPr lang="en-US" sz="1200" dirty="0">
                <a:solidFill>
                  <a:srgbClr val="2B2C30"/>
                </a:solidFill>
              </a:rPr>
              <a:t>μπορούν να μειώσουν την κατανάλωση ενέργειας κατά περισσότερο από 1/3.</a:t>
            </a:r>
          </a:p>
          <a:p>
            <a:pPr latinLnBrk="0"/>
            <a:r>
              <a:rPr lang="en-US" sz="1200" dirty="0">
                <a:solidFill>
                  <a:srgbClr val="2B2C30"/>
                </a:solidFill>
              </a:rPr>
              <a:t>					Πηγές: </a:t>
            </a:r>
            <a:r>
              <a:rPr lang="en-US" sz="1200" dirty="0">
                <a:solidFill>
                  <a:srgbClr val="2B2C30"/>
                </a:solidFill>
                <a:hlinkClick r:id="rId3"/>
              </a:rPr>
              <a:t>Ευρωπαϊκή Επιτροπή</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p:txBody>
      </p:sp>
      <p:sp>
        <p:nvSpPr>
          <p:cNvPr id="4" name="Slide Number Placeholder 3">
            <a:extLst>
              <a:ext uri="{FF2B5EF4-FFF2-40B4-BE49-F238E27FC236}">
                <a16:creationId xmlns:a16="http://schemas.microsoft.com/office/drawing/2014/main" id="{C63B859C-0865-9EE1-BEC8-525C54D5D468}"/>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2646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7: Αυξήστε την ενεργειακή απόδοση του εξοπλισμού σας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Πώς μπορώ να αυξήσω την ενεργειακή απόδοση του εξοπλισμού μας;</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357684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7: Αυξήστε την ενεργειακή απόδοση του εξοπλισμού σας </a:t>
            </a:r>
          </a:p>
          <a:p>
            <a:pPr marL="342900" indent="-342900" latinLnBrk="0">
              <a:buFont typeface="Arial" panose="020B0604020202020204" pitchFamily="34" charset="0"/>
              <a:buChar char="•"/>
            </a:pPr>
            <a:r>
              <a:rPr lang="en-US" sz="1200" dirty="0">
                <a:solidFill>
                  <a:srgbClr val="2B2C30"/>
                </a:solidFill>
                <a:ea typeface="Public Sans"/>
              </a:rPr>
              <a:t>Εντοπίστε τον παρωχημένο, ενεργειακά αναποτελεσματικό εξοπλισμό. Για παράδειγμα, τα παλαιότερα συστήματα φωτισμού, κλιματιστικά και μηχανήματα ενδέχεται να καταναλώνουν πολύ περισσότερη ενέργεια από τα νεότερα, ενεργειακά αποδοτικά μοντέλα. </a:t>
            </a:r>
          </a:p>
          <a:p>
            <a:pPr marL="342900" indent="-342900" latinLnBrk="0">
              <a:buFont typeface="Arial" panose="020B0604020202020204" pitchFamily="34" charset="0"/>
              <a:buChar char="•"/>
            </a:pPr>
            <a:r>
              <a:rPr lang="en-US" sz="1200" dirty="0">
                <a:solidFill>
                  <a:srgbClr val="2B2C30"/>
                </a:solidFill>
                <a:ea typeface="Public Sans"/>
              </a:rPr>
              <a:t>Αντικαταστήστε, επισκευάστε ή αναβαθμίστε σε πιο αποδοτικές εναλλακτικές λύσεις. Για παράδειγμα, θα μπορούσατε να χρησιμοποιήσετε </a:t>
            </a:r>
            <a:r>
              <a:rPr lang="en-US" sz="1200" dirty="0">
                <a:solidFill>
                  <a:srgbClr val="2B2C30"/>
                </a:solidFill>
              </a:rPr>
              <a:t>ανίχνευση κίνησης για τον φωτισμό ή να διασφαλίσετε ότι ο εξοπλισμός χρησιμοποιεί τη λειτουργία εξοικονόμησης ενέργειας μετά από ένα ορισμένο χρονικό διάστημα.</a:t>
            </a:r>
          </a:p>
          <a:p>
            <a:pPr marL="342900" indent="-342900" latinLnBrk="0">
              <a:buFont typeface="Arial" panose="020B0604020202020204" pitchFamily="34" charset="0"/>
              <a:buChar char="•"/>
            </a:pPr>
            <a:r>
              <a:rPr lang="en-US" sz="1200" dirty="0">
                <a:solidFill>
                  <a:srgbClr val="2B2C30"/>
                </a:solidFill>
              </a:rPr>
              <a:t>Χρησιμοποιήστε </a:t>
            </a:r>
            <a:r>
              <a:rPr lang="en-US" sz="1200" dirty="0">
                <a:solidFill>
                  <a:srgbClr val="2B2C30"/>
                </a:solidFill>
                <a:hlinkClick r:id="rId3"/>
              </a:rPr>
              <a:t>το Topten.eu - Τα καλύτερα προϊόντα στην Ευρώπη </a:t>
            </a:r>
            <a:r>
              <a:rPr lang="en-US" sz="1200" dirty="0">
                <a:solidFill>
                  <a:srgbClr val="2B2C30"/>
                </a:solidFill>
              </a:rPr>
              <a:t>για να συγκρίνετε τον τρέχοντα εξοπλισμό σας με άλλες διαθέσιμες λύσεις.</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19955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Βήμα 8: Βελτιστοποιήστε τα συστήματα θέρμανσης και ψύξης</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Πώς μπορώ να βελτιστοποιήσω τα συστήματα θέρμανσης και ψύξης;</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6647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Βήμα 8: Βελτιστοποιήστε τα συστήματα θέρμανσης και ψύξης</a:t>
            </a:r>
          </a:p>
          <a:p>
            <a:pPr latinLnBrk="0"/>
            <a:r>
              <a:rPr lang="en-US" sz="1200" dirty="0">
                <a:solidFill>
                  <a:srgbClr val="2B2C30"/>
                </a:solidFill>
                <a:ea typeface="Public Sans"/>
              </a:rPr>
              <a:t>Τα συστήματα θέρμανσης και ψύξης είναι από τα μεγαλύτερα συστήματα κατανάλωσης ενέργειας στις περισσότερες ΜΜΕ. </a:t>
            </a:r>
          </a:p>
          <a:p>
            <a:pPr latinLnBrk="0"/>
            <a:endParaRPr lang="en-US" sz="1200" dirty="0">
              <a:solidFill>
                <a:srgbClr val="2B2C30"/>
              </a:solidFill>
              <a:ea typeface="Public Sans"/>
            </a:endParaRPr>
          </a:p>
          <a:p>
            <a:pPr latinLnBrk="0"/>
            <a:r>
              <a:rPr lang="en-US" sz="1200" dirty="0">
                <a:solidFill>
                  <a:srgbClr val="2B2C30"/>
                </a:solidFill>
                <a:ea typeface="Public Sans"/>
              </a:rPr>
              <a:t>Η εγκατάσταση προγραμματιζόμενων θερμοστατών, η τακτική συντήρηση ή η χρήση μοντέλων υψηλής ενεργειακής απόδοσης μπορούν να συμβάλουν στη μείωση της κατανάλωσης. </a:t>
            </a:r>
          </a:p>
          <a:p>
            <a:pPr latinLnBrk="0"/>
            <a:endParaRPr lang="en-US" sz="1200" dirty="0">
              <a:solidFill>
                <a:srgbClr val="2B2C30"/>
              </a:solidFill>
              <a:ea typeface="Public Sans"/>
            </a:endParaRPr>
          </a:p>
          <a:p>
            <a:pPr latinLnBrk="0"/>
            <a:r>
              <a:rPr lang="en-US" sz="1200" dirty="0">
                <a:solidFill>
                  <a:srgbClr val="2B2C30"/>
                </a:solidFill>
                <a:ea typeface="Public Sans"/>
              </a:rPr>
              <a:t>Εξετάστε το ενδεχόμενο να προσαρμόσετε τις ρυθμίσεις ώστε η θέρμανση/ψύξη να χρησιμοποιείται μόνο όταν είναι απαραίτητο. Για παράδειγμα, απενεργοποιήστε τη θέρμανση ή τον κλιματισμό όταν οι εργαζόμενοι δεν βρίσκονται στον χώρο.</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82400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9: Ενθαρρύνετε τις πρακτικές εξοικονόμησης ενέργειας μεταξύ των υπαλλήλων</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Πώς μπορώ να ενθαρρύνω τους άλλους να υιοθετήσουν πρακτικές εξοικονόμησης ενέργειας;</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72353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9: Ενθαρρύνετε τις πρακτικές εξοικονόμησης ενέργειας μεταξύ των εργαζομένων</a:t>
            </a:r>
          </a:p>
          <a:p>
            <a:endParaRPr lang="en-GB" dirty="0"/>
          </a:p>
          <a:p>
            <a:pPr latinLnBrk="0"/>
            <a:r>
              <a:rPr lang="en-US" sz="2200" dirty="0">
                <a:solidFill>
                  <a:srgbClr val="2B2C30"/>
                </a:solidFill>
                <a:ea typeface="Public Sans"/>
              </a:rPr>
              <a:t>Μια κουλτούρα ενεργειακής ευαισθητοποίησης μπορεί να οδηγήσει σε αισθητή μείωση της κατανάλωσης ενέργειας.</a:t>
            </a:r>
          </a:p>
          <a:p>
            <a:pPr latinLnBrk="0"/>
            <a:endParaRPr lang="en-US" sz="2200" dirty="0">
              <a:solidFill>
                <a:srgbClr val="2B2C30"/>
              </a:solidFill>
              <a:ea typeface="Public Sans"/>
            </a:endParaRPr>
          </a:p>
          <a:p>
            <a:pPr latinLnBrk="0"/>
            <a:r>
              <a:rPr lang="en-US" sz="2200" dirty="0">
                <a:solidFill>
                  <a:srgbClr val="2B2C30"/>
                </a:solidFill>
                <a:ea typeface="Public Sans"/>
              </a:rPr>
              <a:t>Η συμπεριφορά των εργαζομένων μπορεί να έχει σημαντική επίδραση στην κατανάλωση ενέργειας. Ενθαρρύνετε τους εργαζομένους να: </a:t>
            </a:r>
          </a:p>
          <a:p>
            <a:pPr marL="800100" lvl="1" indent="-342900" latinLnBrk="0">
              <a:buFont typeface="Arial" panose="020B0604020202020204" pitchFamily="34" charset="0"/>
              <a:buChar char="•"/>
            </a:pPr>
            <a:r>
              <a:rPr lang="en-US" sz="2200" dirty="0">
                <a:solidFill>
                  <a:srgbClr val="2B2C30"/>
                </a:solidFill>
                <a:ea typeface="Public Sans"/>
              </a:rPr>
              <a:t>Να σβήνουν τα φώτα</a:t>
            </a:r>
          </a:p>
          <a:p>
            <a:pPr marL="800100" lvl="1" indent="-342900" latinLnBrk="0">
              <a:buFont typeface="Arial" panose="020B0604020202020204" pitchFamily="34" charset="0"/>
              <a:buChar char="•"/>
            </a:pPr>
            <a:r>
              <a:rPr lang="en-US" sz="2200" dirty="0">
                <a:solidFill>
                  <a:srgbClr val="2B2C30"/>
                </a:solidFill>
                <a:ea typeface="Public Sans"/>
              </a:rPr>
              <a:t>Αποσυνδέουν τις συσκευές όταν δεν τις χρησιμοποιούν</a:t>
            </a:r>
          </a:p>
          <a:p>
            <a:pPr marL="800100" lvl="1" indent="-342900" latinLnBrk="0">
              <a:buFont typeface="Arial" panose="020B0604020202020204" pitchFamily="34" charset="0"/>
              <a:buChar char="•"/>
            </a:pPr>
            <a:r>
              <a:rPr lang="en-US" sz="2200" dirty="0">
                <a:solidFill>
                  <a:srgbClr val="2B2C30"/>
                </a:solidFill>
                <a:ea typeface="Public Sans"/>
              </a:rPr>
              <a:t>Χρησιμοποιούν ρυθμίσεις εξοικονόμησης ενέργειας σε υπολογιστές και εκτυπωτές</a:t>
            </a:r>
          </a:p>
          <a:p>
            <a:pPr lvl="1" latinLnBrk="0"/>
            <a:endParaRPr lang="en-US" sz="2200" dirty="0"/>
          </a:p>
          <a:p>
            <a:pPr latinLnBrk="0"/>
            <a:r>
              <a:rPr lang="en-US" sz="2200" dirty="0">
                <a:solidFill>
                  <a:srgbClr val="2B2C30"/>
                </a:solidFill>
              </a:rPr>
              <a:t>Διαβάστε το έγγραφο </a:t>
            </a:r>
            <a:r>
              <a:rPr lang="en-US" sz="2200" dirty="0" err="1">
                <a:solidFill>
                  <a:srgbClr val="2B2C30"/>
                </a:solidFill>
                <a:hlinkClick r:id="rId3"/>
              </a:rPr>
              <a:t>«Behavioural </a:t>
            </a:r>
            <a:r>
              <a:rPr lang="en-US" sz="2200" dirty="0">
                <a:solidFill>
                  <a:srgbClr val="2B2C30"/>
                </a:solidFill>
                <a:hlinkClick r:id="rId3"/>
              </a:rPr>
              <a:t>Changes» (Αλλαγές στη συμπεριφορά) </a:t>
            </a:r>
            <a:r>
              <a:rPr lang="en-US" sz="2200" dirty="0">
                <a:solidFill>
                  <a:srgbClr val="2B2C30"/>
                </a:solidFill>
              </a:rPr>
              <a:t>του Διεθνούς Οργανισμού Ενέργειας.</a:t>
            </a:r>
          </a:p>
          <a:p>
            <a:endParaRPr lang="en-GB" dirty="0"/>
          </a:p>
          <a:p>
            <a:endParaRPr lang="en-GB" dirty="0"/>
          </a:p>
          <a:p>
            <a:r>
              <a:rPr lang="en-GB" dirty="0"/>
              <a:t>https://www.iea.org/energy-system/energy-efficiency-and-demand/behavioural-changes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981740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Βήμα 10: Εξερευνήστε περαιτέρω πόρους</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Πού μπορώ να βρω περισσότερες πληροφορίες;</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10867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για την ενεργειακή απόδοση, μπορεί να σας φανούν χρήσιμες οι παρακάτω πηγές: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Διαβάστε το άρθρο </a:t>
            </a:r>
            <a:r>
              <a:rPr lang="en-US" altLang="ko-KR" sz="1200" i="1" dirty="0">
                <a:solidFill>
                  <a:srgbClr val="373737"/>
                </a:solidFill>
                <a:ea typeface="맑은 고딕"/>
                <a:hlinkClick r:id="rId3"/>
              </a:rPr>
              <a:t>Αντιμετώπιση της κρίσης: Αύξηση της ανθεκτικότητας των ΜΜΕ μέσω της ενεργειακής απόδοσης</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Παρακολουθήστε το30λεπτο μάθημα</a:t>
            </a:r>
            <a:r>
              <a:rPr lang="en-US" altLang="ko-KR" sz="1200" i="1" dirty="0">
                <a:solidFill>
                  <a:srgbClr val="373737"/>
                </a:solidFill>
                <a:ea typeface="맑은 고딕"/>
              </a:rPr>
              <a:t> «Digital Energy Essentials» </a:t>
            </a:r>
            <a:r>
              <a:rPr lang="en-US" altLang="ko-KR" sz="1200" dirty="0">
                <a:solidFill>
                  <a:srgbClr val="373737"/>
                </a:solidFill>
                <a:ea typeface="맑은 고딕"/>
              </a:rPr>
              <a:t>της Every1 με θέμα </a:t>
            </a:r>
            <a:r>
              <a:rPr lang="en-US" altLang="ko-KR" sz="1200" dirty="0">
                <a:solidFill>
                  <a:srgbClr val="373737"/>
                </a:solidFill>
                <a:ea typeface="맑은 고딕"/>
                <a:hlinkClick r:id="rId4"/>
              </a:rPr>
              <a:t>«Χρήση ενέργειας</a:t>
            </a:r>
            <a:r>
              <a:rPr lang="en-US" altLang="ko-KR" sz="1200"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Διαβάστε το άρθρο </a:t>
            </a:r>
            <a:r>
              <a:rPr lang="en-US" altLang="ko-KR" sz="1200" i="1" dirty="0">
                <a:solidFill>
                  <a:srgbClr val="373737"/>
                </a:solidFill>
                <a:hlinkClick r:id="rId5"/>
              </a:rPr>
              <a:t>«Τα οφέλη της βελτίωσης της ενεργειακής απόδοσης για τις επιχειρήσεις</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Παρακολουθήστε το 30λεπτο μάθημα</a:t>
            </a:r>
            <a:r>
              <a:rPr lang="en-US" altLang="ko-KR" sz="1200" i="1" dirty="0">
                <a:solidFill>
                  <a:srgbClr val="373737"/>
                </a:solidFill>
                <a:ea typeface="맑은 고딕"/>
              </a:rPr>
              <a:t> Digital Energy Essentials </a:t>
            </a:r>
            <a:r>
              <a:rPr lang="en-US" altLang="ko-KR" sz="1200" dirty="0">
                <a:solidFill>
                  <a:srgbClr val="373737"/>
                </a:solidFill>
                <a:ea typeface="맑은 고딕"/>
              </a:rPr>
              <a:t>της Every1 με θέμα </a:t>
            </a:r>
            <a:r>
              <a:rPr lang="en-GB" altLang="ko-KR" sz="1200" dirty="0">
                <a:solidFill>
                  <a:srgbClr val="373737"/>
                </a:solidFill>
                <a:ea typeface="맑은 고딕"/>
                <a:hlinkClick r:id="rId6"/>
              </a:rPr>
              <a:t>«Απόρρητο, ασφάλεια και προστασία στο ψηφιακό ενεργειακό τοπίο».</a:t>
            </a:r>
            <a:endParaRPr lang="ko-KR" altLang="en-US" sz="1200" dirty="0">
              <a:solidFill>
                <a:srgbClr val="373737"/>
              </a:solidFill>
            </a:endParaRPr>
          </a:p>
          <a:p>
            <a:endParaRPr lang="en-GB" dirty="0"/>
          </a:p>
          <a:p>
            <a:endParaRPr lang="en-GB" dirty="0"/>
          </a:p>
          <a:p>
            <a:r>
              <a:rPr lang="en-GB" dirty="0"/>
              <a:t>https://www.open.edu/openlearncreate/course/view.php?id=12165</a:t>
            </a:r>
            <a:r>
              <a:rPr lang="en-GB" b="1" dirty="0"/>
              <a: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289165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GB" i="1" dirty="0"/>
              <a:t>Εξοικονόμηση ενέργειας και βελτίωση της ενεργειακής απόδοσης της επιχείρησής σας: 10 εύκολα βήματα </a:t>
            </a:r>
            <a:r>
              <a:rPr lang="en-GB" dirty="0"/>
              <a:t>περιλαμβάνει προσαρμογές στα βήματα 3, 4, 5 και 6 επιλεγμένου υλικού από το έγγραφο της Ευρωπαϊκής Επιτροπής </a:t>
            </a:r>
            <a:r>
              <a:rPr lang="en-GB" i="1" dirty="0">
                <a:hlinkClick r:id="rId3"/>
              </a:rPr>
              <a:t>«Αντιμετώπιση της κρίσης: Αύξηση της ανθεκτικότητας των ΜΜΕ μέσω της ενεργειακής απόδοσης</a:t>
            </a:r>
            <a:r>
              <a:rPr lang="en-GB" dirty="0"/>
              <a:t>» (το «αρχικό έργο»), το οποίο διαθέτει άδεια </a:t>
            </a:r>
            <a:r>
              <a:rPr lang="en-GB" dirty="0">
                <a:hlinkClick r:id="rId4"/>
              </a:rPr>
              <a:t>CC BY 4.0</a:t>
            </a:r>
            <a:r>
              <a:rPr lang="en-GB" dirty="0"/>
              <a:t>. </a:t>
            </a:r>
          </a:p>
          <a:p>
            <a:pPr latinLnBrk="0"/>
            <a:r>
              <a:rPr lang="en-GB" dirty="0"/>
              <a:t>Η προσαρμογή αυτή έχει πραγματοποιηθεί και δημοσιευθεί από το Every1 Project (το «Προσαρμοστής») και διαθέτει άδεια </a:t>
            </a:r>
            <a:r>
              <a:rPr lang="en-GB" dirty="0">
                <a:hlinkClick r:id="rId5"/>
              </a:rPr>
              <a:t>CC BY-SA 4.0</a:t>
            </a:r>
            <a:r>
              <a:rPr lang="en-GB" dirty="0"/>
              <a:t>, εκτός εάν ορίζεται διαφορετικά. </a:t>
            </a:r>
          </a:p>
          <a:p>
            <a:pPr latinLnBrk="0"/>
            <a:endParaRPr lang="en-GB" dirty="0"/>
          </a:p>
          <a:p>
            <a:pPr latinLnBrk="0"/>
            <a:r>
              <a:rPr lang="en-GB" dirty="0"/>
              <a:t>Οι εικόνες που χρησιμοποιούνται σε αυτήν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GB" sz="1200" dirty="0">
                <a:solidFill>
                  <a:srgbClr val="242424"/>
                </a:solidFill>
                <a:ea typeface="Public Sans"/>
                <a:cs typeface="Public Sans"/>
                <a:sym typeface="Public Sans"/>
                <a:hlinkClick r:id="rId6"/>
              </a:rPr>
              <a:t>Λογαριασμοί ηλεκτρικού ρεύματος με λαμπτήρα και αριθμομηχανή </a:t>
            </a:r>
            <a:r>
              <a:rPr lang="en-GB" sz="1200" dirty="0">
                <a:solidFill>
                  <a:srgbClr val="242424"/>
                </a:solidFill>
                <a:ea typeface="Public Sans"/>
                <a:cs typeface="Public Sans"/>
                <a:sym typeface="Public Sans"/>
              </a:rPr>
              <a:t>από Uswitch.com Images με </a:t>
            </a:r>
            <a:r>
              <a:rPr lang="en-GB" dirty="0">
                <a:solidFill>
                  <a:srgbClr val="242424"/>
                </a:solidFill>
              </a:rPr>
              <a:t>άδεια </a:t>
            </a:r>
            <a:r>
              <a:rPr lang="en-GB" noProof="0" dirty="0">
                <a:solidFill>
                  <a:schemeClr val="dk1"/>
                </a:solidFill>
                <a:ea typeface="Public Sans"/>
                <a:cs typeface="Public Sans"/>
                <a:sym typeface="Public Sans"/>
                <a:hlinkClick r:id="rId7"/>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rPr>
              <a:t>Χαρτί δίπλα σε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από </a:t>
            </a:r>
            <a:r>
              <a:rPr lang="en-US" sz="12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στο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cs typeface="Public Sans"/>
                <a:sym typeface="Public Sans"/>
              </a:rPr>
              <a:t>Βήμα 1: Ξεκινώντας: Τι πρέπει να γνωρίζω;: </a:t>
            </a:r>
            <a:r>
              <a:rPr lang="en-US" i="1" dirty="0">
                <a:solidFill>
                  <a:schemeClr val="dk1"/>
                </a:solidFill>
                <a:cs typeface="Public Sans"/>
                <a:sym typeface="Public Sans"/>
              </a:rPr>
              <a:t>Μαύρες πρίζες </a:t>
            </a:r>
            <a:r>
              <a:rPr lang="en-US" dirty="0">
                <a:solidFill>
                  <a:schemeClr val="dk1"/>
                </a:solidFill>
                <a:cs typeface="Public Sans"/>
                <a:sym typeface="Public Sans"/>
              </a:rPr>
              <a:t>από </a:t>
            </a:r>
            <a:r>
              <a:rPr lang="en-US" sz="1200" u="sng" dirty="0" err="1">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a:t>
            </a:r>
            <a:r>
              <a:rPr lang="en-US" sz="12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Stock στο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Βήμα 2: Ξεκινώντας: Ποια είναι τα κόστη και τα οφέλη της μεγαλύτερης ενεργειακής απόδοσης;: </a:t>
            </a:r>
            <a:r>
              <a:rPr lang="en-US" sz="1200" dirty="0">
                <a:solidFill>
                  <a:schemeClr val="dk1"/>
                </a:solidFill>
                <a:ea typeface="Public Sans"/>
                <a:cs typeface="Public Sans"/>
                <a:sym typeface="Public Sans"/>
                <a:hlinkClick r:id="rId10"/>
              </a:rPr>
              <a:t>Ισορροπία </a:t>
            </a:r>
            <a:r>
              <a:rPr lang="en-US" sz="1200" dirty="0">
                <a:solidFill>
                  <a:schemeClr val="dk1"/>
                </a:solidFill>
                <a:ea typeface="Public Sans"/>
                <a:cs typeface="Public Sans"/>
                <a:sym typeface="Public Sans"/>
              </a:rPr>
              <a:t>από Scouse Smurf με άδεια </a:t>
            </a:r>
            <a:r>
              <a:rPr lang="en-US" sz="1200" dirty="0">
                <a:solidFill>
                  <a:schemeClr val="dk1"/>
                </a:solidFill>
                <a:ea typeface="Public Sans"/>
                <a:cs typeface="Public Sans"/>
                <a:sym typeface="Public Sans"/>
                <a:hlinkClick r:id="rId11"/>
              </a:rPr>
              <a:t>CC BY-ND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Βήμα 3: Διεξαγωγή ενεργειακού ελέγχου: </a:t>
            </a:r>
            <a:r>
              <a:rPr lang="en-US" dirty="0">
                <a:solidFill>
                  <a:schemeClr val="dk1"/>
                </a:solidFill>
                <a:ea typeface="Public Sans"/>
                <a:cs typeface="Public Sans"/>
                <a:sym typeface="Public Sans"/>
                <a:hlinkClick r:id="rId12"/>
              </a:rPr>
              <a:t>Ενεργειακός έλεγχος </a:t>
            </a:r>
            <a:r>
              <a:rPr lang="en-US" dirty="0">
                <a:solidFill>
                  <a:schemeClr val="dk1"/>
                </a:solidFill>
                <a:ea typeface="Public Sans"/>
                <a:cs typeface="Public Sans"/>
                <a:sym typeface="Public Sans"/>
              </a:rPr>
              <a:t>από την βάση δεδομένων εικόνων EE με άδεια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Βήμα 4: Εγκατάσταση έξυπνου μετρητή: </a:t>
            </a:r>
            <a:r>
              <a:rPr lang="en-US" sz="1200" dirty="0">
                <a:solidFill>
                  <a:schemeClr val="dk1"/>
                </a:solidFill>
                <a:ea typeface="Public Sans"/>
                <a:cs typeface="Public Sans"/>
                <a:sym typeface="Public Sans"/>
                <a:hlinkClick r:id="rId14"/>
              </a:rPr>
              <a:t>British Gas Smart Meter </a:t>
            </a:r>
            <a:r>
              <a:rPr lang="en-US" sz="1200" dirty="0">
                <a:solidFill>
                  <a:schemeClr val="dk1"/>
                </a:solidFill>
                <a:ea typeface="Public Sans"/>
                <a:cs typeface="Public Sans"/>
                <a:sym typeface="Public Sans"/>
              </a:rPr>
              <a:t>από </a:t>
            </a:r>
            <a:r>
              <a:rPr lang="en-US" sz="1200" dirty="0" err="1">
                <a:solidFill>
                  <a:schemeClr val="dk1"/>
                </a:solidFill>
                <a:ea typeface="Public Sans"/>
                <a:cs typeface="Public Sans"/>
                <a:sym typeface="Public Sans"/>
              </a:rPr>
              <a:t>SlipStreamJC </a:t>
            </a:r>
            <a:r>
              <a:rPr lang="en-US" sz="1200"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Βήμα 5: Προσδιορισμός της ζήτησης ηλεκτρικής ενέργειας ανά συσκευή: </a:t>
            </a:r>
            <a:r>
              <a:rPr lang="en-US" dirty="0">
                <a:solidFill>
                  <a:schemeClr val="dk1"/>
                </a:solidFill>
                <a:ea typeface="Public Sans"/>
                <a:cs typeface="Public Sans"/>
                <a:sym typeface="Public Sans"/>
                <a:hlinkClick r:id="rId15"/>
              </a:rPr>
              <a:t>Η εικόνα Energy </a:t>
            </a:r>
            <a:r>
              <a:rPr lang="en-US" dirty="0">
                <a:solidFill>
                  <a:schemeClr val="dk1"/>
                </a:solidFill>
                <a:ea typeface="Public Sans"/>
                <a:cs typeface="Public Sans"/>
                <a:sym typeface="Public Sans"/>
              </a:rPr>
              <a:t>από τη Maria </a:t>
            </a:r>
            <a:r>
              <a:rPr lang="en-US" dirty="0" err="1">
                <a:solidFill>
                  <a:schemeClr val="dk1"/>
                </a:solidFill>
                <a:ea typeface="Public Sans"/>
                <a:cs typeface="Public Sans"/>
                <a:sym typeface="Public Sans"/>
              </a:rPr>
              <a:t>Eklind </a:t>
            </a:r>
            <a:r>
              <a:rPr lang="en-US" dirty="0">
                <a:solidFill>
                  <a:schemeClr val="dk1"/>
                </a:solidFill>
                <a:ea typeface="Public Sans"/>
                <a:cs typeface="Public Sans"/>
                <a:sym typeface="Public Sans"/>
              </a:rPr>
              <a:t>διαθέτει άδεια </a:t>
            </a:r>
            <a:r>
              <a:rPr lang="en-US" dirty="0">
                <a:solidFill>
                  <a:schemeClr val="dk1"/>
                </a:solidFill>
                <a:ea typeface="Public Sans"/>
                <a:cs typeface="Public Sans"/>
                <a:sym typeface="Public Sans"/>
                <a:hlinkClick r:id="rId16"/>
              </a:rPr>
              <a:t>CC BY-SA 2.0</a:t>
            </a:r>
            <a:r>
              <a:rPr lang="en-US" dirty="0">
                <a:solidFill>
                  <a:schemeClr val="dk1"/>
                </a:solidFill>
                <a:ea typeface="Public Sans"/>
                <a:cs typeface="Public Sans"/>
                <a:sym typeface="Public Sans"/>
              </a:rPr>
              <a:t>.</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rPr>
              <a:t>Σε αυτή τη σύντομη παρουσίαση θα εξετάσουμε: </a:t>
            </a:r>
          </a:p>
          <a:p>
            <a:pPr latinLnBrk="0"/>
            <a:endParaRPr lang="en-GB" sz="1200" dirty="0">
              <a:solidFill>
                <a:srgbClr val="2B2C30"/>
              </a:solidFill>
            </a:endParaRPr>
          </a:p>
          <a:p>
            <a:pPr marL="457200" indent="-457200" latinLnBrk="0">
              <a:buChar char="•"/>
            </a:pPr>
            <a:r>
              <a:rPr lang="en-GB" sz="1200" dirty="0">
                <a:solidFill>
                  <a:srgbClr val="2B2C30"/>
                </a:solidFill>
              </a:rPr>
              <a:t>Πώς να κατανοήσετε καλύτερα την κατανάλωση ενέργειας και γιατί αυτό είναι σημαντικό.</a:t>
            </a:r>
          </a:p>
          <a:p>
            <a:pPr marL="457200" indent="-457200" latinLnBrk="0">
              <a:buChar char="•"/>
            </a:pPr>
            <a:r>
              <a:rPr lang="en-GB" sz="1200" dirty="0">
                <a:solidFill>
                  <a:srgbClr val="2B2C30"/>
                </a:solidFill>
              </a:rPr>
              <a:t>Τα οφέλη από την αύξηση της ενεργειακής απόδοσης της επιχείρησής σας.</a:t>
            </a:r>
          </a:p>
          <a:p>
            <a:pPr marL="457200" indent="-457200" latinLnBrk="0">
              <a:buChar char="•"/>
            </a:pPr>
            <a:r>
              <a:rPr lang="en-GB" sz="1200" dirty="0">
                <a:solidFill>
                  <a:srgbClr val="2B2C30"/>
                </a:solidFill>
              </a:rPr>
              <a:t>10 πιθανά βήματα για την εξοικονόμηση ενέργειας και τη βελτίωση της αποδοτικότητας της επιχείρησής σας.</a:t>
            </a:r>
          </a:p>
          <a:p>
            <a:pPr marL="457200" indent="-457200" latinLnBrk="0">
              <a:buChar char="•"/>
            </a:pPr>
            <a:endParaRPr lang="en-GB" sz="1200" dirty="0">
              <a:solidFill>
                <a:srgbClr val="2B2C30"/>
              </a:solidFill>
            </a:endParaRPr>
          </a:p>
          <a:p>
            <a:pPr latinLnBrk="0"/>
            <a:r>
              <a:rPr lang="en-GB" sz="1200" dirty="0">
                <a:solidFill>
                  <a:srgbClr val="2B2C30"/>
                </a:solidFill>
              </a:rPr>
              <a:t>Κάθε βήμα ξεκινά με μια ερώτηση που σας καλεί να σκεφτείτε. Αφιερώστε λίγο χρόνο για να σκεφτείτε κάθε ερώτηση, πριν προχωρήσετε στο επόμενο βήμα.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64038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202F-B461-F2E7-A9D5-C5628877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E90AC-6D9A-1D34-4D9B-914C6AEC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E8F83-A10E-BAC6-BE53-2316CAE6C5F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Βήμα 6: </a:t>
            </a:r>
            <a:r>
              <a:rPr lang="en-GB" noProof="0" dirty="0">
                <a:solidFill>
                  <a:schemeClr val="dk1"/>
                </a:solidFill>
                <a:ea typeface="Public Sans"/>
                <a:cs typeface="Public Sans"/>
                <a:sym typeface="Public Sans"/>
              </a:rPr>
              <a:t>Διερεύνηση των δυνατοτήτων μετάβασης σε πιο αποδοτική χρήση της ενέργειας: </a:t>
            </a:r>
            <a:r>
              <a:rPr lang="en-GB" noProof="0" dirty="0">
                <a:solidFill>
                  <a:schemeClr val="dk1"/>
                </a:solidFill>
                <a:ea typeface="Public Sans"/>
                <a:cs typeface="Public Sans"/>
                <a:sym typeface="Public Sans"/>
                <a:hlinkClick r:id="rId3"/>
              </a:rPr>
              <a:t>Ενέργεια </a:t>
            </a:r>
            <a:r>
              <a:rPr lang="en-GB" noProof="0" dirty="0">
                <a:solidFill>
                  <a:schemeClr val="dk1"/>
                </a:solidFill>
                <a:ea typeface="Public Sans"/>
                <a:cs typeface="Public Sans"/>
                <a:sym typeface="Public Sans"/>
              </a:rPr>
              <a:t>από τον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με άδεια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Βήμα 7: Αύξηση της ενεργειακής απόδοσης του εξοπλισμού σας: </a:t>
            </a:r>
            <a:r>
              <a:rPr lang="en-GB" noProof="0" dirty="0">
                <a:solidFill>
                  <a:schemeClr val="dk1"/>
                </a:solidFill>
                <a:ea typeface="Public Sans"/>
                <a:cs typeface="Public Sans"/>
                <a:sym typeface="Public Sans"/>
                <a:hlinkClick r:id="rId5"/>
              </a:rPr>
              <a:t>Ο υπολογιστής </a:t>
            </a:r>
            <a:r>
              <a:rPr lang="en-GB" noProof="0" dirty="0">
                <a:solidFill>
                  <a:schemeClr val="dk1"/>
                </a:solidFill>
                <a:ea typeface="Public Sans"/>
                <a:cs typeface="Public Sans"/>
                <a:sym typeface="Public Sans"/>
              </a:rPr>
              <a:t>από </a:t>
            </a:r>
            <a:r>
              <a:rPr lang="en-GB" noProof="0" dirty="0" err="1">
                <a:solidFill>
                  <a:schemeClr val="dk1"/>
                </a:solidFill>
                <a:ea typeface="Public Sans"/>
                <a:cs typeface="Public Sans"/>
                <a:sym typeface="Public Sans"/>
              </a:rPr>
              <a:t>τον eltpics </a:t>
            </a:r>
            <a:r>
              <a:rPr lang="en-GB" noProof="0" dirty="0">
                <a:solidFill>
                  <a:schemeClr val="dk1"/>
                </a:solidFill>
                <a:ea typeface="Public Sans"/>
                <a:cs typeface="Public Sans"/>
                <a:sym typeface="Public Sans"/>
              </a:rPr>
              <a:t>διαθέτει </a:t>
            </a:r>
            <a:r>
              <a:rPr lang="en-US" sz="1200" dirty="0">
                <a:solidFill>
                  <a:schemeClr val="dk1"/>
                </a:solidFill>
                <a:ea typeface="Public Sans"/>
                <a:cs typeface="Public Sans"/>
                <a:sym typeface="Public Sans"/>
              </a:rPr>
              <a:t>άδεια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2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Βήμα 8: Βελτιστοποίηση των συστημάτων θέρμανσης και ψύξης: </a:t>
            </a:r>
            <a:r>
              <a:rPr lang="en-GB" noProof="0" dirty="0">
                <a:solidFill>
                  <a:schemeClr val="dk1"/>
                </a:solidFill>
                <a:ea typeface="Public Sans"/>
                <a:cs typeface="Public Sans"/>
                <a:sym typeface="Public Sans"/>
                <a:hlinkClick r:id="rId7"/>
              </a:rPr>
              <a:t>Διακόπτης φωτισμού – 157/365 </a:t>
            </a:r>
            <a:r>
              <a:rPr lang="en-GB" noProof="0" dirty="0">
                <a:solidFill>
                  <a:schemeClr val="dk1"/>
                </a:solidFill>
                <a:ea typeface="Public Sans"/>
                <a:cs typeface="Public Sans"/>
                <a:sym typeface="Public Sans"/>
              </a:rPr>
              <a:t>του Niklas Morberg με </a:t>
            </a:r>
            <a:r>
              <a:rPr lang="en-US" sz="1200" dirty="0">
                <a:solidFill>
                  <a:schemeClr val="dk1"/>
                </a:solidFill>
                <a:ea typeface="Public Sans"/>
                <a:cs typeface="Public Sans"/>
                <a:sym typeface="Public Sans"/>
              </a:rPr>
              <a:t>άδεια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Βήμα</a:t>
            </a:r>
            <a:r>
              <a:rPr lang="en-GB" noProof="0" dirty="0">
                <a:solidFill>
                  <a:schemeClr val="dk1"/>
                </a:solidFill>
                <a:ea typeface="Public Sans"/>
                <a:cs typeface="Public Sans"/>
                <a:sym typeface="Public Sans"/>
              </a:rPr>
              <a:t> 9</a:t>
            </a:r>
            <a:r>
              <a:rPr lang="en-GB" sz="12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Ενθάρρυνση πρακτικών εξοικονόμησης ενέργειας μεταξύ των εργαζομένων: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από την Daphne με </a:t>
            </a:r>
            <a:r>
              <a:rPr lang="en-GB" dirty="0">
                <a:solidFill>
                  <a:srgbClr val="242424"/>
                </a:solidFill>
              </a:rPr>
              <a:t>άδεια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Για την προετοιμασία αυτής της παρουσίασης χρησιμοποιήθηκαν οι ακόλουθοι πόροι: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Τα οφέλη της βελτίωσης της ενεργειακής απόδοσης για τις επιχειρήσεις.</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(χ.χ.) </a:t>
            </a:r>
            <a:r>
              <a:rPr lang="en-GB" i="1" dirty="0">
                <a:solidFill>
                  <a:srgbClr val="231F20"/>
                </a:solidFill>
                <a:cs typeface="Calibri"/>
              </a:rPr>
              <a:t>Ποιο είναι το κόστος και τα οφέλη της ενεργειακής απόδοσης;</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900" u="sng" dirty="0">
              <a:solidFill>
                <a:srgbClr val="0000FF"/>
              </a:solidFill>
              <a:ea typeface="Calibri"/>
              <a:cs typeface="Calibri"/>
            </a:endParaRPr>
          </a:p>
          <a:p>
            <a:pPr latinLnBrk="0"/>
            <a:endParaRPr lang="en-GB" dirty="0">
              <a:solidFill>
                <a:schemeClr val="dk1"/>
              </a:solidFill>
              <a:ea typeface="Public Sans"/>
              <a:cs typeface="Public Sans"/>
            </a:endParaRPr>
          </a:p>
          <a:p>
            <a:endParaRPr lang="en-BE" dirty="0"/>
          </a:p>
        </p:txBody>
      </p:sp>
      <p:sp>
        <p:nvSpPr>
          <p:cNvPr id="4" name="Slide Number Placeholder 3">
            <a:extLst>
              <a:ext uri="{FF2B5EF4-FFF2-40B4-BE49-F238E27FC236}">
                <a16:creationId xmlns:a16="http://schemas.microsoft.com/office/drawing/2014/main" id="{40BDA55E-2DA7-FF66-CADB-5A611AD9F02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333165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9174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εύκολα βήματα για να εξοικονομήσετε ενέργεια και να κάνετε την επιχείρησή σας πιο ενεργειακά αποδοτική</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Ξεκινώντας: Τι πρέπει να γνωρίζω; </a:t>
            </a:r>
          </a:p>
          <a:p>
            <a:pPr marL="342900" indent="-342900" latinLnBrk="0">
              <a:buFont typeface="+mj-lt"/>
              <a:buAutoNum type="arabicPeriod"/>
            </a:pPr>
            <a:r>
              <a:rPr lang="en-GB" sz="1200" noProof="0" dirty="0">
                <a:ea typeface="Public Sans"/>
                <a:cs typeface="Public Sans"/>
                <a:sym typeface="Public Sans"/>
              </a:rPr>
              <a:t>Ξεκινώντας: Ποια είναι τα οφέλη της μεγαλύτερης ενεργειακής απόδοσης;</a:t>
            </a:r>
          </a:p>
          <a:p>
            <a:pPr marL="342900" indent="-342900" latinLnBrk="0">
              <a:buFont typeface="+mj-lt"/>
              <a:buAutoNum type="arabicPeriod"/>
            </a:pPr>
            <a:r>
              <a:rPr lang="en-GB" sz="1200" noProof="0" dirty="0">
                <a:ea typeface="Public Sans"/>
                <a:cs typeface="Public Sans"/>
                <a:sym typeface="Public Sans"/>
              </a:rPr>
              <a:t>Διενέργεια ενεργειακού ελέγχου</a:t>
            </a:r>
          </a:p>
          <a:p>
            <a:pPr marL="342900" indent="-342900" latinLnBrk="0">
              <a:buFont typeface="+mj-lt"/>
              <a:buAutoNum type="arabicPeriod"/>
            </a:pPr>
            <a:r>
              <a:rPr lang="en-GB" sz="1200" noProof="0" dirty="0">
                <a:ea typeface="Public Sans"/>
                <a:cs typeface="Public Sans"/>
                <a:sym typeface="Public Sans"/>
              </a:rPr>
              <a:t>Εγκαταστήστε έναν έξυπνο μετρητή </a:t>
            </a:r>
          </a:p>
          <a:p>
            <a:pPr marL="342900" indent="-342900" latinLnBrk="0">
              <a:buFont typeface="+mj-lt"/>
              <a:buAutoNum type="arabicPeriod"/>
            </a:pPr>
            <a:r>
              <a:rPr lang="en-GB" sz="1200" noProof="0" dirty="0">
                <a:ea typeface="Public Sans"/>
                <a:cs typeface="Public Sans"/>
                <a:sym typeface="Public Sans"/>
              </a:rPr>
              <a:t>Υπολογίστε την κατανάλωση ενέργειας των συσκευών </a:t>
            </a:r>
          </a:p>
          <a:p>
            <a:pPr marL="342900" indent="-342900" latinLnBrk="0">
              <a:buFont typeface="+mj-lt"/>
              <a:buAutoNum type="arabicPeriod"/>
            </a:pPr>
            <a:r>
              <a:rPr lang="en-GB" sz="1200" noProof="0" dirty="0">
                <a:ea typeface="Public Sans"/>
                <a:cs typeface="Public Sans"/>
                <a:sym typeface="Public Sans"/>
              </a:rPr>
              <a:t>Εξερευνήστε πιο αποδοτικές χρήσεις ενέργειας</a:t>
            </a:r>
          </a:p>
          <a:p>
            <a:pPr marL="342900" indent="-342900" latinLnBrk="0">
              <a:buFont typeface="+mj-lt"/>
              <a:buAutoNum type="arabicPeriod"/>
            </a:pPr>
            <a:r>
              <a:rPr lang="en-GB" sz="1200" noProof="0" dirty="0">
                <a:ea typeface="Public Sans"/>
                <a:cs typeface="Public Sans"/>
                <a:sym typeface="Public Sans"/>
              </a:rPr>
              <a:t>Αυξήστε την ενεργειακή απόδοση του εξοπλισμού σας </a:t>
            </a:r>
          </a:p>
          <a:p>
            <a:pPr marL="342900" indent="-342900" latinLnBrk="0">
              <a:buFont typeface="+mj-lt"/>
              <a:buAutoNum type="arabicPeriod"/>
            </a:pPr>
            <a:r>
              <a:rPr lang="en-GB" sz="1200" noProof="0" dirty="0">
                <a:ea typeface="Public Sans"/>
                <a:cs typeface="Public Sans"/>
                <a:sym typeface="Public Sans"/>
              </a:rPr>
              <a:t>Βελτιστοποιήστε τα συστήματα θέρμανσης και ψύξης</a:t>
            </a:r>
          </a:p>
          <a:p>
            <a:pPr marL="342900" indent="-342900" latinLnBrk="0">
              <a:buFont typeface="+mj-lt"/>
              <a:buAutoNum type="arabicPeriod"/>
            </a:pPr>
            <a:r>
              <a:rPr lang="en-GB" sz="1200" dirty="0">
                <a:ea typeface="Public Sans"/>
                <a:cs typeface="Public Sans"/>
                <a:sym typeface="Public Sans"/>
              </a:rPr>
              <a:t>Ενθαρρύνετε τις πρακτικές εξοικονόμησης ενέργειας μεταξύ των υπαλλήλων</a:t>
            </a:r>
          </a:p>
          <a:p>
            <a:pPr marL="342900" indent="-342900" latinLnBrk="0">
              <a:buFont typeface="+mj-lt"/>
              <a:buAutoNum type="arabicPeriod"/>
            </a:pPr>
            <a:r>
              <a:rPr lang="en-GB" sz="1200" noProof="0" dirty="0">
                <a:ea typeface="Public Sans"/>
                <a:cs typeface="Public Sans"/>
                <a:sym typeface="Public Sans"/>
              </a:rPr>
              <a:t>Εξερευνήστε </a:t>
            </a:r>
            <a:r>
              <a:rPr lang="en-GB" sz="1200" dirty="0">
                <a:ea typeface="Public Sans"/>
                <a:cs typeface="Public Sans"/>
                <a:sym typeface="Public Sans"/>
              </a:rPr>
              <a:t>περαιτέρω πόρους</a:t>
            </a:r>
            <a:endParaRPr lang="en-GB" sz="1200" noProof="0" dirty="0">
              <a:ea typeface="Public Sans"/>
              <a:cs typeface="Public Sans"/>
              <a:sym typeface="Public Sans"/>
            </a:endParaRP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97958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1: Ξεκινώντας: Τι πρέπει να γνωρίζω;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Τι πρέπει να γνωρίζω για να ξεκινήσω;</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75058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1: Ξεκινώντας: Τι πρέπει να γνωρίζω; </a:t>
            </a:r>
          </a:p>
          <a:p>
            <a:pPr latinLnBrk="0"/>
            <a:r>
              <a:rPr lang="en-GB" sz="1200" b="1" noProof="0" dirty="0">
                <a:latin typeface="Calibri"/>
                <a:ea typeface="Public Sans"/>
                <a:cs typeface="Public Sans"/>
                <a:sym typeface="Public Sans"/>
              </a:rPr>
              <a:t>Είναι σημαντικό να κατανοήσετε πώς και πότε καταναλώνετε ενέργεια</a:t>
            </a:r>
            <a:r>
              <a:rPr lang="en-GB" sz="1200" noProof="0" dirty="0">
                <a:latin typeface="Calibri"/>
                <a:ea typeface="Public Sans"/>
                <a:cs typeface="Public Sans"/>
                <a:sym typeface="Public Sans"/>
              </a:rPr>
              <a:t>. Αυτό σας επιτρέπει να: </a:t>
            </a:r>
          </a:p>
          <a:p>
            <a:pPr latinLnBrk="0"/>
            <a:endParaRPr lang="en-GB" sz="12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1200" noProof="0" dirty="0">
                <a:solidFill>
                  <a:srgbClr val="2B2C30"/>
                </a:solidFill>
              </a:rPr>
              <a:t>Λάβετε </a:t>
            </a:r>
            <a:r>
              <a:rPr lang="en-GB" sz="1200" b="1" noProof="0" dirty="0">
                <a:solidFill>
                  <a:srgbClr val="2B2C30"/>
                </a:solidFill>
              </a:rPr>
              <a:t>τεκμηριωμένες αποφάσεις</a:t>
            </a:r>
            <a:r>
              <a:rPr lang="en-GB" sz="1200" noProof="0" dirty="0">
                <a:solidFill>
                  <a:srgbClr val="2B2C30"/>
                </a:solidFill>
              </a:rPr>
              <a:t>.</a:t>
            </a:r>
            <a:endParaRPr lang="en-GB" sz="1200" dirty="0">
              <a:solidFill>
                <a:srgbClr val="2B2C30"/>
              </a:solidFill>
            </a:endParaRPr>
          </a:p>
          <a:p>
            <a:pPr marL="342900" indent="-342900" latinLnBrk="0">
              <a:buFont typeface="Arial" panose="020B0604020202020204" pitchFamily="34" charset="0"/>
              <a:buChar char="•"/>
            </a:pPr>
            <a:r>
              <a:rPr lang="en-GB" sz="1200" b="1" noProof="0" dirty="0">
                <a:solidFill>
                  <a:srgbClr val="2B2C30"/>
                </a:solidFill>
              </a:rPr>
              <a:t>Προσδιορίσετε τα πρότυπα </a:t>
            </a:r>
            <a:r>
              <a:rPr lang="en-GB" sz="1200" noProof="0" dirty="0">
                <a:solidFill>
                  <a:srgbClr val="2B2C30"/>
                </a:solidFill>
              </a:rPr>
              <a:t>του </a:t>
            </a:r>
            <a:r>
              <a:rPr lang="en-GB" sz="1200" dirty="0">
                <a:solidFill>
                  <a:srgbClr val="2B2C30"/>
                </a:solidFill>
              </a:rPr>
              <a:t>πώς και πότε χρησιμοποιείται η ενέργεια.</a:t>
            </a:r>
          </a:p>
          <a:p>
            <a:pPr marL="342900" indent="-342900" latinLnBrk="0">
              <a:buFont typeface="Arial" panose="020B0604020202020204" pitchFamily="34" charset="0"/>
              <a:buChar char="•"/>
            </a:pPr>
            <a:r>
              <a:rPr lang="en-GB" sz="1200" b="1" noProof="0" dirty="0">
                <a:solidFill>
                  <a:srgbClr val="2B2C30"/>
                </a:solidFill>
              </a:rPr>
              <a:t>Κάνετε αλλαγές </a:t>
            </a:r>
            <a:r>
              <a:rPr lang="en-GB" sz="1200" noProof="0" dirty="0">
                <a:solidFill>
                  <a:srgbClr val="2B2C30"/>
                </a:solidFill>
              </a:rPr>
              <a:t>για να βελτιστοποιήσετε τη χρήση της ενέργειας. Αυτό </a:t>
            </a:r>
            <a:r>
              <a:rPr lang="en-GB" sz="1200" dirty="0">
                <a:solidFill>
                  <a:srgbClr val="2B2C30"/>
                </a:solidFill>
              </a:rPr>
              <a:t>μπορεί να βελτιώσει </a:t>
            </a:r>
            <a:r>
              <a:rPr lang="en-GB" sz="1200" noProof="0" dirty="0">
                <a:solidFill>
                  <a:srgbClr val="2B2C30"/>
                </a:solidFill>
              </a:rPr>
              <a:t>την ενεργειακή απόδοση, να μειώσει το κόστος και να συμβάλει στις προσπάθειες βιωσιμότητας.</a:t>
            </a:r>
            <a:endParaRPr lang="en-GB" sz="1200" noProof="0" dirty="0"/>
          </a:p>
          <a:p>
            <a:pPr marL="342900" indent="-342900" latinLnBrk="0">
              <a:buFont typeface="Arial" panose="020B0604020202020204" pitchFamily="34" charset="0"/>
              <a:buChar char="•"/>
            </a:pPr>
            <a:r>
              <a:rPr lang="en-GB" sz="1200" noProof="0" dirty="0">
                <a:solidFill>
                  <a:srgbClr val="2B2C30"/>
                </a:solidFill>
              </a:rPr>
              <a:t>Κατανοήσετε ποιος εξοπλισμός καταναλώνει την περισσότερη ενέργεια και γιατί. Στη συνέχεια, μπορείτε </a:t>
            </a:r>
            <a:r>
              <a:rPr lang="en-GB" sz="1200" b="1" noProof="0" dirty="0">
                <a:solidFill>
                  <a:srgbClr val="2B2C30"/>
                </a:solidFill>
              </a:rPr>
              <a:t>να δώσετε προτεραιότητα σε </a:t>
            </a:r>
            <a:r>
              <a:rPr lang="en-GB" sz="1200" noProof="0" dirty="0">
                <a:solidFill>
                  <a:srgbClr val="2B2C30"/>
                </a:solidFill>
              </a:rPr>
              <a:t>βελτιώσεις ή αναβαθμίσεις για τις πιο σημαντικές εξοικονομήσεις.</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91828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1: Ξεκινώντας: Τι πρέπει να γνωρίζω; </a:t>
            </a:r>
          </a:p>
          <a:p>
            <a:pPr latinLnBrk="0"/>
            <a:r>
              <a:rPr lang="en-US" sz="2200" b="1" dirty="0">
                <a:ea typeface="Public Sans"/>
                <a:cs typeface="Public Sans"/>
                <a:sym typeface="Public Sans"/>
              </a:rPr>
              <a:t>Πώς μπορώ να καταλάβω πώς και πότε καταναλώνουμε ενέργεια;</a:t>
            </a:r>
          </a:p>
          <a:p>
            <a:pPr latinLnBrk="0"/>
            <a:endParaRPr lang="en-US" sz="2200" b="1" dirty="0">
              <a:solidFill>
                <a:srgbClr val="000066"/>
              </a:solidFill>
              <a:ea typeface="Public Sans"/>
              <a:cs typeface="Public Sans"/>
            </a:endParaRPr>
          </a:p>
          <a:p>
            <a:pPr latinLnBrk="0"/>
            <a:r>
              <a:rPr lang="en-US" sz="2200" dirty="0">
                <a:solidFill>
                  <a:srgbClr val="2B2C30"/>
                </a:solidFill>
                <a:ea typeface="Public Sans"/>
                <a:cs typeface="Public Sans"/>
              </a:rPr>
              <a:t>Προσδιορίστε </a:t>
            </a:r>
            <a:r>
              <a:rPr lang="en-US" sz="2200" b="1" dirty="0">
                <a:solidFill>
                  <a:srgbClr val="2B2C30"/>
                </a:solidFill>
                <a:ea typeface="Public Sans"/>
                <a:cs typeface="Public Sans"/>
              </a:rPr>
              <a:t>τα πρότυπα ζήτησης ηλεκτρικής ενέργειας. </a:t>
            </a:r>
            <a:r>
              <a:rPr lang="en-US" sz="2200" dirty="0">
                <a:solidFill>
                  <a:srgbClr val="2B2C30"/>
                </a:solidFill>
                <a:ea typeface="Public Sans"/>
                <a:cs typeface="Public Sans"/>
              </a:rPr>
              <a:t>Χρησιμοποιείτε: </a:t>
            </a:r>
          </a:p>
          <a:p>
            <a:pPr latinLnBrk="0"/>
            <a:endParaRPr lang="en-US" sz="2200" dirty="0">
              <a:solidFill>
                <a:srgbClr val="2B2C30"/>
              </a:solidFill>
              <a:ea typeface="Public Sans"/>
              <a:cs typeface="Public Sans"/>
            </a:endParaRPr>
          </a:p>
          <a:p>
            <a:pPr marL="914400" lvl="1" indent="-457200" latinLnBrk="0">
              <a:buChar char="•"/>
            </a:pPr>
            <a:r>
              <a:rPr lang="en-US" sz="2200" dirty="0">
                <a:solidFill>
                  <a:srgbClr val="2B2C30"/>
                </a:solidFill>
                <a:ea typeface="Public Sans"/>
                <a:cs typeface="Public Sans"/>
              </a:rPr>
              <a:t>Εξοπλισμό υψηλής ενεργειακής κατανάλωσης; </a:t>
            </a:r>
          </a:p>
          <a:p>
            <a:pPr marL="914400" lvl="1" indent="-457200" latinLnBrk="0">
              <a:buChar char="•"/>
            </a:pPr>
            <a:r>
              <a:rPr lang="en-US" sz="2200" dirty="0">
                <a:solidFill>
                  <a:srgbClr val="2B2C30"/>
                </a:solidFill>
                <a:ea typeface="Public Sans"/>
                <a:cs typeface="Public Sans"/>
              </a:rPr>
              <a:t>Ηλεκτρική ενέργεια σε ώρες αιχμής ή εκτός αιχμής;</a:t>
            </a:r>
          </a:p>
          <a:p>
            <a:pPr marL="914400" lvl="1" indent="-457200" latinLnBrk="0">
              <a:buChar char="•"/>
            </a:pPr>
            <a:r>
              <a:rPr lang="en-US" sz="2200" dirty="0">
                <a:solidFill>
                  <a:srgbClr val="2B2C30"/>
                </a:solidFill>
                <a:ea typeface="Public Sans"/>
                <a:cs typeface="Public Sans"/>
              </a:rPr>
              <a:t>Αναποτελεσματικές πρακτικές; </a:t>
            </a:r>
          </a:p>
          <a:p>
            <a:pPr marL="914400" lvl="1" indent="-457200" latinLnBrk="0">
              <a:buChar char="•"/>
            </a:pPr>
            <a:endParaRPr lang="en-US" sz="2200" dirty="0">
              <a:solidFill>
                <a:srgbClr val="2B2C30"/>
              </a:solidFill>
              <a:ea typeface="Public Sans"/>
              <a:cs typeface="Public Sans"/>
            </a:endParaRPr>
          </a:p>
          <a:p>
            <a:pPr latinLnBrk="0"/>
            <a:r>
              <a:rPr lang="en-US" sz="2200" dirty="0">
                <a:solidFill>
                  <a:srgbClr val="2B2C30"/>
                </a:solidFill>
                <a:ea typeface="Public Sans"/>
                <a:cs typeface="Public Sans"/>
              </a:rPr>
              <a:t>Διαβάστε </a:t>
            </a:r>
            <a:r>
              <a:rPr lang="en-US" sz="2200" dirty="0">
                <a:solidFill>
                  <a:srgbClr val="2B2C30"/>
                </a:solidFill>
                <a:ea typeface="Public Sans"/>
                <a:cs typeface="Public Sans"/>
                <a:hlinkClick r:id="rId3"/>
              </a:rPr>
              <a:t>τον οδηγό </a:t>
            </a:r>
            <a:r>
              <a:rPr lang="en-US" sz="2200" dirty="0">
                <a:solidFill>
                  <a:srgbClr val="2B2C30"/>
                </a:solidFill>
                <a:ea typeface="Public Sans"/>
                <a:cs typeface="Public Sans"/>
              </a:rPr>
              <a:t>του Energy Trust </a:t>
            </a:r>
            <a:r>
              <a:rPr lang="en-US" sz="2200" dirty="0">
                <a:solidFill>
                  <a:srgbClr val="2B2C30"/>
                </a:solidFill>
                <a:ea typeface="Public Sans"/>
                <a:cs typeface="Public Sans"/>
                <a:hlinkClick r:id="rId3"/>
              </a:rPr>
              <a:t>για την ενεργειακή απόδοση στο χώρο εργασίας</a:t>
            </a:r>
            <a:r>
              <a:rPr lang="en-US" sz="2200" dirty="0">
                <a:solidFill>
                  <a:srgbClr val="2B2C30"/>
                </a:solidFill>
                <a:ea typeface="Public Sans"/>
                <a:cs typeface="Public Sans"/>
              </a:rPr>
              <a:t>.</a:t>
            </a:r>
          </a:p>
          <a:p>
            <a:br>
              <a:rPr lang="en-GB" dirty="0"/>
            </a:br>
            <a:r>
              <a:rPr lang="en-GB" dirty="0"/>
              <a:t>https://energysavingtrust.org.uk/a-guide-energy-efficiency-in-the-workplace/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87806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Βήμα 1: Ξεκινώντας: Τι πρέπει να γνωρίζω; </a:t>
            </a:r>
          </a:p>
          <a:p>
            <a:pPr latinLnBrk="0"/>
            <a:r>
              <a:rPr lang="en-GB" sz="1200" b="1" noProof="1"/>
              <a:t>Τώρα που καταλαβαίνω πώς και πότε καταναλώνουμε ενέργεια, ποιες είναι οι επιλογές μου;</a:t>
            </a:r>
          </a:p>
          <a:p>
            <a:pPr latinLnBrk="0"/>
            <a:endParaRPr lang="en-GB" sz="1200" b="1" noProof="1">
              <a:solidFill>
                <a:srgbClr val="000066"/>
              </a:solidFill>
            </a:endParaRPr>
          </a:p>
          <a:p>
            <a:pPr marL="342900" indent="-342900" latinLnBrk="0">
              <a:buFont typeface="Arial" panose="020B0604020202020204" pitchFamily="34" charset="0"/>
              <a:buChar char="•"/>
            </a:pPr>
            <a:r>
              <a:rPr lang="en-GB" sz="1200" b="1" noProof="1">
                <a:solidFill>
                  <a:srgbClr val="2B2C30"/>
                </a:solidFill>
              </a:rPr>
              <a:t>Κάντε μικρές προσαρμογές</a:t>
            </a:r>
            <a:r>
              <a:rPr lang="en-GB" sz="1200" noProof="1">
                <a:solidFill>
                  <a:srgbClr val="2B2C30"/>
                </a:solidFill>
              </a:rPr>
              <a:t>: όπως η χρήση συσκευών υψηλής κατανάλωσης ενέργειας εκτός των ωρών αιχμής, η αναβάθμιση σε συσκευές υψηλής ενεργειακής απόδοσης ή η βελτιστοποίηση του φωτισμού.</a:t>
            </a:r>
          </a:p>
          <a:p>
            <a:pPr marL="342900" indent="-342900" latinLnBrk="0">
              <a:buFont typeface="Arial" panose="020B0604020202020204" pitchFamily="34" charset="0"/>
              <a:buChar char="•"/>
            </a:pPr>
            <a:r>
              <a:rPr lang="en-GB" sz="1200" b="1" noProof="1">
                <a:solidFill>
                  <a:srgbClr val="2B2C30"/>
                </a:solidFill>
              </a:rPr>
              <a:t>Χρησιμοποιήστε έξυπνα ψηφιακά εργαλεία και συσκευές: </a:t>
            </a:r>
            <a:r>
              <a:rPr lang="en-GB" sz="1200" noProof="1">
                <a:solidFill>
                  <a:srgbClr val="2B2C30"/>
                </a:solidFill>
              </a:rPr>
              <a:t>για να κατανοήσετε και να διαχειριστείτε την κατανάλωση ενέργειας και το κόστος.</a:t>
            </a:r>
            <a:endParaRPr lang="en-GB" sz="1200" b="1" noProof="1">
              <a:solidFill>
                <a:srgbClr val="2B2C30"/>
              </a:solidFill>
            </a:endParaRPr>
          </a:p>
          <a:p>
            <a:pPr marL="342900" indent="-342900" latinLnBrk="0">
              <a:buFont typeface="Arial" panose="020B0604020202020204" pitchFamily="34" charset="0"/>
              <a:buChar char="•"/>
            </a:pPr>
            <a:r>
              <a:rPr lang="en-GB" sz="1200" b="1" noProof="1">
                <a:solidFill>
                  <a:srgbClr val="2B2C30"/>
                </a:solidFill>
              </a:rPr>
              <a:t>Σκεφτείτε μακροπρόθεσμα: </a:t>
            </a:r>
            <a:r>
              <a:rPr lang="en-GB" sz="1200" noProof="1">
                <a:solidFill>
                  <a:srgbClr val="2B2C30"/>
                </a:solidFill>
              </a:rPr>
              <a:t>σχεδιάστε τη μετάβαση σε πιο ενεργειακά αποδοτικές υποδομές, μηχανήματα ή τεχνολογία κτιρίων.</a:t>
            </a:r>
          </a:p>
          <a:p>
            <a:pPr marL="342900" indent="-342900" latinLnBrk="0">
              <a:buFont typeface="Arial" panose="020B0604020202020204" pitchFamily="34" charset="0"/>
              <a:buChar char="•"/>
            </a:pPr>
            <a:r>
              <a:rPr lang="en-GB" sz="1200" b="1" noProof="1">
                <a:solidFill>
                  <a:srgbClr val="2B2C30"/>
                </a:solidFill>
                <a:ea typeface="Public Sans"/>
                <a:cs typeface="Public Sans"/>
              </a:rPr>
              <a:t>Εξερευνήστε </a:t>
            </a:r>
            <a:r>
              <a:rPr lang="en-US" sz="1200" b="1" dirty="0">
                <a:solidFill>
                  <a:srgbClr val="2B2C30"/>
                </a:solidFill>
                <a:ea typeface="Public Sans"/>
                <a:cs typeface="Public Sans"/>
              </a:rPr>
              <a:t>εργαλεία και ευκαιρίες χρηματοδότησης</a:t>
            </a:r>
            <a:r>
              <a:rPr lang="en-US" sz="1200" dirty="0">
                <a:solidFill>
                  <a:srgbClr val="2B2C30"/>
                </a:solidFill>
                <a:ea typeface="Public Sans"/>
                <a:cs typeface="Public Sans"/>
              </a:rPr>
              <a:t>.</a:t>
            </a:r>
            <a:endParaRPr lang="en-US" sz="1200" dirty="0">
              <a:solidFill>
                <a:srgbClr val="2B2C30"/>
              </a:solidFill>
            </a:endParaRPr>
          </a:p>
          <a:p>
            <a:pPr latinLnBrk="0"/>
            <a:endParaRPr lang="en-GB" sz="1200" noProof="1">
              <a:solidFill>
                <a:srgbClr val="2B2C30"/>
              </a:solidFill>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123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Βήμα 2: Ξεκινώντας: Ποια είναι τα οφέλη της μεγαλύτερης ενεργειακής απόδοσης;</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Ποια είναι τα οφέλη της μεγαλύτερης ενεργειακής απόδοσης;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408008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C9DA5199-3A15-5270-B92D-4D69B2CCC8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
        <p:nvSpPr>
          <p:cNvPr id="6" name="TextBox 5">
            <a:extLst>
              <a:ext uri="{FF2B5EF4-FFF2-40B4-BE49-F238E27FC236}">
                <a16:creationId xmlns:a16="http://schemas.microsoft.com/office/drawing/2014/main" id="{9B3008A5-AA06-FDD5-3407-8CA49EB91733}"/>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clustercollaboration.eu/content/conducting-energy-aud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energysavingtrust.org.uk/advice/ligh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notesSlide" Target="../notesSlides/notesSlide29.xml"/><Relationship Id="rId16" Type="http://schemas.openxmlformats.org/officeDocument/2006/relationships/hyperlink" Target="https://creativecommons.org/licenses/by-sa/2.0/" TargetMode="External"/><Relationship Id="rId1" Type="http://schemas.openxmlformats.org/officeDocument/2006/relationships/slideLayout" Target="../slideLayouts/slideLayout2.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0A9-143B-6D30-4111-A181D27A16B4}"/>
              </a:ext>
            </a:extLst>
          </p:cNvPr>
          <p:cNvSpPr>
            <a:spLocks noGrp="1"/>
          </p:cNvSpPr>
          <p:nvPr>
            <p:ph type="title" idx="4294967295"/>
          </p:nvPr>
        </p:nvSpPr>
        <p:spPr>
          <a:xfrm>
            <a:off x="696474" y="1520815"/>
            <a:ext cx="7235946" cy="2449206"/>
          </a:xfrm>
          <a:prstGeom prst="rect">
            <a:avLst/>
          </a:prstGeom>
        </p:spPr>
        <p:txBody>
          <a:bodyPr/>
          <a:lstStyle/>
          <a:p>
            <a:pPr latinLnBrk="0"/>
            <a:r>
              <a:rPr lang="el-GR" sz="5200" noProof="1">
                <a:cs typeface="Arial" panose="020B0604020202020204" pitchFamily="34" charset="0"/>
              </a:rPr>
              <a:t>Εξοικονόμηση ενέργειας και βελτίωση της ενεργειακής απόδοσης της επιχείρησής σας:</a:t>
            </a:r>
            <a:br>
              <a:rPr lang="el-GR" noProof="1">
                <a:cs typeface="Arial" panose="020B0604020202020204" pitchFamily="34" charset="0"/>
              </a:rPr>
            </a:br>
            <a:endParaRPr lang="el-GR" noProof="1"/>
          </a:p>
        </p:txBody>
      </p:sp>
      <p:sp>
        <p:nvSpPr>
          <p:cNvPr id="22" name="TextBox 21">
            <a:extLst>
              <a:ext uri="{FF2B5EF4-FFF2-40B4-BE49-F238E27FC236}">
                <a16:creationId xmlns:a16="http://schemas.microsoft.com/office/drawing/2014/main" id="{B48000D0-78FC-4E0F-A8E7-47504CE32604}"/>
              </a:ext>
            </a:extLst>
          </p:cNvPr>
          <p:cNvSpPr txBox="1"/>
          <p:nvPr/>
        </p:nvSpPr>
        <p:spPr>
          <a:xfrm>
            <a:off x="815121" y="4572604"/>
            <a:ext cx="4384299" cy="584775"/>
          </a:xfrm>
          <a:prstGeom prst="rect">
            <a:avLst/>
          </a:prstGeom>
          <a:noFill/>
        </p:spPr>
        <p:txBody>
          <a:bodyPr wrap="square" rtlCol="0">
            <a:spAutoFit/>
          </a:bodyPr>
          <a:lstStyle/>
          <a:p>
            <a:r>
              <a:rPr lang="en-GB" altLang="ko-KR" sz="3200" dirty="0">
                <a:solidFill>
                  <a:schemeClr val="tx2"/>
                </a:solidFill>
                <a:cs typeface="Arial" panose="020B0604020202020204" pitchFamily="34" charset="0"/>
              </a:rPr>
              <a:t>10 εύκολα βήματα για τις ΜΜΕ</a:t>
            </a:r>
            <a:endParaRPr lang="ko-KR" altLang="en-US" sz="3200" dirty="0">
              <a:solidFill>
                <a:schemeClr val="tx2"/>
              </a:solidFill>
              <a:cs typeface="Arial" panose="020B0604020202020204" pitchFamily="34" charset="0"/>
            </a:endParaRPr>
          </a:p>
        </p:txBody>
      </p:sp>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9011A4E8-9EBB-75E0-9296-B13F17848A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169" y="2017643"/>
            <a:ext cx="4526071" cy="3016626"/>
          </a:xfrm>
          <a:prstGeom prst="rect">
            <a:avLst/>
          </a:prstGeom>
        </p:spPr>
      </p:pic>
    </p:spTree>
    <p:extLst>
      <p:ext uri="{BB962C8B-B14F-4D97-AF65-F5344CB8AC3E}">
        <p14:creationId xmlns:p14="http://schemas.microsoft.com/office/powerpoint/2010/main" val="29134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D53B-0AFB-96DD-0E94-D10E707DA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494EBC-FF78-9503-318D-B43BFAD7554E}"/>
              </a:ext>
            </a:extLst>
          </p:cNvPr>
          <p:cNvSpPr>
            <a:spLocks noGrp="1"/>
          </p:cNvSpPr>
          <p:nvPr>
            <p:ph type="title" idx="4294967295"/>
          </p:nvPr>
        </p:nvSpPr>
        <p:spPr>
          <a:xfrm>
            <a:off x="741218" y="600652"/>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2: Ξεκινώντας: Τα οφέλη της μεγαλύτερης ενεργειακής απόδοσης </a:t>
            </a:r>
            <a:endParaRPr lang="el-GR" noProof="1">
              <a:effectLst/>
            </a:endParaRPr>
          </a:p>
          <a:p>
            <a:endParaRPr lang="el-GR" noProof="1"/>
          </a:p>
        </p:txBody>
      </p:sp>
      <p:sp>
        <p:nvSpPr>
          <p:cNvPr id="4" name="TextBox 3">
            <a:extLst>
              <a:ext uri="{FF2B5EF4-FFF2-40B4-BE49-F238E27FC236}">
                <a16:creationId xmlns:a16="http://schemas.microsoft.com/office/drawing/2014/main" id="{207D8844-2B4C-B11F-71C8-B3C2B0231C0C}"/>
              </a:ext>
            </a:extLst>
          </p:cNvPr>
          <p:cNvSpPr txBox="1"/>
          <p:nvPr/>
        </p:nvSpPr>
        <p:spPr>
          <a:xfrm>
            <a:off x="5254355" y="2231618"/>
            <a:ext cx="6479955" cy="4832092"/>
          </a:xfrm>
          <a:prstGeom prst="rect">
            <a:avLst/>
          </a:prstGeom>
          <a:noFill/>
        </p:spPr>
        <p:txBody>
          <a:bodyPr wrap="square" lIns="91440" tIns="45720" rIns="91440" bIns="45720" rtlCol="0" anchor="t">
            <a:spAutoFit/>
          </a:bodyPr>
          <a:lstStyle/>
          <a:p>
            <a:pPr marL="0" marR="0" lvl="0" indent="0" algn="l" rtl="0" latinLnBrk="0">
              <a:buNone/>
            </a:pPr>
            <a:r>
              <a:rPr lang="en-US" sz="2800" b="1" dirty="0">
                <a:ea typeface="Public Sans"/>
                <a:cs typeface="Public Sans"/>
                <a:sym typeface="Public Sans"/>
              </a:rPr>
              <a:t>Χρησιμοποιώντας μεθόδους και τεχνολογίες εξοικονόμησης ενέργειας, μπορείτε:</a:t>
            </a:r>
          </a:p>
          <a:p>
            <a:pPr marL="0" marR="0" lvl="0" indent="0" algn="l" rtl="0" latinLnBrk="0">
              <a:buNone/>
            </a:pPr>
            <a:endParaRPr lang="en-GB" sz="2800" dirty="0">
              <a:ea typeface="Calibri"/>
              <a:cs typeface="Calibri"/>
            </a:endParaRPr>
          </a:p>
          <a:p>
            <a:pPr marL="342900" indent="-342900" latinLnBrk="0">
              <a:buFont typeface="Arial" panose="020B0604020202020204" pitchFamily="34" charset="0"/>
              <a:buChar char="•"/>
            </a:pPr>
            <a:r>
              <a:rPr lang="el-GR" sz="2800" dirty="0"/>
              <a:t>να εξοικονομήσετε</a:t>
            </a:r>
            <a:r>
              <a:rPr lang="en-GB" sz="2800" dirty="0">
                <a:ea typeface="Calibri"/>
                <a:cs typeface="Calibri"/>
              </a:rPr>
              <a:t> χρήματα χρησιμοποιώντας λιγότερη ενέργεια.</a:t>
            </a:r>
          </a:p>
          <a:p>
            <a:pPr marL="342900" indent="-342900" latinLnBrk="0">
              <a:buFont typeface="Arial" panose="020B0604020202020204" pitchFamily="34" charset="0"/>
              <a:buChar char="•"/>
            </a:pPr>
            <a:r>
              <a:rPr lang="el-GR" sz="2800" dirty="0"/>
              <a:t>να μειώσετε</a:t>
            </a:r>
            <a:r>
              <a:rPr lang="en-US" sz="2800" dirty="0">
                <a:ea typeface="Calibri"/>
                <a:cs typeface="Calibri"/>
              </a:rPr>
              <a:t> τη σπατάλη ενέργειας και να μειώσετε τους λογαριασμούς.</a:t>
            </a:r>
          </a:p>
          <a:p>
            <a:pPr marL="342900" indent="-342900" latinLnBrk="0">
              <a:buFont typeface="Arial" panose="020B0604020202020204" pitchFamily="34" charset="0"/>
              <a:buChar char="•"/>
            </a:pPr>
            <a:r>
              <a:rPr lang="el-GR" sz="2800" dirty="0"/>
              <a:t>να συμβάλλετε</a:t>
            </a:r>
            <a:r>
              <a:rPr lang="en-GB" sz="2800" dirty="0">
                <a:ea typeface="Calibri"/>
                <a:cs typeface="Calibri"/>
              </a:rPr>
              <a:t> σε μια πιο βιώσιμη κοινωνία και μέλλον.</a:t>
            </a:r>
          </a:p>
          <a:p>
            <a:pPr latinLnBrk="0"/>
            <a:endParaRPr lang="en-US" sz="2800" dirty="0">
              <a:ea typeface="Calibri"/>
              <a:cs typeface="Calibri"/>
            </a:endParaRPr>
          </a:p>
        </p:txBody>
      </p:sp>
      <p:pic>
        <p:nvPicPr>
          <p:cNvPr id="9" name="Picture 8">
            <a:extLst>
              <a:ext uri="{FF2B5EF4-FFF2-40B4-BE49-F238E27FC236}">
                <a16:creationId xmlns:a16="http://schemas.microsoft.com/office/drawing/2014/main" id="{A52BACA9-3B2F-27D9-3E46-F9EA68DE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03" y="2708631"/>
            <a:ext cx="4577895" cy="3438408"/>
          </a:xfrm>
          <a:prstGeom prst="rect">
            <a:avLst/>
          </a:prstGeom>
        </p:spPr>
      </p:pic>
    </p:spTree>
    <p:extLst>
      <p:ext uri="{BB962C8B-B14F-4D97-AF65-F5344CB8AC3E}">
        <p14:creationId xmlns:p14="http://schemas.microsoft.com/office/powerpoint/2010/main" val="20582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C879-CE4F-D5D9-E1FE-1BF3718AC1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3: Διεξαγωγή ενεργειακού ελέγχου</a:t>
            </a:r>
            <a:endParaRPr lang="el-GR" noProof="1">
              <a:effectLst/>
            </a:endParaRPr>
          </a:p>
          <a:p>
            <a:endParaRPr lang="el-G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44241"/>
            <a:ext cx="10421655" cy="769441"/>
          </a:xfrm>
          <a:prstGeom prst="rect">
            <a:avLst/>
          </a:prstGeom>
          <a:noFill/>
        </p:spPr>
        <p:txBody>
          <a:bodyPr wrap="square" rtlCol="0">
            <a:spAutoFit/>
          </a:bodyPr>
          <a:lstStyle/>
          <a:p>
            <a:pPr algn="ctr" latinLnBrk="0"/>
            <a:r>
              <a:rPr lang="en-US" sz="4400" i="1" dirty="0">
                <a:solidFill>
                  <a:schemeClr val="accent5"/>
                </a:solidFill>
              </a:rPr>
              <a:t>Πώς μπορώ να πραγματοποιήσω έναν ενεργειακό έλεγχο;</a:t>
            </a:r>
            <a:endParaRPr lang="en-GB" sz="4400" i="1" dirty="0">
              <a:solidFill>
                <a:schemeClr val="accent5"/>
              </a:solidFill>
            </a:endParaRPr>
          </a:p>
        </p:txBody>
      </p:sp>
    </p:spTree>
    <p:extLst>
      <p:ext uri="{BB962C8B-B14F-4D97-AF65-F5344CB8AC3E}">
        <p14:creationId xmlns:p14="http://schemas.microsoft.com/office/powerpoint/2010/main" val="6965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C9DB7-8791-732A-65C2-2A53BCB5C6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3: Τι είναι ο ενεργειακός έλεγχος</a:t>
            </a:r>
            <a:endParaRPr lang="el-GR" noProof="1">
              <a:effectLst/>
            </a:endParaRPr>
          </a:p>
          <a:p>
            <a:endParaRPr lang="el-G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3194137" y="2157738"/>
            <a:ext cx="8442542" cy="4524315"/>
          </a:xfrm>
          <a:prstGeom prst="rect">
            <a:avLst/>
          </a:prstGeom>
          <a:noFill/>
        </p:spPr>
        <p:txBody>
          <a:bodyPr wrap="square" rtlCol="0">
            <a:spAutoFit/>
          </a:bodyPr>
          <a:lstStyle/>
          <a:p>
            <a:pPr latinLnBrk="0"/>
            <a:r>
              <a:rPr lang="en-US" sz="2000" b="1" dirty="0">
                <a:ea typeface="Public Sans"/>
                <a:sym typeface="Public Sans"/>
              </a:rPr>
              <a:t>«Οι ενεργειακοί έλεγχοι έχουν αποδειχθεί ότι προσφέρουν δυνητική μέση εξοικονόμηση 18% της συνολικής κατανάλωσης ενέργειας.» </a:t>
            </a:r>
            <a:r>
              <a:rPr lang="en-US" sz="2000" dirty="0">
                <a:ea typeface="Public Sans"/>
                <a:sym typeface="Public Sans"/>
              </a:rPr>
              <a:t>(</a:t>
            </a:r>
            <a:r>
              <a:rPr lang="en-US" sz="2000" dirty="0">
                <a:ea typeface="Public Sans"/>
                <a:sym typeface="Public Sans"/>
                <a:hlinkClick r:id="rId3">
                  <a:extLst>
                    <a:ext uri="{A12FA001-AC4F-418D-AE19-62706E023703}">
                      <ahyp:hlinkClr xmlns:ahyp="http://schemas.microsoft.com/office/drawing/2018/hyperlinkcolor" val="tx"/>
                    </a:ext>
                  </a:extLst>
                </a:hlinkClick>
              </a:rPr>
              <a:t>Ευρωπαϊκή Επιτροπή</a:t>
            </a:r>
            <a:r>
              <a:rPr lang="en-US" sz="2000" dirty="0">
                <a:ea typeface="Public Sans"/>
                <a:sym typeface="Public Sans"/>
              </a:rPr>
              <a:t>) </a:t>
            </a:r>
            <a:endParaRPr lang="en-US" sz="2000" b="1" dirty="0">
              <a:solidFill>
                <a:srgbClr val="000066"/>
              </a:solidFill>
            </a:endParaRPr>
          </a:p>
          <a:p>
            <a:pPr marL="457200" indent="-457200" latinLnBrk="0">
              <a:buChar char="•"/>
            </a:pPr>
            <a:r>
              <a:rPr lang="en-US" sz="2000" dirty="0">
                <a:ea typeface="Public Sans"/>
                <a:sym typeface="Public Sans"/>
              </a:rPr>
              <a:t>Ο ενεργειακός έλεγχος είναι μια ολοκληρωμένη αξιολόγηση της ενεργειακής κατανάλωσης της ΜΜΕ σας.</a:t>
            </a:r>
          </a:p>
          <a:p>
            <a:pPr marL="457200" indent="-457200" latinLnBrk="0">
              <a:buChar char="•"/>
            </a:pPr>
            <a:r>
              <a:rPr lang="en-US" sz="2000" dirty="0">
                <a:ea typeface="Public Sans"/>
                <a:sym typeface="Public Sans"/>
              </a:rPr>
              <a:t>Οι ενεργειακοί έλεγχοι μπορούν να διεξαχθούν εσωτερικά ή μέσω εξωτερικής υπηρεσίας.</a:t>
            </a:r>
            <a:endParaRPr lang="en-US" sz="2000" dirty="0">
              <a:ea typeface="Public Sans"/>
            </a:endParaRPr>
          </a:p>
          <a:p>
            <a:pPr marL="457200" indent="-457200" latinLnBrk="0">
              <a:buChar char="•"/>
            </a:pPr>
            <a:r>
              <a:rPr lang="en-US" sz="2000" dirty="0">
                <a:ea typeface="Public Sans"/>
                <a:sym typeface="Public Sans"/>
              </a:rPr>
              <a:t>Ένας ενεργειακός έλεγχος εντοπίζει αναποτελεσματικές πρακτικές, εξοπλισμό που καταναλώνει πολλή ενέργεια και τομείς που χρήζουν βελτίωσης.</a:t>
            </a:r>
            <a:endParaRPr lang="en-US" sz="2000" dirty="0">
              <a:ea typeface="Public Sans"/>
            </a:endParaRPr>
          </a:p>
          <a:p>
            <a:pPr marL="457200" indent="-457200" latinLnBrk="0">
              <a:buChar char="•"/>
            </a:pPr>
            <a:r>
              <a:rPr lang="en-US" sz="2000" dirty="0">
                <a:ea typeface="Public Sans"/>
                <a:sym typeface="Public Sans"/>
              </a:rPr>
              <a:t>Οι ελεγκτές μπορούν επίσης να εντοπίσουν εξοπλισμό που απαιτεί αναβάθμιση, αναποτελεσματικές λειτουργικές πρακτικές ή να προτείνουν τεχνολογίες εξοικονόμησης ενέργειας.</a:t>
            </a:r>
          </a:p>
          <a:p>
            <a:pPr latinLnBrk="0"/>
            <a:r>
              <a:rPr lang="en-US" sz="2000" dirty="0">
                <a:sym typeface="Public Sans"/>
              </a:rPr>
              <a:t>Διαβάστε περισσότερα σχετικά με </a:t>
            </a:r>
            <a:r>
              <a:rPr lang="en-US" sz="2000" dirty="0">
                <a:sym typeface="Public Sans"/>
                <a:hlinkClick r:id="rId4"/>
              </a:rPr>
              <a:t>τη διεξαγωγή ενεργειακού ελέγχου</a:t>
            </a:r>
            <a:r>
              <a:rPr lang="en-US" sz="2000" dirty="0">
                <a:sym typeface="Public Sans"/>
              </a:rPr>
              <a:t>. </a:t>
            </a:r>
            <a:endParaRPr lang="en-US" sz="2000" dirty="0"/>
          </a:p>
        </p:txBody>
      </p:sp>
      <p:pic>
        <p:nvPicPr>
          <p:cNvPr id="7" name="Picture 6">
            <a:extLst>
              <a:ext uri="{FF2B5EF4-FFF2-40B4-BE49-F238E27FC236}">
                <a16:creationId xmlns:a16="http://schemas.microsoft.com/office/drawing/2014/main" id="{5D747352-EFFA-54B0-8A6D-5126C04AB1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51" y="3429000"/>
            <a:ext cx="2835476" cy="1886764"/>
          </a:xfrm>
          <a:prstGeom prst="rect">
            <a:avLst/>
          </a:prstGeom>
        </p:spPr>
      </p:pic>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39F80-C614-7C45-6DFD-076C4089A1F4}"/>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Βήμα 4: Εγκαταστήστε έναν έξυπνο μετρητή </a:t>
            </a:r>
            <a:endParaRPr lang="el-GR" noProof="1">
              <a:effectLst/>
            </a:endParaRPr>
          </a:p>
          <a:p>
            <a:endParaRPr lang="el-G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Ποια είναι τα πλεονεκτήματα ενός έξυπνου μετρητή;</a:t>
            </a:r>
            <a:endParaRPr lang="en-US" sz="40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7C49B-67DC-C735-0511-755CAA1CE52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Βήμα 4: Εγκατάσταση έξυπνου μετρητή: τι μπορούν να κάνουν;</a:t>
            </a:r>
            <a:endParaRPr lang="el-GR" noProof="1">
              <a:effectLst/>
            </a:endParaRPr>
          </a:p>
          <a:p>
            <a:endParaRPr lang="el-G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2455101" y="2824265"/>
            <a:ext cx="9359416" cy="3477875"/>
          </a:xfrm>
          <a:prstGeom prst="rect">
            <a:avLst/>
          </a:prstGeom>
          <a:noFill/>
        </p:spPr>
        <p:txBody>
          <a:bodyPr wrap="square" rtlCol="0">
            <a:spAutoFit/>
          </a:bodyPr>
          <a:lstStyle/>
          <a:p>
            <a:pPr latinLnBrk="0"/>
            <a:r>
              <a:rPr lang="en-US" sz="2000" b="1" dirty="0"/>
              <a:t>«Οι έξυπνοι μετρητές και οι έλεγχοι, όταν χρησιμοποιούνται για τον προσδιορισμό και τη διαχείριση της κατανάλωσης ενέργειας, μπορούν να οδηγήσουν σε μείωση της κατανάλωσης ενέργειας έως και 40%».</a:t>
            </a:r>
          </a:p>
          <a:p>
            <a:pPr latinLnBrk="0"/>
            <a:r>
              <a:rPr lang="en-US" sz="2000" dirty="0"/>
              <a:t>(</a:t>
            </a:r>
            <a:r>
              <a:rPr lang="en-US" sz="2000" dirty="0">
                <a:hlinkClick r:id="rId3">
                  <a:extLst>
                    <a:ext uri="{A12FA001-AC4F-418D-AE19-62706E023703}">
                      <ahyp:hlinkClr xmlns:ahyp="http://schemas.microsoft.com/office/drawing/2018/hyperlinkcolor" val="tx"/>
                    </a:ext>
                  </a:extLst>
                </a:hlinkClick>
              </a:rPr>
              <a:t>Ευρωπαϊκή Επιτροπή</a:t>
            </a:r>
            <a:r>
              <a:rPr lang="en-US" sz="2000" dirty="0"/>
              <a:t>)</a:t>
            </a:r>
          </a:p>
          <a:p>
            <a:pPr latinLnBrk="0"/>
            <a:endParaRPr lang="en-US" sz="2000" dirty="0">
              <a:solidFill>
                <a:srgbClr val="2B2C30"/>
              </a:solidFill>
              <a:ea typeface="Public Sans"/>
            </a:endParaRPr>
          </a:p>
          <a:p>
            <a:pPr latinLnBrk="0"/>
            <a:r>
              <a:rPr lang="en-US" sz="2000" dirty="0">
                <a:solidFill>
                  <a:srgbClr val="2B2C30"/>
                </a:solidFill>
                <a:ea typeface="Public Sans"/>
              </a:rPr>
              <a:t>Οι έξυπνοι μετρητές σας παρέχουν δεδομένα σε πραγματικό χρόνο σχετικά με την κατανάλωση ηλεκτρικής ενέργειας, βοηθώντας σας να προσδιορίσετε τις τάσεις και τα μοτίβα σχετικά με τον τρόπο και τον χρόνο χρήσης της ηλεκτρικής ενέργειας. Αυτά τα δεδομένα βοηθούν στον εντοπισμό περιοχών όπου η κατανάλωση αυξάνεται απροσδόκητα ή όπου θα μπορούσατε να χρησιμοποιήσετε συσκευές εκτός των ωρών αιχμής για να μειώσετε το κόστος.</a:t>
            </a:r>
          </a:p>
        </p:txBody>
      </p:sp>
      <p:pic>
        <p:nvPicPr>
          <p:cNvPr id="7" name="Picture 6">
            <a:extLst>
              <a:ext uri="{FF2B5EF4-FFF2-40B4-BE49-F238E27FC236}">
                <a16:creationId xmlns:a16="http://schemas.microsoft.com/office/drawing/2014/main" id="{4890EAF1-938C-C95F-E36F-05FCE56B34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36B2-56D8-0C1A-9A53-5BBDA7753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03B28-B1B6-BF26-7067-554BE97EDAD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Βήμα 4: Εγκατάσταση έξυπνου μετρητή: κατανόηση των χαρακτηριστικών του</a:t>
            </a:r>
            <a:endParaRPr lang="el-GR" noProof="1">
              <a:effectLst/>
            </a:endParaRPr>
          </a:p>
          <a:p>
            <a:endParaRPr lang="el-GR" noProof="1"/>
          </a:p>
        </p:txBody>
      </p:sp>
      <p:sp>
        <p:nvSpPr>
          <p:cNvPr id="4" name="TextBox 3">
            <a:extLst>
              <a:ext uri="{FF2B5EF4-FFF2-40B4-BE49-F238E27FC236}">
                <a16:creationId xmlns:a16="http://schemas.microsoft.com/office/drawing/2014/main" id="{96760903-6258-7299-0868-9637F35395F3}"/>
              </a:ext>
            </a:extLst>
          </p:cNvPr>
          <p:cNvSpPr txBox="1"/>
          <p:nvPr/>
        </p:nvSpPr>
        <p:spPr>
          <a:xfrm>
            <a:off x="2455101" y="2654988"/>
            <a:ext cx="9359416" cy="3416320"/>
          </a:xfrm>
          <a:prstGeom prst="rect">
            <a:avLst/>
          </a:prstGeom>
          <a:noFill/>
        </p:spPr>
        <p:txBody>
          <a:bodyPr wrap="square" rtlCol="0">
            <a:spAutoFit/>
          </a:bodyPr>
          <a:lstStyle/>
          <a:p>
            <a:pPr latinLnBrk="0" hangingPunct="0"/>
            <a:r>
              <a:rPr lang="en-US" sz="2400" dirty="0"/>
              <a:t>Πολλές εταιρείες κοινής ωφέλειας προσφέρουν </a:t>
            </a:r>
            <a:r>
              <a:rPr lang="en-US" sz="2400" b="1" dirty="0"/>
              <a:t>τιμολόγηση βάσει χρόνου χρήσης</a:t>
            </a:r>
            <a:r>
              <a:rPr lang="en-US" sz="2400" dirty="0"/>
              <a:t>, όπου το κόστος της ηλεκτρικής ενέργειας ποικίλλει ανάλογα με την ώρα της ημέρας. </a:t>
            </a:r>
          </a:p>
          <a:p>
            <a:pPr latinLnBrk="0" hangingPunct="0"/>
            <a:endParaRPr lang="en-GB" sz="2400" dirty="0"/>
          </a:p>
          <a:p>
            <a:pPr latinLnBrk="0" hangingPunct="0"/>
            <a:r>
              <a:rPr lang="en-US" sz="2400" dirty="0"/>
              <a:t>Οι ώρες αιχμής έχουν υψηλότερες τιμές λόγω της αυξημένης ζήτησης, ενώ οι ώρες εκτός αιχμής έχουν χαμηλότερες τιμές. </a:t>
            </a:r>
          </a:p>
          <a:p>
            <a:pPr latinLnBrk="0" hangingPunct="0"/>
            <a:endParaRPr lang="en-US" sz="2400" dirty="0"/>
          </a:p>
          <a:p>
            <a:pPr latinLnBrk="0" hangingPunct="0"/>
            <a:r>
              <a:rPr lang="en-US" sz="2400" dirty="0"/>
              <a:t>Η κατανόηση των προτύπων κατανάλωσης ενέργειας της ΜΜΕ σας κατά τη διάρκεια αυτών των ωρών μπορεί να σας επιτρέψει να μεταφέρετε τις εργασίες που απαιτούν υψηλή κατανάλωση ενέργειας (π.χ. φόρτιση ηλεκτρικών οχημάτων (EV)) σε ώρες όπου το κόστος είναι χαμηλότερο.</a:t>
            </a:r>
            <a:endParaRPr lang="en-GB" sz="2400" dirty="0"/>
          </a:p>
        </p:txBody>
      </p:sp>
      <p:pic>
        <p:nvPicPr>
          <p:cNvPr id="7" name="Picture 6">
            <a:extLst>
              <a:ext uri="{FF2B5EF4-FFF2-40B4-BE49-F238E27FC236}">
                <a16:creationId xmlns:a16="http://schemas.microsoft.com/office/drawing/2014/main" id="{941AC025-FF3E-4E42-725D-ABF3DDD005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7601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58A35-8C54-CAEA-8C0C-6984408E50F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5: Υπολογίστε την κατανάλωση ενέργειας των συσκευών </a:t>
            </a:r>
            <a:endParaRPr lang="el-GR" noProof="1">
              <a:effectLst/>
            </a:endParaRPr>
          </a:p>
          <a:p>
            <a:endParaRPr lang="el-G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Πώς υπολογίζω την ποσότητα ενέργειας που καταναλώνει κάθε συσκευή;</a:t>
            </a:r>
            <a:endParaRPr lang="en-US" sz="40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3BE7B-D6F0-A70E-6B80-4287767EBF81}"/>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5: Υπολογισμός της κατανάλωσης ενέργειας των συσκευών: πώς να το προσεγγίσετε </a:t>
            </a:r>
            <a:endParaRPr lang="el-GR" noProof="1">
              <a:effectLst/>
            </a:endParaRPr>
          </a:p>
          <a:p>
            <a:endParaRPr lang="el-GR"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659682" y="2267629"/>
            <a:ext cx="7154835" cy="3785652"/>
          </a:xfrm>
          <a:prstGeom prst="rect">
            <a:avLst/>
          </a:prstGeom>
          <a:noFill/>
        </p:spPr>
        <p:txBody>
          <a:bodyPr wrap="square" rtlCol="0">
            <a:spAutoFit/>
          </a:bodyPr>
          <a:lstStyle/>
          <a:p>
            <a:pPr latinLnBrk="0"/>
            <a:r>
              <a:rPr lang="en-GB" sz="2000" noProof="1">
                <a:solidFill>
                  <a:srgbClr val="2B2C30"/>
                </a:solidFill>
              </a:rPr>
              <a:t>Εάν η ΜΜΕ σας ασχολείται με την παραγωγή ή τη μεταποίηση, η κατανάλωση ενέργειας θα επικεντρώνεται περισσότερο σε μηχανήματα και εργαλεία. </a:t>
            </a:r>
          </a:p>
          <a:p>
            <a:pPr latinLnBrk="0"/>
            <a:r>
              <a:rPr lang="en-GB" sz="2000" noProof="1">
                <a:solidFill>
                  <a:srgbClr val="2B2C30"/>
                </a:solidFill>
              </a:rPr>
              <a:t>Μια ΜΜΕ με έδρα σε γραφείο ενδέχεται να έχει υψηλότερη κατανάλωση ενέργειας από φωτισμό, θέρμανση/ψύξη και ηλεκτρονικές συσκευές.</a:t>
            </a:r>
          </a:p>
          <a:p>
            <a:pPr latinLnBrk="0"/>
            <a:r>
              <a:rPr lang="en-GB" sz="2000" noProof="1">
                <a:solidFill>
                  <a:srgbClr val="2B2C30"/>
                </a:solidFill>
              </a:rPr>
              <a:t>Η διαφοροποίηση μεταξύ των συσκευών μπορεί να βοηθήσει στην εστίαση των προσπαθειών σε τομείς με το μεγαλύτερο δυναμικό για βελτιστοποίηση της ενέργειας.</a:t>
            </a:r>
          </a:p>
          <a:p>
            <a:pPr latinLnBrk="0"/>
            <a:r>
              <a:rPr lang="en-GB" sz="2000" noProof="1">
                <a:solidFill>
                  <a:srgbClr val="2B2C30"/>
                </a:solidFill>
              </a:rPr>
              <a:t>Μπορείτε να χρησιμοποιήσετε (φορητούς) μετρητές κατανάλωσης ενέργειας για να παρακολουθείτε την κατανάλωση ηλεκτρικής ενέργειας για κάθε κατηγορία συσκευών.</a:t>
            </a:r>
          </a:p>
        </p:txBody>
      </p:sp>
      <p:pic>
        <p:nvPicPr>
          <p:cNvPr id="7" name="Picture 6">
            <a:extLst>
              <a:ext uri="{FF2B5EF4-FFF2-40B4-BE49-F238E27FC236}">
                <a16:creationId xmlns:a16="http://schemas.microsoft.com/office/drawing/2014/main" id="{6F0D1909-1C6F-5D9C-609E-4C6046995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2883851"/>
            <a:ext cx="4385088" cy="2922540"/>
          </a:xfrm>
          <a:prstGeom prst="rect">
            <a:avLst/>
          </a:prstGeom>
        </p:spPr>
      </p:pic>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A1970-A907-8C6F-86EB-ED4354EA298A}"/>
              </a:ext>
            </a:extLst>
          </p:cNvPr>
          <p:cNvSpPr>
            <a:spLocks noGrp="1"/>
          </p:cNvSpPr>
          <p:nvPr>
            <p:ph type="title" idx="4294967295"/>
          </p:nvPr>
        </p:nvSpPr>
        <p:spPr>
          <a:xfrm>
            <a:off x="838200" y="365125"/>
            <a:ext cx="10515600" cy="1325563"/>
          </a:xfrm>
          <a:prstGeom prst="rect">
            <a:avLst/>
          </a:prstGeom>
        </p:spPr>
        <p:txBody>
          <a:bodyPr/>
          <a:lstStyle/>
          <a:p>
            <a:pPr latinLnBrk="0"/>
            <a:r>
              <a:rPr lang="el-GR" sz="2800" b="1" kern="1200" noProof="1">
                <a:solidFill>
                  <a:srgbClr val="FFFFFF"/>
                </a:solidFill>
                <a:effectLst/>
                <a:latin typeface="Calibri" panose="020F0502020204030204" pitchFamily="34" charset="0"/>
                <a:ea typeface="+mn-ea"/>
                <a:cs typeface="+mn-cs"/>
              </a:rPr>
              <a:t>Βήμα 6: Εξερευνήστε </a:t>
            </a:r>
            <a:r>
              <a:rPr lang="el-GR" sz="2800" b="1" noProof="1">
                <a:solidFill>
                  <a:schemeClr val="bg1"/>
                </a:solidFill>
              </a:rPr>
              <a:t>την αποδοτική χρήση της ενέργειας</a:t>
            </a:r>
            <a:endParaRPr lang="el-GR" b="1" noProof="1">
              <a:solidFill>
                <a:schemeClr val="bg1"/>
              </a:solidFill>
              <a:effectLst/>
            </a:endParaRPr>
          </a:p>
          <a:p>
            <a:endParaRPr lang="el-G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Ποια πρακτικά μέτρα μπορώ να λάβω για να χρησιμοποιώ την ενέργεια πιο αποτελεσματικά;</a:t>
            </a:r>
            <a:endParaRPr lang="en-US" sz="4000" i="1" dirty="0">
              <a:solidFill>
                <a:schemeClr val="accent2"/>
              </a:solidFill>
            </a:endParaRPr>
          </a:p>
        </p:txBody>
      </p:sp>
    </p:spTree>
    <p:extLst>
      <p:ext uri="{BB962C8B-B14F-4D97-AF65-F5344CB8AC3E}">
        <p14:creationId xmlns:p14="http://schemas.microsoft.com/office/powerpoint/2010/main" val="305103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7CEC-3264-4868-18FB-B80167635F8E}"/>
              </a:ext>
            </a:extLst>
          </p:cNvPr>
          <p:cNvSpPr>
            <a:spLocks noGrp="1"/>
          </p:cNvSpPr>
          <p:nvPr>
            <p:ph type="title" idx="4294967295"/>
          </p:nvPr>
        </p:nvSpPr>
        <p:spPr>
          <a:xfrm>
            <a:off x="838200" y="365125"/>
            <a:ext cx="10515600" cy="1325563"/>
          </a:xfrm>
          <a:prstGeom prst="rect">
            <a:avLst/>
          </a:prstGeom>
        </p:spPr>
        <p:txBody>
          <a:bodyPr/>
          <a:lstStyle/>
          <a:p>
            <a:pPr latinLnBrk="0"/>
            <a:r>
              <a:rPr lang="el-GR" sz="2800" b="1" kern="1200" noProof="1">
                <a:solidFill>
                  <a:srgbClr val="FFFFFF"/>
                </a:solidFill>
                <a:effectLst/>
                <a:latin typeface="Calibri" panose="020F0502020204030204" pitchFamily="34" charset="0"/>
                <a:ea typeface="+mn-ea"/>
                <a:cs typeface="+mn-cs"/>
              </a:rPr>
              <a:t>Βήμα 6: Εξερευνήστε </a:t>
            </a:r>
            <a:r>
              <a:rPr lang="el-GR" sz="2800" b="1" noProof="1">
                <a:solidFill>
                  <a:schemeClr val="bg1"/>
                </a:solidFill>
              </a:rPr>
              <a:t>την αποδοτική χρήση της ενέργειας</a:t>
            </a:r>
            <a:r>
              <a:rPr lang="el-GR" sz="2800" b="1" kern="1200" noProof="1">
                <a:solidFill>
                  <a:srgbClr val="FFFFFF"/>
                </a:solidFill>
                <a:effectLst/>
                <a:latin typeface="Calibri" panose="020F0502020204030204" pitchFamily="34" charset="0"/>
                <a:ea typeface="+mn-ea"/>
                <a:cs typeface="+mn-cs"/>
              </a:rPr>
              <a:t>: εξοικονόμηση χρημάτων</a:t>
            </a:r>
            <a:endParaRPr lang="el-GR" noProof="1">
              <a:effectLst/>
            </a:endParaRPr>
          </a:p>
          <a:p>
            <a:endParaRPr lang="el-GR"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3035300" y="2132878"/>
            <a:ext cx="8876953" cy="4154984"/>
          </a:xfrm>
          <a:prstGeom prst="rect">
            <a:avLst/>
          </a:prstGeom>
          <a:noFill/>
        </p:spPr>
        <p:txBody>
          <a:bodyPr wrap="square" rtlCol="0">
            <a:spAutoFit/>
          </a:bodyPr>
          <a:lstStyle/>
          <a:p>
            <a:pPr latinLnBrk="0"/>
            <a:r>
              <a:rPr lang="en-US" sz="2000" b="1" dirty="0"/>
              <a:t>«Μια μέση μικρή επιχείρηση θα μπορούσε να μειώσει τον λογαριασμό της για την ενέργεια έως και 30% εφαρμόζοντας μέτρα ορθής διαχείρισης και συντήρησης...» </a:t>
            </a:r>
            <a:r>
              <a:rPr lang="en-US" sz="2000" dirty="0"/>
              <a:t>(</a:t>
            </a:r>
            <a:r>
              <a:rPr lang="en-US" sz="2000" dirty="0">
                <a:hlinkClick r:id="rId3">
                  <a:extLst>
                    <a:ext uri="{A12FA001-AC4F-418D-AE19-62706E023703}">
                      <ahyp:hlinkClr xmlns:ahyp="http://schemas.microsoft.com/office/drawing/2018/hyperlinkcolor" val="tx"/>
                    </a:ext>
                  </a:extLst>
                </a:hlinkClick>
              </a:rPr>
              <a:t>Ευρωπαϊκή Επιτροπή</a:t>
            </a:r>
            <a:r>
              <a:rPr lang="en-US" sz="2000" dirty="0"/>
              <a:t>)</a:t>
            </a:r>
          </a:p>
          <a:p>
            <a:pPr marL="457200" indent="-457200" latinLnBrk="0">
              <a:buChar char="•"/>
            </a:pPr>
            <a:r>
              <a:rPr lang="en-US" sz="2000" b="1" dirty="0">
                <a:solidFill>
                  <a:srgbClr val="2B2C30"/>
                </a:solidFill>
              </a:rPr>
              <a:t>Τα φώτα LED </a:t>
            </a:r>
            <a:r>
              <a:rPr lang="en-US" sz="2000" dirty="0">
                <a:solidFill>
                  <a:srgbClr val="2B2C30"/>
                </a:solidFill>
              </a:rPr>
              <a:t>καταναλώνουν 80% λιγότερη ενέργεια σε σύγκριση με τους λαμπτήρες αλογόνου και διαρκούν 20 φορές περισσότερο (Πηγή: </a:t>
            </a:r>
            <a:r>
              <a:rPr lang="en-US" sz="2000" dirty="0">
                <a:solidFill>
                  <a:srgbClr val="2B2C30"/>
                </a:solidFill>
                <a:hlinkClick r:id="rId4"/>
              </a:rPr>
              <a:t>Energy Saving Trust</a:t>
            </a:r>
            <a:r>
              <a:rPr lang="en-US" sz="2000" dirty="0">
                <a:solidFill>
                  <a:srgbClr val="2B2C30"/>
                </a:solidFill>
              </a:rPr>
              <a:t>)</a:t>
            </a:r>
          </a:p>
          <a:p>
            <a:pPr marL="457200" indent="-457200" latinLnBrk="0">
              <a:buChar char="•"/>
            </a:pPr>
            <a:r>
              <a:rPr lang="en-US" sz="2000" dirty="0">
                <a:solidFill>
                  <a:srgbClr val="2B2C30"/>
                </a:solidFill>
              </a:rPr>
              <a:t>Με τη βελτίωση της ενεργειακής απόδοσης </a:t>
            </a:r>
            <a:r>
              <a:rPr lang="en-US" sz="2000" b="1" dirty="0">
                <a:solidFill>
                  <a:srgbClr val="2B2C30"/>
                </a:solidFill>
              </a:rPr>
              <a:t>των συστημάτων με κινητήρα</a:t>
            </a:r>
            <a:r>
              <a:rPr lang="en-US" sz="2000" dirty="0">
                <a:solidFill>
                  <a:srgbClr val="2B2C30"/>
                </a:solidFill>
              </a:rPr>
              <a:t>, για κάθε ευρώ που επενδύεται, εξοικονομούνται τουλάχιστον 7 ευρώ κατά τη διάρκεια ζωής του εξοπλισμού.</a:t>
            </a:r>
          </a:p>
          <a:p>
            <a:pPr marL="457200" indent="-457200" latinLnBrk="0">
              <a:buChar char="•"/>
            </a:pPr>
            <a:r>
              <a:rPr lang="en-US" sz="2000" b="1" dirty="0">
                <a:solidFill>
                  <a:srgbClr val="2B2C30"/>
                </a:solidFill>
              </a:rPr>
              <a:t>Οι </a:t>
            </a:r>
            <a:r>
              <a:rPr lang="en-US" sz="2000" dirty="0">
                <a:solidFill>
                  <a:srgbClr val="2B2C30"/>
                </a:solidFill>
              </a:rPr>
              <a:t>ενεργειακά αποδοτικές </a:t>
            </a:r>
            <a:r>
              <a:rPr lang="en-US" sz="2000" b="1" dirty="0">
                <a:solidFill>
                  <a:srgbClr val="2B2C30"/>
                </a:solidFill>
              </a:rPr>
              <a:t>αντλίες θερμότητας </a:t>
            </a:r>
            <a:r>
              <a:rPr lang="en-US" sz="2000" dirty="0">
                <a:solidFill>
                  <a:srgbClr val="2B2C30"/>
                </a:solidFill>
              </a:rPr>
              <a:t>μπορούν συχνά να αντικαταστήσουν τους παραδοσιακούς λέβητες ορυκτών καυσίμων, αυξάνοντας την ενεργειακή απόδοση κατά 4 φορές.</a:t>
            </a:r>
            <a:r>
              <a:rPr lang="en-US" sz="2000" dirty="0"/>
              <a:t> </a:t>
            </a:r>
            <a:endParaRPr lang="en-US" sz="2000" dirty="0">
              <a:solidFill>
                <a:srgbClr val="2B2C30"/>
              </a:solidFill>
            </a:endParaRPr>
          </a:p>
          <a:p>
            <a:pPr latinLnBrk="0"/>
            <a:r>
              <a:rPr lang="en-US" sz="2000" dirty="0">
                <a:solidFill>
                  <a:srgbClr val="2B2C30"/>
                </a:solidFill>
              </a:rPr>
              <a:t>					Πηγές: </a:t>
            </a:r>
            <a:r>
              <a:rPr lang="en-US" sz="2000" dirty="0">
                <a:solidFill>
                  <a:srgbClr val="2B2C30"/>
                </a:solidFill>
                <a:hlinkClick r:id="rId3"/>
              </a:rPr>
              <a:t>Ευρωπαϊκή Επιτροπή</a:t>
            </a:r>
            <a:endParaRPr lang="en-US" sz="2000" dirty="0">
              <a:solidFill>
                <a:srgbClr val="2B2C30"/>
              </a:solidFill>
            </a:endParaRPr>
          </a:p>
        </p:txBody>
      </p:sp>
      <p:pic>
        <p:nvPicPr>
          <p:cNvPr id="11" name="Picture 10">
            <a:extLst>
              <a:ext uri="{FF2B5EF4-FFF2-40B4-BE49-F238E27FC236}">
                <a16:creationId xmlns:a16="http://schemas.microsoft.com/office/drawing/2014/main" id="{94BC08F5-6A51-2FA1-2022-FFEE804326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0141F-93B1-960B-8E42-66110792B24B}"/>
              </a:ext>
            </a:extLst>
          </p:cNvPr>
          <p:cNvSpPr>
            <a:spLocks noGrp="1"/>
          </p:cNvSpPr>
          <p:nvPr>
            <p:ph type="title" idx="4294967295"/>
          </p:nvPr>
        </p:nvSpPr>
        <p:spPr>
          <a:xfrm>
            <a:off x="838200" y="365125"/>
            <a:ext cx="10515600" cy="1325563"/>
          </a:xfrm>
          <a:prstGeom prst="rect">
            <a:avLst/>
          </a:prstGeom>
        </p:spPr>
        <p:txBody>
          <a:bodyPr/>
          <a:lstStyle/>
          <a:p>
            <a:r>
              <a:rPr lang="el-GR" noProof="1">
                <a:solidFill>
                  <a:schemeClr val="bg1"/>
                </a:solidFill>
              </a:rPr>
              <a:t>Εισαγωγή</a:t>
            </a:r>
          </a:p>
        </p:txBody>
      </p:sp>
      <p:sp>
        <p:nvSpPr>
          <p:cNvPr id="2" name="TextBox 1">
            <a:extLst>
              <a:ext uri="{FF2B5EF4-FFF2-40B4-BE49-F238E27FC236}">
                <a16:creationId xmlns:a16="http://schemas.microsoft.com/office/drawing/2014/main" id="{0FE65402-2D24-4C0B-3A9B-70B199ADCEA8}"/>
              </a:ext>
            </a:extLst>
          </p:cNvPr>
          <p:cNvSpPr txBox="1"/>
          <p:nvPr/>
        </p:nvSpPr>
        <p:spPr>
          <a:xfrm>
            <a:off x="4313130" y="479719"/>
            <a:ext cx="7665929" cy="6001643"/>
          </a:xfrm>
          <a:prstGeom prst="rect">
            <a:avLst/>
          </a:prstGeom>
          <a:noFill/>
        </p:spPr>
        <p:txBody>
          <a:bodyPr wrap="square" rtlCol="0">
            <a:spAutoFit/>
          </a:bodyPr>
          <a:lstStyle/>
          <a:p>
            <a:pPr latinLnBrk="0"/>
            <a:r>
              <a:rPr lang="en-US" sz="2400" dirty="0">
                <a:solidFill>
                  <a:srgbClr val="2B2C30"/>
                </a:solidFill>
              </a:rPr>
              <a:t>Κάθε επιχείρηση χρησιμοποιεί μια σειρά από εξοπλισμό που χρειάζεται ηλεκτρική ενέργεια - είτε πρόκειται για φωτισμό, υπολογιστές, μηχανήματα ή συστήματα κλιματισμού. Για </a:t>
            </a:r>
            <a:r>
              <a:rPr lang="en-GB" sz="2400" dirty="0">
                <a:solidFill>
                  <a:srgbClr val="2B2C30"/>
                </a:solidFill>
              </a:rPr>
              <a:t>τις μικρές και μεσαίες επιχειρήσεις (</a:t>
            </a:r>
            <a:r>
              <a:rPr lang="en-US" sz="2400" dirty="0">
                <a:solidFill>
                  <a:srgbClr val="2B2C30"/>
                </a:solidFill>
              </a:rPr>
              <a:t>ΜΜΕ), το κόστος της ηλεκτρικής ενέργειας μπορεί να αντιπροσωπεύει ένα σημαντικό μέρος του λειτουργικού προϋπολογισμού, ενώ η αναποτελεσματική κατανάλωση μπορεί να επηρεάσει αρνητικά τόσο την κερδοφορία όσο και τη διαχείριση των πόρων.</a:t>
            </a:r>
            <a:endParaRPr lang="en-GB" sz="2400" dirty="0">
              <a:solidFill>
                <a:srgbClr val="2B2C30"/>
              </a:solidFill>
            </a:endParaRPr>
          </a:p>
          <a:p>
            <a:pPr latinLnBrk="0"/>
            <a:endParaRPr lang="en-GB" sz="2400" dirty="0">
              <a:solidFill>
                <a:srgbClr val="2B2C30"/>
              </a:solidFill>
            </a:endParaRPr>
          </a:p>
          <a:p>
            <a:pPr latinLnBrk="0"/>
            <a:r>
              <a:rPr lang="en-GB" sz="2400" dirty="0">
                <a:solidFill>
                  <a:srgbClr val="2B2C30"/>
                </a:solidFill>
              </a:rPr>
              <a:t>Όταν διαχειρίζεστε μια ΜΜΕ, μπορεί να αναρωτιέστε τι είδους τεχνολογίες ή δραστηριότητες θα μπορούσαν να σας βοηθήσουν να εξοικονομήσετε ενέργεια. Ένας βασικός παράγοντας που πρέπει να λάβετε υπόψη είναι το κόστος και πού να εστιάσετε τις επενδύσεις σας για να κάνετε την επιχείρησή σας πιο αποδοτική. </a:t>
            </a:r>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EE93-CF66-009F-729E-D57F599434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861B8-008F-5D99-45E1-AACF8FCBD54D}"/>
              </a:ext>
            </a:extLst>
          </p:cNvPr>
          <p:cNvSpPr>
            <a:spLocks noGrp="1"/>
          </p:cNvSpPr>
          <p:nvPr>
            <p:ph type="title" idx="4294967295"/>
          </p:nvPr>
        </p:nvSpPr>
        <p:spPr>
          <a:xfrm>
            <a:off x="838200" y="365125"/>
            <a:ext cx="10515600" cy="1325563"/>
          </a:xfrm>
          <a:prstGeom prst="rect">
            <a:avLst/>
          </a:prstGeom>
        </p:spPr>
        <p:txBody>
          <a:bodyPr/>
          <a:lstStyle/>
          <a:p>
            <a:pPr latinLnBrk="0"/>
            <a:r>
              <a:rPr lang="el-GR" sz="2800" b="1" kern="1200" noProof="1">
                <a:solidFill>
                  <a:srgbClr val="FFFFFF"/>
                </a:solidFill>
                <a:effectLst/>
                <a:latin typeface="Calibri" panose="020F0502020204030204" pitchFamily="34" charset="0"/>
                <a:ea typeface="+mn-ea"/>
                <a:cs typeface="+mn-cs"/>
              </a:rPr>
              <a:t>Βήμα 6: Εξερευνήστε </a:t>
            </a:r>
            <a:r>
              <a:rPr lang="el-GR" sz="2800" b="1" noProof="1">
                <a:solidFill>
                  <a:schemeClr val="bg1"/>
                </a:solidFill>
              </a:rPr>
              <a:t>την αποδοτική χρήση της ενέργειας</a:t>
            </a:r>
            <a:r>
              <a:rPr lang="el-GR" sz="2800" b="1" kern="1200" noProof="1">
                <a:solidFill>
                  <a:srgbClr val="FFFFFF"/>
                </a:solidFill>
                <a:effectLst/>
                <a:latin typeface="Calibri" panose="020F0502020204030204" pitchFamily="34" charset="0"/>
                <a:ea typeface="+mn-ea"/>
                <a:cs typeface="+mn-cs"/>
              </a:rPr>
              <a:t>: εξοικονόμηση ενέργειας</a:t>
            </a:r>
            <a:endParaRPr lang="el-GR" noProof="1">
              <a:effectLst/>
            </a:endParaRPr>
          </a:p>
          <a:p>
            <a:endParaRPr lang="el-GR" noProof="1"/>
          </a:p>
        </p:txBody>
      </p:sp>
      <p:sp>
        <p:nvSpPr>
          <p:cNvPr id="4" name="TextBox 3">
            <a:extLst>
              <a:ext uri="{FF2B5EF4-FFF2-40B4-BE49-F238E27FC236}">
                <a16:creationId xmlns:a16="http://schemas.microsoft.com/office/drawing/2014/main" id="{9ECDAB94-8235-F004-0337-1E0242C43580}"/>
              </a:ext>
            </a:extLst>
          </p:cNvPr>
          <p:cNvSpPr txBox="1"/>
          <p:nvPr/>
        </p:nvSpPr>
        <p:spPr>
          <a:xfrm>
            <a:off x="3178864" y="2043900"/>
            <a:ext cx="8635653" cy="3785652"/>
          </a:xfrm>
          <a:prstGeom prst="rect">
            <a:avLst/>
          </a:prstGeom>
          <a:noFill/>
        </p:spPr>
        <p:txBody>
          <a:bodyPr wrap="square" rtlCol="0">
            <a:spAutoFit/>
          </a:bodyPr>
          <a:lstStyle/>
          <a:p>
            <a:pPr marL="457200" indent="-457200" latinLnBrk="0">
              <a:buChar char="•"/>
            </a:pPr>
            <a:r>
              <a:rPr lang="en-US" sz="2000" dirty="0">
                <a:solidFill>
                  <a:srgbClr val="2B2C30"/>
                </a:solidFill>
              </a:rPr>
              <a:t>Τα έξοδα</a:t>
            </a:r>
            <a:r>
              <a:rPr lang="en-US" sz="2000" b="1" dirty="0">
                <a:solidFill>
                  <a:srgbClr val="2B2C30"/>
                </a:solidFill>
              </a:rPr>
              <a:t> θέρμανσης </a:t>
            </a:r>
            <a:r>
              <a:rPr lang="en-US" sz="2000" dirty="0">
                <a:solidFill>
                  <a:srgbClr val="2B2C30"/>
                </a:solidFill>
              </a:rPr>
              <a:t>αυξάνονται κατά 8% για κάθε αύξηση 1 βαθμού Κελσίου. Οι έξυπνοι προγραμματιζόμενοι θερμοστάτες μπορούν να εξοικονομήσουν μεταξύ 5% και 15% στα έξοδα θέρμανσης.</a:t>
            </a:r>
          </a:p>
          <a:p>
            <a:pPr marL="457200" indent="-457200" latinLnBrk="0">
              <a:buChar char="•"/>
            </a:pPr>
            <a:r>
              <a:rPr lang="en-US" sz="2000" b="1" dirty="0">
                <a:solidFill>
                  <a:srgbClr val="2B2C30"/>
                </a:solidFill>
              </a:rPr>
              <a:t>Ο φωτισμός </a:t>
            </a:r>
            <a:r>
              <a:rPr lang="en-US" sz="2000" dirty="0">
                <a:solidFill>
                  <a:srgbClr val="2B2C30"/>
                </a:solidFill>
              </a:rPr>
              <a:t>μπορεί να ευθύνεται για έως και το 40% της κατανάλωσης ενέργειας ενός κτιρίου. Η χρήση συστημάτων ελέγχου φωτισμού μειώνει την κατανάλωση ενέργειας κατά περισσότερο από 1/3. </a:t>
            </a:r>
          </a:p>
          <a:p>
            <a:pPr marL="457200" indent="-457200" latinLnBrk="0">
              <a:buChar char="•"/>
            </a:pPr>
            <a:r>
              <a:rPr lang="en-US" sz="2000" b="1" dirty="0">
                <a:solidFill>
                  <a:srgbClr val="2B2C30"/>
                </a:solidFill>
              </a:rPr>
              <a:t>Η μόνωση </a:t>
            </a:r>
            <a:r>
              <a:rPr lang="en-US" sz="2000" dirty="0">
                <a:solidFill>
                  <a:srgbClr val="2B2C30"/>
                </a:solidFill>
              </a:rPr>
              <a:t>των σωληνώσεων έχει αποδειχθεί ότι μειώνει τις απώλειες ενέργειας κατά περισσότερο από 75%. </a:t>
            </a:r>
          </a:p>
          <a:p>
            <a:pPr marL="457200" indent="-457200" latinLnBrk="0">
              <a:buFontTx/>
              <a:buChar char="•"/>
            </a:pPr>
            <a:r>
              <a:rPr lang="en-US" sz="2000" dirty="0">
                <a:solidFill>
                  <a:srgbClr val="2B2C30"/>
                </a:solidFill>
              </a:rPr>
              <a:t>Η σωστή διαστασιολόγηση του φορτίου του συμπιεστή και η επιλογή του κατάλληλου μοντέλου </a:t>
            </a:r>
            <a:r>
              <a:rPr lang="en-US" sz="2000" b="1" dirty="0">
                <a:solidFill>
                  <a:srgbClr val="2B2C30"/>
                </a:solidFill>
              </a:rPr>
              <a:t>συστημάτων πεπιεσμένου αέρα </a:t>
            </a:r>
            <a:r>
              <a:rPr lang="en-US" sz="2000" dirty="0">
                <a:solidFill>
                  <a:srgbClr val="2B2C30"/>
                </a:solidFill>
              </a:rPr>
              <a:t>μπορούν να μειώσουν την κατανάλωση ενέργειας κατά περισσότερο από 1/3.</a:t>
            </a:r>
          </a:p>
          <a:p>
            <a:pPr latinLnBrk="0"/>
            <a:r>
              <a:rPr lang="en-US" sz="2000" dirty="0">
                <a:solidFill>
                  <a:srgbClr val="2B2C30"/>
                </a:solidFill>
              </a:rPr>
              <a:t>					Πηγές: </a:t>
            </a:r>
            <a:r>
              <a:rPr lang="en-US" sz="2000" dirty="0">
                <a:solidFill>
                  <a:srgbClr val="2B2C30"/>
                </a:solidFill>
                <a:hlinkClick r:id="rId3"/>
              </a:rPr>
              <a:t>Ευρωπαϊκή Επιτροπή</a:t>
            </a:r>
            <a:endParaRPr lang="en-US" sz="2000" dirty="0">
              <a:solidFill>
                <a:srgbClr val="2B2C30"/>
              </a:solidFill>
            </a:endParaRPr>
          </a:p>
        </p:txBody>
      </p:sp>
      <p:pic>
        <p:nvPicPr>
          <p:cNvPr id="2" name="Picture 1">
            <a:extLst>
              <a:ext uri="{FF2B5EF4-FFF2-40B4-BE49-F238E27FC236}">
                <a16:creationId xmlns:a16="http://schemas.microsoft.com/office/drawing/2014/main" id="{089418ED-256C-20C5-FB42-D0427EC953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9352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EA940-A1E4-3671-AF1B-623196CEF04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7: Αυξήστε την ενεργειακή απόδοση του εξοπλισμού σας </a:t>
            </a:r>
            <a:endParaRPr lang="el-GR" noProof="1">
              <a:effectLst/>
            </a:endParaRPr>
          </a:p>
          <a:p>
            <a:endParaRPr lang="el-G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Πώς μπορώ να αυξήσω την ενεργειακή απόδοση του εξοπλισμού μας;</a:t>
            </a:r>
            <a:endParaRPr lang="en-US" sz="4000" i="1" dirty="0">
              <a:solidFill>
                <a:schemeClr val="accent2"/>
              </a:solidFill>
            </a:endParaRPr>
          </a:p>
        </p:txBody>
      </p:sp>
    </p:spTree>
    <p:extLst>
      <p:ext uri="{BB962C8B-B14F-4D97-AF65-F5344CB8AC3E}">
        <p14:creationId xmlns:p14="http://schemas.microsoft.com/office/powerpoint/2010/main" val="147127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B74DF-3C02-EE32-F4ED-907FBA11C4CA}"/>
              </a:ext>
            </a:extLst>
          </p:cNvPr>
          <p:cNvSpPr>
            <a:spLocks noGrp="1"/>
          </p:cNvSpPr>
          <p:nvPr>
            <p:ph type="title" idx="4294967295"/>
          </p:nvPr>
        </p:nvSpPr>
        <p:spPr>
          <a:xfrm>
            <a:off x="838200" y="365125"/>
            <a:ext cx="10993582"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7: Αυξήστε την ενεργειακή απόδοση του εξοπλισμού σας: πώς να ελέγξετε </a:t>
            </a:r>
            <a:endParaRPr lang="el-GR" noProof="1">
              <a:effectLst/>
            </a:endParaRPr>
          </a:p>
          <a:p>
            <a:endParaRPr lang="el-GR"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697088" y="2179751"/>
            <a:ext cx="6951946" cy="440120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rPr>
              <a:t>Εντοπίστε τον παρωχημένο, ενεργειακά αναποτελεσματικό εξοπλισμό. Για παράδειγμα, τα παλαιότερα συστήματα φωτισμού, κλιματιστικά και μηχανήματα ενδέχεται να καταναλώνουν πολύ περισσότερη ενέργεια από τα νεότερα, ενεργειακά αποδοτικά μοντέλα. </a:t>
            </a:r>
          </a:p>
          <a:p>
            <a:pPr marL="342900" indent="-342900" latinLnBrk="0">
              <a:buFont typeface="Arial" panose="020B0604020202020204" pitchFamily="34" charset="0"/>
              <a:buChar char="•"/>
            </a:pPr>
            <a:r>
              <a:rPr lang="en-US" sz="2000" dirty="0">
                <a:solidFill>
                  <a:srgbClr val="2B2C30"/>
                </a:solidFill>
                <a:ea typeface="Public Sans"/>
              </a:rPr>
              <a:t>Αντικαταστήστε, επισκευάστε ή αναβαθμίστε σε πιο αποδοτικές εναλλακτικές λύσεις. Για παράδειγμα, θα μπορούσατε να χρησιμοποιήσετε </a:t>
            </a:r>
            <a:r>
              <a:rPr lang="en-US" sz="2000" dirty="0">
                <a:solidFill>
                  <a:srgbClr val="2B2C30"/>
                </a:solidFill>
              </a:rPr>
              <a:t>ανίχνευση κίνησης για τον φωτισμό ή να διασφαλίσετε ότι ο εξοπλισμός χρησιμοποιεί τη λειτουργία εξοικονόμησης ενέργειας μετά από ένα ορισμένο χρονικό διάστημα.</a:t>
            </a:r>
          </a:p>
          <a:p>
            <a:pPr marL="342900" indent="-342900" latinLnBrk="0">
              <a:buFont typeface="Arial" panose="020B0604020202020204" pitchFamily="34" charset="0"/>
              <a:buChar char="•"/>
            </a:pPr>
            <a:r>
              <a:rPr lang="en-US" sz="2000" dirty="0">
                <a:solidFill>
                  <a:srgbClr val="2B2C30"/>
                </a:solidFill>
              </a:rPr>
              <a:t>Χρησιμοποιήστε </a:t>
            </a:r>
            <a:r>
              <a:rPr lang="en-US" sz="2000" dirty="0">
                <a:solidFill>
                  <a:srgbClr val="2B2C30"/>
                </a:solidFill>
                <a:hlinkClick r:id="rId3"/>
              </a:rPr>
              <a:t>το Topten.eu - Τα καλύτερα προϊόντα στην Ευρώπη </a:t>
            </a:r>
            <a:r>
              <a:rPr lang="en-US" sz="2000" dirty="0">
                <a:solidFill>
                  <a:srgbClr val="2B2C30"/>
                </a:solidFill>
              </a:rPr>
              <a:t>για να συγκρίνετε τον τρέχοντα εξοπλισμό σας με άλλες διαθέσιμες λύσεις.</a:t>
            </a:r>
          </a:p>
        </p:txBody>
      </p:sp>
      <p:pic>
        <p:nvPicPr>
          <p:cNvPr id="7" name="Picture 6">
            <a:extLst>
              <a:ext uri="{FF2B5EF4-FFF2-40B4-BE49-F238E27FC236}">
                <a16:creationId xmlns:a16="http://schemas.microsoft.com/office/drawing/2014/main" id="{C1116563-FDEF-FB73-C9A0-A8E4A45015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63" y="2688903"/>
            <a:ext cx="4237973" cy="3178480"/>
          </a:xfrm>
          <a:prstGeom prst="rect">
            <a:avLst/>
          </a:prstGeom>
        </p:spPr>
      </p:pic>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41DE-795D-C567-C47E-E5BC41B9D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B6D9-EB85-F536-8A2F-DF74902AB7E8}"/>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8: Βελτιστοποιήστε τα συστήματα θέρμανσης και ψύξης</a:t>
            </a:r>
            <a:endParaRPr lang="el-GR" noProof="1">
              <a:effectLst/>
            </a:endParaRPr>
          </a:p>
          <a:p>
            <a:endParaRPr lang="el-GR" noProof="1"/>
          </a:p>
        </p:txBody>
      </p:sp>
      <p:sp>
        <p:nvSpPr>
          <p:cNvPr id="4" name="TextBox 3">
            <a:extLst>
              <a:ext uri="{FF2B5EF4-FFF2-40B4-BE49-F238E27FC236}">
                <a16:creationId xmlns:a16="http://schemas.microsoft.com/office/drawing/2014/main" id="{CAA81217-758C-DEC5-979B-FB6AA3B244DC}"/>
              </a:ext>
            </a:extLst>
          </p:cNvPr>
          <p:cNvSpPr txBox="1"/>
          <p:nvPr/>
        </p:nvSpPr>
        <p:spPr>
          <a:xfrm>
            <a:off x="1490597" y="3181611"/>
            <a:ext cx="9594937" cy="1569660"/>
          </a:xfrm>
          <a:prstGeom prst="rect">
            <a:avLst/>
          </a:prstGeom>
          <a:noFill/>
        </p:spPr>
        <p:txBody>
          <a:bodyPr wrap="square" rtlCol="0">
            <a:spAutoFit/>
          </a:bodyPr>
          <a:lstStyle/>
          <a:p>
            <a:pPr algn="ctr" latinLnBrk="0"/>
            <a:r>
              <a:rPr lang="en-GB" sz="4800" i="1" noProof="0" dirty="0">
                <a:solidFill>
                  <a:schemeClr val="accent2"/>
                </a:solidFill>
              </a:rPr>
              <a:t>Πώς μπορώ να βελτιστοποιήσω τα συστήματα θέρμανσης και ψύξης;</a:t>
            </a:r>
            <a:endParaRPr lang="en-GB" sz="4000" i="1" noProof="0" dirty="0">
              <a:solidFill>
                <a:schemeClr val="accent2"/>
              </a:solidFill>
            </a:endParaRPr>
          </a:p>
        </p:txBody>
      </p:sp>
    </p:spTree>
    <p:extLst>
      <p:ext uri="{BB962C8B-B14F-4D97-AF65-F5344CB8AC3E}">
        <p14:creationId xmlns:p14="http://schemas.microsoft.com/office/powerpoint/2010/main" val="403862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2211-C47C-944B-9A38-CF3AD09FD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ADE57-0F24-6DE8-030F-5C11D171973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8: Βελτιστοποιήστε τα συστήματα θέρμανσης και ψύξης: πρακτικές συμβουλές</a:t>
            </a:r>
            <a:endParaRPr lang="el-GR" noProof="1">
              <a:effectLst/>
            </a:endParaRPr>
          </a:p>
          <a:p>
            <a:endParaRPr lang="el-GR" noProof="1"/>
          </a:p>
        </p:txBody>
      </p:sp>
      <p:sp>
        <p:nvSpPr>
          <p:cNvPr id="4" name="TextBox 3">
            <a:extLst>
              <a:ext uri="{FF2B5EF4-FFF2-40B4-BE49-F238E27FC236}">
                <a16:creationId xmlns:a16="http://schemas.microsoft.com/office/drawing/2014/main" id="{E53D2B15-797D-A347-3C71-3D31DAA7DB47}"/>
              </a:ext>
            </a:extLst>
          </p:cNvPr>
          <p:cNvSpPr txBox="1"/>
          <p:nvPr/>
        </p:nvSpPr>
        <p:spPr>
          <a:xfrm>
            <a:off x="5523978" y="2414790"/>
            <a:ext cx="6137754" cy="4401205"/>
          </a:xfrm>
          <a:prstGeom prst="rect">
            <a:avLst/>
          </a:prstGeom>
          <a:noFill/>
        </p:spPr>
        <p:txBody>
          <a:bodyPr wrap="square" rtlCol="0">
            <a:spAutoFit/>
          </a:bodyPr>
          <a:lstStyle/>
          <a:p>
            <a:pPr latinLnBrk="0"/>
            <a:r>
              <a:rPr lang="en-US" sz="2000" dirty="0">
                <a:solidFill>
                  <a:srgbClr val="2B2C30"/>
                </a:solidFill>
                <a:ea typeface="Public Sans"/>
              </a:rPr>
              <a:t>Τα συστήματα θέρμανσης και ψύξης συγκαταλέγονται μεταξύ των μεγαλύτερων καταναλωτών ενέργειας στις περισσότερες ΜΜΕ. </a:t>
            </a:r>
          </a:p>
          <a:p>
            <a:pPr latinLnBrk="0"/>
            <a:endParaRPr lang="en-US" sz="2000" dirty="0">
              <a:solidFill>
                <a:srgbClr val="2B2C30"/>
              </a:solidFill>
              <a:ea typeface="Public Sans"/>
            </a:endParaRPr>
          </a:p>
          <a:p>
            <a:pPr latinLnBrk="0"/>
            <a:r>
              <a:rPr lang="en-US" sz="2000" dirty="0">
                <a:solidFill>
                  <a:srgbClr val="2B2C30"/>
                </a:solidFill>
                <a:ea typeface="Public Sans"/>
              </a:rPr>
              <a:t>Η εγκατάσταση προγραμματιζόμενων θερμοστατών, η τακτική συντήρηση ή η χρήση μοντέλων υψηλής ενεργειακής απόδοσης μπορούν να συμβάλουν στη μείωση της κατανάλωσης. </a:t>
            </a:r>
          </a:p>
          <a:p>
            <a:pPr latinLnBrk="0"/>
            <a:endParaRPr lang="en-US" sz="2000" dirty="0">
              <a:solidFill>
                <a:srgbClr val="2B2C30"/>
              </a:solidFill>
              <a:ea typeface="Public Sans"/>
            </a:endParaRPr>
          </a:p>
          <a:p>
            <a:pPr latinLnBrk="0"/>
            <a:r>
              <a:rPr lang="en-US" sz="2000" dirty="0">
                <a:solidFill>
                  <a:srgbClr val="2B2C30"/>
                </a:solidFill>
                <a:ea typeface="Public Sans"/>
              </a:rPr>
              <a:t>Εξετάστε το ενδεχόμενο να προσαρμόσετε τις ρυθμίσεις ώστε η θέρμανση/ψύξη να χρησιμοποιείται μόνο όταν είναι απαραίτητο. Για παράδειγμα, απενεργοποιήστε τη θέρμανση ή τον κλιματισμό όταν οι εργαζόμενοι δεν βρίσκονται στον χώρο.</a:t>
            </a:r>
          </a:p>
        </p:txBody>
      </p:sp>
      <p:pic>
        <p:nvPicPr>
          <p:cNvPr id="6" name="Picture 5">
            <a:extLst>
              <a:ext uri="{FF2B5EF4-FFF2-40B4-BE49-F238E27FC236}">
                <a16:creationId xmlns:a16="http://schemas.microsoft.com/office/drawing/2014/main" id="{FE31F232-47D1-275F-5A9E-BCEB8274C5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70" y="2597561"/>
            <a:ext cx="5162764" cy="3429000"/>
          </a:xfrm>
          <a:prstGeom prst="rect">
            <a:avLst/>
          </a:prstGeom>
        </p:spPr>
      </p:pic>
    </p:spTree>
    <p:extLst>
      <p:ext uri="{BB962C8B-B14F-4D97-AF65-F5344CB8AC3E}">
        <p14:creationId xmlns:p14="http://schemas.microsoft.com/office/powerpoint/2010/main" val="18901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E8E9-0717-7CB6-26BF-44DE671D8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E5B10-9F47-6770-71CF-9229049647D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9: Ενθαρρύνετε τις πρακτικές εξοικονόμησης ενέργειας μεταξύ των εργαζομένων</a:t>
            </a:r>
            <a:endParaRPr lang="el-GR" noProof="1">
              <a:effectLst/>
            </a:endParaRPr>
          </a:p>
          <a:p>
            <a:endParaRPr lang="el-GR" noProof="1"/>
          </a:p>
        </p:txBody>
      </p:sp>
      <p:sp>
        <p:nvSpPr>
          <p:cNvPr id="4" name="TextBox 3">
            <a:extLst>
              <a:ext uri="{FF2B5EF4-FFF2-40B4-BE49-F238E27FC236}">
                <a16:creationId xmlns:a16="http://schemas.microsoft.com/office/drawing/2014/main" id="{60170677-4FEB-936C-2CE6-08A6124D6C3B}"/>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Πώς μπορώ να ενθαρρύνω τους άλλους να υιοθετήσουν πρακτικές εξοικονόμησης ενέργειας;</a:t>
            </a:r>
            <a:endParaRPr lang="en-US" sz="4000" i="1" dirty="0">
              <a:solidFill>
                <a:schemeClr val="accent2"/>
              </a:solidFill>
            </a:endParaRPr>
          </a:p>
        </p:txBody>
      </p:sp>
    </p:spTree>
    <p:extLst>
      <p:ext uri="{BB962C8B-B14F-4D97-AF65-F5344CB8AC3E}">
        <p14:creationId xmlns:p14="http://schemas.microsoft.com/office/powerpoint/2010/main" val="18495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B468-2635-DF9A-3F7D-B87BCB0568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598A03-386D-0606-2F85-D80B0384AD83}"/>
              </a:ext>
            </a:extLst>
          </p:cNvPr>
          <p:cNvSpPr>
            <a:spLocks noGrp="1"/>
          </p:cNvSpPr>
          <p:nvPr>
            <p:ph type="title" idx="4294967295"/>
          </p:nvPr>
        </p:nvSpPr>
        <p:spPr>
          <a:xfrm>
            <a:off x="838199" y="365125"/>
            <a:ext cx="10976317"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9: Ενθαρρύνετε τις πρακτικές εξοικονόμησης ενέργειας μεταξύ των εργαζομένων: μερικές συμβουλές</a:t>
            </a:r>
            <a:endParaRPr lang="el-GR" noProof="1">
              <a:effectLst/>
            </a:endParaRPr>
          </a:p>
          <a:p>
            <a:endParaRPr lang="el-GR" noProof="1"/>
          </a:p>
        </p:txBody>
      </p:sp>
      <p:sp>
        <p:nvSpPr>
          <p:cNvPr id="4" name="TextBox 3">
            <a:extLst>
              <a:ext uri="{FF2B5EF4-FFF2-40B4-BE49-F238E27FC236}">
                <a16:creationId xmlns:a16="http://schemas.microsoft.com/office/drawing/2014/main" id="{52829A5D-33BC-7C03-2E43-2ED9295807C9}"/>
              </a:ext>
            </a:extLst>
          </p:cNvPr>
          <p:cNvSpPr txBox="1"/>
          <p:nvPr/>
        </p:nvSpPr>
        <p:spPr>
          <a:xfrm>
            <a:off x="4608571" y="2106278"/>
            <a:ext cx="7205946" cy="4093428"/>
          </a:xfrm>
          <a:prstGeom prst="rect">
            <a:avLst/>
          </a:prstGeom>
          <a:noFill/>
        </p:spPr>
        <p:txBody>
          <a:bodyPr wrap="square" rtlCol="0">
            <a:spAutoFit/>
          </a:bodyPr>
          <a:lstStyle/>
          <a:p>
            <a:pPr latinLnBrk="0"/>
            <a:r>
              <a:rPr lang="en-US" sz="2000" dirty="0">
                <a:solidFill>
                  <a:srgbClr val="2B2C30"/>
                </a:solidFill>
                <a:ea typeface="Public Sans"/>
              </a:rPr>
              <a:t>Μια κουλτούρα ενεργειακής συνειδητοποίησης μπορεί να οδηγήσει σε αισθητή μείωση της κατανάλωσης ενέργειας.</a:t>
            </a:r>
          </a:p>
          <a:p>
            <a:pPr latinLnBrk="0"/>
            <a:endParaRPr lang="en-US" sz="2000" dirty="0">
              <a:solidFill>
                <a:srgbClr val="2B2C30"/>
              </a:solidFill>
              <a:ea typeface="Public Sans"/>
            </a:endParaRPr>
          </a:p>
          <a:p>
            <a:pPr latinLnBrk="0"/>
            <a:r>
              <a:rPr lang="en-US" sz="2000" dirty="0">
                <a:solidFill>
                  <a:srgbClr val="2B2C30"/>
                </a:solidFill>
                <a:ea typeface="Public Sans"/>
              </a:rPr>
              <a:t>Η συμπεριφορά των εργαζομένων μπορεί να έχει σημαντική επίδραση στην κατανάλωση ενέργειας. Ενθαρρύνετε τους εργαζομένους να: </a:t>
            </a:r>
          </a:p>
          <a:p>
            <a:pPr marL="800100" lvl="1" indent="-342900" latinLnBrk="0">
              <a:buFont typeface="Arial" panose="020B0604020202020204" pitchFamily="34" charset="0"/>
              <a:buChar char="•"/>
            </a:pPr>
            <a:r>
              <a:rPr lang="en-US" sz="2000" dirty="0">
                <a:solidFill>
                  <a:srgbClr val="2B2C30"/>
                </a:solidFill>
                <a:ea typeface="Public Sans"/>
              </a:rPr>
              <a:t>Να σβήνουν τα φώτα.</a:t>
            </a:r>
          </a:p>
          <a:p>
            <a:pPr marL="800100" lvl="1" indent="-342900" latinLnBrk="0">
              <a:buFont typeface="Arial" panose="020B0604020202020204" pitchFamily="34" charset="0"/>
              <a:buChar char="•"/>
            </a:pPr>
            <a:r>
              <a:rPr lang="en-US" sz="2000" dirty="0">
                <a:solidFill>
                  <a:srgbClr val="2B2C30"/>
                </a:solidFill>
                <a:ea typeface="Public Sans"/>
              </a:rPr>
              <a:t>Αποσυνδέουν τις συσκευές όταν δεν τις χρησιμοποιούν.</a:t>
            </a:r>
          </a:p>
          <a:p>
            <a:pPr marL="800100" lvl="1" indent="-342900" latinLnBrk="0">
              <a:buFont typeface="Arial" panose="020B0604020202020204" pitchFamily="34" charset="0"/>
              <a:buChar char="•"/>
            </a:pPr>
            <a:r>
              <a:rPr lang="en-US" sz="2000" dirty="0">
                <a:solidFill>
                  <a:srgbClr val="2B2C30"/>
                </a:solidFill>
                <a:ea typeface="Public Sans"/>
              </a:rPr>
              <a:t>Χρησιμοποιούν ρυθμίσεις εξοικονόμησης ενέργειας σε υπολογιστές και εκτυπωτές.</a:t>
            </a:r>
          </a:p>
          <a:p>
            <a:pPr lvl="1" latinLnBrk="0"/>
            <a:endParaRPr lang="en-US" sz="2000" dirty="0"/>
          </a:p>
          <a:p>
            <a:pPr latinLnBrk="0"/>
            <a:r>
              <a:rPr lang="en-US" sz="2000" dirty="0">
                <a:solidFill>
                  <a:srgbClr val="2B2C30"/>
                </a:solidFill>
              </a:rPr>
              <a:t>Διαβάστε τις </a:t>
            </a:r>
            <a:r>
              <a:rPr lang="en-US" sz="2000" dirty="0">
                <a:solidFill>
                  <a:srgbClr val="2B2C30"/>
                </a:solidFill>
                <a:hlinkClick r:id="rId3"/>
              </a:rPr>
              <a:t>Αλλαγές Συμπεριφοράς</a:t>
            </a:r>
            <a:r>
              <a:rPr lang="en-US" sz="2000" dirty="0">
                <a:solidFill>
                  <a:srgbClr val="2B2C30"/>
                </a:solidFill>
              </a:rPr>
              <a:t> του Διεθνούς Οργανισμού Ενέργειας.</a:t>
            </a:r>
          </a:p>
        </p:txBody>
      </p:sp>
      <p:pic>
        <p:nvPicPr>
          <p:cNvPr id="6" name="Picture 5">
            <a:extLst>
              <a:ext uri="{FF2B5EF4-FFF2-40B4-BE49-F238E27FC236}">
                <a16:creationId xmlns:a16="http://schemas.microsoft.com/office/drawing/2014/main" id="{CB593916-F096-DC59-0409-F5E35654DF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57" y="2837663"/>
            <a:ext cx="4086443" cy="3061547"/>
          </a:xfrm>
          <a:prstGeom prst="rect">
            <a:avLst/>
          </a:prstGeom>
        </p:spPr>
      </p:pic>
    </p:spTree>
    <p:extLst>
      <p:ext uri="{BB962C8B-B14F-4D97-AF65-F5344CB8AC3E}">
        <p14:creationId xmlns:p14="http://schemas.microsoft.com/office/powerpoint/2010/main" val="30248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1088-FC99-5CFA-5A9E-959A03FD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14304-C8CB-FFCB-2AC9-AE39DA894B5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mn-ea"/>
                <a:cs typeface="+mn-cs"/>
              </a:rPr>
              <a:t>Βήμα 10: Εξερευνήστε κάποιες επιπλέον πηγές</a:t>
            </a:r>
            <a:endParaRPr lang="el-GR" noProof="1">
              <a:effectLst/>
            </a:endParaRPr>
          </a:p>
          <a:p>
            <a:endParaRPr lang="el-GR" noProof="1"/>
          </a:p>
        </p:txBody>
      </p:sp>
      <p:sp>
        <p:nvSpPr>
          <p:cNvPr id="4" name="TextBox 3">
            <a:extLst>
              <a:ext uri="{FF2B5EF4-FFF2-40B4-BE49-F238E27FC236}">
                <a16:creationId xmlns:a16="http://schemas.microsoft.com/office/drawing/2014/main" id="{AF077D7F-A7E2-174F-7928-DEC60B56402D}"/>
              </a:ext>
            </a:extLst>
          </p:cNvPr>
          <p:cNvSpPr txBox="1"/>
          <p:nvPr/>
        </p:nvSpPr>
        <p:spPr>
          <a:xfrm>
            <a:off x="1490597" y="3181611"/>
            <a:ext cx="9594937" cy="830997"/>
          </a:xfrm>
          <a:prstGeom prst="rect">
            <a:avLst/>
          </a:prstGeom>
          <a:noFill/>
        </p:spPr>
        <p:txBody>
          <a:bodyPr wrap="square" rtlCol="0">
            <a:spAutoFit/>
          </a:bodyPr>
          <a:lstStyle/>
          <a:p>
            <a:pPr algn="ctr" latinLnBrk="0"/>
            <a:r>
              <a:rPr lang="en-US" sz="4800" i="1" dirty="0">
                <a:solidFill>
                  <a:schemeClr val="accent2"/>
                </a:solidFill>
              </a:rPr>
              <a:t>Πού μπορώ να βρω περισσότερες πληροφορίες;</a:t>
            </a:r>
            <a:endParaRPr lang="en-US" sz="4000" i="1" dirty="0">
              <a:solidFill>
                <a:schemeClr val="accent2"/>
              </a:solidFill>
            </a:endParaRPr>
          </a:p>
        </p:txBody>
      </p:sp>
    </p:spTree>
    <p:extLst>
      <p:ext uri="{BB962C8B-B14F-4D97-AF65-F5344CB8AC3E}">
        <p14:creationId xmlns:p14="http://schemas.microsoft.com/office/powerpoint/2010/main" val="115336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CFD278A-87C6-6AD3-2B11-71DA52D67FCC}"/>
              </a:ext>
            </a:extLst>
          </p:cNvPr>
          <p:cNvSpPr>
            <a:spLocks noGrp="1"/>
          </p:cNvSpPr>
          <p:nvPr>
            <p:ph type="title" idx="4294967295"/>
          </p:nvPr>
        </p:nvSpPr>
        <p:spPr>
          <a:xfrm>
            <a:off x="669874" y="367292"/>
            <a:ext cx="10515600" cy="1325563"/>
          </a:xfrm>
          <a:prstGeom prst="rect">
            <a:avLst/>
          </a:prstGeom>
        </p:spPr>
        <p:txBody>
          <a:bodyPr/>
          <a:lstStyle/>
          <a:p>
            <a:pPr rtl="0" eaLnBrk="1" latinLnBrk="0" hangingPunct="1"/>
            <a:r>
              <a:rPr lang="el-GR" sz="2800" b="1" kern="1200" noProof="1">
                <a:solidFill>
                  <a:schemeClr val="tx2"/>
                </a:solidFill>
                <a:effectLst/>
                <a:latin typeface="Calibri" panose="020F0502020204030204" pitchFamily="34" charset="0"/>
                <a:ea typeface="+mn-ea"/>
                <a:cs typeface="+mn-cs"/>
              </a:rPr>
              <a:t>Επόμενα βήματα: Μερικές επιπλέον πηγές</a:t>
            </a:r>
            <a:endParaRPr lang="el-GR" noProof="1">
              <a:solidFill>
                <a:schemeClr val="tx2"/>
              </a:solidFill>
              <a:effectLst/>
            </a:endParaRPr>
          </a:p>
          <a:p>
            <a:endParaRPr lang="el-GR" noProof="1">
              <a:solidFill>
                <a:schemeClr val="tx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την ενεργειακή απόδοση, μπορεί να σας φανούν χρήσιμες οι παρακάτω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2031325"/>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Διαβάστε το άρθρο </a:t>
            </a:r>
            <a:r>
              <a:rPr lang="en-US" altLang="ko-KR" i="1" dirty="0">
                <a:solidFill>
                  <a:srgbClr val="373737"/>
                </a:solidFill>
                <a:ea typeface="맑은 고딕"/>
                <a:hlinkClick r:id="rId3"/>
              </a:rPr>
              <a:t>«Αντιμετώπιση της κρίσης: Αύξηση της ανθεκτικότητας των ΜΜΕ μέσω της ενεργειακής απόδοσης</a:t>
            </a:r>
            <a:r>
              <a:rPr lang="en-US" altLang="ko-KR" i="1" dirty="0">
                <a:solidFill>
                  <a:srgbClr val="373737"/>
                </a:solidFill>
                <a:ea typeface="맑은 고딕"/>
              </a:rPr>
              <a:t>».</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857378"/>
            <a:ext cx="2364667" cy="1631216"/>
          </a:xfrm>
          <a:prstGeom prst="rect">
            <a:avLst/>
          </a:prstGeom>
          <a:noFill/>
        </p:spPr>
        <p:txBody>
          <a:bodyPr wrap="square" rtlCol="0" anchor="t" anchorCtr="0">
            <a:spAutoFit/>
          </a:bodyPr>
          <a:lstStyle/>
          <a:p>
            <a:pPr algn="ctr"/>
            <a:r>
              <a:rPr lang="en-US" altLang="ko-KR" sz="2000" dirty="0">
                <a:solidFill>
                  <a:srgbClr val="373737"/>
                </a:solidFill>
                <a:ea typeface="맑은 고딕"/>
              </a:rPr>
              <a:t> Δείτε το30λεπτο μάθημα</a:t>
            </a:r>
            <a:r>
              <a:rPr lang="en-US" altLang="ko-KR" sz="2000" i="1" dirty="0">
                <a:solidFill>
                  <a:srgbClr val="373737"/>
                </a:solidFill>
                <a:ea typeface="맑은 고딕"/>
              </a:rPr>
              <a:t> Digital Energy Essentials </a:t>
            </a:r>
            <a:r>
              <a:rPr lang="en-US" altLang="ko-KR" sz="2000" dirty="0">
                <a:solidFill>
                  <a:srgbClr val="373737"/>
                </a:solidFill>
                <a:ea typeface="맑은 고딕"/>
              </a:rPr>
              <a:t>της Every1 με θέμα </a:t>
            </a:r>
            <a:r>
              <a:rPr lang="en-US" altLang="ko-KR" sz="2000" dirty="0">
                <a:solidFill>
                  <a:srgbClr val="373737"/>
                </a:solidFill>
                <a:ea typeface="맑은 고딕"/>
                <a:hlinkClick r:id="rId4"/>
              </a:rPr>
              <a:t>«Χρήση ενέργειας</a:t>
            </a:r>
            <a:r>
              <a:rPr lang="en-US" altLang="ko-KR" sz="2000" dirty="0">
                <a:solidFill>
                  <a:srgbClr val="373737"/>
                </a:solidFill>
                <a:ea typeface="맑은 고딕"/>
              </a:rPr>
              <a:t>».</a:t>
            </a:r>
            <a:endParaRPr lang="ko-KR" altLang="en-US" sz="2000"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829571"/>
            <a:ext cx="2338969" cy="1938992"/>
          </a:xfrm>
          <a:prstGeom prst="rect">
            <a:avLst/>
          </a:prstGeom>
          <a:noFill/>
        </p:spPr>
        <p:txBody>
          <a:bodyPr wrap="square" rtlCol="0" anchor="t" anchorCtr="0">
            <a:spAutoFit/>
          </a:bodyPr>
          <a:lstStyle/>
          <a:p>
            <a:pPr algn="ctr"/>
            <a:r>
              <a:rPr lang="en-US" altLang="ko-KR" sz="2000" dirty="0">
                <a:solidFill>
                  <a:srgbClr val="373737"/>
                </a:solidFill>
              </a:rPr>
              <a:t>Διαβάστε το άρθρο </a:t>
            </a:r>
            <a:r>
              <a:rPr lang="en-US" altLang="ko-KR" sz="2000" i="1" dirty="0">
                <a:solidFill>
                  <a:srgbClr val="373737"/>
                </a:solidFill>
                <a:hlinkClick r:id="rId5"/>
              </a:rPr>
              <a:t>Τα οφέλη της βελτίωσης της ενεργειακής απόδοσης για τις επιχειρήσεις</a:t>
            </a:r>
            <a:r>
              <a:rPr lang="en-US" altLang="ko-KR" sz="2000" i="1" dirty="0">
                <a:solidFill>
                  <a:srgbClr val="373737"/>
                </a:solidFill>
              </a:rPr>
              <a:t>.</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8898607" y="3223947"/>
            <a:ext cx="2352086" cy="2308324"/>
          </a:xfrm>
          <a:prstGeom prst="rect">
            <a:avLst/>
          </a:prstGeom>
          <a:noFill/>
        </p:spPr>
        <p:txBody>
          <a:bodyPr wrap="square" rtlCol="0" anchor="t" anchorCtr="0">
            <a:spAutoFit/>
          </a:bodyPr>
          <a:lstStyle/>
          <a:p>
            <a:pPr algn="ctr"/>
            <a:r>
              <a:rPr lang="en-US" altLang="ko-KR" dirty="0">
                <a:solidFill>
                  <a:srgbClr val="373737"/>
                </a:solidFill>
                <a:ea typeface="맑은 고딕"/>
              </a:rPr>
              <a:t>Δείτε το 30λεπτο μάθημα</a:t>
            </a:r>
            <a:r>
              <a:rPr lang="en-US" altLang="ko-KR" i="1" dirty="0">
                <a:solidFill>
                  <a:srgbClr val="373737"/>
                </a:solidFill>
                <a:ea typeface="맑은 고딕"/>
              </a:rPr>
              <a:t> Digital Energy Essentials </a:t>
            </a:r>
            <a:r>
              <a:rPr lang="en-US" altLang="ko-KR" dirty="0">
                <a:solidFill>
                  <a:srgbClr val="373737"/>
                </a:solidFill>
                <a:ea typeface="맑은 고딕"/>
              </a:rPr>
              <a:t>της Every1 με θέμα </a:t>
            </a:r>
            <a:r>
              <a:rPr lang="en-GB" altLang="ko-KR" dirty="0">
                <a:solidFill>
                  <a:srgbClr val="373737"/>
                </a:solidFill>
                <a:ea typeface="맑은 고딕"/>
                <a:hlinkClick r:id="rId6"/>
              </a:rPr>
              <a:t>«Απόρρητο, ασφάλεια και προστασία στο ψηφιακό ενεργειακό τοπίο».</a:t>
            </a:r>
            <a:endParaRPr lang="ko-KR" altLang="en-US" dirty="0">
              <a:solidFill>
                <a:srgbClr val="373737"/>
              </a:solidFill>
            </a:endParaRPr>
          </a:p>
        </p:txBody>
      </p:sp>
    </p:spTree>
    <p:extLst>
      <p:ext uri="{BB962C8B-B14F-4D97-AF65-F5344CB8AC3E}">
        <p14:creationId xmlns:p14="http://schemas.microsoft.com/office/powerpoint/2010/main" val="41841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B6CAC-2B2C-3096-6D3B-A93A139BE44F}"/>
              </a:ext>
            </a:extLst>
          </p:cNvPr>
          <p:cNvSpPr>
            <a:spLocks noGrp="1"/>
          </p:cNvSpPr>
          <p:nvPr>
            <p:ph type="title" idx="4294967295"/>
          </p:nvPr>
        </p:nvSpPr>
        <p:spPr>
          <a:xfrm>
            <a:off x="131618" y="1279525"/>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1</a:t>
            </a:r>
            <a:endParaRPr lang="el-GR" noProof="1">
              <a:effectLst/>
            </a:endParaRPr>
          </a:p>
          <a:p>
            <a:endParaRPr lang="el-G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6322" y="197346"/>
            <a:ext cx="7540670" cy="5940088"/>
          </a:xfrm>
          <a:prstGeom prst="rect">
            <a:avLst/>
          </a:prstGeom>
          <a:noFill/>
        </p:spPr>
        <p:txBody>
          <a:bodyPr wrap="square" lIns="91440" tIns="45720" rIns="91440" bIns="45720" rtlCol="0" anchor="t">
            <a:spAutoFit/>
          </a:bodyPr>
          <a:lstStyle/>
          <a:p>
            <a:pPr latinLnBrk="0"/>
            <a:r>
              <a:rPr lang="en-GB" sz="1600" i="1" dirty="0"/>
              <a:t>Εξοικονόμηση ενέργειας και βελτίωση της ενεργειακής απόδοσης της επιχείρησής σας: 10 εύκολα βήματα </a:t>
            </a:r>
            <a:r>
              <a:rPr lang="en-GB" sz="1600" dirty="0"/>
              <a:t>περιλαμβάνει προσαρμογές στα βήματα 3, 4, 5 και 6 επιλεγμένου υλικού από το έγγραφο της Ευρωπαϊκής Επιτροπής </a:t>
            </a:r>
            <a:r>
              <a:rPr lang="en-GB" sz="1600" i="1" dirty="0">
                <a:hlinkClick r:id="rId3"/>
              </a:rPr>
              <a:t>«Αντιμετώπιση της κρίσης: Αύξηση της ανθεκτικότητας των ΜΜΕ μέσω της ενεργειακής απόδοσης</a:t>
            </a:r>
            <a:r>
              <a:rPr lang="en-GB" sz="1600" dirty="0"/>
              <a:t>» (το «αρχικό έργο»), το οποίο διαθέτει άδεια </a:t>
            </a:r>
            <a:r>
              <a:rPr lang="en-GB" sz="1600" dirty="0">
                <a:hlinkClick r:id="rId4"/>
              </a:rPr>
              <a:t>CC BY 4.0</a:t>
            </a:r>
            <a:r>
              <a:rPr lang="en-GB" sz="1600" dirty="0"/>
              <a:t>. </a:t>
            </a:r>
          </a:p>
          <a:p>
            <a:pPr latinLnBrk="0"/>
            <a:r>
              <a:rPr lang="en-GB" sz="1600" dirty="0"/>
              <a:t>Η προσαρμογή αυτή έχει πραγματοποιηθεί και δημοσιευθεί από το Every1 Project (το «Προσαρμοστής») και διαθέτει άδεια </a:t>
            </a:r>
            <a:r>
              <a:rPr lang="en-GB" sz="1600" dirty="0">
                <a:hlinkClick r:id="rId5"/>
              </a:rPr>
              <a:t>CC BY-SA 4.0</a:t>
            </a:r>
            <a:r>
              <a:rPr lang="en-GB" sz="1600" dirty="0"/>
              <a:t>, εκτός εάν ορίζεται διαφορετικά. </a:t>
            </a:r>
          </a:p>
          <a:p>
            <a:pPr latinLnBrk="0"/>
            <a:endParaRPr lang="en-GB" sz="1600" dirty="0"/>
          </a:p>
          <a:p>
            <a:pPr latinLnBrk="0"/>
            <a:r>
              <a:rPr lang="en-GB" sz="1600" dirty="0"/>
              <a:t>Οι εικόνες που χρησιμοποιούνται σε αυτήν την παρουσίαση είναι οι εξής: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Εικόνα εξωφύλλου: </a:t>
            </a:r>
            <a:r>
              <a:rPr lang="en-GB" sz="1600" dirty="0">
                <a:solidFill>
                  <a:srgbClr val="242424"/>
                </a:solidFill>
                <a:ea typeface="Public Sans"/>
                <a:cs typeface="Public Sans"/>
                <a:sym typeface="Public Sans"/>
                <a:hlinkClick r:id="rId6"/>
              </a:rPr>
              <a:t>Λογαριασμοί ηλεκτρικού ρεύματος με λαμπτήρα και αριθμομηχανή </a:t>
            </a:r>
            <a:r>
              <a:rPr lang="en-GB" sz="1600" dirty="0">
                <a:solidFill>
                  <a:srgbClr val="242424"/>
                </a:solidFill>
                <a:ea typeface="Public Sans"/>
                <a:cs typeface="Public Sans"/>
                <a:sym typeface="Public Sans"/>
              </a:rPr>
              <a:t>από </a:t>
            </a:r>
            <a:r>
              <a:rPr lang="en-GB" sz="1600" dirty="0" err="1">
                <a:solidFill>
                  <a:srgbClr val="242424"/>
                </a:solidFill>
                <a:ea typeface="Public Sans"/>
                <a:cs typeface="Public Sans"/>
                <a:sym typeface="Public Sans"/>
              </a:rPr>
              <a:t>Uswitch.com </a:t>
            </a:r>
            <a:r>
              <a:rPr lang="en-GB" sz="1600" dirty="0">
                <a:solidFill>
                  <a:srgbClr val="242424"/>
                </a:solidFill>
                <a:ea typeface="Public Sans"/>
                <a:cs typeface="Public Sans"/>
                <a:sym typeface="Public Sans"/>
              </a:rPr>
              <a:t>Images με </a:t>
            </a:r>
            <a:r>
              <a:rPr lang="en-GB" sz="1600" dirty="0">
                <a:solidFill>
                  <a:srgbClr val="242424"/>
                </a:solidFill>
              </a:rPr>
              <a:t>άδεια </a:t>
            </a:r>
            <a:r>
              <a:rPr lang="en-GB" sz="1600" noProof="0" dirty="0">
                <a:solidFill>
                  <a:schemeClr val="dk1"/>
                </a:solidFill>
                <a:ea typeface="Public Sans"/>
                <a:cs typeface="Public Sans"/>
                <a:sym typeface="Public Sans"/>
                <a:hlinkClick r:id="rId7"/>
              </a:rPr>
              <a:t>CC BY 2.0</a:t>
            </a:r>
            <a:r>
              <a:rPr lang="en-GB" sz="1600" dirty="0">
                <a:solidFill>
                  <a:srgbClr val="242424"/>
                </a:solidFill>
              </a:rPr>
              <a:t>. </a:t>
            </a:r>
            <a:r>
              <a:rPr lang="en-GB" sz="1600" b="0" i="0" dirty="0">
                <a:solidFill>
                  <a:srgbClr val="242424"/>
                </a:solidFill>
                <a:effectLst/>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Εικόνα εισαγωγικού κειμένου: </a:t>
            </a:r>
            <a:r>
              <a:rPr lang="en-US" sz="1600" i="1" dirty="0">
                <a:solidFill>
                  <a:schemeClr val="dk1"/>
                </a:solidFill>
                <a:ea typeface="Public Sans"/>
                <a:cs typeface="Public Sans"/>
                <a:sym typeface="Public Sans"/>
              </a:rPr>
              <a:t>Χαρτί δίπλα σε </a:t>
            </a:r>
            <a:r>
              <a:rPr lang="en-US" sz="1600" i="1" dirty="0" err="1">
                <a:solidFill>
                  <a:schemeClr val="dk1"/>
                </a:solidFill>
                <a:ea typeface="Public Sans"/>
                <a:cs typeface="Public Sans"/>
                <a:sym typeface="Public Sans"/>
              </a:rPr>
              <a:t>Macbook </a:t>
            </a:r>
            <a:r>
              <a:rPr lang="en-US" sz="1600" dirty="0">
                <a:solidFill>
                  <a:schemeClr val="dk1"/>
                </a:solidFill>
                <a:ea typeface="Public Sans"/>
                <a:cs typeface="Public Sans"/>
                <a:sym typeface="Public Sans"/>
              </a:rPr>
              <a:t>από </a:t>
            </a:r>
            <a:r>
              <a:rPr lang="en-US" sz="16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στο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cs typeface="Public Sans"/>
                <a:sym typeface="Public Sans"/>
              </a:rPr>
              <a:t>Βήμα 1: Ξεκινώντας: Τι πρέπει να γνωρίζω;: </a:t>
            </a:r>
            <a:r>
              <a:rPr lang="en-US" sz="1600" i="1" dirty="0">
                <a:solidFill>
                  <a:schemeClr val="dk1"/>
                </a:solidFill>
                <a:cs typeface="Public Sans"/>
                <a:sym typeface="Public Sans"/>
              </a:rPr>
              <a:t>Μαύρες πρίζες </a:t>
            </a:r>
            <a:r>
              <a:rPr lang="en-US" sz="1600" dirty="0">
                <a:solidFill>
                  <a:schemeClr val="dk1"/>
                </a:solidFill>
                <a:cs typeface="Public Sans"/>
                <a:sym typeface="Public Sans"/>
              </a:rPr>
              <a:t>από </a:t>
            </a:r>
            <a:r>
              <a:rPr lang="en-US" sz="16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Stock στο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Βήμα 2: Ξεκινώντας: Ποια είναι τα κόστη και τα οφέλη της μεγαλύτερης ενεργειακής απόδοσης;: </a:t>
            </a:r>
            <a:r>
              <a:rPr lang="en-US" sz="1600" dirty="0">
                <a:solidFill>
                  <a:schemeClr val="dk1"/>
                </a:solidFill>
                <a:ea typeface="Public Sans"/>
                <a:cs typeface="Public Sans"/>
                <a:sym typeface="Public Sans"/>
                <a:hlinkClick r:id="rId10"/>
              </a:rPr>
              <a:t>Εξισορρόπηση </a:t>
            </a:r>
            <a:r>
              <a:rPr lang="en-US" sz="1600" dirty="0">
                <a:solidFill>
                  <a:schemeClr val="dk1"/>
                </a:solidFill>
                <a:ea typeface="Public Sans"/>
                <a:cs typeface="Public Sans"/>
                <a:sym typeface="Public Sans"/>
              </a:rPr>
              <a:t>από Scouse Smurf με άδεια </a:t>
            </a:r>
            <a:r>
              <a:rPr lang="en-US" sz="1600" dirty="0">
                <a:solidFill>
                  <a:schemeClr val="dk1"/>
                </a:solidFill>
                <a:ea typeface="Public Sans"/>
                <a:cs typeface="Public Sans"/>
                <a:sym typeface="Public Sans"/>
                <a:hlinkClick r:id="rId11"/>
              </a:rPr>
              <a:t>CC BY-ND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Βήμα 3: Διεξαγωγή ενεργειακού ελέγχου: </a:t>
            </a:r>
            <a:r>
              <a:rPr lang="en-US" sz="1600" dirty="0">
                <a:solidFill>
                  <a:schemeClr val="dk1"/>
                </a:solidFill>
                <a:ea typeface="Public Sans"/>
                <a:cs typeface="Public Sans"/>
                <a:sym typeface="Public Sans"/>
                <a:hlinkClick r:id="rId12"/>
              </a:rPr>
              <a:t>Ενεργειακός έλεγχος </a:t>
            </a:r>
            <a:r>
              <a:rPr lang="en-US" sz="1600" dirty="0">
                <a:solidFill>
                  <a:schemeClr val="dk1"/>
                </a:solidFill>
                <a:ea typeface="Public Sans"/>
                <a:cs typeface="Public Sans"/>
                <a:sym typeface="Public Sans"/>
              </a:rPr>
              <a:t>από την βάση δεδομένων εικόνων EE με άδεια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Βήμα 4: Εγκατάσταση έξυπνου μετρητή: </a:t>
            </a:r>
            <a:r>
              <a:rPr lang="en-US" sz="1600" dirty="0">
                <a:solidFill>
                  <a:schemeClr val="dk1"/>
                </a:solidFill>
                <a:ea typeface="Public Sans"/>
                <a:cs typeface="Public Sans"/>
                <a:sym typeface="Public Sans"/>
                <a:hlinkClick r:id="rId14"/>
              </a:rPr>
              <a:t>British Gas Smart Meter </a:t>
            </a:r>
            <a:r>
              <a:rPr lang="en-US" sz="1600" dirty="0">
                <a:solidFill>
                  <a:schemeClr val="dk1"/>
                </a:solidFill>
                <a:ea typeface="Public Sans"/>
                <a:cs typeface="Public Sans"/>
                <a:sym typeface="Public Sans"/>
              </a:rPr>
              <a:t>από </a:t>
            </a:r>
            <a:r>
              <a:rPr lang="en-US" sz="1600" dirty="0" err="1">
                <a:solidFill>
                  <a:schemeClr val="dk1"/>
                </a:solidFill>
                <a:ea typeface="Public Sans"/>
                <a:cs typeface="Public Sans"/>
                <a:sym typeface="Public Sans"/>
              </a:rPr>
              <a:t>SlipStreamJC </a:t>
            </a:r>
            <a:r>
              <a:rPr lang="en-US" sz="1600" dirty="0">
                <a:solidFill>
                  <a:schemeClr val="dk1"/>
                </a:solidFill>
                <a:ea typeface="Public Sans"/>
                <a:cs typeface="Public Sans"/>
                <a:sym typeface="Public Sans"/>
              </a:rPr>
              <a:t>με άδεια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Βήμα 5: Προσδιορισμός της ζήτησης ηλεκτρικής ενέργειας ανά συσκευή: </a:t>
            </a:r>
            <a:r>
              <a:rPr lang="en-US" sz="1600" dirty="0">
                <a:solidFill>
                  <a:schemeClr val="dk1"/>
                </a:solidFill>
                <a:ea typeface="Public Sans"/>
                <a:cs typeface="Public Sans"/>
                <a:sym typeface="Public Sans"/>
                <a:hlinkClick r:id="rId15"/>
              </a:rPr>
              <a:t>Η εικόνα Energy </a:t>
            </a:r>
            <a:r>
              <a:rPr lang="en-US" sz="1600" dirty="0">
                <a:solidFill>
                  <a:schemeClr val="dk1"/>
                </a:solidFill>
                <a:ea typeface="Public Sans"/>
                <a:cs typeface="Public Sans"/>
                <a:sym typeface="Public Sans"/>
              </a:rPr>
              <a:t>από την Maria </a:t>
            </a:r>
            <a:r>
              <a:rPr lang="en-US" sz="1600" dirty="0" err="1">
                <a:solidFill>
                  <a:schemeClr val="dk1"/>
                </a:solidFill>
                <a:ea typeface="Public Sans"/>
                <a:cs typeface="Public Sans"/>
                <a:sym typeface="Public Sans"/>
              </a:rPr>
              <a:t>Eklind </a:t>
            </a:r>
            <a:r>
              <a:rPr lang="en-US" sz="1600" dirty="0">
                <a:solidFill>
                  <a:schemeClr val="dk1"/>
                </a:solidFill>
                <a:ea typeface="Public Sans"/>
                <a:cs typeface="Public Sans"/>
                <a:sym typeface="Public Sans"/>
              </a:rPr>
              <a:t>διαθέτει άδεια </a:t>
            </a:r>
            <a:r>
              <a:rPr lang="en-US" sz="1600" dirty="0">
                <a:solidFill>
                  <a:schemeClr val="dk1"/>
                </a:solidFill>
                <a:ea typeface="Public Sans"/>
                <a:cs typeface="Public Sans"/>
                <a:sym typeface="Public Sans"/>
                <a:hlinkClick r:id="rId16"/>
              </a:rPr>
              <a:t>CC BY-SA 2.0</a:t>
            </a:r>
            <a:r>
              <a:rPr lang="en-US" sz="1600" dirty="0">
                <a:solidFill>
                  <a:schemeClr val="dk1"/>
                </a:solidFill>
                <a:ea typeface="Public Sans"/>
                <a:cs typeface="Public Sans"/>
                <a:sym typeface="Public Sans"/>
              </a:rPr>
              <a:t>.</a:t>
            </a:r>
          </a:p>
        </p:txBody>
      </p:sp>
    </p:spTree>
    <p:extLst>
      <p:ext uri="{BB962C8B-B14F-4D97-AF65-F5344CB8AC3E}">
        <p14:creationId xmlns:p14="http://schemas.microsoft.com/office/powerpoint/2010/main" val="21776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DCFC6A-C1DE-8BFA-D05C-84810EDD8C87}"/>
              </a:ext>
            </a:extLst>
          </p:cNvPr>
          <p:cNvSpPr>
            <a:spLocks noGrp="1"/>
          </p:cNvSpPr>
          <p:nvPr>
            <p:ph type="title" idx="4294967295"/>
          </p:nvPr>
        </p:nvSpPr>
        <p:spPr>
          <a:xfrm>
            <a:off x="207579" y="283144"/>
            <a:ext cx="10515600" cy="1325563"/>
          </a:xfrm>
          <a:prstGeom prst="rect">
            <a:avLst/>
          </a:prstGeom>
        </p:spPr>
        <p:txBody>
          <a:bodyPr/>
          <a:lstStyle/>
          <a:p>
            <a:r>
              <a:rPr lang="el-GR" noProof="1">
                <a:solidFill>
                  <a:schemeClr val="bg1"/>
                </a:solidFill>
              </a:rPr>
              <a:t>Περιεχόμενα</a:t>
            </a:r>
          </a:p>
        </p:txBody>
      </p:sp>
      <p:sp>
        <p:nvSpPr>
          <p:cNvPr id="2" name="TextBox 1">
            <a:extLst>
              <a:ext uri="{FF2B5EF4-FFF2-40B4-BE49-F238E27FC236}">
                <a16:creationId xmlns:a16="http://schemas.microsoft.com/office/drawing/2014/main" id="{4D366B55-7ACA-91FD-62DA-6FBF6BEC8E01}"/>
              </a:ext>
            </a:extLst>
          </p:cNvPr>
          <p:cNvSpPr txBox="1"/>
          <p:nvPr/>
        </p:nvSpPr>
        <p:spPr>
          <a:xfrm>
            <a:off x="4536125" y="646590"/>
            <a:ext cx="7376127" cy="4893647"/>
          </a:xfrm>
          <a:prstGeom prst="rect">
            <a:avLst/>
          </a:prstGeom>
          <a:noFill/>
        </p:spPr>
        <p:txBody>
          <a:bodyPr wrap="square" rtlCol="0">
            <a:spAutoFit/>
          </a:bodyPr>
          <a:lstStyle/>
          <a:p>
            <a:pPr latinLnBrk="0"/>
            <a:r>
              <a:rPr lang="en-GB" sz="2400" dirty="0">
                <a:solidFill>
                  <a:srgbClr val="2B2C30"/>
                </a:solidFill>
              </a:rPr>
              <a:t>Σε αυτή τη σύντομη παρουσίαση θα εξετάσουμε: </a:t>
            </a:r>
          </a:p>
          <a:p>
            <a:pPr latinLnBrk="0"/>
            <a:endParaRPr lang="en-GB" sz="2400" dirty="0">
              <a:solidFill>
                <a:srgbClr val="2B2C30"/>
              </a:solidFill>
            </a:endParaRPr>
          </a:p>
          <a:p>
            <a:pPr marL="457200" indent="-457200" latinLnBrk="0">
              <a:buChar char="•"/>
            </a:pPr>
            <a:r>
              <a:rPr lang="en-GB" sz="2400" dirty="0">
                <a:solidFill>
                  <a:srgbClr val="2B2C30"/>
                </a:solidFill>
              </a:rPr>
              <a:t>Πώς να κατανοήσετε καλύτερα την κατανάλωση ενέργειας και γιατί αυτό είναι σημαντικό.</a:t>
            </a:r>
          </a:p>
          <a:p>
            <a:pPr marL="457200" indent="-457200" latinLnBrk="0">
              <a:buChar char="•"/>
            </a:pPr>
            <a:r>
              <a:rPr lang="en-GB" sz="2400" dirty="0">
                <a:solidFill>
                  <a:srgbClr val="2B2C30"/>
                </a:solidFill>
              </a:rPr>
              <a:t>Τα οφέλη από την αύξηση της ενεργειακής απόδοσης της επιχείρησής σας.</a:t>
            </a:r>
          </a:p>
          <a:p>
            <a:pPr marL="457200" indent="-457200" latinLnBrk="0">
              <a:buChar char="•"/>
            </a:pPr>
            <a:r>
              <a:rPr lang="en-GB" sz="2400" dirty="0">
                <a:solidFill>
                  <a:srgbClr val="2B2C30"/>
                </a:solidFill>
              </a:rPr>
              <a:t>10 πιθανά βήματα για την εξοικονόμηση ενέργειας και τη βελτίωση της αποδοτικότητας της επιχείρησής σας.</a:t>
            </a:r>
          </a:p>
          <a:p>
            <a:pPr marL="457200" indent="-457200" latinLnBrk="0">
              <a:buChar char="•"/>
            </a:pPr>
            <a:endParaRPr lang="en-GB" sz="2400" dirty="0">
              <a:solidFill>
                <a:srgbClr val="2B2C30"/>
              </a:solidFill>
            </a:endParaRPr>
          </a:p>
          <a:p>
            <a:pPr latinLnBrk="0"/>
            <a:r>
              <a:rPr lang="en-GB" sz="2400" dirty="0">
                <a:solidFill>
                  <a:srgbClr val="2B2C30"/>
                </a:solidFill>
              </a:rPr>
              <a:t>Κάθε βήμα ξεκινά με μια ερώτηση που σας καλεί να σκεφτείτε. Αφιερώστε λίγο χρόνο για να σκεφτείτε κάθε ερώτηση, πριν προχωρήσετε στο επόμενο βήμα. </a:t>
            </a:r>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06E7-DA10-BFE5-7330-6AF3552D24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B0763F-E48D-63EA-BFF5-E228857C53CC}"/>
              </a:ext>
            </a:extLst>
          </p:cNvPr>
          <p:cNvSpPr>
            <a:spLocks noGrp="1"/>
          </p:cNvSpPr>
          <p:nvPr>
            <p:ph type="title" idx="4294967295"/>
          </p:nvPr>
        </p:nvSpPr>
        <p:spPr>
          <a:xfrm>
            <a:off x="200891" y="1293379"/>
            <a:ext cx="10515600" cy="1325563"/>
          </a:xfrm>
          <a:prstGeom prst="rect">
            <a:avLst/>
          </a:prstGeom>
        </p:spPr>
        <p:txBody>
          <a:bodyPr/>
          <a:lstStyle/>
          <a:p>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2</a:t>
            </a:r>
            <a:endParaRPr lang="el-GR" noProof="1"/>
          </a:p>
        </p:txBody>
      </p:sp>
      <p:sp>
        <p:nvSpPr>
          <p:cNvPr id="4" name="TextBox 3">
            <a:extLst>
              <a:ext uri="{FF2B5EF4-FFF2-40B4-BE49-F238E27FC236}">
                <a16:creationId xmlns:a16="http://schemas.microsoft.com/office/drawing/2014/main" id="{44232415-F51E-88B6-B057-0486FF1F5EB6}"/>
              </a:ext>
            </a:extLst>
          </p:cNvPr>
          <p:cNvSpPr txBox="1"/>
          <p:nvPr/>
        </p:nvSpPr>
        <p:spPr>
          <a:xfrm>
            <a:off x="4258848" y="394692"/>
            <a:ext cx="7628352" cy="4970591"/>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Βήμα 6: </a:t>
            </a:r>
            <a:r>
              <a:rPr lang="en-GB" noProof="0" dirty="0">
                <a:solidFill>
                  <a:schemeClr val="dk1"/>
                </a:solidFill>
                <a:ea typeface="Public Sans"/>
                <a:cs typeface="Public Sans"/>
                <a:sym typeface="Public Sans"/>
              </a:rPr>
              <a:t>Διερεύνηση των δυνατοτήτων μετάβασης σε πιο αποδοτική χρήση της ενέργειας: </a:t>
            </a:r>
            <a:r>
              <a:rPr lang="en-GB" noProof="0" dirty="0">
                <a:solidFill>
                  <a:schemeClr val="dk1"/>
                </a:solidFill>
                <a:ea typeface="Public Sans"/>
                <a:cs typeface="Public Sans"/>
                <a:sym typeface="Public Sans"/>
                <a:hlinkClick r:id="rId3"/>
              </a:rPr>
              <a:t>Η ενέργεια </a:t>
            </a:r>
            <a:r>
              <a:rPr lang="en-GB" noProof="0" dirty="0">
                <a:solidFill>
                  <a:schemeClr val="dk1"/>
                </a:solidFill>
                <a:ea typeface="Public Sans"/>
                <a:cs typeface="Public Sans"/>
                <a:sym typeface="Public Sans"/>
              </a:rPr>
              <a:t>από τον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διαθέτει άδεια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Βήμα 7: Αύξηση της ενεργειακής απόδοσης του εξοπλισμού σας: </a:t>
            </a:r>
            <a:r>
              <a:rPr lang="en-GB" noProof="0" dirty="0">
                <a:solidFill>
                  <a:schemeClr val="dk1"/>
                </a:solidFill>
                <a:ea typeface="Public Sans"/>
                <a:cs typeface="Public Sans"/>
                <a:sym typeface="Public Sans"/>
                <a:hlinkClick r:id="rId5"/>
              </a:rPr>
              <a:t>Υπολογιστής </a:t>
            </a:r>
            <a:r>
              <a:rPr lang="en-GB" noProof="0" dirty="0">
                <a:solidFill>
                  <a:schemeClr val="dk1"/>
                </a:solidFill>
                <a:ea typeface="Public Sans"/>
                <a:cs typeface="Public Sans"/>
                <a:sym typeface="Public Sans"/>
              </a:rPr>
              <a:t>από </a:t>
            </a:r>
            <a:r>
              <a:rPr lang="en-GB" noProof="0" dirty="0" err="1">
                <a:solidFill>
                  <a:schemeClr val="dk1"/>
                </a:solidFill>
                <a:ea typeface="Public Sans"/>
                <a:cs typeface="Public Sans"/>
                <a:sym typeface="Public Sans"/>
              </a:rPr>
              <a:t>τον eltpics </a:t>
            </a:r>
            <a:r>
              <a:rPr lang="en-US" sz="1800"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8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Βήμα 8: Βελτιστοποίηση των συστημάτων θέρμανσης και ψύξης: </a:t>
            </a:r>
            <a:r>
              <a:rPr lang="en-GB" noProof="0" dirty="0">
                <a:solidFill>
                  <a:schemeClr val="dk1"/>
                </a:solidFill>
                <a:ea typeface="Public Sans"/>
                <a:cs typeface="Public Sans"/>
                <a:sym typeface="Public Sans"/>
                <a:hlinkClick r:id="rId7"/>
              </a:rPr>
              <a:t>Διακόπτης φωτός – 157/365 </a:t>
            </a:r>
            <a:r>
              <a:rPr lang="en-GB" noProof="0" dirty="0">
                <a:solidFill>
                  <a:schemeClr val="dk1"/>
                </a:solidFill>
                <a:ea typeface="Public Sans"/>
                <a:cs typeface="Public Sans"/>
                <a:sym typeface="Public Sans"/>
              </a:rPr>
              <a:t>από τον Niklas Morberg </a:t>
            </a:r>
            <a:r>
              <a:rPr lang="en-US" sz="1800"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Βήμα</a:t>
            </a:r>
            <a:r>
              <a:rPr lang="en-GB" noProof="0" dirty="0">
                <a:solidFill>
                  <a:schemeClr val="dk1"/>
                </a:solidFill>
                <a:ea typeface="Public Sans"/>
                <a:cs typeface="Public Sans"/>
                <a:sym typeface="Public Sans"/>
              </a:rPr>
              <a:t> 9</a:t>
            </a:r>
            <a:r>
              <a:rPr lang="en-GB" sz="18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Ενθάρρυνση πρακτικών εξοικονόμησης ενέργειας μεταξύ των εργαζομένων: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από τον Daphne με </a:t>
            </a:r>
            <a:r>
              <a:rPr lang="en-GB" dirty="0">
                <a:solidFill>
                  <a:srgbClr val="242424"/>
                </a:solidFill>
              </a:rPr>
              <a:t>άδεια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Για την προετοιμασία αυτής της παρουσίασης χρησιμοποιήθηκαν οι ακόλουθοι πόροι: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Τα οφέλη της βελτίωσης της ενεργειακής απόδοσης για τις επιχειρήσεις.</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(χ.χ.) </a:t>
            </a:r>
            <a:r>
              <a:rPr lang="en-GB" i="1" dirty="0">
                <a:solidFill>
                  <a:srgbClr val="231F20"/>
                </a:solidFill>
                <a:cs typeface="Calibri"/>
              </a:rPr>
              <a:t>Ποιο είναι το κόστος και τα οφέλη της ενεργειακής απόδοσης;</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1100" u="sng" dirty="0">
              <a:solidFill>
                <a:srgbClr val="0000FF"/>
              </a:solidFill>
              <a:ea typeface="Calibri"/>
              <a:cs typeface="Calibri"/>
            </a:endParaRPr>
          </a:p>
          <a:p>
            <a:pPr latinLnBrk="0"/>
            <a:endParaRPr lang="en-GB" dirty="0">
              <a:solidFill>
                <a:schemeClr val="dk1"/>
              </a:solidFill>
              <a:ea typeface="Public Sans"/>
              <a:cs typeface="Public Sans"/>
            </a:endParaRPr>
          </a:p>
        </p:txBody>
      </p:sp>
    </p:spTree>
    <p:extLst>
      <p:ext uri="{BB962C8B-B14F-4D97-AF65-F5344CB8AC3E}">
        <p14:creationId xmlns:p14="http://schemas.microsoft.com/office/powerpoint/2010/main" val="151800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6DAB-F9F1-442E-E122-AD0FD2866820}"/>
              </a:ext>
            </a:extLst>
          </p:cNvPr>
          <p:cNvSpPr>
            <a:spLocks noGrp="1"/>
          </p:cNvSpPr>
          <p:nvPr>
            <p:ph type="title" idx="4294967295"/>
          </p:nvPr>
        </p:nvSpPr>
        <p:spPr>
          <a:xfrm>
            <a:off x="3484418" y="2766218"/>
            <a:ext cx="6182096" cy="1325563"/>
          </a:xfrm>
          <a:prstGeom prst="rect">
            <a:avLst/>
          </a:prstGeom>
        </p:spPr>
        <p:txBody>
          <a:bodyPr/>
          <a:lstStyle/>
          <a:p>
            <a:r>
              <a:rPr lang="el-GR" sz="6000" noProof="1">
                <a:solidFill>
                  <a:schemeClr val="bg1"/>
                </a:solidFill>
              </a:rPr>
              <a:t>Ευχαριστώ</a:t>
            </a:r>
            <a:r>
              <a:rPr lang="el-GR" sz="6000" baseline="0" noProof="1">
                <a:solidFill>
                  <a:schemeClr val="bg1"/>
                </a:solidFill>
              </a:rPr>
              <a:t>!</a:t>
            </a:r>
            <a:endParaRPr lang="el-GR" sz="6000" noProof="1">
              <a:solidFill>
                <a:schemeClr val="bg1"/>
              </a:solidFill>
            </a:endParaRPr>
          </a:p>
        </p:txBody>
      </p:sp>
    </p:spTree>
    <p:extLst>
      <p:ext uri="{BB962C8B-B14F-4D97-AF65-F5344CB8AC3E}">
        <p14:creationId xmlns:p14="http://schemas.microsoft.com/office/powerpoint/2010/main" val="190762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AB00E-E665-351C-C31F-B49E67DDC928}"/>
              </a:ext>
            </a:extLst>
          </p:cNvPr>
          <p:cNvSpPr>
            <a:spLocks noGrp="1"/>
          </p:cNvSpPr>
          <p:nvPr>
            <p:ph type="title" idx="4294967295"/>
          </p:nvPr>
        </p:nvSpPr>
        <p:spPr>
          <a:xfrm>
            <a:off x="377481" y="545234"/>
            <a:ext cx="11578991"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10 εύκολα βήματα για να εξοικονομήσετε ενέργεια και να κάνετε την επιχείρησή σας πιο ενεργειακά αποδοτική</a:t>
            </a:r>
            <a:endParaRPr lang="el-GR" noProof="1">
              <a:effectLst/>
            </a:endParaRPr>
          </a:p>
          <a:p>
            <a:endParaRPr lang="el-G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77482" y="2333685"/>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Ξεκινώντας: Τι πρέπει να γνωρίζω; </a:t>
            </a:r>
          </a:p>
          <a:p>
            <a:pPr marL="342900" indent="-342900" latinLnBrk="0">
              <a:buFont typeface="+mj-lt"/>
              <a:buAutoNum type="arabicPeriod"/>
            </a:pPr>
            <a:r>
              <a:rPr lang="en-GB" sz="2400" noProof="0" dirty="0">
                <a:ea typeface="Public Sans"/>
                <a:cs typeface="Public Sans"/>
                <a:sym typeface="Public Sans"/>
              </a:rPr>
              <a:t>Ξεκινώντας: Ποια είναι τα οφέλη της μεγαλύτερης ενεργειακής απόδοσης;</a:t>
            </a:r>
          </a:p>
          <a:p>
            <a:pPr marL="342900" indent="-342900" latinLnBrk="0">
              <a:buFont typeface="+mj-lt"/>
              <a:buAutoNum type="arabicPeriod"/>
            </a:pPr>
            <a:r>
              <a:rPr lang="en-GB" sz="2400" noProof="0" dirty="0">
                <a:ea typeface="Public Sans"/>
                <a:cs typeface="Public Sans"/>
                <a:sym typeface="Public Sans"/>
              </a:rPr>
              <a:t>Διενέργεια ενεργειακού ελέγχου</a:t>
            </a:r>
          </a:p>
          <a:p>
            <a:pPr marL="342900" indent="-342900" latinLnBrk="0">
              <a:buFont typeface="+mj-lt"/>
              <a:buAutoNum type="arabicPeriod"/>
            </a:pPr>
            <a:r>
              <a:rPr lang="en-GB" sz="2400" noProof="0" dirty="0">
                <a:ea typeface="Public Sans"/>
                <a:cs typeface="Public Sans"/>
                <a:sym typeface="Public Sans"/>
              </a:rPr>
              <a:t>Εγκαταστήστε έναν έξυπνο μετρητή </a:t>
            </a:r>
          </a:p>
          <a:p>
            <a:pPr marL="342900" indent="-342900" latinLnBrk="0">
              <a:buFont typeface="+mj-lt"/>
              <a:buAutoNum type="arabicPeriod"/>
            </a:pPr>
            <a:r>
              <a:rPr lang="en-GB" sz="2400" noProof="0" dirty="0">
                <a:ea typeface="Public Sans"/>
                <a:cs typeface="Public Sans"/>
                <a:sym typeface="Public Sans"/>
              </a:rPr>
              <a:t>Υπολογίστε την κατανάλωση ενέργειας των συσκευών </a:t>
            </a:r>
          </a:p>
          <a:p>
            <a:pPr marL="342900" indent="-342900" latinLnBrk="0">
              <a:buFont typeface="+mj-lt"/>
              <a:buAutoNum type="arabicPeriod"/>
            </a:pPr>
            <a:r>
              <a:rPr lang="en-GB" sz="2400" noProof="0" dirty="0">
                <a:ea typeface="Public Sans"/>
                <a:cs typeface="Public Sans"/>
                <a:sym typeface="Public Sans"/>
              </a:rPr>
              <a:t>Εξερευνήστε πιο αποδοτικές χρήσεις ενέργειας</a:t>
            </a:r>
          </a:p>
          <a:p>
            <a:pPr marL="342900" indent="-342900" latinLnBrk="0">
              <a:buFont typeface="+mj-lt"/>
              <a:buAutoNum type="arabicPeriod"/>
            </a:pPr>
            <a:r>
              <a:rPr lang="en-GB" sz="2400" noProof="0" dirty="0">
                <a:ea typeface="Public Sans"/>
                <a:cs typeface="Public Sans"/>
                <a:sym typeface="Public Sans"/>
              </a:rPr>
              <a:t>Αυξήστε την ενεργειακή απόδοση του εξοπλισμού σας </a:t>
            </a:r>
          </a:p>
          <a:p>
            <a:pPr marL="342900" indent="-342900" latinLnBrk="0">
              <a:buFont typeface="+mj-lt"/>
              <a:buAutoNum type="arabicPeriod"/>
            </a:pPr>
            <a:r>
              <a:rPr lang="en-GB" sz="2400" noProof="0" dirty="0">
                <a:ea typeface="Public Sans"/>
                <a:cs typeface="Public Sans"/>
                <a:sym typeface="Public Sans"/>
              </a:rPr>
              <a:t>Βελτιστοποιήστε τα συστήματα θέρμανσης και ψύξης</a:t>
            </a:r>
          </a:p>
          <a:p>
            <a:pPr marL="342900" indent="-342900" latinLnBrk="0">
              <a:buFont typeface="+mj-lt"/>
              <a:buAutoNum type="arabicPeriod"/>
            </a:pPr>
            <a:r>
              <a:rPr lang="en-GB" sz="2400" dirty="0">
                <a:ea typeface="Public Sans"/>
                <a:cs typeface="Public Sans"/>
                <a:sym typeface="Public Sans"/>
              </a:rPr>
              <a:t>Ενθαρρύνετε τις πρακτικές εξοικονόμησης ενέργειας μεταξύ των υπαλλήλων</a:t>
            </a:r>
          </a:p>
          <a:p>
            <a:pPr marL="342900" indent="-342900" latinLnBrk="0">
              <a:buFont typeface="+mj-lt"/>
              <a:buAutoNum type="arabicPeriod"/>
            </a:pPr>
            <a:r>
              <a:rPr lang="en-GB" sz="2400" noProof="0" dirty="0">
                <a:ea typeface="Public Sans"/>
                <a:cs typeface="Public Sans"/>
                <a:sym typeface="Public Sans"/>
              </a:rPr>
              <a:t>Εξερευνήστε </a:t>
            </a:r>
            <a:r>
              <a:rPr lang="en-GB" sz="2400" dirty="0">
                <a:ea typeface="Public Sans"/>
                <a:cs typeface="Public Sans"/>
                <a:sym typeface="Public Sans"/>
              </a:rPr>
              <a:t>περαιτέρω πόρους</a:t>
            </a:r>
            <a:endParaRPr lang="en-GB" sz="2400" noProof="0" dirty="0">
              <a:ea typeface="Public Sans"/>
              <a:cs typeface="Public Sans"/>
              <a:sym typeface="Public Sans"/>
            </a:endParaRPr>
          </a:p>
          <a:p>
            <a:pPr marL="342900" indent="-342900" latinLnBrk="0">
              <a:buFont typeface="+mj-lt"/>
              <a:buAutoNum type="arabicPeriod"/>
            </a:pPr>
            <a:endParaRPr lang="en-GB" sz="2000" noProof="0" dirty="0">
              <a:ea typeface="Public Sans"/>
              <a:cs typeface="Public Sans"/>
              <a:sym typeface="Public Sans"/>
            </a:endParaRP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19F8-AC66-84AE-95E2-F39569057263}"/>
              </a:ext>
            </a:extLst>
          </p:cNvPr>
          <p:cNvSpPr>
            <a:spLocks noGrp="1"/>
          </p:cNvSpPr>
          <p:nvPr>
            <p:ph type="title" idx="4294967295"/>
          </p:nvPr>
        </p:nvSpPr>
        <p:spPr>
          <a:xfrm>
            <a:off x="464127" y="614508"/>
            <a:ext cx="10515600" cy="867930"/>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Βήμα 1: Ξεκινώντας: Τι πρέπει να γνωρίζω; </a:t>
            </a:r>
            <a:endParaRPr lang="el-GR" noProof="1">
              <a:effectLst/>
            </a:endParaRPr>
          </a:p>
          <a:p>
            <a:endParaRPr lang="el-G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Τι πρέπει να γνωρίζω για να ξεκινήσω;</a:t>
            </a:r>
            <a:endParaRPr lang="en-GB" sz="4800" i="1" dirty="0">
              <a:solidFill>
                <a:schemeClr val="accent5"/>
              </a:solidFill>
            </a:endParaRPr>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13E39-AB76-C65C-4627-7303A82601AB}"/>
              </a:ext>
            </a:extLst>
          </p:cNvPr>
          <p:cNvSpPr>
            <a:spLocks noGrp="1"/>
          </p:cNvSpPr>
          <p:nvPr>
            <p:ph type="title" idx="4294967295"/>
          </p:nvPr>
        </p:nvSpPr>
        <p:spPr>
          <a:xfrm>
            <a:off x="561109" y="600653"/>
            <a:ext cx="11253408"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1: Ξεκινώντας: Τι πρέπει να γνωρίζω σχετικά με την κατανάλωση ενέργειας; </a:t>
            </a:r>
            <a:endParaRPr lang="el-GR" noProof="1">
              <a:effectLst/>
            </a:endParaRPr>
          </a:p>
          <a:p>
            <a:endParaRPr lang="el-G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371582" y="2219617"/>
            <a:ext cx="7442935" cy="3785652"/>
          </a:xfrm>
          <a:prstGeom prst="rect">
            <a:avLst/>
          </a:prstGeom>
          <a:noFill/>
        </p:spPr>
        <p:txBody>
          <a:bodyPr wrap="square" lIns="91440" tIns="45720" rIns="91440" bIns="45720" rtlCol="0" anchor="t">
            <a:spAutoFit/>
          </a:bodyPr>
          <a:lstStyle/>
          <a:p>
            <a:pPr latinLnBrk="0"/>
            <a:r>
              <a:rPr lang="en-GB" sz="2000" b="1" noProof="0" dirty="0">
                <a:latin typeface="Calibri"/>
                <a:ea typeface="Public Sans"/>
                <a:cs typeface="Public Sans"/>
                <a:sym typeface="Public Sans"/>
              </a:rPr>
              <a:t>Είναι σημαντικό να κατανοήσετε πώς και πότε καταναλώνετε ενέργεια</a:t>
            </a:r>
            <a:r>
              <a:rPr lang="en-GB" sz="2000" noProof="0" dirty="0">
                <a:latin typeface="Calibri"/>
                <a:ea typeface="Public Sans"/>
                <a:cs typeface="Public Sans"/>
                <a:sym typeface="Public Sans"/>
              </a:rPr>
              <a:t>. Αυτό σας επιτρέπει να: </a:t>
            </a:r>
            <a:endParaRPr lang="en-GB" sz="20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2000" noProof="0" dirty="0">
                <a:solidFill>
                  <a:srgbClr val="2B2C30"/>
                </a:solidFill>
              </a:rPr>
              <a:t>Λάβετε </a:t>
            </a:r>
            <a:r>
              <a:rPr lang="en-GB" sz="2000" b="1" noProof="0" dirty="0">
                <a:solidFill>
                  <a:srgbClr val="2B2C30"/>
                </a:solidFill>
              </a:rPr>
              <a:t>τεκμηριωμένες αποφάσεις</a:t>
            </a:r>
            <a:r>
              <a:rPr lang="en-GB" sz="2000" noProof="0" dirty="0">
                <a:solidFill>
                  <a:srgbClr val="2B2C30"/>
                </a:solidFill>
              </a:rPr>
              <a:t>.</a:t>
            </a:r>
            <a:endParaRPr lang="en-GB" sz="2000" dirty="0">
              <a:solidFill>
                <a:srgbClr val="2B2C30"/>
              </a:solidFill>
            </a:endParaRPr>
          </a:p>
          <a:p>
            <a:pPr marL="342900" indent="-342900" latinLnBrk="0">
              <a:buFont typeface="Arial" panose="020B0604020202020204" pitchFamily="34" charset="0"/>
              <a:buChar char="•"/>
            </a:pPr>
            <a:r>
              <a:rPr lang="en-GB" sz="2000" b="1" noProof="0" dirty="0">
                <a:solidFill>
                  <a:srgbClr val="2B2C30"/>
                </a:solidFill>
              </a:rPr>
              <a:t>Προσδιορίσετε τα πρότυπα </a:t>
            </a:r>
            <a:r>
              <a:rPr lang="en-GB" sz="2000" noProof="0" dirty="0">
                <a:solidFill>
                  <a:srgbClr val="2B2C30"/>
                </a:solidFill>
              </a:rPr>
              <a:t>του </a:t>
            </a:r>
            <a:r>
              <a:rPr lang="en-GB" sz="2000" dirty="0">
                <a:solidFill>
                  <a:srgbClr val="2B2C30"/>
                </a:solidFill>
              </a:rPr>
              <a:t>πώς και πότε χρησιμοποιείται η ενέργεια.</a:t>
            </a:r>
          </a:p>
          <a:p>
            <a:pPr marL="342900" indent="-342900" latinLnBrk="0">
              <a:buFont typeface="Arial" panose="020B0604020202020204" pitchFamily="34" charset="0"/>
              <a:buChar char="•"/>
            </a:pPr>
            <a:r>
              <a:rPr lang="en-GB" sz="2000" b="1" noProof="0" dirty="0">
                <a:solidFill>
                  <a:srgbClr val="2B2C30"/>
                </a:solidFill>
              </a:rPr>
              <a:t>Κάνετε αλλαγές </a:t>
            </a:r>
            <a:r>
              <a:rPr lang="en-GB" sz="2000" noProof="0" dirty="0">
                <a:solidFill>
                  <a:srgbClr val="2B2C30"/>
                </a:solidFill>
              </a:rPr>
              <a:t>για να βελτιστοποιήσετε τη χρήση της ενέργειας. Αυτό </a:t>
            </a:r>
            <a:r>
              <a:rPr lang="en-GB" sz="2000" dirty="0">
                <a:solidFill>
                  <a:srgbClr val="2B2C30"/>
                </a:solidFill>
              </a:rPr>
              <a:t>μπορεί να βελτιώσει </a:t>
            </a:r>
            <a:r>
              <a:rPr lang="en-GB" sz="2000" noProof="0" dirty="0">
                <a:solidFill>
                  <a:srgbClr val="2B2C30"/>
                </a:solidFill>
              </a:rPr>
              <a:t>την ενεργειακή απόδοση, να μειώσει το κόστος και να συμβάλει στις προσπάθειες βιωσιμότητας.</a:t>
            </a:r>
            <a:endParaRPr lang="en-GB" sz="2000" noProof="0" dirty="0"/>
          </a:p>
          <a:p>
            <a:pPr marL="342900" indent="-342900" latinLnBrk="0">
              <a:buFont typeface="Arial" panose="020B0604020202020204" pitchFamily="34" charset="0"/>
              <a:buChar char="•"/>
            </a:pPr>
            <a:r>
              <a:rPr lang="en-GB" sz="2000" noProof="0" dirty="0">
                <a:solidFill>
                  <a:srgbClr val="2B2C30"/>
                </a:solidFill>
              </a:rPr>
              <a:t>Κατανοήσετε ποιος εξοπλισμός καταναλώνει την περισσότερη ενέργεια και γιατί. Στη συνέχεια, μπορείτε </a:t>
            </a:r>
            <a:r>
              <a:rPr lang="en-GB" sz="2000" b="1" noProof="0" dirty="0">
                <a:solidFill>
                  <a:srgbClr val="2B2C30"/>
                </a:solidFill>
              </a:rPr>
              <a:t>να δώσετε προτεραιότητα σε </a:t>
            </a:r>
            <a:r>
              <a:rPr lang="en-GB" sz="2000" noProof="0" dirty="0">
                <a:solidFill>
                  <a:srgbClr val="2B2C30"/>
                </a:solidFill>
              </a:rPr>
              <a:t>βελτιώσεις ή αναβαθμίσεις για τις πιο σημαντικές εξοικονομήσεις.</a:t>
            </a:r>
            <a:endParaRPr lang="en-GB" sz="2000" noProof="0" dirty="0"/>
          </a:p>
        </p:txBody>
      </p:sp>
      <p:pic>
        <p:nvPicPr>
          <p:cNvPr id="2" name="Google Shape;108;p3">
            <a:extLst>
              <a:ext uri="{FF2B5EF4-FFF2-40B4-BE49-F238E27FC236}">
                <a16:creationId xmlns:a16="http://schemas.microsoft.com/office/drawing/2014/main" id="{2ABE27B7-7E10-52F8-AA84-1D6C12A5098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5661-079B-B442-CFC0-826C2D2A2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B0C8F0-C91F-EDC4-A517-5FA2EE302DF6}"/>
              </a:ext>
            </a:extLst>
          </p:cNvPr>
          <p:cNvSpPr>
            <a:spLocks noGrp="1"/>
          </p:cNvSpPr>
          <p:nvPr>
            <p:ph type="title" idx="4294967295"/>
          </p:nvPr>
        </p:nvSpPr>
        <p:spPr>
          <a:xfrm>
            <a:off x="394854" y="769133"/>
            <a:ext cx="11602993"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1: Ξεκινώντας: Τι πρέπει να γνωρίζω για τη ζήτηση ηλεκτρικής ενέργειας; </a:t>
            </a:r>
            <a:endParaRPr lang="el-GR" noProof="1">
              <a:effectLst/>
            </a:endParaRPr>
          </a:p>
          <a:p>
            <a:endParaRPr lang="el-GR" noProof="1"/>
          </a:p>
        </p:txBody>
      </p:sp>
      <p:sp>
        <p:nvSpPr>
          <p:cNvPr id="4" name="TextBox 3">
            <a:extLst>
              <a:ext uri="{FF2B5EF4-FFF2-40B4-BE49-F238E27FC236}">
                <a16:creationId xmlns:a16="http://schemas.microsoft.com/office/drawing/2014/main" id="{1C04E45F-8E61-736D-EDC6-D6CD808CDE4A}"/>
              </a:ext>
            </a:extLst>
          </p:cNvPr>
          <p:cNvSpPr txBox="1"/>
          <p:nvPr/>
        </p:nvSpPr>
        <p:spPr>
          <a:xfrm>
            <a:off x="4269289" y="2094696"/>
            <a:ext cx="7728559" cy="4524315"/>
          </a:xfrm>
          <a:prstGeom prst="rect">
            <a:avLst/>
          </a:prstGeom>
          <a:noFill/>
        </p:spPr>
        <p:txBody>
          <a:bodyPr wrap="square" rtlCol="0">
            <a:spAutoFit/>
          </a:bodyPr>
          <a:lstStyle/>
          <a:p>
            <a:pPr latinLnBrk="0"/>
            <a:r>
              <a:rPr lang="en-US" sz="2400" b="1" dirty="0">
                <a:ea typeface="Public Sans"/>
                <a:cs typeface="Public Sans"/>
                <a:sym typeface="Public Sans"/>
              </a:rPr>
              <a:t>Πώς μπορώ να καταλάβω πώς και πότε </a:t>
            </a:r>
            <a:r>
              <a:rPr lang="el-GR" sz="2400" b="1" dirty="0"/>
              <a:t>καταναλώνω</a:t>
            </a:r>
            <a:r>
              <a:rPr lang="en-US" sz="2400" b="1" dirty="0">
                <a:ea typeface="Public Sans"/>
                <a:cs typeface="Public Sans"/>
                <a:sym typeface="Public Sans"/>
              </a:rPr>
              <a:t> ενέργεια;</a:t>
            </a:r>
          </a:p>
          <a:p>
            <a:pPr latinLnBrk="0"/>
            <a:endParaRPr lang="en-US" sz="2400" b="1" dirty="0">
              <a:solidFill>
                <a:srgbClr val="000066"/>
              </a:solidFill>
              <a:ea typeface="Public Sans"/>
              <a:cs typeface="Public Sans"/>
            </a:endParaRPr>
          </a:p>
          <a:p>
            <a:pPr latinLnBrk="0"/>
            <a:r>
              <a:rPr lang="en-US" sz="2400" dirty="0">
                <a:solidFill>
                  <a:srgbClr val="2B2C30"/>
                </a:solidFill>
                <a:ea typeface="Public Sans"/>
                <a:cs typeface="Public Sans"/>
              </a:rPr>
              <a:t>Προσδιορίστε </a:t>
            </a:r>
            <a:r>
              <a:rPr lang="en-US" sz="2400" b="1" dirty="0">
                <a:solidFill>
                  <a:srgbClr val="2B2C30"/>
                </a:solidFill>
                <a:ea typeface="Public Sans"/>
                <a:cs typeface="Public Sans"/>
              </a:rPr>
              <a:t>τα πρότυπα ζήτησης ηλεκτρικής ενέργειας. </a:t>
            </a:r>
            <a:r>
              <a:rPr lang="en-US" sz="2400" dirty="0">
                <a:solidFill>
                  <a:srgbClr val="2B2C30"/>
                </a:solidFill>
                <a:ea typeface="Public Sans"/>
                <a:cs typeface="Public Sans"/>
              </a:rPr>
              <a:t>Χρησιμοποιείτε: </a:t>
            </a:r>
          </a:p>
          <a:p>
            <a:pPr latinLnBrk="0"/>
            <a:endParaRPr lang="en-US" sz="2400" dirty="0">
              <a:solidFill>
                <a:srgbClr val="2B2C30"/>
              </a:solidFill>
              <a:ea typeface="Public Sans"/>
              <a:cs typeface="Public Sans"/>
            </a:endParaRPr>
          </a:p>
          <a:p>
            <a:pPr marL="914400" lvl="1" indent="-457200" latinLnBrk="0">
              <a:buChar char="•"/>
            </a:pPr>
            <a:r>
              <a:rPr lang="en-US" sz="2400" dirty="0">
                <a:solidFill>
                  <a:srgbClr val="2B2C30"/>
                </a:solidFill>
                <a:ea typeface="Public Sans"/>
                <a:cs typeface="Public Sans"/>
              </a:rPr>
              <a:t>Εξοπλισμό υψηλής ενεργειακής κατανάλωσης; </a:t>
            </a:r>
          </a:p>
          <a:p>
            <a:pPr marL="914400" lvl="1" indent="-457200" latinLnBrk="0">
              <a:buChar char="•"/>
            </a:pPr>
            <a:r>
              <a:rPr lang="en-US" sz="2400" dirty="0">
                <a:solidFill>
                  <a:srgbClr val="2B2C30"/>
                </a:solidFill>
                <a:ea typeface="Public Sans"/>
                <a:cs typeface="Public Sans"/>
              </a:rPr>
              <a:t>Ηλεκτρική ενέργεια σε ώρες αιχμής ή εκτός αιχμής;</a:t>
            </a:r>
          </a:p>
          <a:p>
            <a:pPr marL="914400" lvl="1" indent="-457200" latinLnBrk="0">
              <a:buChar char="•"/>
            </a:pPr>
            <a:r>
              <a:rPr lang="en-US" sz="2400" dirty="0">
                <a:solidFill>
                  <a:srgbClr val="2B2C30"/>
                </a:solidFill>
                <a:ea typeface="Public Sans"/>
                <a:cs typeface="Public Sans"/>
              </a:rPr>
              <a:t>Αναποτελεσματικές πρακτικές; </a:t>
            </a:r>
          </a:p>
          <a:p>
            <a:pPr marL="914400" lvl="1" indent="-457200" latinLnBrk="0">
              <a:buChar char="•"/>
            </a:pPr>
            <a:endParaRPr lang="en-US" sz="2400" dirty="0">
              <a:solidFill>
                <a:srgbClr val="2B2C30"/>
              </a:solidFill>
              <a:ea typeface="Public Sans"/>
              <a:cs typeface="Public Sans"/>
            </a:endParaRPr>
          </a:p>
          <a:p>
            <a:pPr latinLnBrk="0"/>
            <a:r>
              <a:rPr lang="en-US" sz="2400" dirty="0">
                <a:solidFill>
                  <a:srgbClr val="2B2C30"/>
                </a:solidFill>
                <a:ea typeface="Public Sans"/>
                <a:cs typeface="Public Sans"/>
              </a:rPr>
              <a:t>Διαβάστε </a:t>
            </a:r>
            <a:r>
              <a:rPr lang="en-US" sz="2400" dirty="0">
                <a:solidFill>
                  <a:srgbClr val="2B2C30"/>
                </a:solidFill>
                <a:ea typeface="Public Sans"/>
                <a:cs typeface="Public Sans"/>
                <a:hlinkClick r:id="rId3"/>
              </a:rPr>
              <a:t>τον οδηγό </a:t>
            </a:r>
            <a:r>
              <a:rPr lang="en-US" sz="2400" dirty="0">
                <a:solidFill>
                  <a:srgbClr val="2B2C30"/>
                </a:solidFill>
                <a:ea typeface="Public Sans"/>
                <a:cs typeface="Public Sans"/>
              </a:rPr>
              <a:t>της Energy Trust </a:t>
            </a:r>
            <a:r>
              <a:rPr lang="en-US" sz="2400" dirty="0">
                <a:solidFill>
                  <a:srgbClr val="2B2C30"/>
                </a:solidFill>
                <a:ea typeface="Public Sans"/>
                <a:cs typeface="Public Sans"/>
                <a:hlinkClick r:id="rId3"/>
              </a:rPr>
              <a:t>για την ενεργειακή απόδοση στο χώρο εργασίας</a:t>
            </a:r>
            <a:r>
              <a:rPr lang="en-US" sz="2400" dirty="0">
                <a:solidFill>
                  <a:srgbClr val="2B2C30"/>
                </a:solidFill>
                <a:ea typeface="Public Sans"/>
                <a:cs typeface="Public Sans"/>
              </a:rPr>
              <a:t>.</a:t>
            </a:r>
          </a:p>
        </p:txBody>
      </p:sp>
      <p:pic>
        <p:nvPicPr>
          <p:cNvPr id="2" name="Google Shape;108;p3">
            <a:extLst>
              <a:ext uri="{FF2B5EF4-FFF2-40B4-BE49-F238E27FC236}">
                <a16:creationId xmlns:a16="http://schemas.microsoft.com/office/drawing/2014/main" id="{6B07569D-B7EF-C867-B1F1-1578EFB9005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415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ABAB1-C0C2-B30E-A8DA-575075A0F8F5}"/>
              </a:ext>
            </a:extLst>
          </p:cNvPr>
          <p:cNvSpPr>
            <a:spLocks noGrp="1"/>
          </p:cNvSpPr>
          <p:nvPr>
            <p:ph type="title" idx="4294967295"/>
          </p:nvPr>
        </p:nvSpPr>
        <p:spPr>
          <a:xfrm>
            <a:off x="477981" y="778343"/>
            <a:ext cx="11173691"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Βήμα 1: Ξεκινώντας: Τι πρέπει να γνωρίζω; Ποιες είναι οι επιλογές μου; </a:t>
            </a:r>
            <a:endParaRPr lang="el-GR" noProof="1">
              <a:effectLst/>
            </a:endParaRPr>
          </a:p>
          <a:p>
            <a:endParaRPr lang="el-G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21479" y="2103906"/>
            <a:ext cx="7493038" cy="4893647"/>
          </a:xfrm>
          <a:prstGeom prst="rect">
            <a:avLst/>
          </a:prstGeom>
          <a:noFill/>
        </p:spPr>
        <p:txBody>
          <a:bodyPr wrap="square" lIns="91440" tIns="45720" rIns="91440" bIns="45720" rtlCol="0" anchor="t">
            <a:spAutoFit/>
          </a:bodyPr>
          <a:lstStyle/>
          <a:p>
            <a:pPr latinLnBrk="0"/>
            <a:r>
              <a:rPr lang="en-GB" sz="2000" b="1" noProof="1"/>
              <a:t>Τώρα που καταλαβαίνω πώς και πότε καταναλώνουμε ενέργεια, ποιες είναι οι επιλογές μου;</a:t>
            </a:r>
          </a:p>
          <a:p>
            <a:pPr latinLnBrk="0"/>
            <a:endParaRPr lang="en-GB" sz="2000" b="1" noProof="1">
              <a:solidFill>
                <a:srgbClr val="000066"/>
              </a:solidFill>
            </a:endParaRPr>
          </a:p>
          <a:p>
            <a:pPr marL="342900" indent="-342900" latinLnBrk="0">
              <a:buFont typeface="Arial" panose="020B0604020202020204" pitchFamily="34" charset="0"/>
              <a:buChar char="•"/>
            </a:pPr>
            <a:r>
              <a:rPr lang="en-GB" sz="2000" b="1" noProof="1">
                <a:solidFill>
                  <a:srgbClr val="2B2C30"/>
                </a:solidFill>
              </a:rPr>
              <a:t>Κάντε μικρές προσαρμογές</a:t>
            </a:r>
            <a:r>
              <a:rPr lang="en-GB" sz="2000" noProof="1">
                <a:solidFill>
                  <a:srgbClr val="2B2C30"/>
                </a:solidFill>
              </a:rPr>
              <a:t>: όπως η χρήση συσκευών υψηλής κατανάλωσης ενέργειας εκτός των ωρών αιχμής, η αναβάθμιση σε συσκευές υψηλής ενεργειακής απόδοσης ή η βελτιστοποίηση του φωτισμού.</a:t>
            </a:r>
          </a:p>
          <a:p>
            <a:pPr marL="342900" indent="-342900" latinLnBrk="0">
              <a:buFont typeface="Arial" panose="020B0604020202020204" pitchFamily="34" charset="0"/>
              <a:buChar char="•"/>
            </a:pPr>
            <a:r>
              <a:rPr lang="en-GB" sz="2000" b="1" noProof="1">
                <a:solidFill>
                  <a:srgbClr val="2B2C30"/>
                </a:solidFill>
              </a:rPr>
              <a:t>Χρησιμοποιήστε έξυπνα ψηφιακά εργαλεία και συσκευές: </a:t>
            </a:r>
            <a:r>
              <a:rPr lang="en-GB" sz="2000" noProof="1">
                <a:solidFill>
                  <a:srgbClr val="2B2C30"/>
                </a:solidFill>
              </a:rPr>
              <a:t>για να κατανοήσετε και να διαχειριστείτε την κατανάλωση ενέργειας και το κόστος.</a:t>
            </a:r>
            <a:endParaRPr lang="en-GB" sz="2000" b="1" noProof="1">
              <a:solidFill>
                <a:srgbClr val="2B2C30"/>
              </a:solidFill>
            </a:endParaRPr>
          </a:p>
          <a:p>
            <a:pPr marL="342900" indent="-342900" latinLnBrk="0">
              <a:buFont typeface="Arial" panose="020B0604020202020204" pitchFamily="34" charset="0"/>
              <a:buChar char="•"/>
            </a:pPr>
            <a:r>
              <a:rPr lang="en-GB" sz="2000" b="1" noProof="1">
                <a:solidFill>
                  <a:srgbClr val="2B2C30"/>
                </a:solidFill>
              </a:rPr>
              <a:t>Σκεφτείτε μακροπρόθεσμα: </a:t>
            </a:r>
            <a:r>
              <a:rPr lang="en-GB" sz="2000" noProof="1">
                <a:solidFill>
                  <a:srgbClr val="2B2C30"/>
                </a:solidFill>
              </a:rPr>
              <a:t>σχεδιάστε τη μετάβαση σε πιο ενεργειακά αποδοτικές υποδομές, μηχανήματα ή τεχνολογία κτιρίων.</a:t>
            </a:r>
          </a:p>
          <a:p>
            <a:pPr marL="342900" indent="-342900" latinLnBrk="0">
              <a:buFont typeface="Arial" panose="020B0604020202020204" pitchFamily="34" charset="0"/>
              <a:buChar char="•"/>
            </a:pPr>
            <a:r>
              <a:rPr lang="en-GB" sz="2000" b="1" noProof="1">
                <a:solidFill>
                  <a:srgbClr val="2B2C30"/>
                </a:solidFill>
                <a:ea typeface="Public Sans"/>
                <a:cs typeface="Public Sans"/>
              </a:rPr>
              <a:t>Εξερευνήστε </a:t>
            </a:r>
            <a:r>
              <a:rPr lang="en-US" sz="2000" b="1" dirty="0">
                <a:solidFill>
                  <a:srgbClr val="2B2C30"/>
                </a:solidFill>
                <a:ea typeface="Public Sans"/>
                <a:cs typeface="Public Sans"/>
              </a:rPr>
              <a:t>εργαλεία και ευκαιρίες χρηματοδότησης</a:t>
            </a:r>
            <a:r>
              <a:rPr lang="en-US" sz="2000" dirty="0">
                <a:solidFill>
                  <a:srgbClr val="2B2C30"/>
                </a:solidFill>
                <a:ea typeface="Public Sans"/>
                <a:cs typeface="Public Sans"/>
              </a:rPr>
              <a:t>.</a:t>
            </a:r>
            <a:endParaRPr lang="en-US" sz="2000" dirty="0">
              <a:solidFill>
                <a:srgbClr val="2B2C30"/>
              </a:solidFill>
            </a:endParaRPr>
          </a:p>
          <a:p>
            <a:pPr latinLnBrk="0"/>
            <a:endParaRPr lang="en-GB" sz="2000" noProof="1">
              <a:solidFill>
                <a:srgbClr val="2B2C30"/>
              </a:solidFill>
              <a:ea typeface="Calibri"/>
              <a:cs typeface="Calibri"/>
            </a:endParaRPr>
          </a:p>
        </p:txBody>
      </p:sp>
      <p:pic>
        <p:nvPicPr>
          <p:cNvPr id="3" name="Google Shape;108;p3">
            <a:extLst>
              <a:ext uri="{FF2B5EF4-FFF2-40B4-BE49-F238E27FC236}">
                <a16:creationId xmlns:a16="http://schemas.microsoft.com/office/drawing/2014/main" id="{53D3E27E-704F-1594-9821-BD954C2597D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48AD18-2D82-167C-6F2C-8DBAC8C8BE2E}"/>
              </a:ext>
            </a:extLst>
          </p:cNvPr>
          <p:cNvSpPr>
            <a:spLocks noGrp="1"/>
          </p:cNvSpPr>
          <p:nvPr>
            <p:ph type="title" idx="4294967295"/>
          </p:nvPr>
        </p:nvSpPr>
        <p:spPr>
          <a:xfrm>
            <a:off x="647367" y="559089"/>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Βήμα 2: Ξεκινώντας: Ποια είναι τα οφέλη της μεγαλύτερης ενεργειακής απόδοσης;</a:t>
            </a:r>
            <a:endParaRPr lang="el-GR" noProof="1">
              <a:effectLst/>
            </a:endParaRPr>
          </a:p>
          <a:p>
            <a:endParaRPr lang="el-G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Ποια είναι τα οφέλη της μεγαλύτερης ενεργειακής απόδοσης; </a:t>
            </a:r>
            <a:endParaRPr lang="en-US" sz="4000" i="1" dirty="0">
              <a:solidFill>
                <a:schemeClr val="accent2"/>
              </a:solidFill>
            </a:endParaRPr>
          </a:p>
        </p:txBody>
      </p:sp>
    </p:spTree>
    <p:extLst>
      <p:ext uri="{BB962C8B-B14F-4D97-AF65-F5344CB8AC3E}">
        <p14:creationId xmlns:p14="http://schemas.microsoft.com/office/powerpoint/2010/main" val="515079878"/>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C3D1AB-3665-4026-8AF6-745A9DFD4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395</TotalTime>
  <Words>4716</Words>
  <Application>Microsoft Macintosh PowerPoint</Application>
  <PresentationFormat>Widescreen</PresentationFormat>
  <Paragraphs>378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Εξοικονόμηση ενέργειας και βελτίωση της ενεργειακής απόδοσης της επιχείρησής σας: </vt:lpstr>
      <vt:lpstr>Εισαγωγή</vt:lpstr>
      <vt:lpstr>Περιεχόμενα</vt:lpstr>
      <vt:lpstr>10 εύκολα βήματα για να εξοικονομήσετε ενέργεια και να κάνετε την επιχείρησή σας πιο ενεργειακά αποδοτική </vt:lpstr>
      <vt:lpstr>Βήμα 1: Ξεκινώντας: Τι πρέπει να γνωρίζω;  </vt:lpstr>
      <vt:lpstr>Βήμα 1: Ξεκινώντας: Τι πρέπει να γνωρίζω σχετικά με την κατανάλωση ενέργειας;  </vt:lpstr>
      <vt:lpstr>Βήμα 1: Ξεκινώντας: Τι πρέπει να γνωρίζω για τη ζήτηση ηλεκτρικής ενέργειας;  </vt:lpstr>
      <vt:lpstr>Βήμα 1: Ξεκινώντας: Τι πρέπει να γνωρίζω; Ποιες είναι οι επιλογές μου;  </vt:lpstr>
      <vt:lpstr>Βήμα 2: Ξεκινώντας: Ποια είναι τα οφέλη της μεγαλύτερης ενεργειακής απόδοσης; </vt:lpstr>
      <vt:lpstr>Βήμα 2: Ξεκινώντας: Τα οφέλη της μεγαλύτερης ενεργειακής απόδοσης  </vt:lpstr>
      <vt:lpstr>Βήμα 3: Διεξαγωγή ενεργειακού ελέγχου </vt:lpstr>
      <vt:lpstr>Βήμα 3: Τι είναι ο ενεργειακός έλεγχος </vt:lpstr>
      <vt:lpstr>Βήμα 4: Εγκαταστήστε έναν έξυπνο μετρητή  </vt:lpstr>
      <vt:lpstr>Βήμα 4: Εγκατάσταση έξυπνου μετρητή: τι μπορούν να κάνουν; </vt:lpstr>
      <vt:lpstr>Βήμα 4: Εγκατάσταση έξυπνου μετρητή: κατανόηση των χαρακτηριστικών του </vt:lpstr>
      <vt:lpstr>Βήμα 5: Υπολογίστε την κατανάλωση ενέργειας των συσκευών  </vt:lpstr>
      <vt:lpstr>Βήμα 5: Υπολογισμός της κατανάλωσης ενέργειας των συσκευών: πώς να το προσεγγίσετε  </vt:lpstr>
      <vt:lpstr>Βήμα 6: Εξερευνήστε την αποδοτική χρήση της ενέργειας </vt:lpstr>
      <vt:lpstr>Βήμα 6: Εξερευνήστε την αποδοτική χρήση της ενέργειας: εξοικονόμηση χρημάτων </vt:lpstr>
      <vt:lpstr>Βήμα 6: Εξερευνήστε την αποδοτική χρήση της ενέργειας: εξοικονόμηση ενέργειας </vt:lpstr>
      <vt:lpstr>Βήμα 7: Αυξήστε την ενεργειακή απόδοση του εξοπλισμού σας  </vt:lpstr>
      <vt:lpstr>Βήμα 7: Αυξήστε την ενεργειακή απόδοση του εξοπλισμού σας: πώς να ελέγξετε  </vt:lpstr>
      <vt:lpstr>Βήμα 8: Βελτιστοποιήστε τα συστήματα θέρμανσης και ψύξης </vt:lpstr>
      <vt:lpstr>Βήμα 8: Βελτιστοποιήστε τα συστήματα θέρμανσης και ψύξης: πρακτικές συμβουλές </vt:lpstr>
      <vt:lpstr>Βήμα 9: Ενθαρρύνετε τις πρακτικές εξοικονόμησης ενέργειας μεταξύ των εργαζομένων </vt:lpstr>
      <vt:lpstr>Βήμα 9: Ενθαρρύνετε τις πρακτικές εξοικονόμησης ενέργειας μεταξύ των εργαζομένων: μερικές συμβουλές </vt:lpstr>
      <vt:lpstr>Βήμα 10: Εξερευνήστε κάποιες επιπλέον πηγές </vt:lpstr>
      <vt:lpstr>Επόμενα βήματα: Μερικές επιπλέον πηγές </vt:lpstr>
      <vt:lpstr>Ευχαριστίες 1 </vt:lpstr>
      <vt:lpstr>Ευχαριστίες 2</vt:lpstr>
      <vt:lpstr>Ευχαριστώ!</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2026-03-18T06:22:17Z</dcterms:modified>
  <cp:category/>
</cp:coreProperties>
</file>