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Open Sans ExtraBold"/>
      <p:bold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8" roundtripDataSignature="AMtx7mgB3MwrKUnx54TL49eo9WEm5oYW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ExtraBold-boldItalic.fntdata"/><Relationship Id="rId10" Type="http://schemas.openxmlformats.org/officeDocument/2006/relationships/slide" Target="slides/slide5.xml"/><Relationship Id="rId32" Type="http://schemas.openxmlformats.org/officeDocument/2006/relationships/font" Target="fonts/OpenSansExtraBold-bold.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676511967571874"/>
          <c:y val="4.0921846879866462E-2"/>
          <c:w val="0.73844434981043006"/>
          <c:h val="0.77883782146534142"/>
        </c:manualLayout>
      </c:layout>
      <c:areaChart>
        <c:grouping val="stacked"/>
        <c:varyColors val="0"/>
        <c:ser>
          <c:idx val="0"/>
          <c:order val="0"/>
          <c:tx>
            <c:strRef>
              <c:f>Sheet1!$Q$6</c:f>
              <c:strCache>
                <c:ptCount val="1"/>
                <c:pt idx="0">
                  <c:v>Industry</c:v>
                </c:pt>
              </c:strCache>
            </c:strRef>
          </c:tx>
          <c:cat>
            <c:numRef>
              <c:f>Sheet1!$P$7:$P$13</c:f>
              <c:numCache>
                <c:formatCode>General</c:formatCode>
                <c:ptCount val="7"/>
                <c:pt idx="0">
                  <c:v>1970</c:v>
                </c:pt>
                <c:pt idx="1">
                  <c:v>1980</c:v>
                </c:pt>
                <c:pt idx="2">
                  <c:v>1990</c:v>
                </c:pt>
                <c:pt idx="3">
                  <c:v>2000</c:v>
                </c:pt>
                <c:pt idx="4">
                  <c:v>2010</c:v>
                </c:pt>
                <c:pt idx="5">
                  <c:v>2020</c:v>
                </c:pt>
                <c:pt idx="6">
                  <c:v>2030</c:v>
                </c:pt>
              </c:numCache>
            </c:numRef>
          </c:cat>
          <c:val>
            <c:numRef>
              <c:f>Sheet1!$Q$7:$Q$13</c:f>
              <c:numCache>
                <c:formatCode>General</c:formatCode>
                <c:ptCount val="7"/>
                <c:pt idx="0">
                  <c:v>150</c:v>
                </c:pt>
                <c:pt idx="1">
                  <c:v>165</c:v>
                </c:pt>
                <c:pt idx="2">
                  <c:v>180</c:v>
                </c:pt>
                <c:pt idx="3">
                  <c:v>200</c:v>
                </c:pt>
                <c:pt idx="4">
                  <c:v>220</c:v>
                </c:pt>
                <c:pt idx="5">
                  <c:v>250</c:v>
                </c:pt>
                <c:pt idx="6">
                  <c:v>280</c:v>
                </c:pt>
              </c:numCache>
            </c:numRef>
          </c:val>
          <c:extLst>
            <c:ext xmlns:c16="http://schemas.microsoft.com/office/drawing/2014/chart" uri="{C3380CC4-5D6E-409C-BE32-E72D297353CC}">
              <c16:uniqueId val="{00000000-C327-4620-89C9-65C6D5F7E327}"/>
            </c:ext>
          </c:extLst>
        </c:ser>
        <c:ser>
          <c:idx val="1"/>
          <c:order val="1"/>
          <c:tx>
            <c:strRef>
              <c:f>Sheet1!$R$6</c:f>
              <c:strCache>
                <c:ptCount val="1"/>
                <c:pt idx="0">
                  <c:v>Agriculture</c:v>
                </c:pt>
              </c:strCache>
            </c:strRef>
          </c:tx>
          <c:cat>
            <c:numRef>
              <c:f>Sheet1!$P$7:$P$13</c:f>
              <c:numCache>
                <c:formatCode>General</c:formatCode>
                <c:ptCount val="7"/>
                <c:pt idx="0">
                  <c:v>1970</c:v>
                </c:pt>
                <c:pt idx="1">
                  <c:v>1980</c:v>
                </c:pt>
                <c:pt idx="2">
                  <c:v>1990</c:v>
                </c:pt>
                <c:pt idx="3">
                  <c:v>2000</c:v>
                </c:pt>
                <c:pt idx="4">
                  <c:v>2010</c:v>
                </c:pt>
                <c:pt idx="5">
                  <c:v>2020</c:v>
                </c:pt>
                <c:pt idx="6">
                  <c:v>2030</c:v>
                </c:pt>
              </c:numCache>
            </c:numRef>
          </c:cat>
          <c:val>
            <c:numRef>
              <c:f>Sheet1!$R$7:$R$13</c:f>
              <c:numCache>
                <c:formatCode>General</c:formatCode>
                <c:ptCount val="7"/>
                <c:pt idx="0">
                  <c:v>10</c:v>
                </c:pt>
                <c:pt idx="1">
                  <c:v>11.5</c:v>
                </c:pt>
                <c:pt idx="2">
                  <c:v>13</c:v>
                </c:pt>
                <c:pt idx="3">
                  <c:v>15</c:v>
                </c:pt>
                <c:pt idx="4">
                  <c:v>17</c:v>
                </c:pt>
                <c:pt idx="5">
                  <c:v>20</c:v>
                </c:pt>
                <c:pt idx="6">
                  <c:v>23</c:v>
                </c:pt>
              </c:numCache>
            </c:numRef>
          </c:val>
          <c:extLst>
            <c:ext xmlns:c16="http://schemas.microsoft.com/office/drawing/2014/chart" uri="{C3380CC4-5D6E-409C-BE32-E72D297353CC}">
              <c16:uniqueId val="{00000001-C327-4620-89C9-65C6D5F7E327}"/>
            </c:ext>
          </c:extLst>
        </c:ser>
        <c:ser>
          <c:idx val="2"/>
          <c:order val="2"/>
          <c:tx>
            <c:strRef>
              <c:f>Sheet1!$S$6</c:f>
              <c:strCache>
                <c:ptCount val="1"/>
                <c:pt idx="0">
                  <c:v>Residencial</c:v>
                </c:pt>
              </c:strCache>
            </c:strRef>
          </c:tx>
          <c:cat>
            <c:numRef>
              <c:f>Sheet1!$P$7:$P$13</c:f>
              <c:numCache>
                <c:formatCode>General</c:formatCode>
                <c:ptCount val="7"/>
                <c:pt idx="0">
                  <c:v>1970</c:v>
                </c:pt>
                <c:pt idx="1">
                  <c:v>1980</c:v>
                </c:pt>
                <c:pt idx="2">
                  <c:v>1990</c:v>
                </c:pt>
                <c:pt idx="3">
                  <c:v>2000</c:v>
                </c:pt>
                <c:pt idx="4">
                  <c:v>2010</c:v>
                </c:pt>
                <c:pt idx="5">
                  <c:v>2020</c:v>
                </c:pt>
                <c:pt idx="6">
                  <c:v>2030</c:v>
                </c:pt>
              </c:numCache>
            </c:numRef>
          </c:cat>
          <c:val>
            <c:numRef>
              <c:f>Sheet1!$S$7:$S$13</c:f>
              <c:numCache>
                <c:formatCode>General</c:formatCode>
                <c:ptCount val="7"/>
                <c:pt idx="0">
                  <c:v>90</c:v>
                </c:pt>
                <c:pt idx="1">
                  <c:v>99</c:v>
                </c:pt>
                <c:pt idx="2">
                  <c:v>108</c:v>
                </c:pt>
                <c:pt idx="3">
                  <c:v>120</c:v>
                </c:pt>
                <c:pt idx="4">
                  <c:v>132</c:v>
                </c:pt>
                <c:pt idx="5">
                  <c:v>150</c:v>
                </c:pt>
                <c:pt idx="6">
                  <c:v>168</c:v>
                </c:pt>
              </c:numCache>
            </c:numRef>
          </c:val>
          <c:extLst>
            <c:ext xmlns:c16="http://schemas.microsoft.com/office/drawing/2014/chart" uri="{C3380CC4-5D6E-409C-BE32-E72D297353CC}">
              <c16:uniqueId val="{00000002-C327-4620-89C9-65C6D5F7E327}"/>
            </c:ext>
          </c:extLst>
        </c:ser>
        <c:ser>
          <c:idx val="3"/>
          <c:order val="3"/>
          <c:tx>
            <c:strRef>
              <c:f>Sheet1!$T$6</c:f>
              <c:strCache>
                <c:ptCount val="1"/>
                <c:pt idx="0">
                  <c:v>Commercial</c:v>
                </c:pt>
              </c:strCache>
            </c:strRef>
          </c:tx>
          <c:cat>
            <c:numRef>
              <c:f>Sheet1!$P$7:$P$13</c:f>
              <c:numCache>
                <c:formatCode>General</c:formatCode>
                <c:ptCount val="7"/>
                <c:pt idx="0">
                  <c:v>1970</c:v>
                </c:pt>
                <c:pt idx="1">
                  <c:v>1980</c:v>
                </c:pt>
                <c:pt idx="2">
                  <c:v>1990</c:v>
                </c:pt>
                <c:pt idx="3">
                  <c:v>2000</c:v>
                </c:pt>
                <c:pt idx="4">
                  <c:v>2010</c:v>
                </c:pt>
                <c:pt idx="5">
                  <c:v>2020</c:v>
                </c:pt>
                <c:pt idx="6">
                  <c:v>2030</c:v>
                </c:pt>
              </c:numCache>
            </c:numRef>
          </c:cat>
          <c:val>
            <c:numRef>
              <c:f>Sheet1!$T$7:$T$13</c:f>
              <c:numCache>
                <c:formatCode>General</c:formatCode>
                <c:ptCount val="7"/>
                <c:pt idx="0">
                  <c:v>9</c:v>
                </c:pt>
                <c:pt idx="1">
                  <c:v>9.9</c:v>
                </c:pt>
                <c:pt idx="2">
                  <c:v>10.8</c:v>
                </c:pt>
                <c:pt idx="3">
                  <c:v>12</c:v>
                </c:pt>
                <c:pt idx="4">
                  <c:v>13.2</c:v>
                </c:pt>
                <c:pt idx="5">
                  <c:v>15</c:v>
                </c:pt>
                <c:pt idx="6">
                  <c:v>16.8</c:v>
                </c:pt>
              </c:numCache>
            </c:numRef>
          </c:val>
          <c:extLst>
            <c:ext xmlns:c16="http://schemas.microsoft.com/office/drawing/2014/chart" uri="{C3380CC4-5D6E-409C-BE32-E72D297353CC}">
              <c16:uniqueId val="{00000003-C327-4620-89C9-65C6D5F7E327}"/>
            </c:ext>
          </c:extLst>
        </c:ser>
        <c:dLbls>
          <c:showLegendKey val="0"/>
          <c:showVal val="0"/>
          <c:showCatName val="0"/>
          <c:showSerName val="0"/>
          <c:showPercent val="0"/>
          <c:showBubbleSize val="0"/>
        </c:dLbls>
        <c:axId val="222436736"/>
        <c:axId val="222438528"/>
      </c:areaChart>
      <c:catAx>
        <c:axId val="222436736"/>
        <c:scaling>
          <c:orientation val="minMax"/>
        </c:scaling>
        <c:delete val="0"/>
        <c:axPos val="b"/>
        <c:numFmt formatCode="General" sourceLinked="1"/>
        <c:majorTickMark val="out"/>
        <c:minorTickMark val="none"/>
        <c:tickLblPos val="nextTo"/>
        <c:crossAx val="222438528"/>
        <c:crosses val="autoZero"/>
        <c:auto val="1"/>
        <c:lblAlgn val="ctr"/>
        <c:lblOffset val="100"/>
        <c:noMultiLvlLbl val="0"/>
      </c:catAx>
      <c:valAx>
        <c:axId val="222438528"/>
        <c:scaling>
          <c:orientation val="minMax"/>
        </c:scaling>
        <c:delete val="0"/>
        <c:axPos val="l"/>
        <c:majorGridlines>
          <c:spPr>
            <a:ln>
              <a:noFill/>
            </a:ln>
          </c:spPr>
        </c:majorGridlines>
        <c:title>
          <c:tx>
            <c:rich>
              <a:bodyPr rot="-5400000" vert="horz"/>
              <a:lstStyle/>
              <a:p>
                <a:pPr>
                  <a:defRPr sz="1400" b="0" i="0">
                    <a:latin typeface="Calibri" panose="020F0502020204030204" pitchFamily="34" charset="0"/>
                    <a:cs typeface="Calibri" panose="020F0502020204030204" pitchFamily="34" charset="0"/>
                  </a:defRPr>
                </a:pPr>
                <a:r>
                  <a:rPr lang="en-US" sz="1400" b="0" i="0">
                    <a:latin typeface="Open Sans" panose="020B0606030504020204" pitchFamily="34" charset="0"/>
                    <a:cs typeface="Open Sans" panose="020B0606030504020204" pitchFamily="34" charset="0"/>
                  </a:rPr>
                  <a:t>TJ</a:t>
                </a:r>
              </a:p>
            </c:rich>
          </c:tx>
          <c:layout>
            <c:manualLayout>
              <c:xMode val="edge"/>
              <c:yMode val="edge"/>
              <c:x val="0"/>
              <c:y val="0.37006629641643801"/>
            </c:manualLayout>
          </c:layout>
          <c:overlay val="0"/>
        </c:title>
        <c:numFmt formatCode="General" sourceLinked="1"/>
        <c:majorTickMark val="out"/>
        <c:minorTickMark val="none"/>
        <c:tickLblPos val="nextTo"/>
        <c:crossAx val="222436736"/>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676511967571874"/>
          <c:y val="4.0921846879866462E-2"/>
          <c:w val="0.73844434981043006"/>
          <c:h val="0.77883782146534142"/>
        </c:manualLayout>
      </c:layout>
      <c:areaChart>
        <c:grouping val="stacked"/>
        <c:varyColors val="0"/>
        <c:ser>
          <c:idx val="0"/>
          <c:order val="0"/>
          <c:tx>
            <c:strRef>
              <c:f>Sheet1!$Q$6</c:f>
              <c:strCache>
                <c:ptCount val="1"/>
                <c:pt idx="0">
                  <c:v>Industry</c:v>
                </c:pt>
              </c:strCache>
            </c:strRef>
          </c:tx>
          <c:cat>
            <c:numRef>
              <c:f>Sheet1!$P$7:$P$13</c:f>
              <c:numCache>
                <c:formatCode>General</c:formatCode>
                <c:ptCount val="7"/>
                <c:pt idx="0">
                  <c:v>1970</c:v>
                </c:pt>
                <c:pt idx="1">
                  <c:v>1980</c:v>
                </c:pt>
                <c:pt idx="2">
                  <c:v>1990</c:v>
                </c:pt>
                <c:pt idx="3">
                  <c:v>2000</c:v>
                </c:pt>
                <c:pt idx="4">
                  <c:v>2010</c:v>
                </c:pt>
                <c:pt idx="5">
                  <c:v>2020</c:v>
                </c:pt>
                <c:pt idx="6">
                  <c:v>2030</c:v>
                </c:pt>
              </c:numCache>
            </c:numRef>
          </c:cat>
          <c:val>
            <c:numRef>
              <c:f>Sheet1!$Q$7:$Q$13</c:f>
              <c:numCache>
                <c:formatCode>General</c:formatCode>
                <c:ptCount val="7"/>
                <c:pt idx="0">
                  <c:v>150</c:v>
                </c:pt>
                <c:pt idx="1">
                  <c:v>165</c:v>
                </c:pt>
                <c:pt idx="2">
                  <c:v>180</c:v>
                </c:pt>
                <c:pt idx="3">
                  <c:v>200</c:v>
                </c:pt>
                <c:pt idx="4">
                  <c:v>220</c:v>
                </c:pt>
                <c:pt idx="5">
                  <c:v>250</c:v>
                </c:pt>
                <c:pt idx="6">
                  <c:v>280</c:v>
                </c:pt>
              </c:numCache>
            </c:numRef>
          </c:val>
          <c:extLst>
            <c:ext xmlns:c16="http://schemas.microsoft.com/office/drawing/2014/chart" uri="{C3380CC4-5D6E-409C-BE32-E72D297353CC}">
              <c16:uniqueId val="{00000000-8FCB-5241-B7E7-6A59E9C5AFB1}"/>
            </c:ext>
          </c:extLst>
        </c:ser>
        <c:ser>
          <c:idx val="1"/>
          <c:order val="1"/>
          <c:tx>
            <c:strRef>
              <c:f>Sheet1!$R$6</c:f>
              <c:strCache>
                <c:ptCount val="1"/>
                <c:pt idx="0">
                  <c:v>Agriculture</c:v>
                </c:pt>
              </c:strCache>
            </c:strRef>
          </c:tx>
          <c:cat>
            <c:numRef>
              <c:f>Sheet1!$P$7:$P$13</c:f>
              <c:numCache>
                <c:formatCode>General</c:formatCode>
                <c:ptCount val="7"/>
                <c:pt idx="0">
                  <c:v>1970</c:v>
                </c:pt>
                <c:pt idx="1">
                  <c:v>1980</c:v>
                </c:pt>
                <c:pt idx="2">
                  <c:v>1990</c:v>
                </c:pt>
                <c:pt idx="3">
                  <c:v>2000</c:v>
                </c:pt>
                <c:pt idx="4">
                  <c:v>2010</c:v>
                </c:pt>
                <c:pt idx="5">
                  <c:v>2020</c:v>
                </c:pt>
                <c:pt idx="6">
                  <c:v>2030</c:v>
                </c:pt>
              </c:numCache>
            </c:numRef>
          </c:cat>
          <c:val>
            <c:numRef>
              <c:f>Sheet1!$R$7:$R$13</c:f>
              <c:numCache>
                <c:formatCode>General</c:formatCode>
                <c:ptCount val="7"/>
                <c:pt idx="0">
                  <c:v>10</c:v>
                </c:pt>
                <c:pt idx="1">
                  <c:v>11.5</c:v>
                </c:pt>
                <c:pt idx="2">
                  <c:v>13</c:v>
                </c:pt>
                <c:pt idx="3">
                  <c:v>15</c:v>
                </c:pt>
                <c:pt idx="4">
                  <c:v>17</c:v>
                </c:pt>
                <c:pt idx="5">
                  <c:v>20</c:v>
                </c:pt>
                <c:pt idx="6">
                  <c:v>23</c:v>
                </c:pt>
              </c:numCache>
            </c:numRef>
          </c:val>
          <c:extLst>
            <c:ext xmlns:c16="http://schemas.microsoft.com/office/drawing/2014/chart" uri="{C3380CC4-5D6E-409C-BE32-E72D297353CC}">
              <c16:uniqueId val="{00000001-8FCB-5241-B7E7-6A59E9C5AFB1}"/>
            </c:ext>
          </c:extLst>
        </c:ser>
        <c:ser>
          <c:idx val="2"/>
          <c:order val="2"/>
          <c:tx>
            <c:strRef>
              <c:f>Sheet1!$S$6</c:f>
              <c:strCache>
                <c:ptCount val="1"/>
                <c:pt idx="0">
                  <c:v>Residencial</c:v>
                </c:pt>
              </c:strCache>
            </c:strRef>
          </c:tx>
          <c:cat>
            <c:numRef>
              <c:f>Sheet1!$P$7:$P$13</c:f>
              <c:numCache>
                <c:formatCode>General</c:formatCode>
                <c:ptCount val="7"/>
                <c:pt idx="0">
                  <c:v>1970</c:v>
                </c:pt>
                <c:pt idx="1">
                  <c:v>1980</c:v>
                </c:pt>
                <c:pt idx="2">
                  <c:v>1990</c:v>
                </c:pt>
                <c:pt idx="3">
                  <c:v>2000</c:v>
                </c:pt>
                <c:pt idx="4">
                  <c:v>2010</c:v>
                </c:pt>
                <c:pt idx="5">
                  <c:v>2020</c:v>
                </c:pt>
                <c:pt idx="6">
                  <c:v>2030</c:v>
                </c:pt>
              </c:numCache>
            </c:numRef>
          </c:cat>
          <c:val>
            <c:numRef>
              <c:f>Sheet1!$S$7:$S$13</c:f>
              <c:numCache>
                <c:formatCode>General</c:formatCode>
                <c:ptCount val="7"/>
                <c:pt idx="0">
                  <c:v>90</c:v>
                </c:pt>
                <c:pt idx="1">
                  <c:v>99</c:v>
                </c:pt>
                <c:pt idx="2">
                  <c:v>108</c:v>
                </c:pt>
                <c:pt idx="3">
                  <c:v>120</c:v>
                </c:pt>
                <c:pt idx="4">
                  <c:v>132</c:v>
                </c:pt>
                <c:pt idx="5">
                  <c:v>150</c:v>
                </c:pt>
                <c:pt idx="6">
                  <c:v>168</c:v>
                </c:pt>
              </c:numCache>
            </c:numRef>
          </c:val>
          <c:extLst>
            <c:ext xmlns:c16="http://schemas.microsoft.com/office/drawing/2014/chart" uri="{C3380CC4-5D6E-409C-BE32-E72D297353CC}">
              <c16:uniqueId val="{00000002-8FCB-5241-B7E7-6A59E9C5AFB1}"/>
            </c:ext>
          </c:extLst>
        </c:ser>
        <c:ser>
          <c:idx val="3"/>
          <c:order val="3"/>
          <c:tx>
            <c:strRef>
              <c:f>Sheet1!$T$6</c:f>
              <c:strCache>
                <c:ptCount val="1"/>
                <c:pt idx="0">
                  <c:v>Commercial</c:v>
                </c:pt>
              </c:strCache>
            </c:strRef>
          </c:tx>
          <c:cat>
            <c:numRef>
              <c:f>Sheet1!$P$7:$P$13</c:f>
              <c:numCache>
                <c:formatCode>General</c:formatCode>
                <c:ptCount val="7"/>
                <c:pt idx="0">
                  <c:v>1970</c:v>
                </c:pt>
                <c:pt idx="1">
                  <c:v>1980</c:v>
                </c:pt>
                <c:pt idx="2">
                  <c:v>1990</c:v>
                </c:pt>
                <c:pt idx="3">
                  <c:v>2000</c:v>
                </c:pt>
                <c:pt idx="4">
                  <c:v>2010</c:v>
                </c:pt>
                <c:pt idx="5">
                  <c:v>2020</c:v>
                </c:pt>
                <c:pt idx="6">
                  <c:v>2030</c:v>
                </c:pt>
              </c:numCache>
            </c:numRef>
          </c:cat>
          <c:val>
            <c:numRef>
              <c:f>Sheet1!$T$7:$T$13</c:f>
              <c:numCache>
                <c:formatCode>General</c:formatCode>
                <c:ptCount val="7"/>
                <c:pt idx="0">
                  <c:v>9</c:v>
                </c:pt>
                <c:pt idx="1">
                  <c:v>9.9</c:v>
                </c:pt>
                <c:pt idx="2">
                  <c:v>10.8</c:v>
                </c:pt>
                <c:pt idx="3">
                  <c:v>12</c:v>
                </c:pt>
                <c:pt idx="4">
                  <c:v>13.2</c:v>
                </c:pt>
                <c:pt idx="5">
                  <c:v>15</c:v>
                </c:pt>
                <c:pt idx="6">
                  <c:v>16.8</c:v>
                </c:pt>
              </c:numCache>
            </c:numRef>
          </c:val>
          <c:extLst>
            <c:ext xmlns:c16="http://schemas.microsoft.com/office/drawing/2014/chart" uri="{C3380CC4-5D6E-409C-BE32-E72D297353CC}">
              <c16:uniqueId val="{00000003-8FCB-5241-B7E7-6A59E9C5AFB1}"/>
            </c:ext>
          </c:extLst>
        </c:ser>
        <c:dLbls>
          <c:showLegendKey val="0"/>
          <c:showVal val="0"/>
          <c:showCatName val="0"/>
          <c:showSerName val="0"/>
          <c:showPercent val="0"/>
          <c:showBubbleSize val="0"/>
        </c:dLbls>
        <c:axId val="222436736"/>
        <c:axId val="222438528"/>
      </c:areaChart>
      <c:catAx>
        <c:axId val="222436736"/>
        <c:scaling>
          <c:orientation val="minMax"/>
        </c:scaling>
        <c:delete val="0"/>
        <c:axPos val="b"/>
        <c:numFmt formatCode="General" sourceLinked="1"/>
        <c:majorTickMark val="out"/>
        <c:minorTickMark val="none"/>
        <c:tickLblPos val="nextTo"/>
        <c:crossAx val="222438528"/>
        <c:crosses val="autoZero"/>
        <c:auto val="1"/>
        <c:lblAlgn val="ctr"/>
        <c:lblOffset val="100"/>
        <c:noMultiLvlLbl val="0"/>
      </c:catAx>
      <c:valAx>
        <c:axId val="222438528"/>
        <c:scaling>
          <c:orientation val="minMax"/>
        </c:scaling>
        <c:delete val="0"/>
        <c:axPos val="l"/>
        <c:majorGridlines>
          <c:spPr>
            <a:ln>
              <a:noFill/>
            </a:ln>
          </c:spPr>
        </c:majorGridlines>
        <c:title>
          <c:tx>
            <c:rich>
              <a:bodyPr rot="-5400000" vert="horz"/>
              <a:lstStyle/>
              <a:p>
                <a:pPr>
                  <a:defRPr sz="1400" b="0" i="0">
                    <a:latin typeface="Calibri" panose="020F0502020204030204" pitchFamily="34" charset="0"/>
                    <a:cs typeface="Calibri" panose="020F0502020204030204" pitchFamily="34" charset="0"/>
                  </a:defRPr>
                </a:pPr>
                <a:r>
                  <a:rPr lang="en-US" sz="1400" b="0" i="0">
                    <a:latin typeface="Open Sans" panose="020B0606030504020204" pitchFamily="34" charset="0"/>
                    <a:cs typeface="Open Sans" panose="020B0606030504020204" pitchFamily="34" charset="0"/>
                  </a:rPr>
                  <a:t>TJ</a:t>
                </a:r>
              </a:p>
            </c:rich>
          </c:tx>
          <c:layout>
            <c:manualLayout>
              <c:xMode val="edge"/>
              <c:yMode val="edge"/>
              <c:x val="0"/>
              <c:y val="0.37006629641643801"/>
            </c:manualLayout>
          </c:layout>
          <c:overlay val="0"/>
        </c:title>
        <c:numFmt formatCode="General" sourceLinked="1"/>
        <c:majorTickMark val="out"/>
        <c:minorTickMark val="none"/>
        <c:tickLblPos val="nextTo"/>
        <c:crossAx val="222436736"/>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1pPr>
            <a:lvl2pPr indent="-228600" lvl="1" marL="9144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2pPr>
            <a:lvl3pPr indent="-228600" lvl="2" marL="13716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3pPr>
            <a:lvl4pPr indent="-228600" lvl="3" marL="18288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4pPr>
            <a:lvl5pPr indent="-228600" lvl="4" marL="22860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Lecture 2, overview of energy planning and energy system analysis.</a:t>
            </a:r>
            <a:endParaRPr/>
          </a:p>
        </p:txBody>
      </p:sp>
      <p:sp>
        <p:nvSpPr>
          <p:cNvPr id="109" name="Google Shape;10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a:latin typeface="Open Sans"/>
                <a:ea typeface="Open Sans"/>
                <a:cs typeface="Open Sans"/>
                <a:sym typeface="Open Sans"/>
              </a:rPr>
              <a:t>This step is focused on translating economic growth into projections of energy demand. </a:t>
            </a:r>
            <a:endParaRPr/>
          </a:p>
          <a:p>
            <a:pPr indent="0" lvl="0" marL="0" rtl="0" algn="l">
              <a:spcBef>
                <a:spcPts val="360"/>
              </a:spcBef>
              <a:spcAft>
                <a:spcPts val="0"/>
              </a:spcAft>
              <a:buNone/>
            </a:pPr>
            <a:r>
              <a:rPr lang="en-US">
                <a:latin typeface="Open Sans"/>
                <a:ea typeface="Open Sans"/>
                <a:cs typeface="Open Sans"/>
                <a:sym typeface="Open Sans"/>
              </a:rPr>
              <a:t>There are two main approaches for constructing energy demand scenarios. </a:t>
            </a:r>
            <a:endParaRPr/>
          </a:p>
          <a:p>
            <a:pPr indent="0" lvl="0" marL="0" rtl="0" algn="l">
              <a:spcBef>
                <a:spcPts val="360"/>
              </a:spcBef>
              <a:spcAft>
                <a:spcPts val="0"/>
              </a:spcAft>
              <a:buNone/>
            </a:pPr>
            <a:r>
              <a:rPr lang="en-US">
                <a:latin typeface="Open Sans"/>
                <a:ea typeface="Open Sans"/>
                <a:cs typeface="Open Sans"/>
                <a:sym typeface="Open Sans"/>
              </a:rPr>
              <a:t>The most common approach is to project the demand for different types of energy, for example, electricity, fossil fuels, and motor fuels.</a:t>
            </a:r>
            <a:endParaRPr/>
          </a:p>
          <a:p>
            <a:pPr indent="0" lvl="0" marL="0" rtl="0" algn="l">
              <a:spcBef>
                <a:spcPts val="360"/>
              </a:spcBef>
              <a:spcAft>
                <a:spcPts val="0"/>
              </a:spcAft>
              <a:buNone/>
            </a:pPr>
            <a:r>
              <a:rPr lang="en-US">
                <a:latin typeface="Open Sans"/>
                <a:ea typeface="Open Sans"/>
                <a:cs typeface="Open Sans"/>
                <a:sym typeface="Open Sans"/>
              </a:rPr>
              <a:t>The second approach is to identify demand from different sectors, for example, industry, agriculture, household, commercial, and transportation. The energy demand analysis focuses on the activities of individual sectors.</a:t>
            </a:r>
            <a:endParaRPr/>
          </a:p>
          <a:p>
            <a:pPr indent="0" lvl="0" marL="0" rtl="0" algn="l">
              <a:spcBef>
                <a:spcPts val="0"/>
              </a:spcBef>
              <a:spcAft>
                <a:spcPts val="0"/>
              </a:spcAft>
              <a:buNone/>
            </a:pPr>
            <a:r>
              <a:rPr lang="en-US">
                <a:latin typeface="Open Sans"/>
                <a:ea typeface="Open Sans"/>
                <a:cs typeface="Open Sans"/>
                <a:sym typeface="Open Sans"/>
              </a:rPr>
              <a:t>Depending on the needs of the analysis, energy demand can be projected at annual, seasonal, or even hourly time scales. The smaller the granularity, the higher the data needs and the higher the uncertainty. However, only considering the annual average without analysis of seasonal and daily peaks may lead to an underestimation of the infrastructure and energy supply needs. The energy demand may vary seasonally due to the climate which causes heating or cooling demand, or due to seasonality of tourism and agriculture, for example. Daily variations may be caused by working patterns, with peaks at the middle and the end of the day, by increasing light and heating needs in the night, and by industrial processes with varying needs over time. The demand is typically highest in evenings and lowest during the night, but this varies nationally and regionally.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The Energy Demand Analysis translates the Economic and Demographic Growth Scenarios into Energy Demand Growth Projections.</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For instance, G.D.P. growth implies industrial development and so increasing industrial energy demand.</a:t>
            </a:r>
            <a:endParaRPr/>
          </a:p>
          <a:p>
            <a:pPr indent="0" lvl="0" marL="0" rtl="0" algn="l">
              <a:spcBef>
                <a:spcPts val="360"/>
              </a:spcBef>
              <a:spcAft>
                <a:spcPts val="0"/>
              </a:spcAft>
              <a:buNone/>
            </a:pPr>
            <a:r>
              <a:rPr lang="en-US">
                <a:latin typeface="Open Sans"/>
                <a:ea typeface="Open Sans"/>
                <a:cs typeface="Open Sans"/>
                <a:sym typeface="Open Sans"/>
              </a:rPr>
              <a:t>And population growth means increasing needs of energy in households. </a:t>
            </a:r>
            <a:endParaRPr/>
          </a:p>
          <a:p>
            <a:pPr indent="0" lvl="0" marL="0" rtl="0" algn="l">
              <a:spcBef>
                <a:spcPts val="360"/>
              </a:spcBef>
              <a:spcAft>
                <a:spcPts val="0"/>
              </a:spcAft>
              <a:buNone/>
            </a:pPr>
            <a:r>
              <a:rPr lang="en-US">
                <a:latin typeface="Open Sans"/>
                <a:ea typeface="Open Sans"/>
                <a:cs typeface="Open Sans"/>
                <a:sym typeface="Open Sans"/>
              </a:rPr>
              <a:t>Industrial and household demand exhibits very different patterns.</a:t>
            </a:r>
            <a:endParaRPr/>
          </a:p>
          <a:p>
            <a:pPr indent="0" lvl="0" marL="0" rtl="0" algn="l">
              <a:spcBef>
                <a:spcPts val="0"/>
              </a:spcBef>
              <a:spcAft>
                <a:spcPts val="0"/>
              </a:spcAft>
              <a:buNone/>
            </a:pPr>
            <a:r>
              <a:rPr lang="en-US">
                <a:latin typeface="Open Sans"/>
                <a:ea typeface="Open Sans"/>
                <a:cs typeface="Open Sans"/>
                <a:sym typeface="Open Sans"/>
              </a:rPr>
              <a:t>Different organizations base their estimations on different assumptions, for example the availability and cost of oil and gas supplies, the speed of deployment of new technologies, the pace of structural change in developing countries, and the impact of energy and environmental policies.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a:latin typeface="Open Sans"/>
                <a:ea typeface="Open Sans"/>
                <a:cs typeface="Open Sans"/>
                <a:sym typeface="Open Sans"/>
              </a:rPr>
              <a:t>Energy demand is a derived demand; not a demand for energy directly but a demand for services and goods we ultimately wish for. Consumers are not primarily interested in energy (or motivated to save energy)</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Energy demand analysis must, therefore, first be a goods and services demand analysis. As a second step only, energy demand analysis seeks to translate those primary demands into the minimal amount of energy required to meet those demands. </a:t>
            </a:r>
            <a:endParaRPr/>
          </a:p>
          <a:p>
            <a:pPr indent="-285750" lvl="0" marL="285750" rtl="0" algn="l">
              <a:spcBef>
                <a:spcPts val="360"/>
              </a:spcBef>
              <a:spcAft>
                <a:spcPts val="0"/>
              </a:spcAft>
              <a:buClr>
                <a:schemeClr val="dk1"/>
              </a:buClr>
              <a:buSzPts val="1200"/>
              <a:buFont typeface="Arial"/>
              <a:buChar char="•"/>
            </a:pPr>
            <a:r>
              <a:rPr lang="en-US">
                <a:latin typeface="Open Sans"/>
                <a:ea typeface="Open Sans"/>
                <a:cs typeface="Open Sans"/>
                <a:sym typeface="Open Sans"/>
              </a:rPr>
              <a:t>Given industrial and household demand for services (heat, steam, light, turbine movement)</a:t>
            </a:r>
            <a:endParaRPr>
              <a:latin typeface="Open Sans"/>
              <a:ea typeface="Open Sans"/>
              <a:cs typeface="Open Sans"/>
              <a:sym typeface="Open Sans"/>
            </a:endParaRPr>
          </a:p>
          <a:p>
            <a:pPr indent="-285750" lvl="0" marL="285750" rtl="0" algn="l">
              <a:spcBef>
                <a:spcPts val="360"/>
              </a:spcBef>
              <a:spcAft>
                <a:spcPts val="0"/>
              </a:spcAft>
              <a:buClr>
                <a:schemeClr val="dk1"/>
              </a:buClr>
              <a:buSzPts val="1200"/>
              <a:buFont typeface="Arial"/>
              <a:buChar char="•"/>
            </a:pPr>
            <a:r>
              <a:rPr lang="en-US">
                <a:latin typeface="Open Sans"/>
                <a:ea typeface="Open Sans"/>
                <a:cs typeface="Open Sans"/>
                <a:sym typeface="Open Sans"/>
              </a:rPr>
              <a:t>Energy policies seek to provide energy services reliably and economically given social, environmental, technological, and infrastructure constraints</a:t>
            </a:r>
            <a:endParaRPr>
              <a:latin typeface="Open Sans"/>
              <a:ea typeface="Open Sans"/>
              <a:cs typeface="Open Sans"/>
              <a:sym typeface="Open Sans"/>
            </a:endParaRPr>
          </a:p>
          <a:p>
            <a:pPr indent="-285750" lvl="0" marL="285750" rtl="0" algn="l">
              <a:spcBef>
                <a:spcPts val="360"/>
              </a:spcBef>
              <a:spcAft>
                <a:spcPts val="0"/>
              </a:spcAft>
              <a:buClr>
                <a:schemeClr val="dk1"/>
              </a:buClr>
              <a:buSzPts val="1200"/>
              <a:buFont typeface="Arial"/>
              <a:buChar char="•"/>
            </a:pPr>
            <a:r>
              <a:rPr lang="en-US">
                <a:latin typeface="Open Sans"/>
                <a:ea typeface="Open Sans"/>
                <a:cs typeface="Open Sans"/>
                <a:sym typeface="Open Sans"/>
              </a:rPr>
              <a:t>Increased energy productivity reduces the resource requirement per unit of service in terms of capital, emissions, labour, and resources without diminishing the quality of the service required</a:t>
            </a:r>
            <a:endParaRPr>
              <a:latin typeface="Open Sans"/>
              <a:ea typeface="Open Sans"/>
              <a:cs typeface="Open Sans"/>
              <a:sym typeface="Open Sans"/>
            </a:endParaRPr>
          </a:p>
          <a:p>
            <a:pPr indent="-285750" lvl="0" marL="285750" rtl="0" algn="l">
              <a:spcBef>
                <a:spcPts val="360"/>
              </a:spcBef>
              <a:spcAft>
                <a:spcPts val="0"/>
              </a:spcAft>
              <a:buClr>
                <a:schemeClr val="dk1"/>
              </a:buClr>
              <a:buSzPts val="1200"/>
              <a:buFont typeface="Arial"/>
              <a:buChar char="•"/>
            </a:pPr>
            <a:r>
              <a:rPr lang="en-US">
                <a:latin typeface="Open Sans"/>
                <a:ea typeface="Open Sans"/>
                <a:cs typeface="Open Sans"/>
                <a:sym typeface="Open Sans"/>
              </a:rPr>
              <a:t>Trends in demand for services and trends in technological development may offset each other: cars have become more efficient, but the number of cars sold, the average weight of new vehicles, and the number of kilometres travelled have increased, leading to increasing energy demand for car transport.</a:t>
            </a:r>
            <a:endParaRPr/>
          </a:p>
          <a:p>
            <a:pPr indent="0" lvl="0" marL="0" rtl="0" algn="l">
              <a:spcBef>
                <a:spcPts val="0"/>
              </a:spcBef>
              <a:spcAft>
                <a:spcPts val="0"/>
              </a:spcAft>
              <a:buNone/>
            </a:pPr>
            <a:r>
              <a:t/>
            </a:r>
            <a:endParaRPr sz="1100">
              <a:solidFill>
                <a:srgbClr val="000000"/>
              </a:solidFill>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In the third mini-lecture we will now look in more detail at the steps of energy resource analysis and technology analysis.</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This step involves an evaluation of the energy resources that are available.  Consideration should be given to the following:</a:t>
            </a:r>
            <a:endParaRPr>
              <a:latin typeface="Open Sans"/>
              <a:ea typeface="Open Sans"/>
              <a:cs typeface="Open Sans"/>
              <a:sym typeface="Open Sans"/>
            </a:endParaRPr>
          </a:p>
          <a:p>
            <a:pPr indent="-285750" lvl="0" marL="285750" rtl="0" algn="l">
              <a:spcBef>
                <a:spcPts val="360"/>
              </a:spcBef>
              <a:spcAft>
                <a:spcPts val="0"/>
              </a:spcAft>
              <a:buClr>
                <a:schemeClr val="dk1"/>
              </a:buClr>
              <a:buSzPts val="1200"/>
              <a:buFont typeface="Arial"/>
              <a:buChar char="•"/>
            </a:pPr>
            <a:r>
              <a:rPr lang="en-US">
                <a:latin typeface="Open Sans"/>
                <a:ea typeface="Open Sans"/>
                <a:cs typeface="Open Sans"/>
                <a:sym typeface="Open Sans"/>
              </a:rPr>
              <a:t>Fossil fuels such as coal, oil and natural gas still supply over 80 percent of the world's energy in 2020 according to International Energy Agency, Global Energy Review 2021 report. </a:t>
            </a:r>
            <a:endParaRPr/>
          </a:p>
          <a:p>
            <a:pPr indent="-285750" lvl="0" marL="285750" rtl="0" algn="l">
              <a:spcBef>
                <a:spcPts val="360"/>
              </a:spcBef>
              <a:spcAft>
                <a:spcPts val="0"/>
              </a:spcAft>
              <a:buClr>
                <a:schemeClr val="dk1"/>
              </a:buClr>
              <a:buSzPts val="1200"/>
              <a:buFont typeface="Arial"/>
              <a:buChar char="•"/>
            </a:pPr>
            <a:r>
              <a:rPr lang="en-US">
                <a:latin typeface="Open Sans"/>
                <a:ea typeface="Open Sans"/>
                <a:cs typeface="Open Sans"/>
                <a:sym typeface="Open Sans"/>
              </a:rPr>
              <a:t>Renewable resources, such as solar, wind, biomass, and hydraulic energy, represented 11 percent of the world's energy in 2020, most of which was hydropower.</a:t>
            </a:r>
            <a:endParaRPr/>
          </a:p>
          <a:p>
            <a:pPr indent="-285750" lvl="0" marL="285750" rtl="0" algn="l">
              <a:spcBef>
                <a:spcPts val="360"/>
              </a:spcBef>
              <a:spcAft>
                <a:spcPts val="0"/>
              </a:spcAft>
              <a:buClr>
                <a:schemeClr val="dk1"/>
              </a:buClr>
              <a:buSzPts val="1200"/>
              <a:buFont typeface="Arial"/>
              <a:buChar char="•"/>
            </a:pPr>
            <a:r>
              <a:rPr lang="en-US">
                <a:latin typeface="Open Sans"/>
                <a:ea typeface="Open Sans"/>
                <a:cs typeface="Open Sans"/>
                <a:sym typeface="Open Sans"/>
              </a:rPr>
              <a:t>Nuclear fission, using uranium and thorium, accounts for 4 percent of the world's energy in 2020. Those resources are depletable; however, technologies such as uranium enrichment can increase the share of existing resources that can be used. Nuclear fusion reactors could be available from 2050 which would use deuterium, which can be distilled from water and as such would be a widely available resource. </a:t>
            </a:r>
            <a:endParaRPr/>
          </a:p>
          <a:p>
            <a:pPr indent="-285750" lvl="0" marL="285750" rtl="0" algn="l">
              <a:spcBef>
                <a:spcPts val="360"/>
              </a:spcBef>
              <a:spcAft>
                <a:spcPts val="0"/>
              </a:spcAft>
              <a:buClr>
                <a:schemeClr val="dk1"/>
              </a:buClr>
              <a:buSzPts val="1200"/>
              <a:buFont typeface="Arial"/>
              <a:buChar char="•"/>
            </a:pPr>
            <a:r>
              <a:rPr lang="en-US">
                <a:latin typeface="Open Sans"/>
                <a:ea typeface="Open Sans"/>
                <a:cs typeface="Open Sans"/>
                <a:sym typeface="Open Sans"/>
              </a:rPr>
              <a:t>In addition to domestic resources, energy resources that are available from imports or interconnections with neighbouring countries need to be considered. This is especially true for localized resources such as oil and gas which are only found easily in certain regions of the world. Renewable energy resources such as solar, water, and wind energy are more widely distributed, although there are variations in time and space. Moreover, the use of hydraulic energy is most economical in locations with sufficient water flow, minimal disturbance to local population and ecosystems, and the presence of geological formations allowing for the construction of a dam.  </a:t>
            </a:r>
            <a:endParaRPr/>
          </a:p>
          <a:p>
            <a:pPr indent="0" lvl="0" marL="0" rtl="0" algn="l">
              <a:spcBef>
                <a:spcPts val="360"/>
              </a:spcBef>
              <a:spcAft>
                <a:spcPts val="0"/>
              </a:spcAft>
              <a:buNone/>
            </a:pPr>
            <a:r>
              <a:rPr lang="en-US">
                <a:latin typeface="Open Sans"/>
                <a:ea typeface="Open Sans"/>
                <a:cs typeface="Open Sans"/>
                <a:sym typeface="Open Sans"/>
              </a:rPr>
              <a:t>Energy resource analysis is key in a context of growing demand for energy consumption and emissions targets.</a:t>
            </a:r>
            <a:endParaRPr/>
          </a:p>
          <a:p>
            <a:pPr indent="0" lvl="0" marL="0" rtl="0" algn="l">
              <a:spcBef>
                <a:spcPts val="360"/>
              </a:spcBef>
              <a:spcAft>
                <a:spcPts val="0"/>
              </a:spcAft>
              <a:buNone/>
            </a:pPr>
            <a:br>
              <a:rPr lang="en-US"/>
            </a:br>
            <a:br>
              <a:rPr lang="en-US"/>
            </a:br>
            <a:endParaRPr/>
          </a:p>
          <a:p>
            <a:pPr indent="0" lvl="0" marL="0" rtl="0" algn="l">
              <a:spcBef>
                <a:spcPts val="360"/>
              </a:spcBef>
              <a:spcAft>
                <a:spcPts val="0"/>
              </a:spcAft>
              <a:buNone/>
            </a:pPr>
            <a:r>
              <a:t/>
            </a:r>
            <a:endParaRPr/>
          </a:p>
          <a:p>
            <a:pPr indent="0" lvl="0" marL="0" rtl="0" algn="l">
              <a:spcBef>
                <a:spcPts val="0"/>
              </a:spcBef>
              <a:spcAft>
                <a:spcPts val="0"/>
              </a:spcAft>
              <a:buNone/>
            </a:pPr>
            <a:r>
              <a:t/>
            </a:r>
            <a:endParaRPr sz="1100">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To assess the energy resource situation in a specific context, one needs to answer these questions: </a:t>
            </a:r>
            <a:endParaRPr>
              <a:latin typeface="Open Sans"/>
              <a:ea typeface="Open Sans"/>
              <a:cs typeface="Open Sans"/>
              <a:sym typeface="Open Sans"/>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How much energy resource is there in the country? The energy planner needs to consider first renewable resources, for example the availability to solar and wind resources. Other renewable resources such as biomass need to be assessed, not only in terms of existing stock but also in terms of flows. This means that the rate of extraction should not exceed the rate of renewal of the resource, so that its use may be sustainable over time. Finally, stocks of depletable resources such as minerals and fossil fuels need to be monitored.</a:t>
            </a:r>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Which energy resources are economically recoverable? For example, there may be oil reserves that are too expensive to recover given current oil prices, especially if one considers the climate, social, and environmental costs that are incurred when putting greenhouse gas in the atmosphere. Similarly, there may be rivers but with no potential location where a dam could be built given the hydrology, geological structures, population distribution, and environmental constraints. </a:t>
            </a:r>
            <a:endParaRPr/>
          </a:p>
          <a:p>
            <a:pPr indent="-171450" lvl="0" marL="171450" rtl="0" algn="l">
              <a:spcBef>
                <a:spcPts val="360"/>
              </a:spcBef>
              <a:spcAft>
                <a:spcPts val="0"/>
              </a:spcAft>
              <a:buClr>
                <a:schemeClr val="dk1"/>
              </a:buClr>
              <a:buSzPts val="1200"/>
              <a:buFont typeface="Arial"/>
              <a:buChar char="•"/>
            </a:pPr>
            <a:r>
              <a:rPr lang="en-US"/>
              <a:t>Is it possible to import energy resources?</a:t>
            </a:r>
            <a:endParaRPr>
              <a:latin typeface="Open Sans"/>
              <a:ea typeface="Open Sans"/>
              <a:cs typeface="Open Sans"/>
              <a:sym typeface="Open Sans"/>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Both domestic and imported Resources need to be considered.</a:t>
            </a:r>
            <a:endParaRPr>
              <a:latin typeface="Open Sans"/>
              <a:ea typeface="Open Sans"/>
              <a:cs typeface="Open Sans"/>
              <a:sym typeface="Open Sans"/>
            </a:endParaRPr>
          </a:p>
          <a:p>
            <a:pPr indent="0" lvl="0" marL="0" rtl="0" algn="l">
              <a:spcBef>
                <a:spcPts val="0"/>
              </a:spcBef>
              <a:spcAft>
                <a:spcPts val="0"/>
              </a:spcAft>
              <a:buNone/>
            </a:pPr>
            <a:r>
              <a:rPr lang="en-US">
                <a:latin typeface="Open Sans"/>
                <a:ea typeface="Open Sans"/>
                <a:cs typeface="Open Sans"/>
                <a:sym typeface="Open Sans"/>
              </a:rPr>
              <a:t>How much a country can import also depends on its political situation. The use of widely available renewable energy resources can help achieve energy sovereignty.</a:t>
            </a:r>
            <a:endParaRPr>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Energy Technology Analysis involves considering alternative energy supply technologies that are needed to convert primary energy resources into usable forms of energy, that can be delivered to consumers. The performance, cost, and environmental impacts of alternatives need to be considered.</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 </a:t>
            </a:r>
            <a:endParaRPr/>
          </a:p>
          <a:p>
            <a:pPr indent="0" lvl="0" marL="0" rtl="0" algn="l">
              <a:spcBef>
                <a:spcPts val="360"/>
              </a:spcBef>
              <a:spcAft>
                <a:spcPts val="0"/>
              </a:spcAft>
              <a:buNone/>
            </a:pPr>
            <a:r>
              <a:rPr lang="en-US">
                <a:latin typeface="Open Sans"/>
                <a:ea typeface="Open Sans"/>
                <a:cs typeface="Open Sans"/>
                <a:sym typeface="Open Sans"/>
              </a:rPr>
              <a:t>For example,</a:t>
            </a:r>
            <a:endParaRPr/>
          </a:p>
          <a:p>
            <a:pPr indent="-285750" lvl="0" marL="285750" rtl="0" algn="l">
              <a:spcBef>
                <a:spcPts val="360"/>
              </a:spcBef>
              <a:spcAft>
                <a:spcPts val="0"/>
              </a:spcAft>
              <a:buClr>
                <a:schemeClr val="dk1"/>
              </a:buClr>
              <a:buSzPts val="1200"/>
              <a:buFont typeface="Arial"/>
              <a:buChar char="•"/>
            </a:pPr>
            <a:r>
              <a:rPr lang="en-US">
                <a:latin typeface="Open Sans"/>
                <a:ea typeface="Open Sans"/>
                <a:cs typeface="Open Sans"/>
                <a:sym typeface="Open Sans"/>
              </a:rPr>
              <a:t>power plants that convert coal, gas, wood chips, or uranium into electricity, </a:t>
            </a:r>
            <a:endParaRPr/>
          </a:p>
          <a:p>
            <a:pPr indent="-285750" lvl="0" marL="285750" rtl="0" algn="l">
              <a:spcBef>
                <a:spcPts val="360"/>
              </a:spcBef>
              <a:spcAft>
                <a:spcPts val="0"/>
              </a:spcAft>
              <a:buClr>
                <a:schemeClr val="dk1"/>
              </a:buClr>
              <a:buSzPts val="1200"/>
              <a:buFont typeface="Arial"/>
              <a:buChar char="•"/>
            </a:pPr>
            <a:r>
              <a:rPr lang="en-US">
                <a:latin typeface="Open Sans"/>
                <a:ea typeface="Open Sans"/>
                <a:cs typeface="Open Sans"/>
                <a:sym typeface="Open Sans"/>
              </a:rPr>
              <a:t>Refineries that convert crude oil into petroleum products, </a:t>
            </a:r>
            <a:endParaRPr/>
          </a:p>
          <a:p>
            <a:pPr indent="-285750" lvl="0" marL="285750" rtl="0" algn="l">
              <a:spcBef>
                <a:spcPts val="360"/>
              </a:spcBef>
              <a:spcAft>
                <a:spcPts val="0"/>
              </a:spcAft>
              <a:buClr>
                <a:schemeClr val="dk1"/>
              </a:buClr>
              <a:buSzPts val="1200"/>
              <a:buFont typeface="Arial"/>
              <a:buChar char="•"/>
            </a:pPr>
            <a:r>
              <a:rPr lang="en-US">
                <a:latin typeface="Open Sans"/>
                <a:ea typeface="Open Sans"/>
                <a:cs typeface="Open Sans"/>
                <a:sym typeface="Open Sans"/>
              </a:rPr>
              <a:t>ethanol plants that convert biomass into liquid fuels</a:t>
            </a:r>
            <a:endParaRPr/>
          </a:p>
          <a:p>
            <a:pPr indent="-285750" lvl="0" marL="285750" rtl="0" algn="l">
              <a:spcBef>
                <a:spcPts val="360"/>
              </a:spcBef>
              <a:spcAft>
                <a:spcPts val="0"/>
              </a:spcAft>
              <a:buClr>
                <a:schemeClr val="dk1"/>
              </a:buClr>
              <a:buSzPts val="1200"/>
              <a:buFont typeface="Arial"/>
              <a:buChar char="•"/>
            </a:pPr>
            <a:r>
              <a:rPr lang="en-US">
                <a:latin typeface="Open Sans"/>
                <a:ea typeface="Open Sans"/>
                <a:cs typeface="Open Sans"/>
                <a:sym typeface="Open Sans"/>
              </a:rPr>
              <a:t>wind farms that convert wind kinetic energy into electricity</a:t>
            </a:r>
            <a:endParaRPr/>
          </a:p>
          <a:p>
            <a:pPr indent="0" lvl="0" marL="0" rtl="0" algn="l">
              <a:spcBef>
                <a:spcPts val="0"/>
              </a:spcBef>
              <a:spcAft>
                <a:spcPts val="0"/>
              </a:spcAft>
              <a:buNone/>
            </a:pPr>
            <a:r>
              <a:rPr lang="en-US">
                <a:latin typeface="Open Sans"/>
                <a:ea typeface="Open Sans"/>
                <a:cs typeface="Open Sans"/>
                <a:sym typeface="Open Sans"/>
              </a:rPr>
              <a:t>Transport and distribution systems are also included in the analysis.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Energy Technology Analysis is designed to evaluate the supply system. With it, the energy planner can: </a:t>
            </a:r>
            <a:endParaRPr>
              <a:latin typeface="Open Sans"/>
              <a:ea typeface="Open Sans"/>
              <a:cs typeface="Open Sans"/>
              <a:sym typeface="Open Sans"/>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Assess Current System Structure.</a:t>
            </a:r>
            <a:endParaRPr>
              <a:latin typeface="Open Sans"/>
              <a:ea typeface="Open Sans"/>
              <a:cs typeface="Open Sans"/>
              <a:sym typeface="Open Sans"/>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Foresee Planned Expansions and Retirements.</a:t>
            </a:r>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Evaluate New Technologies. </a:t>
            </a:r>
            <a:endParaRPr>
              <a:latin typeface="Open Sans"/>
              <a:ea typeface="Open Sans"/>
              <a:cs typeface="Open Sans"/>
              <a:sym typeface="Open Sans"/>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The task is to find the best way to cover the consumers’ needs using available energy resources and technology.</a:t>
            </a:r>
            <a:endParaRPr/>
          </a:p>
          <a:p>
            <a:pPr indent="-95250" lvl="0" marL="171450" rtl="0" algn="l">
              <a:spcBef>
                <a:spcPts val="360"/>
              </a:spcBef>
              <a:spcAft>
                <a:spcPts val="0"/>
              </a:spcAft>
              <a:buClr>
                <a:schemeClr val="dk1"/>
              </a:buClr>
              <a:buSzPts val="1200"/>
              <a:buFont typeface="Arial"/>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An increasing interest in the use of renewable energy for electricity generation calls for data on present and projected costs and on the performance of current and emerging renewable technologies.</a:t>
            </a:r>
            <a:br>
              <a:rPr lang="en-US"/>
            </a:br>
            <a:br>
              <a:rPr lang="en-US"/>
            </a:br>
            <a:r>
              <a:rPr lang="en-US">
                <a:latin typeface="Open Sans"/>
                <a:ea typeface="Open Sans"/>
                <a:cs typeface="Open Sans"/>
                <a:sym typeface="Open Sans"/>
              </a:rPr>
              <a:t>The benefits of renewable energy extend beyond abundance and diversity of the resources. Renewable energy technologies can contribute to local economic security and reduce the risks associated with fluctuating fossil fuel prices and supplies. The costs associated with using specific technologies also depend on national and international policy choices that should be reflected in the energy technology characterization. For example, the creation of carbon markets will increase the total costs of supplying fossil fuel energy. The total costs also depend on new market structures. For example, technologies that can help mitigate the variations in renewable energy supply such as storage technologies will provide sources of revenues in energy balancing markets. </a:t>
            </a:r>
            <a:endParaRPr/>
          </a:p>
          <a:p>
            <a:pPr indent="0" lvl="0" marL="0" rtl="0" algn="l">
              <a:spcBef>
                <a:spcPts val="360"/>
              </a:spcBef>
              <a:spcAft>
                <a:spcPts val="0"/>
              </a:spcAft>
              <a:buNone/>
            </a:pPr>
            <a:br>
              <a:rPr lang="en-US"/>
            </a:br>
            <a:br>
              <a:rPr lang="en-US"/>
            </a:br>
            <a:endParaRPr/>
          </a:p>
          <a:p>
            <a:pPr indent="0" lvl="0" marL="0" rtl="0" algn="l">
              <a:spcBef>
                <a:spcPts val="0"/>
              </a:spcBef>
              <a:spcAft>
                <a:spcPts val="0"/>
              </a:spcAft>
              <a:buNone/>
            </a:pPr>
            <a:r>
              <a:t/>
            </a:r>
            <a:endParaRPr sz="1100">
              <a:latin typeface="Open Sans"/>
              <a:ea typeface="Open Sans"/>
              <a:cs typeface="Open Sans"/>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a:latin typeface="Open Sans"/>
                <a:ea typeface="Open Sans"/>
                <a:cs typeface="Open Sans"/>
                <a:sym typeface="Open Sans"/>
              </a:rPr>
              <a:t>Energy Technologies Must Be Characterised in a Consistent Manner to Allow for Comparison of Alternatives. One has to consider: </a:t>
            </a:r>
            <a:endParaRPr>
              <a:latin typeface="Open Sans"/>
              <a:ea typeface="Open Sans"/>
              <a:cs typeface="Open Sans"/>
              <a:sym typeface="Open Sans"/>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The technical performance, this includes inputs and outputs, efficiency of the technologies, and the availability of each alternative. </a:t>
            </a:r>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The costs of the technology; capital, and operational. </a:t>
            </a:r>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And its environmental impacts on land use, water consumption, emissions and residuals.</a:t>
            </a:r>
            <a:br>
              <a:rPr lang="en-US"/>
            </a:br>
            <a:br>
              <a:rPr lang="en-US"/>
            </a:br>
            <a:r>
              <a:rPr lang="en-US">
                <a:latin typeface="Open Sans"/>
                <a:ea typeface="Open Sans"/>
                <a:cs typeface="Open Sans"/>
                <a:sym typeface="Open Sans"/>
              </a:rPr>
              <a:t>It can be challenging to compare significantly different technologies. When comparing centralized and decentralized energy technologies, one should take into account network losses to provide a fair comparison. When comparing various environmental impacts, how can one value different metrics. How can one compare more complex issues such as health impacts on the local population as a result of pollution? How will ecosystem deterioration impact the future climate? To compare the costs of different technologies, one needs to take into account discounting of the investment over time: fossil fuel powered assets that become outmoded very quickly may be a poor investment, while investing in technologies that are not mature or that do not have established markets also carries risk which should be taken into account. Multi-criteria analyses are required to take a holistic approach to technology assessment.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2" name="Google Shape;52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This lecture has four Intended Learner Outcomes:</a:t>
            </a:r>
            <a:endParaRPr>
              <a:latin typeface="Open Sans"/>
              <a:ea typeface="Open Sans"/>
              <a:cs typeface="Open Sans"/>
              <a:sym typeface="Open Sans"/>
            </a:endParaRPr>
          </a:p>
          <a:p>
            <a:pPr indent="-69850" lvl="0" marL="0" rtl="0" algn="l">
              <a:spcBef>
                <a:spcPts val="1200"/>
              </a:spcBef>
              <a:spcAft>
                <a:spcPts val="0"/>
              </a:spcAft>
              <a:buClr>
                <a:srgbClr val="333333"/>
              </a:buClr>
              <a:buSzPts val="1100"/>
              <a:buFont typeface="Arial"/>
              <a:buChar char="●"/>
            </a:pPr>
            <a:r>
              <a:rPr lang="en-US" sz="1100">
                <a:solidFill>
                  <a:srgbClr val="333333"/>
                </a:solidFill>
                <a:highlight>
                  <a:srgbClr val="FFFFFF"/>
                </a:highlight>
                <a:latin typeface="Open Sans"/>
                <a:ea typeface="Open Sans"/>
                <a:cs typeface="Open Sans"/>
                <a:sym typeface="Open Sans"/>
              </a:rPr>
              <a:t>understand what energy system analysis is</a:t>
            </a:r>
            <a:endParaRPr sz="1100">
              <a:solidFill>
                <a:srgbClr val="333333"/>
              </a:solidFill>
              <a:highlight>
                <a:srgbClr val="FFFFFF"/>
              </a:highlight>
              <a:latin typeface="Open Sans"/>
              <a:ea typeface="Open Sans"/>
              <a:cs typeface="Open Sans"/>
              <a:sym typeface="Open Sans"/>
            </a:endParaRPr>
          </a:p>
          <a:p>
            <a:pPr indent="-69850" lvl="0" marL="0" rtl="0" algn="l">
              <a:spcBef>
                <a:spcPts val="0"/>
              </a:spcBef>
              <a:spcAft>
                <a:spcPts val="0"/>
              </a:spcAft>
              <a:buClr>
                <a:srgbClr val="333333"/>
              </a:buClr>
              <a:buSzPts val="1100"/>
              <a:buFont typeface="Arial"/>
              <a:buChar char="●"/>
            </a:pPr>
            <a:r>
              <a:rPr lang="en-US" sz="1100">
                <a:solidFill>
                  <a:srgbClr val="333333"/>
                </a:solidFill>
                <a:highlight>
                  <a:srgbClr val="FFFFFF"/>
                </a:highlight>
                <a:latin typeface="Open Sans"/>
                <a:ea typeface="Open Sans"/>
                <a:cs typeface="Open Sans"/>
                <a:sym typeface="Open Sans"/>
              </a:rPr>
              <a:t>learn about economic growth and energy demand analysis </a:t>
            </a:r>
            <a:endParaRPr sz="1100">
              <a:solidFill>
                <a:srgbClr val="333333"/>
              </a:solidFill>
              <a:highlight>
                <a:srgbClr val="FFFFFF"/>
              </a:highlight>
              <a:latin typeface="Open Sans"/>
              <a:ea typeface="Open Sans"/>
              <a:cs typeface="Open Sans"/>
              <a:sym typeface="Open Sans"/>
            </a:endParaRPr>
          </a:p>
          <a:p>
            <a:pPr indent="-69850" lvl="0" marL="0" rtl="0" algn="l">
              <a:lnSpc>
                <a:spcPct val="114999"/>
              </a:lnSpc>
              <a:spcBef>
                <a:spcPts val="0"/>
              </a:spcBef>
              <a:spcAft>
                <a:spcPts val="0"/>
              </a:spcAft>
              <a:buClr>
                <a:srgbClr val="333333"/>
              </a:buClr>
              <a:buSzPts val="1100"/>
              <a:buFont typeface="Arial"/>
              <a:buChar char="●"/>
            </a:pPr>
            <a:r>
              <a:rPr lang="en-US" sz="1100">
                <a:solidFill>
                  <a:srgbClr val="333333"/>
                </a:solidFill>
                <a:highlight>
                  <a:srgbClr val="FFFFFF"/>
                </a:highlight>
                <a:latin typeface="Open Sans"/>
                <a:ea typeface="Open Sans"/>
                <a:cs typeface="Open Sans"/>
                <a:sym typeface="Open Sans"/>
              </a:rPr>
              <a:t>understand how analysing energy resources and technologies helps inform energy planning</a:t>
            </a:r>
            <a:endParaRPr sz="1100">
              <a:solidFill>
                <a:srgbClr val="333333"/>
              </a:solidFill>
              <a:highlight>
                <a:srgbClr val="FFFFFF"/>
              </a:highlight>
              <a:latin typeface="Open Sans"/>
              <a:ea typeface="Open Sans"/>
              <a:cs typeface="Open Sans"/>
              <a:sym typeface="Open Sans"/>
            </a:endParaRPr>
          </a:p>
          <a:p>
            <a:pPr indent="-69850" lvl="0" marL="0" rtl="0" algn="l">
              <a:spcBef>
                <a:spcPts val="0"/>
              </a:spcBef>
              <a:spcAft>
                <a:spcPts val="0"/>
              </a:spcAft>
              <a:buClr>
                <a:srgbClr val="333333"/>
              </a:buClr>
              <a:buSzPts val="1100"/>
              <a:buFont typeface="Arial"/>
              <a:buChar char="●"/>
            </a:pPr>
            <a:r>
              <a:rPr lang="en-US" sz="1100">
                <a:solidFill>
                  <a:srgbClr val="333333"/>
                </a:solidFill>
                <a:highlight>
                  <a:srgbClr val="FFFFFF"/>
                </a:highlight>
                <a:latin typeface="Open Sans"/>
                <a:ea typeface="Open Sans"/>
                <a:cs typeface="Open Sans"/>
                <a:sym typeface="Open Sans"/>
              </a:rPr>
              <a:t>be aware of energy supply strategies and impact analysis</a:t>
            </a:r>
            <a:endParaRPr sz="1100">
              <a:solidFill>
                <a:srgbClr val="333333"/>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In the fourth mini-lecture we will now look in more detail at the steps of energy supply analysis and impact analysis.</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 </a:t>
            </a:r>
            <a:endParaRPr/>
          </a:p>
          <a:p>
            <a:pPr indent="0" lvl="0" marL="0" rtl="0" algn="l">
              <a:spcBef>
                <a:spcPts val="360"/>
              </a:spcBef>
              <a:spcAft>
                <a:spcPts val="0"/>
              </a:spcAft>
              <a:buNone/>
            </a:pPr>
            <a:r>
              <a:rPr lang="en-US">
                <a:latin typeface="Open Sans"/>
                <a:ea typeface="Open Sans"/>
                <a:cs typeface="Open Sans"/>
                <a:sym typeface="Open Sans"/>
              </a:rPr>
              <a:t>Energy Supply Strategy Analysis is devoted to find out the least-cost</a:t>
            </a:r>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Electricity supply sector</a:t>
            </a:r>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Use of natural resources</a:t>
            </a:r>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Total energy supply system</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This step brings together the different components of the energy system analysis.</a:t>
            </a:r>
            <a:endParaRPr/>
          </a:p>
          <a:p>
            <a:pPr indent="0" lvl="0" marL="0" rtl="0" algn="l">
              <a:spcBef>
                <a:spcPts val="360"/>
              </a:spcBef>
              <a:spcAft>
                <a:spcPts val="0"/>
              </a:spcAft>
              <a:buNone/>
            </a:pPr>
            <a:r>
              <a:rPr lang="en-US">
                <a:latin typeface="Open Sans"/>
                <a:ea typeface="Open Sans"/>
                <a:cs typeface="Open Sans"/>
                <a:sym typeface="Open Sans"/>
              </a:rPr>
              <a:t>Factors to be considered in developing an energy supply strategy are economic, logistical, political, natural, technological, market-related, and regulatory. Security of energy supply is a matter of both domestic policy and international relations. Robust energy strategies need to strike a balance between energy security, economic concerns, and environmental protection. A more reliable energy supply may have some redundancies and as such may not be the most economically efficient solution. But a non-reliable energy system may incur significant economic losses and may hinder a country’s development. Those trade-offs must be carefully considered. Similarly, higher environmental standards cost money, but environmental harms are more easily avoided than repaired, so sound environment protection may be a worthwhile investment. The costs of transport and logistics infrastructure are significant. Optimization of the energy supply networks is crucial for a given energy source and technology mix. This includes the choice of the location of energy sources selected, the location of transformation of energy forms, and the type of transport options being used.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Energy supply strategy analysis is one of the most challenging steps in energy system analysis. </a:t>
            </a:r>
            <a:endParaRPr/>
          </a:p>
          <a:p>
            <a:pPr indent="0" lvl="0" marL="0" rtl="0" algn="l">
              <a:spcBef>
                <a:spcPts val="360"/>
              </a:spcBef>
              <a:spcAft>
                <a:spcPts val="0"/>
              </a:spcAft>
              <a:buNone/>
            </a:pPr>
            <a:r>
              <a:rPr lang="en-US">
                <a:latin typeface="Open Sans"/>
                <a:ea typeface="Open Sans"/>
                <a:cs typeface="Open Sans"/>
                <a:sym typeface="Open Sans"/>
              </a:rPr>
              <a:t>The future energy demand is constructed based on different scenarios for G.D.P. growth and population growth, which are both drivers for energy demand. </a:t>
            </a:r>
            <a:endParaRPr/>
          </a:p>
          <a:p>
            <a:pPr indent="0" lvl="0" marL="0" rtl="0" algn="l">
              <a:spcBef>
                <a:spcPts val="360"/>
              </a:spcBef>
              <a:spcAft>
                <a:spcPts val="0"/>
              </a:spcAft>
              <a:buNone/>
            </a:pPr>
            <a:r>
              <a:rPr lang="en-US">
                <a:latin typeface="Open Sans"/>
                <a:ea typeface="Open Sans"/>
                <a:cs typeface="Open Sans"/>
                <a:sym typeface="Open Sans"/>
              </a:rPr>
              <a:t>The economic and demographic growth scenarios are translated into energy demand growth projections. Based on these projections, different scenarios are developed. </a:t>
            </a:r>
            <a:endParaRPr/>
          </a:p>
          <a:p>
            <a:pPr indent="0" lvl="0" marL="0" rtl="0" algn="l">
              <a:spcBef>
                <a:spcPts val="0"/>
              </a:spcBef>
              <a:spcAft>
                <a:spcPts val="0"/>
              </a:spcAft>
              <a:buNone/>
            </a:pPr>
            <a:r>
              <a:rPr lang="en-US">
                <a:latin typeface="Open Sans"/>
                <a:ea typeface="Open Sans"/>
                <a:cs typeface="Open Sans"/>
                <a:sym typeface="Open Sans"/>
              </a:rPr>
              <a:t>The energy supply options, therefore, have to be tested against different scenarios to determine which option would be most robust and at what cost. Robustness refers to the ability of the energy system to meet its goals under different varying scenarios and given the variability of possible circumstances. There are trade-offs between the optimal solution given a certain scenario and a robust solution, which may be suboptimal under certain scenarios but behave reasonably under a wide range of scenarios.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From the energy resource analysis and energy technology analysis, the energy supply system is characterised. This is the left side of the displayed energy system.</a:t>
            </a:r>
            <a:endParaRPr>
              <a:latin typeface="Open Sans"/>
              <a:ea typeface="Open Sans"/>
              <a:cs typeface="Open Sans"/>
              <a:sym typeface="Open Sans"/>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Energy Supply Strategy Analysis is devoted to finding the best way to cover the consumers’ needs, the right side of the displayed energy system, using available energy resources and technology.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US">
                <a:latin typeface="Open Sans"/>
                <a:ea typeface="Open Sans"/>
                <a:cs typeface="Open Sans"/>
                <a:sym typeface="Open Sans"/>
              </a:rPr>
              <a:t>The planner has to make the link between the present and future energy supply system and the consumers’ needs, while taking into account evolving constraints such as climate change. The planner can formulate alternative strategies for sustainable energy sector development. In simple words the planner needs to find out the least-cost development path for an energy supply system that meets a given energy demand. </a:t>
            </a:r>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US">
                <a:latin typeface="Open Sans"/>
                <a:ea typeface="Open Sans"/>
                <a:cs typeface="Open Sans"/>
                <a:sym typeface="Open Sans"/>
              </a:rPr>
              <a:t>They must also take into account the techno-economic and environmental characteristics of all energy supply options. </a:t>
            </a:r>
            <a:endParaRPr>
              <a:latin typeface="Open Sans"/>
              <a:ea typeface="Open Sans"/>
              <a:cs typeface="Open Sans"/>
              <a:sym typeface="Open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Open Sans"/>
                <a:ea typeface="Open Sans"/>
                <a:cs typeface="Open Sans"/>
                <a:sym typeface="Open Sans"/>
              </a:rPr>
              <a:t>This slide looks at why impact analysis is so important for </a:t>
            </a:r>
            <a:r>
              <a:rPr lang="en-US">
                <a:latin typeface="Open Sans"/>
                <a:ea typeface="Open Sans"/>
                <a:cs typeface="Open Sans"/>
                <a:sym typeface="Open Sans"/>
              </a:rPr>
              <a:t>understanding</a:t>
            </a:r>
            <a:r>
              <a:rPr lang="en-US" sz="1200">
                <a:solidFill>
                  <a:schemeClr val="dk1"/>
                </a:solidFill>
                <a:latin typeface="Open Sans"/>
                <a:ea typeface="Open Sans"/>
                <a:cs typeface="Open Sans"/>
                <a:sym typeface="Open Sans"/>
              </a:rPr>
              <a:t> energy systems.</a:t>
            </a:r>
            <a:endParaRPr/>
          </a:p>
          <a:p>
            <a:pPr indent="0" lvl="0" marL="0" rtl="0" algn="l">
              <a:spcBef>
                <a:spcPts val="36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The energy system does not exist in a vacuum. It is a component of human societies, which are a component of the natural world. Energy systems are a tool for serving end purposes such as the enhancement of human life. </a:t>
            </a:r>
            <a:endParaRPr>
              <a:latin typeface="Open Sans"/>
              <a:ea typeface="Open Sans"/>
              <a:cs typeface="Open Sans"/>
              <a:sym typeface="Open Sans"/>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It is therefore crucial when designing energy systems to assess the impacts of given policies on the wider systems they are part of and to understand their impact on the end goal: the preservation of natural ecosystems including human life.</a:t>
            </a:r>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US">
                <a:latin typeface="Open Sans"/>
                <a:ea typeface="Open Sans"/>
                <a:cs typeface="Open Sans"/>
                <a:sym typeface="Open Sans"/>
              </a:rPr>
              <a:t>All those components are interdependent. Generally speaking, finance, labour, and public acceptance are needed to enable well-functioning energy systems, as shown on the left hand side of the diagram. Energy systems then serve the purpose of enhancing human life, which itself is highly intertwined with public health and the environment, shown on the right hand side of the diagram. However, there are feedback effects between all components of this linear flow, as demonstrated in the diagram. One must remember what the end goal of an energy system is while understanding network effects. A policy intervention by the energy planner will have direct and indirect impacts on all components of the diagram.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9" name="Google Shape;66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Impact analysis may look at positive and negative impacts at all levels.</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 </a:t>
            </a:r>
            <a:endParaRPr/>
          </a:p>
          <a:p>
            <a:pPr indent="0" lvl="0" marL="0" rtl="0" algn="l">
              <a:spcBef>
                <a:spcPts val="360"/>
              </a:spcBef>
              <a:spcAft>
                <a:spcPts val="0"/>
              </a:spcAft>
              <a:buNone/>
            </a:pPr>
            <a:r>
              <a:rPr lang="en-US">
                <a:latin typeface="Open Sans"/>
                <a:ea typeface="Open Sans"/>
                <a:cs typeface="Open Sans"/>
                <a:sym typeface="Open Sans"/>
              </a:rPr>
              <a:t>Firstly, at the local level. Energy systems are physical systems distributed in space, which have a range of impacts at the local level. They create jobs, may harm the habitat of local ecosystems, bring benefits to local communities thanks to economic growth, enhance access to safety and education thanks to energy services, affect health due to air and water pollution, and so on.</a:t>
            </a:r>
            <a:endParaRPr/>
          </a:p>
          <a:p>
            <a:pPr indent="0" lvl="0" marL="0" rtl="0" algn="l">
              <a:spcBef>
                <a:spcPts val="360"/>
              </a:spcBef>
              <a:spcAft>
                <a:spcPts val="0"/>
              </a:spcAft>
              <a:buNone/>
            </a:pPr>
            <a:r>
              <a:rPr lang="en-US">
                <a:latin typeface="Open Sans"/>
                <a:ea typeface="Open Sans"/>
                <a:cs typeface="Open Sans"/>
                <a:sym typeface="Open Sans"/>
              </a:rPr>
              <a:t> </a:t>
            </a:r>
            <a:endParaRPr/>
          </a:p>
          <a:p>
            <a:pPr indent="0" lvl="0" marL="0" rtl="0" algn="l">
              <a:spcBef>
                <a:spcPts val="360"/>
              </a:spcBef>
              <a:spcAft>
                <a:spcPts val="0"/>
              </a:spcAft>
              <a:buNone/>
            </a:pPr>
            <a:r>
              <a:rPr lang="en-US">
                <a:latin typeface="Open Sans"/>
                <a:ea typeface="Open Sans"/>
                <a:cs typeface="Open Sans"/>
                <a:sym typeface="Open Sans"/>
              </a:rPr>
              <a:t>Secondly, at the national level. The fit between energy systems and national policies must be assessed. Countries have, for example, agreed on Nationally Determined Contributions (N.D.C.s) as part of the 2016 Paris Agreement, which sets a national carbon budget the energy system contributes to. Energy systems development also have to be consistent with national policies on territorial land-use, health, and economic growth.</a:t>
            </a:r>
            <a:endParaRPr/>
          </a:p>
          <a:p>
            <a:pPr indent="0" lvl="0" marL="0" rtl="0" algn="l">
              <a:spcBef>
                <a:spcPts val="360"/>
              </a:spcBef>
              <a:spcAft>
                <a:spcPts val="0"/>
              </a:spcAft>
              <a:buNone/>
            </a:pPr>
            <a:r>
              <a:rPr lang="en-US">
                <a:latin typeface="Open Sans"/>
                <a:ea typeface="Open Sans"/>
                <a:cs typeface="Open Sans"/>
                <a:sym typeface="Open Sans"/>
              </a:rPr>
              <a:t> </a:t>
            </a:r>
            <a:endParaRPr/>
          </a:p>
          <a:p>
            <a:pPr indent="0" lvl="0" marL="0" rtl="0" algn="l">
              <a:spcBef>
                <a:spcPts val="0"/>
              </a:spcBef>
              <a:spcAft>
                <a:spcPts val="0"/>
              </a:spcAft>
              <a:buNone/>
            </a:pPr>
            <a:r>
              <a:rPr lang="en-US">
                <a:latin typeface="Open Sans"/>
                <a:ea typeface="Open Sans"/>
                <a:cs typeface="Open Sans"/>
                <a:sym typeface="Open Sans"/>
              </a:rPr>
              <a:t>Finally, the impacts of energy systems on the global system must be assessed. Contrary to local water and air pollution, which has local to regional impacts, greenhouse gas emissions circulate around the globe in the atmosphere, which causes numerous direct and indirect effects for all the inhabitants of the globe. The responsibility of the energy planner thus extends beyond their own country.</a:t>
            </a:r>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This concludes lecture 2 which has provided an overview of energy planning and energy system analysis.</a:t>
            </a:r>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4" name="Google Shape;69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5" name="Google Shape;70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In the first mini-lecture, we will define what energy system analysis is.</a:t>
            </a:r>
            <a:endParaRPr/>
          </a:p>
          <a:p>
            <a:pPr indent="0" lvl="0" marL="0" rtl="0" algn="l">
              <a:spcBef>
                <a:spcPts val="360"/>
              </a:spcBef>
              <a:spcAft>
                <a:spcPts val="0"/>
              </a:spcAft>
              <a:buNone/>
            </a:pPr>
            <a:r>
              <a:rPr lang="en-US">
                <a:latin typeface="Open Sans"/>
                <a:ea typeface="Open Sans"/>
                <a:cs typeface="Open Sans"/>
                <a:sym typeface="Open Sans"/>
              </a:rPr>
              <a:t>The goal of Energy System Analysis is to develop a methodology for measuring the impact of technologies on energy and material use. </a:t>
            </a:r>
            <a:endParaRPr/>
          </a:p>
          <a:p>
            <a:pPr indent="0" lvl="0" marL="0" rtl="0" algn="l">
              <a:spcBef>
                <a:spcPts val="360"/>
              </a:spcBef>
              <a:spcAft>
                <a:spcPts val="0"/>
              </a:spcAft>
              <a:buNone/>
            </a:pPr>
            <a:r>
              <a:rPr lang="en-US">
                <a:latin typeface="Open Sans"/>
                <a:ea typeface="Open Sans"/>
                <a:cs typeface="Open Sans"/>
                <a:sym typeface="Open Sans"/>
              </a:rPr>
              <a:t>Energy System analysis seeks to understand both the performance of individual processes and the interactions between different energy technologies and different energy sectors such as heat, power, and transport.</a:t>
            </a:r>
            <a:endParaRPr/>
          </a:p>
          <a:p>
            <a:pPr indent="0" lvl="0" marL="0" rtl="0" algn="l">
              <a:spcBef>
                <a:spcPts val="360"/>
              </a:spcBef>
              <a:spcAft>
                <a:spcPts val="0"/>
              </a:spcAft>
              <a:buNone/>
            </a:pPr>
            <a:r>
              <a:rPr lang="en-US">
                <a:latin typeface="Open Sans"/>
                <a:ea typeface="Open Sans"/>
                <a:cs typeface="Open Sans"/>
                <a:sym typeface="Open Sans"/>
              </a:rPr>
              <a:t>Energy System analysis helps identify the most and least efficient processes or interactions. By doing so it can reveal where the biggest challenges lie for the energy planners. One can locate promising research opportunities for low-emissions, high-efficiency processes and identify barriers to their large-scale application.</a:t>
            </a:r>
            <a:endParaRPr/>
          </a:p>
          <a:p>
            <a:pPr indent="0" lvl="0" marL="0" rtl="0" algn="l">
              <a:spcBef>
                <a:spcPts val="360"/>
              </a:spcBef>
              <a:spcAft>
                <a:spcPts val="0"/>
              </a:spcAft>
              <a:buNone/>
            </a:pPr>
            <a:r>
              <a:rPr lang="en-US">
                <a:latin typeface="Open Sans"/>
                <a:ea typeface="Open Sans"/>
                <a:cs typeface="Open Sans"/>
                <a:sym typeface="Open Sans"/>
              </a:rPr>
              <a:t>Energy system analysis allows for the analysis of the current energy economy, for the exploration of future policy scenarios, and for the modelling of past policies to understand the potential causes of their failure. Understanding the resource, energy, and economic outcomes paves the way for finding solutions.</a:t>
            </a:r>
            <a:endParaRPr/>
          </a:p>
          <a:p>
            <a:pPr indent="0" lvl="0" marL="0" rtl="0" algn="l">
              <a:spcBef>
                <a:spcPts val="360"/>
              </a:spcBef>
              <a:spcAft>
                <a:spcPts val="0"/>
              </a:spcAft>
              <a:buNone/>
            </a:pPr>
            <a:r>
              <a:rPr lang="en-US">
                <a:latin typeface="Open Sans"/>
                <a:ea typeface="Open Sans"/>
                <a:cs typeface="Open Sans"/>
                <a:sym typeface="Open Sans"/>
              </a:rPr>
              <a:t>This analysis of the energy system can then inform energy planning. </a:t>
            </a:r>
            <a:endParaRPr/>
          </a:p>
          <a:p>
            <a:pPr indent="0" lvl="0" marL="0" rtl="0" algn="l">
              <a:spcBef>
                <a:spcPts val="360"/>
              </a:spcBef>
              <a:spcAft>
                <a:spcPts val="0"/>
              </a:spcAft>
              <a:buNone/>
            </a:pPr>
            <a:r>
              <a:rPr lang="en-US">
                <a:latin typeface="Open Sans"/>
                <a:ea typeface="Open Sans"/>
                <a:cs typeface="Open Sans"/>
                <a:sym typeface="Open Sans"/>
              </a:rPr>
              <a:t>The aim of energy planning is to develop long-range policies to help guide the future of a local, national, regional or even global energy system. The main objective of any energy planning effort is to provide information to decision makers for action.</a:t>
            </a:r>
            <a:endParaRPr/>
          </a:p>
          <a:p>
            <a:pPr indent="0" lvl="0" marL="0" rtl="0" algn="l">
              <a:spcBef>
                <a:spcPts val="360"/>
              </a:spcBef>
              <a:spcAft>
                <a:spcPts val="0"/>
              </a:spcAft>
              <a:buNone/>
            </a:pPr>
            <a:r>
              <a:rPr lang="en-US">
                <a:latin typeface="Open Sans"/>
                <a:ea typeface="Open Sans"/>
                <a:cs typeface="Open Sans"/>
                <a:sym typeface="Open Sans"/>
              </a:rPr>
              <a:t>Energy planning uses integrated approaches. It does not only consider energy supply to meet projected demand, but also the role of energy efficiency in reducing demands.</a:t>
            </a:r>
            <a:endParaRPr/>
          </a:p>
          <a:p>
            <a:pPr indent="0" lvl="0" marL="0" rtl="0" algn="l">
              <a:spcBef>
                <a:spcPts val="360"/>
              </a:spcBef>
              <a:spcAft>
                <a:spcPts val="0"/>
              </a:spcAft>
              <a:buNone/>
            </a:pPr>
            <a:r>
              <a:rPr lang="en-US">
                <a:latin typeface="Open Sans"/>
                <a:ea typeface="Open Sans"/>
                <a:cs typeface="Open Sans"/>
                <a:sym typeface="Open Sans"/>
              </a:rPr>
              <a:t>This planning is based on an understanding of future energy consumption, population growth, and economic development. In order to make a confident and justified decision on energy system development, one has to fully understand the specifics of future energy consumption and the best options for energy supply.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Planning your energy system allows you to act in advance.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An inadequate energy system would constrain growth and slow development. The risk is that your energy system will become unable to sustain the needs of the future or what you start building now will prove to be the wrong choice in the future. </a:t>
            </a:r>
            <a:endParaRPr/>
          </a:p>
          <a:p>
            <a:pPr indent="0" lvl="0" marL="0" rtl="0" algn="l">
              <a:spcBef>
                <a:spcPts val="360"/>
              </a:spcBef>
              <a:spcAft>
                <a:spcPts val="0"/>
              </a:spcAft>
              <a:buNone/>
            </a:pPr>
            <a:r>
              <a:rPr lang="en-US">
                <a:latin typeface="Open Sans"/>
                <a:ea typeface="Open Sans"/>
                <a:cs typeface="Open Sans"/>
                <a:sym typeface="Open Sans"/>
              </a:rPr>
              <a:t>Considering the importance and cost of energy infrastructure, a country has to have a good idea of its future needs, in order to make the right investment today.</a:t>
            </a:r>
            <a:endParaRPr/>
          </a:p>
          <a:p>
            <a:pPr indent="0" lvl="0" marL="0" rtl="0" algn="l">
              <a:spcBef>
                <a:spcPts val="360"/>
              </a:spcBef>
              <a:spcAft>
                <a:spcPts val="0"/>
              </a:spcAft>
              <a:buNone/>
            </a:pPr>
            <a:r>
              <a:rPr lang="en-US">
                <a:latin typeface="Open Sans"/>
                <a:ea typeface="Open Sans"/>
                <a:cs typeface="Open Sans"/>
                <a:sym typeface="Open Sans"/>
              </a:rPr>
              <a:t>Contexts and needs evolve; for example, in the context of climate change, energy planning is crucial for aligning with 1.5 degrees C targets.</a:t>
            </a:r>
            <a:endParaRPr/>
          </a:p>
          <a:p>
            <a:pPr indent="0" lvl="0" marL="0" rtl="0" algn="l">
              <a:spcBef>
                <a:spcPts val="360"/>
              </a:spcBef>
              <a:spcAft>
                <a:spcPts val="0"/>
              </a:spcAft>
              <a:buNone/>
            </a:pPr>
            <a:r>
              <a:rPr lang="en-US">
                <a:latin typeface="Open Sans"/>
                <a:ea typeface="Open Sans"/>
                <a:cs typeface="Open Sans"/>
                <a:sym typeface="Open Sans"/>
              </a:rPr>
              <a:t>Warming from anthropogenic emissions from the pre-industrial period to the present will persist for centuries to millennia and will continue to cause further long-term changes in the climate system, such as sea-level rise, with associated risks. These risks depend on the magnitude and rate of warming, geographic location, levels of development and vulnerability, and on the choices and implementation of adaptation and mitigation options. Pathways limiting global warming to 1.5 degrees C with no or limited overshoot would require rapid and far-reaching transitions in energy infrastructure and other sectors, including transport, buildings, and industrial systems. These system transitions are unprecedented in terms of scale and a wide portfolio of mitigation options have to be considered.</a:t>
            </a:r>
            <a:endParaRPr/>
          </a:p>
          <a:p>
            <a:pPr indent="0" lvl="0" marL="0" rtl="0" algn="l">
              <a:spcBef>
                <a:spcPts val="0"/>
              </a:spcBef>
              <a:spcAft>
                <a:spcPts val="0"/>
              </a:spcAft>
              <a:buNone/>
            </a:pPr>
            <a:r>
              <a:rPr lang="en-US">
                <a:latin typeface="Open Sans"/>
                <a:ea typeface="Open Sans"/>
                <a:cs typeface="Open Sans"/>
                <a:sym typeface="Open Sans"/>
              </a:rPr>
              <a:t>Opportunities also vary in time. Traditionally, energy planning has focussed on energy supply. As concepts of demand side management and integrated resource planning emerge, new emphasis is placed on the need to reduce or shape energy demand.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A key challenge for energy planning is to make sure we plan today to reach future climate targets.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Cheap energy was a key driver of economic growth in the Industrial Age, most notably using coal.</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The use of fossil fuels now brings existential threats: Environmental and climate issues, increasing costs of acquisition, and dependence on other countries. Extreme climate events have impacts on health, livelihood, security, and economic growth. Those risks must be mitigated. Humans currently live in an exceptionally mild climate era which has allowed them to thrive. Greenhouse gas emissions threaten to end this era. Energy planners have a key role to play to preserve a liveable environment.</a:t>
            </a:r>
            <a:endParaRPr/>
          </a:p>
          <a:p>
            <a:pPr indent="0" lvl="0" marL="0" rtl="0" algn="l">
              <a:spcBef>
                <a:spcPts val="360"/>
              </a:spcBef>
              <a:spcAft>
                <a:spcPts val="0"/>
              </a:spcAft>
              <a:buNone/>
            </a:pPr>
            <a:r>
              <a:rPr lang="en-US">
                <a:latin typeface="Open Sans"/>
                <a:ea typeface="Open Sans"/>
                <a:cs typeface="Open Sans"/>
                <a:sym typeface="Open Sans"/>
              </a:rPr>
              <a:t>Electrification of primary energy provision and decarbonization of the power sector are required for limiting anthropogenic global warming to 1.5 degrees C above pre-industrial levels. Renewable energy will therefore need to supply the vast majority of electricity by 2050, if not before.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This requires the coordination of collective efforts at all levels, including within energy systems. Energy planners will have to deal with challenges such as having reduced control over energy supply. For example, solar and wind are non-dispatchable energy sources (i.e. they are intermittent): we cannot decide when the sun shines or the wind blows. There are, however, technologies such as energy storage that energy planners can invest in for successful renewable energy integration. </a:t>
            </a:r>
            <a:endParaRPr>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a:latin typeface="Open Sans"/>
                <a:ea typeface="Open Sans"/>
                <a:cs typeface="Open Sans"/>
                <a:sym typeface="Open Sans"/>
              </a:rPr>
              <a:t>Energy systems analysis is complex and involves a number of related components. The steps include the following:</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Economic growth analysis: Economic growth can be defined as the increase in the market value of the goods and services produced by an economy over time.</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Energy demand analysis: Energy demand analysis looks beyond the use of fuels to look at the services those fuels provide. For example, the car owner is primarily interested in passenger kilometres of mobility rather than oil provision. Energy demand analysis looks at the demand for those services over time, and how they translate into energy demand.</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Energy resource analysis then looks at how this energy demand can be met based on national and external resources that can be exploited. </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Energy technology analysis assesses the prospects of evolving or emerging energy technologies and their potential impact on energy supply, energy conversion, economic development, and the environment.</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Energy supply strategy analysis looks at the following criteria that affect how to supply energy. Political criteria, for example if a country needs to have energy sovereignty and find all their resources locally. </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Technological criteria, with emerging technologies such as hydrogen or electric cars creating growing demand for different forms of energy. Logistical concerns, such as the transformation and transport of energy. </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And environmental context, such as the threat of climate change reshaping energy supply strategies towards low-carbon sources of energy.</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Impact analysis looks at the wider impact of energy-related decisions on the following. Health, for example, if technology choices cause the emissions of dangerous chemical substances. Society, if energy choices call for behavioural and structural changes such as the use of public transport. The environment, through positive or negative impacts on ecosystems. And economics, for example through the creation of jobs. </a:t>
            </a:r>
            <a:endParaRPr/>
          </a:p>
          <a:p>
            <a:pPr indent="0" lvl="0" marL="0" rtl="0" algn="l">
              <a:lnSpc>
                <a:spcPct val="80000"/>
              </a:lnSpc>
              <a:spcBef>
                <a:spcPts val="0"/>
              </a:spcBef>
              <a:spcAft>
                <a:spcPts val="0"/>
              </a:spcAft>
              <a:buNone/>
            </a:pPr>
            <a:r>
              <a:t/>
            </a:r>
            <a:endParaRPr>
              <a:latin typeface="Open Sans"/>
              <a:ea typeface="Open Sans"/>
              <a:cs typeface="Open Sans"/>
              <a:sym typeface="Open Sans"/>
            </a:endParaRPr>
          </a:p>
          <a:p>
            <a:pPr indent="0" lvl="0" marL="0" rtl="0" algn="l">
              <a:lnSpc>
                <a:spcPct val="80000"/>
              </a:lnSpc>
              <a:spcBef>
                <a:spcPts val="0"/>
              </a:spcBef>
              <a:spcAft>
                <a:spcPts val="0"/>
              </a:spcAft>
              <a:buNone/>
            </a:pPr>
            <a:r>
              <a:rPr lang="en-US">
                <a:latin typeface="Open Sans"/>
                <a:ea typeface="Open Sans"/>
                <a:cs typeface="Open Sans"/>
                <a:sym typeface="Open Sans"/>
              </a:rPr>
              <a:t>Depending on the nature of the energy planning effort, these steps may be modified, may overlap, or may be done in different levels of detail.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In this course, the key steps in energy system analysis are considered to be:</a:t>
            </a:r>
            <a:endParaRPr>
              <a:latin typeface="Open Sans"/>
              <a:ea typeface="Open Sans"/>
              <a:cs typeface="Open Sans"/>
              <a:sym typeface="Open Sans"/>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Economic growth analysis: economic growth is a key driving parameter which leads to increasing energy demand. This happens as a result of increasing availability of services such as access to health, education, transport and improved standards of living, and increasing technological and infrastructure development which creates tools for meeting this increasing demand. On the other hand, energy provision is a key enabler for economic growth. </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Energy demand analysis: the whole energy system is designed for meeting energy demand. The analysis of energy demand considers the overall magnitude of demand, the forms of energy demanded such as oil, electricity and heat, and the distribution of demand in urban and rural territories. This analysis is key to performing energy system analysis. </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Energy supply strategy analysis: energy supply is the link between energy sources and energy consumption. Modelling different options for sourcing and transporting energy is key for energy system analysis and energy planning.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All other components of energy system analysis can be considered important depending on the context.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In the second mini-lecture we will now look in more detail at the steps of economic growth analysis and energy demand analysis.</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The Economic Growth Analysis forms the basis of the planning effort. The need for energy will depend heavily on the level of growth that is anticipated.  This step includes consideration of population growth, economic development, and structural changes in both the economy and demography. The way the economy grows, the driving factors of that growth, and the specificities of growth in a country are important to know.</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 </a:t>
            </a:r>
            <a:endParaRPr/>
          </a:p>
          <a:p>
            <a:pPr indent="0" lvl="0" marL="0" rtl="0" algn="l">
              <a:spcBef>
                <a:spcPts val="360"/>
              </a:spcBef>
              <a:spcAft>
                <a:spcPts val="0"/>
              </a:spcAft>
              <a:buNone/>
            </a:pPr>
            <a:r>
              <a:rPr lang="en-US">
                <a:latin typeface="Open Sans"/>
                <a:ea typeface="Open Sans"/>
                <a:cs typeface="Open Sans"/>
                <a:sym typeface="Open Sans"/>
              </a:rPr>
              <a:t>Population and income are the two most powerful driving forces for energy demand. More people with more means will cause increasing energy consumption. </a:t>
            </a:r>
            <a:endParaRPr/>
          </a:p>
          <a:p>
            <a:pPr indent="0" lvl="0" marL="0" rtl="0" algn="l">
              <a:spcBef>
                <a:spcPts val="360"/>
              </a:spcBef>
              <a:spcAft>
                <a:spcPts val="0"/>
              </a:spcAft>
              <a:buNone/>
            </a:pPr>
            <a:r>
              <a:rPr lang="en-US">
                <a:latin typeface="Open Sans"/>
                <a:ea typeface="Open Sans"/>
                <a:cs typeface="Open Sans"/>
                <a:sym typeface="Open Sans"/>
              </a:rPr>
              <a:t>Since 1990 the world population has increased by 2.5 billion to 7.8 billion people. This is expected to rise to 9.8 billion by 2050. </a:t>
            </a:r>
            <a:endParaRPr/>
          </a:p>
          <a:p>
            <a:pPr indent="0" lvl="0" marL="0" rtl="0" algn="l">
              <a:spcBef>
                <a:spcPts val="360"/>
              </a:spcBef>
              <a:spcAft>
                <a:spcPts val="0"/>
              </a:spcAft>
              <a:buNone/>
            </a:pPr>
            <a:r>
              <a:rPr lang="en-US">
                <a:latin typeface="Open Sans"/>
                <a:ea typeface="Open Sans"/>
                <a:cs typeface="Open Sans"/>
                <a:sym typeface="Open Sans"/>
              </a:rPr>
              <a:t>At the same time, there is a rapid growth of low- and middle-income economies. The population growth rate is decreasing but the income growth rate is increasing. This is great news as the standards of living increase so that humans can live longer and healthier lives. But this increase in energy demand must be planned for and accommodated. </a:t>
            </a:r>
            <a:endParaRPr/>
          </a:p>
          <a:p>
            <a:pPr indent="0" lvl="0" marL="0" rtl="0" algn="l">
              <a:spcBef>
                <a:spcPts val="360"/>
              </a:spcBef>
              <a:spcAft>
                <a:spcPts val="0"/>
              </a:spcAft>
              <a:buNone/>
            </a:pPr>
            <a:r>
              <a:rPr lang="en-US">
                <a:latin typeface="Open Sans"/>
                <a:ea typeface="Open Sans"/>
                <a:cs typeface="Open Sans"/>
                <a:sym typeface="Open Sans"/>
              </a:rPr>
              <a:t>Economic growth and energy demand are linked by the energy intensity, in units of energy per unit of G.D.P.. We need to decouple G.D.P. and energy use, such that energy demand grows slower than the world's G.D.P.. According to </a:t>
            </a:r>
            <a:r>
              <a:rPr b="0" i="0" lang="en-US" sz="1200">
                <a:solidFill>
                  <a:schemeClr val="dk1"/>
                </a:solidFill>
                <a:latin typeface="Open Sans"/>
                <a:ea typeface="Open Sans"/>
                <a:cs typeface="Open Sans"/>
                <a:sym typeface="Open Sans"/>
              </a:rPr>
              <a:t>International Energy Agency 2020 </a:t>
            </a:r>
            <a:r>
              <a:rPr b="0" i="1" lang="en-US" sz="1200">
                <a:solidFill>
                  <a:schemeClr val="dk1"/>
                </a:solidFill>
                <a:latin typeface="Open Sans"/>
                <a:ea typeface="Open Sans"/>
                <a:cs typeface="Open Sans"/>
                <a:sym typeface="Open Sans"/>
              </a:rPr>
              <a:t>Energy Efficiency Indicators Report</a:t>
            </a:r>
            <a:r>
              <a:rPr lang="en-US">
                <a:latin typeface="Open Sans"/>
                <a:ea typeface="Open Sans"/>
                <a:cs typeface="Open Sans"/>
                <a:sym typeface="Open Sans"/>
              </a:rPr>
              <a:t>, the world energy intensity per unit of G.D.P. fell by 36.8 percent between 1990 and 2019.  </a:t>
            </a:r>
            <a:endParaRPr/>
          </a:p>
          <a:p>
            <a:pPr indent="0" lvl="0" marL="0" rtl="0" algn="l">
              <a:spcBef>
                <a:spcPts val="360"/>
              </a:spcBef>
              <a:spcAft>
                <a:spcPts val="0"/>
              </a:spcAft>
              <a:buNone/>
            </a:pPr>
            <a:r>
              <a:t/>
            </a:r>
            <a:endParaRPr/>
          </a:p>
          <a:p>
            <a:pPr indent="0" lvl="0" marL="0" rtl="0" algn="l">
              <a:spcBef>
                <a:spcPts val="0"/>
              </a:spcBef>
              <a:spcAft>
                <a:spcPts val="0"/>
              </a:spcAft>
              <a:buNone/>
            </a:pPr>
            <a:r>
              <a:t/>
            </a:r>
            <a:endParaRPr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Using economic growth analysis, the energy planner can:</a:t>
            </a:r>
            <a:endParaRPr>
              <a:latin typeface="Open Sans"/>
              <a:ea typeface="Open Sans"/>
              <a:cs typeface="Open Sans"/>
              <a:sym typeface="Open Sans"/>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Determine the levels and patterns of growth for both the economy and the population. Where in the country is population and economic growth expected? How do population and economic growth impact energy demand and supply?</a:t>
            </a:r>
            <a:endParaRPr>
              <a:latin typeface="Open Sans"/>
              <a:ea typeface="Open Sans"/>
              <a:cs typeface="Open Sans"/>
              <a:sym typeface="Open Sans"/>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The energy planner can also define growth goals and objectives. The growth objectives will impact energy system requirements, and energy system development will act as an enabler for the growth objectives. This interdependence needs to be considered in energy system analysis. </a:t>
            </a:r>
            <a:endParaRPr>
              <a:latin typeface="Open Sans"/>
              <a:ea typeface="Open Sans"/>
              <a:cs typeface="Open Sans"/>
              <a:sym typeface="Open Sans"/>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The analysis can also help determine a Development Policy. The national or international development policy will impact where the energy planner should focus their efforts. If a policy aims to enable the economic development of a specific region, reliable energy supply needs to be available.</a:t>
            </a:r>
            <a:endParaRPr>
              <a:latin typeface="Open Sans"/>
              <a:ea typeface="Open Sans"/>
              <a:cs typeface="Open Sans"/>
              <a:sym typeface="Open Sans"/>
            </a:endParaRPr>
          </a:p>
          <a:p>
            <a:pPr indent="-171450" lvl="0" marL="171450" rtl="0" algn="l">
              <a:spcBef>
                <a:spcPts val="360"/>
              </a:spcBef>
              <a:spcAft>
                <a:spcPts val="0"/>
              </a:spcAft>
              <a:buClr>
                <a:schemeClr val="dk1"/>
              </a:buClr>
              <a:buSzPts val="1200"/>
              <a:buFont typeface="Arial"/>
              <a:buChar char="•"/>
            </a:pPr>
            <a:r>
              <a:rPr lang="en-US">
                <a:latin typeface="Open Sans"/>
                <a:ea typeface="Open Sans"/>
                <a:cs typeface="Open Sans"/>
                <a:sym typeface="Open Sans"/>
              </a:rPr>
              <a:t>Finally, the analysis can help the energy planner understand what social or cultural issues are affecting current and future energy systems. This includes cultural habits in terms of household structure, transport, cooking, heating, cooling, and so on. Are all the population ready to take up new energy technologies? How can public acceptance be facilitated? How can the energy planner best fit existing social and cultural patterns?</a:t>
            </a:r>
            <a:endParaRPr>
              <a:latin typeface="Open Sans"/>
              <a:ea typeface="Open Sans"/>
              <a:cs typeface="Open Sans"/>
              <a:sym typeface="Open Sans"/>
            </a:endParaRPr>
          </a:p>
          <a:p>
            <a:pPr indent="0" lvl="0" marL="0" rtl="0" algn="l">
              <a:spcBef>
                <a:spcPts val="360"/>
              </a:spcBef>
              <a:spcAft>
                <a:spcPts val="0"/>
              </a:spcAft>
              <a:buNone/>
            </a:pPr>
            <a:r>
              <a:rPr lang="en-US">
                <a:latin typeface="Open Sans"/>
                <a:ea typeface="Open Sans"/>
                <a:cs typeface="Open Sans"/>
                <a:sym typeface="Open Sans"/>
              </a:rPr>
              <a:t> </a:t>
            </a:r>
            <a:endParaRPr/>
          </a:p>
          <a:p>
            <a:pPr indent="0" lvl="0" marL="0" rtl="0" algn="l">
              <a:spcBef>
                <a:spcPts val="0"/>
              </a:spcBef>
              <a:spcAft>
                <a:spcPts val="0"/>
              </a:spcAft>
              <a:buNone/>
            </a:pPr>
            <a:r>
              <a:rPr lang="en-US">
                <a:latin typeface="Open Sans"/>
                <a:ea typeface="Open Sans"/>
                <a:cs typeface="Open Sans"/>
                <a:sym typeface="Open Sans"/>
              </a:rPr>
              <a:t>All these criteria are uncertain. The energy planner cannot use a single input and expect to obtain robust results. The use of scenarios in economic analysis seeks to develop projections of overall growth. Understanding the sensitivity of the energy system to different economic growth inputs is key to informing policymakers of the potential range of impacts of their policies. We will get back to scenarios later.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8"/>
          <p:cNvSpPr txBox="1"/>
          <p:nvPr/>
        </p:nvSpPr>
        <p:spPr>
          <a:xfrm>
            <a:off x="11701463" y="6456363"/>
            <a:ext cx="454025"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7" name="Google Shape;17;p28"/>
          <p:cNvSpPr txBox="1"/>
          <p:nvPr/>
        </p:nvSpPr>
        <p:spPr>
          <a:xfrm>
            <a:off x="11798300" y="6492875"/>
            <a:ext cx="3937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Open Sans"/>
                <a:ea typeface="Open Sans"/>
                <a:cs typeface="Open Sans"/>
                <a:sym typeface="Open Sans"/>
              </a:rPr>
              <a:t>‹#›</a:t>
            </a:fld>
            <a:endParaRPr b="0" i="0" sz="1200" u="none" cap="none" strike="noStrike">
              <a:solidFill>
                <a:srgbClr val="888888"/>
              </a:solidFill>
              <a:latin typeface="Open Sans"/>
              <a:ea typeface="Open Sans"/>
              <a:cs typeface="Open Sans"/>
              <a:sym typeface="Open Sans"/>
            </a:endParaRPr>
          </a:p>
        </p:txBody>
      </p:sp>
      <p:pic>
        <p:nvPicPr>
          <p:cNvPr descr="A picture containing background pattern&#10;&#10;Description automatically generated" id="18" name="Google Shape;18;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2" name="Google Shape;82;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b="0" i="0" sz="3200">
                <a:latin typeface="Open Sans"/>
                <a:ea typeface="Open Sans"/>
                <a:cs typeface="Open Sans"/>
                <a:sym typeface="Open Sans"/>
              </a:defRPr>
            </a:lvl1pPr>
            <a:lvl2pPr indent="-406400" lvl="1" marL="914400" algn="l">
              <a:lnSpc>
                <a:spcPct val="90000"/>
              </a:lnSpc>
              <a:spcBef>
                <a:spcPts val="500"/>
              </a:spcBef>
              <a:spcAft>
                <a:spcPts val="0"/>
              </a:spcAft>
              <a:buClr>
                <a:schemeClr val="dk1"/>
              </a:buClr>
              <a:buSzPts val="2800"/>
              <a:buChar char="•"/>
              <a:defRPr b="0" i="0" sz="28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b="0" i="0" sz="2400">
                <a:latin typeface="Open Sans"/>
                <a:ea typeface="Open Sans"/>
                <a:cs typeface="Open Sans"/>
                <a:sym typeface="Open Sans"/>
              </a:defRPr>
            </a:lvl3pPr>
            <a:lvl4pPr indent="-355600" lvl="3" marL="18288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4pPr>
            <a:lvl5pPr indent="-355600" lvl="4" marL="22860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3" name="Google Shape;83;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9" name="Google Shape;89;p38"/>
          <p:cNvSpPr/>
          <p:nvPr>
            <p:ph idx="2" type="pic"/>
          </p:nvPr>
        </p:nvSpPr>
        <p:spPr>
          <a:xfrm>
            <a:off x="5183188" y="987425"/>
            <a:ext cx="6172200" cy="4873625"/>
          </a:xfrm>
          <a:prstGeom prst="rect">
            <a:avLst/>
          </a:prstGeom>
          <a:noFill/>
          <a:ln>
            <a:noFill/>
          </a:ln>
        </p:spPr>
      </p:sp>
      <p:sp>
        <p:nvSpPr>
          <p:cNvPr id="90" name="Google Shape;90;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 name="Google Shape;9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6" name="Google Shape;96;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2" name="Google Shape;102;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3" name="Shape 23"/>
        <p:cNvGrpSpPr/>
        <p:nvPr/>
      </p:nvGrpSpPr>
      <p:grpSpPr>
        <a:xfrm>
          <a:off x="0" y="0"/>
          <a:ext cx="0" cy="0"/>
          <a:chOff x="0" y="0"/>
          <a:chExt cx="0" cy="0"/>
        </a:xfrm>
      </p:grpSpPr>
      <p:pic>
        <p:nvPicPr>
          <p:cNvPr descr="Graphical user interface, text&#10;&#10;Description automatically generated" id="24" name="Google Shape;24;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Google Shape;25;p29"/>
          <p:cNvSpPr txBox="1"/>
          <p:nvPr>
            <p:ph type="title"/>
          </p:nvPr>
        </p:nvSpPr>
        <p:spPr>
          <a:xfrm>
            <a:off x="838200" y="207808"/>
            <a:ext cx="10515600"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 name="Google Shape;26;p29"/>
          <p:cNvSpPr txBox="1"/>
          <p:nvPr>
            <p:ph idx="1"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27" name="Google Shape;2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4" name="Shape 34"/>
        <p:cNvGrpSpPr/>
        <p:nvPr/>
      </p:nvGrpSpPr>
      <p:grpSpPr>
        <a:xfrm>
          <a:off x="0" y="0"/>
          <a:ext cx="0" cy="0"/>
          <a:chOff x="0" y="0"/>
          <a:chExt cx="0" cy="0"/>
        </a:xfrm>
      </p:grpSpPr>
      <p:sp>
        <p:nvSpPr>
          <p:cNvPr id="35" name="Google Shape;35;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 name="Google Shape;36;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pic>
        <p:nvPicPr>
          <p:cNvPr descr="Graphical user interface, text&#10;&#10;Description automatically generated" id="41" name="Google Shape;41;p32"/>
          <p:cNvPicPr preferRelativeResize="0"/>
          <p:nvPr/>
        </p:nvPicPr>
        <p:blipFill rotWithShape="1">
          <a:blip r:embed="rId2">
            <a:alphaModFix/>
          </a:blip>
          <a:srcRect b="0" l="0" r="0" t="0"/>
          <a:stretch/>
        </p:blipFill>
        <p:spPr>
          <a:xfrm>
            <a:off x="0" y="277813"/>
            <a:ext cx="12192000" cy="6858000"/>
          </a:xfrm>
          <a:prstGeom prst="rect">
            <a:avLst/>
          </a:prstGeom>
          <a:noFill/>
          <a:ln>
            <a:noFill/>
          </a:ln>
        </p:spPr>
      </p:pic>
      <p:sp>
        <p:nvSpPr>
          <p:cNvPr id="42" name="Google Shape;42;p32"/>
          <p:cNvSpPr txBox="1"/>
          <p:nvPr/>
        </p:nvSpPr>
        <p:spPr>
          <a:xfrm>
            <a:off x="887413" y="11113"/>
            <a:ext cx="7651750" cy="13700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latin typeface="Open Sans"/>
              <a:ea typeface="Open Sans"/>
              <a:cs typeface="Open Sans"/>
              <a:sym typeface="Open Sans"/>
            </a:endParaRPr>
          </a:p>
        </p:txBody>
      </p:sp>
      <p:sp>
        <p:nvSpPr>
          <p:cNvPr id="43" name="Google Shape;43;p32"/>
          <p:cNvSpPr txBox="1"/>
          <p:nvPr/>
        </p:nvSpPr>
        <p:spPr>
          <a:xfrm>
            <a:off x="835025" y="46038"/>
            <a:ext cx="7651750" cy="1362075"/>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t/>
            </a:r>
            <a:endParaRPr sz="4400">
              <a:solidFill>
                <a:schemeClr val="dk1"/>
              </a:solidFill>
              <a:latin typeface="Open Sans"/>
              <a:ea typeface="Open Sans"/>
              <a:cs typeface="Open Sans"/>
              <a:sym typeface="Open Sans"/>
            </a:endParaRPr>
          </a:p>
        </p:txBody>
      </p:sp>
      <p:sp>
        <p:nvSpPr>
          <p:cNvPr id="44" name="Google Shape;44;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2"/>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46" name="Google Shape;4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idx="12" type="sldNum"/>
          </p:nvPr>
        </p:nvSpPr>
        <p:spPr>
          <a:xfrm>
            <a:off x="11785600" y="6497638"/>
            <a:ext cx="406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9" name="Shape 49"/>
        <p:cNvGrpSpPr/>
        <p:nvPr/>
      </p:nvGrpSpPr>
      <p:grpSpPr>
        <a:xfrm>
          <a:off x="0" y="0"/>
          <a:ext cx="0" cy="0"/>
          <a:chOff x="0" y="0"/>
          <a:chExt cx="0" cy="0"/>
        </a:xfrm>
      </p:grpSpPr>
      <p:pic>
        <p:nvPicPr>
          <p:cNvPr id="50" name="Google Shape;50;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1" name="Google Shape;51;p33"/>
          <p:cNvSpPr txBox="1"/>
          <p:nvPr/>
        </p:nvSpPr>
        <p:spPr>
          <a:xfrm>
            <a:off x="865188" y="1425575"/>
            <a:ext cx="5992812" cy="348932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1" sz="2000">
              <a:solidFill>
                <a:srgbClr val="9CC2E5"/>
              </a:solidFill>
              <a:latin typeface="Open Sans"/>
              <a:ea typeface="Open Sans"/>
              <a:cs typeface="Open Sans"/>
              <a:sym typeface="Open Sans"/>
            </a:endParaRPr>
          </a:p>
        </p:txBody>
      </p:sp>
      <p:sp>
        <p:nvSpPr>
          <p:cNvPr id="52" name="Google Shape;52;p33"/>
          <p:cNvSpPr txBox="1"/>
          <p:nvPr/>
        </p:nvSpPr>
        <p:spPr>
          <a:xfrm>
            <a:off x="987425" y="198438"/>
            <a:ext cx="10515600" cy="13255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0" i="0" lang="en-US" sz="4400">
                <a:solidFill>
                  <a:schemeClr val="dk1"/>
                </a:solidFill>
                <a:latin typeface="Open Sans"/>
                <a:ea typeface="Open Sans"/>
                <a:cs typeface="Open Sans"/>
                <a:sym typeface="Open Sans"/>
              </a:rPr>
              <a:t>Click to edit Master title style</a:t>
            </a:r>
            <a:endParaRPr b="0" i="0" sz="4400">
              <a:solidFill>
                <a:schemeClr val="dk1"/>
              </a:solidFill>
              <a:latin typeface="Open Sans"/>
              <a:ea typeface="Open Sans"/>
              <a:cs typeface="Open Sans"/>
              <a:sym typeface="Open Sans"/>
            </a:endParaRPr>
          </a:p>
        </p:txBody>
      </p:sp>
      <p:sp>
        <p:nvSpPr>
          <p:cNvPr id="53" name="Google Shape;53;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b="0" i="0" sz="2400">
                <a:solidFill>
                  <a:srgbClr val="888888"/>
                </a:solidFill>
                <a:latin typeface="Open Sans"/>
                <a:ea typeface="Open Sans"/>
                <a:cs typeface="Open Sans"/>
                <a:sym typeface="Open Sans"/>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5" name="Google Shape;55;p33"/>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56" name="Google Shape;5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1" name="Google Shape;61;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3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 name="Google Shape;68;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7" name="Google Shape;7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1pPr>
            <a:lvl2pPr lvl="1"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7.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applewebdata/DB778757-182F-499F-BE81-6BDF32279AA8#_ftnref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g"/><Relationship Id="rId4" Type="http://schemas.openxmlformats.org/officeDocument/2006/relationships/hyperlink" Target="http://applewebdata/D09D8296-DE42-473A-9046-B3F97FE00320#_ftnref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24.png"/><Relationship Id="rId9" Type="http://schemas.openxmlformats.org/officeDocument/2006/relationships/image" Target="../media/image1.png"/><Relationship Id="rId5" Type="http://schemas.openxmlformats.org/officeDocument/2006/relationships/image" Target="../media/image14.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94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A picture containing background pattern&#10;&#10;Description automatically generated" id="111" name="Google Shape;111;p1"/>
          <p:cNvPicPr preferRelativeResize="0"/>
          <p:nvPr/>
        </p:nvPicPr>
        <p:blipFill rotWithShape="1">
          <a:blip r:embed="rId3">
            <a:alphaModFix/>
          </a:blip>
          <a:srcRect b="0" l="0" r="0" t="0"/>
          <a:stretch/>
        </p:blipFill>
        <p:spPr>
          <a:xfrm>
            <a:off x="0" y="0"/>
            <a:ext cx="12192000" cy="6858108"/>
          </a:xfrm>
          <a:prstGeom prst="rect">
            <a:avLst/>
          </a:prstGeom>
          <a:noFill/>
          <a:ln>
            <a:noFill/>
          </a:ln>
        </p:spPr>
      </p:pic>
      <p:sp>
        <p:nvSpPr>
          <p:cNvPr id="112" name="Google Shape;112;p1"/>
          <p:cNvSpPr txBox="1"/>
          <p:nvPr/>
        </p:nvSpPr>
        <p:spPr>
          <a:xfrm>
            <a:off x="599330" y="3501009"/>
            <a:ext cx="7211436" cy="280076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4400" u="none" cap="none" strike="noStrike">
                <a:solidFill>
                  <a:schemeClr val="lt1"/>
                </a:solidFill>
                <a:latin typeface="Open Sans ExtraBold"/>
                <a:ea typeface="Open Sans ExtraBold"/>
                <a:cs typeface="Open Sans ExtraBold"/>
                <a:sym typeface="Open Sans ExtraBold"/>
              </a:rPr>
              <a:t>LECTURE 2 </a:t>
            </a:r>
            <a:br>
              <a:rPr b="1" i="0" lang="en-US" sz="4400" u="none" cap="none" strike="noStrike">
                <a:solidFill>
                  <a:schemeClr val="dk1"/>
                </a:solidFill>
                <a:latin typeface="Open Sans ExtraBold"/>
                <a:ea typeface="Open Sans ExtraBold"/>
                <a:cs typeface="Open Sans ExtraBold"/>
                <a:sym typeface="Open Sans ExtraBold"/>
              </a:rPr>
            </a:br>
            <a:r>
              <a:rPr b="1" i="0" lang="en-US" sz="4400" u="none" cap="none" strike="noStrike">
                <a:solidFill>
                  <a:schemeClr val="dk1"/>
                </a:solidFill>
                <a:latin typeface="Open Sans ExtraBold"/>
                <a:ea typeface="Open Sans ExtraBold"/>
                <a:cs typeface="Open Sans ExtraBold"/>
                <a:sym typeface="Open Sans ExtraBold"/>
              </a:rPr>
              <a:t>OVERVIEW OF ENERGY PLANNING AND ENERGY SYSTEM ANALYSIS</a:t>
            </a:r>
            <a:endParaRPr/>
          </a:p>
        </p:txBody>
      </p:sp>
      <p:sp>
        <p:nvSpPr>
          <p:cNvPr id="113" name="Google Shape;113;p1"/>
          <p:cNvSpPr txBox="1"/>
          <p:nvPr/>
        </p:nvSpPr>
        <p:spPr>
          <a:xfrm>
            <a:off x="8975475" y="630025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114" name="Google Shape;114;p1"/>
          <p:cNvSpPr txBox="1"/>
          <p:nvPr/>
        </p:nvSpPr>
        <p:spPr>
          <a:xfrm>
            <a:off x="599330" y="3243455"/>
            <a:ext cx="1777142" cy="369332"/>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Open Sans ExtraBold"/>
              <a:buNone/>
            </a:pPr>
            <a:r>
              <a:rPr b="1" i="0" lang="en-US" sz="1800" u="none" cap="none" strike="noStrike">
                <a:solidFill>
                  <a:schemeClr val="dk1"/>
                </a:solidFill>
                <a:latin typeface="Open Sans ExtraBold"/>
                <a:ea typeface="Open Sans ExtraBold"/>
                <a:cs typeface="Open Sans ExtraBold"/>
                <a:sym typeface="Open Sans ExtraBold"/>
              </a:rPr>
              <a:t>EBS</a:t>
            </a:r>
            <a:endParaRPr b="1" i="0" sz="1800" u="none" cap="none" strike="noStrike">
              <a:solidFill>
                <a:srgbClr val="000000"/>
              </a:solidFill>
              <a:latin typeface="Open Sans ExtraBold"/>
              <a:ea typeface="Open Sans ExtraBold"/>
              <a:cs typeface="Open Sans ExtraBold"/>
              <a:sym typeface="Open Sans ExtraBold"/>
            </a:endParaRPr>
          </a:p>
        </p:txBody>
      </p:sp>
      <p:sp>
        <p:nvSpPr>
          <p:cNvPr id="115" name="Google Shape;115;p1"/>
          <p:cNvSpPr/>
          <p:nvPr/>
        </p:nvSpPr>
        <p:spPr>
          <a:xfrm>
            <a:off x="7203578" y="38577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Track7_Lecture2_Slide1.mp3" id="116" name="Google Shape;116;p1"/>
          <p:cNvPicPr preferRelativeResize="0"/>
          <p:nvPr/>
        </p:nvPicPr>
        <p:blipFill rotWithShape="1">
          <a:blip r:embed="rId4">
            <a:alphaModFix/>
          </a:blip>
          <a:srcRect b="0" l="0" r="0" t="0"/>
          <a:stretch/>
        </p:blipFill>
        <p:spPr>
          <a:xfrm>
            <a:off x="7274943" y="3929117"/>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graphicFrame>
        <p:nvGraphicFramePr>
          <p:cNvPr id="292" name="Google Shape;292;p10"/>
          <p:cNvGraphicFramePr/>
          <p:nvPr/>
        </p:nvGraphicFramePr>
        <p:xfrm>
          <a:off x="645890" y="4310606"/>
          <a:ext cx="3405166" cy="2092152"/>
        </p:xfrm>
        <a:graphic>
          <a:graphicData uri="http://schemas.openxmlformats.org/drawingml/2006/chart">
            <c:chart r:id="rId3"/>
          </a:graphicData>
        </a:graphic>
      </p:graphicFrame>
      <p:sp>
        <p:nvSpPr>
          <p:cNvPr id="293" name="Google Shape;293;p10"/>
          <p:cNvSpPr txBox="1"/>
          <p:nvPr/>
        </p:nvSpPr>
        <p:spPr>
          <a:xfrm>
            <a:off x="1479021" y="4325790"/>
            <a:ext cx="1366837"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lang="en-US" sz="1400">
                <a:solidFill>
                  <a:schemeClr val="dk1"/>
                </a:solidFill>
                <a:latin typeface="Open Sans"/>
                <a:ea typeface="Open Sans"/>
                <a:cs typeface="Open Sans"/>
                <a:sym typeface="Open Sans"/>
              </a:rPr>
              <a:t>Commercial</a:t>
            </a:r>
            <a:endParaRPr/>
          </a:p>
          <a:p>
            <a:pPr indent="0" lvl="0" marL="0" marR="0" rtl="0" algn="l">
              <a:lnSpc>
                <a:spcPct val="100000"/>
              </a:lnSpc>
              <a:spcBef>
                <a:spcPts val="0"/>
              </a:spcBef>
              <a:spcAft>
                <a:spcPts val="0"/>
              </a:spcAft>
              <a:buClr>
                <a:schemeClr val="dk1"/>
              </a:buClr>
              <a:buSzPts val="1400"/>
              <a:buFont typeface="Arial"/>
              <a:buNone/>
            </a:pPr>
            <a:r>
              <a:rPr lang="en-US" sz="1400">
                <a:solidFill>
                  <a:schemeClr val="dk1"/>
                </a:solidFill>
                <a:latin typeface="Open Sans"/>
                <a:ea typeface="Open Sans"/>
                <a:cs typeface="Open Sans"/>
                <a:sym typeface="Open Sans"/>
              </a:rPr>
              <a:t>Household</a:t>
            </a:r>
            <a:endParaRPr/>
          </a:p>
          <a:p>
            <a:pPr indent="0" lvl="0" marL="0" marR="0" rtl="0" algn="l">
              <a:lnSpc>
                <a:spcPct val="100000"/>
              </a:lnSpc>
              <a:spcBef>
                <a:spcPts val="0"/>
              </a:spcBef>
              <a:spcAft>
                <a:spcPts val="0"/>
              </a:spcAft>
              <a:buClr>
                <a:schemeClr val="dk1"/>
              </a:buClr>
              <a:buSzPts val="1400"/>
              <a:buFont typeface="Arial"/>
              <a:buNone/>
            </a:pPr>
            <a:r>
              <a:rPr lang="en-US" sz="1400">
                <a:solidFill>
                  <a:schemeClr val="dk1"/>
                </a:solidFill>
                <a:latin typeface="Open Sans"/>
                <a:ea typeface="Open Sans"/>
                <a:cs typeface="Open Sans"/>
                <a:sym typeface="Open Sans"/>
              </a:rPr>
              <a:t>Agriculture</a:t>
            </a:r>
            <a:endParaRPr/>
          </a:p>
          <a:p>
            <a:pPr indent="0" lvl="0" marL="0" marR="0" rtl="0" algn="l">
              <a:lnSpc>
                <a:spcPct val="100000"/>
              </a:lnSpc>
              <a:spcBef>
                <a:spcPts val="0"/>
              </a:spcBef>
              <a:spcAft>
                <a:spcPts val="0"/>
              </a:spcAft>
              <a:buClr>
                <a:schemeClr val="dk1"/>
              </a:buClr>
              <a:buSzPts val="1400"/>
              <a:buFont typeface="Arial"/>
              <a:buNone/>
            </a:pPr>
            <a:r>
              <a:rPr lang="en-US" sz="1400">
                <a:solidFill>
                  <a:schemeClr val="dk1"/>
                </a:solidFill>
                <a:latin typeface="Open Sans"/>
                <a:ea typeface="Open Sans"/>
                <a:cs typeface="Open Sans"/>
                <a:sym typeface="Open Sans"/>
              </a:rPr>
              <a:t>Industry</a:t>
            </a:r>
            <a:endParaRPr/>
          </a:p>
        </p:txBody>
      </p:sp>
      <p:graphicFrame>
        <p:nvGraphicFramePr>
          <p:cNvPr id="294" name="Google Shape;294;p10"/>
          <p:cNvGraphicFramePr/>
          <p:nvPr/>
        </p:nvGraphicFramePr>
        <p:xfrm>
          <a:off x="4051056" y="4310606"/>
          <a:ext cx="3402000" cy="2095200"/>
        </p:xfrm>
        <a:graphic>
          <a:graphicData uri="http://schemas.openxmlformats.org/drawingml/2006/chart">
            <c:chart r:id="rId4"/>
          </a:graphicData>
        </a:graphic>
      </p:graphicFrame>
      <p:sp>
        <p:nvSpPr>
          <p:cNvPr id="295" name="Google Shape;295;p10"/>
          <p:cNvSpPr txBox="1"/>
          <p:nvPr/>
        </p:nvSpPr>
        <p:spPr>
          <a:xfrm>
            <a:off x="4793802" y="4295845"/>
            <a:ext cx="1368425"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lang="en-US" sz="1400">
                <a:solidFill>
                  <a:schemeClr val="dk1"/>
                </a:solidFill>
                <a:latin typeface="Open Sans"/>
                <a:ea typeface="Open Sans"/>
                <a:cs typeface="Open Sans"/>
                <a:sym typeface="Open Sans"/>
              </a:rPr>
              <a:t>Biomass</a:t>
            </a:r>
            <a:endParaRPr/>
          </a:p>
          <a:p>
            <a:pPr indent="0" lvl="0" marL="0" marR="0" rtl="0" algn="l">
              <a:lnSpc>
                <a:spcPct val="100000"/>
              </a:lnSpc>
              <a:spcBef>
                <a:spcPts val="0"/>
              </a:spcBef>
              <a:spcAft>
                <a:spcPts val="0"/>
              </a:spcAft>
              <a:buClr>
                <a:schemeClr val="dk1"/>
              </a:buClr>
              <a:buSzPts val="1400"/>
              <a:buFont typeface="Arial"/>
              <a:buNone/>
            </a:pPr>
            <a:r>
              <a:rPr lang="en-US" sz="1400">
                <a:solidFill>
                  <a:schemeClr val="dk1"/>
                </a:solidFill>
                <a:latin typeface="Open Sans"/>
                <a:ea typeface="Open Sans"/>
                <a:cs typeface="Open Sans"/>
                <a:sym typeface="Open Sans"/>
              </a:rPr>
              <a:t>Renewables</a:t>
            </a:r>
            <a:endParaRPr/>
          </a:p>
          <a:p>
            <a:pPr indent="0" lvl="0" marL="0" marR="0" rtl="0" algn="l">
              <a:lnSpc>
                <a:spcPct val="100000"/>
              </a:lnSpc>
              <a:spcBef>
                <a:spcPts val="0"/>
              </a:spcBef>
              <a:spcAft>
                <a:spcPts val="0"/>
              </a:spcAft>
              <a:buClr>
                <a:schemeClr val="dk1"/>
              </a:buClr>
              <a:buSzPts val="1400"/>
              <a:buFont typeface="Arial"/>
              <a:buNone/>
            </a:pPr>
            <a:r>
              <a:rPr lang="en-US" sz="1400">
                <a:solidFill>
                  <a:schemeClr val="dk1"/>
                </a:solidFill>
                <a:latin typeface="Open Sans"/>
                <a:ea typeface="Open Sans"/>
                <a:cs typeface="Open Sans"/>
                <a:sym typeface="Open Sans"/>
              </a:rPr>
              <a:t>Nuclear</a:t>
            </a:r>
            <a:endParaRPr/>
          </a:p>
          <a:p>
            <a:pPr indent="0" lvl="0" marL="0" marR="0" rtl="0" algn="l">
              <a:lnSpc>
                <a:spcPct val="100000"/>
              </a:lnSpc>
              <a:spcBef>
                <a:spcPts val="0"/>
              </a:spcBef>
              <a:spcAft>
                <a:spcPts val="0"/>
              </a:spcAft>
              <a:buClr>
                <a:schemeClr val="dk1"/>
              </a:buClr>
              <a:buSzPts val="1400"/>
              <a:buFont typeface="Arial"/>
              <a:buNone/>
            </a:pPr>
            <a:r>
              <a:rPr lang="en-US" sz="1400">
                <a:solidFill>
                  <a:schemeClr val="dk1"/>
                </a:solidFill>
                <a:latin typeface="Open Sans"/>
                <a:ea typeface="Open Sans"/>
                <a:cs typeface="Open Sans"/>
                <a:sym typeface="Open Sans"/>
              </a:rPr>
              <a:t>Oil &amp; Gas</a:t>
            </a:r>
            <a:endParaRPr/>
          </a:p>
        </p:txBody>
      </p:sp>
      <p:sp>
        <p:nvSpPr>
          <p:cNvPr id="296" name="Google Shape;296;p10"/>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7" name="Google Shape;297;p10"/>
          <p:cNvSpPr txBox="1"/>
          <p:nvPr/>
        </p:nvSpPr>
        <p:spPr>
          <a:xfrm>
            <a:off x="911435" y="1507988"/>
            <a:ext cx="8532264" cy="2420937"/>
          </a:xfrm>
          <a:prstGeom prst="rect">
            <a:avLst/>
          </a:prstGeom>
          <a:noFill/>
          <a:ln>
            <a:noFill/>
          </a:ln>
        </p:spPr>
        <p:txBody>
          <a:bodyPr anchorCtr="0" anchor="t" bIns="60925" lIns="121900" spcFirstLastPara="1" rIns="121900" wrap="square" tIns="60925">
            <a:noAutofit/>
          </a:bodyPr>
          <a:lstStyle/>
          <a:p>
            <a:pPr indent="0" lvl="0" marL="0" marR="0" rtl="0" algn="l">
              <a:spcBef>
                <a:spcPts val="1000"/>
              </a:spcBef>
              <a:spcAft>
                <a:spcPts val="0"/>
              </a:spcAft>
              <a:buNone/>
            </a:pPr>
            <a:r>
              <a:rPr b="1" lang="en-US" sz="2000">
                <a:solidFill>
                  <a:srgbClr val="9CC2E5"/>
                </a:solidFill>
                <a:latin typeface="Open Sans"/>
                <a:ea typeface="Open Sans"/>
                <a:cs typeface="Open Sans"/>
                <a:sym typeface="Open Sans"/>
              </a:rPr>
              <a:t>Translating economic growth into projections of energy demand</a:t>
            </a:r>
            <a:endParaRPr b="1" sz="2000">
              <a:solidFill>
                <a:srgbClr val="9CC2E5"/>
              </a:solidFill>
              <a:latin typeface="Open Sans"/>
              <a:ea typeface="Open Sans"/>
              <a:cs typeface="Open Sans"/>
              <a:sym typeface="Open Sans"/>
            </a:endParaRPr>
          </a:p>
          <a:p>
            <a:pPr indent="-342900" lvl="0" marL="342900" marR="0" rtl="0" algn="l">
              <a:spcBef>
                <a:spcPts val="500"/>
              </a:spcBef>
              <a:spcAft>
                <a:spcPts val="0"/>
              </a:spcAft>
              <a:buClr>
                <a:srgbClr val="333333"/>
              </a:buClr>
              <a:buSzPts val="1600"/>
              <a:buFont typeface="Arial"/>
              <a:buChar char="•"/>
            </a:pPr>
            <a:r>
              <a:rPr lang="en-US" sz="2000">
                <a:solidFill>
                  <a:schemeClr val="dk1"/>
                </a:solidFill>
                <a:latin typeface="Open Sans"/>
                <a:ea typeface="Open Sans"/>
                <a:cs typeface="Open Sans"/>
                <a:sym typeface="Open Sans"/>
              </a:rPr>
              <a:t>From the demand for different types of energy</a:t>
            </a:r>
            <a:endParaRPr sz="2000">
              <a:solidFill>
                <a:schemeClr val="dk1"/>
              </a:solidFill>
              <a:latin typeface="Open Sans"/>
              <a:ea typeface="Open Sans"/>
              <a:cs typeface="Open Sans"/>
              <a:sym typeface="Open Sans"/>
            </a:endParaRPr>
          </a:p>
          <a:p>
            <a:pPr indent="-342900" lvl="0" marL="342900" marR="0" rtl="0" algn="l">
              <a:spcBef>
                <a:spcPts val="500"/>
              </a:spcBef>
              <a:spcAft>
                <a:spcPts val="0"/>
              </a:spcAft>
              <a:buClr>
                <a:srgbClr val="333333"/>
              </a:buClr>
              <a:buSzPts val="1600"/>
              <a:buFont typeface="Arial"/>
              <a:buChar char="•"/>
            </a:pPr>
            <a:r>
              <a:rPr lang="en-US" sz="2000">
                <a:solidFill>
                  <a:schemeClr val="dk1"/>
                </a:solidFill>
                <a:latin typeface="Open Sans"/>
                <a:ea typeface="Open Sans"/>
                <a:cs typeface="Open Sans"/>
                <a:sym typeface="Open Sans"/>
              </a:rPr>
              <a:t>From the demand for different sectors</a:t>
            </a:r>
            <a:endParaRPr sz="2000">
              <a:solidFill>
                <a:schemeClr val="dk1"/>
              </a:solidFill>
              <a:latin typeface="Open Sans"/>
              <a:ea typeface="Open Sans"/>
              <a:cs typeface="Open Sans"/>
              <a:sym typeface="Open Sans"/>
            </a:endParaRPr>
          </a:p>
          <a:p>
            <a:pPr indent="0" lvl="0" marL="0" marR="0" rtl="0" algn="l">
              <a:spcBef>
                <a:spcPts val="500"/>
              </a:spcBef>
              <a:spcAft>
                <a:spcPts val="0"/>
              </a:spcAft>
              <a:buNone/>
            </a:pPr>
            <a:r>
              <a:rPr lang="en-US" sz="2000">
                <a:solidFill>
                  <a:schemeClr val="dk1"/>
                </a:solidFill>
                <a:latin typeface="Open Sans"/>
                <a:ea typeface="Open Sans"/>
                <a:cs typeface="Open Sans"/>
                <a:sym typeface="Open Sans"/>
              </a:rPr>
              <a:t>Different time granularities:</a:t>
            </a:r>
            <a:endParaRPr sz="2000">
              <a:solidFill>
                <a:schemeClr val="dk1"/>
              </a:solidFill>
              <a:latin typeface="Open Sans"/>
              <a:ea typeface="Open Sans"/>
              <a:cs typeface="Open Sans"/>
              <a:sym typeface="Open Sans"/>
            </a:endParaRPr>
          </a:p>
          <a:p>
            <a:pPr indent="-342900" lvl="1" marL="342900" marR="0" rtl="0" algn="l">
              <a:spcBef>
                <a:spcPts val="500"/>
              </a:spcBef>
              <a:spcAft>
                <a:spcPts val="0"/>
              </a:spcAft>
              <a:buClr>
                <a:srgbClr val="333333"/>
              </a:buClr>
              <a:buSzPts val="1600"/>
              <a:buFont typeface="Arial"/>
              <a:buChar char="•"/>
            </a:pPr>
            <a:r>
              <a:rPr b="0" i="0" lang="en-US" sz="2000" u="none" cap="none" strike="noStrike">
                <a:solidFill>
                  <a:schemeClr val="dk1"/>
                </a:solidFill>
                <a:latin typeface="Open Sans"/>
                <a:ea typeface="Open Sans"/>
                <a:cs typeface="Open Sans"/>
                <a:sym typeface="Open Sans"/>
              </a:rPr>
              <a:t>Annually: less data required, less uncertainty</a:t>
            </a:r>
            <a:endParaRPr b="0" i="0" sz="2000" u="none" cap="none" strike="noStrike">
              <a:solidFill>
                <a:schemeClr val="dk1"/>
              </a:solidFill>
              <a:latin typeface="Open Sans"/>
              <a:ea typeface="Open Sans"/>
              <a:cs typeface="Open Sans"/>
              <a:sym typeface="Open Sans"/>
            </a:endParaRPr>
          </a:p>
          <a:p>
            <a:pPr indent="-342900" lvl="1" marL="342900" marR="0" rtl="0" algn="l">
              <a:spcBef>
                <a:spcPts val="500"/>
              </a:spcBef>
              <a:spcAft>
                <a:spcPts val="0"/>
              </a:spcAft>
              <a:buClr>
                <a:srgbClr val="333333"/>
              </a:buClr>
              <a:buSzPts val="1600"/>
              <a:buFont typeface="Arial"/>
              <a:buChar char="•"/>
            </a:pPr>
            <a:r>
              <a:rPr b="0" i="0" lang="en-US" sz="2000" u="none" cap="none" strike="noStrike">
                <a:solidFill>
                  <a:schemeClr val="dk1"/>
                </a:solidFill>
                <a:latin typeface="Open Sans"/>
                <a:ea typeface="Open Sans"/>
                <a:cs typeface="Open Sans"/>
                <a:sym typeface="Open Sans"/>
              </a:rPr>
              <a:t>Hourly: better understanding of energy supply and </a:t>
            </a:r>
            <a:br>
              <a:rPr b="0" i="0" lang="en-US" sz="2000" u="none" cap="none" strike="noStrike">
                <a:solidFill>
                  <a:schemeClr val="dk1"/>
                </a:solidFill>
                <a:latin typeface="Open Sans"/>
                <a:ea typeface="Open Sans"/>
                <a:cs typeface="Open Sans"/>
                <a:sym typeface="Open Sans"/>
              </a:rPr>
            </a:br>
            <a:r>
              <a:rPr b="0" i="0" lang="en-US" sz="2000" u="none" cap="none" strike="noStrike">
                <a:solidFill>
                  <a:schemeClr val="dk1"/>
                </a:solidFill>
                <a:latin typeface="Open Sans"/>
                <a:ea typeface="Open Sans"/>
                <a:cs typeface="Open Sans"/>
                <a:sym typeface="Open Sans"/>
              </a:rPr>
              <a:t>infrastructure needs </a:t>
            </a:r>
            <a:endParaRPr b="0" i="0" sz="2000" u="none" cap="none" strike="noStrike">
              <a:solidFill>
                <a:schemeClr val="lt2"/>
              </a:solidFill>
              <a:latin typeface="Open Sans"/>
              <a:ea typeface="Open Sans"/>
              <a:cs typeface="Open Sans"/>
              <a:sym typeface="Open Sans"/>
            </a:endParaRPr>
          </a:p>
          <a:p>
            <a:pPr indent="0" lvl="0" marL="0" marR="0" rtl="0" algn="l">
              <a:spcBef>
                <a:spcPts val="1333"/>
              </a:spcBef>
              <a:spcAft>
                <a:spcPts val="0"/>
              </a:spcAft>
              <a:buNone/>
            </a:pPr>
            <a:r>
              <a:t/>
            </a:r>
            <a:endParaRPr sz="2000">
              <a:solidFill>
                <a:schemeClr val="lt2"/>
              </a:solidFill>
              <a:latin typeface="Open Sans"/>
              <a:ea typeface="Open Sans"/>
              <a:cs typeface="Open Sans"/>
              <a:sym typeface="Open Sans"/>
            </a:endParaRPr>
          </a:p>
        </p:txBody>
      </p:sp>
      <p:sp>
        <p:nvSpPr>
          <p:cNvPr id="298" name="Google Shape;298;p10"/>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9" name="Google Shape;299;p10"/>
          <p:cNvSpPr txBox="1"/>
          <p:nvPr/>
        </p:nvSpPr>
        <p:spPr>
          <a:xfrm>
            <a:off x="865094" y="405187"/>
            <a:ext cx="6835654" cy="1302116"/>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US" sz="4400">
                <a:solidFill>
                  <a:schemeClr val="dk1"/>
                </a:solidFill>
                <a:latin typeface="Open Sans"/>
                <a:ea typeface="Open Sans"/>
                <a:cs typeface="Open Sans"/>
                <a:sym typeface="Open Sans"/>
              </a:rPr>
              <a:t>Lecture 2.2 - Energy</a:t>
            </a:r>
            <a:br>
              <a:rPr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Demand Analysis</a:t>
            </a:r>
            <a:endParaRPr sz="4400">
              <a:solidFill>
                <a:schemeClr val="dk1"/>
              </a:solidFill>
              <a:latin typeface="Open Sans"/>
              <a:ea typeface="Open Sans"/>
              <a:cs typeface="Open Sans"/>
              <a:sym typeface="Open Sans"/>
            </a:endParaRPr>
          </a:p>
        </p:txBody>
      </p:sp>
      <p:grpSp>
        <p:nvGrpSpPr>
          <p:cNvPr id="300" name="Google Shape;300;p10"/>
          <p:cNvGrpSpPr/>
          <p:nvPr/>
        </p:nvGrpSpPr>
        <p:grpSpPr>
          <a:xfrm>
            <a:off x="8680776" y="2352223"/>
            <a:ext cx="2753091" cy="2930034"/>
            <a:chOff x="966007" y="-71709"/>
            <a:chExt cx="2753091" cy="2930034"/>
          </a:xfrm>
        </p:grpSpPr>
        <p:sp>
          <p:nvSpPr>
            <p:cNvPr id="301" name="Google Shape;301;p10"/>
            <p:cNvSpPr/>
            <p:nvPr/>
          </p:nvSpPr>
          <p:spPr>
            <a:xfrm>
              <a:off x="1558779" y="629226"/>
              <a:ext cx="1567546" cy="1567546"/>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0"/>
            <p:cNvSpPr txBox="1"/>
            <p:nvPr/>
          </p:nvSpPr>
          <p:spPr>
            <a:xfrm>
              <a:off x="1788341" y="858788"/>
              <a:ext cx="1108422" cy="1108422"/>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Energy system analysis</a:t>
              </a:r>
              <a:endParaRPr sz="1800">
                <a:solidFill>
                  <a:schemeClr val="dk1"/>
                </a:solidFill>
                <a:latin typeface="Calibri"/>
                <a:ea typeface="Calibri"/>
                <a:cs typeface="Calibri"/>
                <a:sym typeface="Calibri"/>
              </a:endParaRPr>
            </a:p>
          </p:txBody>
        </p:sp>
        <p:sp>
          <p:nvSpPr>
            <p:cNvPr id="303" name="Google Shape;303;p10"/>
            <p:cNvSpPr/>
            <p:nvPr/>
          </p:nvSpPr>
          <p:spPr>
            <a:xfrm>
              <a:off x="1850076" y="-71709"/>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0"/>
            <p:cNvSpPr txBox="1"/>
            <p:nvPr/>
          </p:nvSpPr>
          <p:spPr>
            <a:xfrm>
              <a:off x="1994319" y="64157"/>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Economic growth analysis</a:t>
              </a:r>
              <a:endParaRPr b="0" i="0" sz="1000">
                <a:solidFill>
                  <a:schemeClr val="dk1"/>
                </a:solidFill>
                <a:latin typeface="Open Sans"/>
                <a:ea typeface="Open Sans"/>
                <a:cs typeface="Open Sans"/>
                <a:sym typeface="Open Sans"/>
              </a:endParaRPr>
            </a:p>
          </p:txBody>
        </p:sp>
        <p:sp>
          <p:nvSpPr>
            <p:cNvPr id="305" name="Google Shape;305;p10"/>
            <p:cNvSpPr/>
            <p:nvPr/>
          </p:nvSpPr>
          <p:spPr>
            <a:xfrm>
              <a:off x="2734146" y="399322"/>
              <a:ext cx="984952" cy="927752"/>
            </a:xfrm>
            <a:prstGeom prst="ellipse">
              <a:avLst/>
            </a:prstGeom>
            <a:solidFill>
              <a:srgbClr val="AF2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0"/>
            <p:cNvSpPr txBox="1"/>
            <p:nvPr/>
          </p:nvSpPr>
          <p:spPr>
            <a:xfrm>
              <a:off x="2878389" y="535188"/>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a:t>
              </a:r>
              <a:r>
                <a:rPr b="0" i="0" lang="en-US" sz="1000">
                  <a:solidFill>
                    <a:srgbClr val="000000"/>
                  </a:solidFill>
                  <a:latin typeface="Open Sans"/>
                  <a:ea typeface="Open Sans"/>
                  <a:cs typeface="Open Sans"/>
                  <a:sym typeface="Open Sans"/>
                </a:rPr>
                <a:t>demand</a:t>
              </a:r>
              <a:r>
                <a:rPr b="0" i="0" lang="en-US" sz="1000">
                  <a:solidFill>
                    <a:schemeClr val="dk1"/>
                  </a:solidFill>
                  <a:latin typeface="Open Sans"/>
                  <a:ea typeface="Open Sans"/>
                  <a:cs typeface="Open Sans"/>
                  <a:sym typeface="Open Sans"/>
                </a:rPr>
                <a:t> analysis</a:t>
              </a:r>
              <a:endParaRPr b="0" i="0" sz="1000">
                <a:solidFill>
                  <a:schemeClr val="dk1"/>
                </a:solidFill>
                <a:latin typeface="Open Sans"/>
                <a:ea typeface="Open Sans"/>
                <a:cs typeface="Open Sans"/>
                <a:sym typeface="Open Sans"/>
              </a:endParaRPr>
            </a:p>
          </p:txBody>
        </p:sp>
        <p:sp>
          <p:nvSpPr>
            <p:cNvPr id="307" name="Google Shape;307;p10"/>
            <p:cNvSpPr/>
            <p:nvPr/>
          </p:nvSpPr>
          <p:spPr>
            <a:xfrm>
              <a:off x="2734144"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0"/>
            <p:cNvSpPr txBox="1"/>
            <p:nvPr/>
          </p:nvSpPr>
          <p:spPr>
            <a:xfrm>
              <a:off x="2878387" y="1556023"/>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resource analysis</a:t>
              </a:r>
              <a:endParaRPr b="0" i="0" sz="1000">
                <a:solidFill>
                  <a:srgbClr val="000000"/>
                </a:solidFill>
                <a:latin typeface="Open Sans"/>
                <a:ea typeface="Open Sans"/>
                <a:cs typeface="Open Sans"/>
                <a:sym typeface="Open Sans"/>
              </a:endParaRPr>
            </a:p>
          </p:txBody>
        </p:sp>
        <p:sp>
          <p:nvSpPr>
            <p:cNvPr id="309" name="Google Shape;309;p10"/>
            <p:cNvSpPr/>
            <p:nvPr/>
          </p:nvSpPr>
          <p:spPr>
            <a:xfrm>
              <a:off x="1850076" y="1930573"/>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0"/>
            <p:cNvSpPr txBox="1"/>
            <p:nvPr/>
          </p:nvSpPr>
          <p:spPr>
            <a:xfrm>
              <a:off x="1994319" y="2066439"/>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technology analysis</a:t>
              </a:r>
              <a:endParaRPr b="0" i="0" sz="1000">
                <a:solidFill>
                  <a:srgbClr val="000000"/>
                </a:solidFill>
                <a:latin typeface="Open Sans"/>
                <a:ea typeface="Open Sans"/>
                <a:cs typeface="Open Sans"/>
                <a:sym typeface="Open Sans"/>
              </a:endParaRPr>
            </a:p>
          </p:txBody>
        </p:sp>
        <p:sp>
          <p:nvSpPr>
            <p:cNvPr id="311" name="Google Shape;311;p10"/>
            <p:cNvSpPr/>
            <p:nvPr/>
          </p:nvSpPr>
          <p:spPr>
            <a:xfrm>
              <a:off x="966007"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0"/>
            <p:cNvSpPr txBox="1"/>
            <p:nvPr/>
          </p:nvSpPr>
          <p:spPr>
            <a:xfrm>
              <a:off x="1110250" y="1556023"/>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a:t>
              </a:r>
              <a:r>
                <a:rPr b="0" i="0" lang="en-US" sz="1000">
                  <a:solidFill>
                    <a:srgbClr val="000000"/>
                  </a:solidFill>
                  <a:latin typeface="Open Sans"/>
                  <a:ea typeface="Open Sans"/>
                  <a:cs typeface="Open Sans"/>
                  <a:sym typeface="Open Sans"/>
                </a:rPr>
                <a:t>supply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strategy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analysis</a:t>
              </a:r>
              <a:endParaRPr b="0" i="0" sz="1000">
                <a:solidFill>
                  <a:srgbClr val="000000"/>
                </a:solidFill>
                <a:latin typeface="Open Sans"/>
                <a:ea typeface="Open Sans"/>
                <a:cs typeface="Open Sans"/>
                <a:sym typeface="Open Sans"/>
              </a:endParaRPr>
            </a:p>
          </p:txBody>
        </p:sp>
        <p:sp>
          <p:nvSpPr>
            <p:cNvPr id="313" name="Google Shape;313;p10"/>
            <p:cNvSpPr/>
            <p:nvPr/>
          </p:nvSpPr>
          <p:spPr>
            <a:xfrm>
              <a:off x="966008" y="438706"/>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0"/>
            <p:cNvSpPr txBox="1"/>
            <p:nvPr/>
          </p:nvSpPr>
          <p:spPr>
            <a:xfrm>
              <a:off x="1110251" y="574572"/>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Impact analysis' </a:t>
              </a:r>
              <a:endParaRPr b="0" i="0" sz="1000">
                <a:solidFill>
                  <a:srgbClr val="000000"/>
                </a:solidFill>
                <a:latin typeface="Open Sans"/>
                <a:ea typeface="Open Sans"/>
                <a:cs typeface="Open Sans"/>
                <a:sym typeface="Open Sans"/>
              </a:endParaRPr>
            </a:p>
          </p:txBody>
        </p:sp>
      </p:grpSp>
      <p:pic>
        <p:nvPicPr>
          <p:cNvPr id="315" name="Google Shape;315;p10"/>
          <p:cNvPicPr preferRelativeResize="0"/>
          <p:nvPr/>
        </p:nvPicPr>
        <p:blipFill rotWithShape="1">
          <a:blip r:embed="rId5">
            <a:alphaModFix/>
          </a:blip>
          <a:srcRect b="0" l="0" r="0" t="0"/>
          <a:stretch/>
        </p:blipFill>
        <p:spPr>
          <a:xfrm>
            <a:off x="1337061" y="4387234"/>
            <a:ext cx="144000" cy="787200"/>
          </a:xfrm>
          <a:prstGeom prst="rect">
            <a:avLst/>
          </a:prstGeom>
          <a:noFill/>
          <a:ln>
            <a:noFill/>
          </a:ln>
        </p:spPr>
      </p:pic>
      <p:pic>
        <p:nvPicPr>
          <p:cNvPr id="316" name="Google Shape;316;p10"/>
          <p:cNvPicPr preferRelativeResize="0"/>
          <p:nvPr/>
        </p:nvPicPr>
        <p:blipFill rotWithShape="1">
          <a:blip r:embed="rId5">
            <a:alphaModFix/>
          </a:blip>
          <a:srcRect b="0" l="0" r="0" t="0"/>
          <a:stretch/>
        </p:blipFill>
        <p:spPr>
          <a:xfrm>
            <a:off x="4708427" y="4346810"/>
            <a:ext cx="144000" cy="787200"/>
          </a:xfrm>
          <a:prstGeom prst="rect">
            <a:avLst/>
          </a:prstGeom>
          <a:noFill/>
          <a:ln>
            <a:noFill/>
          </a:ln>
        </p:spPr>
      </p:pic>
      <p:sp>
        <p:nvSpPr>
          <p:cNvPr id="317" name="Google Shape;317;p10"/>
          <p:cNvSpPr/>
          <p:nvPr/>
        </p:nvSpPr>
        <p:spPr>
          <a:xfrm>
            <a:off x="6497526" y="50171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2_Slide10.mp3" id="318" name="Google Shape;318;p10"/>
          <p:cNvPicPr preferRelativeResize="0"/>
          <p:nvPr/>
        </p:nvPicPr>
        <p:blipFill rotWithShape="1">
          <a:blip r:embed="rId6">
            <a:alphaModFix/>
          </a:blip>
          <a:srcRect b="0" l="0" r="0" t="0"/>
          <a:stretch/>
        </p:blipFill>
        <p:spPr>
          <a:xfrm>
            <a:off x="6568891" y="57308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1"/>
          <p:cNvSpPr txBox="1"/>
          <p:nvPr>
            <p:ph idx="1" type="body"/>
          </p:nvPr>
        </p:nvSpPr>
        <p:spPr>
          <a:xfrm>
            <a:off x="732054" y="1705969"/>
            <a:ext cx="5599077" cy="1228725"/>
          </a:xfrm>
          <a:prstGeom prst="rect">
            <a:avLst/>
          </a:prstGeom>
          <a:noFill/>
          <a:ln>
            <a:noFill/>
          </a:ln>
        </p:spPr>
        <p:txBody>
          <a:bodyPr anchorCtr="0" anchor="t" bIns="91425" lIns="91425" spcFirstLastPara="1" rIns="91425" wrap="square" tIns="91425">
            <a:normAutofit fontScale="92500" lnSpcReduction="10000"/>
          </a:bodyPr>
          <a:lstStyle/>
          <a:p>
            <a:pPr indent="0" lvl="0" marL="193675" rtl="0" algn="l">
              <a:lnSpc>
                <a:spcPct val="100000"/>
              </a:lnSpc>
              <a:spcBef>
                <a:spcPts val="0"/>
              </a:spcBef>
              <a:spcAft>
                <a:spcPts val="0"/>
              </a:spcAft>
              <a:buClr>
                <a:srgbClr val="9CC2E5"/>
              </a:buClr>
              <a:buSzPct val="70270"/>
              <a:buNone/>
            </a:pPr>
            <a:r>
              <a:rPr b="1" lang="en-US">
                <a:solidFill>
                  <a:srgbClr val="9CC2E5"/>
                </a:solidFill>
                <a:latin typeface="Open Sans"/>
                <a:ea typeface="Open Sans"/>
                <a:cs typeface="Open Sans"/>
                <a:sym typeface="Open Sans"/>
              </a:rPr>
              <a:t>Energy demand growth projections</a:t>
            </a:r>
            <a:endParaRPr/>
          </a:p>
          <a:p>
            <a:pPr indent="0" lvl="0" marL="193675" rtl="0" algn="l">
              <a:lnSpc>
                <a:spcPct val="100000"/>
              </a:lnSpc>
              <a:spcBef>
                <a:spcPts val="0"/>
              </a:spcBef>
              <a:spcAft>
                <a:spcPts val="0"/>
              </a:spcAft>
              <a:buClr>
                <a:schemeClr val="dk1"/>
              </a:buClr>
              <a:buSzPct val="70270"/>
              <a:buNone/>
            </a:pPr>
            <a:r>
              <a:rPr lang="en-US">
                <a:latin typeface="Open Sans"/>
                <a:ea typeface="Open Sans"/>
                <a:cs typeface="Open Sans"/>
                <a:sym typeface="Open Sans"/>
              </a:rPr>
              <a:t>Energy demand analysis translates the economic and demographic growth scenarios into energy demand growth projections.</a:t>
            </a:r>
            <a:endParaRPr/>
          </a:p>
        </p:txBody>
      </p:sp>
      <p:sp>
        <p:nvSpPr>
          <p:cNvPr id="324" name="Google Shape;324;p11"/>
          <p:cNvSpPr/>
          <p:nvPr/>
        </p:nvSpPr>
        <p:spPr>
          <a:xfrm>
            <a:off x="609378" y="4887913"/>
            <a:ext cx="1447613" cy="611187"/>
          </a:xfrm>
          <a:prstGeom prst="rect">
            <a:avLst/>
          </a:prstGeom>
          <a:noFill/>
          <a:ln>
            <a:noFill/>
          </a:ln>
        </p:spPr>
        <p:txBody>
          <a:bodyPr anchorCtr="0" anchor="t" bIns="59250" lIns="120650" spcFirstLastPara="1" rIns="120650" wrap="square" tIns="59250">
            <a:spAutoFit/>
          </a:bodyPr>
          <a:lstStyle/>
          <a:p>
            <a:pPr indent="0" lvl="0" marL="0" marR="0" rtl="0" algn="r">
              <a:lnSpc>
                <a:spcPct val="100000"/>
              </a:lnSpc>
              <a:spcBef>
                <a:spcPts val="0"/>
              </a:spcBef>
              <a:spcAft>
                <a:spcPts val="0"/>
              </a:spcAft>
              <a:buClr>
                <a:schemeClr val="dk1"/>
              </a:buClr>
              <a:buSzPts val="1600"/>
              <a:buFont typeface="Arial"/>
              <a:buNone/>
            </a:pPr>
            <a:r>
              <a:rPr lang="en-US" sz="1600">
                <a:solidFill>
                  <a:schemeClr val="dk1"/>
                </a:solidFill>
                <a:latin typeface="Open Sans"/>
                <a:ea typeface="Open Sans"/>
                <a:cs typeface="Open Sans"/>
                <a:sym typeface="Open Sans"/>
              </a:rPr>
              <a:t>Population</a:t>
            </a:r>
            <a:endParaRPr/>
          </a:p>
          <a:p>
            <a:pPr indent="0" lvl="0" marL="0" marR="0" rtl="0" algn="r">
              <a:lnSpc>
                <a:spcPct val="100000"/>
              </a:lnSpc>
              <a:spcBef>
                <a:spcPts val="0"/>
              </a:spcBef>
              <a:spcAft>
                <a:spcPts val="0"/>
              </a:spcAft>
              <a:buClr>
                <a:schemeClr val="dk1"/>
              </a:buClr>
              <a:buSzPts val="1600"/>
              <a:buFont typeface="Arial"/>
              <a:buNone/>
            </a:pPr>
            <a:r>
              <a:rPr lang="en-US" sz="1600">
                <a:solidFill>
                  <a:schemeClr val="dk1"/>
                </a:solidFill>
                <a:latin typeface="Open Sans"/>
                <a:ea typeface="Open Sans"/>
                <a:cs typeface="Open Sans"/>
                <a:sym typeface="Open Sans"/>
              </a:rPr>
              <a:t>growth</a:t>
            </a:r>
            <a:endParaRPr/>
          </a:p>
        </p:txBody>
      </p:sp>
      <p:sp>
        <p:nvSpPr>
          <p:cNvPr id="325" name="Google Shape;325;p11"/>
          <p:cNvSpPr/>
          <p:nvPr/>
        </p:nvSpPr>
        <p:spPr>
          <a:xfrm>
            <a:off x="1026797" y="3671887"/>
            <a:ext cx="1041400" cy="611187"/>
          </a:xfrm>
          <a:prstGeom prst="rect">
            <a:avLst/>
          </a:prstGeom>
          <a:noFill/>
          <a:ln>
            <a:noFill/>
          </a:ln>
        </p:spPr>
        <p:txBody>
          <a:bodyPr anchorCtr="0" anchor="t" bIns="59250" lIns="120650" spcFirstLastPara="1" rIns="120650" wrap="square" tIns="59250">
            <a:spAutoFit/>
          </a:bodyPr>
          <a:lstStyle/>
          <a:p>
            <a:pPr indent="0" lvl="0" marL="0" marR="0" rtl="0" algn="r">
              <a:lnSpc>
                <a:spcPct val="100000"/>
              </a:lnSpc>
              <a:spcBef>
                <a:spcPts val="0"/>
              </a:spcBef>
              <a:spcAft>
                <a:spcPts val="0"/>
              </a:spcAft>
              <a:buClr>
                <a:schemeClr val="dk1"/>
              </a:buClr>
              <a:buSzPts val="1600"/>
              <a:buFont typeface="Arial"/>
              <a:buNone/>
            </a:pPr>
            <a:r>
              <a:rPr lang="en-US" sz="1600">
                <a:solidFill>
                  <a:schemeClr val="dk1"/>
                </a:solidFill>
                <a:latin typeface="Open Sans"/>
                <a:ea typeface="Open Sans"/>
                <a:cs typeface="Open Sans"/>
                <a:sym typeface="Open Sans"/>
              </a:rPr>
              <a:t>GDP</a:t>
            </a:r>
            <a:endParaRPr/>
          </a:p>
          <a:p>
            <a:pPr indent="0" lvl="0" marL="0" marR="0" rtl="0" algn="r">
              <a:lnSpc>
                <a:spcPct val="100000"/>
              </a:lnSpc>
              <a:spcBef>
                <a:spcPts val="0"/>
              </a:spcBef>
              <a:spcAft>
                <a:spcPts val="0"/>
              </a:spcAft>
              <a:buClr>
                <a:schemeClr val="dk1"/>
              </a:buClr>
              <a:buSzPts val="1600"/>
              <a:buFont typeface="Arial"/>
              <a:buNone/>
            </a:pPr>
            <a:r>
              <a:rPr lang="en-US" sz="1600">
                <a:solidFill>
                  <a:schemeClr val="dk1"/>
                </a:solidFill>
                <a:latin typeface="Open Sans"/>
                <a:ea typeface="Open Sans"/>
                <a:cs typeface="Open Sans"/>
                <a:sym typeface="Open Sans"/>
              </a:rPr>
              <a:t>growth</a:t>
            </a:r>
            <a:endParaRPr/>
          </a:p>
        </p:txBody>
      </p:sp>
      <p:sp>
        <p:nvSpPr>
          <p:cNvPr id="326" name="Google Shape;326;p11"/>
          <p:cNvSpPr/>
          <p:nvPr/>
        </p:nvSpPr>
        <p:spPr>
          <a:xfrm>
            <a:off x="4297640" y="3548063"/>
            <a:ext cx="2963863" cy="858837"/>
          </a:xfrm>
          <a:prstGeom prst="rect">
            <a:avLst/>
          </a:prstGeom>
          <a:noFill/>
          <a:ln>
            <a:noFill/>
          </a:ln>
        </p:spPr>
        <p:txBody>
          <a:bodyPr anchorCtr="0" anchor="t" bIns="59250" lIns="120650" spcFirstLastPara="1" rIns="120650" wrap="square" tIns="59250">
            <a:spAutoFit/>
          </a:bodyPr>
          <a:lstStyle/>
          <a:p>
            <a:pPr indent="0" lvl="0" marL="0" marR="0" rtl="0" algn="l">
              <a:lnSpc>
                <a:spcPct val="100000"/>
              </a:lnSpc>
              <a:spcBef>
                <a:spcPts val="0"/>
              </a:spcBef>
              <a:spcAft>
                <a:spcPts val="0"/>
              </a:spcAft>
              <a:buClr>
                <a:schemeClr val="dk1"/>
              </a:buClr>
              <a:buSzPts val="1600"/>
              <a:buFont typeface="Arial"/>
              <a:buNone/>
            </a:pPr>
            <a:r>
              <a:rPr lang="en-US" sz="1600" u="sng">
                <a:solidFill>
                  <a:schemeClr val="dk1"/>
                </a:solidFill>
                <a:latin typeface="Open Sans"/>
                <a:ea typeface="Open Sans"/>
                <a:cs typeface="Open Sans"/>
                <a:sym typeface="Open Sans"/>
              </a:rPr>
              <a:t>Industrial energy demand</a:t>
            </a:r>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Open Sans"/>
                <a:ea typeface="Open Sans"/>
                <a:cs typeface="Open Sans"/>
                <a:sym typeface="Open Sans"/>
              </a:rPr>
              <a:t>steel, cement, food processing, etc.</a:t>
            </a:r>
            <a:endParaRPr/>
          </a:p>
        </p:txBody>
      </p:sp>
      <p:pic>
        <p:nvPicPr>
          <p:cNvPr id="327" name="Google Shape;327;p11"/>
          <p:cNvPicPr preferRelativeResize="0"/>
          <p:nvPr/>
        </p:nvPicPr>
        <p:blipFill rotWithShape="1">
          <a:blip r:embed="rId3">
            <a:alphaModFix/>
          </a:blip>
          <a:srcRect b="0" l="0" r="0" t="0"/>
          <a:stretch/>
        </p:blipFill>
        <p:spPr>
          <a:xfrm>
            <a:off x="2149475" y="3449638"/>
            <a:ext cx="1289050" cy="1055687"/>
          </a:xfrm>
          <a:prstGeom prst="rect">
            <a:avLst/>
          </a:prstGeom>
          <a:noFill/>
          <a:ln>
            <a:noFill/>
          </a:ln>
        </p:spPr>
      </p:pic>
      <p:sp>
        <p:nvSpPr>
          <p:cNvPr id="328" name="Google Shape;328;p11"/>
          <p:cNvSpPr/>
          <p:nvPr/>
        </p:nvSpPr>
        <p:spPr>
          <a:xfrm>
            <a:off x="4240490" y="4764088"/>
            <a:ext cx="3003550" cy="858837"/>
          </a:xfrm>
          <a:prstGeom prst="rect">
            <a:avLst/>
          </a:prstGeom>
          <a:noFill/>
          <a:ln>
            <a:noFill/>
          </a:ln>
        </p:spPr>
        <p:txBody>
          <a:bodyPr anchorCtr="0" anchor="t" bIns="59250" lIns="120650" spcFirstLastPara="1" rIns="120650" wrap="square" tIns="59250">
            <a:spAutoFit/>
          </a:bodyPr>
          <a:lstStyle/>
          <a:p>
            <a:pPr indent="0" lvl="0" marL="0" marR="0" rtl="0" algn="l">
              <a:lnSpc>
                <a:spcPct val="100000"/>
              </a:lnSpc>
              <a:spcBef>
                <a:spcPts val="0"/>
              </a:spcBef>
              <a:spcAft>
                <a:spcPts val="0"/>
              </a:spcAft>
              <a:buClr>
                <a:schemeClr val="dk1"/>
              </a:buClr>
              <a:buSzPts val="1600"/>
              <a:buFont typeface="Arial"/>
              <a:buNone/>
            </a:pPr>
            <a:r>
              <a:rPr lang="en-US" sz="1600" u="sng">
                <a:solidFill>
                  <a:schemeClr val="dk1"/>
                </a:solidFill>
                <a:latin typeface="Open Sans"/>
                <a:ea typeface="Open Sans"/>
                <a:cs typeface="Open Sans"/>
                <a:sym typeface="Open Sans"/>
              </a:rPr>
              <a:t>Household energy demand</a:t>
            </a:r>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Open Sans"/>
                <a:ea typeface="Open Sans"/>
                <a:cs typeface="Open Sans"/>
                <a:sym typeface="Open Sans"/>
              </a:rPr>
              <a:t>heating, cooling, lighting, refrigeration, etc.</a:t>
            </a:r>
            <a:endParaRPr/>
          </a:p>
        </p:txBody>
      </p:sp>
      <p:sp>
        <p:nvSpPr>
          <p:cNvPr id="329" name="Google Shape;329;p11"/>
          <p:cNvSpPr/>
          <p:nvPr/>
        </p:nvSpPr>
        <p:spPr>
          <a:xfrm>
            <a:off x="3495675" y="3821113"/>
            <a:ext cx="860425" cy="314325"/>
          </a:xfrm>
          <a:prstGeom prst="rightArrow">
            <a:avLst>
              <a:gd fmla="val 50000" name="adj1"/>
              <a:gd fmla="val 81272" name="adj2"/>
            </a:avLst>
          </a:prstGeom>
          <a:solidFill>
            <a:srgbClr val="B13F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sz="2400">
              <a:solidFill>
                <a:schemeClr val="lt2"/>
              </a:solidFill>
              <a:latin typeface="Open Sans"/>
              <a:ea typeface="Open Sans"/>
              <a:cs typeface="Open Sans"/>
              <a:sym typeface="Open Sans"/>
            </a:endParaRPr>
          </a:p>
        </p:txBody>
      </p:sp>
      <p:sp>
        <p:nvSpPr>
          <p:cNvPr id="330" name="Google Shape;330;p11"/>
          <p:cNvSpPr/>
          <p:nvPr/>
        </p:nvSpPr>
        <p:spPr>
          <a:xfrm>
            <a:off x="3495675" y="5037138"/>
            <a:ext cx="860425" cy="314325"/>
          </a:xfrm>
          <a:prstGeom prst="rightArrow">
            <a:avLst>
              <a:gd fmla="val 50000" name="adj1"/>
              <a:gd fmla="val 81272" name="adj2"/>
            </a:avLst>
          </a:prstGeom>
          <a:solidFill>
            <a:srgbClr val="B13F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sz="2400">
              <a:solidFill>
                <a:schemeClr val="lt2"/>
              </a:solidFill>
              <a:latin typeface="Open Sans"/>
              <a:ea typeface="Open Sans"/>
              <a:cs typeface="Open Sans"/>
              <a:sym typeface="Open Sans"/>
            </a:endParaRPr>
          </a:p>
        </p:txBody>
      </p:sp>
      <p:pic>
        <p:nvPicPr>
          <p:cNvPr descr="Graph 2" id="331" name="Google Shape;331;p11"/>
          <p:cNvPicPr preferRelativeResize="0"/>
          <p:nvPr/>
        </p:nvPicPr>
        <p:blipFill rotWithShape="1">
          <a:blip r:embed="rId4">
            <a:alphaModFix/>
          </a:blip>
          <a:srcRect b="0" l="0" r="0" t="0"/>
          <a:stretch/>
        </p:blipFill>
        <p:spPr>
          <a:xfrm>
            <a:off x="7021465" y="3449638"/>
            <a:ext cx="1287463" cy="1055687"/>
          </a:xfrm>
          <a:prstGeom prst="rect">
            <a:avLst/>
          </a:prstGeom>
          <a:noFill/>
          <a:ln>
            <a:noFill/>
          </a:ln>
        </p:spPr>
      </p:pic>
      <p:pic>
        <p:nvPicPr>
          <p:cNvPr id="332" name="Google Shape;332;p11"/>
          <p:cNvPicPr preferRelativeResize="0"/>
          <p:nvPr/>
        </p:nvPicPr>
        <p:blipFill rotWithShape="1">
          <a:blip r:embed="rId3">
            <a:alphaModFix/>
          </a:blip>
          <a:srcRect b="0" l="0" r="0" t="0"/>
          <a:stretch/>
        </p:blipFill>
        <p:spPr>
          <a:xfrm>
            <a:off x="2136775" y="4665663"/>
            <a:ext cx="1289050" cy="1055687"/>
          </a:xfrm>
          <a:prstGeom prst="rect">
            <a:avLst/>
          </a:prstGeom>
          <a:noFill/>
          <a:ln>
            <a:noFill/>
          </a:ln>
        </p:spPr>
      </p:pic>
      <p:pic>
        <p:nvPicPr>
          <p:cNvPr descr="Graph 2" id="333" name="Google Shape;333;p11"/>
          <p:cNvPicPr preferRelativeResize="0"/>
          <p:nvPr/>
        </p:nvPicPr>
        <p:blipFill rotWithShape="1">
          <a:blip r:embed="rId4">
            <a:alphaModFix/>
          </a:blip>
          <a:srcRect b="0" l="0" r="0" t="0"/>
          <a:stretch/>
        </p:blipFill>
        <p:spPr>
          <a:xfrm>
            <a:off x="7021465" y="4665663"/>
            <a:ext cx="1287463" cy="1055687"/>
          </a:xfrm>
          <a:prstGeom prst="rect">
            <a:avLst/>
          </a:prstGeom>
          <a:noFill/>
          <a:ln>
            <a:noFill/>
          </a:ln>
        </p:spPr>
      </p:pic>
      <p:sp>
        <p:nvSpPr>
          <p:cNvPr id="334" name="Google Shape;334;p11"/>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5" name="Google Shape;335;p11"/>
          <p:cNvSpPr txBox="1"/>
          <p:nvPr/>
        </p:nvSpPr>
        <p:spPr>
          <a:xfrm>
            <a:off x="865094" y="405187"/>
            <a:ext cx="7386638" cy="1325562"/>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US" sz="4400">
                <a:solidFill>
                  <a:schemeClr val="dk1"/>
                </a:solidFill>
                <a:latin typeface="Open Sans"/>
                <a:ea typeface="Open Sans"/>
                <a:cs typeface="Open Sans"/>
                <a:sym typeface="Open Sans"/>
              </a:rPr>
              <a:t>Lecture 2.2 - Energy</a:t>
            </a:r>
            <a:br>
              <a:rPr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Demand Analysis</a:t>
            </a:r>
            <a:endParaRPr sz="4400">
              <a:solidFill>
                <a:schemeClr val="dk1"/>
              </a:solidFill>
              <a:latin typeface="Open Sans"/>
              <a:ea typeface="Open Sans"/>
              <a:cs typeface="Open Sans"/>
              <a:sym typeface="Open Sans"/>
            </a:endParaRPr>
          </a:p>
        </p:txBody>
      </p:sp>
      <p:grpSp>
        <p:nvGrpSpPr>
          <p:cNvPr id="336" name="Google Shape;336;p11"/>
          <p:cNvGrpSpPr/>
          <p:nvPr/>
        </p:nvGrpSpPr>
        <p:grpSpPr>
          <a:xfrm>
            <a:off x="8680776" y="2352223"/>
            <a:ext cx="2753091" cy="2930034"/>
            <a:chOff x="966007" y="-71709"/>
            <a:chExt cx="2753091" cy="2930034"/>
          </a:xfrm>
        </p:grpSpPr>
        <p:sp>
          <p:nvSpPr>
            <p:cNvPr id="337" name="Google Shape;337;p11"/>
            <p:cNvSpPr/>
            <p:nvPr/>
          </p:nvSpPr>
          <p:spPr>
            <a:xfrm>
              <a:off x="1558779" y="629226"/>
              <a:ext cx="1567546" cy="1567546"/>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txBox="1"/>
            <p:nvPr/>
          </p:nvSpPr>
          <p:spPr>
            <a:xfrm>
              <a:off x="1788341" y="858788"/>
              <a:ext cx="1108422" cy="1108422"/>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Energy system analysis</a:t>
              </a:r>
              <a:endParaRPr sz="1800">
                <a:solidFill>
                  <a:schemeClr val="dk1"/>
                </a:solidFill>
                <a:latin typeface="Calibri"/>
                <a:ea typeface="Calibri"/>
                <a:cs typeface="Calibri"/>
                <a:sym typeface="Calibri"/>
              </a:endParaRPr>
            </a:p>
          </p:txBody>
        </p:sp>
        <p:sp>
          <p:nvSpPr>
            <p:cNvPr id="339" name="Google Shape;339;p11"/>
            <p:cNvSpPr/>
            <p:nvPr/>
          </p:nvSpPr>
          <p:spPr>
            <a:xfrm>
              <a:off x="1850076" y="-71709"/>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txBox="1"/>
            <p:nvPr/>
          </p:nvSpPr>
          <p:spPr>
            <a:xfrm>
              <a:off x="1994319" y="64157"/>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Economic growth analysis</a:t>
              </a:r>
              <a:endParaRPr b="0" i="0" sz="1000">
                <a:solidFill>
                  <a:schemeClr val="dk1"/>
                </a:solidFill>
                <a:latin typeface="Open Sans"/>
                <a:ea typeface="Open Sans"/>
                <a:cs typeface="Open Sans"/>
                <a:sym typeface="Open Sans"/>
              </a:endParaRPr>
            </a:p>
          </p:txBody>
        </p:sp>
        <p:sp>
          <p:nvSpPr>
            <p:cNvPr id="341" name="Google Shape;341;p11"/>
            <p:cNvSpPr/>
            <p:nvPr/>
          </p:nvSpPr>
          <p:spPr>
            <a:xfrm>
              <a:off x="2734146" y="399322"/>
              <a:ext cx="984952" cy="927752"/>
            </a:xfrm>
            <a:prstGeom prst="ellipse">
              <a:avLst/>
            </a:prstGeom>
            <a:solidFill>
              <a:srgbClr val="AF2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txBox="1"/>
            <p:nvPr/>
          </p:nvSpPr>
          <p:spPr>
            <a:xfrm>
              <a:off x="2878389" y="535188"/>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a:t>
              </a:r>
              <a:r>
                <a:rPr b="0" i="0" lang="en-US" sz="1000">
                  <a:solidFill>
                    <a:srgbClr val="000000"/>
                  </a:solidFill>
                  <a:latin typeface="Open Sans"/>
                  <a:ea typeface="Open Sans"/>
                  <a:cs typeface="Open Sans"/>
                  <a:sym typeface="Open Sans"/>
                </a:rPr>
                <a:t>demand</a:t>
              </a:r>
              <a:r>
                <a:rPr b="0" i="0" lang="en-US" sz="1000">
                  <a:solidFill>
                    <a:schemeClr val="dk1"/>
                  </a:solidFill>
                  <a:latin typeface="Open Sans"/>
                  <a:ea typeface="Open Sans"/>
                  <a:cs typeface="Open Sans"/>
                  <a:sym typeface="Open Sans"/>
                </a:rPr>
                <a:t> analysis</a:t>
              </a:r>
              <a:endParaRPr b="0" i="0" sz="1000">
                <a:solidFill>
                  <a:schemeClr val="dk1"/>
                </a:solidFill>
                <a:latin typeface="Open Sans"/>
                <a:ea typeface="Open Sans"/>
                <a:cs typeface="Open Sans"/>
                <a:sym typeface="Open Sans"/>
              </a:endParaRPr>
            </a:p>
          </p:txBody>
        </p:sp>
        <p:sp>
          <p:nvSpPr>
            <p:cNvPr id="343" name="Google Shape;343;p11"/>
            <p:cNvSpPr/>
            <p:nvPr/>
          </p:nvSpPr>
          <p:spPr>
            <a:xfrm>
              <a:off x="2734144"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1"/>
            <p:cNvSpPr txBox="1"/>
            <p:nvPr/>
          </p:nvSpPr>
          <p:spPr>
            <a:xfrm>
              <a:off x="2878387" y="1556023"/>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resource analysis</a:t>
              </a:r>
              <a:endParaRPr b="0" i="0" sz="1000">
                <a:solidFill>
                  <a:srgbClr val="000000"/>
                </a:solidFill>
                <a:latin typeface="Open Sans"/>
                <a:ea typeface="Open Sans"/>
                <a:cs typeface="Open Sans"/>
                <a:sym typeface="Open Sans"/>
              </a:endParaRPr>
            </a:p>
          </p:txBody>
        </p:sp>
        <p:sp>
          <p:nvSpPr>
            <p:cNvPr id="345" name="Google Shape;345;p11"/>
            <p:cNvSpPr/>
            <p:nvPr/>
          </p:nvSpPr>
          <p:spPr>
            <a:xfrm>
              <a:off x="1850076" y="1930573"/>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txBox="1"/>
            <p:nvPr/>
          </p:nvSpPr>
          <p:spPr>
            <a:xfrm>
              <a:off x="1994319" y="2066439"/>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technology analysis</a:t>
              </a:r>
              <a:endParaRPr b="0" i="0" sz="1000">
                <a:solidFill>
                  <a:srgbClr val="000000"/>
                </a:solidFill>
                <a:latin typeface="Open Sans"/>
                <a:ea typeface="Open Sans"/>
                <a:cs typeface="Open Sans"/>
                <a:sym typeface="Open Sans"/>
              </a:endParaRPr>
            </a:p>
          </p:txBody>
        </p:sp>
        <p:sp>
          <p:nvSpPr>
            <p:cNvPr id="347" name="Google Shape;347;p11"/>
            <p:cNvSpPr/>
            <p:nvPr/>
          </p:nvSpPr>
          <p:spPr>
            <a:xfrm>
              <a:off x="966007"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1"/>
            <p:cNvSpPr txBox="1"/>
            <p:nvPr/>
          </p:nvSpPr>
          <p:spPr>
            <a:xfrm>
              <a:off x="1110250" y="1556023"/>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a:t>
              </a:r>
              <a:r>
                <a:rPr b="0" i="0" lang="en-US" sz="1000">
                  <a:solidFill>
                    <a:srgbClr val="000000"/>
                  </a:solidFill>
                  <a:latin typeface="Open Sans"/>
                  <a:ea typeface="Open Sans"/>
                  <a:cs typeface="Open Sans"/>
                  <a:sym typeface="Open Sans"/>
                </a:rPr>
                <a:t>supply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strategy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analysis</a:t>
              </a:r>
              <a:endParaRPr b="0" i="0" sz="1000">
                <a:solidFill>
                  <a:srgbClr val="000000"/>
                </a:solidFill>
                <a:latin typeface="Open Sans"/>
                <a:ea typeface="Open Sans"/>
                <a:cs typeface="Open Sans"/>
                <a:sym typeface="Open Sans"/>
              </a:endParaRPr>
            </a:p>
          </p:txBody>
        </p:sp>
        <p:sp>
          <p:nvSpPr>
            <p:cNvPr id="349" name="Google Shape;349;p11"/>
            <p:cNvSpPr/>
            <p:nvPr/>
          </p:nvSpPr>
          <p:spPr>
            <a:xfrm>
              <a:off x="966008" y="438706"/>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
            <p:cNvSpPr txBox="1"/>
            <p:nvPr/>
          </p:nvSpPr>
          <p:spPr>
            <a:xfrm>
              <a:off x="1110251" y="574572"/>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Impact analysis' </a:t>
              </a:r>
              <a:endParaRPr b="0" i="0" sz="1000">
                <a:solidFill>
                  <a:srgbClr val="000000"/>
                </a:solidFill>
                <a:latin typeface="Open Sans"/>
                <a:ea typeface="Open Sans"/>
                <a:cs typeface="Open Sans"/>
                <a:sym typeface="Open Sans"/>
              </a:endParaRPr>
            </a:p>
          </p:txBody>
        </p:sp>
      </p:grpSp>
      <p:sp>
        <p:nvSpPr>
          <p:cNvPr id="351" name="Google Shape;351;p11"/>
          <p:cNvSpPr/>
          <p:nvPr/>
        </p:nvSpPr>
        <p:spPr>
          <a:xfrm>
            <a:off x="6497526" y="50171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lide 11 mod.mp3" id="352" name="Google Shape;352;p11"/>
          <p:cNvPicPr preferRelativeResize="0"/>
          <p:nvPr/>
        </p:nvPicPr>
        <p:blipFill rotWithShape="1">
          <a:blip r:embed="rId5">
            <a:alphaModFix/>
          </a:blip>
          <a:srcRect b="0" l="0" r="0" t="0"/>
          <a:stretch/>
        </p:blipFill>
        <p:spPr>
          <a:xfrm>
            <a:off x="6568891" y="57308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2"/>
          <p:cNvSpPr txBox="1"/>
          <p:nvPr>
            <p:ph idx="1" type="body"/>
          </p:nvPr>
        </p:nvSpPr>
        <p:spPr>
          <a:xfrm>
            <a:off x="923272" y="1614207"/>
            <a:ext cx="7402401" cy="5240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600"/>
              </a:spcBef>
              <a:spcAft>
                <a:spcPts val="0"/>
              </a:spcAft>
              <a:buClr>
                <a:srgbClr val="333333"/>
              </a:buClr>
              <a:buSzPts val="1600"/>
              <a:buNone/>
            </a:pPr>
            <a:r>
              <a:rPr b="1" lang="en-US">
                <a:solidFill>
                  <a:srgbClr val="9CC2E5"/>
                </a:solidFill>
                <a:latin typeface="Open Sans"/>
                <a:ea typeface="Open Sans"/>
                <a:cs typeface="Open Sans"/>
                <a:sym typeface="Open Sans"/>
              </a:rPr>
              <a:t>Energy demand: a derived demand</a:t>
            </a:r>
            <a:r>
              <a:rPr lang="en-US">
                <a:latin typeface="Open Sans"/>
                <a:ea typeface="Open Sans"/>
                <a:cs typeface="Open Sans"/>
                <a:sym typeface="Open Sans"/>
              </a:rPr>
              <a:t> </a:t>
            </a:r>
            <a:endParaRPr/>
          </a:p>
          <a:p>
            <a:pPr indent="0" lvl="0" marL="0" rtl="0" algn="l">
              <a:lnSpc>
                <a:spcPct val="100000"/>
              </a:lnSpc>
              <a:spcBef>
                <a:spcPts val="600"/>
              </a:spcBef>
              <a:spcAft>
                <a:spcPts val="0"/>
              </a:spcAft>
              <a:buClr>
                <a:schemeClr val="dk1"/>
              </a:buClr>
              <a:buSzPts val="1600"/>
              <a:buNone/>
            </a:pPr>
            <a:r>
              <a:rPr lang="en-US">
                <a:latin typeface="Open Sans"/>
                <a:ea typeface="Open Sans"/>
                <a:cs typeface="Open Sans"/>
                <a:sym typeface="Open Sans"/>
              </a:rPr>
              <a:t>The direct demand is for goods and services; indirect demand is for energy</a:t>
            </a:r>
            <a:endParaRPr/>
          </a:p>
          <a:p>
            <a:pPr indent="-342900" lvl="1" marL="342900" rtl="0" algn="l">
              <a:lnSpc>
                <a:spcPct val="100000"/>
              </a:lnSpc>
              <a:spcBef>
                <a:spcPts val="600"/>
              </a:spcBef>
              <a:spcAft>
                <a:spcPts val="0"/>
              </a:spcAft>
              <a:buClr>
                <a:srgbClr val="333333"/>
              </a:buClr>
              <a:buSzPts val="1600"/>
              <a:buFont typeface="Arial"/>
              <a:buChar char="•"/>
            </a:pPr>
            <a:r>
              <a:rPr lang="en-US" sz="2000">
                <a:latin typeface="Open Sans"/>
                <a:ea typeface="Open Sans"/>
                <a:cs typeface="Open Sans"/>
                <a:sym typeface="Open Sans"/>
              </a:rPr>
              <a:t>Consumers are not primarily interested in energy </a:t>
            </a:r>
            <a:br>
              <a:rPr lang="en-US" sz="2000">
                <a:latin typeface="Open Sans"/>
                <a:ea typeface="Open Sans"/>
                <a:cs typeface="Open Sans"/>
                <a:sym typeface="Open Sans"/>
              </a:rPr>
            </a:br>
            <a:r>
              <a:rPr lang="en-US" sz="2000">
                <a:latin typeface="Open Sans"/>
                <a:ea typeface="Open Sans"/>
                <a:cs typeface="Open Sans"/>
                <a:sym typeface="Open Sans"/>
              </a:rPr>
              <a:t>(or motivated to save energy)</a:t>
            </a:r>
            <a:endParaRPr/>
          </a:p>
          <a:p>
            <a:pPr indent="-342900" lvl="1" marL="342900" rtl="0" algn="l">
              <a:lnSpc>
                <a:spcPct val="100000"/>
              </a:lnSpc>
              <a:spcBef>
                <a:spcPts val="600"/>
              </a:spcBef>
              <a:spcAft>
                <a:spcPts val="0"/>
              </a:spcAft>
              <a:buClr>
                <a:srgbClr val="333333"/>
              </a:buClr>
              <a:buSzPts val="1600"/>
              <a:buFont typeface="Arial"/>
              <a:buChar char="•"/>
            </a:pPr>
            <a:r>
              <a:rPr lang="en-US" sz="2000">
                <a:latin typeface="Open Sans"/>
                <a:ea typeface="Open Sans"/>
                <a:cs typeface="Open Sans"/>
                <a:sym typeface="Open Sans"/>
              </a:rPr>
              <a:t>Given industrial and household demand for services </a:t>
            </a:r>
            <a:br>
              <a:rPr lang="en-US" sz="2000">
                <a:latin typeface="Open Sans"/>
                <a:ea typeface="Open Sans"/>
                <a:cs typeface="Open Sans"/>
                <a:sym typeface="Open Sans"/>
              </a:rPr>
            </a:br>
            <a:r>
              <a:rPr lang="en-US" sz="2000">
                <a:latin typeface="Open Sans"/>
                <a:ea typeface="Open Sans"/>
                <a:cs typeface="Open Sans"/>
                <a:sym typeface="Open Sans"/>
              </a:rPr>
              <a:t>(heat, steam, light, turbine movement)...</a:t>
            </a:r>
            <a:endParaRPr sz="2000">
              <a:latin typeface="Open Sans"/>
              <a:ea typeface="Open Sans"/>
              <a:cs typeface="Open Sans"/>
              <a:sym typeface="Open Sans"/>
            </a:endParaRPr>
          </a:p>
          <a:p>
            <a:pPr indent="-342900" lvl="1" marL="342900" rtl="0" algn="l">
              <a:lnSpc>
                <a:spcPct val="100000"/>
              </a:lnSpc>
              <a:spcBef>
                <a:spcPts val="600"/>
              </a:spcBef>
              <a:spcAft>
                <a:spcPts val="0"/>
              </a:spcAft>
              <a:buClr>
                <a:srgbClr val="333333"/>
              </a:buClr>
              <a:buSzPts val="1600"/>
              <a:buFont typeface="Arial"/>
              <a:buChar char="•"/>
            </a:pPr>
            <a:r>
              <a:rPr lang="en-US" sz="2000">
                <a:latin typeface="Open Sans"/>
                <a:ea typeface="Open Sans"/>
                <a:cs typeface="Open Sans"/>
                <a:sym typeface="Open Sans"/>
              </a:rPr>
              <a:t>Energy policies seek to provide services reliably and economically, given social, environmental, technological and infrastructure constraints</a:t>
            </a:r>
            <a:endParaRPr sz="2000">
              <a:latin typeface="Open Sans"/>
              <a:ea typeface="Open Sans"/>
              <a:cs typeface="Open Sans"/>
              <a:sym typeface="Open Sans"/>
            </a:endParaRPr>
          </a:p>
          <a:p>
            <a:pPr indent="-342900" lvl="1" marL="342900" rtl="0" algn="l">
              <a:lnSpc>
                <a:spcPct val="100000"/>
              </a:lnSpc>
              <a:spcBef>
                <a:spcPts val="600"/>
              </a:spcBef>
              <a:spcAft>
                <a:spcPts val="0"/>
              </a:spcAft>
              <a:buClr>
                <a:srgbClr val="333333"/>
              </a:buClr>
              <a:buSzPts val="1600"/>
              <a:buFont typeface="Arial"/>
              <a:buChar char="•"/>
            </a:pPr>
            <a:r>
              <a:rPr lang="en-US" sz="2000">
                <a:latin typeface="Open Sans"/>
                <a:ea typeface="Open Sans"/>
                <a:cs typeface="Open Sans"/>
                <a:sym typeface="Open Sans"/>
              </a:rPr>
              <a:t>Increased energy productivity reduces requirements per </a:t>
            </a:r>
            <a:br>
              <a:rPr lang="en-US" sz="2000">
                <a:latin typeface="Open Sans"/>
                <a:ea typeface="Open Sans"/>
                <a:cs typeface="Open Sans"/>
                <a:sym typeface="Open Sans"/>
              </a:rPr>
            </a:br>
            <a:r>
              <a:rPr lang="en-US" sz="2000">
                <a:latin typeface="Open Sans"/>
                <a:ea typeface="Open Sans"/>
                <a:cs typeface="Open Sans"/>
                <a:sym typeface="Open Sans"/>
              </a:rPr>
              <a:t>unit of service in capital, emissions, labour, and resources </a:t>
            </a:r>
            <a:br>
              <a:rPr lang="en-US" sz="2000">
                <a:latin typeface="Open Sans"/>
                <a:ea typeface="Open Sans"/>
                <a:cs typeface="Open Sans"/>
                <a:sym typeface="Open Sans"/>
              </a:rPr>
            </a:br>
            <a:r>
              <a:rPr lang="en-US" sz="2000">
                <a:latin typeface="Open Sans"/>
                <a:ea typeface="Open Sans"/>
                <a:cs typeface="Open Sans"/>
                <a:sym typeface="Open Sans"/>
              </a:rPr>
              <a:t>without diminishing the quality of the service required</a:t>
            </a:r>
            <a:endParaRPr sz="2000">
              <a:latin typeface="Open Sans"/>
              <a:ea typeface="Open Sans"/>
              <a:cs typeface="Open Sans"/>
              <a:sym typeface="Open Sans"/>
            </a:endParaRPr>
          </a:p>
        </p:txBody>
      </p:sp>
      <p:sp>
        <p:nvSpPr>
          <p:cNvPr id="358" name="Google Shape;358;p12"/>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9" name="Google Shape;359;p12"/>
          <p:cNvSpPr txBox="1"/>
          <p:nvPr/>
        </p:nvSpPr>
        <p:spPr>
          <a:xfrm>
            <a:off x="865094" y="405187"/>
            <a:ext cx="7386638" cy="1325562"/>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US" sz="4400">
                <a:solidFill>
                  <a:schemeClr val="dk1"/>
                </a:solidFill>
                <a:latin typeface="Open Sans"/>
                <a:ea typeface="Open Sans"/>
                <a:cs typeface="Open Sans"/>
                <a:sym typeface="Open Sans"/>
              </a:rPr>
              <a:t>Lecture 2.2 - Energy</a:t>
            </a:r>
            <a:br>
              <a:rPr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Demand Analysis</a:t>
            </a:r>
            <a:endParaRPr sz="4400">
              <a:solidFill>
                <a:schemeClr val="dk1"/>
              </a:solidFill>
              <a:latin typeface="Open Sans"/>
              <a:ea typeface="Open Sans"/>
              <a:cs typeface="Open Sans"/>
              <a:sym typeface="Open Sans"/>
            </a:endParaRPr>
          </a:p>
        </p:txBody>
      </p:sp>
      <p:grpSp>
        <p:nvGrpSpPr>
          <p:cNvPr id="360" name="Google Shape;360;p12"/>
          <p:cNvGrpSpPr/>
          <p:nvPr/>
        </p:nvGrpSpPr>
        <p:grpSpPr>
          <a:xfrm>
            <a:off x="8680776" y="2352223"/>
            <a:ext cx="2753091" cy="2930034"/>
            <a:chOff x="966007" y="-71709"/>
            <a:chExt cx="2753091" cy="2930034"/>
          </a:xfrm>
        </p:grpSpPr>
        <p:sp>
          <p:nvSpPr>
            <p:cNvPr id="361" name="Google Shape;361;p12"/>
            <p:cNvSpPr/>
            <p:nvPr/>
          </p:nvSpPr>
          <p:spPr>
            <a:xfrm>
              <a:off x="1558779" y="629226"/>
              <a:ext cx="1567546" cy="1567546"/>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2"/>
            <p:cNvSpPr txBox="1"/>
            <p:nvPr/>
          </p:nvSpPr>
          <p:spPr>
            <a:xfrm>
              <a:off x="1788341" y="858788"/>
              <a:ext cx="1108422" cy="1108422"/>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Energy system analysis</a:t>
              </a:r>
              <a:endParaRPr sz="1800">
                <a:solidFill>
                  <a:schemeClr val="dk1"/>
                </a:solidFill>
                <a:latin typeface="Calibri"/>
                <a:ea typeface="Calibri"/>
                <a:cs typeface="Calibri"/>
                <a:sym typeface="Calibri"/>
              </a:endParaRPr>
            </a:p>
          </p:txBody>
        </p:sp>
        <p:sp>
          <p:nvSpPr>
            <p:cNvPr id="363" name="Google Shape;363;p12"/>
            <p:cNvSpPr/>
            <p:nvPr/>
          </p:nvSpPr>
          <p:spPr>
            <a:xfrm>
              <a:off x="1850076" y="-71709"/>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2"/>
            <p:cNvSpPr txBox="1"/>
            <p:nvPr/>
          </p:nvSpPr>
          <p:spPr>
            <a:xfrm>
              <a:off x="1994319" y="64157"/>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Economic growth analysis</a:t>
              </a:r>
              <a:endParaRPr b="0" i="0" sz="1000">
                <a:solidFill>
                  <a:schemeClr val="dk1"/>
                </a:solidFill>
                <a:latin typeface="Open Sans"/>
                <a:ea typeface="Open Sans"/>
                <a:cs typeface="Open Sans"/>
                <a:sym typeface="Open Sans"/>
              </a:endParaRPr>
            </a:p>
          </p:txBody>
        </p:sp>
        <p:sp>
          <p:nvSpPr>
            <p:cNvPr id="365" name="Google Shape;365;p12"/>
            <p:cNvSpPr/>
            <p:nvPr/>
          </p:nvSpPr>
          <p:spPr>
            <a:xfrm>
              <a:off x="2734146" y="399322"/>
              <a:ext cx="984952" cy="927752"/>
            </a:xfrm>
            <a:prstGeom prst="ellipse">
              <a:avLst/>
            </a:prstGeom>
            <a:solidFill>
              <a:srgbClr val="AF2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2"/>
            <p:cNvSpPr txBox="1"/>
            <p:nvPr/>
          </p:nvSpPr>
          <p:spPr>
            <a:xfrm>
              <a:off x="2878389" y="535188"/>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a:t>
              </a:r>
              <a:r>
                <a:rPr b="0" i="0" lang="en-US" sz="1000">
                  <a:solidFill>
                    <a:srgbClr val="000000"/>
                  </a:solidFill>
                  <a:latin typeface="Open Sans"/>
                  <a:ea typeface="Open Sans"/>
                  <a:cs typeface="Open Sans"/>
                  <a:sym typeface="Open Sans"/>
                </a:rPr>
                <a:t>demand</a:t>
              </a:r>
              <a:r>
                <a:rPr b="0" i="0" lang="en-US" sz="1000">
                  <a:solidFill>
                    <a:schemeClr val="dk1"/>
                  </a:solidFill>
                  <a:latin typeface="Open Sans"/>
                  <a:ea typeface="Open Sans"/>
                  <a:cs typeface="Open Sans"/>
                  <a:sym typeface="Open Sans"/>
                </a:rPr>
                <a:t> analysis</a:t>
              </a:r>
              <a:endParaRPr b="0" i="0" sz="1000">
                <a:solidFill>
                  <a:schemeClr val="dk1"/>
                </a:solidFill>
                <a:latin typeface="Open Sans"/>
                <a:ea typeface="Open Sans"/>
                <a:cs typeface="Open Sans"/>
                <a:sym typeface="Open Sans"/>
              </a:endParaRPr>
            </a:p>
          </p:txBody>
        </p:sp>
        <p:sp>
          <p:nvSpPr>
            <p:cNvPr id="367" name="Google Shape;367;p12"/>
            <p:cNvSpPr/>
            <p:nvPr/>
          </p:nvSpPr>
          <p:spPr>
            <a:xfrm>
              <a:off x="2734144"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2"/>
            <p:cNvSpPr txBox="1"/>
            <p:nvPr/>
          </p:nvSpPr>
          <p:spPr>
            <a:xfrm>
              <a:off x="2878387" y="1556023"/>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resource analysis</a:t>
              </a:r>
              <a:endParaRPr b="0" i="0" sz="1000">
                <a:solidFill>
                  <a:srgbClr val="000000"/>
                </a:solidFill>
                <a:latin typeface="Open Sans"/>
                <a:ea typeface="Open Sans"/>
                <a:cs typeface="Open Sans"/>
                <a:sym typeface="Open Sans"/>
              </a:endParaRPr>
            </a:p>
          </p:txBody>
        </p:sp>
        <p:sp>
          <p:nvSpPr>
            <p:cNvPr id="369" name="Google Shape;369;p12"/>
            <p:cNvSpPr/>
            <p:nvPr/>
          </p:nvSpPr>
          <p:spPr>
            <a:xfrm>
              <a:off x="1850076" y="1930573"/>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2"/>
            <p:cNvSpPr txBox="1"/>
            <p:nvPr/>
          </p:nvSpPr>
          <p:spPr>
            <a:xfrm>
              <a:off x="1994319" y="2066439"/>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technology analysis</a:t>
              </a:r>
              <a:endParaRPr b="0" i="0" sz="1000">
                <a:solidFill>
                  <a:srgbClr val="000000"/>
                </a:solidFill>
                <a:latin typeface="Open Sans"/>
                <a:ea typeface="Open Sans"/>
                <a:cs typeface="Open Sans"/>
                <a:sym typeface="Open Sans"/>
              </a:endParaRPr>
            </a:p>
          </p:txBody>
        </p:sp>
        <p:sp>
          <p:nvSpPr>
            <p:cNvPr id="371" name="Google Shape;371;p12"/>
            <p:cNvSpPr/>
            <p:nvPr/>
          </p:nvSpPr>
          <p:spPr>
            <a:xfrm>
              <a:off x="966007"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2"/>
            <p:cNvSpPr txBox="1"/>
            <p:nvPr/>
          </p:nvSpPr>
          <p:spPr>
            <a:xfrm>
              <a:off x="1110250" y="1556023"/>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a:t>
              </a:r>
              <a:r>
                <a:rPr b="0" i="0" lang="en-US" sz="1000">
                  <a:solidFill>
                    <a:srgbClr val="000000"/>
                  </a:solidFill>
                  <a:latin typeface="Open Sans"/>
                  <a:ea typeface="Open Sans"/>
                  <a:cs typeface="Open Sans"/>
                  <a:sym typeface="Open Sans"/>
                </a:rPr>
                <a:t>supply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strategy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analysis</a:t>
              </a:r>
              <a:endParaRPr b="0" i="0" sz="1000">
                <a:solidFill>
                  <a:srgbClr val="000000"/>
                </a:solidFill>
                <a:latin typeface="Open Sans"/>
                <a:ea typeface="Open Sans"/>
                <a:cs typeface="Open Sans"/>
                <a:sym typeface="Open Sans"/>
              </a:endParaRPr>
            </a:p>
          </p:txBody>
        </p:sp>
        <p:sp>
          <p:nvSpPr>
            <p:cNvPr id="373" name="Google Shape;373;p12"/>
            <p:cNvSpPr/>
            <p:nvPr/>
          </p:nvSpPr>
          <p:spPr>
            <a:xfrm>
              <a:off x="966008" y="438706"/>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2"/>
            <p:cNvSpPr txBox="1"/>
            <p:nvPr/>
          </p:nvSpPr>
          <p:spPr>
            <a:xfrm>
              <a:off x="1110251" y="574572"/>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Impact analysis' </a:t>
              </a:r>
              <a:endParaRPr b="0" i="0" sz="1000">
                <a:solidFill>
                  <a:srgbClr val="000000"/>
                </a:solidFill>
                <a:latin typeface="Open Sans"/>
                <a:ea typeface="Open Sans"/>
                <a:cs typeface="Open Sans"/>
                <a:sym typeface="Open Sans"/>
              </a:endParaRPr>
            </a:p>
          </p:txBody>
        </p:sp>
      </p:grpSp>
      <p:sp>
        <p:nvSpPr>
          <p:cNvPr id="375" name="Google Shape;375;p12"/>
          <p:cNvSpPr/>
          <p:nvPr/>
        </p:nvSpPr>
        <p:spPr>
          <a:xfrm>
            <a:off x="6497526" y="50171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2_Slide12.mp3" id="376" name="Google Shape;376;p12"/>
          <p:cNvPicPr preferRelativeResize="0"/>
          <p:nvPr/>
        </p:nvPicPr>
        <p:blipFill rotWithShape="1">
          <a:blip r:embed="rId3">
            <a:alphaModFix/>
          </a:blip>
          <a:srcRect b="0" l="0" r="0" t="0"/>
          <a:stretch/>
        </p:blipFill>
        <p:spPr>
          <a:xfrm>
            <a:off x="6568891" y="57308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3"/>
          <p:cNvSpPr txBox="1"/>
          <p:nvPr>
            <p:ph type="title"/>
          </p:nvPr>
        </p:nvSpPr>
        <p:spPr>
          <a:xfrm>
            <a:off x="838200" y="207808"/>
            <a:ext cx="10515600" cy="1325563"/>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US">
                <a:latin typeface="Open Sans"/>
                <a:ea typeface="Open Sans"/>
                <a:cs typeface="Open Sans"/>
                <a:sym typeface="Open Sans"/>
              </a:rPr>
              <a:t>References</a:t>
            </a:r>
            <a:endParaRPr/>
          </a:p>
        </p:txBody>
      </p:sp>
      <p:sp>
        <p:nvSpPr>
          <p:cNvPr id="382" name="Google Shape;382;p13"/>
          <p:cNvSpPr txBox="1"/>
          <p:nvPr>
            <p:ph idx="1"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480"/>
              </a:spcBef>
              <a:spcAft>
                <a:spcPts val="0"/>
              </a:spcAft>
              <a:buClr>
                <a:schemeClr val="dk1"/>
              </a:buClr>
              <a:buSzPts val="1300"/>
              <a:buNone/>
            </a:pPr>
            <a:r>
              <a:rPr lang="en-US" sz="1600" u="sng">
                <a:solidFill>
                  <a:schemeClr val="hlink"/>
                </a:solidFill>
                <a:hlinkClick r:id="rId3"/>
              </a:rPr>
              <a:t>[1]</a:t>
            </a:r>
            <a:r>
              <a:rPr lang="en-US" sz="1600"/>
              <a:t> IEA (2020), Energy Efficiency Indicators: Overview, IEA, Paris https://www.iea.org/reports/energy-efficiency-indicators-overview</a:t>
            </a:r>
            <a:endParaRPr/>
          </a:p>
        </p:txBody>
      </p:sp>
      <p:sp>
        <p:nvSpPr>
          <p:cNvPr id="383" name="Google Shape;383;p13"/>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4"/>
          <p:cNvSpPr txBox="1"/>
          <p:nvPr>
            <p:ph idx="1" type="body"/>
          </p:nvPr>
        </p:nvSpPr>
        <p:spPr>
          <a:xfrm>
            <a:off x="932237" y="1456934"/>
            <a:ext cx="6719887" cy="2460533"/>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1000"/>
              </a:spcBef>
              <a:spcAft>
                <a:spcPts val="0"/>
              </a:spcAft>
              <a:buClr>
                <a:srgbClr val="9CC2E5"/>
              </a:buClr>
              <a:buSzPts val="1300"/>
              <a:buNone/>
            </a:pPr>
            <a:r>
              <a:rPr b="1" lang="en-US">
                <a:solidFill>
                  <a:srgbClr val="9CC2E5"/>
                </a:solidFill>
                <a:latin typeface="Open Sans"/>
                <a:ea typeface="Open Sans"/>
                <a:cs typeface="Open Sans"/>
                <a:sym typeface="Open Sans"/>
              </a:rPr>
              <a:t>Energy resources</a:t>
            </a:r>
            <a:endParaRPr/>
          </a:p>
          <a:p>
            <a:pPr indent="-342900" lvl="0" marL="342900" rtl="0" algn="l">
              <a:lnSpc>
                <a:spcPct val="100000"/>
              </a:lnSpc>
              <a:spcBef>
                <a:spcPts val="1000"/>
              </a:spcBef>
              <a:spcAft>
                <a:spcPts val="0"/>
              </a:spcAft>
              <a:buClr>
                <a:schemeClr val="dk1"/>
              </a:buClr>
              <a:buSzPts val="1300"/>
              <a:buFont typeface="Arial"/>
              <a:buChar char="•"/>
            </a:pPr>
            <a:r>
              <a:rPr lang="en-US">
                <a:latin typeface="Open Sans"/>
                <a:ea typeface="Open Sans"/>
                <a:cs typeface="Open Sans"/>
                <a:sym typeface="Open Sans"/>
              </a:rPr>
              <a:t>Fossil fuels: coal, oil, natural gas</a:t>
            </a:r>
            <a:endParaRPr/>
          </a:p>
          <a:p>
            <a:pPr indent="-342900" lvl="0" marL="342900" rtl="0" algn="l">
              <a:lnSpc>
                <a:spcPct val="100000"/>
              </a:lnSpc>
              <a:spcBef>
                <a:spcPts val="1000"/>
              </a:spcBef>
              <a:spcAft>
                <a:spcPts val="0"/>
              </a:spcAft>
              <a:buClr>
                <a:schemeClr val="dk1"/>
              </a:buClr>
              <a:buSzPts val="1300"/>
              <a:buFont typeface="Arial"/>
              <a:buChar char="•"/>
            </a:pPr>
            <a:r>
              <a:rPr lang="en-US">
                <a:latin typeface="Open Sans"/>
                <a:ea typeface="Open Sans"/>
                <a:cs typeface="Open Sans"/>
                <a:sym typeface="Open Sans"/>
              </a:rPr>
              <a:t>Renewable resources: solar, wind, biomass, hydro</a:t>
            </a:r>
            <a:endParaRPr>
              <a:latin typeface="Open Sans"/>
              <a:ea typeface="Open Sans"/>
              <a:cs typeface="Open Sans"/>
              <a:sym typeface="Open Sans"/>
            </a:endParaRPr>
          </a:p>
          <a:p>
            <a:pPr indent="-342900" lvl="0" marL="342900" rtl="0" algn="l">
              <a:lnSpc>
                <a:spcPct val="100000"/>
              </a:lnSpc>
              <a:spcBef>
                <a:spcPts val="1000"/>
              </a:spcBef>
              <a:spcAft>
                <a:spcPts val="0"/>
              </a:spcAft>
              <a:buClr>
                <a:schemeClr val="dk1"/>
              </a:buClr>
              <a:buSzPts val="1300"/>
              <a:buFont typeface="Arial"/>
              <a:buChar char="•"/>
            </a:pPr>
            <a:r>
              <a:rPr lang="en-US">
                <a:latin typeface="Open Sans"/>
                <a:ea typeface="Open Sans"/>
                <a:cs typeface="Open Sans"/>
                <a:sym typeface="Open Sans"/>
              </a:rPr>
              <a:t>Nuclear materials: uranium, thorium</a:t>
            </a:r>
            <a:endParaRPr>
              <a:latin typeface="Open Sans"/>
              <a:ea typeface="Open Sans"/>
              <a:cs typeface="Open Sans"/>
              <a:sym typeface="Open Sans"/>
            </a:endParaRPr>
          </a:p>
          <a:p>
            <a:pPr indent="-342900" lvl="0" marL="342900" rtl="0" algn="l">
              <a:lnSpc>
                <a:spcPct val="100000"/>
              </a:lnSpc>
              <a:spcBef>
                <a:spcPts val="1000"/>
              </a:spcBef>
              <a:spcAft>
                <a:spcPts val="0"/>
              </a:spcAft>
              <a:buClr>
                <a:schemeClr val="dk1"/>
              </a:buClr>
              <a:buSzPts val="1300"/>
              <a:buFont typeface="Arial"/>
              <a:buChar char="•"/>
            </a:pPr>
            <a:r>
              <a:rPr lang="en-US">
                <a:latin typeface="Open Sans"/>
                <a:ea typeface="Open Sans"/>
                <a:cs typeface="Open Sans"/>
                <a:sym typeface="Open Sans"/>
              </a:rPr>
              <a:t>Imports</a:t>
            </a:r>
            <a:endParaRPr>
              <a:latin typeface="Open Sans"/>
              <a:ea typeface="Open Sans"/>
              <a:cs typeface="Open Sans"/>
              <a:sym typeface="Open Sans"/>
            </a:endParaRPr>
          </a:p>
          <a:p>
            <a:pPr indent="0" lvl="0" marL="194310" rtl="0" algn="l">
              <a:lnSpc>
                <a:spcPct val="100000"/>
              </a:lnSpc>
              <a:spcBef>
                <a:spcPts val="0"/>
              </a:spcBef>
              <a:spcAft>
                <a:spcPts val="0"/>
              </a:spcAft>
              <a:buClr>
                <a:schemeClr val="dk1"/>
              </a:buClr>
              <a:buSzPts val="1300"/>
              <a:buNone/>
            </a:pPr>
            <a:r>
              <a:t/>
            </a:r>
            <a:endParaRPr/>
          </a:p>
        </p:txBody>
      </p:sp>
      <p:sp>
        <p:nvSpPr>
          <p:cNvPr id="389" name="Google Shape;389;p14"/>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90" name="Google Shape;390;p14"/>
          <p:cNvSpPr txBox="1"/>
          <p:nvPr/>
        </p:nvSpPr>
        <p:spPr>
          <a:xfrm>
            <a:off x="865095" y="433941"/>
            <a:ext cx="8256604" cy="1278879"/>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US" sz="4400">
                <a:solidFill>
                  <a:schemeClr val="dk1"/>
                </a:solidFill>
                <a:latin typeface="Open Sans"/>
                <a:ea typeface="Open Sans"/>
                <a:cs typeface="Open Sans"/>
                <a:sym typeface="Open Sans"/>
              </a:rPr>
              <a:t>Lecture 2.3 - Energy Resources and Technology Analysis</a:t>
            </a:r>
            <a:endParaRPr sz="4400">
              <a:solidFill>
                <a:schemeClr val="dk1"/>
              </a:solidFill>
              <a:latin typeface="Open Sans"/>
              <a:ea typeface="Open Sans"/>
              <a:cs typeface="Open Sans"/>
              <a:sym typeface="Open Sans"/>
            </a:endParaRPr>
          </a:p>
        </p:txBody>
      </p:sp>
      <p:grpSp>
        <p:nvGrpSpPr>
          <p:cNvPr id="391" name="Google Shape;391;p14"/>
          <p:cNvGrpSpPr/>
          <p:nvPr/>
        </p:nvGrpSpPr>
        <p:grpSpPr>
          <a:xfrm>
            <a:off x="8680776" y="2352223"/>
            <a:ext cx="2753091" cy="2930034"/>
            <a:chOff x="966007" y="-71709"/>
            <a:chExt cx="2753091" cy="2930034"/>
          </a:xfrm>
        </p:grpSpPr>
        <p:sp>
          <p:nvSpPr>
            <p:cNvPr id="392" name="Google Shape;392;p14"/>
            <p:cNvSpPr/>
            <p:nvPr/>
          </p:nvSpPr>
          <p:spPr>
            <a:xfrm>
              <a:off x="1558779" y="629226"/>
              <a:ext cx="1567546" cy="1567546"/>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4"/>
            <p:cNvSpPr txBox="1"/>
            <p:nvPr/>
          </p:nvSpPr>
          <p:spPr>
            <a:xfrm>
              <a:off x="1788341" y="858788"/>
              <a:ext cx="1108422" cy="1108422"/>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Energy system analysis</a:t>
              </a:r>
              <a:endParaRPr sz="1800">
                <a:solidFill>
                  <a:schemeClr val="dk1"/>
                </a:solidFill>
                <a:latin typeface="Calibri"/>
                <a:ea typeface="Calibri"/>
                <a:cs typeface="Calibri"/>
                <a:sym typeface="Calibri"/>
              </a:endParaRPr>
            </a:p>
          </p:txBody>
        </p:sp>
        <p:sp>
          <p:nvSpPr>
            <p:cNvPr id="394" name="Google Shape;394;p14"/>
            <p:cNvSpPr/>
            <p:nvPr/>
          </p:nvSpPr>
          <p:spPr>
            <a:xfrm>
              <a:off x="1850076" y="-71709"/>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4"/>
            <p:cNvSpPr txBox="1"/>
            <p:nvPr/>
          </p:nvSpPr>
          <p:spPr>
            <a:xfrm>
              <a:off x="1994319" y="64157"/>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Economic growth analysis</a:t>
              </a:r>
              <a:endParaRPr b="0" i="0" sz="1000">
                <a:solidFill>
                  <a:schemeClr val="dk1"/>
                </a:solidFill>
                <a:latin typeface="Open Sans"/>
                <a:ea typeface="Open Sans"/>
                <a:cs typeface="Open Sans"/>
                <a:sym typeface="Open Sans"/>
              </a:endParaRPr>
            </a:p>
          </p:txBody>
        </p:sp>
        <p:sp>
          <p:nvSpPr>
            <p:cNvPr id="396" name="Google Shape;396;p14"/>
            <p:cNvSpPr/>
            <p:nvPr/>
          </p:nvSpPr>
          <p:spPr>
            <a:xfrm>
              <a:off x="2734146" y="399322"/>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
            <p:cNvSpPr txBox="1"/>
            <p:nvPr/>
          </p:nvSpPr>
          <p:spPr>
            <a:xfrm>
              <a:off x="2878389" y="535188"/>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demand analysis</a:t>
              </a:r>
              <a:endParaRPr b="0" i="0" sz="1000">
                <a:solidFill>
                  <a:schemeClr val="dk1"/>
                </a:solidFill>
                <a:latin typeface="Open Sans"/>
                <a:ea typeface="Open Sans"/>
                <a:cs typeface="Open Sans"/>
                <a:sym typeface="Open Sans"/>
              </a:endParaRPr>
            </a:p>
          </p:txBody>
        </p:sp>
        <p:sp>
          <p:nvSpPr>
            <p:cNvPr id="398" name="Google Shape;398;p14"/>
            <p:cNvSpPr/>
            <p:nvPr/>
          </p:nvSpPr>
          <p:spPr>
            <a:xfrm>
              <a:off x="2734144" y="1420157"/>
              <a:ext cx="984952" cy="927752"/>
            </a:xfrm>
            <a:prstGeom prst="ellipse">
              <a:avLst/>
            </a:prstGeom>
            <a:solidFill>
              <a:srgbClr val="AF2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txBox="1"/>
            <p:nvPr/>
          </p:nvSpPr>
          <p:spPr>
            <a:xfrm>
              <a:off x="2878387" y="1556023"/>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a:t>
              </a:r>
              <a:r>
                <a:rPr b="0" i="0" lang="en-US" sz="1000">
                  <a:solidFill>
                    <a:srgbClr val="000000"/>
                  </a:solidFill>
                  <a:latin typeface="Open Sans"/>
                  <a:ea typeface="Open Sans"/>
                  <a:cs typeface="Open Sans"/>
                  <a:sym typeface="Open Sans"/>
                </a:rPr>
                <a:t>resource</a:t>
              </a:r>
              <a:r>
                <a:rPr b="0" i="0" lang="en-US" sz="1000">
                  <a:solidFill>
                    <a:schemeClr val="dk1"/>
                  </a:solidFill>
                  <a:latin typeface="Open Sans"/>
                  <a:ea typeface="Open Sans"/>
                  <a:cs typeface="Open Sans"/>
                  <a:sym typeface="Open Sans"/>
                </a:rPr>
                <a:t> analysis</a:t>
              </a:r>
              <a:endParaRPr b="0" i="0" sz="1000">
                <a:solidFill>
                  <a:schemeClr val="dk1"/>
                </a:solidFill>
                <a:latin typeface="Open Sans"/>
                <a:ea typeface="Open Sans"/>
                <a:cs typeface="Open Sans"/>
                <a:sym typeface="Open Sans"/>
              </a:endParaRPr>
            </a:p>
          </p:txBody>
        </p:sp>
        <p:sp>
          <p:nvSpPr>
            <p:cNvPr id="400" name="Google Shape;400;p14"/>
            <p:cNvSpPr/>
            <p:nvPr/>
          </p:nvSpPr>
          <p:spPr>
            <a:xfrm>
              <a:off x="1850076" y="1930573"/>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4"/>
            <p:cNvSpPr txBox="1"/>
            <p:nvPr/>
          </p:nvSpPr>
          <p:spPr>
            <a:xfrm>
              <a:off x="1994319" y="2066439"/>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technology analysis</a:t>
              </a:r>
              <a:endParaRPr b="0" i="0" sz="1000">
                <a:solidFill>
                  <a:srgbClr val="000000"/>
                </a:solidFill>
                <a:latin typeface="Open Sans"/>
                <a:ea typeface="Open Sans"/>
                <a:cs typeface="Open Sans"/>
                <a:sym typeface="Open Sans"/>
              </a:endParaRPr>
            </a:p>
          </p:txBody>
        </p:sp>
        <p:sp>
          <p:nvSpPr>
            <p:cNvPr id="402" name="Google Shape;402;p14"/>
            <p:cNvSpPr/>
            <p:nvPr/>
          </p:nvSpPr>
          <p:spPr>
            <a:xfrm>
              <a:off x="966007"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4"/>
            <p:cNvSpPr txBox="1"/>
            <p:nvPr/>
          </p:nvSpPr>
          <p:spPr>
            <a:xfrm>
              <a:off x="1110250" y="1556023"/>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a:t>
              </a:r>
              <a:r>
                <a:rPr b="0" i="0" lang="en-US" sz="1000">
                  <a:solidFill>
                    <a:srgbClr val="000000"/>
                  </a:solidFill>
                  <a:latin typeface="Open Sans"/>
                  <a:ea typeface="Open Sans"/>
                  <a:cs typeface="Open Sans"/>
                  <a:sym typeface="Open Sans"/>
                </a:rPr>
                <a:t>supply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strategy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analysis</a:t>
              </a:r>
              <a:endParaRPr b="0" i="0" sz="1000">
                <a:solidFill>
                  <a:srgbClr val="000000"/>
                </a:solidFill>
                <a:latin typeface="Open Sans"/>
                <a:ea typeface="Open Sans"/>
                <a:cs typeface="Open Sans"/>
                <a:sym typeface="Open Sans"/>
              </a:endParaRPr>
            </a:p>
          </p:txBody>
        </p:sp>
        <p:sp>
          <p:nvSpPr>
            <p:cNvPr id="404" name="Google Shape;404;p14"/>
            <p:cNvSpPr/>
            <p:nvPr/>
          </p:nvSpPr>
          <p:spPr>
            <a:xfrm>
              <a:off x="966008" y="438706"/>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4"/>
            <p:cNvSpPr txBox="1"/>
            <p:nvPr/>
          </p:nvSpPr>
          <p:spPr>
            <a:xfrm>
              <a:off x="1110251" y="574572"/>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Impact analysis' </a:t>
              </a:r>
              <a:endParaRPr b="0" i="0" sz="1000">
                <a:solidFill>
                  <a:srgbClr val="000000"/>
                </a:solidFill>
                <a:latin typeface="Open Sans"/>
                <a:ea typeface="Open Sans"/>
                <a:cs typeface="Open Sans"/>
                <a:sym typeface="Open Sans"/>
              </a:endParaRPr>
            </a:p>
          </p:txBody>
        </p:sp>
      </p:grpSp>
      <p:sp>
        <p:nvSpPr>
          <p:cNvPr id="406" name="Google Shape;406;p14"/>
          <p:cNvSpPr/>
          <p:nvPr/>
        </p:nvSpPr>
        <p:spPr>
          <a:xfrm>
            <a:off x="9025380" y="50171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lide 14 mod.mp3" id="407" name="Google Shape;407;p14"/>
          <p:cNvPicPr preferRelativeResize="0"/>
          <p:nvPr/>
        </p:nvPicPr>
        <p:blipFill rotWithShape="1">
          <a:blip r:embed="rId3">
            <a:alphaModFix/>
          </a:blip>
          <a:srcRect b="0" l="0" r="0" t="0"/>
          <a:stretch/>
        </p:blipFill>
        <p:spPr>
          <a:xfrm>
            <a:off x="9096745" y="57308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5"/>
          <p:cNvSpPr txBox="1"/>
          <p:nvPr>
            <p:ph idx="1" type="body"/>
          </p:nvPr>
        </p:nvSpPr>
        <p:spPr>
          <a:xfrm>
            <a:off x="887413" y="1452966"/>
            <a:ext cx="10252075" cy="4262438"/>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1000"/>
              </a:spcBef>
              <a:spcAft>
                <a:spcPts val="0"/>
              </a:spcAft>
              <a:buClr>
                <a:srgbClr val="9CC2E5"/>
              </a:buClr>
              <a:buSzPts val="1900"/>
              <a:buNone/>
            </a:pPr>
            <a:r>
              <a:rPr b="1" lang="en-US">
                <a:solidFill>
                  <a:srgbClr val="9CC2E5"/>
                </a:solidFill>
                <a:latin typeface="Open Sans"/>
                <a:ea typeface="Open Sans"/>
                <a:cs typeface="Open Sans"/>
                <a:sym typeface="Open Sans"/>
              </a:rPr>
              <a:t>Domestic and Imported resources</a:t>
            </a:r>
            <a:endParaRPr/>
          </a:p>
          <a:p>
            <a:pPr indent="-342900" lvl="0" marL="342900" rtl="0" algn="l">
              <a:lnSpc>
                <a:spcPct val="100000"/>
              </a:lnSpc>
              <a:spcBef>
                <a:spcPts val="1000"/>
              </a:spcBef>
              <a:spcAft>
                <a:spcPts val="0"/>
              </a:spcAft>
              <a:buClr>
                <a:schemeClr val="dk1"/>
              </a:buClr>
              <a:buSzPts val="1900"/>
              <a:buFont typeface="Arial"/>
              <a:buChar char="•"/>
            </a:pPr>
            <a:r>
              <a:rPr lang="en-US">
                <a:latin typeface="Open Sans"/>
                <a:ea typeface="Open Sans"/>
                <a:cs typeface="Open Sans"/>
                <a:sym typeface="Open Sans"/>
              </a:rPr>
              <a:t>How much energy resource is there in my country?</a:t>
            </a:r>
            <a:endParaRPr/>
          </a:p>
          <a:p>
            <a:pPr indent="-342900" lvl="0" marL="342900" rtl="0" algn="l">
              <a:lnSpc>
                <a:spcPct val="100000"/>
              </a:lnSpc>
              <a:spcBef>
                <a:spcPts val="1000"/>
              </a:spcBef>
              <a:spcAft>
                <a:spcPts val="0"/>
              </a:spcAft>
              <a:buClr>
                <a:schemeClr val="dk1"/>
              </a:buClr>
              <a:buSzPts val="1900"/>
              <a:buFont typeface="Arial"/>
              <a:buChar char="•"/>
            </a:pPr>
            <a:r>
              <a:rPr lang="en-US">
                <a:latin typeface="Open Sans"/>
                <a:ea typeface="Open Sans"/>
                <a:cs typeface="Open Sans"/>
                <a:sym typeface="Open Sans"/>
              </a:rPr>
              <a:t>Which energy resources are economically recoverable?</a:t>
            </a:r>
            <a:endParaRPr>
              <a:latin typeface="Open Sans"/>
              <a:ea typeface="Open Sans"/>
              <a:cs typeface="Open Sans"/>
              <a:sym typeface="Open Sans"/>
            </a:endParaRPr>
          </a:p>
          <a:p>
            <a:pPr indent="-342900" lvl="0" marL="342900" rtl="0" algn="l">
              <a:lnSpc>
                <a:spcPct val="100000"/>
              </a:lnSpc>
              <a:spcBef>
                <a:spcPts val="1000"/>
              </a:spcBef>
              <a:spcAft>
                <a:spcPts val="0"/>
              </a:spcAft>
              <a:buClr>
                <a:schemeClr val="dk1"/>
              </a:buClr>
              <a:buSzPts val="1900"/>
              <a:buFont typeface="Arial"/>
              <a:buChar char="•"/>
            </a:pPr>
            <a:r>
              <a:rPr lang="en-US">
                <a:latin typeface="Open Sans"/>
                <a:ea typeface="Open Sans"/>
                <a:cs typeface="Open Sans"/>
                <a:sym typeface="Open Sans"/>
              </a:rPr>
              <a:t>Can I import what I’m missing?</a:t>
            </a:r>
            <a:endParaRPr>
              <a:latin typeface="Open Sans"/>
              <a:ea typeface="Open Sans"/>
              <a:cs typeface="Open Sans"/>
              <a:sym typeface="Open Sans"/>
            </a:endParaRPr>
          </a:p>
          <a:p>
            <a:pPr indent="0" lvl="0" marL="0" rtl="0" algn="l">
              <a:lnSpc>
                <a:spcPct val="100000"/>
              </a:lnSpc>
              <a:spcBef>
                <a:spcPts val="400"/>
              </a:spcBef>
              <a:spcAft>
                <a:spcPts val="0"/>
              </a:spcAft>
              <a:buClr>
                <a:schemeClr val="dk1"/>
              </a:buClr>
              <a:buSzPts val="1900"/>
              <a:buNone/>
            </a:pPr>
            <a:r>
              <a:t/>
            </a:r>
            <a:endParaRPr/>
          </a:p>
          <a:p>
            <a:pPr indent="0" lvl="0" marL="0" rtl="0" algn="l">
              <a:lnSpc>
                <a:spcPct val="100000"/>
              </a:lnSpc>
              <a:spcBef>
                <a:spcPts val="0"/>
              </a:spcBef>
              <a:spcAft>
                <a:spcPts val="1200"/>
              </a:spcAft>
              <a:buClr>
                <a:srgbClr val="333333"/>
              </a:buClr>
              <a:buSzPts val="1600"/>
              <a:buNone/>
            </a:pPr>
            <a:r>
              <a:rPr lang="en-US">
                <a:latin typeface="Open Sans"/>
                <a:ea typeface="Open Sans"/>
                <a:cs typeface="Open Sans"/>
                <a:sym typeface="Open Sans"/>
              </a:rPr>
              <a:t>Domestic and Imported Resources need to be considered</a:t>
            </a:r>
            <a:endParaRPr/>
          </a:p>
        </p:txBody>
      </p:sp>
      <p:sp>
        <p:nvSpPr>
          <p:cNvPr id="413" name="Google Shape;413;p15"/>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14" name="Google Shape;414;p15"/>
          <p:cNvSpPr txBox="1"/>
          <p:nvPr/>
        </p:nvSpPr>
        <p:spPr>
          <a:xfrm>
            <a:off x="865094" y="433941"/>
            <a:ext cx="10439493" cy="1278879"/>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US" sz="4400">
                <a:solidFill>
                  <a:schemeClr val="dk1"/>
                </a:solidFill>
                <a:latin typeface="Open Sans"/>
                <a:ea typeface="Open Sans"/>
                <a:cs typeface="Open Sans"/>
                <a:sym typeface="Open Sans"/>
              </a:rPr>
              <a:t>Lecture 2.3 - Energy Resources and Technology Analysis</a:t>
            </a:r>
            <a:endParaRPr sz="4400">
              <a:solidFill>
                <a:schemeClr val="dk1"/>
              </a:solidFill>
              <a:latin typeface="Open Sans"/>
              <a:ea typeface="Open Sans"/>
              <a:cs typeface="Open Sans"/>
              <a:sym typeface="Open Sans"/>
            </a:endParaRPr>
          </a:p>
        </p:txBody>
      </p:sp>
      <p:grpSp>
        <p:nvGrpSpPr>
          <p:cNvPr id="415" name="Google Shape;415;p15"/>
          <p:cNvGrpSpPr/>
          <p:nvPr/>
        </p:nvGrpSpPr>
        <p:grpSpPr>
          <a:xfrm>
            <a:off x="8680776" y="2352223"/>
            <a:ext cx="2753091" cy="2930034"/>
            <a:chOff x="966007" y="-71709"/>
            <a:chExt cx="2753091" cy="2930034"/>
          </a:xfrm>
        </p:grpSpPr>
        <p:sp>
          <p:nvSpPr>
            <p:cNvPr id="416" name="Google Shape;416;p15"/>
            <p:cNvSpPr/>
            <p:nvPr/>
          </p:nvSpPr>
          <p:spPr>
            <a:xfrm>
              <a:off x="1558779" y="629226"/>
              <a:ext cx="1567546" cy="1567546"/>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5"/>
            <p:cNvSpPr txBox="1"/>
            <p:nvPr/>
          </p:nvSpPr>
          <p:spPr>
            <a:xfrm>
              <a:off x="1788341" y="858788"/>
              <a:ext cx="1108422" cy="1108422"/>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Energy system analysis</a:t>
              </a:r>
              <a:endParaRPr sz="1800">
                <a:solidFill>
                  <a:schemeClr val="dk1"/>
                </a:solidFill>
                <a:latin typeface="Calibri"/>
                <a:ea typeface="Calibri"/>
                <a:cs typeface="Calibri"/>
                <a:sym typeface="Calibri"/>
              </a:endParaRPr>
            </a:p>
          </p:txBody>
        </p:sp>
        <p:sp>
          <p:nvSpPr>
            <p:cNvPr id="418" name="Google Shape;418;p15"/>
            <p:cNvSpPr/>
            <p:nvPr/>
          </p:nvSpPr>
          <p:spPr>
            <a:xfrm>
              <a:off x="1850076" y="-71709"/>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5"/>
            <p:cNvSpPr txBox="1"/>
            <p:nvPr/>
          </p:nvSpPr>
          <p:spPr>
            <a:xfrm>
              <a:off x="1994319" y="64157"/>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Economic growth analysis</a:t>
              </a:r>
              <a:endParaRPr b="0" i="0" sz="1000">
                <a:solidFill>
                  <a:schemeClr val="dk1"/>
                </a:solidFill>
                <a:latin typeface="Open Sans"/>
                <a:ea typeface="Open Sans"/>
                <a:cs typeface="Open Sans"/>
                <a:sym typeface="Open Sans"/>
              </a:endParaRPr>
            </a:p>
          </p:txBody>
        </p:sp>
        <p:sp>
          <p:nvSpPr>
            <p:cNvPr id="420" name="Google Shape;420;p15"/>
            <p:cNvSpPr/>
            <p:nvPr/>
          </p:nvSpPr>
          <p:spPr>
            <a:xfrm>
              <a:off x="2734146" y="399322"/>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5"/>
            <p:cNvSpPr txBox="1"/>
            <p:nvPr/>
          </p:nvSpPr>
          <p:spPr>
            <a:xfrm>
              <a:off x="2878389" y="535188"/>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demand analysis</a:t>
              </a:r>
              <a:endParaRPr b="0" i="0" sz="1000">
                <a:solidFill>
                  <a:schemeClr val="dk1"/>
                </a:solidFill>
                <a:latin typeface="Open Sans"/>
                <a:ea typeface="Open Sans"/>
                <a:cs typeface="Open Sans"/>
                <a:sym typeface="Open Sans"/>
              </a:endParaRPr>
            </a:p>
          </p:txBody>
        </p:sp>
        <p:sp>
          <p:nvSpPr>
            <p:cNvPr id="422" name="Google Shape;422;p15"/>
            <p:cNvSpPr/>
            <p:nvPr/>
          </p:nvSpPr>
          <p:spPr>
            <a:xfrm>
              <a:off x="2734144" y="1420157"/>
              <a:ext cx="984952" cy="927752"/>
            </a:xfrm>
            <a:prstGeom prst="ellipse">
              <a:avLst/>
            </a:prstGeom>
            <a:solidFill>
              <a:srgbClr val="AF2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5"/>
            <p:cNvSpPr txBox="1"/>
            <p:nvPr/>
          </p:nvSpPr>
          <p:spPr>
            <a:xfrm>
              <a:off x="2878387" y="1556023"/>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a:t>
              </a:r>
              <a:r>
                <a:rPr b="0" i="0" lang="en-US" sz="1000">
                  <a:solidFill>
                    <a:srgbClr val="000000"/>
                  </a:solidFill>
                  <a:latin typeface="Open Sans"/>
                  <a:ea typeface="Open Sans"/>
                  <a:cs typeface="Open Sans"/>
                  <a:sym typeface="Open Sans"/>
                </a:rPr>
                <a:t>resource</a:t>
              </a:r>
              <a:r>
                <a:rPr b="0" i="0" lang="en-US" sz="1000">
                  <a:solidFill>
                    <a:schemeClr val="dk1"/>
                  </a:solidFill>
                  <a:latin typeface="Open Sans"/>
                  <a:ea typeface="Open Sans"/>
                  <a:cs typeface="Open Sans"/>
                  <a:sym typeface="Open Sans"/>
                </a:rPr>
                <a:t> analysis</a:t>
              </a:r>
              <a:endParaRPr b="0" i="0" sz="1000">
                <a:solidFill>
                  <a:schemeClr val="dk1"/>
                </a:solidFill>
                <a:latin typeface="Open Sans"/>
                <a:ea typeface="Open Sans"/>
                <a:cs typeface="Open Sans"/>
                <a:sym typeface="Open Sans"/>
              </a:endParaRPr>
            </a:p>
          </p:txBody>
        </p:sp>
        <p:sp>
          <p:nvSpPr>
            <p:cNvPr id="424" name="Google Shape;424;p15"/>
            <p:cNvSpPr/>
            <p:nvPr/>
          </p:nvSpPr>
          <p:spPr>
            <a:xfrm>
              <a:off x="1850076" y="1930573"/>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5"/>
            <p:cNvSpPr txBox="1"/>
            <p:nvPr/>
          </p:nvSpPr>
          <p:spPr>
            <a:xfrm>
              <a:off x="1994319" y="2066439"/>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technology analysis</a:t>
              </a:r>
              <a:endParaRPr b="0" i="0" sz="1000">
                <a:solidFill>
                  <a:srgbClr val="000000"/>
                </a:solidFill>
                <a:latin typeface="Open Sans"/>
                <a:ea typeface="Open Sans"/>
                <a:cs typeface="Open Sans"/>
                <a:sym typeface="Open Sans"/>
              </a:endParaRPr>
            </a:p>
          </p:txBody>
        </p:sp>
        <p:sp>
          <p:nvSpPr>
            <p:cNvPr id="426" name="Google Shape;426;p15"/>
            <p:cNvSpPr/>
            <p:nvPr/>
          </p:nvSpPr>
          <p:spPr>
            <a:xfrm>
              <a:off x="966007"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5"/>
            <p:cNvSpPr txBox="1"/>
            <p:nvPr/>
          </p:nvSpPr>
          <p:spPr>
            <a:xfrm>
              <a:off x="1110250" y="1556023"/>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a:t>
              </a:r>
              <a:r>
                <a:rPr b="0" i="0" lang="en-US" sz="1000">
                  <a:solidFill>
                    <a:srgbClr val="000000"/>
                  </a:solidFill>
                  <a:latin typeface="Open Sans"/>
                  <a:ea typeface="Open Sans"/>
                  <a:cs typeface="Open Sans"/>
                  <a:sym typeface="Open Sans"/>
                </a:rPr>
                <a:t>supply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strategy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analysis</a:t>
              </a:r>
              <a:endParaRPr b="0" i="0" sz="1000">
                <a:solidFill>
                  <a:srgbClr val="000000"/>
                </a:solidFill>
                <a:latin typeface="Open Sans"/>
                <a:ea typeface="Open Sans"/>
                <a:cs typeface="Open Sans"/>
                <a:sym typeface="Open Sans"/>
              </a:endParaRPr>
            </a:p>
          </p:txBody>
        </p:sp>
        <p:sp>
          <p:nvSpPr>
            <p:cNvPr id="428" name="Google Shape;428;p15"/>
            <p:cNvSpPr/>
            <p:nvPr/>
          </p:nvSpPr>
          <p:spPr>
            <a:xfrm>
              <a:off x="966008" y="438706"/>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5"/>
            <p:cNvSpPr txBox="1"/>
            <p:nvPr/>
          </p:nvSpPr>
          <p:spPr>
            <a:xfrm>
              <a:off x="1110251" y="574572"/>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Impact analysis' </a:t>
              </a:r>
              <a:endParaRPr b="0" i="0" sz="1000">
                <a:solidFill>
                  <a:srgbClr val="000000"/>
                </a:solidFill>
                <a:latin typeface="Open Sans"/>
                <a:ea typeface="Open Sans"/>
                <a:cs typeface="Open Sans"/>
                <a:sym typeface="Open Sans"/>
              </a:endParaRPr>
            </a:p>
          </p:txBody>
        </p:sp>
      </p:grpSp>
      <p:sp>
        <p:nvSpPr>
          <p:cNvPr id="430" name="Google Shape;430;p15"/>
          <p:cNvSpPr/>
          <p:nvPr/>
        </p:nvSpPr>
        <p:spPr>
          <a:xfrm>
            <a:off x="9025380" y="50171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2_Slide15.mp3" id="431" name="Google Shape;431;p15"/>
          <p:cNvPicPr preferRelativeResize="0"/>
          <p:nvPr/>
        </p:nvPicPr>
        <p:blipFill rotWithShape="1">
          <a:blip r:embed="rId3">
            <a:alphaModFix/>
          </a:blip>
          <a:srcRect b="0" l="0" r="0" t="0"/>
          <a:stretch/>
        </p:blipFill>
        <p:spPr>
          <a:xfrm>
            <a:off x="9096745" y="57245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6"/>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37" name="Google Shape;437;p16"/>
          <p:cNvSpPr txBox="1"/>
          <p:nvPr/>
        </p:nvSpPr>
        <p:spPr>
          <a:xfrm>
            <a:off x="865094" y="433941"/>
            <a:ext cx="10065665" cy="1278879"/>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US" sz="4400">
                <a:solidFill>
                  <a:schemeClr val="dk1"/>
                </a:solidFill>
                <a:latin typeface="Open Sans"/>
                <a:ea typeface="Open Sans"/>
                <a:cs typeface="Open Sans"/>
                <a:sym typeface="Open Sans"/>
              </a:rPr>
              <a:t>Lecture 2.3 - Energy Resources and Technology Analysis</a:t>
            </a:r>
            <a:endParaRPr sz="4400">
              <a:solidFill>
                <a:schemeClr val="dk1"/>
              </a:solidFill>
              <a:latin typeface="Open Sans"/>
              <a:ea typeface="Open Sans"/>
              <a:cs typeface="Open Sans"/>
              <a:sym typeface="Open Sans"/>
            </a:endParaRPr>
          </a:p>
        </p:txBody>
      </p:sp>
      <p:sp>
        <p:nvSpPr>
          <p:cNvPr id="438" name="Google Shape;438;p16"/>
          <p:cNvSpPr txBox="1"/>
          <p:nvPr/>
        </p:nvSpPr>
        <p:spPr>
          <a:xfrm>
            <a:off x="904831" y="1461675"/>
            <a:ext cx="9379991" cy="706682"/>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1000"/>
              </a:spcBef>
              <a:spcAft>
                <a:spcPts val="0"/>
              </a:spcAft>
              <a:buClr>
                <a:srgbClr val="9CC2E5"/>
              </a:buClr>
              <a:buSzPts val="1900"/>
              <a:buFont typeface="Arial"/>
              <a:buNone/>
            </a:pPr>
            <a:r>
              <a:rPr b="1" i="0" lang="en-US" sz="2000">
                <a:solidFill>
                  <a:srgbClr val="9CC2E5"/>
                </a:solidFill>
                <a:latin typeface="Open Sans"/>
                <a:ea typeface="Open Sans"/>
                <a:cs typeface="Open Sans"/>
                <a:sym typeface="Open Sans"/>
              </a:rPr>
              <a:t>Energy technologies</a:t>
            </a:r>
            <a:endParaRPr b="0" i="0" sz="2000">
              <a:solidFill>
                <a:schemeClr val="dk1"/>
              </a:solidFill>
              <a:latin typeface="Open Sans"/>
              <a:ea typeface="Open Sans"/>
              <a:cs typeface="Open Sans"/>
              <a:sym typeface="Open Sans"/>
            </a:endParaRPr>
          </a:p>
        </p:txBody>
      </p:sp>
      <p:grpSp>
        <p:nvGrpSpPr>
          <p:cNvPr id="439" name="Google Shape;439;p16"/>
          <p:cNvGrpSpPr/>
          <p:nvPr/>
        </p:nvGrpSpPr>
        <p:grpSpPr>
          <a:xfrm>
            <a:off x="8680776" y="2352223"/>
            <a:ext cx="2753091" cy="2930034"/>
            <a:chOff x="966007" y="-71709"/>
            <a:chExt cx="2753091" cy="2930034"/>
          </a:xfrm>
        </p:grpSpPr>
        <p:sp>
          <p:nvSpPr>
            <p:cNvPr id="440" name="Google Shape;440;p16"/>
            <p:cNvSpPr/>
            <p:nvPr/>
          </p:nvSpPr>
          <p:spPr>
            <a:xfrm>
              <a:off x="1558779" y="629226"/>
              <a:ext cx="1567546" cy="1567546"/>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6"/>
            <p:cNvSpPr txBox="1"/>
            <p:nvPr/>
          </p:nvSpPr>
          <p:spPr>
            <a:xfrm>
              <a:off x="1788341" y="858788"/>
              <a:ext cx="1108422" cy="1108422"/>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Energy system analysis</a:t>
              </a:r>
              <a:endParaRPr sz="1800">
                <a:solidFill>
                  <a:schemeClr val="dk1"/>
                </a:solidFill>
                <a:latin typeface="Calibri"/>
                <a:ea typeface="Calibri"/>
                <a:cs typeface="Calibri"/>
                <a:sym typeface="Calibri"/>
              </a:endParaRPr>
            </a:p>
          </p:txBody>
        </p:sp>
        <p:sp>
          <p:nvSpPr>
            <p:cNvPr id="442" name="Google Shape;442;p16"/>
            <p:cNvSpPr/>
            <p:nvPr/>
          </p:nvSpPr>
          <p:spPr>
            <a:xfrm>
              <a:off x="1850076" y="-71709"/>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6"/>
            <p:cNvSpPr txBox="1"/>
            <p:nvPr/>
          </p:nvSpPr>
          <p:spPr>
            <a:xfrm>
              <a:off x="1994319" y="64157"/>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Economic growth analysis</a:t>
              </a:r>
              <a:endParaRPr b="0" i="0" sz="1000">
                <a:solidFill>
                  <a:schemeClr val="dk1"/>
                </a:solidFill>
                <a:latin typeface="Open Sans"/>
                <a:ea typeface="Open Sans"/>
                <a:cs typeface="Open Sans"/>
                <a:sym typeface="Open Sans"/>
              </a:endParaRPr>
            </a:p>
          </p:txBody>
        </p:sp>
        <p:sp>
          <p:nvSpPr>
            <p:cNvPr id="444" name="Google Shape;444;p16"/>
            <p:cNvSpPr/>
            <p:nvPr/>
          </p:nvSpPr>
          <p:spPr>
            <a:xfrm>
              <a:off x="2734146" y="399322"/>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6"/>
            <p:cNvSpPr txBox="1"/>
            <p:nvPr/>
          </p:nvSpPr>
          <p:spPr>
            <a:xfrm>
              <a:off x="2878389" y="535188"/>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demand analysis</a:t>
              </a:r>
              <a:endParaRPr b="0" i="0" sz="1000">
                <a:solidFill>
                  <a:schemeClr val="dk1"/>
                </a:solidFill>
                <a:latin typeface="Open Sans"/>
                <a:ea typeface="Open Sans"/>
                <a:cs typeface="Open Sans"/>
                <a:sym typeface="Open Sans"/>
              </a:endParaRPr>
            </a:p>
          </p:txBody>
        </p:sp>
        <p:sp>
          <p:nvSpPr>
            <p:cNvPr id="446" name="Google Shape;446;p16"/>
            <p:cNvSpPr/>
            <p:nvPr/>
          </p:nvSpPr>
          <p:spPr>
            <a:xfrm>
              <a:off x="2734144"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6"/>
            <p:cNvSpPr txBox="1"/>
            <p:nvPr/>
          </p:nvSpPr>
          <p:spPr>
            <a:xfrm>
              <a:off x="2878387" y="1556023"/>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resource analysis</a:t>
              </a:r>
              <a:endParaRPr b="0" i="0" sz="1000">
                <a:solidFill>
                  <a:schemeClr val="dk1"/>
                </a:solidFill>
                <a:latin typeface="Open Sans"/>
                <a:ea typeface="Open Sans"/>
                <a:cs typeface="Open Sans"/>
                <a:sym typeface="Open Sans"/>
              </a:endParaRPr>
            </a:p>
          </p:txBody>
        </p:sp>
        <p:sp>
          <p:nvSpPr>
            <p:cNvPr id="448" name="Google Shape;448;p16"/>
            <p:cNvSpPr/>
            <p:nvPr/>
          </p:nvSpPr>
          <p:spPr>
            <a:xfrm>
              <a:off x="1850076" y="1930573"/>
              <a:ext cx="984952" cy="927752"/>
            </a:xfrm>
            <a:prstGeom prst="ellipse">
              <a:avLst/>
            </a:prstGeom>
            <a:solidFill>
              <a:srgbClr val="AF2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6"/>
            <p:cNvSpPr txBox="1"/>
            <p:nvPr/>
          </p:nvSpPr>
          <p:spPr>
            <a:xfrm>
              <a:off x="1994319" y="2066439"/>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technology analysis</a:t>
              </a:r>
              <a:endParaRPr b="0" i="0" sz="1000">
                <a:solidFill>
                  <a:srgbClr val="000000"/>
                </a:solidFill>
                <a:latin typeface="Open Sans"/>
                <a:ea typeface="Open Sans"/>
                <a:cs typeface="Open Sans"/>
                <a:sym typeface="Open Sans"/>
              </a:endParaRPr>
            </a:p>
          </p:txBody>
        </p:sp>
        <p:sp>
          <p:nvSpPr>
            <p:cNvPr id="450" name="Google Shape;450;p16"/>
            <p:cNvSpPr/>
            <p:nvPr/>
          </p:nvSpPr>
          <p:spPr>
            <a:xfrm>
              <a:off x="966007"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6"/>
            <p:cNvSpPr txBox="1"/>
            <p:nvPr/>
          </p:nvSpPr>
          <p:spPr>
            <a:xfrm>
              <a:off x="1110250" y="1556023"/>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a:t>
              </a:r>
              <a:r>
                <a:rPr b="0" i="0" lang="en-US" sz="1000">
                  <a:solidFill>
                    <a:srgbClr val="000000"/>
                  </a:solidFill>
                  <a:latin typeface="Open Sans"/>
                  <a:ea typeface="Open Sans"/>
                  <a:cs typeface="Open Sans"/>
                  <a:sym typeface="Open Sans"/>
                </a:rPr>
                <a:t>supply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strategy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analysis</a:t>
              </a:r>
              <a:endParaRPr b="0" i="0" sz="1000">
                <a:solidFill>
                  <a:srgbClr val="000000"/>
                </a:solidFill>
                <a:latin typeface="Open Sans"/>
                <a:ea typeface="Open Sans"/>
                <a:cs typeface="Open Sans"/>
                <a:sym typeface="Open Sans"/>
              </a:endParaRPr>
            </a:p>
          </p:txBody>
        </p:sp>
        <p:sp>
          <p:nvSpPr>
            <p:cNvPr id="452" name="Google Shape;452;p16"/>
            <p:cNvSpPr/>
            <p:nvPr/>
          </p:nvSpPr>
          <p:spPr>
            <a:xfrm>
              <a:off x="966008" y="438706"/>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6"/>
            <p:cNvSpPr txBox="1"/>
            <p:nvPr/>
          </p:nvSpPr>
          <p:spPr>
            <a:xfrm>
              <a:off x="1110251" y="574572"/>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Impact analysis' </a:t>
              </a:r>
              <a:endParaRPr b="0" i="0" sz="1000">
                <a:solidFill>
                  <a:srgbClr val="000000"/>
                </a:solidFill>
                <a:latin typeface="Open Sans"/>
                <a:ea typeface="Open Sans"/>
                <a:cs typeface="Open Sans"/>
                <a:sym typeface="Open Sans"/>
              </a:endParaRPr>
            </a:p>
          </p:txBody>
        </p:sp>
      </p:grpSp>
      <p:sp>
        <p:nvSpPr>
          <p:cNvPr id="454" name="Google Shape;454;p16"/>
          <p:cNvSpPr txBox="1"/>
          <p:nvPr/>
        </p:nvSpPr>
        <p:spPr>
          <a:xfrm>
            <a:off x="900349" y="1914453"/>
            <a:ext cx="7585075" cy="4262438"/>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1000"/>
              </a:spcBef>
              <a:spcAft>
                <a:spcPts val="0"/>
              </a:spcAft>
              <a:buClr>
                <a:schemeClr val="dk1"/>
              </a:buClr>
              <a:buSzPts val="1900"/>
              <a:buFont typeface="Arial"/>
              <a:buNone/>
            </a:pPr>
            <a:r>
              <a:rPr b="0" i="0" lang="en-US" sz="2000">
                <a:solidFill>
                  <a:schemeClr val="dk1"/>
                </a:solidFill>
                <a:latin typeface="Open Sans"/>
                <a:ea typeface="Open Sans"/>
                <a:cs typeface="Open Sans"/>
                <a:sym typeface="Open Sans"/>
              </a:rPr>
              <a:t>Energy technology analysis considers the alternative energy supply technologies that are needed to convert primary energy resources into usable forms of energy</a:t>
            </a:r>
            <a:endParaRPr/>
          </a:p>
          <a:p>
            <a:pPr indent="-342900" lvl="0" marL="342900" marR="0" rtl="0" algn="l">
              <a:lnSpc>
                <a:spcPct val="100000"/>
              </a:lnSpc>
              <a:spcBef>
                <a:spcPts val="1000"/>
              </a:spcBef>
              <a:spcAft>
                <a:spcPts val="0"/>
              </a:spcAft>
              <a:buClr>
                <a:schemeClr val="dk1"/>
              </a:buClr>
              <a:buSzPts val="1900"/>
              <a:buFont typeface="Arial"/>
              <a:buChar char="•"/>
            </a:pPr>
            <a:r>
              <a:rPr b="0" i="0" lang="en-US" sz="2000">
                <a:solidFill>
                  <a:schemeClr val="dk1"/>
                </a:solidFill>
                <a:latin typeface="Open Sans"/>
                <a:ea typeface="Open Sans"/>
                <a:cs typeface="Open Sans"/>
                <a:sym typeface="Open Sans"/>
              </a:rPr>
              <a:t>Power plants, refineries, ethanol plants, etc.</a:t>
            </a:r>
            <a:endParaRPr b="0" i="0" sz="2000">
              <a:solidFill>
                <a:schemeClr val="dk1"/>
              </a:solidFill>
              <a:latin typeface="Open Sans"/>
              <a:ea typeface="Open Sans"/>
              <a:cs typeface="Open Sans"/>
              <a:sym typeface="Open Sans"/>
            </a:endParaRPr>
          </a:p>
          <a:p>
            <a:pPr indent="-342900" lvl="0" marL="342900" marR="0" rtl="0" algn="l">
              <a:lnSpc>
                <a:spcPct val="100000"/>
              </a:lnSpc>
              <a:spcBef>
                <a:spcPts val="1000"/>
              </a:spcBef>
              <a:spcAft>
                <a:spcPts val="0"/>
              </a:spcAft>
              <a:buClr>
                <a:schemeClr val="dk1"/>
              </a:buClr>
              <a:buSzPts val="1900"/>
              <a:buFont typeface="Arial"/>
              <a:buChar char="•"/>
            </a:pPr>
            <a:r>
              <a:rPr b="0" i="0" lang="en-US" sz="2000">
                <a:solidFill>
                  <a:schemeClr val="dk1"/>
                </a:solidFill>
                <a:latin typeface="Open Sans"/>
                <a:ea typeface="Open Sans"/>
                <a:cs typeface="Open Sans"/>
                <a:sym typeface="Open Sans"/>
              </a:rPr>
              <a:t>Transport and distribution</a:t>
            </a:r>
            <a:endParaRPr b="0" i="0" sz="20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chemeClr val="dk1"/>
              </a:buClr>
              <a:buSzPts val="1900"/>
              <a:buFont typeface="Arial"/>
              <a:buNone/>
            </a:pPr>
            <a:r>
              <a:rPr b="0" i="0" lang="en-US" sz="2000">
                <a:solidFill>
                  <a:schemeClr val="dk1"/>
                </a:solidFill>
                <a:latin typeface="Open Sans"/>
                <a:ea typeface="Open Sans"/>
                <a:cs typeface="Open Sans"/>
                <a:sym typeface="Open Sans"/>
              </a:rPr>
              <a:t>Criteria</a:t>
            </a:r>
            <a:endParaRPr/>
          </a:p>
          <a:p>
            <a:pPr indent="-342900" lvl="0" marL="342900" marR="0" rtl="0" algn="l">
              <a:lnSpc>
                <a:spcPct val="100000"/>
              </a:lnSpc>
              <a:spcBef>
                <a:spcPts val="1000"/>
              </a:spcBef>
              <a:spcAft>
                <a:spcPts val="0"/>
              </a:spcAft>
              <a:buClr>
                <a:schemeClr val="dk1"/>
              </a:buClr>
              <a:buSzPts val="1900"/>
              <a:buFont typeface="Arial"/>
              <a:buChar char="•"/>
            </a:pPr>
            <a:r>
              <a:rPr b="0" i="0" lang="en-US" sz="2000">
                <a:solidFill>
                  <a:schemeClr val="dk1"/>
                </a:solidFill>
                <a:latin typeface="Open Sans"/>
                <a:ea typeface="Open Sans"/>
                <a:cs typeface="Open Sans"/>
                <a:sym typeface="Open Sans"/>
              </a:rPr>
              <a:t>The performance</a:t>
            </a:r>
            <a:endParaRPr b="0" i="0" sz="2000">
              <a:solidFill>
                <a:schemeClr val="dk1"/>
              </a:solidFill>
              <a:latin typeface="Open Sans"/>
              <a:ea typeface="Open Sans"/>
              <a:cs typeface="Open Sans"/>
              <a:sym typeface="Open Sans"/>
            </a:endParaRPr>
          </a:p>
          <a:p>
            <a:pPr indent="-342900" lvl="0" marL="342900" marR="0" rtl="0" algn="l">
              <a:lnSpc>
                <a:spcPct val="100000"/>
              </a:lnSpc>
              <a:spcBef>
                <a:spcPts val="1000"/>
              </a:spcBef>
              <a:spcAft>
                <a:spcPts val="0"/>
              </a:spcAft>
              <a:buClr>
                <a:schemeClr val="dk1"/>
              </a:buClr>
              <a:buSzPts val="1900"/>
              <a:buFont typeface="Arial"/>
              <a:buChar char="•"/>
            </a:pPr>
            <a:r>
              <a:rPr b="0" i="0" lang="en-US" sz="2000">
                <a:solidFill>
                  <a:schemeClr val="dk1"/>
                </a:solidFill>
                <a:latin typeface="Open Sans"/>
                <a:ea typeface="Open Sans"/>
                <a:cs typeface="Open Sans"/>
                <a:sym typeface="Open Sans"/>
              </a:rPr>
              <a:t>Cost</a:t>
            </a:r>
            <a:endParaRPr/>
          </a:p>
          <a:p>
            <a:pPr indent="-342900" lvl="0" marL="342900" marR="0" rtl="0" algn="l">
              <a:lnSpc>
                <a:spcPct val="100000"/>
              </a:lnSpc>
              <a:spcBef>
                <a:spcPts val="1000"/>
              </a:spcBef>
              <a:spcAft>
                <a:spcPts val="0"/>
              </a:spcAft>
              <a:buClr>
                <a:schemeClr val="dk1"/>
              </a:buClr>
              <a:buSzPts val="1900"/>
              <a:buFont typeface="Arial"/>
              <a:buChar char="•"/>
            </a:pPr>
            <a:r>
              <a:rPr b="0" i="0" lang="en-US" sz="2000">
                <a:solidFill>
                  <a:schemeClr val="dk1"/>
                </a:solidFill>
                <a:latin typeface="Open Sans"/>
                <a:ea typeface="Open Sans"/>
                <a:cs typeface="Open Sans"/>
                <a:sym typeface="Open Sans"/>
              </a:rPr>
              <a:t>Environmental impacts</a:t>
            </a:r>
            <a:endParaRPr/>
          </a:p>
        </p:txBody>
      </p:sp>
      <p:sp>
        <p:nvSpPr>
          <p:cNvPr id="455" name="Google Shape;455;p16"/>
          <p:cNvSpPr/>
          <p:nvPr/>
        </p:nvSpPr>
        <p:spPr>
          <a:xfrm>
            <a:off x="9025380" y="50171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2_Slide16.mp3" id="456" name="Google Shape;456;p16"/>
          <p:cNvPicPr preferRelativeResize="0"/>
          <p:nvPr/>
        </p:nvPicPr>
        <p:blipFill rotWithShape="1">
          <a:blip r:embed="rId3">
            <a:alphaModFix/>
          </a:blip>
          <a:srcRect b="0" l="0" r="0" t="0"/>
          <a:stretch/>
        </p:blipFill>
        <p:spPr>
          <a:xfrm>
            <a:off x="9096745" y="57245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grpSp>
        <p:nvGrpSpPr>
          <p:cNvPr id="461" name="Google Shape;461;p17"/>
          <p:cNvGrpSpPr/>
          <p:nvPr/>
        </p:nvGrpSpPr>
        <p:grpSpPr>
          <a:xfrm>
            <a:off x="8680776" y="2352223"/>
            <a:ext cx="2753091" cy="2930034"/>
            <a:chOff x="966007" y="-71709"/>
            <a:chExt cx="2753091" cy="2930034"/>
          </a:xfrm>
        </p:grpSpPr>
        <p:sp>
          <p:nvSpPr>
            <p:cNvPr id="462" name="Google Shape;462;p17"/>
            <p:cNvSpPr/>
            <p:nvPr/>
          </p:nvSpPr>
          <p:spPr>
            <a:xfrm>
              <a:off x="1558779" y="629226"/>
              <a:ext cx="1567546" cy="1567546"/>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7"/>
            <p:cNvSpPr txBox="1"/>
            <p:nvPr/>
          </p:nvSpPr>
          <p:spPr>
            <a:xfrm>
              <a:off x="1788341" y="858788"/>
              <a:ext cx="1108422" cy="1108422"/>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Energy system analysis</a:t>
              </a:r>
              <a:endParaRPr sz="1800">
                <a:solidFill>
                  <a:schemeClr val="dk1"/>
                </a:solidFill>
                <a:latin typeface="Calibri"/>
                <a:ea typeface="Calibri"/>
                <a:cs typeface="Calibri"/>
                <a:sym typeface="Calibri"/>
              </a:endParaRPr>
            </a:p>
          </p:txBody>
        </p:sp>
        <p:sp>
          <p:nvSpPr>
            <p:cNvPr id="464" name="Google Shape;464;p17"/>
            <p:cNvSpPr/>
            <p:nvPr/>
          </p:nvSpPr>
          <p:spPr>
            <a:xfrm>
              <a:off x="1850076" y="-71709"/>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7"/>
            <p:cNvSpPr txBox="1"/>
            <p:nvPr/>
          </p:nvSpPr>
          <p:spPr>
            <a:xfrm>
              <a:off x="1994319" y="64157"/>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Economic growth analysis</a:t>
              </a:r>
              <a:endParaRPr b="0" i="0" sz="1000">
                <a:solidFill>
                  <a:schemeClr val="dk1"/>
                </a:solidFill>
                <a:latin typeface="Open Sans"/>
                <a:ea typeface="Open Sans"/>
                <a:cs typeface="Open Sans"/>
                <a:sym typeface="Open Sans"/>
              </a:endParaRPr>
            </a:p>
          </p:txBody>
        </p:sp>
        <p:sp>
          <p:nvSpPr>
            <p:cNvPr id="466" name="Google Shape;466;p17"/>
            <p:cNvSpPr/>
            <p:nvPr/>
          </p:nvSpPr>
          <p:spPr>
            <a:xfrm>
              <a:off x="2734146" y="399322"/>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7"/>
            <p:cNvSpPr txBox="1"/>
            <p:nvPr/>
          </p:nvSpPr>
          <p:spPr>
            <a:xfrm>
              <a:off x="2878389" y="535188"/>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demand analysis</a:t>
              </a:r>
              <a:endParaRPr b="0" i="0" sz="1000">
                <a:solidFill>
                  <a:schemeClr val="dk1"/>
                </a:solidFill>
                <a:latin typeface="Open Sans"/>
                <a:ea typeface="Open Sans"/>
                <a:cs typeface="Open Sans"/>
                <a:sym typeface="Open Sans"/>
              </a:endParaRPr>
            </a:p>
          </p:txBody>
        </p:sp>
        <p:sp>
          <p:nvSpPr>
            <p:cNvPr id="468" name="Google Shape;468;p17"/>
            <p:cNvSpPr/>
            <p:nvPr/>
          </p:nvSpPr>
          <p:spPr>
            <a:xfrm>
              <a:off x="2734144"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7"/>
            <p:cNvSpPr txBox="1"/>
            <p:nvPr/>
          </p:nvSpPr>
          <p:spPr>
            <a:xfrm>
              <a:off x="2878387" y="1556023"/>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resource analysis</a:t>
              </a:r>
              <a:endParaRPr b="0" i="0" sz="1000">
                <a:solidFill>
                  <a:schemeClr val="dk1"/>
                </a:solidFill>
                <a:latin typeface="Open Sans"/>
                <a:ea typeface="Open Sans"/>
                <a:cs typeface="Open Sans"/>
                <a:sym typeface="Open Sans"/>
              </a:endParaRPr>
            </a:p>
          </p:txBody>
        </p:sp>
        <p:sp>
          <p:nvSpPr>
            <p:cNvPr id="470" name="Google Shape;470;p17"/>
            <p:cNvSpPr/>
            <p:nvPr/>
          </p:nvSpPr>
          <p:spPr>
            <a:xfrm>
              <a:off x="1850076" y="1930573"/>
              <a:ext cx="984952" cy="927752"/>
            </a:xfrm>
            <a:prstGeom prst="ellipse">
              <a:avLst/>
            </a:prstGeom>
            <a:solidFill>
              <a:srgbClr val="AF2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7"/>
            <p:cNvSpPr txBox="1"/>
            <p:nvPr/>
          </p:nvSpPr>
          <p:spPr>
            <a:xfrm>
              <a:off x="1994319" y="2066439"/>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technology analysis</a:t>
              </a:r>
              <a:endParaRPr b="0" i="0" sz="1000">
                <a:solidFill>
                  <a:srgbClr val="000000"/>
                </a:solidFill>
                <a:latin typeface="Open Sans"/>
                <a:ea typeface="Open Sans"/>
                <a:cs typeface="Open Sans"/>
                <a:sym typeface="Open Sans"/>
              </a:endParaRPr>
            </a:p>
          </p:txBody>
        </p:sp>
        <p:sp>
          <p:nvSpPr>
            <p:cNvPr id="472" name="Google Shape;472;p17"/>
            <p:cNvSpPr/>
            <p:nvPr/>
          </p:nvSpPr>
          <p:spPr>
            <a:xfrm>
              <a:off x="966007"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7"/>
            <p:cNvSpPr txBox="1"/>
            <p:nvPr/>
          </p:nvSpPr>
          <p:spPr>
            <a:xfrm>
              <a:off x="1110250" y="1556023"/>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a:t>
              </a:r>
              <a:r>
                <a:rPr b="0" i="0" lang="en-US" sz="1000">
                  <a:solidFill>
                    <a:srgbClr val="000000"/>
                  </a:solidFill>
                  <a:latin typeface="Open Sans"/>
                  <a:ea typeface="Open Sans"/>
                  <a:cs typeface="Open Sans"/>
                  <a:sym typeface="Open Sans"/>
                </a:rPr>
                <a:t>supply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strategy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analysis</a:t>
              </a:r>
              <a:endParaRPr b="0" i="0" sz="1000">
                <a:solidFill>
                  <a:srgbClr val="000000"/>
                </a:solidFill>
                <a:latin typeface="Open Sans"/>
                <a:ea typeface="Open Sans"/>
                <a:cs typeface="Open Sans"/>
                <a:sym typeface="Open Sans"/>
              </a:endParaRPr>
            </a:p>
          </p:txBody>
        </p:sp>
        <p:sp>
          <p:nvSpPr>
            <p:cNvPr id="474" name="Google Shape;474;p17"/>
            <p:cNvSpPr/>
            <p:nvPr/>
          </p:nvSpPr>
          <p:spPr>
            <a:xfrm>
              <a:off x="966008" y="438706"/>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7"/>
            <p:cNvSpPr txBox="1"/>
            <p:nvPr/>
          </p:nvSpPr>
          <p:spPr>
            <a:xfrm>
              <a:off x="1110251" y="574572"/>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Impact analysis' </a:t>
              </a:r>
              <a:endParaRPr b="0" i="0" sz="1000">
                <a:solidFill>
                  <a:srgbClr val="000000"/>
                </a:solidFill>
                <a:latin typeface="Open Sans"/>
                <a:ea typeface="Open Sans"/>
                <a:cs typeface="Open Sans"/>
                <a:sym typeface="Open Sans"/>
              </a:endParaRPr>
            </a:p>
          </p:txBody>
        </p:sp>
      </p:grpSp>
      <p:grpSp>
        <p:nvGrpSpPr>
          <p:cNvPr id="476" name="Google Shape;476;p17"/>
          <p:cNvGrpSpPr/>
          <p:nvPr/>
        </p:nvGrpSpPr>
        <p:grpSpPr>
          <a:xfrm>
            <a:off x="527019" y="3959996"/>
            <a:ext cx="7923298" cy="2320925"/>
            <a:chOff x="504822" y="3753246"/>
            <a:chExt cx="8936040" cy="2320528"/>
          </a:xfrm>
        </p:grpSpPr>
        <p:sp>
          <p:nvSpPr>
            <p:cNvPr id="477" name="Google Shape;477;p17"/>
            <p:cNvSpPr txBox="1"/>
            <p:nvPr/>
          </p:nvSpPr>
          <p:spPr>
            <a:xfrm>
              <a:off x="606422" y="5200362"/>
              <a:ext cx="1524000"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Open Sans"/>
                  <a:ea typeface="Open Sans"/>
                  <a:cs typeface="Open Sans"/>
                  <a:sym typeface="Open Sans"/>
                </a:rPr>
                <a:t>Biomass</a:t>
              </a:r>
              <a:endParaRPr/>
            </a:p>
            <a:p>
              <a:pPr indent="0" lvl="0" marL="0" marR="0" rtl="0" algn="r">
                <a:spcBef>
                  <a:spcPts val="0"/>
                </a:spcBef>
                <a:spcAft>
                  <a:spcPts val="0"/>
                </a:spcAft>
                <a:buNone/>
              </a:pPr>
              <a:r>
                <a:rPr lang="en-US" sz="1600">
                  <a:solidFill>
                    <a:schemeClr val="dk1"/>
                  </a:solidFill>
                  <a:latin typeface="Open Sans"/>
                  <a:ea typeface="Open Sans"/>
                  <a:cs typeface="Open Sans"/>
                  <a:sym typeface="Open Sans"/>
                </a:rPr>
                <a:t>cultivation</a:t>
              </a:r>
              <a:endParaRPr/>
            </a:p>
          </p:txBody>
        </p:sp>
        <p:pic>
          <p:nvPicPr>
            <p:cNvPr descr="Leaf with solid fill" id="478" name="Google Shape;478;p17"/>
            <p:cNvPicPr preferRelativeResize="0"/>
            <p:nvPr/>
          </p:nvPicPr>
          <p:blipFill rotWithShape="1">
            <a:blip r:embed="rId3">
              <a:alphaModFix/>
            </a:blip>
            <a:srcRect b="0" l="4826" r="4825" t="0"/>
            <a:stretch/>
          </p:blipFill>
          <p:spPr>
            <a:xfrm>
              <a:off x="2093912" y="4911724"/>
              <a:ext cx="1049338" cy="1162050"/>
            </a:xfrm>
            <a:prstGeom prst="rect">
              <a:avLst/>
            </a:prstGeom>
            <a:noFill/>
            <a:ln>
              <a:noFill/>
            </a:ln>
          </p:spPr>
        </p:pic>
        <p:sp>
          <p:nvSpPr>
            <p:cNvPr id="479" name="Google Shape;479;p17"/>
            <p:cNvSpPr txBox="1"/>
            <p:nvPr/>
          </p:nvSpPr>
          <p:spPr>
            <a:xfrm>
              <a:off x="3227382" y="5200362"/>
              <a:ext cx="1524000"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Open Sans"/>
                  <a:ea typeface="Open Sans"/>
                  <a:cs typeface="Open Sans"/>
                  <a:sym typeface="Open Sans"/>
                </a:rPr>
                <a:t>Ethanol</a:t>
              </a:r>
              <a:endParaRPr/>
            </a:p>
            <a:p>
              <a:pPr indent="0" lvl="0" marL="0" marR="0" rtl="0" algn="r">
                <a:spcBef>
                  <a:spcPts val="0"/>
                </a:spcBef>
                <a:spcAft>
                  <a:spcPts val="0"/>
                </a:spcAft>
                <a:buNone/>
              </a:pPr>
              <a:r>
                <a:rPr lang="en-US" sz="1600">
                  <a:solidFill>
                    <a:schemeClr val="dk1"/>
                  </a:solidFill>
                  <a:latin typeface="Open Sans"/>
                  <a:ea typeface="Open Sans"/>
                  <a:cs typeface="Open Sans"/>
                  <a:sym typeface="Open Sans"/>
                </a:rPr>
                <a:t>production</a:t>
              </a:r>
              <a:endParaRPr/>
            </a:p>
          </p:txBody>
        </p:sp>
        <p:pic>
          <p:nvPicPr>
            <p:cNvPr descr="Factory with solid fill" id="480" name="Google Shape;480;p17"/>
            <p:cNvPicPr preferRelativeResize="0"/>
            <p:nvPr/>
          </p:nvPicPr>
          <p:blipFill rotWithShape="1">
            <a:blip r:embed="rId4">
              <a:alphaModFix/>
            </a:blip>
            <a:srcRect b="0" l="3365" r="3364" t="0"/>
            <a:stretch/>
          </p:blipFill>
          <p:spPr>
            <a:xfrm>
              <a:off x="4635500" y="3753247"/>
              <a:ext cx="1055687" cy="1131887"/>
            </a:xfrm>
            <a:prstGeom prst="rect">
              <a:avLst/>
            </a:prstGeom>
            <a:noFill/>
            <a:ln>
              <a:noFill/>
            </a:ln>
          </p:spPr>
        </p:pic>
        <p:sp>
          <p:nvSpPr>
            <p:cNvPr id="481" name="Google Shape;481;p17"/>
            <p:cNvSpPr txBox="1"/>
            <p:nvPr/>
          </p:nvSpPr>
          <p:spPr>
            <a:xfrm>
              <a:off x="504822" y="4026803"/>
              <a:ext cx="1625600"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Open Sans"/>
                  <a:ea typeface="Open Sans"/>
                  <a:cs typeface="Open Sans"/>
                  <a:sym typeface="Open Sans"/>
                </a:rPr>
                <a:t>Oil</a:t>
              </a:r>
              <a:endParaRPr/>
            </a:p>
            <a:p>
              <a:pPr indent="0" lvl="0" marL="0" marR="0" rtl="0" algn="r">
                <a:spcBef>
                  <a:spcPts val="0"/>
                </a:spcBef>
                <a:spcAft>
                  <a:spcPts val="0"/>
                </a:spcAft>
                <a:buNone/>
              </a:pPr>
              <a:r>
                <a:rPr lang="en-US" sz="1600">
                  <a:solidFill>
                    <a:schemeClr val="dk1"/>
                  </a:solidFill>
                  <a:latin typeface="Open Sans"/>
                  <a:ea typeface="Open Sans"/>
                  <a:cs typeface="Open Sans"/>
                  <a:sym typeface="Open Sans"/>
                </a:rPr>
                <a:t>production</a:t>
              </a:r>
              <a:endParaRPr/>
            </a:p>
          </p:txBody>
        </p:sp>
        <p:pic>
          <p:nvPicPr>
            <p:cNvPr descr="Oil Rig with solid fill" id="482" name="Google Shape;482;p17"/>
            <p:cNvPicPr preferRelativeResize="0"/>
            <p:nvPr/>
          </p:nvPicPr>
          <p:blipFill rotWithShape="1">
            <a:blip r:embed="rId5">
              <a:alphaModFix/>
            </a:blip>
            <a:srcRect b="0" l="0" r="0" t="0"/>
            <a:stretch/>
          </p:blipFill>
          <p:spPr>
            <a:xfrm>
              <a:off x="2092325" y="3793728"/>
              <a:ext cx="1050925" cy="1050925"/>
            </a:xfrm>
            <a:prstGeom prst="rect">
              <a:avLst/>
            </a:prstGeom>
            <a:noFill/>
            <a:ln>
              <a:noFill/>
            </a:ln>
          </p:spPr>
        </p:pic>
        <p:sp>
          <p:nvSpPr>
            <p:cNvPr id="483" name="Google Shape;483;p17"/>
            <p:cNvSpPr txBox="1"/>
            <p:nvPr/>
          </p:nvSpPr>
          <p:spPr>
            <a:xfrm>
              <a:off x="3125782" y="4026803"/>
              <a:ext cx="1625600"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Open Sans"/>
                  <a:ea typeface="Open Sans"/>
                  <a:cs typeface="Open Sans"/>
                  <a:sym typeface="Open Sans"/>
                </a:rPr>
                <a:t>Petroleum</a:t>
              </a:r>
              <a:endParaRPr/>
            </a:p>
            <a:p>
              <a:pPr indent="0" lvl="0" marL="0" marR="0" rtl="0" algn="r">
                <a:spcBef>
                  <a:spcPts val="0"/>
                </a:spcBef>
                <a:spcAft>
                  <a:spcPts val="0"/>
                </a:spcAft>
                <a:buNone/>
              </a:pPr>
              <a:r>
                <a:rPr lang="en-US" sz="1600">
                  <a:solidFill>
                    <a:schemeClr val="dk1"/>
                  </a:solidFill>
                  <a:latin typeface="Open Sans"/>
                  <a:ea typeface="Open Sans"/>
                  <a:cs typeface="Open Sans"/>
                  <a:sym typeface="Open Sans"/>
                </a:rPr>
                <a:t>refining</a:t>
              </a:r>
              <a:endParaRPr/>
            </a:p>
          </p:txBody>
        </p:sp>
        <p:pic>
          <p:nvPicPr>
            <p:cNvPr descr="Network diagram with solid fill" id="484" name="Google Shape;484;p17"/>
            <p:cNvPicPr preferRelativeResize="0"/>
            <p:nvPr/>
          </p:nvPicPr>
          <p:blipFill rotWithShape="1">
            <a:blip r:embed="rId6">
              <a:alphaModFix/>
            </a:blip>
            <a:srcRect b="0" l="3645" r="3645" t="0"/>
            <a:stretch/>
          </p:blipFill>
          <p:spPr>
            <a:xfrm>
              <a:off x="6731000" y="3753246"/>
              <a:ext cx="1049337" cy="1131888"/>
            </a:xfrm>
            <a:prstGeom prst="rect">
              <a:avLst/>
            </a:prstGeom>
            <a:noFill/>
            <a:ln>
              <a:noFill/>
            </a:ln>
          </p:spPr>
        </p:pic>
        <p:sp>
          <p:nvSpPr>
            <p:cNvPr id="485" name="Google Shape;485;p17"/>
            <p:cNvSpPr txBox="1"/>
            <p:nvPr/>
          </p:nvSpPr>
          <p:spPr>
            <a:xfrm>
              <a:off x="5440358" y="4149913"/>
              <a:ext cx="14224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Open Sans"/>
                  <a:ea typeface="Open Sans"/>
                  <a:cs typeface="Open Sans"/>
                  <a:sym typeface="Open Sans"/>
                </a:rPr>
                <a:t>Pipelines</a:t>
              </a:r>
              <a:endParaRPr/>
            </a:p>
          </p:txBody>
        </p:sp>
        <p:sp>
          <p:nvSpPr>
            <p:cNvPr id="486" name="Google Shape;486;p17"/>
            <p:cNvSpPr/>
            <p:nvPr/>
          </p:nvSpPr>
          <p:spPr>
            <a:xfrm>
              <a:off x="7808909" y="5106212"/>
              <a:ext cx="1631953" cy="773075"/>
            </a:xfrm>
            <a:prstGeom prst="ellipse">
              <a:avLst/>
            </a:prstGeom>
            <a:solidFill>
              <a:srgbClr val="B02734">
                <a:alpha val="4823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lang="en-US" sz="1600">
                  <a:solidFill>
                    <a:schemeClr val="dk1"/>
                  </a:solidFill>
                  <a:latin typeface="Open Sans"/>
                  <a:ea typeface="Open Sans"/>
                  <a:cs typeface="Open Sans"/>
                  <a:sym typeface="Open Sans"/>
                </a:rPr>
                <a:t>Consumers</a:t>
              </a:r>
              <a:endParaRPr/>
            </a:p>
          </p:txBody>
        </p:sp>
        <p:sp>
          <p:nvSpPr>
            <p:cNvPr id="487" name="Google Shape;487;p17"/>
            <p:cNvSpPr/>
            <p:nvPr/>
          </p:nvSpPr>
          <p:spPr>
            <a:xfrm rot="5400000">
              <a:off x="8051867" y="4000755"/>
              <a:ext cx="801551" cy="1150938"/>
            </a:xfrm>
            <a:custGeom>
              <a:rect b="b" l="l" r="r" t="t"/>
              <a:pathLst>
                <a:path extrusionOk="0" h="21600" w="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488" name="Google Shape;488;p17"/>
            <p:cNvSpPr/>
            <p:nvPr/>
          </p:nvSpPr>
          <p:spPr>
            <a:xfrm>
              <a:off x="5973761" y="5200798"/>
              <a:ext cx="1631950" cy="584100"/>
            </a:xfrm>
            <a:prstGeom prst="rightArrow">
              <a:avLst>
                <a:gd fmla="val 50000" name="adj1"/>
                <a:gd fmla="val 67185" name="adj2"/>
              </a:avLst>
            </a:pr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pic>
          <p:nvPicPr>
            <p:cNvPr descr="Factory with solid fill" id="489" name="Google Shape;489;p17"/>
            <p:cNvPicPr preferRelativeResize="0"/>
            <p:nvPr/>
          </p:nvPicPr>
          <p:blipFill rotWithShape="1">
            <a:blip r:embed="rId4">
              <a:alphaModFix/>
            </a:blip>
            <a:srcRect b="0" l="3365" r="3364" t="0"/>
            <a:stretch/>
          </p:blipFill>
          <p:spPr>
            <a:xfrm>
              <a:off x="4635500" y="4926805"/>
              <a:ext cx="1055687" cy="1131888"/>
            </a:xfrm>
            <a:prstGeom prst="rect">
              <a:avLst/>
            </a:prstGeom>
            <a:noFill/>
            <a:ln>
              <a:noFill/>
            </a:ln>
          </p:spPr>
        </p:pic>
      </p:grpSp>
      <p:sp>
        <p:nvSpPr>
          <p:cNvPr id="490" name="Google Shape;490;p17"/>
          <p:cNvSpPr txBox="1"/>
          <p:nvPr>
            <p:ph idx="1" type="body"/>
          </p:nvPr>
        </p:nvSpPr>
        <p:spPr>
          <a:xfrm>
            <a:off x="910870" y="1462958"/>
            <a:ext cx="6486294" cy="242721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500"/>
              </a:spcBef>
              <a:spcAft>
                <a:spcPts val="0"/>
              </a:spcAft>
              <a:buClr>
                <a:srgbClr val="9CC2E5"/>
              </a:buClr>
              <a:buSzPts val="1900"/>
              <a:buNone/>
            </a:pPr>
            <a:r>
              <a:rPr b="1" lang="en-US">
                <a:solidFill>
                  <a:srgbClr val="9CC2E5"/>
                </a:solidFill>
                <a:latin typeface="Open Sans"/>
                <a:ea typeface="Open Sans"/>
                <a:cs typeface="Open Sans"/>
                <a:sym typeface="Open Sans"/>
              </a:rPr>
              <a:t>Supply system evaluation</a:t>
            </a:r>
            <a:endParaRPr/>
          </a:p>
          <a:p>
            <a:pPr indent="0" lvl="0" marL="0" rtl="0" algn="l">
              <a:lnSpc>
                <a:spcPct val="120000"/>
              </a:lnSpc>
              <a:spcBef>
                <a:spcPts val="500"/>
              </a:spcBef>
              <a:spcAft>
                <a:spcPts val="0"/>
              </a:spcAft>
              <a:buClr>
                <a:schemeClr val="dk1"/>
              </a:buClr>
              <a:buSzPts val="1900"/>
              <a:buNone/>
            </a:pPr>
            <a:r>
              <a:rPr lang="en-US">
                <a:latin typeface="Open Sans"/>
                <a:ea typeface="Open Sans"/>
                <a:cs typeface="Open Sans"/>
                <a:sym typeface="Open Sans"/>
              </a:rPr>
              <a:t>The energy technology analysis is designed to evaluate the supply system</a:t>
            </a:r>
            <a:endParaRPr/>
          </a:p>
          <a:p>
            <a:pPr indent="-342900" lvl="0" marL="342900" rtl="0" algn="l">
              <a:lnSpc>
                <a:spcPct val="120000"/>
              </a:lnSpc>
              <a:spcBef>
                <a:spcPts val="500"/>
              </a:spcBef>
              <a:spcAft>
                <a:spcPts val="0"/>
              </a:spcAft>
              <a:buClr>
                <a:schemeClr val="dk1"/>
              </a:buClr>
              <a:buSzPts val="1900"/>
              <a:buFont typeface="Arial"/>
              <a:buChar char="•"/>
            </a:pPr>
            <a:r>
              <a:rPr lang="en-US">
                <a:latin typeface="Open Sans"/>
                <a:ea typeface="Open Sans"/>
                <a:cs typeface="Open Sans"/>
                <a:sym typeface="Open Sans"/>
              </a:rPr>
              <a:t>Assess current system structure</a:t>
            </a:r>
            <a:endParaRPr>
              <a:latin typeface="Open Sans"/>
              <a:ea typeface="Open Sans"/>
              <a:cs typeface="Open Sans"/>
              <a:sym typeface="Open Sans"/>
            </a:endParaRPr>
          </a:p>
          <a:p>
            <a:pPr indent="-342900" lvl="0" marL="342900" rtl="0" algn="l">
              <a:lnSpc>
                <a:spcPct val="120000"/>
              </a:lnSpc>
              <a:spcBef>
                <a:spcPts val="500"/>
              </a:spcBef>
              <a:spcAft>
                <a:spcPts val="0"/>
              </a:spcAft>
              <a:buClr>
                <a:schemeClr val="dk1"/>
              </a:buClr>
              <a:buSzPts val="1900"/>
              <a:buFont typeface="Arial"/>
              <a:buChar char="•"/>
            </a:pPr>
            <a:r>
              <a:rPr lang="en-US">
                <a:latin typeface="Open Sans"/>
                <a:ea typeface="Open Sans"/>
                <a:cs typeface="Open Sans"/>
                <a:sym typeface="Open Sans"/>
              </a:rPr>
              <a:t>Foresee planned expansions/retirements</a:t>
            </a:r>
            <a:endParaRPr>
              <a:latin typeface="Open Sans"/>
              <a:ea typeface="Open Sans"/>
              <a:cs typeface="Open Sans"/>
              <a:sym typeface="Open Sans"/>
            </a:endParaRPr>
          </a:p>
          <a:p>
            <a:pPr indent="-342900" lvl="0" marL="342900" rtl="0" algn="l">
              <a:lnSpc>
                <a:spcPct val="120000"/>
              </a:lnSpc>
              <a:spcBef>
                <a:spcPts val="500"/>
              </a:spcBef>
              <a:spcAft>
                <a:spcPts val="0"/>
              </a:spcAft>
              <a:buClr>
                <a:schemeClr val="dk1"/>
              </a:buClr>
              <a:buSzPts val="1900"/>
              <a:buFont typeface="Arial"/>
              <a:buChar char="•"/>
            </a:pPr>
            <a:r>
              <a:rPr lang="en-US">
                <a:latin typeface="Open Sans"/>
                <a:ea typeface="Open Sans"/>
                <a:cs typeface="Open Sans"/>
                <a:sym typeface="Open Sans"/>
              </a:rPr>
              <a:t>New technologies</a:t>
            </a:r>
            <a:endParaRPr>
              <a:latin typeface="Open Sans"/>
              <a:ea typeface="Open Sans"/>
              <a:cs typeface="Open Sans"/>
              <a:sym typeface="Open Sans"/>
            </a:endParaRPr>
          </a:p>
          <a:p>
            <a:pPr indent="0" lvl="0" marL="194310" rtl="0" algn="l">
              <a:lnSpc>
                <a:spcPct val="120000"/>
              </a:lnSpc>
              <a:spcBef>
                <a:spcPts val="500"/>
              </a:spcBef>
              <a:spcAft>
                <a:spcPts val="0"/>
              </a:spcAft>
              <a:buClr>
                <a:schemeClr val="dk1"/>
              </a:buClr>
              <a:buSzPts val="1300"/>
              <a:buNone/>
            </a:pPr>
            <a:r>
              <a:t/>
            </a:r>
            <a:endParaRPr/>
          </a:p>
        </p:txBody>
      </p:sp>
      <p:sp>
        <p:nvSpPr>
          <p:cNvPr id="491" name="Google Shape;491;p17"/>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92" name="Google Shape;492;p17"/>
          <p:cNvSpPr txBox="1"/>
          <p:nvPr/>
        </p:nvSpPr>
        <p:spPr>
          <a:xfrm>
            <a:off x="865094" y="433941"/>
            <a:ext cx="9540147" cy="1278879"/>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US" sz="4400">
                <a:solidFill>
                  <a:schemeClr val="dk1"/>
                </a:solidFill>
                <a:latin typeface="Open Sans"/>
                <a:ea typeface="Open Sans"/>
                <a:cs typeface="Open Sans"/>
                <a:sym typeface="Open Sans"/>
              </a:rPr>
              <a:t>Lecture 2.3 - Energy Resources and Technology Analysis</a:t>
            </a:r>
            <a:endParaRPr sz="4400">
              <a:solidFill>
                <a:schemeClr val="dk1"/>
              </a:solidFill>
              <a:latin typeface="Open Sans"/>
              <a:ea typeface="Open Sans"/>
              <a:cs typeface="Open Sans"/>
              <a:sym typeface="Open Sans"/>
            </a:endParaRPr>
          </a:p>
        </p:txBody>
      </p:sp>
      <p:sp>
        <p:nvSpPr>
          <p:cNvPr id="493" name="Google Shape;493;p17"/>
          <p:cNvSpPr/>
          <p:nvPr/>
        </p:nvSpPr>
        <p:spPr>
          <a:xfrm>
            <a:off x="9025380" y="50171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2_Slide17.mp3" id="494" name="Google Shape;494;p17"/>
          <p:cNvPicPr preferRelativeResize="0"/>
          <p:nvPr/>
        </p:nvPicPr>
        <p:blipFill rotWithShape="1">
          <a:blip r:embed="rId7">
            <a:alphaModFix/>
          </a:blip>
          <a:srcRect b="0" l="0" r="0" t="0"/>
          <a:stretch/>
        </p:blipFill>
        <p:spPr>
          <a:xfrm>
            <a:off x="9096745" y="57308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18"/>
          <p:cNvSpPr txBox="1"/>
          <p:nvPr>
            <p:ph idx="1" type="body"/>
          </p:nvPr>
        </p:nvSpPr>
        <p:spPr>
          <a:xfrm>
            <a:off x="904831" y="1454474"/>
            <a:ext cx="6656387" cy="4262438"/>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1000"/>
              </a:spcBef>
              <a:spcAft>
                <a:spcPts val="0"/>
              </a:spcAft>
              <a:buClr>
                <a:srgbClr val="9CC2E5"/>
              </a:buClr>
              <a:buSzPts val="1900"/>
              <a:buNone/>
            </a:pPr>
            <a:r>
              <a:rPr b="1" lang="en-US">
                <a:solidFill>
                  <a:srgbClr val="9CC2E5"/>
                </a:solidFill>
                <a:latin typeface="Open Sans"/>
                <a:ea typeface="Open Sans"/>
                <a:cs typeface="Open Sans"/>
                <a:sym typeface="Open Sans"/>
              </a:rPr>
              <a:t>Energy technology comparison</a:t>
            </a:r>
            <a:endParaRPr b="1">
              <a:solidFill>
                <a:srgbClr val="9CC2E5"/>
              </a:solidFill>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1900"/>
              <a:buNone/>
            </a:pPr>
            <a:r>
              <a:rPr lang="en-US">
                <a:latin typeface="Open Sans"/>
                <a:ea typeface="Open Sans"/>
                <a:cs typeface="Open Sans"/>
                <a:sym typeface="Open Sans"/>
              </a:rPr>
              <a:t>Compare alternatives in energy technologies: energy technologies must be characterized in a consistent manner to allow for comparison of alternatives.</a:t>
            </a:r>
            <a:endParaRPr/>
          </a:p>
          <a:p>
            <a:pPr indent="-342900" lvl="0" marL="342900" rtl="0" algn="l">
              <a:lnSpc>
                <a:spcPct val="100000"/>
              </a:lnSpc>
              <a:spcBef>
                <a:spcPts val="1000"/>
              </a:spcBef>
              <a:spcAft>
                <a:spcPts val="0"/>
              </a:spcAft>
              <a:buClr>
                <a:schemeClr val="dk1"/>
              </a:buClr>
              <a:buSzPts val="1900"/>
              <a:buFont typeface="Arial"/>
              <a:buChar char="•"/>
            </a:pPr>
            <a:r>
              <a:rPr lang="en-US">
                <a:latin typeface="Open Sans"/>
                <a:ea typeface="Open Sans"/>
                <a:cs typeface="Open Sans"/>
                <a:sym typeface="Open Sans"/>
              </a:rPr>
              <a:t>Technical performance: inputs, outputs, efficiency, availability</a:t>
            </a:r>
            <a:endParaRPr/>
          </a:p>
          <a:p>
            <a:pPr indent="-342900" lvl="0" marL="342900" rtl="0" algn="l">
              <a:lnSpc>
                <a:spcPct val="100000"/>
              </a:lnSpc>
              <a:spcBef>
                <a:spcPts val="1000"/>
              </a:spcBef>
              <a:spcAft>
                <a:spcPts val="0"/>
              </a:spcAft>
              <a:buClr>
                <a:schemeClr val="dk1"/>
              </a:buClr>
              <a:buSzPts val="1900"/>
              <a:buFont typeface="Arial"/>
              <a:buChar char="•"/>
            </a:pPr>
            <a:r>
              <a:rPr lang="en-US">
                <a:latin typeface="Open Sans"/>
                <a:ea typeface="Open Sans"/>
                <a:cs typeface="Open Sans"/>
                <a:sym typeface="Open Sans"/>
              </a:rPr>
              <a:t>Economics: capital costs, operating costs</a:t>
            </a:r>
            <a:endParaRPr/>
          </a:p>
          <a:p>
            <a:pPr indent="-342900" lvl="0" marL="342900" rtl="0" algn="l">
              <a:lnSpc>
                <a:spcPct val="100000"/>
              </a:lnSpc>
              <a:spcBef>
                <a:spcPts val="1000"/>
              </a:spcBef>
              <a:spcAft>
                <a:spcPts val="0"/>
              </a:spcAft>
              <a:buClr>
                <a:schemeClr val="dk1"/>
              </a:buClr>
              <a:buSzPts val="1900"/>
              <a:buFont typeface="Arial"/>
              <a:buChar char="•"/>
            </a:pPr>
            <a:r>
              <a:rPr lang="en-US">
                <a:latin typeface="Open Sans"/>
                <a:ea typeface="Open Sans"/>
                <a:cs typeface="Open Sans"/>
                <a:sym typeface="Open Sans"/>
              </a:rPr>
              <a:t>Environmental: water, land use, emissions, residuals </a:t>
            </a:r>
            <a:endParaRPr>
              <a:latin typeface="Open Sans"/>
              <a:ea typeface="Open Sans"/>
              <a:cs typeface="Open Sans"/>
              <a:sym typeface="Open Sans"/>
            </a:endParaRPr>
          </a:p>
          <a:p>
            <a:pPr indent="0" lvl="0" marL="194310" rtl="0" algn="l">
              <a:lnSpc>
                <a:spcPct val="100000"/>
              </a:lnSpc>
              <a:spcBef>
                <a:spcPts val="1000"/>
              </a:spcBef>
              <a:spcAft>
                <a:spcPts val="0"/>
              </a:spcAft>
              <a:buClr>
                <a:schemeClr val="dk1"/>
              </a:buClr>
              <a:buSzPts val="1300"/>
              <a:buNone/>
            </a:pPr>
            <a:r>
              <a:t/>
            </a:r>
            <a:endParaRPr/>
          </a:p>
        </p:txBody>
      </p:sp>
      <p:sp>
        <p:nvSpPr>
          <p:cNvPr id="500" name="Google Shape;500;p18"/>
          <p:cNvSpPr/>
          <p:nvPr/>
        </p:nvSpPr>
        <p:spPr>
          <a:xfrm>
            <a:off x="3048000" y="2924175"/>
            <a:ext cx="6096000" cy="3282950"/>
          </a:xfrm>
          <a:prstGeom prst="rect">
            <a:avLst/>
          </a:prstGeom>
          <a:noFill/>
          <a:ln>
            <a:noFill/>
          </a:ln>
        </p:spPr>
        <p:txBody>
          <a:bodyPr anchorCtr="0" anchor="t" bIns="60925" lIns="121900" spcFirstLastPara="1" rIns="121900" wrap="square" tIns="60925">
            <a:noAutofit/>
          </a:bodyPr>
          <a:lstStyle/>
          <a:p>
            <a:pPr indent="0" lvl="0" marL="0" marR="0" rtl="0" algn="l">
              <a:spcBef>
                <a:spcPts val="427"/>
              </a:spcBef>
              <a:spcAft>
                <a:spcPts val="0"/>
              </a:spcAft>
              <a:buNone/>
            </a:pPr>
            <a:r>
              <a:t/>
            </a:r>
            <a:endParaRPr sz="2133">
              <a:solidFill>
                <a:schemeClr val="dk1"/>
              </a:solidFill>
              <a:latin typeface="Open Sans"/>
              <a:ea typeface="Open Sans"/>
              <a:cs typeface="Open Sans"/>
              <a:sym typeface="Open Sans"/>
            </a:endParaRPr>
          </a:p>
        </p:txBody>
      </p:sp>
      <p:sp>
        <p:nvSpPr>
          <p:cNvPr id="501" name="Google Shape;501;p18"/>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02" name="Google Shape;502;p18"/>
          <p:cNvSpPr txBox="1"/>
          <p:nvPr/>
        </p:nvSpPr>
        <p:spPr>
          <a:xfrm>
            <a:off x="865094" y="433941"/>
            <a:ext cx="10910981" cy="1278879"/>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US" sz="4400">
                <a:solidFill>
                  <a:schemeClr val="dk1"/>
                </a:solidFill>
                <a:latin typeface="Open Sans"/>
                <a:ea typeface="Open Sans"/>
                <a:cs typeface="Open Sans"/>
                <a:sym typeface="Open Sans"/>
              </a:rPr>
              <a:t>Lecture 2.3 - Energy Resources and Technology Analysis</a:t>
            </a:r>
            <a:endParaRPr sz="4400">
              <a:solidFill>
                <a:schemeClr val="dk1"/>
              </a:solidFill>
              <a:latin typeface="Open Sans"/>
              <a:ea typeface="Open Sans"/>
              <a:cs typeface="Open Sans"/>
              <a:sym typeface="Open Sans"/>
            </a:endParaRPr>
          </a:p>
        </p:txBody>
      </p:sp>
      <p:grpSp>
        <p:nvGrpSpPr>
          <p:cNvPr id="503" name="Google Shape;503;p18"/>
          <p:cNvGrpSpPr/>
          <p:nvPr/>
        </p:nvGrpSpPr>
        <p:grpSpPr>
          <a:xfrm>
            <a:off x="8680776" y="2352223"/>
            <a:ext cx="2753091" cy="2930034"/>
            <a:chOff x="966007" y="-71709"/>
            <a:chExt cx="2753091" cy="2930034"/>
          </a:xfrm>
        </p:grpSpPr>
        <p:sp>
          <p:nvSpPr>
            <p:cNvPr id="504" name="Google Shape;504;p18"/>
            <p:cNvSpPr/>
            <p:nvPr/>
          </p:nvSpPr>
          <p:spPr>
            <a:xfrm>
              <a:off x="1558779" y="629226"/>
              <a:ext cx="1567546" cy="1567546"/>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8"/>
            <p:cNvSpPr txBox="1"/>
            <p:nvPr/>
          </p:nvSpPr>
          <p:spPr>
            <a:xfrm>
              <a:off x="1788341" y="858788"/>
              <a:ext cx="1108422" cy="1108422"/>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Energy system analysis</a:t>
              </a:r>
              <a:endParaRPr sz="1800">
                <a:solidFill>
                  <a:schemeClr val="dk1"/>
                </a:solidFill>
                <a:latin typeface="Calibri"/>
                <a:ea typeface="Calibri"/>
                <a:cs typeface="Calibri"/>
                <a:sym typeface="Calibri"/>
              </a:endParaRPr>
            </a:p>
          </p:txBody>
        </p:sp>
        <p:sp>
          <p:nvSpPr>
            <p:cNvPr id="506" name="Google Shape;506;p18"/>
            <p:cNvSpPr/>
            <p:nvPr/>
          </p:nvSpPr>
          <p:spPr>
            <a:xfrm>
              <a:off x="1850076" y="-71709"/>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8"/>
            <p:cNvSpPr txBox="1"/>
            <p:nvPr/>
          </p:nvSpPr>
          <p:spPr>
            <a:xfrm>
              <a:off x="1994319" y="64157"/>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Economic growth analysis</a:t>
              </a:r>
              <a:endParaRPr b="0" i="0" sz="1000">
                <a:solidFill>
                  <a:schemeClr val="dk1"/>
                </a:solidFill>
                <a:latin typeface="Open Sans"/>
                <a:ea typeface="Open Sans"/>
                <a:cs typeface="Open Sans"/>
                <a:sym typeface="Open Sans"/>
              </a:endParaRPr>
            </a:p>
          </p:txBody>
        </p:sp>
        <p:sp>
          <p:nvSpPr>
            <p:cNvPr id="508" name="Google Shape;508;p18"/>
            <p:cNvSpPr/>
            <p:nvPr/>
          </p:nvSpPr>
          <p:spPr>
            <a:xfrm>
              <a:off x="2734146" y="399322"/>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8"/>
            <p:cNvSpPr txBox="1"/>
            <p:nvPr/>
          </p:nvSpPr>
          <p:spPr>
            <a:xfrm>
              <a:off x="2878389" y="535188"/>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demand analysis</a:t>
              </a:r>
              <a:endParaRPr b="0" i="0" sz="1000">
                <a:solidFill>
                  <a:schemeClr val="dk1"/>
                </a:solidFill>
                <a:latin typeface="Open Sans"/>
                <a:ea typeface="Open Sans"/>
                <a:cs typeface="Open Sans"/>
                <a:sym typeface="Open Sans"/>
              </a:endParaRPr>
            </a:p>
          </p:txBody>
        </p:sp>
        <p:sp>
          <p:nvSpPr>
            <p:cNvPr id="510" name="Google Shape;510;p18"/>
            <p:cNvSpPr/>
            <p:nvPr/>
          </p:nvSpPr>
          <p:spPr>
            <a:xfrm>
              <a:off x="2734144"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8"/>
            <p:cNvSpPr txBox="1"/>
            <p:nvPr/>
          </p:nvSpPr>
          <p:spPr>
            <a:xfrm>
              <a:off x="2878387" y="1556023"/>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resource analysis</a:t>
              </a:r>
              <a:endParaRPr b="0" i="0" sz="1000">
                <a:solidFill>
                  <a:schemeClr val="dk1"/>
                </a:solidFill>
                <a:latin typeface="Open Sans"/>
                <a:ea typeface="Open Sans"/>
                <a:cs typeface="Open Sans"/>
                <a:sym typeface="Open Sans"/>
              </a:endParaRPr>
            </a:p>
          </p:txBody>
        </p:sp>
        <p:sp>
          <p:nvSpPr>
            <p:cNvPr id="512" name="Google Shape;512;p18"/>
            <p:cNvSpPr/>
            <p:nvPr/>
          </p:nvSpPr>
          <p:spPr>
            <a:xfrm>
              <a:off x="1850076" y="1930573"/>
              <a:ext cx="984952" cy="927752"/>
            </a:xfrm>
            <a:prstGeom prst="ellipse">
              <a:avLst/>
            </a:prstGeom>
            <a:solidFill>
              <a:srgbClr val="AF2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8"/>
            <p:cNvSpPr txBox="1"/>
            <p:nvPr/>
          </p:nvSpPr>
          <p:spPr>
            <a:xfrm>
              <a:off x="1994319" y="2066439"/>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technology analysis</a:t>
              </a:r>
              <a:endParaRPr b="0" i="0" sz="1000">
                <a:solidFill>
                  <a:srgbClr val="000000"/>
                </a:solidFill>
                <a:latin typeface="Open Sans"/>
                <a:ea typeface="Open Sans"/>
                <a:cs typeface="Open Sans"/>
                <a:sym typeface="Open Sans"/>
              </a:endParaRPr>
            </a:p>
          </p:txBody>
        </p:sp>
        <p:sp>
          <p:nvSpPr>
            <p:cNvPr id="514" name="Google Shape;514;p18"/>
            <p:cNvSpPr/>
            <p:nvPr/>
          </p:nvSpPr>
          <p:spPr>
            <a:xfrm>
              <a:off x="966007"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8"/>
            <p:cNvSpPr txBox="1"/>
            <p:nvPr/>
          </p:nvSpPr>
          <p:spPr>
            <a:xfrm>
              <a:off x="1110250" y="1556023"/>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a:t>
              </a:r>
              <a:r>
                <a:rPr b="0" i="0" lang="en-US" sz="1000">
                  <a:solidFill>
                    <a:srgbClr val="000000"/>
                  </a:solidFill>
                  <a:latin typeface="Open Sans"/>
                  <a:ea typeface="Open Sans"/>
                  <a:cs typeface="Open Sans"/>
                  <a:sym typeface="Open Sans"/>
                </a:rPr>
                <a:t>supply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strategy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analysis</a:t>
              </a:r>
              <a:endParaRPr b="0" i="0" sz="1000">
                <a:solidFill>
                  <a:srgbClr val="000000"/>
                </a:solidFill>
                <a:latin typeface="Open Sans"/>
                <a:ea typeface="Open Sans"/>
                <a:cs typeface="Open Sans"/>
                <a:sym typeface="Open Sans"/>
              </a:endParaRPr>
            </a:p>
          </p:txBody>
        </p:sp>
        <p:sp>
          <p:nvSpPr>
            <p:cNvPr id="516" name="Google Shape;516;p18"/>
            <p:cNvSpPr/>
            <p:nvPr/>
          </p:nvSpPr>
          <p:spPr>
            <a:xfrm>
              <a:off x="966008" y="438706"/>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8"/>
            <p:cNvSpPr txBox="1"/>
            <p:nvPr/>
          </p:nvSpPr>
          <p:spPr>
            <a:xfrm>
              <a:off x="1110251" y="574572"/>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Impact analysis' </a:t>
              </a:r>
              <a:endParaRPr b="0" i="0" sz="1000">
                <a:solidFill>
                  <a:srgbClr val="000000"/>
                </a:solidFill>
                <a:latin typeface="Open Sans"/>
                <a:ea typeface="Open Sans"/>
                <a:cs typeface="Open Sans"/>
                <a:sym typeface="Open Sans"/>
              </a:endParaRPr>
            </a:p>
          </p:txBody>
        </p:sp>
      </p:grpSp>
      <p:sp>
        <p:nvSpPr>
          <p:cNvPr id="518" name="Google Shape;518;p18"/>
          <p:cNvSpPr/>
          <p:nvPr/>
        </p:nvSpPr>
        <p:spPr>
          <a:xfrm>
            <a:off x="9025380" y="50171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2_Slide18.mp3" id="519" name="Google Shape;519;p18"/>
          <p:cNvPicPr preferRelativeResize="0"/>
          <p:nvPr/>
        </p:nvPicPr>
        <p:blipFill rotWithShape="1">
          <a:blip r:embed="rId3">
            <a:alphaModFix/>
          </a:blip>
          <a:srcRect b="0" l="0" r="0" t="0"/>
          <a:stretch/>
        </p:blipFill>
        <p:spPr>
          <a:xfrm>
            <a:off x="9096745" y="57308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0"/>
                                        <p:tgtEl>
                                          <p:spTgt spid="5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descr="Graphical user interface, sunburst chart&#10;&#10;Description automatically generated" id="524" name="Google Shape;524;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25" name="Google Shape;525;p19"/>
          <p:cNvSpPr txBox="1"/>
          <p:nvPr>
            <p:ph type="title"/>
          </p:nvPr>
        </p:nvSpPr>
        <p:spPr>
          <a:xfrm>
            <a:off x="838200" y="207808"/>
            <a:ext cx="10515600" cy="1325563"/>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US">
                <a:latin typeface="Open Sans"/>
                <a:ea typeface="Open Sans"/>
                <a:cs typeface="Open Sans"/>
                <a:sym typeface="Open Sans"/>
              </a:rPr>
              <a:t>References</a:t>
            </a:r>
            <a:endParaRPr/>
          </a:p>
        </p:txBody>
      </p:sp>
      <p:sp>
        <p:nvSpPr>
          <p:cNvPr id="526" name="Google Shape;526;p19"/>
          <p:cNvSpPr txBox="1"/>
          <p:nvPr>
            <p:ph idx="1" type="body"/>
          </p:nvPr>
        </p:nvSpPr>
        <p:spPr>
          <a:xfrm>
            <a:off x="887214" y="1533371"/>
            <a:ext cx="10466585" cy="4262298"/>
          </a:xfrm>
          <a:prstGeom prst="rect">
            <a:avLst/>
          </a:prstGeom>
          <a:noFill/>
          <a:ln>
            <a:noFill/>
          </a:ln>
        </p:spPr>
        <p:txBody>
          <a:bodyPr anchorCtr="0" anchor="t" bIns="91425" lIns="91425" spcFirstLastPara="1" rIns="91425" wrap="square" tIns="91425">
            <a:normAutofit/>
          </a:bodyPr>
          <a:lstStyle/>
          <a:p>
            <a:pPr indent="0" lvl="0" marL="194310" rtl="0" algn="l">
              <a:lnSpc>
                <a:spcPct val="90000"/>
              </a:lnSpc>
              <a:spcBef>
                <a:spcPts val="0"/>
              </a:spcBef>
              <a:spcAft>
                <a:spcPts val="0"/>
              </a:spcAft>
              <a:buClr>
                <a:schemeClr val="dk1"/>
              </a:buClr>
              <a:buSzPts val="1300"/>
              <a:buNone/>
            </a:pPr>
            <a:r>
              <a:rPr lang="en-US" sz="1600" u="sng">
                <a:solidFill>
                  <a:schemeClr val="hlink"/>
                </a:solidFill>
                <a:hlinkClick r:id="rId4"/>
              </a:rPr>
              <a:t>[1]</a:t>
            </a:r>
            <a:r>
              <a:rPr lang="en-US" sz="1600"/>
              <a:t> IEA (2021), Global Energy Review 2021, IEA, Paris https://www.iea.org/reports/global-energy-review-2021</a:t>
            </a:r>
            <a:endParaRPr sz="1600"/>
          </a:p>
        </p:txBody>
      </p:sp>
      <p:sp>
        <p:nvSpPr>
          <p:cNvPr id="527" name="Google Shape;527;p19"/>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txBox="1"/>
          <p:nvPr>
            <p:ph type="title"/>
          </p:nvPr>
        </p:nvSpPr>
        <p:spPr>
          <a:xfrm>
            <a:off x="838200" y="390695"/>
            <a:ext cx="5406483" cy="1325563"/>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US">
                <a:latin typeface="Open Sans"/>
                <a:ea typeface="Open Sans"/>
                <a:cs typeface="Open Sans"/>
                <a:sym typeface="Open Sans"/>
              </a:rPr>
              <a:t>Intended Learning Outcomes (ILOs)</a:t>
            </a:r>
            <a:endParaRPr/>
          </a:p>
        </p:txBody>
      </p:sp>
      <p:sp>
        <p:nvSpPr>
          <p:cNvPr id="122" name="Google Shape;122;p2"/>
          <p:cNvSpPr txBox="1"/>
          <p:nvPr>
            <p:ph idx="1" type="body"/>
          </p:nvPr>
        </p:nvSpPr>
        <p:spPr>
          <a:xfrm>
            <a:off x="970205" y="1714440"/>
            <a:ext cx="5128848" cy="4262298"/>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0"/>
              </a:spcBef>
              <a:spcAft>
                <a:spcPts val="0"/>
              </a:spcAft>
              <a:buClr>
                <a:srgbClr val="9CC2E5"/>
              </a:buClr>
              <a:buSzPts val="1300"/>
              <a:buNone/>
            </a:pPr>
            <a:r>
              <a:rPr b="1" lang="en-US">
                <a:solidFill>
                  <a:srgbClr val="9CC2E5"/>
                </a:solidFill>
                <a:latin typeface="Open Sans"/>
                <a:ea typeface="Open Sans"/>
                <a:cs typeface="Open Sans"/>
                <a:sym typeface="Open Sans"/>
              </a:rPr>
              <a:t>This lecture has four Intended Learning Outcomes (ILOs):</a:t>
            </a:r>
            <a:endParaRPr>
              <a:solidFill>
                <a:srgbClr val="9CC2E5"/>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300"/>
              <a:buNone/>
            </a:pPr>
            <a:r>
              <a:t/>
            </a:r>
            <a:endParaRPr/>
          </a:p>
          <a:p>
            <a:pPr indent="-342900" lvl="0" marL="342900" rtl="0" algn="l">
              <a:lnSpc>
                <a:spcPct val="100000"/>
              </a:lnSpc>
              <a:spcBef>
                <a:spcPts val="1000"/>
              </a:spcBef>
              <a:spcAft>
                <a:spcPts val="0"/>
              </a:spcAft>
              <a:buClr>
                <a:srgbClr val="333333"/>
              </a:buClr>
              <a:buSzPts val="1300"/>
              <a:buFont typeface="Arial"/>
              <a:buChar char="•"/>
            </a:pPr>
            <a:r>
              <a:rPr lang="en-US">
                <a:latin typeface="Open Sans"/>
                <a:ea typeface="Open Sans"/>
                <a:cs typeface="Open Sans"/>
                <a:sym typeface="Open Sans"/>
              </a:rPr>
              <a:t>ILO1: understand what energy system analysis is</a:t>
            </a:r>
            <a:endParaRPr>
              <a:latin typeface="Open Sans"/>
              <a:ea typeface="Open Sans"/>
              <a:cs typeface="Open Sans"/>
              <a:sym typeface="Open Sans"/>
            </a:endParaRPr>
          </a:p>
          <a:p>
            <a:pPr indent="-342900" lvl="0" marL="342900" rtl="0" algn="l">
              <a:lnSpc>
                <a:spcPct val="100000"/>
              </a:lnSpc>
              <a:spcBef>
                <a:spcPts val="1000"/>
              </a:spcBef>
              <a:spcAft>
                <a:spcPts val="0"/>
              </a:spcAft>
              <a:buClr>
                <a:srgbClr val="333333"/>
              </a:buClr>
              <a:buSzPts val="1300"/>
              <a:buFont typeface="Arial"/>
              <a:buChar char="•"/>
            </a:pPr>
            <a:r>
              <a:rPr lang="en-US">
                <a:latin typeface="Open Sans"/>
                <a:ea typeface="Open Sans"/>
                <a:cs typeface="Open Sans"/>
                <a:sym typeface="Open Sans"/>
              </a:rPr>
              <a:t>ILO2: learn about economic growth and energy demand analysis </a:t>
            </a:r>
            <a:endParaRPr/>
          </a:p>
          <a:p>
            <a:pPr indent="-342900" lvl="0" marL="342900" rtl="0" algn="l">
              <a:lnSpc>
                <a:spcPct val="114999"/>
              </a:lnSpc>
              <a:spcBef>
                <a:spcPts val="1000"/>
              </a:spcBef>
              <a:spcAft>
                <a:spcPts val="0"/>
              </a:spcAft>
              <a:buClr>
                <a:srgbClr val="333333"/>
              </a:buClr>
              <a:buSzPts val="1300"/>
              <a:buFont typeface="Arial"/>
              <a:buChar char="•"/>
            </a:pPr>
            <a:r>
              <a:rPr lang="en-US">
                <a:latin typeface="Open Sans"/>
                <a:ea typeface="Open Sans"/>
                <a:cs typeface="Open Sans"/>
                <a:sym typeface="Open Sans"/>
              </a:rPr>
              <a:t>ILO3: understand how analysing energy resources and technologies helps inform energy planning</a:t>
            </a:r>
            <a:endParaRPr/>
          </a:p>
          <a:p>
            <a:pPr indent="-342900" lvl="0" marL="342900" rtl="0" algn="l">
              <a:lnSpc>
                <a:spcPct val="100000"/>
              </a:lnSpc>
              <a:spcBef>
                <a:spcPts val="1000"/>
              </a:spcBef>
              <a:spcAft>
                <a:spcPts val="0"/>
              </a:spcAft>
              <a:buClr>
                <a:srgbClr val="333333"/>
              </a:buClr>
              <a:buSzPts val="1300"/>
              <a:buFont typeface="Arial"/>
              <a:buChar char="•"/>
            </a:pPr>
            <a:r>
              <a:rPr lang="en-US">
                <a:latin typeface="Open Sans"/>
                <a:ea typeface="Open Sans"/>
                <a:cs typeface="Open Sans"/>
                <a:sym typeface="Open Sans"/>
              </a:rPr>
              <a:t>ILO4: be aware of energy supply strategies and impact analysis'</a:t>
            </a:r>
            <a:endParaRPr/>
          </a:p>
          <a:p>
            <a:pPr indent="0" lvl="0" marL="0" rtl="0" algn="l">
              <a:lnSpc>
                <a:spcPct val="90000"/>
              </a:lnSpc>
              <a:spcBef>
                <a:spcPts val="1600"/>
              </a:spcBef>
              <a:spcAft>
                <a:spcPts val="0"/>
              </a:spcAft>
              <a:buClr>
                <a:schemeClr val="dk1"/>
              </a:buClr>
              <a:buSzPts val="1300"/>
              <a:buNone/>
            </a:pPr>
            <a:r>
              <a:t/>
            </a:r>
            <a:endParaRPr/>
          </a:p>
          <a:p>
            <a:pPr indent="0" lvl="0" marL="194310" rtl="0" algn="l">
              <a:lnSpc>
                <a:spcPct val="90000"/>
              </a:lnSpc>
              <a:spcBef>
                <a:spcPts val="0"/>
              </a:spcBef>
              <a:spcAft>
                <a:spcPts val="0"/>
              </a:spcAft>
              <a:buClr>
                <a:schemeClr val="dk1"/>
              </a:buClr>
              <a:buSzPts val="1300"/>
              <a:buNone/>
            </a:pPr>
            <a:r>
              <a:t/>
            </a:r>
            <a:endParaRPr/>
          </a:p>
        </p:txBody>
      </p:sp>
      <p:grpSp>
        <p:nvGrpSpPr>
          <p:cNvPr id="123" name="Google Shape;123;p2"/>
          <p:cNvGrpSpPr/>
          <p:nvPr/>
        </p:nvGrpSpPr>
        <p:grpSpPr>
          <a:xfrm>
            <a:off x="6686550" y="1825625"/>
            <a:ext cx="4286250" cy="3589338"/>
            <a:chOff x="5322277" y="1528650"/>
            <a:chExt cx="3214025" cy="2447800"/>
          </a:xfrm>
        </p:grpSpPr>
        <p:sp>
          <p:nvSpPr>
            <p:cNvPr id="124" name="Google Shape;124;p2"/>
            <p:cNvSpPr/>
            <p:nvPr/>
          </p:nvSpPr>
          <p:spPr>
            <a:xfrm>
              <a:off x="5322277" y="15286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Open Sans"/>
                  <a:ea typeface="Open Sans"/>
                  <a:cs typeface="Open Sans"/>
                  <a:sym typeface="Open Sans"/>
                </a:rPr>
                <a:t>2.1. What is energy system analysis?</a:t>
              </a:r>
              <a:endParaRPr b="0" i="0" sz="1600" u="none" cap="none" strike="noStrike">
                <a:solidFill>
                  <a:schemeClr val="dk1"/>
                </a:solidFill>
                <a:latin typeface="Open Sans"/>
                <a:ea typeface="Open Sans"/>
                <a:cs typeface="Open Sans"/>
                <a:sym typeface="Open Sans"/>
              </a:endParaRPr>
            </a:p>
          </p:txBody>
        </p:sp>
        <p:sp>
          <p:nvSpPr>
            <p:cNvPr id="125" name="Google Shape;125;p2"/>
            <p:cNvSpPr/>
            <p:nvPr/>
          </p:nvSpPr>
          <p:spPr>
            <a:xfrm>
              <a:off x="5322277" y="22123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Open Sans"/>
                  <a:ea typeface="Open Sans"/>
                  <a:cs typeface="Open Sans"/>
                  <a:sym typeface="Open Sans"/>
                </a:rPr>
                <a:t>2.2. How to conduct economic growth and energy demand analysis </a:t>
              </a:r>
              <a:endParaRPr/>
            </a:p>
          </p:txBody>
        </p:sp>
        <p:sp>
          <p:nvSpPr>
            <p:cNvPr id="126" name="Google Shape;126;p2"/>
            <p:cNvSpPr/>
            <p:nvPr/>
          </p:nvSpPr>
          <p:spPr>
            <a:xfrm>
              <a:off x="5322277" y="2861138"/>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Open Sans"/>
                  <a:ea typeface="Open Sans"/>
                  <a:cs typeface="Open Sans"/>
                  <a:sym typeface="Open Sans"/>
                </a:rPr>
                <a:t>2.3. Energy resources and technology help conduct energy planning</a:t>
              </a:r>
              <a:endParaRPr b="0" i="0" sz="1600" u="none" cap="none" strike="noStrike">
                <a:solidFill>
                  <a:schemeClr val="dk1"/>
                </a:solidFill>
                <a:latin typeface="Open Sans"/>
                <a:ea typeface="Open Sans"/>
                <a:cs typeface="Open Sans"/>
                <a:sym typeface="Open Sans"/>
              </a:endParaRPr>
            </a:p>
          </p:txBody>
        </p:sp>
        <p:sp>
          <p:nvSpPr>
            <p:cNvPr id="127" name="Google Shape;127;p2"/>
            <p:cNvSpPr/>
            <p:nvPr/>
          </p:nvSpPr>
          <p:spPr>
            <a:xfrm>
              <a:off x="5322277" y="35099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Open Sans"/>
                  <a:ea typeface="Open Sans"/>
                  <a:cs typeface="Open Sans"/>
                  <a:sym typeface="Open Sans"/>
                </a:rPr>
                <a:t>2.4. Energy supply strategies and impact analysis'</a:t>
              </a:r>
              <a:endParaRPr b="0" i="0" sz="1600" u="none" cap="none" strike="noStrike">
                <a:solidFill>
                  <a:schemeClr val="dk1"/>
                </a:solidFill>
                <a:latin typeface="Open Sans"/>
                <a:ea typeface="Open Sans"/>
                <a:cs typeface="Open Sans"/>
                <a:sym typeface="Open Sans"/>
              </a:endParaRPr>
            </a:p>
          </p:txBody>
        </p:sp>
        <p:cxnSp>
          <p:nvCxnSpPr>
            <p:cNvPr id="128" name="Google Shape;128;p2"/>
            <p:cNvCxnSpPr>
              <a:stCxn id="124" idx="2"/>
              <a:endCxn id="125" idx="0"/>
            </p:cNvCxnSpPr>
            <p:nvPr/>
          </p:nvCxnSpPr>
          <p:spPr>
            <a:xfrm>
              <a:off x="6929290" y="1995150"/>
              <a:ext cx="0" cy="217200"/>
            </a:xfrm>
            <a:prstGeom prst="straightConnector1">
              <a:avLst/>
            </a:prstGeom>
            <a:noFill/>
            <a:ln cap="flat" cmpd="sng" w="9525">
              <a:solidFill>
                <a:schemeClr val="dk2"/>
              </a:solidFill>
              <a:prstDash val="solid"/>
              <a:round/>
              <a:headEnd len="med" w="med" type="none"/>
              <a:tailEnd len="med" w="med" type="triangle"/>
            </a:ln>
          </p:spPr>
        </p:cxnSp>
        <p:cxnSp>
          <p:nvCxnSpPr>
            <p:cNvPr id="129" name="Google Shape;129;p2"/>
            <p:cNvCxnSpPr>
              <a:stCxn id="125" idx="2"/>
              <a:endCxn id="126" idx="0"/>
            </p:cNvCxnSpPr>
            <p:nvPr/>
          </p:nvCxnSpPr>
          <p:spPr>
            <a:xfrm>
              <a:off x="6929290" y="2678850"/>
              <a:ext cx="0" cy="182400"/>
            </a:xfrm>
            <a:prstGeom prst="straightConnector1">
              <a:avLst/>
            </a:prstGeom>
            <a:noFill/>
            <a:ln cap="flat" cmpd="sng" w="9525">
              <a:solidFill>
                <a:schemeClr val="dk2"/>
              </a:solidFill>
              <a:prstDash val="solid"/>
              <a:round/>
              <a:headEnd len="med" w="med" type="none"/>
              <a:tailEnd len="med" w="med" type="triangle"/>
            </a:ln>
          </p:spPr>
        </p:cxnSp>
        <p:cxnSp>
          <p:nvCxnSpPr>
            <p:cNvPr id="130" name="Google Shape;130;p2"/>
            <p:cNvCxnSpPr>
              <a:stCxn id="126" idx="2"/>
              <a:endCxn id="127" idx="0"/>
            </p:cNvCxnSpPr>
            <p:nvPr/>
          </p:nvCxnSpPr>
          <p:spPr>
            <a:xfrm>
              <a:off x="6929290" y="3327638"/>
              <a:ext cx="0" cy="182400"/>
            </a:xfrm>
            <a:prstGeom prst="straightConnector1">
              <a:avLst/>
            </a:prstGeom>
            <a:noFill/>
            <a:ln cap="flat" cmpd="sng" w="9525">
              <a:solidFill>
                <a:schemeClr val="dk2"/>
              </a:solidFill>
              <a:prstDash val="solid"/>
              <a:round/>
              <a:headEnd len="med" w="med" type="none"/>
              <a:tailEnd len="med" w="med" type="triangle"/>
            </a:ln>
          </p:spPr>
        </p:cxnSp>
      </p:grpSp>
      <p:sp>
        <p:nvSpPr>
          <p:cNvPr id="131" name="Google Shape;131;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32" name="Google Shape;132;p2"/>
          <p:cNvSpPr/>
          <p:nvPr/>
        </p:nvSpPr>
        <p:spPr>
          <a:xfrm>
            <a:off x="6096000" y="39282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Track7_Lecture2_Slide2.mp3" id="133" name="Google Shape;133;p2"/>
          <p:cNvPicPr preferRelativeResize="0"/>
          <p:nvPr/>
        </p:nvPicPr>
        <p:blipFill rotWithShape="1">
          <a:blip r:embed="rId3">
            <a:alphaModFix/>
          </a:blip>
          <a:srcRect b="0" l="0" r="0" t="0"/>
          <a:stretch/>
        </p:blipFill>
        <p:spPr>
          <a:xfrm>
            <a:off x="6167365" y="46418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20"/>
          <p:cNvSpPr txBox="1"/>
          <p:nvPr>
            <p:ph idx="1" type="body"/>
          </p:nvPr>
        </p:nvSpPr>
        <p:spPr>
          <a:xfrm>
            <a:off x="911266" y="1454474"/>
            <a:ext cx="5874444" cy="3596613"/>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1000"/>
              </a:spcBef>
              <a:spcAft>
                <a:spcPts val="0"/>
              </a:spcAft>
              <a:buClr>
                <a:srgbClr val="9CC2E5"/>
              </a:buClr>
              <a:buSzPts val="1300"/>
              <a:buNone/>
            </a:pPr>
            <a:r>
              <a:rPr b="1" lang="en-US">
                <a:solidFill>
                  <a:srgbClr val="9CC2E5"/>
                </a:solidFill>
                <a:latin typeface="Open Sans"/>
                <a:ea typeface="Open Sans"/>
                <a:cs typeface="Open Sans"/>
                <a:sym typeface="Open Sans"/>
              </a:rPr>
              <a:t>Aim of energy supply strategy analysis</a:t>
            </a:r>
            <a:endParaRPr/>
          </a:p>
          <a:p>
            <a:pPr indent="0" lvl="0" marL="0" rtl="0" algn="l">
              <a:lnSpc>
                <a:spcPct val="110000"/>
              </a:lnSpc>
              <a:spcBef>
                <a:spcPts val="1000"/>
              </a:spcBef>
              <a:spcAft>
                <a:spcPts val="0"/>
              </a:spcAft>
              <a:buClr>
                <a:schemeClr val="dk1"/>
              </a:buClr>
              <a:buSzPts val="1300"/>
              <a:buNone/>
            </a:pPr>
            <a:r>
              <a:rPr lang="en-US">
                <a:latin typeface="Open Sans"/>
                <a:ea typeface="Open Sans"/>
                <a:cs typeface="Open Sans"/>
                <a:sym typeface="Open Sans"/>
              </a:rPr>
              <a:t>Energy supply strategy analysis is devoted to finding the least-cost:</a:t>
            </a:r>
            <a:endParaRPr/>
          </a:p>
          <a:p>
            <a:pPr indent="-342900" lvl="1" marL="798195" rtl="0" algn="l">
              <a:lnSpc>
                <a:spcPct val="110000"/>
              </a:lnSpc>
              <a:spcBef>
                <a:spcPts val="1000"/>
              </a:spcBef>
              <a:spcAft>
                <a:spcPts val="0"/>
              </a:spcAft>
              <a:buClr>
                <a:schemeClr val="dk1"/>
              </a:buClr>
              <a:buSzPts val="1100"/>
              <a:buFont typeface="Arial"/>
              <a:buChar char="•"/>
            </a:pPr>
            <a:r>
              <a:rPr lang="en-US" sz="2000">
                <a:latin typeface="Open Sans"/>
                <a:ea typeface="Open Sans"/>
                <a:cs typeface="Open Sans"/>
                <a:sym typeface="Open Sans"/>
              </a:rPr>
              <a:t>Electricity supply sector</a:t>
            </a:r>
            <a:endParaRPr/>
          </a:p>
          <a:p>
            <a:pPr indent="-342900" lvl="1" marL="798195" rtl="0" algn="l">
              <a:lnSpc>
                <a:spcPct val="110000"/>
              </a:lnSpc>
              <a:spcBef>
                <a:spcPts val="1000"/>
              </a:spcBef>
              <a:spcAft>
                <a:spcPts val="0"/>
              </a:spcAft>
              <a:buClr>
                <a:schemeClr val="dk1"/>
              </a:buClr>
              <a:buSzPts val="1100"/>
              <a:buFont typeface="Arial"/>
              <a:buChar char="•"/>
            </a:pPr>
            <a:r>
              <a:rPr lang="en-US" sz="2000">
                <a:latin typeface="Open Sans"/>
                <a:ea typeface="Open Sans"/>
                <a:cs typeface="Open Sans"/>
                <a:sym typeface="Open Sans"/>
              </a:rPr>
              <a:t>Use of natural resources</a:t>
            </a:r>
            <a:endParaRPr/>
          </a:p>
          <a:p>
            <a:pPr indent="-342900" lvl="1" marL="798195" rtl="0" algn="l">
              <a:lnSpc>
                <a:spcPct val="110000"/>
              </a:lnSpc>
              <a:spcBef>
                <a:spcPts val="1000"/>
              </a:spcBef>
              <a:spcAft>
                <a:spcPts val="0"/>
              </a:spcAft>
              <a:buClr>
                <a:schemeClr val="dk1"/>
              </a:buClr>
              <a:buSzPts val="1100"/>
              <a:buFont typeface="Arial"/>
              <a:buChar char="•"/>
            </a:pPr>
            <a:r>
              <a:rPr lang="en-US" sz="2000">
                <a:latin typeface="Open Sans"/>
                <a:ea typeface="Open Sans"/>
                <a:cs typeface="Open Sans"/>
                <a:sym typeface="Open Sans"/>
              </a:rPr>
              <a:t>Total energy supply system</a:t>
            </a:r>
            <a:endParaRPr/>
          </a:p>
          <a:p>
            <a:pPr indent="0" lvl="1" marL="455294" rtl="0" algn="l">
              <a:lnSpc>
                <a:spcPct val="110000"/>
              </a:lnSpc>
              <a:spcBef>
                <a:spcPts val="1000"/>
              </a:spcBef>
              <a:spcAft>
                <a:spcPts val="0"/>
              </a:spcAft>
              <a:buClr>
                <a:schemeClr val="dk1"/>
              </a:buClr>
              <a:buSzPts val="1100"/>
              <a:buFont typeface="Arial"/>
              <a:buNone/>
            </a:pPr>
            <a:r>
              <a:t/>
            </a:r>
            <a:endParaRPr sz="2000">
              <a:latin typeface="Open Sans"/>
              <a:ea typeface="Open Sans"/>
              <a:cs typeface="Open Sans"/>
              <a:sym typeface="Open Sans"/>
            </a:endParaRPr>
          </a:p>
          <a:p>
            <a:pPr indent="0" lvl="0" marL="0" rtl="0" algn="l">
              <a:lnSpc>
                <a:spcPct val="110000"/>
              </a:lnSpc>
              <a:spcBef>
                <a:spcPts val="1000"/>
              </a:spcBef>
              <a:spcAft>
                <a:spcPts val="0"/>
              </a:spcAft>
              <a:buClr>
                <a:schemeClr val="dk1"/>
              </a:buClr>
              <a:buSzPts val="1300"/>
              <a:buNone/>
            </a:pPr>
            <a:r>
              <a:rPr lang="en-US">
                <a:latin typeface="Open Sans"/>
                <a:ea typeface="Open Sans"/>
                <a:cs typeface="Open Sans"/>
                <a:sym typeface="Open Sans"/>
              </a:rPr>
              <a:t>This step brings together the different components of the energy system analysis.</a:t>
            </a:r>
            <a:endParaRPr/>
          </a:p>
          <a:p>
            <a:pPr indent="0" lvl="0" marL="194310" rtl="0" algn="l">
              <a:lnSpc>
                <a:spcPct val="110000"/>
              </a:lnSpc>
              <a:spcBef>
                <a:spcPts val="0"/>
              </a:spcBef>
              <a:spcAft>
                <a:spcPts val="0"/>
              </a:spcAft>
              <a:buClr>
                <a:schemeClr val="dk1"/>
              </a:buClr>
              <a:buSzPts val="1300"/>
              <a:buNone/>
            </a:pPr>
            <a:r>
              <a:t/>
            </a:r>
            <a:endParaRPr/>
          </a:p>
        </p:txBody>
      </p:sp>
      <p:sp>
        <p:nvSpPr>
          <p:cNvPr id="533" name="Google Shape;533;p20"/>
          <p:cNvSpPr/>
          <p:nvPr/>
        </p:nvSpPr>
        <p:spPr>
          <a:xfrm>
            <a:off x="406400" y="2844800"/>
            <a:ext cx="114808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4" name="Google Shape;534;p20"/>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35" name="Google Shape;535;p20"/>
          <p:cNvSpPr txBox="1"/>
          <p:nvPr/>
        </p:nvSpPr>
        <p:spPr>
          <a:xfrm>
            <a:off x="893848" y="433941"/>
            <a:ext cx="8453063" cy="1278879"/>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US" sz="4400">
                <a:solidFill>
                  <a:schemeClr val="dk1"/>
                </a:solidFill>
                <a:latin typeface="Open Sans"/>
                <a:ea typeface="Open Sans"/>
                <a:cs typeface="Open Sans"/>
                <a:sym typeface="Open Sans"/>
              </a:rPr>
              <a:t>Lecture 2.4 - Energy Supply Strategies &amp; Impact Analysis</a:t>
            </a:r>
            <a:endParaRPr/>
          </a:p>
        </p:txBody>
      </p:sp>
      <p:grpSp>
        <p:nvGrpSpPr>
          <p:cNvPr id="536" name="Google Shape;536;p20"/>
          <p:cNvGrpSpPr/>
          <p:nvPr/>
        </p:nvGrpSpPr>
        <p:grpSpPr>
          <a:xfrm>
            <a:off x="8680776" y="2352223"/>
            <a:ext cx="2753091" cy="2930034"/>
            <a:chOff x="966007" y="-71709"/>
            <a:chExt cx="2753091" cy="2930034"/>
          </a:xfrm>
        </p:grpSpPr>
        <p:sp>
          <p:nvSpPr>
            <p:cNvPr id="537" name="Google Shape;537;p20"/>
            <p:cNvSpPr/>
            <p:nvPr/>
          </p:nvSpPr>
          <p:spPr>
            <a:xfrm>
              <a:off x="1558779" y="629226"/>
              <a:ext cx="1567546" cy="1567546"/>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0"/>
            <p:cNvSpPr txBox="1"/>
            <p:nvPr/>
          </p:nvSpPr>
          <p:spPr>
            <a:xfrm>
              <a:off x="1788341" y="858788"/>
              <a:ext cx="1108422" cy="1108422"/>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Energy system analysis</a:t>
              </a:r>
              <a:endParaRPr sz="1800">
                <a:solidFill>
                  <a:schemeClr val="dk1"/>
                </a:solidFill>
                <a:latin typeface="Calibri"/>
                <a:ea typeface="Calibri"/>
                <a:cs typeface="Calibri"/>
                <a:sym typeface="Calibri"/>
              </a:endParaRPr>
            </a:p>
          </p:txBody>
        </p:sp>
        <p:sp>
          <p:nvSpPr>
            <p:cNvPr id="539" name="Google Shape;539;p20"/>
            <p:cNvSpPr/>
            <p:nvPr/>
          </p:nvSpPr>
          <p:spPr>
            <a:xfrm>
              <a:off x="1850076" y="-71709"/>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0"/>
            <p:cNvSpPr txBox="1"/>
            <p:nvPr/>
          </p:nvSpPr>
          <p:spPr>
            <a:xfrm>
              <a:off x="1994319" y="64157"/>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Economic growth analysis</a:t>
              </a:r>
              <a:endParaRPr b="0" i="0" sz="1000">
                <a:solidFill>
                  <a:schemeClr val="dk1"/>
                </a:solidFill>
                <a:latin typeface="Open Sans"/>
                <a:ea typeface="Open Sans"/>
                <a:cs typeface="Open Sans"/>
                <a:sym typeface="Open Sans"/>
              </a:endParaRPr>
            </a:p>
          </p:txBody>
        </p:sp>
        <p:sp>
          <p:nvSpPr>
            <p:cNvPr id="541" name="Google Shape;541;p20"/>
            <p:cNvSpPr/>
            <p:nvPr/>
          </p:nvSpPr>
          <p:spPr>
            <a:xfrm>
              <a:off x="2734146" y="399322"/>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0"/>
            <p:cNvSpPr txBox="1"/>
            <p:nvPr/>
          </p:nvSpPr>
          <p:spPr>
            <a:xfrm>
              <a:off x="2878389" y="535188"/>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demand analysis</a:t>
              </a:r>
              <a:endParaRPr b="0" i="0" sz="1000">
                <a:solidFill>
                  <a:schemeClr val="dk1"/>
                </a:solidFill>
                <a:latin typeface="Open Sans"/>
                <a:ea typeface="Open Sans"/>
                <a:cs typeface="Open Sans"/>
                <a:sym typeface="Open Sans"/>
              </a:endParaRPr>
            </a:p>
          </p:txBody>
        </p:sp>
        <p:sp>
          <p:nvSpPr>
            <p:cNvPr id="543" name="Google Shape;543;p20"/>
            <p:cNvSpPr/>
            <p:nvPr/>
          </p:nvSpPr>
          <p:spPr>
            <a:xfrm>
              <a:off x="2734144"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0"/>
            <p:cNvSpPr txBox="1"/>
            <p:nvPr/>
          </p:nvSpPr>
          <p:spPr>
            <a:xfrm>
              <a:off x="2878387" y="1556023"/>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resource analysis</a:t>
              </a:r>
              <a:endParaRPr b="0" i="0" sz="1000">
                <a:solidFill>
                  <a:schemeClr val="dk1"/>
                </a:solidFill>
                <a:latin typeface="Open Sans"/>
                <a:ea typeface="Open Sans"/>
                <a:cs typeface="Open Sans"/>
                <a:sym typeface="Open Sans"/>
              </a:endParaRPr>
            </a:p>
          </p:txBody>
        </p:sp>
        <p:sp>
          <p:nvSpPr>
            <p:cNvPr id="545" name="Google Shape;545;p20"/>
            <p:cNvSpPr/>
            <p:nvPr/>
          </p:nvSpPr>
          <p:spPr>
            <a:xfrm>
              <a:off x="1850076" y="1930573"/>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0"/>
            <p:cNvSpPr txBox="1"/>
            <p:nvPr/>
          </p:nvSpPr>
          <p:spPr>
            <a:xfrm>
              <a:off x="1994319" y="2066439"/>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technology analysis</a:t>
              </a:r>
              <a:endParaRPr b="0" i="0" sz="1000">
                <a:solidFill>
                  <a:srgbClr val="000000"/>
                </a:solidFill>
                <a:latin typeface="Open Sans"/>
                <a:ea typeface="Open Sans"/>
                <a:cs typeface="Open Sans"/>
                <a:sym typeface="Open Sans"/>
              </a:endParaRPr>
            </a:p>
          </p:txBody>
        </p:sp>
        <p:sp>
          <p:nvSpPr>
            <p:cNvPr id="547" name="Google Shape;547;p20"/>
            <p:cNvSpPr/>
            <p:nvPr/>
          </p:nvSpPr>
          <p:spPr>
            <a:xfrm>
              <a:off x="966007" y="1420157"/>
              <a:ext cx="984952" cy="927752"/>
            </a:xfrm>
            <a:prstGeom prst="ellipse">
              <a:avLst/>
            </a:prstGeom>
            <a:solidFill>
              <a:srgbClr val="AF2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0"/>
            <p:cNvSpPr txBox="1"/>
            <p:nvPr/>
          </p:nvSpPr>
          <p:spPr>
            <a:xfrm>
              <a:off x="1110250" y="1556023"/>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supply </a:t>
              </a:r>
              <a:r>
                <a:rPr b="0" i="0" lang="en-US" sz="1000">
                  <a:solidFill>
                    <a:srgbClr val="000000"/>
                  </a:solidFill>
                  <a:latin typeface="Open Sans"/>
                  <a:ea typeface="Open Sans"/>
                  <a:cs typeface="Open Sans"/>
                  <a:sym typeface="Open Sans"/>
                </a:rPr>
                <a:t>strategy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analysis</a:t>
              </a:r>
              <a:endParaRPr b="0" i="0" sz="1000">
                <a:solidFill>
                  <a:srgbClr val="000000"/>
                </a:solidFill>
                <a:latin typeface="Open Sans"/>
                <a:ea typeface="Open Sans"/>
                <a:cs typeface="Open Sans"/>
                <a:sym typeface="Open Sans"/>
              </a:endParaRPr>
            </a:p>
          </p:txBody>
        </p:sp>
        <p:sp>
          <p:nvSpPr>
            <p:cNvPr id="549" name="Google Shape;549;p20"/>
            <p:cNvSpPr/>
            <p:nvPr/>
          </p:nvSpPr>
          <p:spPr>
            <a:xfrm>
              <a:off x="966008" y="438706"/>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0"/>
            <p:cNvSpPr txBox="1"/>
            <p:nvPr/>
          </p:nvSpPr>
          <p:spPr>
            <a:xfrm>
              <a:off x="1110251" y="574572"/>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Impact analysis' </a:t>
              </a:r>
              <a:endParaRPr b="0" i="0" sz="1000">
                <a:solidFill>
                  <a:srgbClr val="000000"/>
                </a:solidFill>
                <a:latin typeface="Open Sans"/>
                <a:ea typeface="Open Sans"/>
                <a:cs typeface="Open Sans"/>
                <a:sym typeface="Open Sans"/>
              </a:endParaRPr>
            </a:p>
          </p:txBody>
        </p:sp>
      </p:grpSp>
      <p:sp>
        <p:nvSpPr>
          <p:cNvPr id="551" name="Google Shape;551;p20"/>
          <p:cNvSpPr/>
          <p:nvPr/>
        </p:nvSpPr>
        <p:spPr>
          <a:xfrm>
            <a:off x="8761225" y="50171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2_Slide20.mp3" id="552" name="Google Shape;552;p20"/>
          <p:cNvPicPr preferRelativeResize="0"/>
          <p:nvPr/>
        </p:nvPicPr>
        <p:blipFill rotWithShape="1">
          <a:blip r:embed="rId3">
            <a:alphaModFix/>
          </a:blip>
          <a:srcRect b="0" l="0" r="0" t="0"/>
          <a:stretch/>
        </p:blipFill>
        <p:spPr>
          <a:xfrm>
            <a:off x="8832590" y="57308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0"/>
                                        <p:tgtEl>
                                          <p:spTgt spid="5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21"/>
          <p:cNvSpPr/>
          <p:nvPr/>
        </p:nvSpPr>
        <p:spPr>
          <a:xfrm>
            <a:off x="406400" y="2844800"/>
            <a:ext cx="114808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21"/>
          <p:cNvSpPr/>
          <p:nvPr/>
        </p:nvSpPr>
        <p:spPr>
          <a:xfrm>
            <a:off x="5944859" y="2559302"/>
            <a:ext cx="1914525" cy="1103312"/>
          </a:xfrm>
          <a:prstGeom prst="rect">
            <a:avLst/>
          </a:prstGeom>
          <a:noFill/>
          <a:ln>
            <a:noFill/>
          </a:ln>
        </p:spPr>
        <p:txBody>
          <a:bodyPr anchorCtr="0" anchor="t" bIns="59250" lIns="120650" spcFirstLastPara="1" rIns="120650" wrap="square" tIns="59250">
            <a:spAutoFit/>
          </a:bodyPr>
          <a:lstStyle/>
          <a:p>
            <a:pPr indent="0" lvl="0" marL="0" marR="0" rtl="0" algn="l">
              <a:lnSpc>
                <a:spcPct val="100000"/>
              </a:lnSpc>
              <a:spcBef>
                <a:spcPts val="0"/>
              </a:spcBef>
              <a:spcAft>
                <a:spcPts val="0"/>
              </a:spcAft>
              <a:buClr>
                <a:schemeClr val="dk1"/>
              </a:buClr>
              <a:buSzPts val="1600"/>
              <a:buFont typeface="Arial"/>
              <a:buNone/>
            </a:pPr>
            <a:r>
              <a:rPr lang="en-US" sz="1600" u="sng">
                <a:solidFill>
                  <a:schemeClr val="dk1"/>
                </a:solidFill>
                <a:latin typeface="Open Sans"/>
                <a:ea typeface="Open Sans"/>
                <a:cs typeface="Open Sans"/>
                <a:sym typeface="Open Sans"/>
              </a:rPr>
              <a:t>Industrial energy demand</a:t>
            </a:r>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Open Sans"/>
                <a:ea typeface="Open Sans"/>
                <a:cs typeface="Open Sans"/>
                <a:sym typeface="Open Sans"/>
              </a:rPr>
              <a:t>Steel, cement, food processing</a:t>
            </a:r>
            <a:endParaRPr/>
          </a:p>
        </p:txBody>
      </p:sp>
      <p:sp>
        <p:nvSpPr>
          <p:cNvPr id="559" name="Google Shape;559;p21"/>
          <p:cNvSpPr/>
          <p:nvPr/>
        </p:nvSpPr>
        <p:spPr>
          <a:xfrm>
            <a:off x="6011534" y="4148389"/>
            <a:ext cx="1914525" cy="1597019"/>
          </a:xfrm>
          <a:prstGeom prst="rect">
            <a:avLst/>
          </a:prstGeom>
          <a:noFill/>
          <a:ln>
            <a:noFill/>
          </a:ln>
        </p:spPr>
        <p:txBody>
          <a:bodyPr anchorCtr="0" anchor="t" bIns="59250" lIns="120650" spcFirstLastPara="1" rIns="120650" wrap="square" tIns="59250">
            <a:spAutoFit/>
          </a:bodyPr>
          <a:lstStyle/>
          <a:p>
            <a:pPr indent="0" lvl="0" marL="0" marR="0" rtl="0" algn="l">
              <a:lnSpc>
                <a:spcPct val="100000"/>
              </a:lnSpc>
              <a:spcBef>
                <a:spcPts val="0"/>
              </a:spcBef>
              <a:spcAft>
                <a:spcPts val="0"/>
              </a:spcAft>
              <a:buClr>
                <a:schemeClr val="dk1"/>
              </a:buClr>
              <a:buSzPts val="1600"/>
              <a:buFont typeface="Arial"/>
              <a:buNone/>
            </a:pPr>
            <a:r>
              <a:rPr lang="en-US" sz="1600" u="sng">
                <a:solidFill>
                  <a:schemeClr val="dk1"/>
                </a:solidFill>
                <a:latin typeface="Open Sans"/>
                <a:ea typeface="Open Sans"/>
                <a:cs typeface="Open Sans"/>
                <a:sym typeface="Open Sans"/>
              </a:rPr>
              <a:t>Household energy demand</a:t>
            </a:r>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Open Sans"/>
                <a:ea typeface="Open Sans"/>
                <a:cs typeface="Open Sans"/>
                <a:sym typeface="Open Sans"/>
              </a:rPr>
              <a:t>Heating, cooling, lighting, refrigeration</a:t>
            </a:r>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Open Sans"/>
              <a:ea typeface="Open Sans"/>
              <a:cs typeface="Open Sans"/>
              <a:sym typeface="Open Sans"/>
            </a:endParaRPr>
          </a:p>
        </p:txBody>
      </p:sp>
      <p:sp>
        <p:nvSpPr>
          <p:cNvPr id="560" name="Google Shape;560;p21"/>
          <p:cNvSpPr/>
          <p:nvPr/>
        </p:nvSpPr>
        <p:spPr>
          <a:xfrm>
            <a:off x="1496684" y="2046539"/>
            <a:ext cx="958850" cy="611188"/>
          </a:xfrm>
          <a:prstGeom prst="rect">
            <a:avLst/>
          </a:prstGeom>
          <a:noFill/>
          <a:ln>
            <a:noFill/>
          </a:ln>
        </p:spPr>
        <p:txBody>
          <a:bodyPr anchorCtr="0" anchor="t" bIns="59250" lIns="120650" spcFirstLastPara="1" rIns="120650" wrap="square" tIns="59250">
            <a:spAutoFit/>
          </a:bodyPr>
          <a:lstStyle/>
          <a:p>
            <a:pPr indent="0" lvl="0" marL="0" marR="0" rtl="0" algn="ctr">
              <a:lnSpc>
                <a:spcPct val="100000"/>
              </a:lnSpc>
              <a:spcBef>
                <a:spcPts val="0"/>
              </a:spcBef>
              <a:spcAft>
                <a:spcPts val="0"/>
              </a:spcAft>
              <a:buClr>
                <a:schemeClr val="dk1"/>
              </a:buClr>
              <a:buSzPts val="1600"/>
              <a:buFont typeface="Arial"/>
              <a:buNone/>
            </a:pPr>
            <a:r>
              <a:rPr lang="en-US" sz="1600">
                <a:solidFill>
                  <a:schemeClr val="dk1"/>
                </a:solidFill>
                <a:latin typeface="Open Sans"/>
                <a:ea typeface="Open Sans"/>
                <a:cs typeface="Open Sans"/>
                <a:sym typeface="Open Sans"/>
              </a:rPr>
              <a:t>GDP</a:t>
            </a:r>
            <a:endParaRPr/>
          </a:p>
          <a:p>
            <a:pPr indent="0" lvl="0" marL="0" marR="0" rtl="0" algn="ctr">
              <a:lnSpc>
                <a:spcPct val="100000"/>
              </a:lnSpc>
              <a:spcBef>
                <a:spcPts val="0"/>
              </a:spcBef>
              <a:spcAft>
                <a:spcPts val="0"/>
              </a:spcAft>
              <a:buClr>
                <a:schemeClr val="dk1"/>
              </a:buClr>
              <a:buSzPts val="1600"/>
              <a:buFont typeface="Arial"/>
              <a:buNone/>
            </a:pPr>
            <a:r>
              <a:rPr lang="en-US" sz="1600">
                <a:solidFill>
                  <a:schemeClr val="dk1"/>
                </a:solidFill>
                <a:latin typeface="Open Sans"/>
                <a:ea typeface="Open Sans"/>
                <a:cs typeface="Open Sans"/>
                <a:sym typeface="Open Sans"/>
              </a:rPr>
              <a:t>Growth</a:t>
            </a:r>
            <a:endParaRPr/>
          </a:p>
        </p:txBody>
      </p:sp>
      <p:sp>
        <p:nvSpPr>
          <p:cNvPr id="561" name="Google Shape;561;p21"/>
          <p:cNvSpPr/>
          <p:nvPr/>
        </p:nvSpPr>
        <p:spPr>
          <a:xfrm>
            <a:off x="1336346" y="2833939"/>
            <a:ext cx="1279525" cy="612775"/>
          </a:xfrm>
          <a:prstGeom prst="rect">
            <a:avLst/>
          </a:prstGeom>
          <a:noFill/>
          <a:ln>
            <a:noFill/>
          </a:ln>
        </p:spPr>
        <p:txBody>
          <a:bodyPr anchorCtr="0" anchor="t" bIns="59250" lIns="120650" spcFirstLastPara="1" rIns="120650" wrap="square" tIns="59250">
            <a:spAutoFit/>
          </a:bodyPr>
          <a:lstStyle/>
          <a:p>
            <a:pPr indent="0" lvl="0" marL="0" marR="0" rtl="0" algn="ctr">
              <a:lnSpc>
                <a:spcPct val="100000"/>
              </a:lnSpc>
              <a:spcBef>
                <a:spcPts val="0"/>
              </a:spcBef>
              <a:spcAft>
                <a:spcPts val="0"/>
              </a:spcAft>
              <a:buClr>
                <a:schemeClr val="dk1"/>
              </a:buClr>
              <a:buSzPts val="1600"/>
              <a:buFont typeface="Arial"/>
              <a:buNone/>
            </a:pPr>
            <a:r>
              <a:rPr lang="en-US" sz="1600">
                <a:solidFill>
                  <a:schemeClr val="dk1"/>
                </a:solidFill>
                <a:latin typeface="Open Sans"/>
                <a:ea typeface="Open Sans"/>
                <a:cs typeface="Open Sans"/>
                <a:sym typeface="Open Sans"/>
              </a:rPr>
              <a:t>Population</a:t>
            </a:r>
            <a:endParaRPr/>
          </a:p>
          <a:p>
            <a:pPr indent="0" lvl="0" marL="0" marR="0" rtl="0" algn="ctr">
              <a:lnSpc>
                <a:spcPct val="100000"/>
              </a:lnSpc>
              <a:spcBef>
                <a:spcPts val="0"/>
              </a:spcBef>
              <a:spcAft>
                <a:spcPts val="0"/>
              </a:spcAft>
              <a:buClr>
                <a:schemeClr val="dk1"/>
              </a:buClr>
              <a:buSzPts val="1600"/>
              <a:buFont typeface="Arial"/>
              <a:buNone/>
            </a:pPr>
            <a:r>
              <a:rPr lang="en-US" sz="1600">
                <a:solidFill>
                  <a:schemeClr val="dk1"/>
                </a:solidFill>
                <a:latin typeface="Open Sans"/>
                <a:ea typeface="Open Sans"/>
                <a:cs typeface="Open Sans"/>
                <a:sym typeface="Open Sans"/>
              </a:rPr>
              <a:t>Growth</a:t>
            </a:r>
            <a:endParaRPr/>
          </a:p>
        </p:txBody>
      </p:sp>
      <p:sp>
        <p:nvSpPr>
          <p:cNvPr id="562" name="Google Shape;562;p21"/>
          <p:cNvSpPr/>
          <p:nvPr/>
        </p:nvSpPr>
        <p:spPr>
          <a:xfrm>
            <a:off x="1793546" y="2521202"/>
            <a:ext cx="365125" cy="395287"/>
          </a:xfrm>
          <a:prstGeom prst="rect">
            <a:avLst/>
          </a:prstGeom>
          <a:noFill/>
          <a:ln>
            <a:noFill/>
          </a:ln>
        </p:spPr>
        <p:txBody>
          <a:bodyPr anchorCtr="0" anchor="t" bIns="59250" lIns="120650" spcFirstLastPara="1" rIns="120650" wrap="square" tIns="59250">
            <a:spAutoFit/>
          </a:bodyPr>
          <a:lstStyle/>
          <a:p>
            <a:pPr indent="0" lvl="0" marL="0" marR="0" rtl="0" algn="ctr">
              <a:lnSpc>
                <a:spcPct val="100000"/>
              </a:lnSpc>
              <a:spcBef>
                <a:spcPts val="0"/>
              </a:spcBef>
              <a:spcAft>
                <a:spcPts val="0"/>
              </a:spcAft>
              <a:buClr>
                <a:schemeClr val="dk1"/>
              </a:buClr>
              <a:buSzPts val="1800"/>
              <a:buFont typeface="Arial"/>
              <a:buNone/>
            </a:pPr>
            <a:r>
              <a:rPr lang="en-US" sz="1800">
                <a:solidFill>
                  <a:schemeClr val="dk1"/>
                </a:solidFill>
                <a:latin typeface="Open Sans"/>
                <a:ea typeface="Open Sans"/>
                <a:cs typeface="Open Sans"/>
                <a:sym typeface="Open Sans"/>
              </a:rPr>
              <a:t>x</a:t>
            </a:r>
            <a:endParaRPr/>
          </a:p>
        </p:txBody>
      </p:sp>
      <p:pic>
        <p:nvPicPr>
          <p:cNvPr id="563" name="Google Shape;563;p21"/>
          <p:cNvPicPr preferRelativeResize="0"/>
          <p:nvPr/>
        </p:nvPicPr>
        <p:blipFill rotWithShape="1">
          <a:blip r:embed="rId3">
            <a:alphaModFix/>
          </a:blip>
          <a:srcRect b="0" l="0" r="0" t="0"/>
          <a:stretch/>
        </p:blipFill>
        <p:spPr>
          <a:xfrm>
            <a:off x="1185534" y="3410202"/>
            <a:ext cx="1581150" cy="1295400"/>
          </a:xfrm>
          <a:prstGeom prst="rect">
            <a:avLst/>
          </a:prstGeom>
          <a:noFill/>
          <a:ln>
            <a:noFill/>
          </a:ln>
        </p:spPr>
      </p:pic>
      <p:sp>
        <p:nvSpPr>
          <p:cNvPr id="564" name="Google Shape;564;p21"/>
          <p:cNvSpPr/>
          <p:nvPr/>
        </p:nvSpPr>
        <p:spPr>
          <a:xfrm>
            <a:off x="3074659" y="3854702"/>
            <a:ext cx="965200" cy="406400"/>
          </a:xfrm>
          <a:prstGeom prst="rightArrow">
            <a:avLst>
              <a:gd fmla="val 50000" name="adj1"/>
              <a:gd fmla="val 81201" name="adj2"/>
            </a:avLst>
          </a:prstGeom>
          <a:solidFill>
            <a:srgbClr val="B13F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sz="1200">
              <a:solidFill>
                <a:schemeClr val="dk1"/>
              </a:solidFill>
              <a:latin typeface="Open Sans"/>
              <a:ea typeface="Open Sans"/>
              <a:cs typeface="Open Sans"/>
              <a:sym typeface="Open Sans"/>
            </a:endParaRPr>
          </a:p>
        </p:txBody>
      </p:sp>
      <p:pic>
        <p:nvPicPr>
          <p:cNvPr id="565" name="Google Shape;565;p21"/>
          <p:cNvPicPr preferRelativeResize="0"/>
          <p:nvPr/>
        </p:nvPicPr>
        <p:blipFill rotWithShape="1">
          <a:blip r:embed="rId3">
            <a:alphaModFix/>
          </a:blip>
          <a:srcRect b="0" l="0" r="0" t="0"/>
          <a:stretch/>
        </p:blipFill>
        <p:spPr>
          <a:xfrm>
            <a:off x="4374821" y="2559302"/>
            <a:ext cx="1581150" cy="1295400"/>
          </a:xfrm>
          <a:prstGeom prst="rect">
            <a:avLst/>
          </a:prstGeom>
          <a:noFill/>
          <a:ln>
            <a:noFill/>
          </a:ln>
        </p:spPr>
      </p:pic>
      <p:pic>
        <p:nvPicPr>
          <p:cNvPr id="566" name="Google Shape;566;p21"/>
          <p:cNvPicPr preferRelativeResize="0"/>
          <p:nvPr/>
        </p:nvPicPr>
        <p:blipFill rotWithShape="1">
          <a:blip r:embed="rId3">
            <a:alphaModFix/>
          </a:blip>
          <a:srcRect b="0" l="0" r="0" t="0"/>
          <a:stretch/>
        </p:blipFill>
        <p:spPr>
          <a:xfrm>
            <a:off x="4374821" y="4148389"/>
            <a:ext cx="1636713" cy="1296988"/>
          </a:xfrm>
          <a:prstGeom prst="rect">
            <a:avLst/>
          </a:prstGeom>
          <a:noFill/>
          <a:ln>
            <a:noFill/>
          </a:ln>
        </p:spPr>
      </p:pic>
      <p:sp>
        <p:nvSpPr>
          <p:cNvPr id="567" name="Google Shape;567;p21"/>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68" name="Google Shape;568;p21"/>
          <p:cNvSpPr txBox="1"/>
          <p:nvPr/>
        </p:nvSpPr>
        <p:spPr>
          <a:xfrm>
            <a:off x="893848" y="433941"/>
            <a:ext cx="8453063" cy="1278879"/>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US" sz="4400">
                <a:solidFill>
                  <a:schemeClr val="dk1"/>
                </a:solidFill>
                <a:latin typeface="Open Sans"/>
                <a:ea typeface="Open Sans"/>
                <a:cs typeface="Open Sans"/>
                <a:sym typeface="Open Sans"/>
              </a:rPr>
              <a:t>Lecture 2.4 - Energy Supply Strategies &amp; Impact Analysis</a:t>
            </a:r>
            <a:endParaRPr/>
          </a:p>
        </p:txBody>
      </p:sp>
      <p:sp>
        <p:nvSpPr>
          <p:cNvPr id="569" name="Google Shape;569;p21"/>
          <p:cNvSpPr txBox="1"/>
          <p:nvPr>
            <p:ph idx="1" type="body"/>
          </p:nvPr>
        </p:nvSpPr>
        <p:spPr>
          <a:xfrm>
            <a:off x="922249" y="1456373"/>
            <a:ext cx="5874444" cy="3596613"/>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Clr>
                <a:srgbClr val="9CC2E5"/>
              </a:buClr>
              <a:buSzPts val="1300"/>
              <a:buNone/>
            </a:pPr>
            <a:r>
              <a:rPr b="1" lang="en-US">
                <a:solidFill>
                  <a:srgbClr val="9CC2E5"/>
                </a:solidFill>
                <a:latin typeface="Open Sans"/>
                <a:ea typeface="Open Sans"/>
                <a:cs typeface="Open Sans"/>
                <a:sym typeface="Open Sans"/>
              </a:rPr>
              <a:t>From scenario to future energy demand</a:t>
            </a:r>
            <a:endParaRPr>
              <a:solidFill>
                <a:srgbClr val="9CC2E5"/>
              </a:solidFill>
            </a:endParaRPr>
          </a:p>
        </p:txBody>
      </p:sp>
      <p:grpSp>
        <p:nvGrpSpPr>
          <p:cNvPr id="570" name="Google Shape;570;p21"/>
          <p:cNvGrpSpPr/>
          <p:nvPr/>
        </p:nvGrpSpPr>
        <p:grpSpPr>
          <a:xfrm>
            <a:off x="8679171" y="2352139"/>
            <a:ext cx="2756302" cy="2933452"/>
            <a:chOff x="964402" y="-71793"/>
            <a:chExt cx="2756302" cy="2933452"/>
          </a:xfrm>
        </p:grpSpPr>
        <p:sp>
          <p:nvSpPr>
            <p:cNvPr id="571" name="Google Shape;571;p21"/>
            <p:cNvSpPr/>
            <p:nvPr/>
          </p:nvSpPr>
          <p:spPr>
            <a:xfrm>
              <a:off x="1557864" y="629960"/>
              <a:ext cx="1569375" cy="1569375"/>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1"/>
            <p:cNvSpPr txBox="1"/>
            <p:nvPr/>
          </p:nvSpPr>
          <p:spPr>
            <a:xfrm>
              <a:off x="1787694" y="859790"/>
              <a:ext cx="1109715" cy="11097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Energy system analysis</a:t>
              </a:r>
              <a:endParaRPr sz="1800">
                <a:solidFill>
                  <a:schemeClr val="dk1"/>
                </a:solidFill>
                <a:latin typeface="Calibri"/>
                <a:ea typeface="Calibri"/>
                <a:cs typeface="Calibri"/>
                <a:sym typeface="Calibri"/>
              </a:endParaRPr>
            </a:p>
          </p:txBody>
        </p:sp>
        <p:sp>
          <p:nvSpPr>
            <p:cNvPr id="573" name="Google Shape;573;p21"/>
            <p:cNvSpPr/>
            <p:nvPr/>
          </p:nvSpPr>
          <p:spPr>
            <a:xfrm>
              <a:off x="1849501" y="-71793"/>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1"/>
            <p:cNvSpPr txBox="1"/>
            <p:nvPr/>
          </p:nvSpPr>
          <p:spPr>
            <a:xfrm>
              <a:off x="1993912" y="64232"/>
              <a:ext cx="697279" cy="656784"/>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Economic growth analysis</a:t>
              </a:r>
              <a:endParaRPr b="0" i="0" sz="1000">
                <a:solidFill>
                  <a:schemeClr val="dk1"/>
                </a:solidFill>
                <a:latin typeface="Open Sans"/>
                <a:ea typeface="Open Sans"/>
                <a:cs typeface="Open Sans"/>
                <a:sym typeface="Open Sans"/>
              </a:endParaRPr>
            </a:p>
          </p:txBody>
        </p:sp>
        <p:sp>
          <p:nvSpPr>
            <p:cNvPr id="575" name="Google Shape;575;p21"/>
            <p:cNvSpPr/>
            <p:nvPr/>
          </p:nvSpPr>
          <p:spPr>
            <a:xfrm>
              <a:off x="2734603" y="399787"/>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1"/>
            <p:cNvSpPr txBox="1"/>
            <p:nvPr/>
          </p:nvSpPr>
          <p:spPr>
            <a:xfrm>
              <a:off x="2879014" y="535812"/>
              <a:ext cx="697279" cy="656784"/>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demand analysis</a:t>
              </a:r>
              <a:endParaRPr b="0" i="0" sz="1000">
                <a:solidFill>
                  <a:schemeClr val="dk1"/>
                </a:solidFill>
                <a:latin typeface="Open Sans"/>
                <a:ea typeface="Open Sans"/>
                <a:cs typeface="Open Sans"/>
                <a:sym typeface="Open Sans"/>
              </a:endParaRPr>
            </a:p>
          </p:txBody>
        </p:sp>
        <p:sp>
          <p:nvSpPr>
            <p:cNvPr id="577" name="Google Shape;577;p21"/>
            <p:cNvSpPr/>
            <p:nvPr/>
          </p:nvSpPr>
          <p:spPr>
            <a:xfrm>
              <a:off x="2734601" y="1421813"/>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1"/>
            <p:cNvSpPr txBox="1"/>
            <p:nvPr/>
          </p:nvSpPr>
          <p:spPr>
            <a:xfrm>
              <a:off x="2879012" y="1557838"/>
              <a:ext cx="697279" cy="656784"/>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resource analysis</a:t>
              </a:r>
              <a:endParaRPr b="0" i="0" sz="1000">
                <a:solidFill>
                  <a:schemeClr val="dk1"/>
                </a:solidFill>
                <a:latin typeface="Open Sans"/>
                <a:ea typeface="Open Sans"/>
                <a:cs typeface="Open Sans"/>
                <a:sym typeface="Open Sans"/>
              </a:endParaRPr>
            </a:p>
          </p:txBody>
        </p:sp>
        <p:sp>
          <p:nvSpPr>
            <p:cNvPr id="579" name="Google Shape;579;p21"/>
            <p:cNvSpPr/>
            <p:nvPr/>
          </p:nvSpPr>
          <p:spPr>
            <a:xfrm>
              <a:off x="1849501" y="1932825"/>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1"/>
            <p:cNvSpPr txBox="1"/>
            <p:nvPr/>
          </p:nvSpPr>
          <p:spPr>
            <a:xfrm>
              <a:off x="1993912" y="2068850"/>
              <a:ext cx="697279" cy="656784"/>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technology analysis</a:t>
              </a:r>
              <a:endParaRPr b="0" i="0" sz="1000">
                <a:solidFill>
                  <a:srgbClr val="000000"/>
                </a:solidFill>
                <a:latin typeface="Open Sans"/>
                <a:ea typeface="Open Sans"/>
                <a:cs typeface="Open Sans"/>
                <a:sym typeface="Open Sans"/>
              </a:endParaRPr>
            </a:p>
          </p:txBody>
        </p:sp>
        <p:sp>
          <p:nvSpPr>
            <p:cNvPr id="581" name="Google Shape;581;p21"/>
            <p:cNvSpPr/>
            <p:nvPr/>
          </p:nvSpPr>
          <p:spPr>
            <a:xfrm>
              <a:off x="964402" y="1421813"/>
              <a:ext cx="986101" cy="928834"/>
            </a:xfrm>
            <a:prstGeom prst="ellipse">
              <a:avLst/>
            </a:prstGeom>
            <a:solidFill>
              <a:srgbClr val="AF2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1"/>
            <p:cNvSpPr txBox="1"/>
            <p:nvPr/>
          </p:nvSpPr>
          <p:spPr>
            <a:xfrm>
              <a:off x="1108813" y="1557838"/>
              <a:ext cx="697279" cy="656784"/>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supply </a:t>
              </a:r>
              <a:r>
                <a:rPr b="0" i="0" lang="en-US" sz="1000">
                  <a:solidFill>
                    <a:srgbClr val="000000"/>
                  </a:solidFill>
                  <a:latin typeface="Open Sans"/>
                  <a:ea typeface="Open Sans"/>
                  <a:cs typeface="Open Sans"/>
                  <a:sym typeface="Open Sans"/>
                </a:rPr>
                <a:t>strategy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analysis</a:t>
              </a:r>
              <a:endParaRPr b="0" i="0" sz="1000">
                <a:solidFill>
                  <a:srgbClr val="000000"/>
                </a:solidFill>
                <a:latin typeface="Open Sans"/>
                <a:ea typeface="Open Sans"/>
                <a:cs typeface="Open Sans"/>
                <a:sym typeface="Open Sans"/>
              </a:endParaRPr>
            </a:p>
          </p:txBody>
        </p:sp>
        <p:sp>
          <p:nvSpPr>
            <p:cNvPr id="583" name="Google Shape;583;p21"/>
            <p:cNvSpPr/>
            <p:nvPr/>
          </p:nvSpPr>
          <p:spPr>
            <a:xfrm>
              <a:off x="964403" y="439218"/>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1"/>
            <p:cNvSpPr txBox="1"/>
            <p:nvPr/>
          </p:nvSpPr>
          <p:spPr>
            <a:xfrm>
              <a:off x="1108814" y="575243"/>
              <a:ext cx="697279" cy="656784"/>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Impact analysis' </a:t>
              </a:r>
              <a:endParaRPr b="0" i="0" sz="1000">
                <a:solidFill>
                  <a:srgbClr val="000000"/>
                </a:solidFill>
                <a:latin typeface="Open Sans"/>
                <a:ea typeface="Open Sans"/>
                <a:cs typeface="Open Sans"/>
                <a:sym typeface="Open Sans"/>
              </a:endParaRPr>
            </a:p>
          </p:txBody>
        </p:sp>
      </p:grpSp>
      <p:sp>
        <p:nvSpPr>
          <p:cNvPr id="585" name="Google Shape;585;p21"/>
          <p:cNvSpPr/>
          <p:nvPr/>
        </p:nvSpPr>
        <p:spPr>
          <a:xfrm>
            <a:off x="8761225" y="50171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2_Slide21.mp3" id="586" name="Google Shape;586;p21"/>
          <p:cNvPicPr preferRelativeResize="0"/>
          <p:nvPr/>
        </p:nvPicPr>
        <p:blipFill rotWithShape="1">
          <a:blip r:embed="rId4">
            <a:alphaModFix/>
          </a:blip>
          <a:srcRect b="0" l="0" r="0" t="0"/>
          <a:stretch/>
        </p:blipFill>
        <p:spPr>
          <a:xfrm>
            <a:off x="8832590" y="57308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0"/>
                                        <p:tgtEl>
                                          <p:spTgt spid="5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22"/>
          <p:cNvSpPr txBox="1"/>
          <p:nvPr>
            <p:ph idx="1" type="body"/>
          </p:nvPr>
        </p:nvSpPr>
        <p:spPr>
          <a:xfrm>
            <a:off x="939667" y="1451769"/>
            <a:ext cx="8777088" cy="2050419"/>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500"/>
              </a:spcBef>
              <a:spcAft>
                <a:spcPts val="0"/>
              </a:spcAft>
              <a:buClr>
                <a:srgbClr val="9CC2E5"/>
              </a:buClr>
              <a:buSzPts val="1300"/>
              <a:buNone/>
            </a:pPr>
            <a:r>
              <a:rPr b="1" lang="en-US">
                <a:solidFill>
                  <a:srgbClr val="9CC2E5"/>
                </a:solidFill>
                <a:latin typeface="Open Sans"/>
                <a:ea typeface="Open Sans"/>
                <a:cs typeface="Open Sans"/>
                <a:sym typeface="Open Sans"/>
              </a:rPr>
              <a:t>From energy supply to consumer needs</a:t>
            </a:r>
            <a:endParaRPr>
              <a:solidFill>
                <a:srgbClr val="9CC2E5"/>
              </a:solidFill>
            </a:endParaRPr>
          </a:p>
          <a:p>
            <a:pPr indent="-342900" lvl="0" marL="342900" rtl="0" algn="l">
              <a:lnSpc>
                <a:spcPct val="120000"/>
              </a:lnSpc>
              <a:spcBef>
                <a:spcPts val="500"/>
              </a:spcBef>
              <a:spcAft>
                <a:spcPts val="0"/>
              </a:spcAft>
              <a:buClr>
                <a:schemeClr val="dk1"/>
              </a:buClr>
              <a:buSzPts val="1300"/>
              <a:buFont typeface="Arial"/>
              <a:buChar char="•"/>
            </a:pPr>
            <a:r>
              <a:rPr lang="en-US">
                <a:latin typeface="Open Sans"/>
                <a:ea typeface="Open Sans"/>
                <a:cs typeface="Open Sans"/>
                <a:sym typeface="Open Sans"/>
              </a:rPr>
              <a:t>Formulate alternative strategies for sustainable energy development</a:t>
            </a:r>
            <a:endParaRPr>
              <a:latin typeface="Open Sans"/>
              <a:ea typeface="Open Sans"/>
              <a:cs typeface="Open Sans"/>
              <a:sym typeface="Open Sans"/>
            </a:endParaRPr>
          </a:p>
          <a:p>
            <a:pPr indent="-342900" lvl="0" marL="342900" rtl="0" algn="l">
              <a:lnSpc>
                <a:spcPct val="120000"/>
              </a:lnSpc>
              <a:spcBef>
                <a:spcPts val="500"/>
              </a:spcBef>
              <a:spcAft>
                <a:spcPts val="0"/>
              </a:spcAft>
              <a:buClr>
                <a:schemeClr val="dk1"/>
              </a:buClr>
              <a:buSzPts val="1300"/>
              <a:buFont typeface="Arial"/>
              <a:buChar char="•"/>
            </a:pPr>
            <a:r>
              <a:rPr lang="en-US">
                <a:latin typeface="Open Sans"/>
                <a:ea typeface="Open Sans"/>
                <a:cs typeface="Open Sans"/>
                <a:sym typeface="Open Sans"/>
              </a:rPr>
              <a:t>Find the least-cost development path to meet a given energy demand, given the techno-economic and environmental characteristics of all energy supply options</a:t>
            </a:r>
            <a:endParaRPr>
              <a:latin typeface="Open Sans"/>
              <a:ea typeface="Open Sans"/>
              <a:cs typeface="Open Sans"/>
              <a:sym typeface="Open Sans"/>
            </a:endParaRPr>
          </a:p>
          <a:p>
            <a:pPr indent="0" lvl="0" marL="194310" rtl="0" algn="l">
              <a:lnSpc>
                <a:spcPct val="120000"/>
              </a:lnSpc>
              <a:spcBef>
                <a:spcPts val="500"/>
              </a:spcBef>
              <a:spcAft>
                <a:spcPts val="0"/>
              </a:spcAft>
              <a:buClr>
                <a:schemeClr val="dk1"/>
              </a:buClr>
              <a:buSzPts val="1300"/>
              <a:buNone/>
            </a:pPr>
            <a:r>
              <a:t/>
            </a:r>
            <a:endParaRPr/>
          </a:p>
        </p:txBody>
      </p:sp>
      <p:sp>
        <p:nvSpPr>
          <p:cNvPr id="592" name="Google Shape;592;p22"/>
          <p:cNvSpPr/>
          <p:nvPr/>
        </p:nvSpPr>
        <p:spPr>
          <a:xfrm>
            <a:off x="406400" y="2844800"/>
            <a:ext cx="114808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93" name="Google Shape;593;p22"/>
          <p:cNvGrpSpPr/>
          <p:nvPr/>
        </p:nvGrpSpPr>
        <p:grpSpPr>
          <a:xfrm>
            <a:off x="1251431" y="3665538"/>
            <a:ext cx="7198919" cy="2727325"/>
            <a:chOff x="1165438" y="3322637"/>
            <a:chExt cx="8007852" cy="3033713"/>
          </a:xfrm>
        </p:grpSpPr>
        <p:sp>
          <p:nvSpPr>
            <p:cNvPr id="594" name="Google Shape;594;p22"/>
            <p:cNvSpPr/>
            <p:nvPr/>
          </p:nvSpPr>
          <p:spPr>
            <a:xfrm>
              <a:off x="4740822" y="4625827"/>
              <a:ext cx="1320882" cy="406143"/>
            </a:xfrm>
            <a:prstGeom prst="rightArrow">
              <a:avLst>
                <a:gd fmla="val 50000" name="adj1"/>
                <a:gd fmla="val 81250" name="adj2"/>
              </a:avLst>
            </a:pr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Open Sans"/>
                <a:ea typeface="Open Sans"/>
                <a:cs typeface="Open Sans"/>
                <a:sym typeface="Open Sans"/>
              </a:endParaRPr>
            </a:p>
          </p:txBody>
        </p:sp>
        <p:sp>
          <p:nvSpPr>
            <p:cNvPr id="595" name="Google Shape;595;p22"/>
            <p:cNvSpPr/>
            <p:nvPr/>
          </p:nvSpPr>
          <p:spPr>
            <a:xfrm>
              <a:off x="1165438" y="4490234"/>
              <a:ext cx="2111014" cy="817843"/>
            </a:xfrm>
            <a:prstGeom prst="rect">
              <a:avLst/>
            </a:prstGeom>
            <a:noFill/>
            <a:ln>
              <a:noFill/>
            </a:ln>
          </p:spPr>
          <p:txBody>
            <a:bodyPr anchorCtr="0" anchor="t" bIns="59250" lIns="120650" spcFirstLastPara="1" rIns="120650" wrap="square" tIns="59250">
              <a:spAutoFit/>
            </a:bodyPr>
            <a:lstStyle/>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Energy supply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system</a:t>
              </a:r>
              <a:endParaRPr sz="1800">
                <a:solidFill>
                  <a:schemeClr val="dk1"/>
                </a:solidFill>
                <a:latin typeface="Calibri"/>
                <a:ea typeface="Calibri"/>
                <a:cs typeface="Calibri"/>
                <a:sym typeface="Calibri"/>
              </a:endParaRPr>
            </a:p>
          </p:txBody>
        </p:sp>
        <p:sp>
          <p:nvSpPr>
            <p:cNvPr id="596" name="Google Shape;596;p22"/>
            <p:cNvSpPr/>
            <p:nvPr/>
          </p:nvSpPr>
          <p:spPr>
            <a:xfrm>
              <a:off x="7538158" y="4497587"/>
              <a:ext cx="1635132" cy="817843"/>
            </a:xfrm>
            <a:prstGeom prst="rect">
              <a:avLst/>
            </a:prstGeom>
            <a:noFill/>
            <a:ln>
              <a:noFill/>
            </a:ln>
          </p:spPr>
          <p:txBody>
            <a:bodyPr anchorCtr="0" anchor="t" bIns="59250" lIns="120650" spcFirstLastPara="1" rIns="120650" wrap="square" tIns="59250">
              <a:spAutoFit/>
            </a:bodyPr>
            <a:lstStyle/>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Consumer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needs</a:t>
              </a:r>
              <a:endParaRPr sz="1800">
                <a:solidFill>
                  <a:schemeClr val="dk1"/>
                </a:solidFill>
                <a:latin typeface="Calibri"/>
                <a:ea typeface="Calibri"/>
                <a:cs typeface="Calibri"/>
                <a:sym typeface="Calibri"/>
              </a:endParaRPr>
            </a:p>
          </p:txBody>
        </p:sp>
        <p:pic>
          <p:nvPicPr>
            <p:cNvPr descr="Hydropower with solid fill" id="597" name="Google Shape;597;p22"/>
            <p:cNvPicPr preferRelativeResize="0"/>
            <p:nvPr/>
          </p:nvPicPr>
          <p:blipFill rotWithShape="1">
            <a:blip r:embed="rId3">
              <a:alphaModFix/>
            </a:blip>
            <a:srcRect b="0" l="0" r="0" t="0"/>
            <a:stretch/>
          </p:blipFill>
          <p:spPr>
            <a:xfrm>
              <a:off x="3666941" y="5395912"/>
              <a:ext cx="958850" cy="960438"/>
            </a:xfrm>
            <a:prstGeom prst="rect">
              <a:avLst/>
            </a:prstGeom>
            <a:noFill/>
            <a:ln>
              <a:noFill/>
            </a:ln>
          </p:spPr>
        </p:pic>
        <p:pic>
          <p:nvPicPr>
            <p:cNvPr descr="Electric Tower with solid fill" id="598" name="Google Shape;598;p22"/>
            <p:cNvPicPr preferRelativeResize="0"/>
            <p:nvPr/>
          </p:nvPicPr>
          <p:blipFill rotWithShape="1">
            <a:blip r:embed="rId4">
              <a:alphaModFix/>
            </a:blip>
            <a:srcRect b="0" l="0" r="0" t="0"/>
            <a:stretch/>
          </p:blipFill>
          <p:spPr>
            <a:xfrm>
              <a:off x="3673291" y="4360862"/>
              <a:ext cx="960437" cy="960438"/>
            </a:xfrm>
            <a:prstGeom prst="rect">
              <a:avLst/>
            </a:prstGeom>
            <a:noFill/>
            <a:ln>
              <a:noFill/>
            </a:ln>
          </p:spPr>
        </p:pic>
        <p:pic>
          <p:nvPicPr>
            <p:cNvPr descr="Raw Materials with solid fill" id="599" name="Google Shape;599;p22"/>
            <p:cNvPicPr preferRelativeResize="0"/>
            <p:nvPr/>
          </p:nvPicPr>
          <p:blipFill rotWithShape="1">
            <a:blip r:embed="rId5">
              <a:alphaModFix/>
            </a:blip>
            <a:srcRect b="0" l="0" r="0" t="0"/>
            <a:stretch/>
          </p:blipFill>
          <p:spPr>
            <a:xfrm>
              <a:off x="3666941" y="3325812"/>
              <a:ext cx="958850" cy="960438"/>
            </a:xfrm>
            <a:prstGeom prst="rect">
              <a:avLst/>
            </a:prstGeom>
            <a:noFill/>
            <a:ln>
              <a:noFill/>
            </a:ln>
          </p:spPr>
        </p:pic>
        <p:pic>
          <p:nvPicPr>
            <p:cNvPr descr="Car with solid fill" id="600" name="Google Shape;600;p22"/>
            <p:cNvPicPr preferRelativeResize="0"/>
            <p:nvPr/>
          </p:nvPicPr>
          <p:blipFill rotWithShape="1">
            <a:blip r:embed="rId6">
              <a:alphaModFix/>
            </a:blip>
            <a:srcRect b="0" l="0" r="0" t="0"/>
            <a:stretch/>
          </p:blipFill>
          <p:spPr>
            <a:xfrm>
              <a:off x="6289491" y="4360862"/>
              <a:ext cx="960437" cy="960438"/>
            </a:xfrm>
            <a:prstGeom prst="rect">
              <a:avLst/>
            </a:prstGeom>
            <a:noFill/>
            <a:ln>
              <a:noFill/>
            </a:ln>
          </p:spPr>
        </p:pic>
        <p:pic>
          <p:nvPicPr>
            <p:cNvPr descr="Lights On with solid fill" id="601" name="Google Shape;601;p22"/>
            <p:cNvPicPr preferRelativeResize="0"/>
            <p:nvPr/>
          </p:nvPicPr>
          <p:blipFill rotWithShape="1">
            <a:blip r:embed="rId7">
              <a:alphaModFix/>
            </a:blip>
            <a:srcRect b="0" l="0" r="0" t="0"/>
            <a:stretch/>
          </p:blipFill>
          <p:spPr>
            <a:xfrm>
              <a:off x="6289491" y="3322637"/>
              <a:ext cx="960437" cy="960438"/>
            </a:xfrm>
            <a:prstGeom prst="rect">
              <a:avLst/>
            </a:prstGeom>
            <a:noFill/>
            <a:ln>
              <a:noFill/>
            </a:ln>
          </p:spPr>
        </p:pic>
        <p:pic>
          <p:nvPicPr>
            <p:cNvPr descr="Production with solid fill" id="602" name="Google Shape;602;p22"/>
            <p:cNvPicPr preferRelativeResize="0"/>
            <p:nvPr/>
          </p:nvPicPr>
          <p:blipFill rotWithShape="1">
            <a:blip r:embed="rId8">
              <a:alphaModFix/>
            </a:blip>
            <a:srcRect b="0" l="0" r="0" t="0"/>
            <a:stretch/>
          </p:blipFill>
          <p:spPr>
            <a:xfrm>
              <a:off x="6289491" y="5395912"/>
              <a:ext cx="960437" cy="960438"/>
            </a:xfrm>
            <a:prstGeom prst="rect">
              <a:avLst/>
            </a:prstGeom>
            <a:noFill/>
            <a:ln>
              <a:noFill/>
            </a:ln>
          </p:spPr>
        </p:pic>
      </p:grpSp>
      <p:sp>
        <p:nvSpPr>
          <p:cNvPr id="603" name="Google Shape;603;p22"/>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604" name="Google Shape;604;p22"/>
          <p:cNvSpPr txBox="1"/>
          <p:nvPr/>
        </p:nvSpPr>
        <p:spPr>
          <a:xfrm>
            <a:off x="893848" y="433941"/>
            <a:ext cx="8453063" cy="1278879"/>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US" sz="4400">
                <a:solidFill>
                  <a:schemeClr val="dk1"/>
                </a:solidFill>
                <a:latin typeface="Open Sans"/>
                <a:ea typeface="Open Sans"/>
                <a:cs typeface="Open Sans"/>
                <a:sym typeface="Open Sans"/>
              </a:rPr>
              <a:t>Lecture 2.4 - Energy Supply Strategies &amp; Impact Analysis</a:t>
            </a:r>
            <a:endParaRPr/>
          </a:p>
        </p:txBody>
      </p:sp>
      <p:grpSp>
        <p:nvGrpSpPr>
          <p:cNvPr id="605" name="Google Shape;605;p22"/>
          <p:cNvGrpSpPr/>
          <p:nvPr/>
        </p:nvGrpSpPr>
        <p:grpSpPr>
          <a:xfrm>
            <a:off x="8679171" y="2352139"/>
            <a:ext cx="2756302" cy="2933452"/>
            <a:chOff x="964402" y="-71793"/>
            <a:chExt cx="2756302" cy="2933452"/>
          </a:xfrm>
        </p:grpSpPr>
        <p:sp>
          <p:nvSpPr>
            <p:cNvPr id="606" name="Google Shape;606;p22"/>
            <p:cNvSpPr/>
            <p:nvPr/>
          </p:nvSpPr>
          <p:spPr>
            <a:xfrm>
              <a:off x="1557864" y="629960"/>
              <a:ext cx="1569375" cy="1569375"/>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2"/>
            <p:cNvSpPr txBox="1"/>
            <p:nvPr/>
          </p:nvSpPr>
          <p:spPr>
            <a:xfrm>
              <a:off x="1787694" y="859790"/>
              <a:ext cx="1109715" cy="11097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Energy system analysis</a:t>
              </a:r>
              <a:endParaRPr sz="1800">
                <a:solidFill>
                  <a:schemeClr val="dk1"/>
                </a:solidFill>
                <a:latin typeface="Calibri"/>
                <a:ea typeface="Calibri"/>
                <a:cs typeface="Calibri"/>
                <a:sym typeface="Calibri"/>
              </a:endParaRPr>
            </a:p>
          </p:txBody>
        </p:sp>
        <p:sp>
          <p:nvSpPr>
            <p:cNvPr id="608" name="Google Shape;608;p22"/>
            <p:cNvSpPr/>
            <p:nvPr/>
          </p:nvSpPr>
          <p:spPr>
            <a:xfrm>
              <a:off x="1849501" y="-71793"/>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2"/>
            <p:cNvSpPr txBox="1"/>
            <p:nvPr/>
          </p:nvSpPr>
          <p:spPr>
            <a:xfrm>
              <a:off x="1993912" y="64232"/>
              <a:ext cx="697279" cy="656784"/>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Economic growth analysis</a:t>
              </a:r>
              <a:endParaRPr b="0" i="0" sz="1000">
                <a:solidFill>
                  <a:schemeClr val="dk1"/>
                </a:solidFill>
                <a:latin typeface="Open Sans"/>
                <a:ea typeface="Open Sans"/>
                <a:cs typeface="Open Sans"/>
                <a:sym typeface="Open Sans"/>
              </a:endParaRPr>
            </a:p>
          </p:txBody>
        </p:sp>
        <p:sp>
          <p:nvSpPr>
            <p:cNvPr id="610" name="Google Shape;610;p22"/>
            <p:cNvSpPr/>
            <p:nvPr/>
          </p:nvSpPr>
          <p:spPr>
            <a:xfrm>
              <a:off x="2734603" y="399787"/>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2"/>
            <p:cNvSpPr txBox="1"/>
            <p:nvPr/>
          </p:nvSpPr>
          <p:spPr>
            <a:xfrm>
              <a:off x="2879014" y="535812"/>
              <a:ext cx="697279" cy="656784"/>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demand analysis</a:t>
              </a:r>
              <a:endParaRPr b="0" i="0" sz="1000">
                <a:solidFill>
                  <a:schemeClr val="dk1"/>
                </a:solidFill>
                <a:latin typeface="Open Sans"/>
                <a:ea typeface="Open Sans"/>
                <a:cs typeface="Open Sans"/>
                <a:sym typeface="Open Sans"/>
              </a:endParaRPr>
            </a:p>
          </p:txBody>
        </p:sp>
        <p:sp>
          <p:nvSpPr>
            <p:cNvPr id="612" name="Google Shape;612;p22"/>
            <p:cNvSpPr/>
            <p:nvPr/>
          </p:nvSpPr>
          <p:spPr>
            <a:xfrm>
              <a:off x="2734601" y="1421813"/>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2"/>
            <p:cNvSpPr txBox="1"/>
            <p:nvPr/>
          </p:nvSpPr>
          <p:spPr>
            <a:xfrm>
              <a:off x="2879012" y="1557838"/>
              <a:ext cx="697279" cy="656784"/>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resource analysis</a:t>
              </a:r>
              <a:endParaRPr b="0" i="0" sz="1000">
                <a:solidFill>
                  <a:schemeClr val="dk1"/>
                </a:solidFill>
                <a:latin typeface="Open Sans"/>
                <a:ea typeface="Open Sans"/>
                <a:cs typeface="Open Sans"/>
                <a:sym typeface="Open Sans"/>
              </a:endParaRPr>
            </a:p>
          </p:txBody>
        </p:sp>
        <p:sp>
          <p:nvSpPr>
            <p:cNvPr id="614" name="Google Shape;614;p22"/>
            <p:cNvSpPr/>
            <p:nvPr/>
          </p:nvSpPr>
          <p:spPr>
            <a:xfrm>
              <a:off x="1849501" y="1932825"/>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2"/>
            <p:cNvSpPr txBox="1"/>
            <p:nvPr/>
          </p:nvSpPr>
          <p:spPr>
            <a:xfrm>
              <a:off x="1993912" y="2068850"/>
              <a:ext cx="697279" cy="656784"/>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technology analysis</a:t>
              </a:r>
              <a:endParaRPr b="0" i="0" sz="1000">
                <a:solidFill>
                  <a:srgbClr val="000000"/>
                </a:solidFill>
                <a:latin typeface="Open Sans"/>
                <a:ea typeface="Open Sans"/>
                <a:cs typeface="Open Sans"/>
                <a:sym typeface="Open Sans"/>
              </a:endParaRPr>
            </a:p>
          </p:txBody>
        </p:sp>
        <p:sp>
          <p:nvSpPr>
            <p:cNvPr id="616" name="Google Shape;616;p22"/>
            <p:cNvSpPr/>
            <p:nvPr/>
          </p:nvSpPr>
          <p:spPr>
            <a:xfrm>
              <a:off x="964402" y="1421813"/>
              <a:ext cx="986101" cy="928834"/>
            </a:xfrm>
            <a:prstGeom prst="ellipse">
              <a:avLst/>
            </a:prstGeom>
            <a:solidFill>
              <a:srgbClr val="AF2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2"/>
            <p:cNvSpPr txBox="1"/>
            <p:nvPr/>
          </p:nvSpPr>
          <p:spPr>
            <a:xfrm>
              <a:off x="1108813" y="1557838"/>
              <a:ext cx="697279" cy="656784"/>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supply </a:t>
              </a:r>
              <a:r>
                <a:rPr b="0" i="0" lang="en-US" sz="1000">
                  <a:solidFill>
                    <a:srgbClr val="000000"/>
                  </a:solidFill>
                  <a:latin typeface="Open Sans"/>
                  <a:ea typeface="Open Sans"/>
                  <a:cs typeface="Open Sans"/>
                  <a:sym typeface="Open Sans"/>
                </a:rPr>
                <a:t>strategy analysis</a:t>
              </a:r>
              <a:endParaRPr b="0" i="0" sz="1000">
                <a:solidFill>
                  <a:srgbClr val="000000"/>
                </a:solidFill>
                <a:latin typeface="Open Sans"/>
                <a:ea typeface="Open Sans"/>
                <a:cs typeface="Open Sans"/>
                <a:sym typeface="Open Sans"/>
              </a:endParaRPr>
            </a:p>
          </p:txBody>
        </p:sp>
        <p:sp>
          <p:nvSpPr>
            <p:cNvPr id="618" name="Google Shape;618;p22"/>
            <p:cNvSpPr/>
            <p:nvPr/>
          </p:nvSpPr>
          <p:spPr>
            <a:xfrm>
              <a:off x="964403" y="439218"/>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2"/>
            <p:cNvSpPr txBox="1"/>
            <p:nvPr/>
          </p:nvSpPr>
          <p:spPr>
            <a:xfrm>
              <a:off x="1108814" y="575243"/>
              <a:ext cx="697279" cy="656784"/>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Impact analysis' </a:t>
              </a:r>
              <a:endParaRPr b="0" i="0" sz="1000">
                <a:solidFill>
                  <a:srgbClr val="000000"/>
                </a:solidFill>
                <a:latin typeface="Open Sans"/>
                <a:ea typeface="Open Sans"/>
                <a:cs typeface="Open Sans"/>
                <a:sym typeface="Open Sans"/>
              </a:endParaRPr>
            </a:p>
          </p:txBody>
        </p:sp>
      </p:grpSp>
      <p:sp>
        <p:nvSpPr>
          <p:cNvPr id="620" name="Google Shape;620;p22"/>
          <p:cNvSpPr/>
          <p:nvPr/>
        </p:nvSpPr>
        <p:spPr>
          <a:xfrm>
            <a:off x="8761225" y="50171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2_Slide22.mp3" id="621" name="Google Shape;621;p22"/>
          <p:cNvPicPr preferRelativeResize="0"/>
          <p:nvPr/>
        </p:nvPicPr>
        <p:blipFill rotWithShape="1">
          <a:blip r:embed="rId9">
            <a:alphaModFix/>
          </a:blip>
          <a:srcRect b="0" l="0" r="0" t="0"/>
          <a:stretch/>
        </p:blipFill>
        <p:spPr>
          <a:xfrm>
            <a:off x="8832590" y="57308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50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23"/>
          <p:cNvSpPr txBox="1"/>
          <p:nvPr>
            <p:ph idx="1" type="body"/>
          </p:nvPr>
        </p:nvSpPr>
        <p:spPr>
          <a:xfrm>
            <a:off x="922249" y="1476032"/>
            <a:ext cx="9208735" cy="289244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600"/>
              </a:spcBef>
              <a:spcAft>
                <a:spcPts val="0"/>
              </a:spcAft>
              <a:buClr>
                <a:srgbClr val="9CC2E5"/>
              </a:buClr>
              <a:buSzPts val="1300"/>
              <a:buNone/>
            </a:pPr>
            <a:r>
              <a:rPr b="1" lang="en-US">
                <a:solidFill>
                  <a:srgbClr val="9CC2E5"/>
                </a:solidFill>
                <a:latin typeface="Open Sans"/>
                <a:ea typeface="Open Sans"/>
                <a:cs typeface="Open Sans"/>
                <a:sym typeface="Open Sans"/>
              </a:rPr>
              <a:t>Impact Analysis’ </a:t>
            </a:r>
            <a:endParaRPr>
              <a:solidFill>
                <a:srgbClr val="9CC2E5"/>
              </a:solidFill>
            </a:endParaRPr>
          </a:p>
          <a:p>
            <a:pPr indent="-342900" lvl="0" marL="342900" rtl="0" algn="l">
              <a:lnSpc>
                <a:spcPct val="110000"/>
              </a:lnSpc>
              <a:spcBef>
                <a:spcPts val="600"/>
              </a:spcBef>
              <a:spcAft>
                <a:spcPts val="0"/>
              </a:spcAft>
              <a:buClr>
                <a:schemeClr val="dk1"/>
              </a:buClr>
              <a:buSzPts val="1300"/>
              <a:buChar char="•"/>
            </a:pPr>
            <a:r>
              <a:rPr lang="en-US">
                <a:latin typeface="Open Sans"/>
                <a:ea typeface="Open Sans"/>
                <a:cs typeface="Open Sans"/>
                <a:sym typeface="Open Sans"/>
              </a:rPr>
              <a:t>The energy system does not exist in a vacuum. It is a component</a:t>
            </a:r>
            <a:br>
              <a:rPr lang="en-US">
                <a:latin typeface="Open Sans"/>
                <a:ea typeface="Open Sans"/>
                <a:cs typeface="Open Sans"/>
                <a:sym typeface="Open Sans"/>
              </a:rPr>
            </a:br>
            <a:r>
              <a:rPr lang="en-US">
                <a:latin typeface="Open Sans"/>
                <a:ea typeface="Open Sans"/>
                <a:cs typeface="Open Sans"/>
                <a:sym typeface="Open Sans"/>
              </a:rPr>
              <a:t> of human societies, which are a component of the natural world.</a:t>
            </a:r>
            <a:endParaRPr/>
          </a:p>
          <a:p>
            <a:pPr indent="-342900" lvl="0" marL="342900" rtl="0" algn="l">
              <a:lnSpc>
                <a:spcPct val="110000"/>
              </a:lnSpc>
              <a:spcBef>
                <a:spcPts val="600"/>
              </a:spcBef>
              <a:spcAft>
                <a:spcPts val="0"/>
              </a:spcAft>
              <a:buClr>
                <a:schemeClr val="dk1"/>
              </a:buClr>
              <a:buSzPts val="1300"/>
              <a:buFont typeface="Arial"/>
              <a:buChar char="•"/>
            </a:pPr>
            <a:r>
              <a:rPr lang="en-US">
                <a:latin typeface="Open Sans"/>
                <a:ea typeface="Open Sans"/>
                <a:cs typeface="Open Sans"/>
                <a:sym typeface="Open Sans"/>
              </a:rPr>
              <a:t>The energy system is a tool for serving end purposes, such </a:t>
            </a:r>
            <a:br>
              <a:rPr lang="en-US">
                <a:latin typeface="Open Sans"/>
                <a:ea typeface="Open Sans"/>
                <a:cs typeface="Open Sans"/>
                <a:sym typeface="Open Sans"/>
              </a:rPr>
            </a:br>
            <a:r>
              <a:rPr lang="en-US">
                <a:latin typeface="Open Sans"/>
                <a:ea typeface="Open Sans"/>
                <a:cs typeface="Open Sans"/>
                <a:sym typeface="Open Sans"/>
              </a:rPr>
              <a:t>as the enhancement of human life. </a:t>
            </a:r>
            <a:endParaRPr/>
          </a:p>
          <a:p>
            <a:pPr indent="-342900" lvl="0" marL="342900" rtl="0" algn="l">
              <a:lnSpc>
                <a:spcPct val="110000"/>
              </a:lnSpc>
              <a:spcBef>
                <a:spcPts val="600"/>
              </a:spcBef>
              <a:spcAft>
                <a:spcPts val="0"/>
              </a:spcAft>
              <a:buClr>
                <a:schemeClr val="dk1"/>
              </a:buClr>
              <a:buSzPts val="1300"/>
              <a:buFont typeface="Arial"/>
              <a:buChar char="•"/>
            </a:pPr>
            <a:r>
              <a:rPr lang="en-US">
                <a:latin typeface="Open Sans"/>
                <a:ea typeface="Open Sans"/>
                <a:cs typeface="Open Sans"/>
                <a:sym typeface="Open Sans"/>
              </a:rPr>
              <a:t>Assess feedback effects of energy system policies on </a:t>
            </a:r>
            <a:br>
              <a:rPr lang="en-US">
                <a:latin typeface="Open Sans"/>
                <a:ea typeface="Open Sans"/>
                <a:cs typeface="Open Sans"/>
                <a:sym typeface="Open Sans"/>
              </a:rPr>
            </a:br>
            <a:r>
              <a:rPr lang="en-US">
                <a:latin typeface="Open Sans"/>
                <a:ea typeface="Open Sans"/>
                <a:cs typeface="Open Sans"/>
                <a:sym typeface="Open Sans"/>
              </a:rPr>
              <a:t>the wider system</a:t>
            </a:r>
            <a:endParaRPr/>
          </a:p>
          <a:p>
            <a:pPr indent="-259715" lvl="0" marL="380365" rtl="0" algn="l">
              <a:lnSpc>
                <a:spcPct val="110000"/>
              </a:lnSpc>
              <a:spcBef>
                <a:spcPts val="600"/>
              </a:spcBef>
              <a:spcAft>
                <a:spcPts val="0"/>
              </a:spcAft>
              <a:buClr>
                <a:schemeClr val="dk1"/>
              </a:buClr>
              <a:buSzPts val="1900"/>
              <a:buFont typeface="Arial"/>
              <a:buNone/>
            </a:pPr>
            <a:r>
              <a:t/>
            </a:r>
            <a:endParaRPr/>
          </a:p>
          <a:p>
            <a:pPr indent="-109220" lvl="0" marL="229870" rtl="0" algn="l">
              <a:lnSpc>
                <a:spcPct val="110000"/>
              </a:lnSpc>
              <a:spcBef>
                <a:spcPts val="600"/>
              </a:spcBef>
              <a:spcAft>
                <a:spcPts val="0"/>
              </a:spcAft>
              <a:buClr>
                <a:schemeClr val="dk1"/>
              </a:buClr>
              <a:buSzPts val="1900"/>
              <a:buFont typeface="Arial"/>
              <a:buNone/>
            </a:pPr>
            <a:r>
              <a:t/>
            </a:r>
            <a:endParaRPr/>
          </a:p>
          <a:p>
            <a:pPr indent="-276860" lvl="0" marL="473710" rtl="0" algn="l">
              <a:lnSpc>
                <a:spcPct val="110000"/>
              </a:lnSpc>
              <a:spcBef>
                <a:spcPts val="600"/>
              </a:spcBef>
              <a:spcAft>
                <a:spcPts val="0"/>
              </a:spcAft>
              <a:buClr>
                <a:srgbClr val="000000"/>
              </a:buClr>
              <a:buSzPts val="1900"/>
              <a:buFont typeface="Arial"/>
              <a:buNone/>
            </a:pPr>
            <a:r>
              <a:t/>
            </a:r>
            <a:endParaRPr/>
          </a:p>
          <a:p>
            <a:pPr indent="-202565" lvl="0" marL="380365" rtl="0" algn="l">
              <a:lnSpc>
                <a:spcPct val="110000"/>
              </a:lnSpc>
              <a:spcBef>
                <a:spcPts val="600"/>
              </a:spcBef>
              <a:spcAft>
                <a:spcPts val="0"/>
              </a:spcAft>
              <a:buClr>
                <a:srgbClr val="000000"/>
              </a:buClr>
              <a:buSzPts val="2800"/>
              <a:buFont typeface="Arial"/>
              <a:buNone/>
            </a:pPr>
            <a:r>
              <a:t/>
            </a:r>
            <a:endParaRPr/>
          </a:p>
          <a:p>
            <a:pPr indent="0" lvl="0" marL="194310" rtl="0" algn="l">
              <a:lnSpc>
                <a:spcPct val="110000"/>
              </a:lnSpc>
              <a:spcBef>
                <a:spcPts val="600"/>
              </a:spcBef>
              <a:spcAft>
                <a:spcPts val="0"/>
              </a:spcAft>
              <a:buClr>
                <a:schemeClr val="dk1"/>
              </a:buClr>
              <a:buSzPts val="1300"/>
              <a:buNone/>
            </a:pPr>
            <a:r>
              <a:t/>
            </a:r>
            <a:endParaRPr/>
          </a:p>
        </p:txBody>
      </p:sp>
      <p:grpSp>
        <p:nvGrpSpPr>
          <p:cNvPr id="627" name="Google Shape;627;p23"/>
          <p:cNvGrpSpPr/>
          <p:nvPr/>
        </p:nvGrpSpPr>
        <p:grpSpPr>
          <a:xfrm>
            <a:off x="1281743" y="4342999"/>
            <a:ext cx="6449401" cy="1753034"/>
            <a:chOff x="1268862" y="3938557"/>
            <a:chExt cx="8021127" cy="2179354"/>
          </a:xfrm>
        </p:grpSpPr>
        <p:grpSp>
          <p:nvGrpSpPr>
            <p:cNvPr id="628" name="Google Shape;628;p23"/>
            <p:cNvGrpSpPr/>
            <p:nvPr/>
          </p:nvGrpSpPr>
          <p:grpSpPr>
            <a:xfrm>
              <a:off x="1268862" y="3938557"/>
              <a:ext cx="8021127" cy="2179354"/>
              <a:chOff x="1054936" y="3809602"/>
              <a:chExt cx="8482141" cy="2304612"/>
            </a:xfrm>
          </p:grpSpPr>
          <p:sp>
            <p:nvSpPr>
              <p:cNvPr id="629" name="Google Shape;629;p23"/>
              <p:cNvSpPr txBox="1"/>
              <p:nvPr/>
            </p:nvSpPr>
            <p:spPr>
              <a:xfrm>
                <a:off x="1069122" y="4008153"/>
                <a:ext cx="2078270" cy="616927"/>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Open Sans"/>
                    <a:ea typeface="Open Sans"/>
                    <a:cs typeface="Open Sans"/>
                    <a:sym typeface="Open Sans"/>
                  </a:rPr>
                  <a:t>Finance needs</a:t>
                </a:r>
                <a:endParaRPr/>
              </a:p>
            </p:txBody>
          </p:sp>
          <p:sp>
            <p:nvSpPr>
              <p:cNvPr id="630" name="Google Shape;630;p23"/>
              <p:cNvSpPr txBox="1"/>
              <p:nvPr/>
            </p:nvSpPr>
            <p:spPr>
              <a:xfrm>
                <a:off x="1054936" y="4749175"/>
                <a:ext cx="2078270" cy="615155"/>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Open Sans"/>
                    <a:ea typeface="Open Sans"/>
                    <a:cs typeface="Open Sans"/>
                    <a:sym typeface="Open Sans"/>
                  </a:rPr>
                  <a:t>Labour requirements</a:t>
                </a:r>
                <a:endParaRPr/>
              </a:p>
            </p:txBody>
          </p:sp>
          <p:sp>
            <p:nvSpPr>
              <p:cNvPr id="631" name="Google Shape;631;p23"/>
              <p:cNvSpPr txBox="1"/>
              <p:nvPr/>
            </p:nvSpPr>
            <p:spPr>
              <a:xfrm>
                <a:off x="1069122" y="5499060"/>
                <a:ext cx="2078270" cy="615154"/>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Open Sans"/>
                    <a:ea typeface="Open Sans"/>
                    <a:cs typeface="Open Sans"/>
                    <a:sym typeface="Open Sans"/>
                  </a:rPr>
                  <a:t>Public acceptance</a:t>
                </a:r>
                <a:endParaRPr/>
              </a:p>
            </p:txBody>
          </p:sp>
          <p:cxnSp>
            <p:nvCxnSpPr>
              <p:cNvPr id="632" name="Google Shape;632;p23"/>
              <p:cNvCxnSpPr>
                <a:endCxn id="630" idx="1"/>
              </p:cNvCxnSpPr>
              <p:nvPr/>
            </p:nvCxnSpPr>
            <p:spPr>
              <a:xfrm rot="5400000">
                <a:off x="719836" y="4709353"/>
                <a:ext cx="682500" cy="12300"/>
              </a:xfrm>
              <a:prstGeom prst="bentConnector4">
                <a:avLst>
                  <a:gd fmla="val -12709" name="adj1"/>
                  <a:gd fmla="val 4186101" name="adj2"/>
                </a:avLst>
              </a:prstGeom>
              <a:noFill/>
              <a:ln cap="flat" cmpd="sng" w="9525">
                <a:solidFill>
                  <a:schemeClr val="dk1"/>
                </a:solidFill>
                <a:prstDash val="solid"/>
                <a:miter lim="800000"/>
                <a:headEnd len="med" w="med" type="triangle"/>
                <a:tailEnd len="med" w="med" type="triangle"/>
              </a:ln>
            </p:spPr>
          </p:cxnSp>
          <p:sp>
            <p:nvSpPr>
              <p:cNvPr id="633" name="Google Shape;633;p23"/>
              <p:cNvSpPr txBox="1"/>
              <p:nvPr/>
            </p:nvSpPr>
            <p:spPr>
              <a:xfrm>
                <a:off x="4188301" y="4727901"/>
                <a:ext cx="2078270" cy="616927"/>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Open Sans"/>
                    <a:ea typeface="Open Sans"/>
                    <a:cs typeface="Open Sans"/>
                    <a:sym typeface="Open Sans"/>
                  </a:rPr>
                  <a:t>Energy system</a:t>
                </a:r>
                <a:endParaRPr/>
              </a:p>
            </p:txBody>
          </p:sp>
          <p:sp>
            <p:nvSpPr>
              <p:cNvPr id="634" name="Google Shape;634;p23"/>
              <p:cNvSpPr/>
              <p:nvPr/>
            </p:nvSpPr>
            <p:spPr>
              <a:xfrm>
                <a:off x="3200590" y="4864406"/>
                <a:ext cx="899047" cy="405966"/>
              </a:xfrm>
              <a:prstGeom prst="rightArrow">
                <a:avLst>
                  <a:gd fmla="val 50000" name="adj1"/>
                  <a:gd fmla="val 81250" name="adj2"/>
                </a:avLst>
              </a:pr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Open Sans"/>
                  <a:ea typeface="Open Sans"/>
                  <a:cs typeface="Open Sans"/>
                  <a:sym typeface="Open Sans"/>
                </a:endParaRPr>
              </a:p>
            </p:txBody>
          </p:sp>
          <p:cxnSp>
            <p:nvCxnSpPr>
              <p:cNvPr id="635" name="Google Shape;635;p23"/>
              <p:cNvCxnSpPr>
                <a:endCxn id="629" idx="3"/>
              </p:cNvCxnSpPr>
              <p:nvPr/>
            </p:nvCxnSpPr>
            <p:spPr>
              <a:xfrm rot="10800000">
                <a:off x="3147392" y="4316617"/>
                <a:ext cx="1267800" cy="432600"/>
              </a:xfrm>
              <a:prstGeom prst="bentConnector3">
                <a:avLst>
                  <a:gd fmla="val 3051" name="adj1"/>
                </a:avLst>
              </a:prstGeom>
              <a:noFill/>
              <a:ln cap="flat" cmpd="sng" w="9525">
                <a:solidFill>
                  <a:schemeClr val="dk1"/>
                </a:solidFill>
                <a:prstDash val="solid"/>
                <a:miter lim="800000"/>
                <a:headEnd len="med" w="med" type="triangle"/>
                <a:tailEnd len="med" w="med" type="triangle"/>
              </a:ln>
            </p:spPr>
          </p:cxnSp>
          <p:sp>
            <p:nvSpPr>
              <p:cNvPr id="636" name="Google Shape;636;p23"/>
              <p:cNvSpPr txBox="1"/>
              <p:nvPr/>
            </p:nvSpPr>
            <p:spPr>
              <a:xfrm>
                <a:off x="7458207" y="4206704"/>
                <a:ext cx="2078270" cy="615155"/>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Open Sans"/>
                    <a:ea typeface="Open Sans"/>
                    <a:cs typeface="Open Sans"/>
                    <a:sym typeface="Open Sans"/>
                  </a:rPr>
                  <a:t>Environment</a:t>
                </a:r>
                <a:endParaRPr sz="1800">
                  <a:solidFill>
                    <a:schemeClr val="dk1"/>
                  </a:solidFill>
                  <a:latin typeface="Calibri"/>
                  <a:ea typeface="Calibri"/>
                  <a:cs typeface="Calibri"/>
                  <a:sym typeface="Calibri"/>
                </a:endParaRPr>
              </a:p>
            </p:txBody>
          </p:sp>
          <p:sp>
            <p:nvSpPr>
              <p:cNvPr id="637" name="Google Shape;637;p23"/>
              <p:cNvSpPr txBox="1"/>
              <p:nvPr/>
            </p:nvSpPr>
            <p:spPr>
              <a:xfrm>
                <a:off x="7458207" y="5160459"/>
                <a:ext cx="2078270" cy="615155"/>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Open Sans"/>
                    <a:ea typeface="Open Sans"/>
                    <a:cs typeface="Open Sans"/>
                    <a:sym typeface="Open Sans"/>
                  </a:rPr>
                  <a:t>Public health</a:t>
                </a:r>
                <a:endParaRPr/>
              </a:p>
            </p:txBody>
          </p:sp>
          <p:sp>
            <p:nvSpPr>
              <p:cNvPr id="638" name="Google Shape;638;p23"/>
              <p:cNvSpPr/>
              <p:nvPr/>
            </p:nvSpPr>
            <p:spPr>
              <a:xfrm>
                <a:off x="6362327" y="4850224"/>
                <a:ext cx="900820" cy="405966"/>
              </a:xfrm>
              <a:prstGeom prst="rightArrow">
                <a:avLst>
                  <a:gd fmla="val 50000" name="adj1"/>
                  <a:gd fmla="val 81250" name="adj2"/>
                </a:avLst>
              </a:pr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Open Sans"/>
                  <a:ea typeface="Open Sans"/>
                  <a:cs typeface="Open Sans"/>
                  <a:sym typeface="Open Sans"/>
                </a:endParaRPr>
              </a:p>
            </p:txBody>
          </p:sp>
          <p:cxnSp>
            <p:nvCxnSpPr>
              <p:cNvPr id="639" name="Google Shape;639;p23"/>
              <p:cNvCxnSpPr>
                <a:stCxn id="637" idx="3"/>
                <a:endCxn id="636" idx="3"/>
              </p:cNvCxnSpPr>
              <p:nvPr/>
            </p:nvCxnSpPr>
            <p:spPr>
              <a:xfrm flipH="1" rot="10800000">
                <a:off x="9536477" y="4514337"/>
                <a:ext cx="600" cy="953700"/>
              </a:xfrm>
              <a:prstGeom prst="bentConnector3">
                <a:avLst>
                  <a:gd fmla="val 4008313" name="adj1"/>
                </a:avLst>
              </a:prstGeom>
              <a:noFill/>
              <a:ln cap="flat" cmpd="sng" w="9525">
                <a:solidFill>
                  <a:schemeClr val="dk1"/>
                </a:solidFill>
                <a:prstDash val="solid"/>
                <a:miter lim="800000"/>
                <a:headEnd len="med" w="med" type="triangle"/>
                <a:tailEnd len="sm" w="sm" type="none"/>
              </a:ln>
            </p:spPr>
          </p:cxnSp>
          <p:cxnSp>
            <p:nvCxnSpPr>
              <p:cNvPr id="640" name="Google Shape;640;p23"/>
              <p:cNvCxnSpPr>
                <a:endCxn id="631" idx="3"/>
              </p:cNvCxnSpPr>
              <p:nvPr/>
            </p:nvCxnSpPr>
            <p:spPr>
              <a:xfrm flipH="1">
                <a:off x="3147392" y="5345837"/>
                <a:ext cx="1267800" cy="460800"/>
              </a:xfrm>
              <a:prstGeom prst="bentConnector3">
                <a:avLst>
                  <a:gd fmla="val 1859" name="adj1"/>
                </a:avLst>
              </a:prstGeom>
              <a:noFill/>
              <a:ln cap="flat" cmpd="sng" w="9525">
                <a:solidFill>
                  <a:schemeClr val="dk1"/>
                </a:solidFill>
                <a:prstDash val="solid"/>
                <a:miter lim="800000"/>
                <a:headEnd len="med" w="med" type="triangle"/>
                <a:tailEnd len="med" w="med" type="triangle"/>
              </a:ln>
            </p:spPr>
          </p:cxnSp>
          <p:cxnSp>
            <p:nvCxnSpPr>
              <p:cNvPr id="641" name="Google Shape;641;p23"/>
              <p:cNvCxnSpPr>
                <a:stCxn id="631" idx="2"/>
                <a:endCxn id="637" idx="2"/>
              </p:cNvCxnSpPr>
              <p:nvPr/>
            </p:nvCxnSpPr>
            <p:spPr>
              <a:xfrm rot="-5400000">
                <a:off x="5133457" y="2750314"/>
                <a:ext cx="338700" cy="6389100"/>
              </a:xfrm>
              <a:prstGeom prst="bentConnector3">
                <a:avLst>
                  <a:gd fmla="val -70242" name="adj1"/>
                </a:avLst>
              </a:prstGeom>
              <a:noFill/>
              <a:ln cap="flat" cmpd="sng" w="9525">
                <a:solidFill>
                  <a:schemeClr val="dk1"/>
                </a:solidFill>
                <a:prstDash val="solid"/>
                <a:miter lim="800000"/>
                <a:headEnd len="med" w="med" type="triangle"/>
                <a:tailEnd len="sm" w="sm" type="none"/>
              </a:ln>
            </p:spPr>
          </p:cxnSp>
          <p:cxnSp>
            <p:nvCxnSpPr>
              <p:cNvPr id="642" name="Google Shape;642;p23"/>
              <p:cNvCxnSpPr/>
              <p:nvPr/>
            </p:nvCxnSpPr>
            <p:spPr>
              <a:xfrm rot="10800000">
                <a:off x="5858719" y="5344828"/>
                <a:ext cx="1599488" cy="154232"/>
              </a:xfrm>
              <a:prstGeom prst="bentConnector3">
                <a:avLst>
                  <a:gd fmla="val 96884" name="adj1"/>
                </a:avLst>
              </a:prstGeom>
              <a:noFill/>
              <a:ln cap="flat" cmpd="sng" w="9525">
                <a:solidFill>
                  <a:schemeClr val="dk1"/>
                </a:solidFill>
                <a:prstDash val="solid"/>
                <a:miter lim="800000"/>
                <a:headEnd len="med" w="med" type="triangle"/>
                <a:tailEnd len="sm" w="sm" type="none"/>
              </a:ln>
            </p:spPr>
          </p:cxnSp>
          <p:cxnSp>
            <p:nvCxnSpPr>
              <p:cNvPr id="643" name="Google Shape;643;p23"/>
              <p:cNvCxnSpPr>
                <a:stCxn id="636" idx="1"/>
              </p:cNvCxnSpPr>
              <p:nvPr/>
            </p:nvCxnSpPr>
            <p:spPr>
              <a:xfrm flipH="1">
                <a:off x="5858607" y="4514282"/>
                <a:ext cx="1599600" cy="207300"/>
              </a:xfrm>
              <a:prstGeom prst="bentConnector3">
                <a:avLst>
                  <a:gd fmla="val 96884" name="adj1"/>
                </a:avLst>
              </a:prstGeom>
              <a:noFill/>
              <a:ln cap="flat" cmpd="sng" w="9525">
                <a:solidFill>
                  <a:schemeClr val="dk1"/>
                </a:solidFill>
                <a:prstDash val="solid"/>
                <a:miter lim="800000"/>
                <a:headEnd len="med" w="med" type="triangle"/>
                <a:tailEnd len="med" w="med" type="triangle"/>
              </a:ln>
            </p:spPr>
          </p:cxnSp>
          <p:sp>
            <p:nvSpPr>
              <p:cNvPr id="644" name="Google Shape;644;p23"/>
              <p:cNvSpPr txBox="1"/>
              <p:nvPr/>
            </p:nvSpPr>
            <p:spPr>
              <a:xfrm>
                <a:off x="4629879" y="3809602"/>
                <a:ext cx="1183911" cy="52600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Open Sans"/>
                    <a:ea typeface="Open Sans"/>
                    <a:cs typeface="Open Sans"/>
                    <a:sym typeface="Open Sans"/>
                  </a:rPr>
                  <a:t>Policy intervention</a:t>
                </a:r>
                <a:endParaRPr/>
              </a:p>
            </p:txBody>
          </p:sp>
          <p:sp>
            <p:nvSpPr>
              <p:cNvPr id="645" name="Google Shape;645;p23"/>
              <p:cNvSpPr txBox="1"/>
              <p:nvPr/>
            </p:nvSpPr>
            <p:spPr>
              <a:xfrm>
                <a:off x="3380697" y="4158608"/>
                <a:ext cx="777566" cy="30346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Open Sans"/>
                    <a:ea typeface="Open Sans"/>
                    <a:cs typeface="Open Sans"/>
                    <a:sym typeface="Open Sans"/>
                  </a:rPr>
                  <a:t>enables</a:t>
                </a:r>
                <a:endParaRPr/>
              </a:p>
            </p:txBody>
          </p:sp>
          <p:cxnSp>
            <p:nvCxnSpPr>
              <p:cNvPr id="646" name="Google Shape;646;p23"/>
              <p:cNvCxnSpPr>
                <a:stCxn id="633" idx="0"/>
                <a:endCxn id="644" idx="2"/>
              </p:cNvCxnSpPr>
              <p:nvPr/>
            </p:nvCxnSpPr>
            <p:spPr>
              <a:xfrm flipH="1" rot="5400000">
                <a:off x="5028386" y="4528851"/>
                <a:ext cx="392400" cy="5700"/>
              </a:xfrm>
              <a:prstGeom prst="bentConnector3">
                <a:avLst>
                  <a:gd fmla="val 74181" name="adj1"/>
                </a:avLst>
              </a:prstGeom>
              <a:noFill/>
              <a:ln cap="flat" cmpd="sng" w="9525">
                <a:solidFill>
                  <a:schemeClr val="dk1"/>
                </a:solidFill>
                <a:prstDash val="solid"/>
                <a:miter lim="800000"/>
                <a:headEnd len="med" w="med" type="triangle"/>
                <a:tailEnd len="sm" w="sm" type="none"/>
              </a:ln>
            </p:spPr>
          </p:cxnSp>
        </p:grpSp>
        <p:sp>
          <p:nvSpPr>
            <p:cNvPr id="647" name="Google Shape;647;p23"/>
            <p:cNvSpPr txBox="1"/>
            <p:nvPr/>
          </p:nvSpPr>
          <p:spPr>
            <a:xfrm>
              <a:off x="6339475" y="4456126"/>
              <a:ext cx="622420" cy="28696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Open Sans"/>
                  <a:ea typeface="Open Sans"/>
                  <a:cs typeface="Open Sans"/>
                  <a:sym typeface="Open Sans"/>
                </a:rPr>
                <a:t>serves</a:t>
              </a:r>
              <a:endParaRPr/>
            </a:p>
          </p:txBody>
        </p:sp>
      </p:grpSp>
      <p:sp>
        <p:nvSpPr>
          <p:cNvPr id="648" name="Google Shape;648;p23"/>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649" name="Google Shape;649;p23"/>
          <p:cNvSpPr txBox="1"/>
          <p:nvPr/>
        </p:nvSpPr>
        <p:spPr>
          <a:xfrm>
            <a:off x="893848" y="433941"/>
            <a:ext cx="8453063" cy="1278879"/>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US" sz="4400">
                <a:solidFill>
                  <a:schemeClr val="dk1"/>
                </a:solidFill>
                <a:latin typeface="Open Sans"/>
                <a:ea typeface="Open Sans"/>
                <a:cs typeface="Open Sans"/>
                <a:sym typeface="Open Sans"/>
              </a:rPr>
              <a:t>Lecture 2.4 - Energy Supply Strategies &amp; Impact Analysis’</a:t>
            </a:r>
            <a:endParaRPr/>
          </a:p>
        </p:txBody>
      </p:sp>
      <p:grpSp>
        <p:nvGrpSpPr>
          <p:cNvPr id="650" name="Google Shape;650;p23"/>
          <p:cNvGrpSpPr/>
          <p:nvPr/>
        </p:nvGrpSpPr>
        <p:grpSpPr>
          <a:xfrm>
            <a:off x="8679171" y="2352139"/>
            <a:ext cx="2756302" cy="2933452"/>
            <a:chOff x="964402" y="-71793"/>
            <a:chExt cx="2756302" cy="2933452"/>
          </a:xfrm>
        </p:grpSpPr>
        <p:sp>
          <p:nvSpPr>
            <p:cNvPr id="651" name="Google Shape;651;p23"/>
            <p:cNvSpPr/>
            <p:nvPr/>
          </p:nvSpPr>
          <p:spPr>
            <a:xfrm>
              <a:off x="1557864" y="629960"/>
              <a:ext cx="1569375" cy="1569375"/>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3"/>
            <p:cNvSpPr txBox="1"/>
            <p:nvPr/>
          </p:nvSpPr>
          <p:spPr>
            <a:xfrm>
              <a:off x="1787694" y="859790"/>
              <a:ext cx="1109715" cy="11097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Energy system analysis</a:t>
              </a:r>
              <a:endParaRPr sz="1800">
                <a:solidFill>
                  <a:schemeClr val="dk1"/>
                </a:solidFill>
                <a:latin typeface="Calibri"/>
                <a:ea typeface="Calibri"/>
                <a:cs typeface="Calibri"/>
                <a:sym typeface="Calibri"/>
              </a:endParaRPr>
            </a:p>
          </p:txBody>
        </p:sp>
        <p:sp>
          <p:nvSpPr>
            <p:cNvPr id="653" name="Google Shape;653;p23"/>
            <p:cNvSpPr/>
            <p:nvPr/>
          </p:nvSpPr>
          <p:spPr>
            <a:xfrm>
              <a:off x="1849501" y="-71793"/>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3"/>
            <p:cNvSpPr txBox="1"/>
            <p:nvPr/>
          </p:nvSpPr>
          <p:spPr>
            <a:xfrm>
              <a:off x="1993912" y="64232"/>
              <a:ext cx="697279" cy="656784"/>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Economic growth analysis</a:t>
              </a:r>
              <a:endParaRPr b="0" i="0" sz="1000">
                <a:solidFill>
                  <a:schemeClr val="dk1"/>
                </a:solidFill>
                <a:latin typeface="Open Sans"/>
                <a:ea typeface="Open Sans"/>
                <a:cs typeface="Open Sans"/>
                <a:sym typeface="Open Sans"/>
              </a:endParaRPr>
            </a:p>
          </p:txBody>
        </p:sp>
        <p:sp>
          <p:nvSpPr>
            <p:cNvPr id="655" name="Google Shape;655;p23"/>
            <p:cNvSpPr/>
            <p:nvPr/>
          </p:nvSpPr>
          <p:spPr>
            <a:xfrm>
              <a:off x="2734603" y="399787"/>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3"/>
            <p:cNvSpPr txBox="1"/>
            <p:nvPr/>
          </p:nvSpPr>
          <p:spPr>
            <a:xfrm>
              <a:off x="2879014" y="535812"/>
              <a:ext cx="697279" cy="656784"/>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demand analysis</a:t>
              </a:r>
              <a:endParaRPr b="0" i="0" sz="1000">
                <a:solidFill>
                  <a:schemeClr val="dk1"/>
                </a:solidFill>
                <a:latin typeface="Open Sans"/>
                <a:ea typeface="Open Sans"/>
                <a:cs typeface="Open Sans"/>
                <a:sym typeface="Open Sans"/>
              </a:endParaRPr>
            </a:p>
          </p:txBody>
        </p:sp>
        <p:sp>
          <p:nvSpPr>
            <p:cNvPr id="657" name="Google Shape;657;p23"/>
            <p:cNvSpPr/>
            <p:nvPr/>
          </p:nvSpPr>
          <p:spPr>
            <a:xfrm>
              <a:off x="2734601" y="1421813"/>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3"/>
            <p:cNvSpPr txBox="1"/>
            <p:nvPr/>
          </p:nvSpPr>
          <p:spPr>
            <a:xfrm>
              <a:off x="2879012" y="1557838"/>
              <a:ext cx="697279" cy="656784"/>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resource analysis</a:t>
              </a:r>
              <a:endParaRPr b="0" i="0" sz="1000">
                <a:solidFill>
                  <a:schemeClr val="dk1"/>
                </a:solidFill>
                <a:latin typeface="Open Sans"/>
                <a:ea typeface="Open Sans"/>
                <a:cs typeface="Open Sans"/>
                <a:sym typeface="Open Sans"/>
              </a:endParaRPr>
            </a:p>
          </p:txBody>
        </p:sp>
        <p:sp>
          <p:nvSpPr>
            <p:cNvPr id="659" name="Google Shape;659;p23"/>
            <p:cNvSpPr/>
            <p:nvPr/>
          </p:nvSpPr>
          <p:spPr>
            <a:xfrm>
              <a:off x="1849501" y="1932825"/>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3"/>
            <p:cNvSpPr txBox="1"/>
            <p:nvPr/>
          </p:nvSpPr>
          <p:spPr>
            <a:xfrm>
              <a:off x="1993912" y="2068850"/>
              <a:ext cx="697279" cy="656784"/>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technology analysis</a:t>
              </a:r>
              <a:endParaRPr b="0" i="0" sz="1000">
                <a:solidFill>
                  <a:srgbClr val="000000"/>
                </a:solidFill>
                <a:latin typeface="Open Sans"/>
                <a:ea typeface="Open Sans"/>
                <a:cs typeface="Open Sans"/>
                <a:sym typeface="Open Sans"/>
              </a:endParaRPr>
            </a:p>
          </p:txBody>
        </p:sp>
        <p:sp>
          <p:nvSpPr>
            <p:cNvPr id="661" name="Google Shape;661;p23"/>
            <p:cNvSpPr/>
            <p:nvPr/>
          </p:nvSpPr>
          <p:spPr>
            <a:xfrm>
              <a:off x="964402" y="1421813"/>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3"/>
            <p:cNvSpPr txBox="1"/>
            <p:nvPr/>
          </p:nvSpPr>
          <p:spPr>
            <a:xfrm>
              <a:off x="1108813" y="1557838"/>
              <a:ext cx="697279" cy="656784"/>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supply </a:t>
              </a:r>
              <a:r>
                <a:rPr b="0" i="0" lang="en-US" sz="1000">
                  <a:solidFill>
                    <a:srgbClr val="000000"/>
                  </a:solidFill>
                  <a:latin typeface="Open Sans"/>
                  <a:ea typeface="Open Sans"/>
                  <a:cs typeface="Open Sans"/>
                  <a:sym typeface="Open Sans"/>
                </a:rPr>
                <a:t>strategy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analysis</a:t>
              </a:r>
              <a:endParaRPr b="0" i="0" sz="1000">
                <a:solidFill>
                  <a:srgbClr val="000000"/>
                </a:solidFill>
                <a:latin typeface="Open Sans"/>
                <a:ea typeface="Open Sans"/>
                <a:cs typeface="Open Sans"/>
                <a:sym typeface="Open Sans"/>
              </a:endParaRPr>
            </a:p>
          </p:txBody>
        </p:sp>
        <p:sp>
          <p:nvSpPr>
            <p:cNvPr id="663" name="Google Shape;663;p23"/>
            <p:cNvSpPr/>
            <p:nvPr/>
          </p:nvSpPr>
          <p:spPr>
            <a:xfrm>
              <a:off x="964403" y="439218"/>
              <a:ext cx="986101" cy="928834"/>
            </a:xfrm>
            <a:prstGeom prst="ellipse">
              <a:avLst/>
            </a:prstGeom>
            <a:solidFill>
              <a:srgbClr val="AF2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3"/>
            <p:cNvSpPr txBox="1"/>
            <p:nvPr/>
          </p:nvSpPr>
          <p:spPr>
            <a:xfrm>
              <a:off x="1108814" y="575243"/>
              <a:ext cx="697279" cy="656784"/>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Impact analysis' </a:t>
              </a:r>
              <a:endParaRPr b="0" i="0" sz="1000">
                <a:solidFill>
                  <a:srgbClr val="000000"/>
                </a:solidFill>
                <a:latin typeface="Open Sans"/>
                <a:ea typeface="Open Sans"/>
                <a:cs typeface="Open Sans"/>
                <a:sym typeface="Open Sans"/>
              </a:endParaRPr>
            </a:p>
          </p:txBody>
        </p:sp>
      </p:grpSp>
      <p:sp>
        <p:nvSpPr>
          <p:cNvPr id="665" name="Google Shape;665;p23"/>
          <p:cNvSpPr/>
          <p:nvPr/>
        </p:nvSpPr>
        <p:spPr>
          <a:xfrm>
            <a:off x="8761225" y="50171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2_Slide23.mp3" id="666" name="Google Shape;666;p23"/>
          <p:cNvPicPr preferRelativeResize="0"/>
          <p:nvPr/>
        </p:nvPicPr>
        <p:blipFill rotWithShape="1">
          <a:blip r:embed="rId3">
            <a:alphaModFix/>
          </a:blip>
          <a:srcRect b="0" l="0" r="0" t="0"/>
          <a:stretch/>
        </p:blipFill>
        <p:spPr>
          <a:xfrm>
            <a:off x="8832590" y="57523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5000"/>
                                        <p:tgtEl>
                                          <p:spTgt spid="6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24"/>
          <p:cNvSpPr txBox="1"/>
          <p:nvPr>
            <p:ph idx="1" type="body"/>
          </p:nvPr>
        </p:nvSpPr>
        <p:spPr>
          <a:xfrm>
            <a:off x="930447" y="1465392"/>
            <a:ext cx="6475441" cy="4262438"/>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1000"/>
              </a:spcBef>
              <a:spcAft>
                <a:spcPts val="0"/>
              </a:spcAft>
              <a:buClr>
                <a:srgbClr val="9CC2E5"/>
              </a:buClr>
              <a:buSzPts val="1300"/>
              <a:buNone/>
            </a:pPr>
            <a:r>
              <a:rPr b="1" lang="en-US">
                <a:solidFill>
                  <a:srgbClr val="9CC2E5"/>
                </a:solidFill>
                <a:latin typeface="Open Sans"/>
                <a:ea typeface="Open Sans"/>
                <a:cs typeface="Open Sans"/>
                <a:sym typeface="Open Sans"/>
              </a:rPr>
              <a:t>Impact analysis’ may look at impacts at all levels:</a:t>
            </a:r>
            <a:endParaRPr/>
          </a:p>
          <a:p>
            <a:pPr indent="-342900" lvl="0" marL="342900" rtl="0" algn="l">
              <a:lnSpc>
                <a:spcPct val="100000"/>
              </a:lnSpc>
              <a:spcBef>
                <a:spcPts val="1000"/>
              </a:spcBef>
              <a:spcAft>
                <a:spcPts val="0"/>
              </a:spcAft>
              <a:buClr>
                <a:schemeClr val="dk1"/>
              </a:buClr>
              <a:buSzPts val="1300"/>
              <a:buFont typeface="Arial"/>
              <a:buChar char="•"/>
            </a:pPr>
            <a:r>
              <a:rPr b="1" lang="en-US">
                <a:latin typeface="Open Sans"/>
                <a:ea typeface="Open Sans"/>
                <a:cs typeface="Open Sans"/>
                <a:sym typeface="Open Sans"/>
              </a:rPr>
              <a:t>Local;</a:t>
            </a:r>
            <a:r>
              <a:rPr lang="en-US">
                <a:latin typeface="Open Sans"/>
                <a:ea typeface="Open Sans"/>
                <a:cs typeface="Open Sans"/>
                <a:sym typeface="Open Sans"/>
              </a:rPr>
              <a:t> e.g., local job creation, loss of habitat for local ecosystems, benefits of harm to local communities, local air and water pollution</a:t>
            </a:r>
            <a:endParaRPr/>
          </a:p>
          <a:p>
            <a:pPr indent="-342900" lvl="0" marL="342900" rtl="0" algn="l">
              <a:lnSpc>
                <a:spcPct val="100000"/>
              </a:lnSpc>
              <a:spcBef>
                <a:spcPts val="1000"/>
              </a:spcBef>
              <a:spcAft>
                <a:spcPts val="0"/>
              </a:spcAft>
              <a:buClr>
                <a:schemeClr val="dk1"/>
              </a:buClr>
              <a:buSzPts val="1300"/>
              <a:buFont typeface="Arial"/>
              <a:buChar char="•"/>
            </a:pPr>
            <a:r>
              <a:rPr b="1" lang="en-US">
                <a:latin typeface="Open Sans"/>
                <a:ea typeface="Open Sans"/>
                <a:cs typeface="Open Sans"/>
                <a:sym typeface="Open Sans"/>
              </a:rPr>
              <a:t>National: </a:t>
            </a:r>
            <a:r>
              <a:rPr lang="en-US">
                <a:latin typeface="Open Sans"/>
                <a:ea typeface="Open Sans"/>
                <a:cs typeface="Open Sans"/>
                <a:sym typeface="Open Sans"/>
              </a:rPr>
              <a:t>e.g., the contribution towards nationally determined contributions (NDCs) established in the Paris agreement for managing nationally a carbon budget; the impact of energy systems on national territorial land-use, health, and economic growth policies</a:t>
            </a:r>
            <a:endParaRPr/>
          </a:p>
          <a:p>
            <a:pPr indent="-342900" lvl="0" marL="342900" rtl="0" algn="l">
              <a:lnSpc>
                <a:spcPct val="100000"/>
              </a:lnSpc>
              <a:spcBef>
                <a:spcPts val="1000"/>
              </a:spcBef>
              <a:spcAft>
                <a:spcPts val="0"/>
              </a:spcAft>
              <a:buClr>
                <a:schemeClr val="dk1"/>
              </a:buClr>
              <a:buSzPts val="1300"/>
              <a:buFont typeface="Arial"/>
              <a:buChar char="•"/>
            </a:pPr>
            <a:r>
              <a:rPr b="1" lang="en-US">
                <a:latin typeface="Open Sans"/>
                <a:ea typeface="Open Sans"/>
                <a:cs typeface="Open Sans"/>
                <a:sym typeface="Open Sans"/>
              </a:rPr>
              <a:t>Global:</a:t>
            </a:r>
            <a:r>
              <a:rPr lang="en-US">
                <a:latin typeface="Open Sans"/>
                <a:ea typeface="Open Sans"/>
                <a:cs typeface="Open Sans"/>
                <a:sym typeface="Open Sans"/>
              </a:rPr>
              <a:t> global climate change: emissions anywhere on the globe impacts climate globally</a:t>
            </a:r>
            <a:endParaRPr>
              <a:latin typeface="Open Sans"/>
              <a:ea typeface="Open Sans"/>
              <a:cs typeface="Open Sans"/>
              <a:sym typeface="Open Sans"/>
            </a:endParaRPr>
          </a:p>
          <a:p>
            <a:pPr indent="0" lvl="0" marL="194310" rtl="0" algn="l">
              <a:lnSpc>
                <a:spcPct val="90000"/>
              </a:lnSpc>
              <a:spcBef>
                <a:spcPts val="0"/>
              </a:spcBef>
              <a:spcAft>
                <a:spcPts val="0"/>
              </a:spcAft>
              <a:buClr>
                <a:schemeClr val="dk1"/>
              </a:buClr>
              <a:buSzPts val="1300"/>
              <a:buNone/>
            </a:pPr>
            <a:r>
              <a:t/>
            </a:r>
            <a:endParaRPr/>
          </a:p>
        </p:txBody>
      </p:sp>
      <p:sp>
        <p:nvSpPr>
          <p:cNvPr id="672" name="Google Shape;672;p24"/>
          <p:cNvSpPr/>
          <p:nvPr/>
        </p:nvSpPr>
        <p:spPr>
          <a:xfrm>
            <a:off x="406400" y="2844800"/>
            <a:ext cx="114808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3" name="Google Shape;673;p24"/>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674" name="Google Shape;674;p24"/>
          <p:cNvSpPr txBox="1"/>
          <p:nvPr/>
        </p:nvSpPr>
        <p:spPr>
          <a:xfrm>
            <a:off x="893848" y="433941"/>
            <a:ext cx="8453063" cy="1278879"/>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US" sz="4400">
                <a:solidFill>
                  <a:schemeClr val="dk1"/>
                </a:solidFill>
                <a:latin typeface="Open Sans"/>
                <a:ea typeface="Open Sans"/>
                <a:cs typeface="Open Sans"/>
                <a:sym typeface="Open Sans"/>
              </a:rPr>
              <a:t>Lecture 2.4 - Energy Supply Strategies &amp; Impact Analysis</a:t>
            </a:r>
            <a:endParaRPr/>
          </a:p>
        </p:txBody>
      </p:sp>
      <p:grpSp>
        <p:nvGrpSpPr>
          <p:cNvPr id="675" name="Google Shape;675;p24"/>
          <p:cNvGrpSpPr/>
          <p:nvPr/>
        </p:nvGrpSpPr>
        <p:grpSpPr>
          <a:xfrm>
            <a:off x="8679171" y="2352139"/>
            <a:ext cx="2756302" cy="2933452"/>
            <a:chOff x="964402" y="-71793"/>
            <a:chExt cx="2756302" cy="2933452"/>
          </a:xfrm>
        </p:grpSpPr>
        <p:sp>
          <p:nvSpPr>
            <p:cNvPr id="676" name="Google Shape;676;p24"/>
            <p:cNvSpPr/>
            <p:nvPr/>
          </p:nvSpPr>
          <p:spPr>
            <a:xfrm>
              <a:off x="1557864" y="629960"/>
              <a:ext cx="1569375" cy="1569375"/>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4"/>
            <p:cNvSpPr txBox="1"/>
            <p:nvPr/>
          </p:nvSpPr>
          <p:spPr>
            <a:xfrm>
              <a:off x="1787694" y="859790"/>
              <a:ext cx="1109715" cy="11097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Energy system analysis</a:t>
              </a:r>
              <a:endParaRPr sz="1800">
                <a:solidFill>
                  <a:schemeClr val="dk1"/>
                </a:solidFill>
                <a:latin typeface="Calibri"/>
                <a:ea typeface="Calibri"/>
                <a:cs typeface="Calibri"/>
                <a:sym typeface="Calibri"/>
              </a:endParaRPr>
            </a:p>
          </p:txBody>
        </p:sp>
        <p:sp>
          <p:nvSpPr>
            <p:cNvPr id="678" name="Google Shape;678;p24"/>
            <p:cNvSpPr/>
            <p:nvPr/>
          </p:nvSpPr>
          <p:spPr>
            <a:xfrm>
              <a:off x="1849501" y="-71793"/>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4"/>
            <p:cNvSpPr txBox="1"/>
            <p:nvPr/>
          </p:nvSpPr>
          <p:spPr>
            <a:xfrm>
              <a:off x="1993912" y="64232"/>
              <a:ext cx="697279" cy="656784"/>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Economic growth analysis</a:t>
              </a:r>
              <a:endParaRPr b="0" i="0" sz="1000">
                <a:solidFill>
                  <a:schemeClr val="dk1"/>
                </a:solidFill>
                <a:latin typeface="Open Sans"/>
                <a:ea typeface="Open Sans"/>
                <a:cs typeface="Open Sans"/>
                <a:sym typeface="Open Sans"/>
              </a:endParaRPr>
            </a:p>
          </p:txBody>
        </p:sp>
        <p:sp>
          <p:nvSpPr>
            <p:cNvPr id="680" name="Google Shape;680;p24"/>
            <p:cNvSpPr/>
            <p:nvPr/>
          </p:nvSpPr>
          <p:spPr>
            <a:xfrm>
              <a:off x="2734603" y="399787"/>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4"/>
            <p:cNvSpPr txBox="1"/>
            <p:nvPr/>
          </p:nvSpPr>
          <p:spPr>
            <a:xfrm>
              <a:off x="2879014" y="535812"/>
              <a:ext cx="697279" cy="656784"/>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demand analysis</a:t>
              </a:r>
              <a:endParaRPr b="0" i="0" sz="1000">
                <a:solidFill>
                  <a:schemeClr val="dk1"/>
                </a:solidFill>
                <a:latin typeface="Open Sans"/>
                <a:ea typeface="Open Sans"/>
                <a:cs typeface="Open Sans"/>
                <a:sym typeface="Open Sans"/>
              </a:endParaRPr>
            </a:p>
          </p:txBody>
        </p:sp>
        <p:sp>
          <p:nvSpPr>
            <p:cNvPr id="682" name="Google Shape;682;p24"/>
            <p:cNvSpPr/>
            <p:nvPr/>
          </p:nvSpPr>
          <p:spPr>
            <a:xfrm>
              <a:off x="2734601" y="1421813"/>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4"/>
            <p:cNvSpPr txBox="1"/>
            <p:nvPr/>
          </p:nvSpPr>
          <p:spPr>
            <a:xfrm>
              <a:off x="2879012" y="1557838"/>
              <a:ext cx="697279" cy="656784"/>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resource analysis</a:t>
              </a:r>
              <a:endParaRPr b="0" i="0" sz="1000">
                <a:solidFill>
                  <a:schemeClr val="dk1"/>
                </a:solidFill>
                <a:latin typeface="Open Sans"/>
                <a:ea typeface="Open Sans"/>
                <a:cs typeface="Open Sans"/>
                <a:sym typeface="Open Sans"/>
              </a:endParaRPr>
            </a:p>
          </p:txBody>
        </p:sp>
        <p:sp>
          <p:nvSpPr>
            <p:cNvPr id="684" name="Google Shape;684;p24"/>
            <p:cNvSpPr/>
            <p:nvPr/>
          </p:nvSpPr>
          <p:spPr>
            <a:xfrm>
              <a:off x="1849501" y="1932825"/>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4"/>
            <p:cNvSpPr txBox="1"/>
            <p:nvPr/>
          </p:nvSpPr>
          <p:spPr>
            <a:xfrm>
              <a:off x="1993912" y="2068850"/>
              <a:ext cx="697279" cy="656784"/>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technology analysis</a:t>
              </a:r>
              <a:endParaRPr b="0" i="0" sz="1000">
                <a:solidFill>
                  <a:srgbClr val="000000"/>
                </a:solidFill>
                <a:latin typeface="Open Sans"/>
                <a:ea typeface="Open Sans"/>
                <a:cs typeface="Open Sans"/>
                <a:sym typeface="Open Sans"/>
              </a:endParaRPr>
            </a:p>
          </p:txBody>
        </p:sp>
        <p:sp>
          <p:nvSpPr>
            <p:cNvPr id="686" name="Google Shape;686;p24"/>
            <p:cNvSpPr/>
            <p:nvPr/>
          </p:nvSpPr>
          <p:spPr>
            <a:xfrm>
              <a:off x="964402" y="1421813"/>
              <a:ext cx="986101" cy="928834"/>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4"/>
            <p:cNvSpPr txBox="1"/>
            <p:nvPr/>
          </p:nvSpPr>
          <p:spPr>
            <a:xfrm>
              <a:off x="1108813" y="1557838"/>
              <a:ext cx="697279" cy="656784"/>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supply </a:t>
              </a:r>
              <a:r>
                <a:rPr b="0" i="0" lang="en-US" sz="1000">
                  <a:solidFill>
                    <a:srgbClr val="000000"/>
                  </a:solidFill>
                  <a:latin typeface="Open Sans"/>
                  <a:ea typeface="Open Sans"/>
                  <a:cs typeface="Open Sans"/>
                  <a:sym typeface="Open Sans"/>
                </a:rPr>
                <a:t>strategy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analysis</a:t>
              </a:r>
              <a:endParaRPr b="0" i="0" sz="1000">
                <a:solidFill>
                  <a:srgbClr val="000000"/>
                </a:solidFill>
                <a:latin typeface="Open Sans"/>
                <a:ea typeface="Open Sans"/>
                <a:cs typeface="Open Sans"/>
                <a:sym typeface="Open Sans"/>
              </a:endParaRPr>
            </a:p>
          </p:txBody>
        </p:sp>
        <p:sp>
          <p:nvSpPr>
            <p:cNvPr id="688" name="Google Shape;688;p24"/>
            <p:cNvSpPr/>
            <p:nvPr/>
          </p:nvSpPr>
          <p:spPr>
            <a:xfrm>
              <a:off x="964403" y="439218"/>
              <a:ext cx="986101" cy="928834"/>
            </a:xfrm>
            <a:prstGeom prst="ellipse">
              <a:avLst/>
            </a:prstGeom>
            <a:solidFill>
              <a:srgbClr val="AF2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4"/>
            <p:cNvSpPr txBox="1"/>
            <p:nvPr/>
          </p:nvSpPr>
          <p:spPr>
            <a:xfrm>
              <a:off x="1108814" y="575243"/>
              <a:ext cx="697279" cy="656784"/>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Impact analysis' </a:t>
              </a:r>
              <a:endParaRPr b="0" i="0" sz="1000">
                <a:solidFill>
                  <a:srgbClr val="000000"/>
                </a:solidFill>
                <a:latin typeface="Open Sans"/>
                <a:ea typeface="Open Sans"/>
                <a:cs typeface="Open Sans"/>
                <a:sym typeface="Open Sans"/>
              </a:endParaRPr>
            </a:p>
          </p:txBody>
        </p:sp>
      </p:grpSp>
      <p:sp>
        <p:nvSpPr>
          <p:cNvPr id="690" name="Google Shape;690;p24"/>
          <p:cNvSpPr/>
          <p:nvPr/>
        </p:nvSpPr>
        <p:spPr>
          <a:xfrm>
            <a:off x="8761225" y="50171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2_Slide24.mp3" id="691" name="Google Shape;691;p24"/>
          <p:cNvPicPr preferRelativeResize="0"/>
          <p:nvPr/>
        </p:nvPicPr>
        <p:blipFill rotWithShape="1">
          <a:blip r:embed="rId3">
            <a:alphaModFix/>
          </a:blip>
          <a:srcRect b="0" l="0" r="0" t="0"/>
          <a:stretch/>
        </p:blipFill>
        <p:spPr>
          <a:xfrm>
            <a:off x="8832590" y="57598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0"/>
                                        <p:tgtEl>
                                          <p:spTgt spid="6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descr="Graphical user interface, website&#10;&#10;Description automatically generated" id="696" name="Google Shape;696;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97" name="Google Shape;697;p25"/>
          <p:cNvSpPr txBox="1"/>
          <p:nvPr/>
        </p:nvSpPr>
        <p:spPr>
          <a:xfrm>
            <a:off x="8639813" y="4692435"/>
            <a:ext cx="340694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Collett, K.A., Charbonnier F., Ahsan A., Halloran C., Vijay, A., Berdellans I., Hasanovic S., Gritsevskyi A, Stankeviciute L.,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Tot M.; Welsch M., Hirmer S., 2021. Lecture 2: Overview of Energy Planning and Energy System Analysis, Energy Balance Studio. Release Version 1.0.  [online presentation]. Climate Compatible Growth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Programme and International Atomic Energy Agency.</a:t>
            </a:r>
            <a:endParaRPr sz="800">
              <a:solidFill>
                <a:schemeClr val="lt1"/>
              </a:solidFill>
              <a:latin typeface="Calibri"/>
              <a:ea typeface="Calibri"/>
              <a:cs typeface="Calibri"/>
              <a:sym typeface="Calibri"/>
            </a:endParaRPr>
          </a:p>
        </p:txBody>
      </p:sp>
      <p:sp>
        <p:nvSpPr>
          <p:cNvPr id="698" name="Google Shape;698;p25"/>
          <p:cNvSpPr txBox="1"/>
          <p:nvPr/>
        </p:nvSpPr>
        <p:spPr>
          <a:xfrm>
            <a:off x="9899301" y="5905083"/>
            <a:ext cx="202273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dk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grpSp>
        <p:nvGrpSpPr>
          <p:cNvPr id="699" name="Google Shape;699;p25"/>
          <p:cNvGrpSpPr/>
          <p:nvPr/>
        </p:nvGrpSpPr>
        <p:grpSpPr>
          <a:xfrm>
            <a:off x="3339465" y="4105009"/>
            <a:ext cx="1877504" cy="558800"/>
            <a:chOff x="929196" y="5461000"/>
            <a:chExt cx="1877504" cy="558800"/>
          </a:xfrm>
        </p:grpSpPr>
        <p:sp>
          <p:nvSpPr>
            <p:cNvPr id="700" name="Google Shape;700;p25">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1" name="Google Shape;701;p25"/>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702" name="Google Shape;702;p25">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pic>
        <p:nvPicPr>
          <p:cNvPr descr="Graphical user interface, text" id="708" name="Google Shape;708;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09" name="Google Shape;709;p26"/>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05.10.2025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
          <p:cNvSpPr txBox="1"/>
          <p:nvPr>
            <p:ph type="title"/>
          </p:nvPr>
        </p:nvSpPr>
        <p:spPr>
          <a:xfrm>
            <a:off x="856129" y="369329"/>
            <a:ext cx="6660777" cy="1343491"/>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US">
                <a:latin typeface="Open Sans"/>
                <a:ea typeface="Open Sans"/>
                <a:cs typeface="Open Sans"/>
                <a:sym typeface="Open Sans"/>
              </a:rPr>
              <a:t>Lecture 2.1 - What is </a:t>
            </a:r>
            <a:br>
              <a:rPr lang="en-US">
                <a:latin typeface="Open Sans"/>
                <a:ea typeface="Open Sans"/>
                <a:cs typeface="Open Sans"/>
                <a:sym typeface="Open Sans"/>
              </a:rPr>
            </a:br>
            <a:r>
              <a:rPr lang="en-US">
                <a:latin typeface="Open Sans"/>
                <a:ea typeface="Open Sans"/>
                <a:cs typeface="Open Sans"/>
                <a:sym typeface="Open Sans"/>
              </a:rPr>
              <a:t>energy system analysis</a:t>
            </a:r>
            <a:endParaRPr/>
          </a:p>
        </p:txBody>
      </p:sp>
      <p:sp>
        <p:nvSpPr>
          <p:cNvPr id="139" name="Google Shape;139;p3"/>
          <p:cNvSpPr txBox="1"/>
          <p:nvPr/>
        </p:nvSpPr>
        <p:spPr>
          <a:xfrm>
            <a:off x="927717" y="1567067"/>
            <a:ext cx="9052306" cy="4584700"/>
          </a:xfrm>
          <a:prstGeom prst="rect">
            <a:avLst/>
          </a:prstGeom>
          <a:noFill/>
          <a:ln>
            <a:noFill/>
          </a:ln>
        </p:spPr>
        <p:txBody>
          <a:bodyPr anchorCtr="0" anchor="t" bIns="60925" lIns="121900" spcFirstLastPara="1" rIns="121900" wrap="square" tIns="60925">
            <a:noAutofit/>
          </a:bodyPr>
          <a:lstStyle/>
          <a:p>
            <a:pPr indent="0" lvl="0" marL="0" marR="0" rtl="0" algn="l">
              <a:spcBef>
                <a:spcPts val="1000"/>
              </a:spcBef>
              <a:spcAft>
                <a:spcPts val="0"/>
              </a:spcAft>
              <a:buNone/>
            </a:pPr>
            <a:r>
              <a:rPr b="1" i="0" lang="en-US" sz="1800" u="none" cap="none" strike="noStrike">
                <a:solidFill>
                  <a:srgbClr val="9CC2E5"/>
                </a:solidFill>
                <a:latin typeface="Open Sans"/>
                <a:ea typeface="Open Sans"/>
                <a:cs typeface="Open Sans"/>
                <a:sym typeface="Open Sans"/>
              </a:rPr>
              <a:t>Energy system analysis and energy planning</a:t>
            </a:r>
            <a:endParaRPr b="0" i="0" sz="1800" u="none" cap="none" strike="noStrike">
              <a:solidFill>
                <a:srgbClr val="9CC2E5"/>
              </a:solidFill>
              <a:latin typeface="Calibri"/>
              <a:ea typeface="Calibri"/>
              <a:cs typeface="Calibri"/>
              <a:sym typeface="Calibri"/>
            </a:endParaRPr>
          </a:p>
          <a:p>
            <a:pPr indent="0" lvl="0" marL="0" marR="0" rtl="0" algn="l">
              <a:spcBef>
                <a:spcPts val="1000"/>
              </a:spcBef>
              <a:spcAft>
                <a:spcPts val="0"/>
              </a:spcAft>
              <a:buNone/>
            </a:pPr>
            <a:r>
              <a:rPr b="1" i="0" lang="en-US" sz="1800" u="none" cap="none" strike="noStrike">
                <a:solidFill>
                  <a:schemeClr val="dk1"/>
                </a:solidFill>
                <a:latin typeface="Open Sans"/>
                <a:ea typeface="Open Sans"/>
                <a:cs typeface="Open Sans"/>
                <a:sym typeface="Open Sans"/>
              </a:rPr>
              <a:t>Energy system analysis...</a:t>
            </a:r>
            <a:endParaRPr/>
          </a:p>
          <a:p>
            <a:pPr indent="-342900" lvl="0" marL="342900" marR="0" rtl="0" algn="l">
              <a:spcBef>
                <a:spcPts val="1000"/>
              </a:spcBef>
              <a:spcAft>
                <a:spcPts val="0"/>
              </a:spcAft>
              <a:buClr>
                <a:srgbClr val="333333"/>
              </a:buClr>
              <a:buSzPts val="1800"/>
              <a:buFont typeface="Arial"/>
              <a:buChar char="•"/>
            </a:pPr>
            <a:r>
              <a:rPr b="0" i="0" lang="en-US" sz="1800" u="none" cap="none" strike="noStrike">
                <a:solidFill>
                  <a:schemeClr val="dk1"/>
                </a:solidFill>
                <a:latin typeface="Open Sans"/>
                <a:ea typeface="Open Sans"/>
                <a:cs typeface="Open Sans"/>
                <a:sym typeface="Open Sans"/>
              </a:rPr>
              <a:t>The goal of energy system analysis is to develop a methodology for measuring the impact of technologies on energy and material use</a:t>
            </a:r>
            <a:endParaRPr/>
          </a:p>
          <a:p>
            <a:pPr indent="-342900" lvl="0" marL="342900" marR="0" rtl="0" algn="l">
              <a:spcBef>
                <a:spcPts val="1000"/>
              </a:spcBef>
              <a:spcAft>
                <a:spcPts val="0"/>
              </a:spcAft>
              <a:buClr>
                <a:srgbClr val="333333"/>
              </a:buClr>
              <a:buSzPts val="1800"/>
              <a:buFont typeface="Arial"/>
              <a:buChar char="•"/>
            </a:pPr>
            <a:r>
              <a:rPr b="0" i="0" lang="en-US" sz="1800" u="none" cap="none" strike="noStrike">
                <a:solidFill>
                  <a:schemeClr val="dk1"/>
                </a:solidFill>
                <a:latin typeface="Open Sans"/>
                <a:ea typeface="Open Sans"/>
                <a:cs typeface="Open Sans"/>
                <a:sym typeface="Open Sans"/>
              </a:rPr>
              <a:t>Understand the interactions between different energy technologies and different energy sectors such as heat, power, and transport</a:t>
            </a:r>
            <a:endParaRPr/>
          </a:p>
          <a:p>
            <a:pPr indent="0" lvl="0" marL="0" marR="0" rtl="0" algn="l">
              <a:spcBef>
                <a:spcPts val="1000"/>
              </a:spcBef>
              <a:spcAft>
                <a:spcPts val="0"/>
              </a:spcAft>
              <a:buNone/>
            </a:pPr>
            <a:r>
              <a:rPr b="1" i="0" lang="en-US" sz="1800" u="none" cap="none" strike="noStrike">
                <a:solidFill>
                  <a:schemeClr val="dk1"/>
                </a:solidFill>
                <a:latin typeface="Open Sans"/>
                <a:ea typeface="Open Sans"/>
                <a:cs typeface="Open Sans"/>
                <a:sym typeface="Open Sans"/>
              </a:rPr>
              <a:t>…informs energy planning</a:t>
            </a:r>
            <a:endParaRPr/>
          </a:p>
          <a:p>
            <a:pPr indent="-342900" lvl="0" marL="342900" marR="0" rtl="0" algn="l">
              <a:spcBef>
                <a:spcPts val="1000"/>
              </a:spcBef>
              <a:spcAft>
                <a:spcPts val="0"/>
              </a:spcAft>
              <a:buClr>
                <a:srgbClr val="333333"/>
              </a:buClr>
              <a:buSzPts val="1800"/>
              <a:buFont typeface="Arial"/>
              <a:buChar char="•"/>
            </a:pPr>
            <a:r>
              <a:rPr b="0" i="0" lang="en-US" sz="1800" u="none" cap="none" strike="noStrike">
                <a:solidFill>
                  <a:schemeClr val="dk1"/>
                </a:solidFill>
                <a:latin typeface="Open Sans"/>
                <a:ea typeface="Open Sans"/>
                <a:cs typeface="Open Sans"/>
                <a:sym typeface="Open Sans"/>
              </a:rPr>
              <a:t>Develop long-range policies to help guide future local, national, regional, or global energy systems</a:t>
            </a:r>
            <a:endParaRPr/>
          </a:p>
          <a:p>
            <a:pPr indent="-342900" lvl="0" marL="342900" marR="0" rtl="0" algn="l">
              <a:spcBef>
                <a:spcPts val="1000"/>
              </a:spcBef>
              <a:spcAft>
                <a:spcPts val="0"/>
              </a:spcAft>
              <a:buClr>
                <a:srgbClr val="333333"/>
              </a:buClr>
              <a:buSzPts val="1800"/>
              <a:buFont typeface="Arial"/>
              <a:buChar char="•"/>
            </a:pPr>
            <a:r>
              <a:rPr b="0" i="0" lang="en-US" sz="1800" u="none" cap="none" strike="noStrike">
                <a:solidFill>
                  <a:schemeClr val="dk1"/>
                </a:solidFill>
                <a:latin typeface="Open Sans"/>
                <a:ea typeface="Open Sans"/>
                <a:cs typeface="Open Sans"/>
                <a:sym typeface="Open Sans"/>
              </a:rPr>
              <a:t>Energy planning uses integrated approaches to consider both energy supply to meet demand and the role of energy efficiency in reducing demand </a:t>
            </a:r>
            <a:endParaRPr/>
          </a:p>
          <a:p>
            <a:pPr indent="-342900" lvl="0" marL="342900" marR="0" rtl="0" algn="l">
              <a:spcBef>
                <a:spcPts val="1000"/>
              </a:spcBef>
              <a:spcAft>
                <a:spcPts val="0"/>
              </a:spcAft>
              <a:buClr>
                <a:srgbClr val="333333"/>
              </a:buClr>
              <a:buSzPts val="1800"/>
              <a:buFont typeface="Arial"/>
              <a:buChar char="•"/>
            </a:pPr>
            <a:r>
              <a:rPr b="0" i="0" lang="en-US" sz="1800" u="none" cap="none" strike="noStrike">
                <a:solidFill>
                  <a:schemeClr val="dk1"/>
                </a:solidFill>
                <a:latin typeface="Open Sans"/>
                <a:ea typeface="Open Sans"/>
                <a:cs typeface="Open Sans"/>
                <a:sym typeface="Open Sans"/>
              </a:rPr>
              <a:t>Based on an understanding of future energy consumption, population growth, and economic development</a:t>
            </a:r>
            <a:endParaRPr b="0" i="0" sz="1800" u="none" cap="none" strike="noStrike">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b="0" i="0" sz="1800" u="none" cap="none" strike="noStrike">
              <a:solidFill>
                <a:schemeClr val="dk1"/>
              </a:solidFill>
              <a:latin typeface="Open Sans"/>
              <a:ea typeface="Open Sans"/>
              <a:cs typeface="Open Sans"/>
              <a:sym typeface="Open Sans"/>
            </a:endParaRPr>
          </a:p>
        </p:txBody>
      </p:sp>
      <p:sp>
        <p:nvSpPr>
          <p:cNvPr id="140" name="Google Shape;140;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41" name="Google Shape;141;p3"/>
          <p:cNvSpPr/>
          <p:nvPr/>
        </p:nvSpPr>
        <p:spPr>
          <a:xfrm>
            <a:off x="7144215" y="39282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Track7_Lecture2_Slide3.mp3" id="142" name="Google Shape;142;p3"/>
          <p:cNvPicPr preferRelativeResize="0"/>
          <p:nvPr/>
        </p:nvPicPr>
        <p:blipFill rotWithShape="1">
          <a:blip r:embed="rId3">
            <a:alphaModFix/>
          </a:blip>
          <a:srcRect b="0" l="0" r="0" t="0"/>
          <a:stretch/>
        </p:blipFill>
        <p:spPr>
          <a:xfrm>
            <a:off x="7215580" y="46418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txBox="1"/>
          <p:nvPr/>
        </p:nvSpPr>
        <p:spPr>
          <a:xfrm>
            <a:off x="887413" y="1703854"/>
            <a:ext cx="10096500" cy="4427538"/>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9DC3E6"/>
              </a:buClr>
              <a:buSzPts val="2000"/>
              <a:buFont typeface="Arial"/>
              <a:buNone/>
            </a:pPr>
            <a:r>
              <a:rPr b="1" i="0" lang="en-US" sz="2000" u="none" cap="none" strike="noStrike">
                <a:solidFill>
                  <a:srgbClr val="9DC3E6"/>
                </a:solidFill>
                <a:latin typeface="Open Sans"/>
                <a:ea typeface="Open Sans"/>
                <a:cs typeface="Open Sans"/>
                <a:sym typeface="Open Sans"/>
              </a:rPr>
              <a:t>Why energy planning is important</a:t>
            </a:r>
            <a:endParaRPr b="1" i="0" sz="2000" u="none" cap="none" strike="noStrike">
              <a:solidFill>
                <a:srgbClr val="9DC3E6"/>
              </a:solidFill>
              <a:latin typeface="Open Sans"/>
              <a:ea typeface="Open Sans"/>
              <a:cs typeface="Open Sans"/>
              <a:sym typeface="Open Sans"/>
            </a:endParaRPr>
          </a:p>
          <a:p>
            <a:pPr indent="-101600" lvl="0" marL="0" marR="0" rtl="0" algn="l">
              <a:lnSpc>
                <a:spcPct val="100000"/>
              </a:lnSpc>
              <a:spcBef>
                <a:spcPts val="2200"/>
              </a:spcBef>
              <a:spcAft>
                <a:spcPts val="0"/>
              </a:spcAft>
              <a:buClr>
                <a:srgbClr val="333333"/>
              </a:buClr>
              <a:buSzPts val="1600"/>
              <a:buFont typeface="Arial"/>
              <a:buChar char="•"/>
            </a:pPr>
            <a:r>
              <a:rPr b="0" i="0" lang="en-US" sz="2000" u="none" cap="none" strike="noStrike">
                <a:solidFill>
                  <a:schemeClr val="dk1"/>
                </a:solidFill>
                <a:latin typeface="Open Sans"/>
                <a:ea typeface="Open Sans"/>
                <a:cs typeface="Open Sans"/>
                <a:sym typeface="Open Sans"/>
              </a:rPr>
              <a:t> There is a risk that without acting in advance your energy system will be unable to sustain the needs of the future</a:t>
            </a:r>
            <a:endParaRPr b="0" i="0" sz="2000" u="none" cap="none" strike="noStrike">
              <a:solidFill>
                <a:schemeClr val="dk1"/>
              </a:solidFill>
              <a:latin typeface="Open Sans"/>
              <a:ea typeface="Open Sans"/>
              <a:cs typeface="Open Sans"/>
              <a:sym typeface="Open Sans"/>
            </a:endParaRPr>
          </a:p>
          <a:p>
            <a:pPr indent="-101600" lvl="0" marL="0" marR="0" rtl="0" algn="l">
              <a:lnSpc>
                <a:spcPct val="100000"/>
              </a:lnSpc>
              <a:spcBef>
                <a:spcPts val="1000"/>
              </a:spcBef>
              <a:spcAft>
                <a:spcPts val="0"/>
              </a:spcAft>
              <a:buClr>
                <a:srgbClr val="333333"/>
              </a:buClr>
              <a:buSzPts val="1600"/>
              <a:buFont typeface="Arial"/>
              <a:buChar char="•"/>
            </a:pPr>
            <a:r>
              <a:rPr b="0" i="0" lang="en-US" sz="2000" u="none" cap="none" strike="noStrike">
                <a:solidFill>
                  <a:schemeClr val="dk1"/>
                </a:solidFill>
                <a:latin typeface="Open Sans"/>
                <a:ea typeface="Open Sans"/>
                <a:cs typeface="Open Sans"/>
                <a:sym typeface="Open Sans"/>
              </a:rPr>
              <a:t> If you do not plan, there is a risk that what you start building today will prove to be the wrong choice in the future</a:t>
            </a:r>
            <a:endParaRPr/>
          </a:p>
          <a:p>
            <a:pPr indent="-101600" lvl="0" marL="0" marR="0" rtl="0" algn="l">
              <a:lnSpc>
                <a:spcPct val="100000"/>
              </a:lnSpc>
              <a:spcBef>
                <a:spcPts val="1000"/>
              </a:spcBef>
              <a:spcAft>
                <a:spcPts val="0"/>
              </a:spcAft>
              <a:buClr>
                <a:srgbClr val="333333"/>
              </a:buClr>
              <a:buSzPts val="1600"/>
              <a:buFont typeface="Arial"/>
              <a:buChar char="•"/>
            </a:pPr>
            <a:r>
              <a:rPr b="0" i="0" lang="en-US" sz="2000" u="none" cap="none" strike="noStrike">
                <a:solidFill>
                  <a:schemeClr val="dk1"/>
                </a:solidFill>
                <a:latin typeface="Open Sans"/>
                <a:ea typeface="Open Sans"/>
                <a:cs typeface="Open Sans"/>
                <a:sym typeface="Open Sans"/>
              </a:rPr>
              <a:t> Contexts and needs evolve; for example, in the context of climate change, energy planning is crucial for aligning with 1.5°C targets</a:t>
            </a:r>
            <a:endParaRPr/>
          </a:p>
          <a:p>
            <a:pPr indent="-101600" lvl="0" marL="0" marR="0" rtl="0" algn="l">
              <a:lnSpc>
                <a:spcPct val="100000"/>
              </a:lnSpc>
              <a:spcBef>
                <a:spcPts val="1000"/>
              </a:spcBef>
              <a:spcAft>
                <a:spcPts val="0"/>
              </a:spcAft>
              <a:buClr>
                <a:srgbClr val="333333"/>
              </a:buClr>
              <a:buSzPts val="1600"/>
              <a:buFont typeface="Arial"/>
              <a:buChar char="•"/>
            </a:pPr>
            <a:r>
              <a:rPr b="0" i="0" lang="en-US" sz="2000" u="none" cap="none" strike="noStrike">
                <a:solidFill>
                  <a:schemeClr val="dk1"/>
                </a:solidFill>
                <a:latin typeface="Open Sans"/>
                <a:ea typeface="Open Sans"/>
                <a:cs typeface="Open Sans"/>
                <a:sym typeface="Open Sans"/>
              </a:rPr>
              <a:t> Opportunities evolve; there is a growing emphasis on demand side response and integrated resources planning which looks at both supply and demand sides. </a:t>
            </a:r>
            <a:endParaRPr b="0" i="0" sz="2000" u="none" cap="none" strike="noStrike">
              <a:solidFill>
                <a:schemeClr val="dk1"/>
              </a:solidFill>
              <a:latin typeface="Open Sans"/>
              <a:ea typeface="Open Sans"/>
              <a:cs typeface="Open Sans"/>
              <a:sym typeface="Open Sans"/>
            </a:endParaRPr>
          </a:p>
        </p:txBody>
      </p:sp>
      <p:sp>
        <p:nvSpPr>
          <p:cNvPr id="148" name="Google Shape;148;p4"/>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49" name="Google Shape;149;p4"/>
          <p:cNvSpPr txBox="1"/>
          <p:nvPr/>
        </p:nvSpPr>
        <p:spPr>
          <a:xfrm>
            <a:off x="856129" y="405187"/>
            <a:ext cx="6391835" cy="1307633"/>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US" sz="4400" u="none" cap="none" strike="noStrike">
                <a:solidFill>
                  <a:schemeClr val="dk1"/>
                </a:solidFill>
                <a:latin typeface="Open Sans"/>
                <a:ea typeface="Open Sans"/>
                <a:cs typeface="Open Sans"/>
                <a:sym typeface="Open Sans"/>
              </a:rPr>
              <a:t>Lecture 2.1 - What is </a:t>
            </a:r>
            <a:br>
              <a:rPr b="0" i="0" lang="en-US" sz="4400" u="none" cap="none" strike="noStrike">
                <a:solidFill>
                  <a:schemeClr val="dk1"/>
                </a:solidFill>
                <a:latin typeface="Open Sans"/>
                <a:ea typeface="Open Sans"/>
                <a:cs typeface="Open Sans"/>
                <a:sym typeface="Open Sans"/>
              </a:rPr>
            </a:br>
            <a:r>
              <a:rPr b="0" i="0" lang="en-US" sz="4400" u="none" cap="none" strike="noStrike">
                <a:solidFill>
                  <a:schemeClr val="dk1"/>
                </a:solidFill>
                <a:latin typeface="Open Sans"/>
                <a:ea typeface="Open Sans"/>
                <a:cs typeface="Open Sans"/>
                <a:sym typeface="Open Sans"/>
              </a:rPr>
              <a:t>energy system analysis</a:t>
            </a:r>
            <a:endParaRPr/>
          </a:p>
        </p:txBody>
      </p:sp>
      <p:sp>
        <p:nvSpPr>
          <p:cNvPr id="150" name="Google Shape;150;p4"/>
          <p:cNvSpPr/>
          <p:nvPr/>
        </p:nvSpPr>
        <p:spPr>
          <a:xfrm>
            <a:off x="7144215" y="39282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Track7_Lecture2_Slide4.mp3" id="151" name="Google Shape;151;p4"/>
          <p:cNvPicPr preferRelativeResize="0"/>
          <p:nvPr/>
        </p:nvPicPr>
        <p:blipFill rotWithShape="1">
          <a:blip r:embed="rId3">
            <a:alphaModFix/>
          </a:blip>
          <a:srcRect b="0" l="0" r="0" t="0"/>
          <a:stretch/>
        </p:blipFill>
        <p:spPr>
          <a:xfrm>
            <a:off x="7215580" y="46247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5"/>
          <p:cNvSpPr txBox="1"/>
          <p:nvPr/>
        </p:nvSpPr>
        <p:spPr>
          <a:xfrm>
            <a:off x="887413" y="1685925"/>
            <a:ext cx="10248900" cy="479901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9DC3E6"/>
              </a:buClr>
              <a:buSzPts val="2000"/>
              <a:buFont typeface="Arial"/>
              <a:buNone/>
            </a:pPr>
            <a:r>
              <a:rPr b="1" i="0" lang="en-US" sz="2000" u="none" cap="none" strike="noStrike">
                <a:solidFill>
                  <a:srgbClr val="9DC3E6"/>
                </a:solidFill>
                <a:latin typeface="Open Sans"/>
                <a:ea typeface="Open Sans"/>
                <a:cs typeface="Open Sans"/>
                <a:sym typeface="Open Sans"/>
              </a:rPr>
              <a:t>Key challenge for energy planning: reaching climate targets</a:t>
            </a:r>
            <a:endParaRPr/>
          </a:p>
          <a:p>
            <a:pPr indent="-101600" lvl="0" marL="0" marR="0" rtl="0" algn="l">
              <a:lnSpc>
                <a:spcPct val="100000"/>
              </a:lnSpc>
              <a:spcBef>
                <a:spcPts val="2200"/>
              </a:spcBef>
              <a:spcAft>
                <a:spcPts val="0"/>
              </a:spcAft>
              <a:buClr>
                <a:srgbClr val="333333"/>
              </a:buClr>
              <a:buSzPts val="1600"/>
              <a:buFont typeface="Arial"/>
              <a:buChar char="•"/>
            </a:pPr>
            <a:r>
              <a:rPr b="0" i="0" lang="en-US" sz="2000" u="none" cap="none" strike="noStrike">
                <a:solidFill>
                  <a:schemeClr val="dk1"/>
                </a:solidFill>
                <a:latin typeface="Open Sans"/>
                <a:ea typeface="Open Sans"/>
                <a:cs typeface="Open Sans"/>
                <a:sym typeface="Open Sans"/>
              </a:rPr>
              <a:t> Cheap energy was a key driver of economic growth in the industrial age. </a:t>
            </a:r>
            <a:endParaRPr b="0" i="0" sz="2000" u="none" cap="none" strike="noStrike">
              <a:solidFill>
                <a:schemeClr val="dk1"/>
              </a:solidFill>
              <a:latin typeface="Open Sans"/>
              <a:ea typeface="Open Sans"/>
              <a:cs typeface="Open Sans"/>
              <a:sym typeface="Open Sans"/>
            </a:endParaRPr>
          </a:p>
          <a:p>
            <a:pPr indent="-101600" lvl="0" marL="0" marR="0" rtl="0" algn="l">
              <a:lnSpc>
                <a:spcPct val="100000"/>
              </a:lnSpc>
              <a:spcBef>
                <a:spcPts val="1000"/>
              </a:spcBef>
              <a:spcAft>
                <a:spcPts val="0"/>
              </a:spcAft>
              <a:buClr>
                <a:srgbClr val="333333"/>
              </a:buClr>
              <a:buSzPts val="1600"/>
              <a:buFont typeface="Arial"/>
              <a:buChar char="•"/>
            </a:pPr>
            <a:r>
              <a:rPr b="0" i="0" lang="en-US" sz="2000" u="none" cap="none" strike="noStrike">
                <a:solidFill>
                  <a:schemeClr val="dk1"/>
                </a:solidFill>
                <a:latin typeface="Open Sans"/>
                <a:ea typeface="Open Sans"/>
                <a:cs typeface="Open Sans"/>
                <a:sym typeface="Open Sans"/>
              </a:rPr>
              <a:t> Fossil fuels now bring existential threats: environmental and climate issues, increasing cost of acquisition, and dependence on other countries.</a:t>
            </a:r>
            <a:endParaRPr b="0" i="0" sz="2000" u="none" cap="none" strike="noStrike">
              <a:solidFill>
                <a:schemeClr val="dk1"/>
              </a:solidFill>
              <a:latin typeface="Open Sans"/>
              <a:ea typeface="Open Sans"/>
              <a:cs typeface="Open Sans"/>
              <a:sym typeface="Open Sans"/>
            </a:endParaRPr>
          </a:p>
          <a:p>
            <a:pPr indent="-101600" lvl="0" marL="0" marR="0" rtl="0" algn="l">
              <a:lnSpc>
                <a:spcPct val="100000"/>
              </a:lnSpc>
              <a:spcBef>
                <a:spcPts val="1000"/>
              </a:spcBef>
              <a:spcAft>
                <a:spcPts val="0"/>
              </a:spcAft>
              <a:buClr>
                <a:srgbClr val="333333"/>
              </a:buClr>
              <a:buSzPts val="1600"/>
              <a:buFont typeface="Arial"/>
              <a:buChar char="•"/>
            </a:pPr>
            <a:r>
              <a:rPr b="1" i="0" lang="en-US" sz="2000" u="none" cap="none" strike="noStrike">
                <a:solidFill>
                  <a:schemeClr val="dk1"/>
                </a:solidFill>
                <a:latin typeface="Open Sans"/>
                <a:ea typeface="Open Sans"/>
                <a:cs typeface="Open Sans"/>
                <a:sym typeface="Open Sans"/>
              </a:rPr>
              <a:t> Electrification</a:t>
            </a:r>
            <a:r>
              <a:rPr b="0" i="0" lang="en-US" sz="2000" u="none" cap="none" strike="noStrike">
                <a:solidFill>
                  <a:schemeClr val="dk1"/>
                </a:solidFill>
                <a:latin typeface="Open Sans"/>
                <a:ea typeface="Open Sans"/>
                <a:cs typeface="Open Sans"/>
                <a:sym typeface="Open Sans"/>
              </a:rPr>
              <a:t> of primary energy provision and </a:t>
            </a:r>
            <a:r>
              <a:rPr b="1" i="0" lang="en-US" sz="2000" u="none" cap="none" strike="noStrike">
                <a:solidFill>
                  <a:schemeClr val="dk1"/>
                </a:solidFill>
                <a:latin typeface="Open Sans"/>
                <a:ea typeface="Open Sans"/>
                <a:cs typeface="Open Sans"/>
                <a:sym typeface="Open Sans"/>
              </a:rPr>
              <a:t>decarbonization</a:t>
            </a:r>
            <a:r>
              <a:rPr b="0" i="0" lang="en-US" sz="2000" u="none" cap="none" strike="noStrike">
                <a:solidFill>
                  <a:schemeClr val="dk1"/>
                </a:solidFill>
                <a:latin typeface="Open Sans"/>
                <a:ea typeface="Open Sans"/>
                <a:cs typeface="Open Sans"/>
                <a:sym typeface="Open Sans"/>
              </a:rPr>
              <a:t> of the power sector are required for limiting anthropogenic global warming to 1.5°C above pre-industrial levels. This will require the vast majority of energy to be provided by renewable resources in 2050. </a:t>
            </a:r>
            <a:endParaRPr/>
          </a:p>
          <a:p>
            <a:pPr indent="-101600" lvl="0" marL="0" marR="0" rtl="0" algn="l">
              <a:lnSpc>
                <a:spcPct val="100000"/>
              </a:lnSpc>
              <a:spcBef>
                <a:spcPts val="1000"/>
              </a:spcBef>
              <a:spcAft>
                <a:spcPts val="0"/>
              </a:spcAft>
              <a:buClr>
                <a:srgbClr val="333333"/>
              </a:buClr>
              <a:buSzPts val="1600"/>
              <a:buFont typeface="Arial"/>
              <a:buChar char="•"/>
            </a:pPr>
            <a:r>
              <a:rPr b="0" i="0" lang="en-US" sz="2000" u="none" cap="none" strike="noStrike">
                <a:solidFill>
                  <a:schemeClr val="dk1"/>
                </a:solidFill>
                <a:latin typeface="Open Sans"/>
                <a:ea typeface="Open Sans"/>
                <a:cs typeface="Open Sans"/>
                <a:sym typeface="Open Sans"/>
              </a:rPr>
              <a:t> Reaching these targets requires the coordination of collective efforts at all levels; reduced control over supply, as sunshine and wind are </a:t>
            </a:r>
            <a:r>
              <a:rPr b="1" i="0" lang="en-US" sz="2000" u="none" cap="none" strike="noStrike">
                <a:solidFill>
                  <a:schemeClr val="dk1"/>
                </a:solidFill>
                <a:latin typeface="Open Sans"/>
                <a:ea typeface="Open Sans"/>
                <a:cs typeface="Open Sans"/>
                <a:sym typeface="Open Sans"/>
              </a:rPr>
              <a:t>non-dispatchable energy sources.</a:t>
            </a:r>
            <a:endParaRPr b="0" i="0" sz="2800" u="none" cap="none" strike="noStrike">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chemeClr val="dk1"/>
              </a:buClr>
              <a:buSzPts val="2100"/>
              <a:buFont typeface="Arial"/>
              <a:buNone/>
            </a:pPr>
            <a:r>
              <a:t/>
            </a:r>
            <a:endParaRPr b="0" i="0" sz="2100" u="none" cap="none" strike="noStrike">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chemeClr val="dk1"/>
              </a:buClr>
              <a:buSzPts val="2100"/>
              <a:buFont typeface="Arial"/>
              <a:buNone/>
            </a:pPr>
            <a:r>
              <a:t/>
            </a:r>
            <a:endParaRPr b="0" i="0" sz="2100" u="none" cap="none" strike="noStrike">
              <a:solidFill>
                <a:schemeClr val="dk1"/>
              </a:solidFill>
              <a:latin typeface="Open Sans"/>
              <a:ea typeface="Open Sans"/>
              <a:cs typeface="Open Sans"/>
              <a:sym typeface="Open Sans"/>
            </a:endParaRPr>
          </a:p>
        </p:txBody>
      </p:sp>
      <p:sp>
        <p:nvSpPr>
          <p:cNvPr id="157" name="Google Shape;157;p5"/>
          <p:cNvSpPr/>
          <p:nvPr/>
        </p:nvSpPr>
        <p:spPr>
          <a:xfrm>
            <a:off x="0" y="120650"/>
            <a:ext cx="0" cy="368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158" name="Google Shape;158;p5"/>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59" name="Google Shape;159;p5"/>
          <p:cNvSpPr txBox="1"/>
          <p:nvPr/>
        </p:nvSpPr>
        <p:spPr>
          <a:xfrm>
            <a:off x="856129" y="405187"/>
            <a:ext cx="6553200" cy="1307633"/>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US" sz="4400" u="none" cap="none" strike="noStrike">
                <a:solidFill>
                  <a:schemeClr val="dk1"/>
                </a:solidFill>
                <a:latin typeface="Open Sans"/>
                <a:ea typeface="Open Sans"/>
                <a:cs typeface="Open Sans"/>
                <a:sym typeface="Open Sans"/>
              </a:rPr>
              <a:t>Lecture 2.1 - What is </a:t>
            </a:r>
            <a:br>
              <a:rPr b="0" i="0" lang="en-US" sz="4400" u="none" cap="none" strike="noStrike">
                <a:solidFill>
                  <a:schemeClr val="dk1"/>
                </a:solidFill>
                <a:latin typeface="Open Sans"/>
                <a:ea typeface="Open Sans"/>
                <a:cs typeface="Open Sans"/>
                <a:sym typeface="Open Sans"/>
              </a:rPr>
            </a:br>
            <a:r>
              <a:rPr b="0" i="0" lang="en-US" sz="4400" u="none" cap="none" strike="noStrike">
                <a:solidFill>
                  <a:schemeClr val="dk1"/>
                </a:solidFill>
                <a:latin typeface="Open Sans"/>
                <a:ea typeface="Open Sans"/>
                <a:cs typeface="Open Sans"/>
                <a:sym typeface="Open Sans"/>
              </a:rPr>
              <a:t>energy system analysis</a:t>
            </a:r>
            <a:endParaRPr/>
          </a:p>
        </p:txBody>
      </p:sp>
      <p:sp>
        <p:nvSpPr>
          <p:cNvPr id="160" name="Google Shape;160;p5"/>
          <p:cNvSpPr/>
          <p:nvPr/>
        </p:nvSpPr>
        <p:spPr>
          <a:xfrm>
            <a:off x="7144215" y="39282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Track7_Lecture2_Slide5.mp3" id="161" name="Google Shape;161;p5"/>
          <p:cNvPicPr preferRelativeResize="0"/>
          <p:nvPr/>
        </p:nvPicPr>
        <p:blipFill rotWithShape="1">
          <a:blip r:embed="rId3">
            <a:alphaModFix/>
          </a:blip>
          <a:srcRect b="0" l="0" r="0" t="0"/>
          <a:stretch/>
        </p:blipFill>
        <p:spPr>
          <a:xfrm>
            <a:off x="7215580" y="46418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
          <p:cNvSpPr txBox="1"/>
          <p:nvPr/>
        </p:nvSpPr>
        <p:spPr>
          <a:xfrm>
            <a:off x="898930" y="1554098"/>
            <a:ext cx="3320650" cy="1711155"/>
          </a:xfrm>
          <a:prstGeom prst="rect">
            <a:avLst/>
          </a:prstGeom>
          <a:no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rPr b="1" i="0" lang="en-US" sz="2000" u="none" cap="none" strike="noStrike">
                <a:solidFill>
                  <a:srgbClr val="9CC2E5"/>
                </a:solidFill>
                <a:latin typeface="Open Sans"/>
                <a:ea typeface="Open Sans"/>
                <a:cs typeface="Open Sans"/>
                <a:sym typeface="Open Sans"/>
              </a:rPr>
              <a:t>Components of energy system analysis</a:t>
            </a:r>
            <a:endParaRPr/>
          </a:p>
          <a:p>
            <a:pPr indent="0" lvl="0" marL="0" marR="0" rtl="0" algn="l">
              <a:spcBef>
                <a:spcPts val="1200"/>
              </a:spcBef>
              <a:spcAft>
                <a:spcPts val="0"/>
              </a:spcAft>
              <a:buNone/>
            </a:pPr>
            <a:r>
              <a:t/>
            </a:r>
            <a:endParaRPr b="0" i="0" sz="2133" u="none" cap="none" strike="noStrike">
              <a:solidFill>
                <a:schemeClr val="dk1"/>
              </a:solidFill>
              <a:latin typeface="Open Sans"/>
              <a:ea typeface="Open Sans"/>
              <a:cs typeface="Open Sans"/>
              <a:sym typeface="Open Sans"/>
            </a:endParaRPr>
          </a:p>
        </p:txBody>
      </p:sp>
      <p:sp>
        <p:nvSpPr>
          <p:cNvPr id="167" name="Google Shape;167;p6"/>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pic>
        <p:nvPicPr>
          <p:cNvPr id="168" name="Google Shape;168;p6"/>
          <p:cNvPicPr preferRelativeResize="0"/>
          <p:nvPr/>
        </p:nvPicPr>
        <p:blipFill rotWithShape="1">
          <a:blip r:embed="rId3">
            <a:alphaModFix/>
          </a:blip>
          <a:srcRect b="0" l="0" r="0" t="0"/>
          <a:stretch/>
        </p:blipFill>
        <p:spPr>
          <a:xfrm>
            <a:off x="2334907" y="1648313"/>
            <a:ext cx="6985000" cy="4406900"/>
          </a:xfrm>
          <a:prstGeom prst="rect">
            <a:avLst/>
          </a:prstGeom>
          <a:noFill/>
          <a:ln>
            <a:noFill/>
          </a:ln>
        </p:spPr>
      </p:pic>
      <p:sp>
        <p:nvSpPr>
          <p:cNvPr id="169" name="Google Shape;169;p6"/>
          <p:cNvSpPr txBox="1"/>
          <p:nvPr/>
        </p:nvSpPr>
        <p:spPr>
          <a:xfrm>
            <a:off x="856129" y="450010"/>
            <a:ext cx="6347013" cy="1262810"/>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US" sz="4400" u="none" cap="none" strike="noStrike">
                <a:solidFill>
                  <a:schemeClr val="dk1"/>
                </a:solidFill>
                <a:latin typeface="Open Sans"/>
                <a:ea typeface="Open Sans"/>
                <a:cs typeface="Open Sans"/>
                <a:sym typeface="Open Sans"/>
              </a:rPr>
              <a:t>Lecture 2.1 - What is </a:t>
            </a:r>
            <a:br>
              <a:rPr b="0" i="0" lang="en-US" sz="4400" u="none" cap="none" strike="noStrike">
                <a:solidFill>
                  <a:schemeClr val="dk1"/>
                </a:solidFill>
                <a:latin typeface="Open Sans"/>
                <a:ea typeface="Open Sans"/>
                <a:cs typeface="Open Sans"/>
                <a:sym typeface="Open Sans"/>
              </a:rPr>
            </a:br>
            <a:r>
              <a:rPr b="0" i="0" lang="en-US" sz="4400" u="none" cap="none" strike="noStrike">
                <a:solidFill>
                  <a:schemeClr val="dk1"/>
                </a:solidFill>
                <a:latin typeface="Open Sans"/>
                <a:ea typeface="Open Sans"/>
                <a:cs typeface="Open Sans"/>
                <a:sym typeface="Open Sans"/>
              </a:rPr>
              <a:t>energy system analysis</a:t>
            </a:r>
            <a:endParaRPr/>
          </a:p>
        </p:txBody>
      </p:sp>
      <p:sp>
        <p:nvSpPr>
          <p:cNvPr id="170" name="Google Shape;170;p6"/>
          <p:cNvSpPr/>
          <p:nvPr/>
        </p:nvSpPr>
        <p:spPr>
          <a:xfrm>
            <a:off x="7144215" y="39282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Track7_Lecture2_Slide6.mp3" id="171" name="Google Shape;171;p6"/>
          <p:cNvPicPr preferRelativeResize="0"/>
          <p:nvPr/>
        </p:nvPicPr>
        <p:blipFill rotWithShape="1">
          <a:blip r:embed="rId4">
            <a:alphaModFix/>
          </a:blip>
          <a:srcRect b="0" l="0" r="0" t="0"/>
          <a:stretch/>
        </p:blipFill>
        <p:spPr>
          <a:xfrm>
            <a:off x="7218132" y="46418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7"/>
          <p:cNvSpPr txBox="1"/>
          <p:nvPr/>
        </p:nvSpPr>
        <p:spPr>
          <a:xfrm>
            <a:off x="887413" y="1685925"/>
            <a:ext cx="5065153" cy="3280056"/>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i="0" lang="en-US" sz="2000" u="none" cap="none" strike="noStrike">
                <a:solidFill>
                  <a:srgbClr val="9CC2E5"/>
                </a:solidFill>
                <a:latin typeface="Open Sans"/>
                <a:ea typeface="Open Sans"/>
                <a:cs typeface="Open Sans"/>
                <a:sym typeface="Open Sans"/>
              </a:rPr>
              <a:t>The key steps in energy system analysis are:</a:t>
            </a:r>
            <a:endParaRPr b="0" i="0" sz="2000" u="none" cap="none" strike="noStrike">
              <a:solidFill>
                <a:schemeClr val="dk1"/>
              </a:solidFill>
              <a:latin typeface="Open Sans"/>
              <a:ea typeface="Open Sans"/>
              <a:cs typeface="Open Sans"/>
              <a:sym typeface="Open Sans"/>
            </a:endParaRPr>
          </a:p>
          <a:p>
            <a:pPr indent="-457200" lvl="2" marL="914400" marR="0" rtl="0" algn="l">
              <a:spcBef>
                <a:spcPts val="2200"/>
              </a:spcBef>
              <a:spcAft>
                <a:spcPts val="0"/>
              </a:spcAft>
              <a:buClr>
                <a:srgbClr val="333333"/>
              </a:buClr>
              <a:buSzPts val="1600"/>
              <a:buFont typeface="Calibri"/>
              <a:buAutoNum type="arabicPeriod"/>
            </a:pPr>
            <a:r>
              <a:rPr b="0" i="0" lang="en-US" sz="2000" u="none" cap="none" strike="noStrike">
                <a:solidFill>
                  <a:schemeClr val="dk1"/>
                </a:solidFill>
                <a:latin typeface="Open Sans"/>
                <a:ea typeface="Open Sans"/>
                <a:cs typeface="Open Sans"/>
                <a:sym typeface="Open Sans"/>
              </a:rPr>
              <a:t>Economic growth analysis</a:t>
            </a:r>
            <a:endParaRPr/>
          </a:p>
          <a:p>
            <a:pPr indent="-457200" lvl="2" marL="914400" marR="0" rtl="0" algn="l">
              <a:spcBef>
                <a:spcPts val="1000"/>
              </a:spcBef>
              <a:spcAft>
                <a:spcPts val="0"/>
              </a:spcAft>
              <a:buClr>
                <a:srgbClr val="333333"/>
              </a:buClr>
              <a:buSzPts val="1600"/>
              <a:buFont typeface="Calibri"/>
              <a:buAutoNum type="arabicPeriod"/>
            </a:pPr>
            <a:r>
              <a:rPr b="0" i="0" lang="en-US" sz="2000" u="none" cap="none" strike="noStrike">
                <a:solidFill>
                  <a:schemeClr val="dk1"/>
                </a:solidFill>
                <a:latin typeface="Open Sans"/>
                <a:ea typeface="Open Sans"/>
                <a:cs typeface="Open Sans"/>
                <a:sym typeface="Open Sans"/>
              </a:rPr>
              <a:t>Energy demand analysis </a:t>
            </a:r>
            <a:endParaRPr b="0" i="0" sz="2000" u="none" cap="none" strike="noStrike">
              <a:solidFill>
                <a:schemeClr val="dk1"/>
              </a:solidFill>
              <a:latin typeface="Open Sans"/>
              <a:ea typeface="Open Sans"/>
              <a:cs typeface="Open Sans"/>
              <a:sym typeface="Open Sans"/>
            </a:endParaRPr>
          </a:p>
          <a:p>
            <a:pPr indent="-457200" lvl="2" marL="914400" marR="0" rtl="0" algn="l">
              <a:spcBef>
                <a:spcPts val="1000"/>
              </a:spcBef>
              <a:spcAft>
                <a:spcPts val="0"/>
              </a:spcAft>
              <a:buClr>
                <a:srgbClr val="333333"/>
              </a:buClr>
              <a:buSzPts val="1600"/>
              <a:buFont typeface="Calibri"/>
              <a:buAutoNum type="arabicPeriod"/>
            </a:pPr>
            <a:r>
              <a:rPr b="0" i="0" lang="en-US" sz="2000" u="none" cap="none" strike="noStrike">
                <a:solidFill>
                  <a:schemeClr val="dk1"/>
                </a:solidFill>
                <a:latin typeface="Open Sans"/>
                <a:ea typeface="Open Sans"/>
                <a:cs typeface="Open Sans"/>
                <a:sym typeface="Open Sans"/>
              </a:rPr>
              <a:t>Energy supply strategy analysis</a:t>
            </a:r>
            <a:endParaRPr b="0" i="0" sz="2000" u="none" cap="none" strike="noStrike">
              <a:solidFill>
                <a:schemeClr val="dk1"/>
              </a:solidFill>
              <a:latin typeface="Open Sans"/>
              <a:ea typeface="Open Sans"/>
              <a:cs typeface="Open Sans"/>
              <a:sym typeface="Open Sans"/>
            </a:endParaRPr>
          </a:p>
          <a:p>
            <a:pPr indent="-241300" lvl="1" marL="342900" marR="0" rtl="0" algn="l">
              <a:spcBef>
                <a:spcPts val="1000"/>
              </a:spcBef>
              <a:spcAft>
                <a:spcPts val="0"/>
              </a:spcAft>
              <a:buClr>
                <a:srgbClr val="333333"/>
              </a:buClr>
              <a:buSzPts val="1600"/>
              <a:buFont typeface="Arial"/>
              <a:buNone/>
            </a:pPr>
            <a:r>
              <a:t/>
            </a:r>
            <a:endParaRPr b="0" i="0" sz="2000" u="none" cap="none" strike="noStrike">
              <a:solidFill>
                <a:schemeClr val="dk1"/>
              </a:solidFill>
              <a:latin typeface="Open Sans"/>
              <a:ea typeface="Open Sans"/>
              <a:cs typeface="Open Sans"/>
              <a:sym typeface="Open Sans"/>
            </a:endParaRPr>
          </a:p>
          <a:p>
            <a:pPr indent="0" lvl="1" marL="0" marR="0" rtl="0" algn="l">
              <a:spcBef>
                <a:spcPts val="1000"/>
              </a:spcBef>
              <a:spcAft>
                <a:spcPts val="0"/>
              </a:spcAft>
              <a:buNone/>
            </a:pPr>
            <a:r>
              <a:rPr b="0" i="0" lang="en-US" sz="2000" u="none" cap="none" strike="noStrike">
                <a:solidFill>
                  <a:schemeClr val="dk1"/>
                </a:solidFill>
                <a:latin typeface="Open Sans"/>
                <a:ea typeface="Open Sans"/>
                <a:cs typeface="Open Sans"/>
                <a:sym typeface="Open Sans"/>
              </a:rPr>
              <a:t>Although, all steps can be considered important depending on the context.</a:t>
            </a:r>
            <a:endParaRPr/>
          </a:p>
          <a:p>
            <a:pPr indent="-406386" lvl="0" marL="609585" marR="0" rtl="0" algn="l">
              <a:spcBef>
                <a:spcPts val="0"/>
              </a:spcBef>
              <a:spcAft>
                <a:spcPts val="0"/>
              </a:spcAft>
              <a:buClr>
                <a:schemeClr val="dk1"/>
              </a:buClr>
              <a:buSzPts val="1600"/>
              <a:buFont typeface="Arial"/>
              <a:buNone/>
            </a:pPr>
            <a:r>
              <a:t/>
            </a:r>
            <a:endParaRPr b="0" i="0" sz="2133" u="none" cap="none" strike="noStrike">
              <a:solidFill>
                <a:schemeClr val="dk1"/>
              </a:solidFill>
              <a:latin typeface="Open Sans"/>
              <a:ea typeface="Open Sans"/>
              <a:cs typeface="Open Sans"/>
              <a:sym typeface="Open Sans"/>
            </a:endParaRPr>
          </a:p>
        </p:txBody>
      </p:sp>
      <p:sp>
        <p:nvSpPr>
          <p:cNvPr id="177" name="Google Shape;177;p7"/>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pic>
        <p:nvPicPr>
          <p:cNvPr id="178" name="Google Shape;178;p7"/>
          <p:cNvPicPr preferRelativeResize="0"/>
          <p:nvPr/>
        </p:nvPicPr>
        <p:blipFill rotWithShape="1">
          <a:blip r:embed="rId3">
            <a:alphaModFix/>
          </a:blip>
          <a:srcRect b="0" l="0" r="0" t="0"/>
          <a:stretch/>
        </p:blipFill>
        <p:spPr>
          <a:xfrm>
            <a:off x="5072818" y="1789522"/>
            <a:ext cx="6985000" cy="4406900"/>
          </a:xfrm>
          <a:prstGeom prst="rect">
            <a:avLst/>
          </a:prstGeom>
          <a:noFill/>
          <a:ln>
            <a:noFill/>
          </a:ln>
        </p:spPr>
      </p:pic>
      <p:sp>
        <p:nvSpPr>
          <p:cNvPr id="179" name="Google Shape;179;p7"/>
          <p:cNvSpPr txBox="1"/>
          <p:nvPr/>
        </p:nvSpPr>
        <p:spPr>
          <a:xfrm>
            <a:off x="856129" y="378292"/>
            <a:ext cx="6571130" cy="1325562"/>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b="0" i="0" lang="en-US" sz="4400" u="none" cap="none" strike="noStrike">
                <a:solidFill>
                  <a:schemeClr val="dk1"/>
                </a:solidFill>
                <a:latin typeface="Open Sans"/>
                <a:ea typeface="Open Sans"/>
                <a:cs typeface="Open Sans"/>
                <a:sym typeface="Open Sans"/>
              </a:rPr>
              <a:t>Lecture 2.1 - What is </a:t>
            </a:r>
            <a:br>
              <a:rPr b="0" i="0" lang="en-US" sz="4400" u="none" cap="none" strike="noStrike">
                <a:solidFill>
                  <a:schemeClr val="dk1"/>
                </a:solidFill>
                <a:latin typeface="Open Sans"/>
                <a:ea typeface="Open Sans"/>
                <a:cs typeface="Open Sans"/>
                <a:sym typeface="Open Sans"/>
              </a:rPr>
            </a:br>
            <a:r>
              <a:rPr b="0" i="0" lang="en-US" sz="4400" u="none" cap="none" strike="noStrike">
                <a:solidFill>
                  <a:schemeClr val="dk1"/>
                </a:solidFill>
                <a:latin typeface="Open Sans"/>
                <a:ea typeface="Open Sans"/>
                <a:cs typeface="Open Sans"/>
                <a:sym typeface="Open Sans"/>
              </a:rPr>
              <a:t>energy system analysis</a:t>
            </a:r>
            <a:endParaRPr/>
          </a:p>
        </p:txBody>
      </p:sp>
      <p:sp>
        <p:nvSpPr>
          <p:cNvPr id="180" name="Google Shape;180;p7"/>
          <p:cNvSpPr/>
          <p:nvPr/>
        </p:nvSpPr>
        <p:spPr>
          <a:xfrm>
            <a:off x="7144215" y="39282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Slide 7 mod.mp3" id="181" name="Google Shape;181;p7"/>
          <p:cNvPicPr preferRelativeResize="0"/>
          <p:nvPr/>
        </p:nvPicPr>
        <p:blipFill rotWithShape="1">
          <a:blip r:embed="rId4">
            <a:alphaModFix/>
          </a:blip>
          <a:srcRect b="0" l="0" r="0" t="0"/>
          <a:stretch/>
        </p:blipFill>
        <p:spPr>
          <a:xfrm>
            <a:off x="7215580" y="46418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ph type="title"/>
          </p:nvPr>
        </p:nvSpPr>
        <p:spPr>
          <a:xfrm>
            <a:off x="838200" y="390840"/>
            <a:ext cx="7386638" cy="1325562"/>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US"/>
              <a:t>Lecture 2.2 - Economic Growth Analysis</a:t>
            </a:r>
            <a:endParaRPr/>
          </a:p>
        </p:txBody>
      </p:sp>
      <p:grpSp>
        <p:nvGrpSpPr>
          <p:cNvPr id="187" name="Google Shape;187;p8"/>
          <p:cNvGrpSpPr/>
          <p:nvPr/>
        </p:nvGrpSpPr>
        <p:grpSpPr>
          <a:xfrm>
            <a:off x="1833803" y="3984056"/>
            <a:ext cx="4590578" cy="2378004"/>
            <a:chOff x="1697850" y="1215336"/>
            <a:chExt cx="6995571" cy="5846112"/>
          </a:xfrm>
        </p:grpSpPr>
        <p:grpSp>
          <p:nvGrpSpPr>
            <p:cNvPr id="188" name="Google Shape;188;p8"/>
            <p:cNvGrpSpPr/>
            <p:nvPr/>
          </p:nvGrpSpPr>
          <p:grpSpPr>
            <a:xfrm>
              <a:off x="1697850" y="1215336"/>
              <a:ext cx="6995571" cy="5846112"/>
              <a:chOff x="1904468" y="1215428"/>
              <a:chExt cx="4814" cy="4023"/>
            </a:xfrm>
          </p:grpSpPr>
          <p:sp>
            <p:nvSpPr>
              <p:cNvPr id="189" name="Google Shape;189;p8"/>
              <p:cNvSpPr/>
              <p:nvPr/>
            </p:nvSpPr>
            <p:spPr>
              <a:xfrm>
                <a:off x="1904610" y="1215428"/>
                <a:ext cx="4560" cy="3470"/>
              </a:xfrm>
              <a:prstGeom prst="rect">
                <a:avLst/>
              </a:prstGeom>
              <a:no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8"/>
              <p:cNvSpPr/>
              <p:nvPr/>
            </p:nvSpPr>
            <p:spPr>
              <a:xfrm>
                <a:off x="1905488" y="1215635"/>
                <a:ext cx="3518" cy="2388"/>
              </a:xfrm>
              <a:custGeom>
                <a:rect b="b" l="l" r="r" t="t"/>
                <a:pathLst>
                  <a:path extrusionOk="0" h="2388" w="3518">
                    <a:moveTo>
                      <a:pt x="0" y="2384"/>
                    </a:moveTo>
                    <a:lnTo>
                      <a:pt x="3518" y="2384"/>
                    </a:lnTo>
                    <a:lnTo>
                      <a:pt x="3518" y="2388"/>
                    </a:lnTo>
                    <a:lnTo>
                      <a:pt x="0" y="2388"/>
                    </a:lnTo>
                    <a:lnTo>
                      <a:pt x="0" y="2384"/>
                    </a:lnTo>
                    <a:close/>
                    <a:moveTo>
                      <a:pt x="0" y="1985"/>
                    </a:moveTo>
                    <a:lnTo>
                      <a:pt x="3518" y="1985"/>
                    </a:lnTo>
                    <a:lnTo>
                      <a:pt x="3518" y="1988"/>
                    </a:lnTo>
                    <a:lnTo>
                      <a:pt x="0" y="1988"/>
                    </a:lnTo>
                    <a:lnTo>
                      <a:pt x="0" y="1985"/>
                    </a:lnTo>
                    <a:close/>
                    <a:moveTo>
                      <a:pt x="0" y="1589"/>
                    </a:moveTo>
                    <a:lnTo>
                      <a:pt x="3518" y="1589"/>
                    </a:lnTo>
                    <a:lnTo>
                      <a:pt x="3518" y="1593"/>
                    </a:lnTo>
                    <a:lnTo>
                      <a:pt x="0" y="1593"/>
                    </a:lnTo>
                    <a:lnTo>
                      <a:pt x="0" y="1589"/>
                    </a:lnTo>
                    <a:close/>
                    <a:moveTo>
                      <a:pt x="0" y="1190"/>
                    </a:moveTo>
                    <a:lnTo>
                      <a:pt x="3518" y="1190"/>
                    </a:lnTo>
                    <a:lnTo>
                      <a:pt x="3518" y="1194"/>
                    </a:lnTo>
                    <a:lnTo>
                      <a:pt x="0" y="1194"/>
                    </a:lnTo>
                    <a:lnTo>
                      <a:pt x="0" y="1190"/>
                    </a:lnTo>
                    <a:close/>
                    <a:moveTo>
                      <a:pt x="0" y="795"/>
                    </a:moveTo>
                    <a:lnTo>
                      <a:pt x="3518" y="795"/>
                    </a:lnTo>
                    <a:lnTo>
                      <a:pt x="3518" y="799"/>
                    </a:lnTo>
                    <a:lnTo>
                      <a:pt x="0" y="799"/>
                    </a:lnTo>
                    <a:lnTo>
                      <a:pt x="0" y="795"/>
                    </a:lnTo>
                    <a:close/>
                    <a:moveTo>
                      <a:pt x="0" y="396"/>
                    </a:moveTo>
                    <a:lnTo>
                      <a:pt x="3518" y="396"/>
                    </a:lnTo>
                    <a:lnTo>
                      <a:pt x="3518" y="400"/>
                    </a:lnTo>
                    <a:lnTo>
                      <a:pt x="0" y="400"/>
                    </a:lnTo>
                    <a:lnTo>
                      <a:pt x="0" y="396"/>
                    </a:lnTo>
                    <a:close/>
                    <a:moveTo>
                      <a:pt x="0" y="0"/>
                    </a:moveTo>
                    <a:lnTo>
                      <a:pt x="3518" y="0"/>
                    </a:lnTo>
                    <a:lnTo>
                      <a:pt x="3518" y="4"/>
                    </a:lnTo>
                    <a:lnTo>
                      <a:pt x="0" y="4"/>
                    </a:lnTo>
                    <a:lnTo>
                      <a:pt x="0" y="0"/>
                    </a:lnTo>
                    <a:close/>
                  </a:path>
                </a:pathLst>
              </a:custGeom>
              <a:solidFill>
                <a:srgbClr val="868686"/>
              </a:solidFill>
              <a:ln cap="flat" cmpd="sng" w="9525">
                <a:solidFill>
                  <a:srgbClr val="868686"/>
                </a:solidFill>
                <a:prstDash val="solid"/>
                <a:bevel/>
                <a:headEnd len="sm" w="sm" type="none"/>
                <a:tailEnd len="sm" w="sm" type="none"/>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8"/>
              <p:cNvSpPr/>
              <p:nvPr/>
            </p:nvSpPr>
            <p:spPr>
              <a:xfrm>
                <a:off x="1905482" y="1215637"/>
                <a:ext cx="11" cy="2779"/>
              </a:xfrm>
              <a:prstGeom prst="rect">
                <a:avLst/>
              </a:prstGeom>
              <a:solidFill>
                <a:srgbClr val="000000"/>
              </a:solidFill>
              <a:ln cap="flat" cmpd="sng" w="9525">
                <a:solidFill>
                  <a:srgbClr val="000000"/>
                </a:solidFill>
                <a:prstDash val="solid"/>
                <a:bevel/>
                <a:headEnd len="sm" w="sm" type="none"/>
                <a:tailEnd len="sm" w="sm" type="none"/>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Arial"/>
                  <a:buNone/>
                </a:pPr>
                <a:r>
                  <a:t/>
                </a:r>
                <a:endParaRPr b="0" sz="2400" u="none">
                  <a:solidFill>
                    <a:schemeClr val="dk1"/>
                  </a:solidFill>
                  <a:latin typeface="Open Sans"/>
                  <a:ea typeface="Open Sans"/>
                  <a:cs typeface="Open Sans"/>
                  <a:sym typeface="Open Sans"/>
                </a:endParaRPr>
              </a:p>
            </p:txBody>
          </p:sp>
          <p:sp>
            <p:nvSpPr>
              <p:cNvPr id="192" name="Google Shape;192;p8"/>
              <p:cNvSpPr/>
              <p:nvPr/>
            </p:nvSpPr>
            <p:spPr>
              <a:xfrm>
                <a:off x="1905465" y="1215632"/>
                <a:ext cx="23" cy="2790"/>
              </a:xfrm>
              <a:custGeom>
                <a:rect b="b" l="l" r="r" t="t"/>
                <a:pathLst>
                  <a:path extrusionOk="0" h="2790" w="23">
                    <a:moveTo>
                      <a:pt x="0" y="2778"/>
                    </a:moveTo>
                    <a:lnTo>
                      <a:pt x="23" y="2778"/>
                    </a:lnTo>
                    <a:lnTo>
                      <a:pt x="23" y="2790"/>
                    </a:lnTo>
                    <a:lnTo>
                      <a:pt x="0" y="2790"/>
                    </a:lnTo>
                    <a:lnTo>
                      <a:pt x="0" y="2778"/>
                    </a:lnTo>
                    <a:close/>
                    <a:moveTo>
                      <a:pt x="0" y="2383"/>
                    </a:moveTo>
                    <a:lnTo>
                      <a:pt x="23" y="2383"/>
                    </a:lnTo>
                    <a:lnTo>
                      <a:pt x="23" y="2395"/>
                    </a:lnTo>
                    <a:lnTo>
                      <a:pt x="0" y="2395"/>
                    </a:lnTo>
                    <a:lnTo>
                      <a:pt x="0" y="2383"/>
                    </a:lnTo>
                    <a:close/>
                    <a:moveTo>
                      <a:pt x="0" y="1984"/>
                    </a:moveTo>
                    <a:lnTo>
                      <a:pt x="23" y="1984"/>
                    </a:lnTo>
                    <a:lnTo>
                      <a:pt x="23" y="1995"/>
                    </a:lnTo>
                    <a:lnTo>
                      <a:pt x="0" y="1995"/>
                    </a:lnTo>
                    <a:lnTo>
                      <a:pt x="0" y="1984"/>
                    </a:lnTo>
                    <a:close/>
                    <a:moveTo>
                      <a:pt x="0" y="1588"/>
                    </a:moveTo>
                    <a:lnTo>
                      <a:pt x="23" y="1588"/>
                    </a:lnTo>
                    <a:lnTo>
                      <a:pt x="23" y="1600"/>
                    </a:lnTo>
                    <a:lnTo>
                      <a:pt x="0" y="1600"/>
                    </a:lnTo>
                    <a:lnTo>
                      <a:pt x="0" y="1588"/>
                    </a:lnTo>
                    <a:close/>
                    <a:moveTo>
                      <a:pt x="0" y="1189"/>
                    </a:moveTo>
                    <a:lnTo>
                      <a:pt x="23" y="1189"/>
                    </a:lnTo>
                    <a:lnTo>
                      <a:pt x="23" y="1201"/>
                    </a:lnTo>
                    <a:lnTo>
                      <a:pt x="0" y="1201"/>
                    </a:lnTo>
                    <a:lnTo>
                      <a:pt x="0" y="1189"/>
                    </a:lnTo>
                    <a:close/>
                    <a:moveTo>
                      <a:pt x="0" y="794"/>
                    </a:moveTo>
                    <a:lnTo>
                      <a:pt x="23" y="794"/>
                    </a:lnTo>
                    <a:lnTo>
                      <a:pt x="23" y="806"/>
                    </a:lnTo>
                    <a:lnTo>
                      <a:pt x="0" y="806"/>
                    </a:lnTo>
                    <a:lnTo>
                      <a:pt x="0" y="794"/>
                    </a:lnTo>
                    <a:close/>
                    <a:moveTo>
                      <a:pt x="0" y="395"/>
                    </a:moveTo>
                    <a:lnTo>
                      <a:pt x="23" y="395"/>
                    </a:lnTo>
                    <a:lnTo>
                      <a:pt x="23" y="407"/>
                    </a:lnTo>
                    <a:lnTo>
                      <a:pt x="0" y="407"/>
                    </a:lnTo>
                    <a:lnTo>
                      <a:pt x="0" y="395"/>
                    </a:lnTo>
                    <a:close/>
                    <a:moveTo>
                      <a:pt x="0" y="0"/>
                    </a:moveTo>
                    <a:lnTo>
                      <a:pt x="23" y="0"/>
                    </a:lnTo>
                    <a:lnTo>
                      <a:pt x="23" y="11"/>
                    </a:lnTo>
                    <a:lnTo>
                      <a:pt x="0" y="11"/>
                    </a:lnTo>
                    <a:lnTo>
                      <a:pt x="0"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8"/>
              <p:cNvSpPr/>
              <p:nvPr/>
            </p:nvSpPr>
            <p:spPr>
              <a:xfrm>
                <a:off x="1905486" y="1218414"/>
                <a:ext cx="3518" cy="8"/>
              </a:xfrm>
              <a:prstGeom prst="rect">
                <a:avLst/>
              </a:prstGeom>
              <a:solidFill>
                <a:srgbClr val="000000"/>
              </a:solidFill>
              <a:ln cap="flat" cmpd="sng" w="9525">
                <a:solidFill>
                  <a:srgbClr val="000000"/>
                </a:solidFill>
                <a:prstDash val="solid"/>
                <a:bevel/>
                <a:headEnd len="sm" w="sm" type="none"/>
                <a:tailEnd len="sm" w="sm" type="none"/>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Arial"/>
                  <a:buNone/>
                </a:pPr>
                <a:r>
                  <a:t/>
                </a:r>
                <a:endParaRPr b="0" sz="2400" u="none">
                  <a:solidFill>
                    <a:schemeClr val="dk1"/>
                  </a:solidFill>
                  <a:latin typeface="Open Sans"/>
                  <a:ea typeface="Open Sans"/>
                  <a:cs typeface="Open Sans"/>
                  <a:sym typeface="Open Sans"/>
                </a:endParaRPr>
              </a:p>
            </p:txBody>
          </p:sp>
          <p:sp>
            <p:nvSpPr>
              <p:cNvPr id="194" name="Google Shape;194;p8"/>
              <p:cNvSpPr/>
              <p:nvPr/>
            </p:nvSpPr>
            <p:spPr>
              <a:xfrm>
                <a:off x="1905482" y="1218418"/>
                <a:ext cx="3525" cy="24"/>
              </a:xfrm>
              <a:custGeom>
                <a:rect b="b" l="l" r="r" t="t"/>
                <a:pathLst>
                  <a:path extrusionOk="0" h="24" w="3525">
                    <a:moveTo>
                      <a:pt x="7" y="0"/>
                    </a:moveTo>
                    <a:lnTo>
                      <a:pt x="7" y="24"/>
                    </a:lnTo>
                    <a:lnTo>
                      <a:pt x="0" y="24"/>
                    </a:lnTo>
                    <a:lnTo>
                      <a:pt x="0" y="0"/>
                    </a:lnTo>
                    <a:lnTo>
                      <a:pt x="7" y="0"/>
                    </a:lnTo>
                    <a:close/>
                    <a:moveTo>
                      <a:pt x="512" y="0"/>
                    </a:moveTo>
                    <a:lnTo>
                      <a:pt x="512" y="24"/>
                    </a:lnTo>
                    <a:lnTo>
                      <a:pt x="504" y="24"/>
                    </a:lnTo>
                    <a:lnTo>
                      <a:pt x="504" y="0"/>
                    </a:lnTo>
                    <a:lnTo>
                      <a:pt x="512" y="0"/>
                    </a:lnTo>
                    <a:close/>
                    <a:moveTo>
                      <a:pt x="1012" y="0"/>
                    </a:moveTo>
                    <a:lnTo>
                      <a:pt x="1012" y="24"/>
                    </a:lnTo>
                    <a:lnTo>
                      <a:pt x="1005" y="24"/>
                    </a:lnTo>
                    <a:lnTo>
                      <a:pt x="1005" y="0"/>
                    </a:lnTo>
                    <a:lnTo>
                      <a:pt x="1012" y="0"/>
                    </a:lnTo>
                    <a:close/>
                    <a:moveTo>
                      <a:pt x="1516" y="0"/>
                    </a:moveTo>
                    <a:lnTo>
                      <a:pt x="1516" y="24"/>
                    </a:lnTo>
                    <a:lnTo>
                      <a:pt x="1509" y="24"/>
                    </a:lnTo>
                    <a:lnTo>
                      <a:pt x="1509" y="0"/>
                    </a:lnTo>
                    <a:lnTo>
                      <a:pt x="1516" y="0"/>
                    </a:lnTo>
                    <a:close/>
                    <a:moveTo>
                      <a:pt x="2017" y="0"/>
                    </a:moveTo>
                    <a:lnTo>
                      <a:pt x="2017" y="24"/>
                    </a:lnTo>
                    <a:lnTo>
                      <a:pt x="2009" y="24"/>
                    </a:lnTo>
                    <a:lnTo>
                      <a:pt x="2009" y="0"/>
                    </a:lnTo>
                    <a:lnTo>
                      <a:pt x="2017" y="0"/>
                    </a:lnTo>
                    <a:close/>
                    <a:moveTo>
                      <a:pt x="2521" y="0"/>
                    </a:moveTo>
                    <a:lnTo>
                      <a:pt x="2521" y="24"/>
                    </a:lnTo>
                    <a:lnTo>
                      <a:pt x="2513" y="24"/>
                    </a:lnTo>
                    <a:lnTo>
                      <a:pt x="2513" y="0"/>
                    </a:lnTo>
                    <a:lnTo>
                      <a:pt x="2521" y="0"/>
                    </a:lnTo>
                    <a:close/>
                    <a:moveTo>
                      <a:pt x="3021" y="0"/>
                    </a:moveTo>
                    <a:lnTo>
                      <a:pt x="3021" y="24"/>
                    </a:lnTo>
                    <a:lnTo>
                      <a:pt x="3014" y="24"/>
                    </a:lnTo>
                    <a:lnTo>
                      <a:pt x="3014" y="0"/>
                    </a:lnTo>
                    <a:lnTo>
                      <a:pt x="3021" y="0"/>
                    </a:lnTo>
                    <a:close/>
                    <a:moveTo>
                      <a:pt x="3525" y="0"/>
                    </a:moveTo>
                    <a:lnTo>
                      <a:pt x="3525" y="24"/>
                    </a:lnTo>
                    <a:lnTo>
                      <a:pt x="3518" y="24"/>
                    </a:lnTo>
                    <a:lnTo>
                      <a:pt x="3518" y="0"/>
                    </a:lnTo>
                    <a:lnTo>
                      <a:pt x="3525" y="0"/>
                    </a:lnTo>
                    <a:close/>
                  </a:path>
                </a:pathLst>
              </a:custGeom>
              <a:solidFill>
                <a:srgbClr val="000000"/>
              </a:solidFill>
              <a:ln cap="flat" cmpd="sng" w="9525">
                <a:solidFill>
                  <a:srgbClr val="000000"/>
                </a:solidFill>
                <a:prstDash val="solid"/>
                <a:bevel/>
                <a:headEnd len="sm" w="sm" type="none"/>
                <a:tailEnd len="sm" w="sm" type="none"/>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8"/>
              <p:cNvSpPr/>
              <p:nvPr/>
            </p:nvSpPr>
            <p:spPr>
              <a:xfrm>
                <a:off x="1907796" y="1216092"/>
                <a:ext cx="33" cy="36"/>
              </a:xfrm>
              <a:custGeom>
                <a:rect b="b" l="l" r="r" t="t"/>
                <a:pathLst>
                  <a:path extrusionOk="0" h="36" w="33">
                    <a:moveTo>
                      <a:pt x="33" y="36"/>
                    </a:moveTo>
                    <a:lnTo>
                      <a:pt x="0" y="0"/>
                    </a:lnTo>
                    <a:lnTo>
                      <a:pt x="33" y="36"/>
                    </a:lnTo>
                    <a:close/>
                    <a:moveTo>
                      <a:pt x="0" y="36"/>
                    </a:moveTo>
                    <a:lnTo>
                      <a:pt x="33" y="0"/>
                    </a:lnTo>
                    <a:lnTo>
                      <a:pt x="0" y="36"/>
                    </a:lnTo>
                    <a:close/>
                  </a:path>
                </a:pathLst>
              </a:custGeom>
              <a:solidFill>
                <a:srgbClr val="C0504D"/>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8"/>
              <p:cNvSpPr/>
              <p:nvPr/>
            </p:nvSpPr>
            <p:spPr>
              <a:xfrm>
                <a:off x="1907101" y="1217218"/>
                <a:ext cx="34" cy="36"/>
              </a:xfrm>
              <a:custGeom>
                <a:rect b="b" l="l" r="r" t="t"/>
                <a:pathLst>
                  <a:path extrusionOk="0" h="36" w="34">
                    <a:moveTo>
                      <a:pt x="34" y="36"/>
                    </a:moveTo>
                    <a:lnTo>
                      <a:pt x="0" y="0"/>
                    </a:lnTo>
                    <a:lnTo>
                      <a:pt x="34" y="36"/>
                    </a:lnTo>
                    <a:close/>
                    <a:moveTo>
                      <a:pt x="0" y="36"/>
                    </a:moveTo>
                    <a:lnTo>
                      <a:pt x="34" y="0"/>
                    </a:lnTo>
                    <a:lnTo>
                      <a:pt x="0" y="36"/>
                    </a:lnTo>
                    <a:close/>
                  </a:path>
                </a:pathLst>
              </a:custGeom>
              <a:solidFill>
                <a:srgbClr val="00CC00"/>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8"/>
              <p:cNvSpPr/>
              <p:nvPr/>
            </p:nvSpPr>
            <p:spPr>
              <a:xfrm>
                <a:off x="1907415" y="1217199"/>
                <a:ext cx="33" cy="35"/>
              </a:xfrm>
              <a:custGeom>
                <a:rect b="b" l="l" r="r" t="t"/>
                <a:pathLst>
                  <a:path extrusionOk="0" h="35" w="33">
                    <a:moveTo>
                      <a:pt x="33" y="35"/>
                    </a:moveTo>
                    <a:lnTo>
                      <a:pt x="0" y="0"/>
                    </a:lnTo>
                    <a:lnTo>
                      <a:pt x="33" y="35"/>
                    </a:lnTo>
                    <a:close/>
                    <a:moveTo>
                      <a:pt x="0" y="35"/>
                    </a:moveTo>
                    <a:lnTo>
                      <a:pt x="33" y="0"/>
                    </a:lnTo>
                    <a:lnTo>
                      <a:pt x="0" y="35"/>
                    </a:lnTo>
                    <a:close/>
                  </a:path>
                </a:pathLst>
              </a:custGeom>
              <a:solidFill>
                <a:srgbClr val="4F81BD"/>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8"/>
              <p:cNvSpPr/>
              <p:nvPr/>
            </p:nvSpPr>
            <p:spPr>
              <a:xfrm>
                <a:off x="1906507" y="1216776"/>
                <a:ext cx="34" cy="39"/>
              </a:xfrm>
              <a:custGeom>
                <a:rect b="b" l="l" r="r" t="t"/>
                <a:pathLst>
                  <a:path extrusionOk="0" h="39" w="34">
                    <a:moveTo>
                      <a:pt x="34" y="39"/>
                    </a:moveTo>
                    <a:lnTo>
                      <a:pt x="0" y="0"/>
                    </a:lnTo>
                    <a:lnTo>
                      <a:pt x="34" y="39"/>
                    </a:lnTo>
                    <a:close/>
                    <a:moveTo>
                      <a:pt x="0" y="39"/>
                    </a:moveTo>
                    <a:lnTo>
                      <a:pt x="34" y="0"/>
                    </a:lnTo>
                    <a:lnTo>
                      <a:pt x="0" y="39"/>
                    </a:lnTo>
                    <a:close/>
                  </a:path>
                </a:pathLst>
              </a:custGeom>
              <a:solidFill>
                <a:srgbClr val="C0504D"/>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8"/>
              <p:cNvSpPr/>
              <p:nvPr/>
            </p:nvSpPr>
            <p:spPr>
              <a:xfrm>
                <a:off x="1905678" y="1218254"/>
                <a:ext cx="34" cy="35"/>
              </a:xfrm>
              <a:custGeom>
                <a:rect b="b" l="l" r="r" t="t"/>
                <a:pathLst>
                  <a:path extrusionOk="0" h="35" w="34">
                    <a:moveTo>
                      <a:pt x="34" y="35"/>
                    </a:moveTo>
                    <a:lnTo>
                      <a:pt x="0" y="0"/>
                    </a:lnTo>
                    <a:lnTo>
                      <a:pt x="34" y="35"/>
                    </a:lnTo>
                    <a:close/>
                    <a:moveTo>
                      <a:pt x="0" y="35"/>
                    </a:moveTo>
                    <a:lnTo>
                      <a:pt x="34" y="0"/>
                    </a:lnTo>
                    <a:lnTo>
                      <a:pt x="0" y="35"/>
                    </a:lnTo>
                    <a:close/>
                  </a:path>
                </a:pathLst>
              </a:custGeom>
              <a:solidFill>
                <a:srgbClr val="FF00FF"/>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8"/>
              <p:cNvSpPr/>
              <p:nvPr/>
            </p:nvSpPr>
            <p:spPr>
              <a:xfrm>
                <a:off x="1906070" y="1217712"/>
                <a:ext cx="34" cy="36"/>
              </a:xfrm>
              <a:custGeom>
                <a:rect b="b" l="l" r="r" t="t"/>
                <a:pathLst>
                  <a:path extrusionOk="0" h="36" w="34">
                    <a:moveTo>
                      <a:pt x="34" y="36"/>
                    </a:moveTo>
                    <a:lnTo>
                      <a:pt x="0" y="0"/>
                    </a:lnTo>
                    <a:lnTo>
                      <a:pt x="34" y="36"/>
                    </a:lnTo>
                    <a:close/>
                    <a:moveTo>
                      <a:pt x="0" y="36"/>
                    </a:moveTo>
                    <a:lnTo>
                      <a:pt x="34" y="0"/>
                    </a:lnTo>
                    <a:lnTo>
                      <a:pt x="0" y="36"/>
                    </a:lnTo>
                    <a:close/>
                  </a:path>
                </a:pathLst>
              </a:custGeom>
              <a:solidFill>
                <a:srgbClr val="8064A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8"/>
              <p:cNvSpPr/>
              <p:nvPr/>
            </p:nvSpPr>
            <p:spPr>
              <a:xfrm>
                <a:off x="1905697" y="1218274"/>
                <a:ext cx="33" cy="35"/>
              </a:xfrm>
              <a:custGeom>
                <a:rect b="b" l="l" r="r" t="t"/>
                <a:pathLst>
                  <a:path extrusionOk="0" h="35" w="33">
                    <a:moveTo>
                      <a:pt x="33" y="35"/>
                    </a:moveTo>
                    <a:lnTo>
                      <a:pt x="0" y="0"/>
                    </a:lnTo>
                    <a:lnTo>
                      <a:pt x="33" y="35"/>
                    </a:lnTo>
                    <a:close/>
                    <a:moveTo>
                      <a:pt x="0" y="35"/>
                    </a:moveTo>
                    <a:lnTo>
                      <a:pt x="33" y="0"/>
                    </a:lnTo>
                    <a:lnTo>
                      <a:pt x="0" y="35"/>
                    </a:lnTo>
                    <a:close/>
                  </a:path>
                </a:pathLst>
              </a:custGeom>
              <a:solidFill>
                <a:srgbClr val="0066FF"/>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8"/>
              <p:cNvSpPr/>
              <p:nvPr/>
            </p:nvSpPr>
            <p:spPr>
              <a:xfrm>
                <a:off x="1906070" y="1218060"/>
                <a:ext cx="38" cy="36"/>
              </a:xfrm>
              <a:custGeom>
                <a:rect b="b" l="l" r="r" t="t"/>
                <a:pathLst>
                  <a:path extrusionOk="0" h="36" w="38">
                    <a:moveTo>
                      <a:pt x="38" y="36"/>
                    </a:moveTo>
                    <a:lnTo>
                      <a:pt x="0" y="0"/>
                    </a:lnTo>
                    <a:lnTo>
                      <a:pt x="38" y="36"/>
                    </a:lnTo>
                    <a:close/>
                    <a:moveTo>
                      <a:pt x="0" y="36"/>
                    </a:moveTo>
                    <a:lnTo>
                      <a:pt x="38" y="0"/>
                    </a:lnTo>
                    <a:lnTo>
                      <a:pt x="0" y="36"/>
                    </a:lnTo>
                    <a:close/>
                  </a:path>
                </a:pathLst>
              </a:custGeom>
              <a:solidFill>
                <a:srgbClr val="4BACC6"/>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8"/>
              <p:cNvSpPr/>
              <p:nvPr/>
            </p:nvSpPr>
            <p:spPr>
              <a:xfrm>
                <a:off x="1905346" y="1218375"/>
                <a:ext cx="92"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0</a:t>
                </a:r>
                <a:endParaRPr b="0" sz="2400" u="none">
                  <a:solidFill>
                    <a:schemeClr val="dk1"/>
                  </a:solidFill>
                  <a:latin typeface="Open Sans"/>
                  <a:ea typeface="Open Sans"/>
                  <a:cs typeface="Open Sans"/>
                  <a:sym typeface="Open Sans"/>
                </a:endParaRPr>
              </a:p>
            </p:txBody>
          </p:sp>
          <p:sp>
            <p:nvSpPr>
              <p:cNvPr id="204" name="Google Shape;204;p8"/>
              <p:cNvSpPr/>
              <p:nvPr/>
            </p:nvSpPr>
            <p:spPr>
              <a:xfrm>
                <a:off x="1905231" y="1217978"/>
                <a:ext cx="185"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50</a:t>
                </a:r>
                <a:endParaRPr b="0" sz="2400" u="none">
                  <a:solidFill>
                    <a:schemeClr val="dk1"/>
                  </a:solidFill>
                  <a:latin typeface="Open Sans"/>
                  <a:ea typeface="Open Sans"/>
                  <a:cs typeface="Open Sans"/>
                  <a:sym typeface="Open Sans"/>
                </a:endParaRPr>
              </a:p>
            </p:txBody>
          </p:sp>
          <p:sp>
            <p:nvSpPr>
              <p:cNvPr id="205" name="Google Shape;205;p8"/>
              <p:cNvSpPr/>
              <p:nvPr/>
            </p:nvSpPr>
            <p:spPr>
              <a:xfrm>
                <a:off x="1905189" y="1217581"/>
                <a:ext cx="277"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100</a:t>
                </a:r>
                <a:endParaRPr b="0" sz="2400" u="none">
                  <a:solidFill>
                    <a:schemeClr val="dk1"/>
                  </a:solidFill>
                  <a:latin typeface="Open Sans"/>
                  <a:ea typeface="Open Sans"/>
                  <a:cs typeface="Open Sans"/>
                  <a:sym typeface="Open Sans"/>
                </a:endParaRPr>
              </a:p>
            </p:txBody>
          </p:sp>
          <p:sp>
            <p:nvSpPr>
              <p:cNvPr id="206" name="Google Shape;206;p8"/>
              <p:cNvSpPr/>
              <p:nvPr/>
            </p:nvSpPr>
            <p:spPr>
              <a:xfrm>
                <a:off x="1905189" y="1217184"/>
                <a:ext cx="277"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150</a:t>
                </a:r>
                <a:endParaRPr b="0" sz="2400" u="none">
                  <a:solidFill>
                    <a:schemeClr val="dk1"/>
                  </a:solidFill>
                  <a:latin typeface="Open Sans"/>
                  <a:ea typeface="Open Sans"/>
                  <a:cs typeface="Open Sans"/>
                  <a:sym typeface="Open Sans"/>
                </a:endParaRPr>
              </a:p>
            </p:txBody>
          </p:sp>
          <p:sp>
            <p:nvSpPr>
              <p:cNvPr id="207" name="Google Shape;207;p8"/>
              <p:cNvSpPr/>
              <p:nvPr/>
            </p:nvSpPr>
            <p:spPr>
              <a:xfrm>
                <a:off x="1905189" y="1216786"/>
                <a:ext cx="277"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200</a:t>
                </a:r>
                <a:endParaRPr b="0" sz="2400" u="none">
                  <a:solidFill>
                    <a:schemeClr val="dk1"/>
                  </a:solidFill>
                  <a:latin typeface="Open Sans"/>
                  <a:ea typeface="Open Sans"/>
                  <a:cs typeface="Open Sans"/>
                  <a:sym typeface="Open Sans"/>
                </a:endParaRPr>
              </a:p>
            </p:txBody>
          </p:sp>
          <p:sp>
            <p:nvSpPr>
              <p:cNvPr id="208" name="Google Shape;208;p8"/>
              <p:cNvSpPr/>
              <p:nvPr/>
            </p:nvSpPr>
            <p:spPr>
              <a:xfrm>
                <a:off x="1905189" y="1216389"/>
                <a:ext cx="277"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250</a:t>
                </a:r>
                <a:endParaRPr b="0" sz="2400" u="none">
                  <a:solidFill>
                    <a:schemeClr val="dk1"/>
                  </a:solidFill>
                  <a:latin typeface="Open Sans"/>
                  <a:ea typeface="Open Sans"/>
                  <a:cs typeface="Open Sans"/>
                  <a:sym typeface="Open Sans"/>
                </a:endParaRPr>
              </a:p>
            </p:txBody>
          </p:sp>
          <p:sp>
            <p:nvSpPr>
              <p:cNvPr id="209" name="Google Shape;209;p8"/>
              <p:cNvSpPr/>
              <p:nvPr/>
            </p:nvSpPr>
            <p:spPr>
              <a:xfrm>
                <a:off x="1905189" y="1215992"/>
                <a:ext cx="277"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300</a:t>
                </a:r>
                <a:endParaRPr b="0" sz="2400" u="none">
                  <a:solidFill>
                    <a:schemeClr val="dk1"/>
                  </a:solidFill>
                  <a:latin typeface="Open Sans"/>
                  <a:ea typeface="Open Sans"/>
                  <a:cs typeface="Open Sans"/>
                  <a:sym typeface="Open Sans"/>
                </a:endParaRPr>
              </a:p>
            </p:txBody>
          </p:sp>
          <p:sp>
            <p:nvSpPr>
              <p:cNvPr id="210" name="Google Shape;210;p8"/>
              <p:cNvSpPr/>
              <p:nvPr/>
            </p:nvSpPr>
            <p:spPr>
              <a:xfrm>
                <a:off x="1905189" y="1215595"/>
                <a:ext cx="277"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350</a:t>
                </a:r>
                <a:endParaRPr b="0" sz="2400" u="none">
                  <a:solidFill>
                    <a:schemeClr val="dk1"/>
                  </a:solidFill>
                  <a:latin typeface="Open Sans"/>
                  <a:ea typeface="Open Sans"/>
                  <a:cs typeface="Open Sans"/>
                  <a:sym typeface="Open Sans"/>
                </a:endParaRPr>
              </a:p>
            </p:txBody>
          </p:sp>
          <p:sp>
            <p:nvSpPr>
              <p:cNvPr id="211" name="Google Shape;211;p8"/>
              <p:cNvSpPr/>
              <p:nvPr/>
            </p:nvSpPr>
            <p:spPr>
              <a:xfrm>
                <a:off x="1905447" y="1218483"/>
                <a:ext cx="92"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0</a:t>
                </a:r>
                <a:endParaRPr b="0" sz="2400" u="none">
                  <a:solidFill>
                    <a:schemeClr val="dk1"/>
                  </a:solidFill>
                  <a:latin typeface="Open Sans"/>
                  <a:ea typeface="Open Sans"/>
                  <a:cs typeface="Open Sans"/>
                  <a:sym typeface="Open Sans"/>
                </a:endParaRPr>
              </a:p>
            </p:txBody>
          </p:sp>
          <p:sp>
            <p:nvSpPr>
              <p:cNvPr id="212" name="Google Shape;212;p8"/>
              <p:cNvSpPr/>
              <p:nvPr/>
            </p:nvSpPr>
            <p:spPr>
              <a:xfrm>
                <a:off x="1905927" y="1218483"/>
                <a:ext cx="92"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5</a:t>
                </a:r>
                <a:endParaRPr b="0" sz="2400" u="none">
                  <a:solidFill>
                    <a:schemeClr val="dk1"/>
                  </a:solidFill>
                  <a:latin typeface="Open Sans"/>
                  <a:ea typeface="Open Sans"/>
                  <a:cs typeface="Open Sans"/>
                  <a:sym typeface="Open Sans"/>
                </a:endParaRPr>
              </a:p>
            </p:txBody>
          </p:sp>
          <p:sp>
            <p:nvSpPr>
              <p:cNvPr id="213" name="Google Shape;213;p8"/>
              <p:cNvSpPr/>
              <p:nvPr/>
            </p:nvSpPr>
            <p:spPr>
              <a:xfrm>
                <a:off x="1906408" y="1218483"/>
                <a:ext cx="185"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10</a:t>
                </a:r>
                <a:endParaRPr b="0" sz="2400" u="none">
                  <a:solidFill>
                    <a:schemeClr val="dk1"/>
                  </a:solidFill>
                  <a:latin typeface="Open Sans"/>
                  <a:ea typeface="Open Sans"/>
                  <a:cs typeface="Open Sans"/>
                  <a:sym typeface="Open Sans"/>
                </a:endParaRPr>
              </a:p>
            </p:txBody>
          </p:sp>
          <p:sp>
            <p:nvSpPr>
              <p:cNvPr id="214" name="Google Shape;214;p8"/>
              <p:cNvSpPr/>
              <p:nvPr/>
            </p:nvSpPr>
            <p:spPr>
              <a:xfrm>
                <a:off x="1906896" y="1218483"/>
                <a:ext cx="185"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15</a:t>
                </a:r>
                <a:endParaRPr b="0" sz="2400" u="none">
                  <a:solidFill>
                    <a:schemeClr val="dk1"/>
                  </a:solidFill>
                  <a:latin typeface="Open Sans"/>
                  <a:ea typeface="Open Sans"/>
                  <a:cs typeface="Open Sans"/>
                  <a:sym typeface="Open Sans"/>
                </a:endParaRPr>
              </a:p>
            </p:txBody>
          </p:sp>
          <p:sp>
            <p:nvSpPr>
              <p:cNvPr id="215" name="Google Shape;215;p8"/>
              <p:cNvSpPr/>
              <p:nvPr/>
            </p:nvSpPr>
            <p:spPr>
              <a:xfrm>
                <a:off x="1907408" y="1218483"/>
                <a:ext cx="185"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20</a:t>
                </a:r>
                <a:endParaRPr b="0" sz="2400" u="none">
                  <a:solidFill>
                    <a:schemeClr val="dk1"/>
                  </a:solidFill>
                  <a:latin typeface="Open Sans"/>
                  <a:ea typeface="Open Sans"/>
                  <a:cs typeface="Open Sans"/>
                  <a:sym typeface="Open Sans"/>
                </a:endParaRPr>
              </a:p>
            </p:txBody>
          </p:sp>
          <p:sp>
            <p:nvSpPr>
              <p:cNvPr id="216" name="Google Shape;216;p8"/>
              <p:cNvSpPr/>
              <p:nvPr/>
            </p:nvSpPr>
            <p:spPr>
              <a:xfrm>
                <a:off x="1907913" y="1218483"/>
                <a:ext cx="185"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25</a:t>
                </a:r>
                <a:endParaRPr b="0" sz="2400" u="none">
                  <a:solidFill>
                    <a:schemeClr val="dk1"/>
                  </a:solidFill>
                  <a:latin typeface="Open Sans"/>
                  <a:ea typeface="Open Sans"/>
                  <a:cs typeface="Open Sans"/>
                  <a:sym typeface="Open Sans"/>
                </a:endParaRPr>
              </a:p>
            </p:txBody>
          </p:sp>
          <p:sp>
            <p:nvSpPr>
              <p:cNvPr id="217" name="Google Shape;217;p8"/>
              <p:cNvSpPr/>
              <p:nvPr/>
            </p:nvSpPr>
            <p:spPr>
              <a:xfrm>
                <a:off x="1908418" y="1218483"/>
                <a:ext cx="185"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30</a:t>
                </a:r>
                <a:endParaRPr b="0" sz="2400" u="none">
                  <a:solidFill>
                    <a:schemeClr val="dk1"/>
                  </a:solidFill>
                  <a:latin typeface="Open Sans"/>
                  <a:ea typeface="Open Sans"/>
                  <a:cs typeface="Open Sans"/>
                  <a:sym typeface="Open Sans"/>
                </a:endParaRPr>
              </a:p>
            </p:txBody>
          </p:sp>
          <p:sp>
            <p:nvSpPr>
              <p:cNvPr id="218" name="Google Shape;218;p8"/>
              <p:cNvSpPr/>
              <p:nvPr/>
            </p:nvSpPr>
            <p:spPr>
              <a:xfrm>
                <a:off x="1908876" y="1218483"/>
                <a:ext cx="185"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35</a:t>
                </a:r>
                <a:endParaRPr b="0" sz="2400" u="none">
                  <a:solidFill>
                    <a:schemeClr val="dk1"/>
                  </a:solidFill>
                  <a:latin typeface="Open Sans"/>
                  <a:ea typeface="Open Sans"/>
                  <a:cs typeface="Open Sans"/>
                  <a:sym typeface="Open Sans"/>
                </a:endParaRPr>
              </a:p>
            </p:txBody>
          </p:sp>
          <p:sp>
            <p:nvSpPr>
              <p:cNvPr id="219" name="Google Shape;219;p8"/>
              <p:cNvSpPr/>
              <p:nvPr/>
            </p:nvSpPr>
            <p:spPr>
              <a:xfrm rot="-5400000">
                <a:off x="1902945" y="1216963"/>
                <a:ext cx="3627" cy="58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Per Capita Energy Consumption</a:t>
                </a:r>
                <a:endParaRPr/>
              </a:p>
              <a:p>
                <a:pPr indent="0" lvl="0" marL="0" marR="0" rtl="0" algn="ctr">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 [10</a:t>
                </a:r>
                <a:r>
                  <a:rPr b="0" baseline="30000" lang="en-US" sz="1200" u="none">
                    <a:solidFill>
                      <a:srgbClr val="000000"/>
                    </a:solidFill>
                    <a:latin typeface="Open Sans"/>
                    <a:ea typeface="Open Sans"/>
                    <a:cs typeface="Open Sans"/>
                    <a:sym typeface="Open Sans"/>
                  </a:rPr>
                  <a:t>9</a:t>
                </a:r>
                <a:r>
                  <a:rPr b="0" lang="en-US" sz="1200" u="none">
                    <a:solidFill>
                      <a:srgbClr val="000000"/>
                    </a:solidFill>
                    <a:latin typeface="Open Sans"/>
                    <a:ea typeface="Open Sans"/>
                    <a:cs typeface="Open Sans"/>
                    <a:sym typeface="Open Sans"/>
                  </a:rPr>
                  <a:t>J/person]</a:t>
                </a:r>
                <a:endParaRPr b="0" sz="2400" u="none">
                  <a:solidFill>
                    <a:schemeClr val="dk1"/>
                  </a:solidFill>
                  <a:latin typeface="Open Sans"/>
                  <a:ea typeface="Open Sans"/>
                  <a:cs typeface="Open Sans"/>
                  <a:sym typeface="Open Sans"/>
                </a:endParaRPr>
              </a:p>
            </p:txBody>
          </p:sp>
          <p:sp>
            <p:nvSpPr>
              <p:cNvPr id="220" name="Google Shape;220;p8"/>
              <p:cNvSpPr/>
              <p:nvPr/>
            </p:nvSpPr>
            <p:spPr>
              <a:xfrm>
                <a:off x="1904988" y="1218826"/>
                <a:ext cx="4294" cy="6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Per Capita Gross Domestic Product Based on Purchasing </a:t>
                </a:r>
                <a:endParaRPr/>
              </a:p>
              <a:p>
                <a:pPr indent="0" lvl="0" marL="0" marR="0" rtl="0" algn="ctr">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Power Parity [Year 2000 constant thousands US$] </a:t>
                </a:r>
                <a:endParaRPr b="0" sz="2400" u="none">
                  <a:solidFill>
                    <a:schemeClr val="dk1"/>
                  </a:solidFill>
                  <a:latin typeface="Open Sans"/>
                  <a:ea typeface="Open Sans"/>
                  <a:cs typeface="Open Sans"/>
                  <a:sym typeface="Open Sans"/>
                </a:endParaRPr>
              </a:p>
            </p:txBody>
          </p:sp>
          <p:sp>
            <p:nvSpPr>
              <p:cNvPr id="221" name="Google Shape;221;p8"/>
              <p:cNvSpPr/>
              <p:nvPr/>
            </p:nvSpPr>
            <p:spPr>
              <a:xfrm>
                <a:off x="1908265" y="1218618"/>
                <a:ext cx="54"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a:t>
                </a:r>
                <a:endParaRPr b="0" sz="2400" u="none">
                  <a:solidFill>
                    <a:schemeClr val="dk1"/>
                  </a:solidFill>
                  <a:latin typeface="Open Sans"/>
                  <a:ea typeface="Open Sans"/>
                  <a:cs typeface="Open Sans"/>
                  <a:sym typeface="Open Sans"/>
                </a:endParaRPr>
              </a:p>
            </p:txBody>
          </p:sp>
          <p:sp>
            <p:nvSpPr>
              <p:cNvPr id="222" name="Google Shape;222;p8"/>
              <p:cNvSpPr/>
              <p:nvPr/>
            </p:nvSpPr>
            <p:spPr>
              <a:xfrm>
                <a:off x="1908471" y="1218618"/>
                <a:ext cx="54" cy="31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lang="en-US" sz="1200" u="none">
                    <a:solidFill>
                      <a:srgbClr val="000000"/>
                    </a:solidFill>
                    <a:latin typeface="Open Sans"/>
                    <a:ea typeface="Open Sans"/>
                    <a:cs typeface="Open Sans"/>
                    <a:sym typeface="Open Sans"/>
                  </a:rPr>
                  <a:t>-</a:t>
                </a:r>
                <a:endParaRPr b="0" sz="2400" u="none">
                  <a:solidFill>
                    <a:schemeClr val="dk1"/>
                  </a:solidFill>
                  <a:latin typeface="Open Sans"/>
                  <a:ea typeface="Open Sans"/>
                  <a:cs typeface="Open Sans"/>
                  <a:sym typeface="Open Sans"/>
                </a:endParaRPr>
              </a:p>
            </p:txBody>
          </p:sp>
          <p:sp>
            <p:nvSpPr>
              <p:cNvPr id="223" name="Google Shape;223;p8"/>
              <p:cNvSpPr/>
              <p:nvPr/>
            </p:nvSpPr>
            <p:spPr>
              <a:xfrm>
                <a:off x="1906742" y="1218795"/>
                <a:ext cx="0" cy="6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2400"/>
                  <a:buFont typeface="Arial"/>
                  <a:buNone/>
                </a:pPr>
                <a:r>
                  <a:t/>
                </a:r>
                <a:endParaRPr b="0" sz="2400" u="none">
                  <a:solidFill>
                    <a:schemeClr val="dk1"/>
                  </a:solidFill>
                  <a:latin typeface="Open Sans"/>
                  <a:ea typeface="Open Sans"/>
                  <a:cs typeface="Open Sans"/>
                  <a:sym typeface="Open Sans"/>
                </a:endParaRPr>
              </a:p>
            </p:txBody>
          </p:sp>
          <p:sp>
            <p:nvSpPr>
              <p:cNvPr id="224" name="Google Shape;224;p8"/>
              <p:cNvSpPr/>
              <p:nvPr/>
            </p:nvSpPr>
            <p:spPr>
              <a:xfrm>
                <a:off x="1906296" y="1216879"/>
                <a:ext cx="0" cy="6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2400"/>
                  <a:buFont typeface="Arial"/>
                  <a:buNone/>
                </a:pPr>
                <a:r>
                  <a:t/>
                </a:r>
                <a:endParaRPr b="0" sz="2400" u="none">
                  <a:solidFill>
                    <a:schemeClr val="dk1"/>
                  </a:solidFill>
                  <a:latin typeface="Open Sans"/>
                  <a:ea typeface="Open Sans"/>
                  <a:cs typeface="Open Sans"/>
                  <a:sym typeface="Open Sans"/>
                </a:endParaRPr>
              </a:p>
            </p:txBody>
          </p:sp>
          <p:sp>
            <p:nvSpPr>
              <p:cNvPr id="225" name="Google Shape;225;p8"/>
              <p:cNvSpPr/>
              <p:nvPr/>
            </p:nvSpPr>
            <p:spPr>
              <a:xfrm>
                <a:off x="1905787" y="1218048"/>
                <a:ext cx="0" cy="6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2400"/>
                  <a:buFont typeface="Arial"/>
                  <a:buNone/>
                </a:pPr>
                <a:r>
                  <a:t/>
                </a:r>
                <a:endParaRPr b="0" sz="2400" u="none">
                  <a:solidFill>
                    <a:schemeClr val="dk1"/>
                  </a:solidFill>
                  <a:latin typeface="Open Sans"/>
                  <a:ea typeface="Open Sans"/>
                  <a:cs typeface="Open Sans"/>
                  <a:sym typeface="Open Sans"/>
                </a:endParaRPr>
              </a:p>
            </p:txBody>
          </p:sp>
        </p:grpSp>
        <p:sp>
          <p:nvSpPr>
            <p:cNvPr id="226" name="Google Shape;226;p8"/>
            <p:cNvSpPr/>
            <p:nvPr/>
          </p:nvSpPr>
          <p:spPr>
            <a:xfrm>
              <a:off x="6704477" y="2651670"/>
              <a:ext cx="259607" cy="216024"/>
            </a:xfrm>
            <a:prstGeom prst="rect">
              <a:avLst/>
            </a:prstGeom>
            <a:solidFill>
              <a:srgbClr val="C00000"/>
            </a:solidFill>
            <a:ln cap="flat" cmpd="sng" w="22225">
              <a:solidFill>
                <a:srgbClr val="C00000"/>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Arial"/>
                <a:buNone/>
              </a:pPr>
              <a:r>
                <a:t/>
              </a:r>
              <a:endParaRPr b="0" sz="2400" u="none">
                <a:solidFill>
                  <a:srgbClr val="FF0000"/>
                </a:solidFill>
                <a:latin typeface="Open Sans"/>
                <a:ea typeface="Open Sans"/>
                <a:cs typeface="Open Sans"/>
                <a:sym typeface="Open Sans"/>
              </a:endParaRPr>
            </a:p>
          </p:txBody>
        </p:sp>
        <p:cxnSp>
          <p:nvCxnSpPr>
            <p:cNvPr id="227" name="Google Shape;227;p8"/>
            <p:cNvCxnSpPr/>
            <p:nvPr/>
          </p:nvCxnSpPr>
          <p:spPr>
            <a:xfrm flipH="1" rot="10800000">
              <a:off x="3785571" y="2867694"/>
              <a:ext cx="2855912" cy="2454399"/>
            </a:xfrm>
            <a:prstGeom prst="straightConnector1">
              <a:avLst/>
            </a:prstGeom>
            <a:noFill/>
            <a:ln cap="flat" cmpd="sng" w="22225">
              <a:solidFill>
                <a:srgbClr val="C00000"/>
              </a:solidFill>
              <a:prstDash val="solid"/>
              <a:round/>
              <a:headEnd len="med" w="med" type="none"/>
              <a:tailEnd len="med" w="med" type="stealth"/>
            </a:ln>
          </p:spPr>
        </p:cxnSp>
      </p:grpSp>
      <p:sp>
        <p:nvSpPr>
          <p:cNvPr id="228" name="Google Shape;228;p8"/>
          <p:cNvSpPr/>
          <p:nvPr/>
        </p:nvSpPr>
        <p:spPr>
          <a:xfrm>
            <a:off x="-439738" y="3173413"/>
            <a:ext cx="7932738" cy="44926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u="none">
              <a:solidFill>
                <a:schemeClr val="dk1"/>
              </a:solidFill>
              <a:latin typeface="Open Sans"/>
              <a:ea typeface="Open Sans"/>
              <a:cs typeface="Open Sans"/>
              <a:sym typeface="Open Sans"/>
            </a:endParaRPr>
          </a:p>
        </p:txBody>
      </p:sp>
      <p:sp>
        <p:nvSpPr>
          <p:cNvPr id="229" name="Google Shape;229;p8"/>
          <p:cNvSpPr txBox="1"/>
          <p:nvPr/>
        </p:nvSpPr>
        <p:spPr>
          <a:xfrm>
            <a:off x="887413" y="1636492"/>
            <a:ext cx="7269162" cy="2860675"/>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0" lang="en-US" sz="2000" u="none">
                <a:solidFill>
                  <a:schemeClr val="dk1"/>
                </a:solidFill>
                <a:latin typeface="Open Sans"/>
                <a:ea typeface="Open Sans"/>
                <a:cs typeface="Open Sans"/>
                <a:sym typeface="Open Sans"/>
              </a:rPr>
              <a:t>Economic growth is a driving force for energy demand</a:t>
            </a:r>
            <a:endParaRPr b="0" sz="2000" u="none">
              <a:solidFill>
                <a:schemeClr val="dk1"/>
              </a:solidFill>
              <a:latin typeface="Open Sans"/>
              <a:ea typeface="Open Sans"/>
              <a:cs typeface="Open Sans"/>
              <a:sym typeface="Open Sans"/>
            </a:endParaRPr>
          </a:p>
          <a:p>
            <a:pPr indent="0" lvl="0" marL="0" marR="0" rtl="0" algn="l">
              <a:spcBef>
                <a:spcPts val="500"/>
              </a:spcBef>
              <a:spcAft>
                <a:spcPts val="0"/>
              </a:spcAft>
              <a:buNone/>
            </a:pPr>
            <a:r>
              <a:rPr b="0" lang="en-US" sz="2000" u="none">
                <a:solidFill>
                  <a:schemeClr val="dk1"/>
                </a:solidFill>
                <a:latin typeface="Open Sans"/>
                <a:ea typeface="Open Sans"/>
                <a:cs typeface="Open Sans"/>
                <a:sym typeface="Open Sans"/>
              </a:rPr>
              <a:t>Economic growth translates into…</a:t>
            </a:r>
            <a:endParaRPr/>
          </a:p>
          <a:p>
            <a:pPr indent="-342900" lvl="1" marL="800100" marR="0" rtl="0" algn="l">
              <a:spcBef>
                <a:spcPts val="500"/>
              </a:spcBef>
              <a:spcAft>
                <a:spcPts val="0"/>
              </a:spcAft>
              <a:buClr>
                <a:srgbClr val="333333"/>
              </a:buClr>
              <a:buSzPts val="1600"/>
              <a:buFont typeface="Arial"/>
              <a:buChar char="•"/>
            </a:pPr>
            <a:r>
              <a:rPr b="0" i="0" lang="en-US" sz="2000" u="none" cap="none" strike="noStrike">
                <a:solidFill>
                  <a:schemeClr val="dk1"/>
                </a:solidFill>
                <a:latin typeface="Open Sans"/>
                <a:ea typeface="Open Sans"/>
                <a:cs typeface="Open Sans"/>
                <a:sym typeface="Open Sans"/>
              </a:rPr>
              <a:t>Increasing population</a:t>
            </a:r>
            <a:endParaRPr/>
          </a:p>
          <a:p>
            <a:pPr indent="-342900" lvl="1" marL="800100" marR="0" rtl="0" algn="l">
              <a:spcBef>
                <a:spcPts val="500"/>
              </a:spcBef>
              <a:spcAft>
                <a:spcPts val="0"/>
              </a:spcAft>
              <a:buClr>
                <a:srgbClr val="333333"/>
              </a:buClr>
              <a:buSzPts val="1600"/>
              <a:buFont typeface="Arial"/>
              <a:buChar char="•"/>
            </a:pPr>
            <a:r>
              <a:rPr b="0" i="0" lang="en-US" sz="2000" u="none" cap="none" strike="noStrike">
                <a:solidFill>
                  <a:schemeClr val="dk1"/>
                </a:solidFill>
                <a:latin typeface="Open Sans"/>
                <a:ea typeface="Open Sans"/>
                <a:cs typeface="Open Sans"/>
                <a:sym typeface="Open Sans"/>
              </a:rPr>
              <a:t>Increasing per capita gross domestic product (GDP) </a:t>
            </a:r>
            <a:endParaRPr/>
          </a:p>
          <a:p>
            <a:pPr indent="-342900" lvl="1" marL="800100" marR="0" rtl="0" algn="l">
              <a:spcBef>
                <a:spcPts val="500"/>
              </a:spcBef>
              <a:spcAft>
                <a:spcPts val="0"/>
              </a:spcAft>
              <a:buClr>
                <a:srgbClr val="333333"/>
              </a:buClr>
              <a:buSzPts val="1600"/>
              <a:buFont typeface="Arial"/>
              <a:buChar char="•"/>
            </a:pPr>
            <a:r>
              <a:rPr b="0" i="0" lang="en-US" sz="2000" u="none" cap="none" strike="noStrike">
                <a:solidFill>
                  <a:schemeClr val="dk1"/>
                </a:solidFill>
                <a:latin typeface="Open Sans"/>
                <a:ea typeface="Open Sans"/>
                <a:cs typeface="Open Sans"/>
                <a:sym typeface="Open Sans"/>
              </a:rPr>
              <a:t>Increasing per capita energy consumption</a:t>
            </a:r>
            <a:endParaRPr/>
          </a:p>
          <a:p>
            <a:pPr indent="0" lvl="0" marL="0" marR="0" rtl="0" algn="l">
              <a:spcBef>
                <a:spcPts val="500"/>
              </a:spcBef>
              <a:spcAft>
                <a:spcPts val="0"/>
              </a:spcAft>
              <a:buNone/>
            </a:pPr>
            <a:r>
              <a:rPr b="0" lang="en-US" sz="2000" u="none">
                <a:solidFill>
                  <a:schemeClr val="dk1"/>
                </a:solidFill>
                <a:latin typeface="Open Sans"/>
                <a:ea typeface="Open Sans"/>
                <a:cs typeface="Open Sans"/>
                <a:sym typeface="Open Sans"/>
              </a:rPr>
              <a:t>… which drive energy demand</a:t>
            </a:r>
            <a:endParaRPr/>
          </a:p>
        </p:txBody>
      </p:sp>
      <p:sp>
        <p:nvSpPr>
          <p:cNvPr id="230" name="Google Shape;230;p8"/>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u="none">
                <a:solidFill>
                  <a:schemeClr val="lt1"/>
                </a:solidFill>
                <a:latin typeface="Open Sans ExtraBold"/>
                <a:ea typeface="Open Sans ExtraBold"/>
                <a:cs typeface="Open Sans ExtraBold"/>
                <a:sym typeface="Open Sans ExtraBold"/>
              </a:rPr>
              <a:t>‹#›</a:t>
            </a:fld>
            <a:endParaRPr b="1" sz="1400" u="none">
              <a:solidFill>
                <a:schemeClr val="lt1"/>
              </a:solidFill>
              <a:latin typeface="Open Sans ExtraBold"/>
              <a:ea typeface="Open Sans ExtraBold"/>
              <a:cs typeface="Open Sans ExtraBold"/>
              <a:sym typeface="Open Sans ExtraBold"/>
            </a:endParaRPr>
          </a:p>
        </p:txBody>
      </p:sp>
      <p:grpSp>
        <p:nvGrpSpPr>
          <p:cNvPr id="231" name="Google Shape;231;p8"/>
          <p:cNvGrpSpPr/>
          <p:nvPr/>
        </p:nvGrpSpPr>
        <p:grpSpPr>
          <a:xfrm>
            <a:off x="8680776" y="2352223"/>
            <a:ext cx="2753091" cy="2930034"/>
            <a:chOff x="966007" y="-71709"/>
            <a:chExt cx="2753091" cy="2930034"/>
          </a:xfrm>
        </p:grpSpPr>
        <p:sp>
          <p:nvSpPr>
            <p:cNvPr id="232" name="Google Shape;232;p8"/>
            <p:cNvSpPr/>
            <p:nvPr/>
          </p:nvSpPr>
          <p:spPr>
            <a:xfrm>
              <a:off x="1558779" y="629226"/>
              <a:ext cx="1567546" cy="1567546"/>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txBox="1"/>
            <p:nvPr/>
          </p:nvSpPr>
          <p:spPr>
            <a:xfrm>
              <a:off x="1788341" y="858788"/>
              <a:ext cx="1108422" cy="1108422"/>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Energy system analysis</a:t>
              </a:r>
              <a:endParaRPr sz="1800">
                <a:solidFill>
                  <a:schemeClr val="dk1"/>
                </a:solidFill>
                <a:latin typeface="Calibri"/>
                <a:ea typeface="Calibri"/>
                <a:cs typeface="Calibri"/>
                <a:sym typeface="Calibri"/>
              </a:endParaRPr>
            </a:p>
          </p:txBody>
        </p:sp>
        <p:sp>
          <p:nvSpPr>
            <p:cNvPr id="234" name="Google Shape;234;p8"/>
            <p:cNvSpPr/>
            <p:nvPr/>
          </p:nvSpPr>
          <p:spPr>
            <a:xfrm>
              <a:off x="1850076" y="-71709"/>
              <a:ext cx="984952" cy="927752"/>
            </a:xfrm>
            <a:prstGeom prst="ellipse">
              <a:avLst/>
            </a:prstGeom>
            <a:solidFill>
              <a:srgbClr val="AF2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txBox="1"/>
            <p:nvPr/>
          </p:nvSpPr>
          <p:spPr>
            <a:xfrm>
              <a:off x="1994319" y="64157"/>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Economic </a:t>
              </a:r>
              <a:r>
                <a:rPr b="0" i="0" lang="en-US" sz="1000">
                  <a:solidFill>
                    <a:srgbClr val="000000"/>
                  </a:solidFill>
                  <a:latin typeface="Open Sans"/>
                  <a:ea typeface="Open Sans"/>
                  <a:cs typeface="Open Sans"/>
                  <a:sym typeface="Open Sans"/>
                </a:rPr>
                <a:t>growth</a:t>
              </a:r>
              <a:r>
                <a:rPr b="0" i="0" lang="en-US" sz="1000">
                  <a:solidFill>
                    <a:schemeClr val="dk1"/>
                  </a:solidFill>
                  <a:latin typeface="Open Sans"/>
                  <a:ea typeface="Open Sans"/>
                  <a:cs typeface="Open Sans"/>
                  <a:sym typeface="Open Sans"/>
                </a:rPr>
                <a:t> analysis</a:t>
              </a:r>
              <a:endParaRPr b="0" i="0" sz="1000">
                <a:solidFill>
                  <a:schemeClr val="dk1"/>
                </a:solidFill>
                <a:latin typeface="Open Sans"/>
                <a:ea typeface="Open Sans"/>
                <a:cs typeface="Open Sans"/>
                <a:sym typeface="Open Sans"/>
              </a:endParaRPr>
            </a:p>
          </p:txBody>
        </p:sp>
        <p:sp>
          <p:nvSpPr>
            <p:cNvPr id="236" name="Google Shape;236;p8"/>
            <p:cNvSpPr/>
            <p:nvPr/>
          </p:nvSpPr>
          <p:spPr>
            <a:xfrm>
              <a:off x="2734146" y="399322"/>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
            <p:cNvSpPr txBox="1"/>
            <p:nvPr/>
          </p:nvSpPr>
          <p:spPr>
            <a:xfrm>
              <a:off x="2878389" y="535188"/>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demand</a:t>
              </a:r>
              <a:r>
                <a:rPr b="0" i="0" lang="en-US" sz="1000">
                  <a:solidFill>
                    <a:schemeClr val="dk1"/>
                  </a:solidFill>
                  <a:latin typeface="Open Sans"/>
                  <a:ea typeface="Open Sans"/>
                  <a:cs typeface="Open Sans"/>
                  <a:sym typeface="Open Sans"/>
                </a:rPr>
                <a:t> analysis</a:t>
              </a:r>
              <a:endParaRPr b="0" i="0" sz="1000">
                <a:solidFill>
                  <a:schemeClr val="dk1"/>
                </a:solidFill>
                <a:latin typeface="Open Sans"/>
                <a:ea typeface="Open Sans"/>
                <a:cs typeface="Open Sans"/>
                <a:sym typeface="Open Sans"/>
              </a:endParaRPr>
            </a:p>
          </p:txBody>
        </p:sp>
        <p:sp>
          <p:nvSpPr>
            <p:cNvPr id="238" name="Google Shape;238;p8"/>
            <p:cNvSpPr/>
            <p:nvPr/>
          </p:nvSpPr>
          <p:spPr>
            <a:xfrm>
              <a:off x="2734144"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
            <p:cNvSpPr txBox="1"/>
            <p:nvPr/>
          </p:nvSpPr>
          <p:spPr>
            <a:xfrm>
              <a:off x="2878387" y="1556023"/>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resource analysis</a:t>
              </a:r>
              <a:endParaRPr b="0" i="0" sz="1000">
                <a:solidFill>
                  <a:srgbClr val="000000"/>
                </a:solidFill>
                <a:latin typeface="Open Sans"/>
                <a:ea typeface="Open Sans"/>
                <a:cs typeface="Open Sans"/>
                <a:sym typeface="Open Sans"/>
              </a:endParaRPr>
            </a:p>
          </p:txBody>
        </p:sp>
        <p:sp>
          <p:nvSpPr>
            <p:cNvPr id="240" name="Google Shape;240;p8"/>
            <p:cNvSpPr/>
            <p:nvPr/>
          </p:nvSpPr>
          <p:spPr>
            <a:xfrm>
              <a:off x="1850076" y="1930573"/>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8"/>
            <p:cNvSpPr txBox="1"/>
            <p:nvPr/>
          </p:nvSpPr>
          <p:spPr>
            <a:xfrm>
              <a:off x="1994319" y="2066439"/>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technology analysis</a:t>
              </a:r>
              <a:endParaRPr b="0" i="0" sz="1000">
                <a:solidFill>
                  <a:srgbClr val="000000"/>
                </a:solidFill>
                <a:latin typeface="Open Sans"/>
                <a:ea typeface="Open Sans"/>
                <a:cs typeface="Open Sans"/>
                <a:sym typeface="Open Sans"/>
              </a:endParaRPr>
            </a:p>
          </p:txBody>
        </p:sp>
        <p:sp>
          <p:nvSpPr>
            <p:cNvPr id="242" name="Google Shape;242;p8"/>
            <p:cNvSpPr/>
            <p:nvPr/>
          </p:nvSpPr>
          <p:spPr>
            <a:xfrm>
              <a:off x="966007"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8"/>
            <p:cNvSpPr txBox="1"/>
            <p:nvPr/>
          </p:nvSpPr>
          <p:spPr>
            <a:xfrm>
              <a:off x="1110250" y="1556023"/>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a:t>
              </a:r>
              <a:r>
                <a:rPr b="0" i="0" lang="en-US" sz="1000">
                  <a:solidFill>
                    <a:srgbClr val="000000"/>
                  </a:solidFill>
                  <a:latin typeface="Open Sans"/>
                  <a:ea typeface="Open Sans"/>
                  <a:cs typeface="Open Sans"/>
                  <a:sym typeface="Open Sans"/>
                </a:rPr>
                <a:t>supply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strategy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analysis</a:t>
              </a:r>
              <a:endParaRPr b="0" i="0" sz="1000">
                <a:solidFill>
                  <a:srgbClr val="000000"/>
                </a:solidFill>
                <a:latin typeface="Open Sans"/>
                <a:ea typeface="Open Sans"/>
                <a:cs typeface="Open Sans"/>
                <a:sym typeface="Open Sans"/>
              </a:endParaRPr>
            </a:p>
          </p:txBody>
        </p:sp>
        <p:sp>
          <p:nvSpPr>
            <p:cNvPr id="244" name="Google Shape;244;p8"/>
            <p:cNvSpPr/>
            <p:nvPr/>
          </p:nvSpPr>
          <p:spPr>
            <a:xfrm>
              <a:off x="966008" y="438706"/>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8"/>
            <p:cNvSpPr txBox="1"/>
            <p:nvPr/>
          </p:nvSpPr>
          <p:spPr>
            <a:xfrm>
              <a:off x="1110251" y="574572"/>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Impact analysis'</a:t>
              </a:r>
              <a:endParaRPr b="0" i="0" sz="1000">
                <a:solidFill>
                  <a:srgbClr val="000000"/>
                </a:solidFill>
                <a:latin typeface="Open Sans"/>
                <a:ea typeface="Open Sans"/>
                <a:cs typeface="Open Sans"/>
                <a:sym typeface="Open Sans"/>
              </a:endParaRPr>
            </a:p>
          </p:txBody>
        </p:sp>
      </p:grpSp>
      <p:sp>
        <p:nvSpPr>
          <p:cNvPr id="246" name="Google Shape;246;p8"/>
          <p:cNvSpPr/>
          <p:nvPr/>
        </p:nvSpPr>
        <p:spPr>
          <a:xfrm>
            <a:off x="7144215" y="44850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lide 8 mod.mp3" id="247" name="Google Shape;247;p8"/>
          <p:cNvPicPr preferRelativeResize="0"/>
          <p:nvPr/>
        </p:nvPicPr>
        <p:blipFill rotWithShape="1">
          <a:blip r:embed="rId3">
            <a:alphaModFix/>
          </a:blip>
          <a:srcRect b="0" l="0" r="0" t="0"/>
          <a:stretch/>
        </p:blipFill>
        <p:spPr>
          <a:xfrm>
            <a:off x="7215580" y="52467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9"/>
          <p:cNvSpPr/>
          <p:nvPr/>
        </p:nvSpPr>
        <p:spPr>
          <a:xfrm>
            <a:off x="-439738" y="3173413"/>
            <a:ext cx="7932738" cy="44926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253" name="Google Shape;253;p9"/>
          <p:cNvSpPr txBox="1"/>
          <p:nvPr/>
        </p:nvSpPr>
        <p:spPr>
          <a:xfrm>
            <a:off x="4148592" y="1728788"/>
            <a:ext cx="4455477" cy="4627562"/>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Economic Growth Scenarios</a:t>
            </a:r>
            <a:endParaRPr/>
          </a:p>
          <a:p>
            <a:pPr indent="-342900" lvl="0" marL="342900" marR="0" rtl="0" algn="l">
              <a:spcBef>
                <a:spcPts val="1000"/>
              </a:spcBef>
              <a:spcAft>
                <a:spcPts val="0"/>
              </a:spcAft>
              <a:buClr>
                <a:srgbClr val="333333"/>
              </a:buClr>
              <a:buSzPts val="1600"/>
              <a:buFont typeface="Arial"/>
              <a:buChar char="•"/>
            </a:pPr>
            <a:r>
              <a:rPr lang="en-US" sz="2000">
                <a:solidFill>
                  <a:schemeClr val="dk1"/>
                </a:solidFill>
                <a:latin typeface="Open Sans"/>
                <a:ea typeface="Open Sans"/>
                <a:cs typeface="Open Sans"/>
                <a:sym typeface="Open Sans"/>
              </a:rPr>
              <a:t>Determine levels and patterns of growth</a:t>
            </a:r>
            <a:endParaRPr sz="1800">
              <a:solidFill>
                <a:schemeClr val="dk1"/>
              </a:solidFill>
              <a:latin typeface="Calibri"/>
              <a:ea typeface="Calibri"/>
              <a:cs typeface="Calibri"/>
              <a:sym typeface="Calibri"/>
            </a:endParaRPr>
          </a:p>
          <a:p>
            <a:pPr indent="-342900" lvl="3" marL="800100" marR="0" rtl="0" algn="l">
              <a:spcBef>
                <a:spcPts val="1000"/>
              </a:spcBef>
              <a:spcAft>
                <a:spcPts val="0"/>
              </a:spcAft>
              <a:buClr>
                <a:srgbClr val="333333"/>
              </a:buClr>
              <a:buSzPts val="1600"/>
              <a:buFont typeface="Arial"/>
              <a:buChar char="•"/>
            </a:pPr>
            <a:r>
              <a:rPr b="0" i="0" lang="en-US" sz="2000" u="none" cap="none" strike="noStrike">
                <a:solidFill>
                  <a:schemeClr val="dk1"/>
                </a:solidFill>
                <a:latin typeface="Open Sans"/>
                <a:ea typeface="Open Sans"/>
                <a:cs typeface="Open Sans"/>
                <a:sym typeface="Open Sans"/>
              </a:rPr>
              <a:t>Economy</a:t>
            </a:r>
            <a:endParaRPr b="0" i="0" sz="2000" u="none" cap="none" strike="noStrike">
              <a:solidFill>
                <a:schemeClr val="dk1"/>
              </a:solidFill>
              <a:latin typeface="Open Sans"/>
              <a:ea typeface="Open Sans"/>
              <a:cs typeface="Open Sans"/>
              <a:sym typeface="Open Sans"/>
            </a:endParaRPr>
          </a:p>
          <a:p>
            <a:pPr indent="-342900" lvl="3" marL="800100" marR="0" rtl="0" algn="l">
              <a:spcBef>
                <a:spcPts val="1000"/>
              </a:spcBef>
              <a:spcAft>
                <a:spcPts val="0"/>
              </a:spcAft>
              <a:buClr>
                <a:srgbClr val="333333"/>
              </a:buClr>
              <a:buSzPts val="1600"/>
              <a:buFont typeface="Arial"/>
              <a:buChar char="•"/>
            </a:pPr>
            <a:r>
              <a:rPr b="0" i="0" lang="en-US" sz="2000" u="none" cap="none" strike="noStrike">
                <a:solidFill>
                  <a:schemeClr val="dk1"/>
                </a:solidFill>
                <a:latin typeface="Open Sans"/>
                <a:ea typeface="Open Sans"/>
                <a:cs typeface="Open Sans"/>
                <a:sym typeface="Open Sans"/>
              </a:rPr>
              <a:t>Population</a:t>
            </a:r>
            <a:endParaRPr b="0" i="0" sz="2000" u="none" cap="none" strike="noStrike">
              <a:solidFill>
                <a:schemeClr val="dk1"/>
              </a:solidFill>
              <a:latin typeface="Open Sans"/>
              <a:ea typeface="Open Sans"/>
              <a:cs typeface="Open Sans"/>
              <a:sym typeface="Open Sans"/>
            </a:endParaRPr>
          </a:p>
          <a:p>
            <a:pPr indent="-342900" lvl="0" marL="342900" marR="0" rtl="0" algn="l">
              <a:spcBef>
                <a:spcPts val="1000"/>
              </a:spcBef>
              <a:spcAft>
                <a:spcPts val="0"/>
              </a:spcAft>
              <a:buClr>
                <a:srgbClr val="333333"/>
              </a:buClr>
              <a:buSzPts val="1600"/>
              <a:buFont typeface="Arial"/>
              <a:buChar char="•"/>
            </a:pPr>
            <a:r>
              <a:rPr lang="en-US" sz="2000">
                <a:solidFill>
                  <a:schemeClr val="dk1"/>
                </a:solidFill>
                <a:latin typeface="Open Sans"/>
                <a:ea typeface="Open Sans"/>
                <a:cs typeface="Open Sans"/>
                <a:sym typeface="Open Sans"/>
              </a:rPr>
              <a:t>Set growth goals and objectives</a:t>
            </a:r>
            <a:endParaRPr sz="2000">
              <a:solidFill>
                <a:schemeClr val="dk1"/>
              </a:solidFill>
              <a:latin typeface="Open Sans"/>
              <a:ea typeface="Open Sans"/>
              <a:cs typeface="Open Sans"/>
              <a:sym typeface="Open Sans"/>
            </a:endParaRPr>
          </a:p>
          <a:p>
            <a:pPr indent="-342900" lvl="0" marL="342900" marR="0" rtl="0" algn="l">
              <a:spcBef>
                <a:spcPts val="1000"/>
              </a:spcBef>
              <a:spcAft>
                <a:spcPts val="0"/>
              </a:spcAft>
              <a:buClr>
                <a:srgbClr val="333333"/>
              </a:buClr>
              <a:buSzPts val="1600"/>
              <a:buFont typeface="Arial"/>
              <a:buChar char="•"/>
            </a:pPr>
            <a:r>
              <a:rPr lang="en-US" sz="2000">
                <a:solidFill>
                  <a:schemeClr val="dk1"/>
                </a:solidFill>
                <a:latin typeface="Open Sans"/>
                <a:ea typeface="Open Sans"/>
                <a:cs typeface="Open Sans"/>
                <a:sym typeface="Open Sans"/>
              </a:rPr>
              <a:t>Define a development policy</a:t>
            </a:r>
            <a:endParaRPr sz="2000">
              <a:solidFill>
                <a:schemeClr val="dk1"/>
              </a:solidFill>
              <a:latin typeface="Open Sans"/>
              <a:ea typeface="Open Sans"/>
              <a:cs typeface="Open Sans"/>
              <a:sym typeface="Open Sans"/>
            </a:endParaRPr>
          </a:p>
          <a:p>
            <a:pPr indent="-342900" lvl="0" marL="342900" marR="0" rtl="0" algn="l">
              <a:spcBef>
                <a:spcPts val="1000"/>
              </a:spcBef>
              <a:spcAft>
                <a:spcPts val="0"/>
              </a:spcAft>
              <a:buClr>
                <a:srgbClr val="333333"/>
              </a:buClr>
              <a:buSzPts val="1600"/>
              <a:buFont typeface="Arial"/>
              <a:buChar char="•"/>
            </a:pPr>
            <a:r>
              <a:rPr lang="en-US" sz="2000">
                <a:solidFill>
                  <a:schemeClr val="dk1"/>
                </a:solidFill>
                <a:latin typeface="Open Sans"/>
                <a:ea typeface="Open Sans"/>
                <a:cs typeface="Open Sans"/>
                <a:sym typeface="Open Sans"/>
              </a:rPr>
              <a:t>Consider social and cultural issues affecting current and future energy systems</a:t>
            </a:r>
            <a:endParaRPr sz="2000">
              <a:solidFill>
                <a:schemeClr val="dk1"/>
              </a:solidFill>
              <a:latin typeface="Open Sans"/>
              <a:ea typeface="Open Sans"/>
              <a:cs typeface="Open Sans"/>
              <a:sym typeface="Open Sans"/>
            </a:endParaRPr>
          </a:p>
        </p:txBody>
      </p:sp>
      <p:pic>
        <p:nvPicPr>
          <p:cNvPr descr="Graph" id="254" name="Google Shape;254;p9"/>
          <p:cNvPicPr preferRelativeResize="0"/>
          <p:nvPr/>
        </p:nvPicPr>
        <p:blipFill rotWithShape="1">
          <a:blip r:embed="rId3">
            <a:alphaModFix/>
          </a:blip>
          <a:srcRect b="0" l="0" r="0" t="0"/>
          <a:stretch/>
        </p:blipFill>
        <p:spPr>
          <a:xfrm>
            <a:off x="1119641" y="2931007"/>
            <a:ext cx="2796269" cy="2020406"/>
          </a:xfrm>
          <a:prstGeom prst="rect">
            <a:avLst/>
          </a:prstGeom>
          <a:noFill/>
          <a:ln>
            <a:noFill/>
          </a:ln>
        </p:spPr>
      </p:pic>
      <p:cxnSp>
        <p:nvCxnSpPr>
          <p:cNvPr id="255" name="Google Shape;255;p9"/>
          <p:cNvCxnSpPr/>
          <p:nvPr/>
        </p:nvCxnSpPr>
        <p:spPr>
          <a:xfrm flipH="1" rot="10800000">
            <a:off x="2452082" y="2956108"/>
            <a:ext cx="1381693" cy="807505"/>
          </a:xfrm>
          <a:prstGeom prst="straightConnector1">
            <a:avLst/>
          </a:prstGeom>
          <a:noFill/>
          <a:ln cap="flat" cmpd="sng" w="9525">
            <a:solidFill>
              <a:schemeClr val="lt1"/>
            </a:solidFill>
            <a:prstDash val="solid"/>
            <a:round/>
            <a:headEnd len="med" w="med" type="none"/>
            <a:tailEnd len="med" w="med" type="triangle"/>
          </a:ln>
        </p:spPr>
      </p:cxnSp>
      <p:sp>
        <p:nvSpPr>
          <p:cNvPr id="256" name="Google Shape;256;p9"/>
          <p:cNvSpPr txBox="1"/>
          <p:nvPr/>
        </p:nvSpPr>
        <p:spPr>
          <a:xfrm>
            <a:off x="3858973" y="2771775"/>
            <a:ext cx="142789" cy="33829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600"/>
              <a:buFont typeface="Arial"/>
              <a:buNone/>
            </a:pPr>
            <a:r>
              <a:rPr lang="en-US" sz="1600">
                <a:solidFill>
                  <a:schemeClr val="accent1"/>
                </a:solidFill>
                <a:latin typeface="Open Sans"/>
                <a:ea typeface="Open Sans"/>
                <a:cs typeface="Open Sans"/>
                <a:sym typeface="Open Sans"/>
              </a:rPr>
              <a:t>A</a:t>
            </a:r>
            <a:endParaRPr/>
          </a:p>
        </p:txBody>
      </p:sp>
      <p:cxnSp>
        <p:nvCxnSpPr>
          <p:cNvPr id="257" name="Google Shape;257;p9"/>
          <p:cNvCxnSpPr/>
          <p:nvPr/>
        </p:nvCxnSpPr>
        <p:spPr>
          <a:xfrm flipH="1" rot="10800000">
            <a:off x="2452082" y="3335218"/>
            <a:ext cx="1381693" cy="428365"/>
          </a:xfrm>
          <a:prstGeom prst="straightConnector1">
            <a:avLst/>
          </a:prstGeom>
          <a:noFill/>
          <a:ln cap="flat" cmpd="sng" w="9525">
            <a:solidFill>
              <a:schemeClr val="lt1"/>
            </a:solidFill>
            <a:prstDash val="solid"/>
            <a:round/>
            <a:headEnd len="med" w="med" type="none"/>
            <a:tailEnd len="med" w="med" type="triangle"/>
          </a:ln>
        </p:spPr>
      </p:cxnSp>
      <p:sp>
        <p:nvSpPr>
          <p:cNvPr id="258" name="Google Shape;258;p9"/>
          <p:cNvSpPr txBox="1"/>
          <p:nvPr/>
        </p:nvSpPr>
        <p:spPr>
          <a:xfrm>
            <a:off x="3873672" y="3134127"/>
            <a:ext cx="142789" cy="33829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600"/>
              <a:buFont typeface="Arial"/>
              <a:buNone/>
            </a:pPr>
            <a:r>
              <a:rPr lang="en-US" sz="1600">
                <a:solidFill>
                  <a:schemeClr val="accent1"/>
                </a:solidFill>
                <a:latin typeface="Open Sans"/>
                <a:ea typeface="Open Sans"/>
                <a:cs typeface="Open Sans"/>
                <a:sym typeface="Open Sans"/>
              </a:rPr>
              <a:t>B</a:t>
            </a:r>
            <a:endParaRPr/>
          </a:p>
        </p:txBody>
      </p:sp>
      <p:cxnSp>
        <p:nvCxnSpPr>
          <p:cNvPr id="259" name="Google Shape;259;p9"/>
          <p:cNvCxnSpPr/>
          <p:nvPr/>
        </p:nvCxnSpPr>
        <p:spPr>
          <a:xfrm flipH="1" rot="10800000">
            <a:off x="2452082" y="3624975"/>
            <a:ext cx="1381693" cy="142439"/>
          </a:xfrm>
          <a:prstGeom prst="straightConnector1">
            <a:avLst/>
          </a:prstGeom>
          <a:noFill/>
          <a:ln cap="flat" cmpd="sng" w="9525">
            <a:solidFill>
              <a:schemeClr val="lt1"/>
            </a:solidFill>
            <a:prstDash val="solid"/>
            <a:round/>
            <a:headEnd len="med" w="med" type="none"/>
            <a:tailEnd len="med" w="med" type="triangle"/>
          </a:ln>
        </p:spPr>
      </p:cxnSp>
      <p:sp>
        <p:nvSpPr>
          <p:cNvPr id="260" name="Google Shape;260;p9"/>
          <p:cNvSpPr txBox="1"/>
          <p:nvPr/>
        </p:nvSpPr>
        <p:spPr>
          <a:xfrm>
            <a:off x="3873672" y="3460542"/>
            <a:ext cx="142789" cy="33829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600"/>
              <a:buFont typeface="Arial"/>
              <a:buNone/>
            </a:pPr>
            <a:r>
              <a:rPr lang="en-US" sz="1600">
                <a:solidFill>
                  <a:schemeClr val="accent1"/>
                </a:solidFill>
                <a:latin typeface="Open Sans"/>
                <a:ea typeface="Open Sans"/>
                <a:cs typeface="Open Sans"/>
                <a:sym typeface="Open Sans"/>
              </a:rPr>
              <a:t>C</a:t>
            </a:r>
            <a:endParaRPr/>
          </a:p>
        </p:txBody>
      </p:sp>
      <p:sp>
        <p:nvSpPr>
          <p:cNvPr id="261" name="Google Shape;261;p9"/>
          <p:cNvSpPr/>
          <p:nvPr/>
        </p:nvSpPr>
        <p:spPr>
          <a:xfrm rot="-5400000">
            <a:off x="67922" y="3631407"/>
            <a:ext cx="1279525" cy="611187"/>
          </a:xfrm>
          <a:prstGeom prst="rect">
            <a:avLst/>
          </a:prstGeom>
          <a:noFill/>
          <a:ln>
            <a:noFill/>
          </a:ln>
        </p:spPr>
        <p:txBody>
          <a:bodyPr anchorCtr="0" anchor="t" bIns="59250" lIns="120650" spcFirstLastPara="1" rIns="120650" wrap="square" tIns="59250">
            <a:spAutoFit/>
          </a:bodyPr>
          <a:lstStyle/>
          <a:p>
            <a:pPr indent="0" lvl="0" marL="0" marR="0" rtl="0" algn="ctr">
              <a:lnSpc>
                <a:spcPct val="100000"/>
              </a:lnSpc>
              <a:spcBef>
                <a:spcPts val="0"/>
              </a:spcBef>
              <a:spcAft>
                <a:spcPts val="0"/>
              </a:spcAft>
              <a:buClr>
                <a:srgbClr val="1A1A1A"/>
              </a:buClr>
              <a:buSzPts val="1600"/>
              <a:buFont typeface="Arial"/>
              <a:buNone/>
            </a:pPr>
            <a:r>
              <a:rPr lang="en-US" sz="1600">
                <a:solidFill>
                  <a:srgbClr val="1A1A1A"/>
                </a:solidFill>
                <a:latin typeface="Open Sans"/>
                <a:ea typeface="Open Sans"/>
                <a:cs typeface="Open Sans"/>
                <a:sym typeface="Open Sans"/>
              </a:rPr>
              <a:t>GDP,</a:t>
            </a:r>
            <a:endParaRPr/>
          </a:p>
          <a:p>
            <a:pPr indent="0" lvl="0" marL="0" marR="0" rtl="0" algn="ctr">
              <a:lnSpc>
                <a:spcPct val="100000"/>
              </a:lnSpc>
              <a:spcBef>
                <a:spcPts val="0"/>
              </a:spcBef>
              <a:spcAft>
                <a:spcPts val="0"/>
              </a:spcAft>
              <a:buClr>
                <a:srgbClr val="1A1A1A"/>
              </a:buClr>
              <a:buSzPts val="1600"/>
              <a:buFont typeface="Arial"/>
              <a:buNone/>
            </a:pPr>
            <a:r>
              <a:rPr lang="en-US" sz="1600">
                <a:solidFill>
                  <a:srgbClr val="1A1A1A"/>
                </a:solidFill>
                <a:latin typeface="Open Sans"/>
                <a:ea typeface="Open Sans"/>
                <a:cs typeface="Open Sans"/>
                <a:sym typeface="Open Sans"/>
              </a:rPr>
              <a:t>Population</a:t>
            </a:r>
            <a:endParaRPr/>
          </a:p>
        </p:txBody>
      </p:sp>
      <p:grpSp>
        <p:nvGrpSpPr>
          <p:cNvPr id="262" name="Google Shape;262;p9"/>
          <p:cNvGrpSpPr/>
          <p:nvPr/>
        </p:nvGrpSpPr>
        <p:grpSpPr>
          <a:xfrm>
            <a:off x="1043441" y="4969672"/>
            <a:ext cx="2908300" cy="803838"/>
            <a:chOff x="2686299" y="5105395"/>
            <a:chExt cx="1374" cy="380"/>
          </a:xfrm>
        </p:grpSpPr>
        <p:sp>
          <p:nvSpPr>
            <p:cNvPr id="263" name="Google Shape;263;p9"/>
            <p:cNvSpPr/>
            <p:nvPr/>
          </p:nvSpPr>
          <p:spPr>
            <a:xfrm>
              <a:off x="2686762" y="5105602"/>
              <a:ext cx="338" cy="173"/>
            </a:xfrm>
            <a:prstGeom prst="rect">
              <a:avLst/>
            </a:prstGeom>
            <a:noFill/>
            <a:ln>
              <a:noFill/>
            </a:ln>
          </p:spPr>
          <p:txBody>
            <a:bodyPr anchorCtr="0" anchor="t" bIns="59250" lIns="120650" spcFirstLastPara="1" rIns="120650" wrap="square" tIns="59250">
              <a:spAutoFit/>
            </a:bodyPr>
            <a:lstStyle/>
            <a:p>
              <a:pPr indent="0" lvl="0" marL="0" marR="0" rtl="0" algn="ctr">
                <a:lnSpc>
                  <a:spcPct val="100000"/>
                </a:lnSpc>
                <a:spcBef>
                  <a:spcPts val="0"/>
                </a:spcBef>
                <a:spcAft>
                  <a:spcPts val="0"/>
                </a:spcAft>
                <a:buClr>
                  <a:schemeClr val="dk1"/>
                </a:buClr>
                <a:buSzPts val="1600"/>
                <a:buFont typeface="Arial"/>
                <a:buNone/>
              </a:pPr>
              <a:r>
                <a:rPr lang="en-US" sz="1600">
                  <a:solidFill>
                    <a:schemeClr val="dk1"/>
                  </a:solidFill>
                  <a:latin typeface="Open Sans"/>
                  <a:ea typeface="Open Sans"/>
                  <a:cs typeface="Open Sans"/>
                  <a:sym typeface="Open Sans"/>
                </a:rPr>
                <a:t>TIME</a:t>
              </a:r>
              <a:endParaRPr/>
            </a:p>
          </p:txBody>
        </p:sp>
        <p:sp>
          <p:nvSpPr>
            <p:cNvPr id="264" name="Google Shape;264;p9"/>
            <p:cNvSpPr/>
            <p:nvPr/>
          </p:nvSpPr>
          <p:spPr>
            <a:xfrm>
              <a:off x="2687129" y="5105395"/>
              <a:ext cx="544" cy="164"/>
            </a:xfrm>
            <a:prstGeom prst="rect">
              <a:avLst/>
            </a:prstGeom>
            <a:noFill/>
            <a:ln>
              <a:noFill/>
            </a:ln>
          </p:spPr>
          <p:txBody>
            <a:bodyPr anchorCtr="0" anchor="t" bIns="59250" lIns="120650" spcFirstLastPara="1" rIns="120650" wrap="square" tIns="59250">
              <a:spAutoFit/>
            </a:bodyPr>
            <a:lstStyle/>
            <a:p>
              <a:pPr indent="0" lvl="0" marL="0" marR="0" rtl="0" algn="l">
                <a:lnSpc>
                  <a:spcPct val="90000"/>
                </a:lnSpc>
                <a:spcBef>
                  <a:spcPts val="0"/>
                </a:spcBef>
                <a:spcAft>
                  <a:spcPts val="0"/>
                </a:spcAft>
                <a:buClr>
                  <a:srgbClr val="333333"/>
                </a:buClr>
                <a:buSzPts val="1600"/>
                <a:buFont typeface="Arial"/>
                <a:buNone/>
              </a:pPr>
              <a:r>
                <a:rPr lang="en-US" sz="1600">
                  <a:solidFill>
                    <a:schemeClr val="dk1"/>
                  </a:solidFill>
                  <a:latin typeface="Open Sans"/>
                  <a:ea typeface="Open Sans"/>
                  <a:cs typeface="Open Sans"/>
                  <a:sym typeface="Open Sans"/>
                </a:rPr>
                <a:t>Projected</a:t>
              </a:r>
              <a:endParaRPr/>
            </a:p>
          </p:txBody>
        </p:sp>
        <p:sp>
          <p:nvSpPr>
            <p:cNvPr id="265" name="Google Shape;265;p9"/>
            <p:cNvSpPr/>
            <p:nvPr/>
          </p:nvSpPr>
          <p:spPr>
            <a:xfrm>
              <a:off x="2686299" y="5105395"/>
              <a:ext cx="537" cy="164"/>
            </a:xfrm>
            <a:prstGeom prst="rect">
              <a:avLst/>
            </a:prstGeom>
            <a:noFill/>
            <a:ln>
              <a:noFill/>
            </a:ln>
          </p:spPr>
          <p:txBody>
            <a:bodyPr anchorCtr="0" anchor="t" bIns="59250" lIns="120650" spcFirstLastPara="1" rIns="120650" wrap="square" tIns="59250">
              <a:spAutoFit/>
            </a:bodyPr>
            <a:lstStyle/>
            <a:p>
              <a:pPr indent="0" lvl="0" marL="0" marR="0" rtl="0" algn="l">
                <a:lnSpc>
                  <a:spcPct val="90000"/>
                </a:lnSpc>
                <a:spcBef>
                  <a:spcPts val="0"/>
                </a:spcBef>
                <a:spcAft>
                  <a:spcPts val="0"/>
                </a:spcAft>
                <a:buClr>
                  <a:srgbClr val="333333"/>
                </a:buClr>
                <a:buSzPts val="1600"/>
                <a:buFont typeface="Arial"/>
                <a:buNone/>
              </a:pPr>
              <a:r>
                <a:rPr lang="en-US" sz="1600">
                  <a:solidFill>
                    <a:schemeClr val="dk1"/>
                  </a:solidFill>
                  <a:latin typeface="Open Sans"/>
                  <a:ea typeface="Open Sans"/>
                  <a:cs typeface="Open Sans"/>
                  <a:sym typeface="Open Sans"/>
                </a:rPr>
                <a:t>Historical</a:t>
              </a:r>
              <a:endParaRPr/>
            </a:p>
          </p:txBody>
        </p:sp>
      </p:grpSp>
      <p:grpSp>
        <p:nvGrpSpPr>
          <p:cNvPr id="266" name="Google Shape;266;p9"/>
          <p:cNvGrpSpPr/>
          <p:nvPr/>
        </p:nvGrpSpPr>
        <p:grpSpPr>
          <a:xfrm>
            <a:off x="989820" y="2168764"/>
            <a:ext cx="3038475" cy="763690"/>
            <a:chOff x="6400431" y="2439260"/>
            <a:chExt cx="1435" cy="361"/>
          </a:xfrm>
        </p:grpSpPr>
        <p:sp>
          <p:nvSpPr>
            <p:cNvPr id="267" name="Google Shape;267;p9"/>
            <p:cNvSpPr/>
            <p:nvPr/>
          </p:nvSpPr>
          <p:spPr>
            <a:xfrm>
              <a:off x="6400431" y="2439260"/>
              <a:ext cx="1435" cy="269"/>
            </a:xfrm>
            <a:prstGeom prst="rect">
              <a:avLst/>
            </a:prstGeom>
            <a:noFill/>
            <a:ln>
              <a:noFill/>
            </a:ln>
          </p:spPr>
          <p:txBody>
            <a:bodyPr anchorCtr="0" anchor="t" bIns="59250" lIns="120650" spcFirstLastPara="1" rIns="120650" wrap="square" tIns="59250">
              <a:spAutoFit/>
            </a:bodyPr>
            <a:lstStyle/>
            <a:p>
              <a:pPr indent="0" lvl="0" marL="0" marR="0" rtl="0" algn="l">
                <a:lnSpc>
                  <a:spcPct val="90000"/>
                </a:lnSpc>
                <a:spcBef>
                  <a:spcPts val="0"/>
                </a:spcBef>
                <a:spcAft>
                  <a:spcPts val="0"/>
                </a:spcAft>
                <a:buClr>
                  <a:srgbClr val="333333"/>
                </a:buClr>
                <a:buSzPts val="1600"/>
                <a:buFont typeface="Arial"/>
                <a:buNone/>
              </a:pPr>
              <a:r>
                <a:rPr lang="en-US" sz="1600">
                  <a:solidFill>
                    <a:schemeClr val="dk1"/>
                  </a:solidFill>
                  <a:latin typeface="Open Sans"/>
                  <a:ea typeface="Open Sans"/>
                  <a:cs typeface="Open Sans"/>
                  <a:sym typeface="Open Sans"/>
                </a:rPr>
                <a:t>Scenarios can be used to address uncertainty</a:t>
              </a:r>
              <a:endParaRPr/>
            </a:p>
          </p:txBody>
        </p:sp>
        <p:sp>
          <p:nvSpPr>
            <p:cNvPr id="268" name="Google Shape;268;p9"/>
            <p:cNvSpPr/>
            <p:nvPr/>
          </p:nvSpPr>
          <p:spPr>
            <a:xfrm rot="10800000">
              <a:off x="6401145" y="2439505"/>
              <a:ext cx="368" cy="116"/>
            </a:xfrm>
            <a:custGeom>
              <a:rect b="b" l="l" r="r" t="t"/>
              <a:pathLst>
                <a:path extrusionOk="0" h="486" w="648">
                  <a:moveTo>
                    <a:pt x="0" y="0"/>
                  </a:moveTo>
                  <a:cubicBezTo>
                    <a:pt x="61" y="74"/>
                    <a:pt x="296" y="402"/>
                    <a:pt x="365" y="444"/>
                  </a:cubicBezTo>
                  <a:cubicBezTo>
                    <a:pt x="434" y="486"/>
                    <a:pt x="364" y="251"/>
                    <a:pt x="411" y="249"/>
                  </a:cubicBezTo>
                  <a:cubicBezTo>
                    <a:pt x="458" y="247"/>
                    <a:pt x="599" y="392"/>
                    <a:pt x="648" y="429"/>
                  </a:cubicBezTo>
                </a:path>
              </a:pathLst>
            </a:custGeom>
            <a:no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9" name="Google Shape;269;p9"/>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0" name="Google Shape;270;p9"/>
          <p:cNvSpPr txBox="1"/>
          <p:nvPr/>
        </p:nvSpPr>
        <p:spPr>
          <a:xfrm>
            <a:off x="865094" y="405187"/>
            <a:ext cx="7386638" cy="1325562"/>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US" sz="4400">
                <a:solidFill>
                  <a:schemeClr val="dk1"/>
                </a:solidFill>
                <a:latin typeface="Open Sans"/>
                <a:ea typeface="Open Sans"/>
                <a:cs typeface="Open Sans"/>
                <a:sym typeface="Open Sans"/>
              </a:rPr>
              <a:t>Lecture 2.2 - Economic Growth Analysis</a:t>
            </a:r>
            <a:endParaRPr sz="4400">
              <a:solidFill>
                <a:schemeClr val="dk1"/>
              </a:solidFill>
              <a:latin typeface="Open Sans"/>
              <a:ea typeface="Open Sans"/>
              <a:cs typeface="Open Sans"/>
              <a:sym typeface="Open Sans"/>
            </a:endParaRPr>
          </a:p>
        </p:txBody>
      </p:sp>
      <p:grpSp>
        <p:nvGrpSpPr>
          <p:cNvPr id="271" name="Google Shape;271;p9"/>
          <p:cNvGrpSpPr/>
          <p:nvPr/>
        </p:nvGrpSpPr>
        <p:grpSpPr>
          <a:xfrm>
            <a:off x="8680776" y="2352223"/>
            <a:ext cx="2753091" cy="2930034"/>
            <a:chOff x="966007" y="-71709"/>
            <a:chExt cx="2753091" cy="2930034"/>
          </a:xfrm>
        </p:grpSpPr>
        <p:sp>
          <p:nvSpPr>
            <p:cNvPr id="272" name="Google Shape;272;p9"/>
            <p:cNvSpPr/>
            <p:nvPr/>
          </p:nvSpPr>
          <p:spPr>
            <a:xfrm>
              <a:off x="1558779" y="629226"/>
              <a:ext cx="1567546" cy="1567546"/>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9"/>
            <p:cNvSpPr txBox="1"/>
            <p:nvPr/>
          </p:nvSpPr>
          <p:spPr>
            <a:xfrm>
              <a:off x="1788341" y="858788"/>
              <a:ext cx="1108422" cy="1108422"/>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Energy system analysis</a:t>
              </a:r>
              <a:endParaRPr sz="1800">
                <a:solidFill>
                  <a:schemeClr val="dk1"/>
                </a:solidFill>
                <a:latin typeface="Calibri"/>
                <a:ea typeface="Calibri"/>
                <a:cs typeface="Calibri"/>
                <a:sym typeface="Calibri"/>
              </a:endParaRPr>
            </a:p>
          </p:txBody>
        </p:sp>
        <p:sp>
          <p:nvSpPr>
            <p:cNvPr id="274" name="Google Shape;274;p9"/>
            <p:cNvSpPr/>
            <p:nvPr/>
          </p:nvSpPr>
          <p:spPr>
            <a:xfrm>
              <a:off x="1850076" y="-71709"/>
              <a:ext cx="984952" cy="927752"/>
            </a:xfrm>
            <a:prstGeom prst="ellipse">
              <a:avLst/>
            </a:prstGeom>
            <a:solidFill>
              <a:srgbClr val="AF2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9"/>
            <p:cNvSpPr txBox="1"/>
            <p:nvPr/>
          </p:nvSpPr>
          <p:spPr>
            <a:xfrm>
              <a:off x="1994319" y="64157"/>
              <a:ext cx="696466" cy="65602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Economic </a:t>
              </a:r>
              <a:r>
                <a:rPr b="0" i="0" lang="en-US" sz="1000">
                  <a:solidFill>
                    <a:srgbClr val="000000"/>
                  </a:solidFill>
                  <a:latin typeface="Open Sans"/>
                  <a:ea typeface="Open Sans"/>
                  <a:cs typeface="Open Sans"/>
                  <a:sym typeface="Open Sans"/>
                </a:rPr>
                <a:t>growth</a:t>
              </a:r>
              <a:r>
                <a:rPr b="0" i="0" lang="en-US" sz="1000">
                  <a:solidFill>
                    <a:schemeClr val="dk1"/>
                  </a:solidFill>
                  <a:latin typeface="Open Sans"/>
                  <a:ea typeface="Open Sans"/>
                  <a:cs typeface="Open Sans"/>
                  <a:sym typeface="Open Sans"/>
                </a:rPr>
                <a:t> analysis</a:t>
              </a:r>
              <a:endParaRPr b="0" i="0" sz="1000">
                <a:solidFill>
                  <a:schemeClr val="dk1"/>
                </a:solidFill>
                <a:latin typeface="Open Sans"/>
                <a:ea typeface="Open Sans"/>
                <a:cs typeface="Open Sans"/>
                <a:sym typeface="Open Sans"/>
              </a:endParaRPr>
            </a:p>
          </p:txBody>
        </p:sp>
        <p:sp>
          <p:nvSpPr>
            <p:cNvPr id="276" name="Google Shape;276;p9"/>
            <p:cNvSpPr/>
            <p:nvPr/>
          </p:nvSpPr>
          <p:spPr>
            <a:xfrm>
              <a:off x="2734146" y="399322"/>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9"/>
            <p:cNvSpPr txBox="1"/>
            <p:nvPr/>
          </p:nvSpPr>
          <p:spPr>
            <a:xfrm>
              <a:off x="2878389" y="535188"/>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demand</a:t>
              </a:r>
              <a:r>
                <a:rPr b="0" i="0" lang="en-US" sz="1000">
                  <a:solidFill>
                    <a:schemeClr val="dk1"/>
                  </a:solidFill>
                  <a:latin typeface="Open Sans"/>
                  <a:ea typeface="Open Sans"/>
                  <a:cs typeface="Open Sans"/>
                  <a:sym typeface="Open Sans"/>
                </a:rPr>
                <a:t> analysis</a:t>
              </a:r>
              <a:endParaRPr b="0" i="0" sz="1000">
                <a:solidFill>
                  <a:schemeClr val="dk1"/>
                </a:solidFill>
                <a:latin typeface="Open Sans"/>
                <a:ea typeface="Open Sans"/>
                <a:cs typeface="Open Sans"/>
                <a:sym typeface="Open Sans"/>
              </a:endParaRPr>
            </a:p>
          </p:txBody>
        </p:sp>
        <p:sp>
          <p:nvSpPr>
            <p:cNvPr id="278" name="Google Shape;278;p9"/>
            <p:cNvSpPr/>
            <p:nvPr/>
          </p:nvSpPr>
          <p:spPr>
            <a:xfrm>
              <a:off x="2734144"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9"/>
            <p:cNvSpPr txBox="1"/>
            <p:nvPr/>
          </p:nvSpPr>
          <p:spPr>
            <a:xfrm>
              <a:off x="2878387" y="1556023"/>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resource analysis</a:t>
              </a:r>
              <a:endParaRPr b="0" i="0" sz="1000">
                <a:solidFill>
                  <a:srgbClr val="000000"/>
                </a:solidFill>
                <a:latin typeface="Open Sans"/>
                <a:ea typeface="Open Sans"/>
                <a:cs typeface="Open Sans"/>
                <a:sym typeface="Open Sans"/>
              </a:endParaRPr>
            </a:p>
          </p:txBody>
        </p:sp>
        <p:sp>
          <p:nvSpPr>
            <p:cNvPr id="280" name="Google Shape;280;p9"/>
            <p:cNvSpPr/>
            <p:nvPr/>
          </p:nvSpPr>
          <p:spPr>
            <a:xfrm>
              <a:off x="1850076" y="1930573"/>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9"/>
            <p:cNvSpPr txBox="1"/>
            <p:nvPr/>
          </p:nvSpPr>
          <p:spPr>
            <a:xfrm>
              <a:off x="1994319" y="2066439"/>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Energy technology analysis</a:t>
              </a:r>
              <a:endParaRPr b="0" i="0" sz="1000">
                <a:solidFill>
                  <a:srgbClr val="000000"/>
                </a:solidFill>
                <a:latin typeface="Open Sans"/>
                <a:ea typeface="Open Sans"/>
                <a:cs typeface="Open Sans"/>
                <a:sym typeface="Open Sans"/>
              </a:endParaRPr>
            </a:p>
          </p:txBody>
        </p:sp>
        <p:sp>
          <p:nvSpPr>
            <p:cNvPr id="282" name="Google Shape;282;p9"/>
            <p:cNvSpPr/>
            <p:nvPr/>
          </p:nvSpPr>
          <p:spPr>
            <a:xfrm>
              <a:off x="966007" y="1420157"/>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9"/>
            <p:cNvSpPr txBox="1"/>
            <p:nvPr/>
          </p:nvSpPr>
          <p:spPr>
            <a:xfrm>
              <a:off x="1110250" y="1556023"/>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000"/>
                <a:buFont typeface="Open Sans"/>
                <a:buNone/>
              </a:pPr>
              <a:r>
                <a:rPr b="0" i="0" lang="en-US" sz="1000">
                  <a:solidFill>
                    <a:schemeClr val="dk1"/>
                  </a:solidFill>
                  <a:latin typeface="Open Sans"/>
                  <a:ea typeface="Open Sans"/>
                  <a:cs typeface="Open Sans"/>
                  <a:sym typeface="Open Sans"/>
                </a:rPr>
                <a:t>Energy </a:t>
              </a:r>
              <a:r>
                <a:rPr b="0" i="0" lang="en-US" sz="1000">
                  <a:solidFill>
                    <a:srgbClr val="000000"/>
                  </a:solidFill>
                  <a:latin typeface="Open Sans"/>
                  <a:ea typeface="Open Sans"/>
                  <a:cs typeface="Open Sans"/>
                  <a:sym typeface="Open Sans"/>
                </a:rPr>
                <a:t>supply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strategy</a:t>
              </a:r>
              <a:r>
                <a:rPr b="0" i="0" lang="en-US" sz="1000">
                  <a:solidFill>
                    <a:schemeClr val="dk1"/>
                  </a:solidFill>
                  <a:latin typeface="Open Sans"/>
                  <a:ea typeface="Open Sans"/>
                  <a:cs typeface="Open Sans"/>
                  <a:sym typeface="Open Sans"/>
                </a:rPr>
                <a:t> </a:t>
              </a:r>
              <a:r>
                <a:rPr b="0" i="0" lang="en-US" sz="1000">
                  <a:solidFill>
                    <a:srgbClr val="000000"/>
                  </a:solidFill>
                  <a:latin typeface="Open Sans"/>
                  <a:ea typeface="Open Sans"/>
                  <a:cs typeface="Open Sans"/>
                  <a:sym typeface="Open Sans"/>
                </a:rPr>
                <a:t>analysis</a:t>
              </a:r>
              <a:endParaRPr b="0" i="0" sz="1000">
                <a:solidFill>
                  <a:srgbClr val="000000"/>
                </a:solidFill>
                <a:latin typeface="Open Sans"/>
                <a:ea typeface="Open Sans"/>
                <a:cs typeface="Open Sans"/>
                <a:sym typeface="Open Sans"/>
              </a:endParaRPr>
            </a:p>
          </p:txBody>
        </p:sp>
        <p:sp>
          <p:nvSpPr>
            <p:cNvPr id="284" name="Google Shape;284;p9"/>
            <p:cNvSpPr/>
            <p:nvPr/>
          </p:nvSpPr>
          <p:spPr>
            <a:xfrm>
              <a:off x="966008" y="438706"/>
              <a:ext cx="984952" cy="927752"/>
            </a:xfrm>
            <a:prstGeom prst="ellipse">
              <a:avLst/>
            </a:prstGeom>
            <a:gradFill>
              <a:gsLst>
                <a:gs pos="0">
                  <a:srgbClr val="FFFFFF">
                    <a:alpha val="49803"/>
                  </a:srgbClr>
                </a:gs>
                <a:gs pos="50000">
                  <a:srgbClr val="FFFFFF">
                    <a:alpha val="49803"/>
                  </a:srgbClr>
                </a:gs>
                <a:gs pos="100000">
                  <a:srgbClr val="FFFFFF">
                    <a:alpha val="4980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9"/>
            <p:cNvSpPr txBox="1"/>
            <p:nvPr/>
          </p:nvSpPr>
          <p:spPr>
            <a:xfrm>
              <a:off x="1110251" y="574572"/>
              <a:ext cx="696466" cy="6560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000"/>
                <a:buFont typeface="Open Sans"/>
                <a:buNone/>
              </a:pPr>
              <a:r>
                <a:rPr b="0" i="0" lang="en-US" sz="1000">
                  <a:solidFill>
                    <a:srgbClr val="000000"/>
                  </a:solidFill>
                  <a:latin typeface="Open Sans"/>
                  <a:ea typeface="Open Sans"/>
                  <a:cs typeface="Open Sans"/>
                  <a:sym typeface="Open Sans"/>
                </a:rPr>
                <a:t>Impact analysis'</a:t>
              </a:r>
              <a:endParaRPr b="0" i="0" sz="1000">
                <a:solidFill>
                  <a:srgbClr val="000000"/>
                </a:solidFill>
                <a:latin typeface="Open Sans"/>
                <a:ea typeface="Open Sans"/>
                <a:cs typeface="Open Sans"/>
                <a:sym typeface="Open Sans"/>
              </a:endParaRPr>
            </a:p>
          </p:txBody>
        </p:sp>
      </p:grpSp>
      <p:sp>
        <p:nvSpPr>
          <p:cNvPr id="286" name="Google Shape;286;p9"/>
          <p:cNvSpPr/>
          <p:nvPr/>
        </p:nvSpPr>
        <p:spPr>
          <a:xfrm>
            <a:off x="7144215" y="39282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2_Slide9.mp3" id="287" name="Google Shape;287;p9"/>
          <p:cNvPicPr preferRelativeResize="0"/>
          <p:nvPr/>
        </p:nvPicPr>
        <p:blipFill rotWithShape="1">
          <a:blip r:embed="rId4">
            <a:alphaModFix/>
          </a:blip>
          <a:srcRect b="0" l="0" r="0" t="0"/>
          <a:stretch/>
        </p:blipFill>
        <p:spPr>
          <a:xfrm>
            <a:off x="7204669" y="46082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