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aramond" panose="02020404030301010803" pitchFamily="18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Open Sans ExtraBold" panose="020B0906030804020204" pitchFamily="34" charset="0"/>
      <p:bold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jnSwc2qGGkUX7LfrlilDOCaNyJ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D2D427-8895-4A78-8DC2-CF146EEF0783}">
  <a:tblStyle styleId="{A2D2D427-8895-4A78-8DC2-CF146EEF07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sp>
        <p:nvSpPr>
          <p:cNvPr id="191" name="Google Shape;191;p1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Se nos centrarmos nas tecnologias renováveis, o fator de capacidade está relacionado com a disponibilidade dos recursos energéticos. No caso dos painéis solares, por exemplo, o sol não está sempre a brilhar, pelo que nem sempre pode produzir eletricidade. Além disso, durante o dia produzirá na sua capacidade máxima, mas de manhã ou ao fim da tarde poderá produzir eletricidade, mas abaixo da sua capacidade máxima, porque o recurso solar não é tão forte. Durante a noite, os painéis fotovoltaicos não produzem qualquer eletricidade. Isto significa que o fator de capacidade para estas tecnologias renováveis é dinâmico na ferramenta OnSSET. O cálculo é efectuado em função da disponibilidade local de recursos a partir dos dados geoespaciais.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Por último, é necessário definir o tempo de vida da tecnologia. A título de exemplo, podemos esperar que os painéis fotovoltaicos, por exemplo, produzam eletricidade durante 20-25 anos.</a:t>
            </a:r>
            <a:endParaRPr/>
          </a:p>
        </p:txBody>
      </p:sp>
      <p:sp>
        <p:nvSpPr>
          <p:cNvPr id="277" name="Google Shape;27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Em seguida, precisamos também de saber alguma informação sobre os custos da rede de transmissão e distribuição, que se relacionam com os custos da eletricidade produzida na rede.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Existem diferentes tipos de linhas de transmissão: linhas de alta tensão, linhas de média tensão e linhas de baixa tensão.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 definição de linha de alta tensão é específica de cada caso e tem de ser definida na área que está a estudar. Qual é a quilovoltagem e quais são os custos de investimento destas linhas? Em alguns casos, a linha de alta tensão a 69 quilovolts custa cerca de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54.000 dólares por quilómetro. Para uma linha específica de média tensão, por exemplo, 33 kilovolts, temos um custo estimado de 9000 dólares por quilómetro. Depois temos a linha de baixa tensão com um custo de aproximadamente 5.000 dólares por quilómetro.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Precisamos também de informações sobre os custos dos transformadores de alta tensão para média tensão e dos transformadores de distribuição dentro da rede de distribuição para os clientes. Para além disso, há também perdas de transmissão e distribuição na rede. Quando se olha para os países desenvolvidos, as perdas são bastante baixas. No entanto, nos países em desenvolvimento, as perdas podem rondar os 15-20%. Precisamos também de informação sobre o custo de ligação por agregado familiar quando se liga um agregado familiar a uma mini-rede ou a uma rede. E, finalmente, o modelo OnSSET precisa de saber o custo de produção de eletricidade, em média, a partir da rede nacional. </a:t>
            </a:r>
            <a:endParaRPr/>
          </a:p>
        </p:txBody>
      </p:sp>
      <p:sp>
        <p:nvSpPr>
          <p:cNvPr id="287" name="Google Shape;28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Finalmente, precisamos de definir qual é a procura de eletricidade que pretendemos atingir no final do ano? Na tabela, vemos o quadro multi-nível de acesso à energia desenvolvido pelo ESMAP </a:t>
            </a:r>
            <a:r>
              <a:rPr lang="en-GB"/>
              <a:t>(Programa de Assistência à Gestão do Setor Energético).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OnSSET queremos estimar o nível de consumo de eletricidade por agregado familiar. Estes </a:t>
            </a:r>
            <a:r>
              <a:rPr lang="en-GB"/>
              <a:t>níveis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estão relacionados com diferentes tipos de serviços de eletricidade e os seus aparelhos e níveis de consumo associados. O acesso à eletricidade não é uma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questão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binária, de sim ou não</a:t>
            </a:r>
            <a:r>
              <a:rPr lang="en-GB"/>
              <a:t>. Em vez disso,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esta escada </a:t>
            </a:r>
            <a:r>
              <a:rPr lang="en-GB"/>
              <a:t>energética escalonada com diferentes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níveis de </a:t>
            </a:r>
            <a:r>
              <a:rPr lang="en-GB"/>
              <a:t>serviços energéticos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acesso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nível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é apenas eletricidade suficiente para algumas lâmpadas e para carregar o telemóvel. Isto significa que são necessários apenas alguns </a:t>
            </a:r>
            <a:r>
              <a:rPr lang="en-GB"/>
              <a:t>quilowatts-hora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agregado familiar e por ano. No nível 2, talvez haja uma ventoinha eléctrica ou um televisor, e o número de </a:t>
            </a:r>
            <a:r>
              <a:rPr lang="en-GB"/>
              <a:t>quilowatts-hora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eletricidade necessários durante o ano aumenta. No nível 3, inclui-se algum processamento geral de alimentos ou refrigeração. O nível de consumo de eletricidade por agregado familiar </a:t>
            </a:r>
            <a:r>
              <a:rPr lang="en-GB"/>
              <a:t>aumenta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função dos aparelhos. O nível 5 é o nível mais elevado, com </a:t>
            </a:r>
            <a:r>
              <a:rPr lang="en-GB"/>
              <a:t>3 000 quilowatts-hora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agregado familiar e por ano. O consumo pode ser reduzido, mas com o mesmo nível de serviço, se começar a utilizar aparelhos mais eficientes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Os níveis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abrangem apenas a procura residencial</a:t>
            </a:r>
            <a:r>
              <a:rPr lang="en-GB"/>
              <a:t>;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entanto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ferramenta também é flexível </a:t>
            </a:r>
            <a:r>
              <a:rPr lang="en-GB"/>
              <a:t>na medida em que pode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incluir a procura de outros sectores, tais como utilizações comerciais, utilizações sociais (instalações de saúde, escolas) </a:t>
            </a:r>
            <a:r>
              <a:rPr lang="en-GB"/>
              <a:t>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agricultura (irrigação ou processamento pós-colheita).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Em resumo, para a aquisição de dados, utilizamos cerca de 15 a 20 conjuntos de dados geoespaciais e cerca de 150 outras variáveis de entrada que descrevemos nesta mini-aula.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Vamos agora debruçar-nos sobre a preparação, o processamento e a calibração dos dados.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No quarto passo, começamos por utilizar todos os dados geoespaciais que extraímos e os dados não geoespaciais para calibrar o modelo para o ano inicial. Um dos principais passos aqui é calibrar a população para compreender que povoações são urbanas e rurais. O método utilizado para o fazer envolve a definição de uma povoação urbana com base em determinados critérios, tais como uma povoação com pelo menos 50, 100 pessoas ou 5.000 pessoas, ou uma determinada dimensão de povoação e próxima da rede rodoviária existente. Estes critérios variam frequentemente entre países, pelo que não existe uma definição universal de povoamento urbano versus povoamento rural. A forma como o modelo OnSSET funciona por defeito é classificando as povoações mais densamente povoadas e maiores como urbanas para corresponder às estatísticas nacionais. Se os seus dados indicarem que 20% da população é urbana no ano de referência, o modelo irá considerar as povoações com maior população e classificá-las como urbanas e as restantes como rurais. </a:t>
            </a:r>
            <a:endParaRPr/>
          </a:p>
        </p:txBody>
      </p:sp>
      <p:sp>
        <p:nvSpPr>
          <p:cNvPr id="311" name="Google Shape;31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Em seguida, temos também de identificar quais as povoações que já têm acesso à eletricidade e quais as que não têm. Isto estabelece a base para a nossa análise, para que possamos compreender onde existe acesso à eletricidade hoje e onde precisamos de alargar a tecnologia para fornecer acesso à eletricidade no futuro. Na melhor das hipóteses, teria sido feito um mapeamento que identificasse exatamente onde se encontram as redes de eletricidade, onde estão as mini-redes existentes e onde foram implantadas tecnologias autónomas. Normalmente não temos acesso a toda esta informação. Em vez disso, tentamos calibrar o modelo para refletir o ano de início com base nos dados geoespaciais que recolhemos.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Utilizamos três conjuntos de dados diferentes: conjunto de dados da população, luzes nocturnas e infra-estruturas de eletricidade. Na imagem à esquerda, pode ver a luz nocturna, que é uma imagem de satélite capturada durante a noite que detecta onde há luz.  Se houver luz, isso indica frequentemente a utilização de eletricidade. Combinámos os dados da população com os dados das luzes nocturnas e também com os dados da infraestrutura eléctrica existente (imagem à direita). Dependendo do nível de detalhe que temos (alta tensão, média tensão, transformadores), assumimos que as pessoas têm acesso à eletricidade se estiverem a uma certa distância da infraestrutura eléctrica.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Uma vez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introduzida no modelo a taxa de eletrificação atual</a:t>
            </a:r>
            <a:r>
              <a:rPr lang="en-GB"/>
              <a:t>, 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tenta iterativamente igualar a taxa de eletrificação atual ajustando estes limiares (distância à infraestrutura eléctrica, densidade populacional e luminosidade </a:t>
            </a:r>
            <a:r>
              <a:rPr lang="en-GB"/>
              <a:t>nocturna).</a:t>
            </a:r>
            <a:endParaRPr/>
          </a:p>
        </p:txBody>
      </p:sp>
      <p:sp>
        <p:nvSpPr>
          <p:cNvPr id="334" name="Google Shape;33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tivermos calibrado o modelo para que reflicta com exatidão as condições do ano inicial e tivermos definido os nossos níveis de procura, passamos </a:t>
            </a:r>
            <a:r>
              <a:rPr lang="en-GB"/>
              <a:t>à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 seguinte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Agora queremos calcular os custos da tecnologia para encontrar as soluções </a:t>
            </a:r>
            <a:r>
              <a:rPr lang="en-GB"/>
              <a:t>de menor custo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Começamos por comparar todas as diferentes tecnologias que estamos a considerar no estudo. Isto inclui tecnologias fotovoltaicas e diesel </a:t>
            </a:r>
            <a:r>
              <a:rPr lang="en-GB"/>
              <a:t>autónomas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bem como tecnologias de mini-redes alimentadas por diferentes recursos energéticos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forma como comparamos as tecnologias é utilizando o custo nivelado de produção de eletricidade (</a:t>
            </a:r>
            <a:r>
              <a:rPr lang="en-GB" sz="1400"/>
              <a:t>ou C.L.O.E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O L</a:t>
            </a:r>
            <a:r>
              <a:rPr lang="en-GB" sz="1400"/>
              <a:t>.C.O.E identifica o custo da eletricidade a que </a:t>
            </a:r>
            <a:r>
              <a:rPr lang="en-GB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sistema </a:t>
            </a:r>
            <a:r>
              <a:rPr lang="en-GB" sz="1400"/>
              <a:t>precisa de </a:t>
            </a:r>
            <a:r>
              <a:rPr lang="en-GB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vender para não ter perdas monetárias.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GB" sz="1400"/>
              <a:t>LCOE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 em conta os custos de investimento </a:t>
            </a:r>
            <a:r>
              <a:rPr lang="en-GB" sz="1400"/>
              <a:t>necessários para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comprar e instalar um sistema, </a:t>
            </a:r>
            <a:r>
              <a:rPr lang="en-GB" sz="1400"/>
              <a:t>e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custos de operação e manutenção para cada ano, a fim de manter o sistema a funcionar eficientemente. Inclui também os custos de combustível, caso seja necessário comprar combustível para produzir eletricidade. O custo é </a:t>
            </a:r>
            <a:r>
              <a:rPr lang="en-GB" sz="1400"/>
              <a:t>então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dividido pela quantidade de eletricidade gerada pelo sistema. Somando todos estes custos e dividindo-os pela eletricidade gerada, tendo em conta a taxa de desconto e a </a:t>
            </a:r>
            <a:r>
              <a:rPr lang="en-GB" sz="1400"/>
              <a:t>vida útil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sistema, obtemos um custo em dólares por </a:t>
            </a:r>
            <a:r>
              <a:rPr lang="en-GB" sz="1400"/>
              <a:t>quilowatt-hora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eletricidade gerada para que o sistema atinja o ponto de equilíbrio. </a:t>
            </a:r>
            <a:r>
              <a:rPr lang="en-GB"/>
              <a:t>O diapositivo apresenta este cálculo sob a forma de uma fórmula.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400"/>
              <a:t>LCOE 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uma boa forma de comparar tecnologias com estruturas de custos diferentes.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tecnologia pode ter um custo de investimento elevado, mas custos mais baixos durante os anos seguintes, enquanto </a:t>
            </a:r>
            <a:r>
              <a:rPr lang="en-GB"/>
              <a:t>outra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 pode ter um custo </a:t>
            </a:r>
            <a:r>
              <a:rPr lang="en-GB"/>
              <a:t>de investimento mais baixo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mas custos de funcionamento mais elevados durante a sua </a:t>
            </a:r>
            <a:r>
              <a:rPr lang="en-GB"/>
              <a:t>vida útil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Com a </a:t>
            </a:r>
            <a:r>
              <a:rPr lang="en-GB"/>
              <a:t>L.C.O.E.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comparar diferentes tecnologias e identificar a que tem o custo mais baixo.</a:t>
            </a:r>
            <a:endParaRPr sz="1400"/>
          </a:p>
        </p:txBody>
      </p:sp>
      <p:sp>
        <p:nvSpPr>
          <p:cNvPr id="362" name="Google Shape;362;p1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 temos um exemplo de sistemas </a:t>
            </a:r>
            <a:r>
              <a:rPr lang="en-GB"/>
              <a:t>autónomos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Isto significa que cada cliente </a:t>
            </a:r>
            <a:r>
              <a:rPr lang="en-GB"/>
              <a:t>utilizará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seu próprio sistema. Se tivermos uma pequena aldeia onde estamos a analisar o custo do fornecimento de eletricidade através de sistemas solares domésticos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temos de descobrir que tipo de sistema solar é necessário para satisfazer a procura do agregado familiar e quantos agregados familiares existem na aldeia. O custo do sistema será simplesmente o sistema solar doméstico para cada um dos agregados </a:t>
            </a:r>
            <a:r>
              <a:rPr lang="en-GB"/>
              <a:t>familiares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Naturalmente, se a procura for elevada, precisamos de um sistema solar doméstico de grandes dimensões para cada família</a:t>
            </a:r>
            <a:r>
              <a:rPr lang="en-GB"/>
              <a:t>. Se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procura for menor, podemos utilizar um sistema solar mais pequeno</a:t>
            </a:r>
            <a:r>
              <a:rPr lang="en-GB"/>
              <a:t>. </a:t>
            </a:r>
            <a:endParaRPr/>
          </a:p>
        </p:txBody>
      </p:sp>
      <p:sp>
        <p:nvSpPr>
          <p:cNvPr id="374" name="Google Shape;37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olharmos para uma </a:t>
            </a:r>
            <a:r>
              <a:rPr lang="en-GB"/>
              <a:t>mini-rede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temos uma conceção ligeiramente diferente. Em vez de fornecer painéis solares para cada casa, instalamos um local de produção maior. A mini-rede pode ser alimentada por gasóleo, energia hidroelétrica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energia </a:t>
            </a:r>
            <a:r>
              <a:rPr lang="en-GB"/>
              <a:t>eólica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uma combinação destas três fontes. Dependendo da dimensão da aldeia, a economia de escala pode justificar um investimento maior. Se instalarmos recursos renováveis, estes são normalmente intermitentes, pelo que têm de ser apoiados por baterias. Mas o que distingue as mini-redes dos custos </a:t>
            </a:r>
            <a:r>
              <a:rPr lang="en-GB"/>
              <a:t>autónomos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o facto de também precisarmos de construir uma rede de distribuição. Temos de transportar a eletricidade do local onde é produzida para cada residência. No exemplo autónomo, cada família tinha a sua própria produção, pelo que não havia necessidade de uma rede de distribuição. Mas aqui, a fonte de produção não está diretamente no cliente, pelo que precisamos de uma rede para distribuir a eletricidade aos agregados familiares. A área da povoação afecta a procura de rede de distribuição. O modelo estima </a:t>
            </a:r>
            <a:r>
              <a:rPr lang="en-GB"/>
              <a:t>quantas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linhas de baixa tensão são necessárias para ligar todos os clientes e se é necessária uma linha de média tensão. Para além disso, há um custo de ligação por agregado familiar. Nenhum </a:t>
            </a:r>
            <a:r>
              <a:rPr lang="en-GB"/>
              <a:t>destes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custos adicionais de infra-estruturas faz parte dos custos </a:t>
            </a:r>
            <a:r>
              <a:rPr lang="en-GB"/>
              <a:t>autónomos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97" name="Google Shape;3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No final desta aula, será capaz de: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Explicar a aquisição de dados para construir o seu modelo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Descrever o algoritmo de extensão de grelha no OnSSET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Lista dos principais conjuntos de dados utilizados na </a:t>
            </a:r>
            <a:r>
              <a:rPr lang="en-GB" sz="1200" b="1">
                <a:latin typeface="Open Sans"/>
                <a:ea typeface="Open Sans"/>
                <a:cs typeface="Open Sans"/>
                <a:sym typeface="Open Sans"/>
              </a:rPr>
              <a:t>OnSSET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Descrever a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L.C.O.E</a:t>
            </a: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. e a sua utilidade no OnSSET</a:t>
            </a:r>
            <a:endParaRPr/>
          </a:p>
          <a:p>
            <a:pPr marL="34290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2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1200" b="0">
                <a:latin typeface="Open Sans"/>
                <a:ea typeface="Open Sans"/>
                <a:cs typeface="Open Sans"/>
                <a:sym typeface="Open Sans"/>
              </a:rPr>
              <a:t>Isto será importante para a sua compreensão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relativamente aos </a:t>
            </a:r>
            <a:r>
              <a:rPr lang="en-GB" sz="1200" b="0">
                <a:latin typeface="Open Sans"/>
                <a:ea typeface="Open Sans"/>
                <a:cs typeface="Open Sans"/>
                <a:sym typeface="Open Sans"/>
              </a:rPr>
              <a:t>cálculos e resultados da OnSSET.</a:t>
            </a:r>
            <a:endParaRPr sz="1200" b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 está um exemplo </a:t>
            </a:r>
            <a:r>
              <a:rPr lang="en-GB"/>
              <a:t>com mais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pormenores sobre os custos. Para cada localidade dentro da área de estudo, calculamos o custo das diferentes tecnologias fora da rede. Aqui vemos o </a:t>
            </a:r>
            <a:r>
              <a:rPr lang="en-GB"/>
              <a:t>L.C.O.E.,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podemos ver na povoação maior à direita que calculámos custos diferentes para sistemas diferentes. Uma mini-rede híbrida solar produziria a 32 </a:t>
            </a:r>
            <a:r>
              <a:rPr lang="en-GB"/>
              <a:t>cêntimos/kilowatt/hora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em comparação com uma mini-rede híbrida eólica neste local</a:t>
            </a:r>
            <a:r>
              <a:rPr lang="en-GB"/>
              <a:t>, que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seria mais elevada, a 60 </a:t>
            </a:r>
            <a:r>
              <a:rPr lang="en-GB"/>
              <a:t>cêntimos/kilowatt/hora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Esta povoação está localizada perto de um rio, o que leva a um baixo </a:t>
            </a:r>
            <a:r>
              <a:rPr lang="en-GB"/>
              <a:t>LCE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 mini-rede hidroelétrica, a 25 cêntimos por </a:t>
            </a:r>
            <a:r>
              <a:rPr lang="en-GB"/>
              <a:t>quilowatt-hora.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Se, em vez disso, olharmos para a povoação mais pequena, no canto inferior esquerdo, veremos custos diferentes para tecnologias diferentes. Numa povoação mais pequena, a procura é menor devido à menor densidade populacional. Podemos ver que o cálculo </a:t>
            </a:r>
            <a:r>
              <a:rPr lang="en-GB"/>
              <a:t>L.C.O.E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mostra que todas as opções de mini-rede têm um custo relativamente elevado por quilowatt-hora. Podemos ver que não existe valor para a rede </a:t>
            </a:r>
            <a:r>
              <a:rPr lang="en-GB"/>
              <a:t>hidroelétrica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local, uma vez que </a:t>
            </a:r>
            <a:r>
              <a:rPr lang="en-GB"/>
              <a:t>não existem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hidroeléctricos nas proximidades. Neste local, podemos ver que a energia fotovoltaica </a:t>
            </a:r>
            <a:r>
              <a:rPr lang="en-GB"/>
              <a:t>autónoma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destacada a vermelho, seria a opção tecnológica de </a:t>
            </a:r>
            <a:r>
              <a:rPr lang="en-GB"/>
              <a:t>menor custo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local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no canto superior esquerdo vemos outro local onde calculámos o </a:t>
            </a:r>
            <a:r>
              <a:rPr lang="en-GB"/>
              <a:t>L.C.O.E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todas as tecnologias </a:t>
            </a:r>
            <a:r>
              <a:rPr lang="en-GB"/>
              <a:t>fora da rede. Neste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local, tendo em conta as caraterísticas locais em termos de procura da população </a:t>
            </a:r>
            <a:r>
              <a:rPr lang="en-GB"/>
              <a:t>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recursos energéticos, uma mini-rede híbrida PV/Diesel seria a opção de eletrificação </a:t>
            </a:r>
            <a:r>
              <a:rPr lang="en-GB"/>
              <a:t>de menor custo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30" name="Google Shape;43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Depois de calcularmos todas as opções fora da rede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identificámos qual é a opção fora da rede de </a:t>
            </a:r>
            <a:r>
              <a:rPr lang="en-GB"/>
              <a:t>menor custo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Agora precisamos de identificar a opção de menor custo para a rede em cada povoação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isto chama-se o algoritmo de eletrificação que compara a extensão da rede com a tecnologia de </a:t>
            </a:r>
            <a:r>
              <a:rPr lang="en-GB"/>
              <a:t>menor custo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rede. Quando olhamos para o custo de ligação à rede centralizada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seguimos uma abordagem semelhante à das tecnologias anteriores para calcular o </a:t>
            </a:r>
            <a:r>
              <a:rPr lang="en-GB"/>
              <a:t>L.C.O.E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entanto, há algumas adições. Precisamos de saber onde se encontra a infraestrutura existente para calcular o custo de ligação de uma nova povoação à mesma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estendemos uma linha de média tensão a partir da infraestrutura de rede existente, temos de definir o seu comprimento. Dependendo da distância a que a povoação se encontra da infraestrutura existente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calcular o custo por </a:t>
            </a:r>
            <a:r>
              <a:rPr lang="en-GB"/>
              <a:t>quilómetro destas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linhas de média tensão. À semelhança da rede de mini-redes, precisamos de ter uma rede de distribuição </a:t>
            </a:r>
            <a:r>
              <a:rPr lang="en-GB"/>
              <a:t>dentro da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povoação utilizando linhas de baixa tensão e potencialmente </a:t>
            </a:r>
            <a:r>
              <a:rPr lang="en-GB"/>
              <a:t>uma linha de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média tensão, dependendo da sua dimensão e níveis de procura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fim, é necessário incluir também o custo da eletricidade produzida pelas centrais eléctricas nacionais. Em resumo, temos a extensão da rede para ligar a povoação, o custo da construção da rede de distribuição e o custo da compra de eletricidade à rede central. Todos estes custos combinados constituem o custo de </a:t>
            </a:r>
            <a:r>
              <a:rPr lang="en-GB"/>
              <a:t>uma rede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uma povoação. Mais uma vez, seguimos uma abordagem semelhante, em que calculamos os custos de investimento para a extensão e </a:t>
            </a:r>
            <a:r>
              <a:rPr lang="en-GB"/>
              <a:t>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 de </a:t>
            </a:r>
            <a:r>
              <a:rPr lang="en-GB"/>
              <a:t>distribuição e temos em conta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custos de operação e manutenção de todas estas tecnologias. Um aspeto importante aqui é que utilizamos o custo da eletricidade gerada como custo de combustível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vez que temos de a comprar às centrais eléctricas ligadas à rede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0325"/>
            <a:ext cx="3540125" cy="1992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4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núcleo do modelo OnSSET é o algoritmo de extensão da grelha. Na imagem, à esquerda, temos a infraestrutura existente ou já planeada </a:t>
            </a:r>
            <a:r>
              <a:rPr lang="en-GB"/>
              <a:t>que foi comprometida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À direita, temos três povoações ou localizações diferentes que vão ser electrificadas. Para estes locais, já calculámos os custos da tecnologia fora da rede. Conhecemos o </a:t>
            </a:r>
            <a:r>
              <a:rPr lang="en-GB"/>
              <a:t>L.C.O.E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tecnologia de eletrificação </a:t>
            </a:r>
            <a:r>
              <a:rPr lang="en-GB"/>
              <a:t>de menor custo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 povoações. No exemplo aqui, temos diferentes </a:t>
            </a:r>
            <a:r>
              <a:rPr lang="en-GB"/>
              <a:t>L.C.O.E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dependendo das caraterísticas locais, onde vemos que a localidade C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exemplo, teria um custo muito baixo. A </a:t>
            </a:r>
            <a:r>
              <a:rPr lang="en-GB"/>
              <a:t>localidade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teria um custo ligeiramente superior se fosse electrificada por tecnologias fora da rede</a:t>
            </a:r>
            <a:r>
              <a:rPr lang="en-GB"/>
              <a:t>. </a:t>
            </a:r>
            <a:endParaRPr/>
          </a:p>
          <a:p>
            <a:pPr marL="457200" marR="0" lvl="0" indent="-228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seguida, calculamos </a:t>
            </a:r>
            <a:r>
              <a:rPr lang="en-GB"/>
              <a:t>qual seria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custo de uma extensão da rede. Começamos pela rede existente e pelo custo de a estender até ao local B. Calculamos o custo com base no custo da extensão, nos custos da rede de distribuição e no consumo de eletricidade. Ligar a localidade B à rede existente a partir do ponto mais próximo custaria 40 cêntimos por </a:t>
            </a:r>
            <a:r>
              <a:rPr lang="en-GB"/>
              <a:t>quilowatt-hora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entanto, 40 cêntimos por </a:t>
            </a:r>
            <a:r>
              <a:rPr lang="en-GB"/>
              <a:t>quilowatt-hora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mais caro do que o que se poderia obter com a tecnologia fora da rede. Neste </a:t>
            </a:r>
            <a:r>
              <a:rPr lang="en-GB"/>
              <a:t>exemplo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seriam cerca de 25 cêntimos por </a:t>
            </a:r>
            <a:r>
              <a:rPr lang="en-GB"/>
              <a:t>quilowatt-hora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Esta extensão da rede não seria capaz de competir </a:t>
            </a:r>
            <a:r>
              <a:rPr lang="en-GB"/>
              <a:t>neste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 próximo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no algoritmo de extensão </a:t>
            </a:r>
            <a:r>
              <a:rPr lang="en-GB"/>
              <a:t>é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verificar a próxima liquidação. Neste caso, a extensão da rede para a localidade A custaria 25 cêntimos por </a:t>
            </a:r>
            <a:r>
              <a:rPr lang="en-GB"/>
              <a:t>quilowatt-hora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Vemos que os custos de extensão da rede para ligar esta povoação são inferiores aos custos de a abastecer com uma tecnologia fora da rede, o que significa que o modelo identifica esta povoação como uma povoação que será ligada à rede.</a:t>
            </a:r>
            <a:endParaRPr/>
          </a:p>
        </p:txBody>
      </p:sp>
      <p:sp>
        <p:nvSpPr>
          <p:cNvPr id="489" name="Google Shape;489;p41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-60325"/>
            <a:ext cx="3540125" cy="1992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4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seguir, quando o modelo identificar </a:t>
            </a:r>
            <a:r>
              <a:rPr lang="en-GB"/>
              <a:t>a relação custo-eficácia de uma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extensão da rede </a:t>
            </a:r>
            <a:r>
              <a:rPr lang="en-GB"/>
              <a:t>até à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localidade A, podemos ver se podemos continuar a construir a rede para ligar as povoações que estão localizadas mais longe. Ligando a localidade B à rede através da localidade A, teremos uma nova distância mais curta para construir</a:t>
            </a:r>
            <a:r>
              <a:rPr lang="en-GB"/>
              <a:t>. Assim,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custo é a distância entre a localidade A e B e não a distância da rede atualmente existente até à localidade B</a:t>
            </a:r>
            <a:r>
              <a:rPr lang="en-GB"/>
              <a:t>. </a:t>
            </a:r>
            <a:endParaRPr/>
          </a:p>
          <a:p>
            <a:pPr marL="45720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Isto </a:t>
            </a:r>
            <a:r>
              <a:rPr lang="en-GB"/>
              <a:t>reduzirá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distância de extensão</a:t>
            </a:r>
            <a:r>
              <a:rPr lang="en-GB"/>
              <a:t>. Obtemos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outra </a:t>
            </a:r>
            <a:r>
              <a:rPr lang="en-GB"/>
              <a:t>L.C.O.E. em que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 que a extensão da rede custaria 20 cêntimos por </a:t>
            </a:r>
            <a:r>
              <a:rPr lang="en-GB"/>
              <a:t>quilowatt-hora,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é inferior ao custo das tecnologias fora da rede no local B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modelo opta por ligar também esta povoação. Verificámos então da rede existente para a localidade C e da localidade A para a localidade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E vemos que, em todos estes casos, 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 da extensão da rede é superior ao custo das tecnologias fora da rede. Isto significa que </a:t>
            </a:r>
            <a:r>
              <a:rPr lang="en-GB"/>
              <a:t>o local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continuará a ser electrificado por tecnologias fora da rede </a:t>
            </a:r>
            <a:r>
              <a:rPr lang="en-GB"/>
              <a:t>nesta iteração. Na próxima iteração, a localização B avaliará a extensão da rede à localização C, uma vez que a localização B está agora electrificada pela rede.</a:t>
            </a:r>
            <a:endParaRPr/>
          </a:p>
          <a:p>
            <a:pPr marL="457200" marR="0" lvl="0" indent="-228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algoritmo de extensão da rede </a:t>
            </a:r>
            <a:r>
              <a:rPr lang="en-GB"/>
              <a:t>percorre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as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povoações da área que estamos a estudar e, quando acrescenta mais povoações para ligar à rede, verifica também se pode ligar mais povoações a partir dos novos locais electrificados</a:t>
            </a:r>
            <a:r>
              <a:rPr lang="en-GB"/>
              <a:t>.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2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0" name="Google Shape;55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Nesta aula, iremos abordar aquilo a que chamamos a metodologia dos sete passos para criar um cenário utilizando o OnSSET. Os passos um a seis serão abordados nesta aula e o sétimo passo será abordado na aula 6. O processo de modelação está dividido em sete passos diferentes que realizamos para fazer uma análise de eletrificação utilizando a ferramenta OnSSET. Estes passos são apresentados aqui para a ferramenta OnSSET, mas podem ser generalizados para outros modelos de eletrificação. O primeiro passo é recolher os dados geoespaciais da área que estamos a estudar. Podemos fazer estudos para um país inteiro, ou podemos fazê-lo para uma região do país, ou podemos mesmo aumentar a escala e fazê-lo para todos os países da África subsariana ou para um continente inteiro.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É necessário determinar a área que está a estudar e, em seguida, recolher os dados geoespaciais, que podem fornecer informações baseadas na localização de todas as povoações em que está interessado.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Na tabela, podemos ver que temos uma série de diferentes conjuntos de dados geoespaciais que são requisitos gerais. Alguns dos conjuntos de dados são obrigatórios e alguns dos dados geoespaciais são opcionais e podem ser utilizados para melhorar o pormenor do estudo. Outros conjuntos de dados opcionais também podem ser interessantes e não são apresentados na figura. Podemos dividir os conjuntos de dados em alguns tipos ou classes diferentes.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Em primeiro lugar, precisamos de dados sobre a população ou sobre a povoação, que constituem a base do estudo. Estes dados indicam onde se encontram os beneficiários da eletrificação, ou seja, </a:t>
            </a:r>
            <a:r>
              <a:rPr lang="en-GB" i="1"/>
              <a:t>onde </a:t>
            </a:r>
            <a:r>
              <a:rPr lang="en-GB"/>
              <a:t>vive a população e como está </a:t>
            </a:r>
            <a:r>
              <a:rPr lang="en-GB" i="1"/>
              <a:t>distribuída </a:t>
            </a:r>
            <a:r>
              <a:rPr lang="en-GB"/>
              <a:t>no concelho ou na região. Os limites administrativos ajudam-nos a delimitar a área que estamos a estudar.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 segundo tipo de dados geoespaciais são os dados de infra-estruturas. Estes dados podem ser informações sobre linhas de alta tensão, linhas de média tensão ou subestações. Além disso, podem consistir em informações sobre a distância a estradas, que podem ser importantes para efeitos de transporte.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Para além disso, também recolhemos informações sobre os recursos energéticos locais. Qual é o recurso solar, eólico ou hídrico em cada local? Além disso, as paisagens que rodeiam a povoação são importantes. Perguntas como qual é a elevação da área? Ou qual é o declive ou o tipo de ocupação do solo?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Todos estes dados espaciais são informações que precisamos de conhecer para determinar as opções de eletrificação de menor custo na OnSSET.</a:t>
            </a:r>
            <a:endParaRPr/>
          </a:p>
        </p:txBody>
      </p:sp>
      <p:sp>
        <p:nvSpPr>
          <p:cNvPr id="218" name="Google Shape;2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etapa seguinte, combinamos todos estes dados geoespaciais que recolhemos até agora e </a:t>
            </a:r>
            <a:r>
              <a:rPr lang="en-GB"/>
              <a:t>extraímo-los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cada povoação na área que estamos a estudar.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 a combinar os </a:t>
            </a:r>
            <a:r>
              <a:rPr lang="en-GB"/>
              <a:t>G.I.S.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 ficheiro CSV que é utilizado na ferramenta OnSSET. O ficheiro CSV assemelha-se a esta imagem, em que cada linha representa uma povoação. Para cada povoação, há uma série de coisas diferentes que sabemos. Para começar, temos as coordenadas X e Y que indicam a localização da povoação. Também temos alguma informação sobre a população da povoação. </a:t>
            </a:r>
            <a:r>
              <a:rPr lang="en-GB"/>
              <a:t>Outra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coluna cobre a distância da mini-hídrica para cada povoação e a quantidade de energia que pode ser gerada a partir desse recurso. Também calculamos a distância até à </a:t>
            </a:r>
            <a:r>
              <a:rPr lang="en-GB"/>
              <a:t>estrada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mais próxima </a:t>
            </a:r>
            <a:r>
              <a:rPr lang="en-GB"/>
              <a:t>e 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distância até à linha de média e alta tensão existente mais próxima. Para além disso, identificamos os recursos disponíveis </a:t>
            </a:r>
            <a:r>
              <a:rPr lang="en-GB"/>
              <a:t>localmente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Na tabela, cada linha representa uma localização e toda a informação atribuída que obtemos dos dados geoespaciais.</a:t>
            </a:r>
            <a:endParaRPr/>
          </a:p>
        </p:txBody>
      </p:sp>
      <p:sp>
        <p:nvSpPr>
          <p:cNvPr id="231" name="Google Shape;23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seguida, precisamos também de uma série de dados </a:t>
            </a:r>
            <a:r>
              <a:rPr lang="en-GB"/>
              <a:t>não geoespaciais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Em primeiro lugar, precisamos de recolher parâmetros demográficos para o país ou a região que estamos a estudar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Precisamos de saber qual é a população total de acordo com a última estimativa populacional ou o último recenseamento da população. Recolhemos essa informação para o ano de início da nossa análise, que pode ser</a:t>
            </a:r>
            <a:r>
              <a:rPr lang="en-GB"/>
              <a:t>, por exemplo,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dados populacionais também </a:t>
            </a:r>
            <a:r>
              <a:rPr lang="en-GB"/>
              <a:t>precisam de projetar o crescimento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até ao final da nossa análise</a:t>
            </a:r>
            <a:r>
              <a:rPr lang="en-GB"/>
              <a:t>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caso, poderia ser 2030.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Para além da população, </a:t>
            </a:r>
            <a:r>
              <a:rPr lang="en-GB"/>
              <a:t>também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precisamos de saber quantos </a:t>
            </a:r>
            <a:r>
              <a:rPr lang="en-GB"/>
              <a:t>por cento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população vive em zonas urbanas no ano inicial e no ano final. Isto dar-nos-á a percentagem urbana e rural.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É igualmente necessário conhecer a dimensão média dos agregados familiares nas zonas urbanas e nas zonas rurais. Este conjunto de dados é utilizado para calcular o número aproximado de edifícios na aldeia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 startAt="4"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último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</a:t>
            </a:r>
            <a:r>
              <a:rPr lang="en-GB"/>
              <a:t>conjunto de dados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 </a:t>
            </a:r>
            <a:r>
              <a:rPr lang="en-GB"/>
              <a:t>diz respeito ao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 de pessoas que têm acesso à eletricidade atualmente</a:t>
            </a:r>
            <a:r>
              <a:rPr lang="en-GB"/>
              <a:t>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exemplo, temos </a:t>
            </a:r>
            <a:r>
              <a:rPr lang="en-GB"/>
              <a:t>31%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que significa que </a:t>
            </a:r>
            <a:r>
              <a:rPr lang="en-GB"/>
              <a:t>69%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têm acesso à eletricidade atualmente</a:t>
            </a:r>
            <a:r>
              <a:rPr lang="en-GB"/>
              <a:t>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Além disso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dividimos ainda a percentagem da população rural e urbana que tem acesso à eletricidade.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principal objetivo </a:t>
            </a:r>
            <a:r>
              <a:rPr lang="en-GB"/>
              <a:t>da ferramenta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OnSSET é eletrificar </a:t>
            </a:r>
            <a:r>
              <a:rPr lang="en-GB"/>
              <a:t>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população </a:t>
            </a:r>
            <a:r>
              <a:rPr lang="en-GB"/>
              <a:t>não electrificada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exemplo aqui apresentado, visamos o acesso universal à eletricidade até 2030, fixando todos os objectivos </a:t>
            </a:r>
            <a:r>
              <a:rPr lang="en-GB"/>
              <a:t>da taxa de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acesso à eletricidade em </a:t>
            </a:r>
            <a:r>
              <a:rPr lang="en-GB"/>
              <a:t>100%.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Em seguida, é necessário recolher informações sobre as especificações e os custos da tecnologia.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Neste diapositivo, vemos as opções fora da rede que incluímos no modelo, tanto para tecnologias de mini-rede como para tecnologias autónomas.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 uma série de </a:t>
            </a:r>
            <a:r>
              <a:rPr lang="en-GB"/>
              <a:t>informações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 que recolhemos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podemos ver que variam um pouco para as diferentes tecnologias.  Em primeiro lugar, estamos a recolher informação sobre o custo de investimento, </a:t>
            </a:r>
            <a:r>
              <a:rPr lang="en-GB"/>
              <a:t>em dólares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quilowatt de capacidade instalada, para as diferentes tecnologias. Podemos ver na tabela que um gerador a gasóleo de mini-rede </a:t>
            </a:r>
            <a:r>
              <a:rPr lang="en-GB"/>
              <a:t>custa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em média, 721 dólares por quilowatt de capacidade instalada.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determinar o custo correto relacionado com a central eléctrica, definimos uma capacidade típica da central. O modelo OnSSET é capaz de ter em conta diferentes capacidades das centrais. O custo por quilowatt </a:t>
            </a:r>
            <a:r>
              <a:rPr lang="en-GB"/>
              <a:t>de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capacidade instalada é normalmente mais baixo para um sistema maior devido a economias de escala. Isto é especialmente verdade para sistemas solares fotovoltaicos </a:t>
            </a:r>
            <a:r>
              <a:rPr lang="en-GB"/>
              <a:t>autónomos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 segundo custo que consideramos é o custo de operação e manutenção. Definimo-lo como uma </a:t>
            </a:r>
            <a:r>
              <a:rPr lang="en-GB"/>
              <a:t>percentagem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custo de investimento por ano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seguida, recolhemos informações sobre o custo do combustível em dólares por </a:t>
            </a:r>
            <a:r>
              <a:rPr lang="en-GB"/>
              <a:t>litro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Para além do custo do combustível, o modelo também calcula um custo de transporte para as povoações mais remotas. Isto significa que o custo do gasóleo aumentará um pouco, dependendo do custo do transporte do gasóleo até lá. E podemos ver que, para todas as outras tecnologias, não temos um custo de combustível. Isto deve-se ao facto de o recurso de energia renovável não ter qualquer custo de combustível.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Agora vamos analisar a eficiência do gerador. Incluímos a eficiência para as tecnologias a gasóleo, mas não para as tecnologias renováveis. A razão é que utilizamos a eficiência para calcular a quantidade de combustível necessária para gerar a eletricidade requerida. Como não temos um custo de combustível para as tecnologias hídrica, solar ou eólica, não precisamos da eficiência para elas.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No entanto, definimos os factores de capacidade para as tecnologias renováveis. O fator de capacidade está relacionado com a quantidade de eletricidade que pode ser produzida num ano em comparação com a produção máxima (que é a capacidade máxima multiplicada pelo número de horas por ano).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Estimamos que um gerador a gasóleo pode produzir até 70 por cento da sua capacidade total. A razão pela qual não esperamos que os geradores a gasóleo funcionem sempre na sua capacidade total deve-se, em parte, à manutenção operacional e a outros períodos de inatividade. </a:t>
            </a:r>
            <a:endParaRPr/>
          </a:p>
        </p:txBody>
      </p:sp>
      <p:sp>
        <p:nvSpPr>
          <p:cNvPr id="267" name="Google Shape;26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7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7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" name="Google Shape;20;p47"/>
          <p:cNvSpPr txBox="1">
            <a:spLocks noGrp="1"/>
          </p:cNvSpPr>
          <p:nvPr>
            <p:ph type="title"/>
          </p:nvPr>
        </p:nvSpPr>
        <p:spPr>
          <a:xfrm>
            <a:off x="805249" y="4443413"/>
            <a:ext cx="5587313" cy="132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b="1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body" idx="1"/>
          </p:nvPr>
        </p:nvSpPr>
        <p:spPr>
          <a:xfrm>
            <a:off x="804863" y="4052888"/>
            <a:ext cx="55880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47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707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7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2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2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5" name="Google Shape;105;p62"/>
          <p:cNvSpPr txBox="1">
            <a:spLocks noGrp="1"/>
          </p:cNvSpPr>
          <p:nvPr>
            <p:ph type="title"/>
          </p:nvPr>
        </p:nvSpPr>
        <p:spPr>
          <a:xfrm>
            <a:off x="805249" y="4443413"/>
            <a:ext cx="5587313" cy="132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b="1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2"/>
          <p:cNvSpPr txBox="1">
            <a:spLocks noGrp="1"/>
          </p:cNvSpPr>
          <p:nvPr>
            <p:ph type="body" idx="1"/>
          </p:nvPr>
        </p:nvSpPr>
        <p:spPr>
          <a:xfrm>
            <a:off x="804863" y="4052888"/>
            <a:ext cx="55880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">
  <p:cSld name="1_Rubrik och innehåll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11" name="Google Shape;111;p63"/>
          <p:cNvSpPr txBox="1">
            <a:spLocks noGrp="1"/>
          </p:cNvSpPr>
          <p:nvPr>
            <p:ph type="body" idx="1"/>
          </p:nvPr>
        </p:nvSpPr>
        <p:spPr>
          <a:xfrm>
            <a:off x="1416000" y="1483200"/>
            <a:ext cx="10079565" cy="4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sldNum" idx="12"/>
          </p:nvPr>
        </p:nvSpPr>
        <p:spPr>
          <a:xfrm>
            <a:off x="11786286" y="6497852"/>
            <a:ext cx="4057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4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0" name="Google Shape;130;p64"/>
          <p:cNvSpPr txBox="1"/>
          <p:nvPr/>
        </p:nvSpPr>
        <p:spPr>
          <a:xfrm>
            <a:off x="11798644" y="6492875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9" name="Google Shape;2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8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5" name="Google Shape;165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9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65" y="-160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6" name="Google Shape;36;p49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65" y="-160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9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3" name="Google Shape;43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2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5" name="Google Shape;15;p46" descr="A picture containing text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6" descr="A picture containing text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403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403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403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/4.0/legalco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5281/zenodo.4574031" TargetMode="External"/><Relationship Id="rId5" Type="http://schemas.openxmlformats.org/officeDocument/2006/relationships/hyperlink" Target="http://www.onsset.org/uploads/1/8/5/0/18504136/electrification_pathways_for_benin.pdf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sset.github.io/teaching_kit/courses/module_2/Lecture%203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/4.0/legalco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5281/zenodo.4574031" TargetMode="External"/><Relationship Id="rId5" Type="http://schemas.openxmlformats.org/officeDocument/2006/relationships/hyperlink" Target="http://www.onsset.org/uploads/1/8/5/0/18504136/electrification_pathways_for_benin.pdf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reativecommons.org/licenses/by/3.0/" TargetMode="External"/><Relationship Id="rId4" Type="http://schemas.openxmlformats.org/officeDocument/2006/relationships/hyperlink" Target="https://doi.org/10.1088/1748-9326/aa7b2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8-9326/aa7b2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4.0/legalcode" TargetMode="External"/><Relationship Id="rId5" Type="http://schemas.openxmlformats.org/officeDocument/2006/relationships/hyperlink" Target="https://doi.org/10.5281/zenodo.4574031" TargetMode="Externa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4.0/legalcode" TargetMode="External"/><Relationship Id="rId5" Type="http://schemas.openxmlformats.org/officeDocument/2006/relationships/hyperlink" Target="https://doi.org/10.5281/zenodo.4574031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403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https://creativecommons.org/licenses/by/4.0/legalcod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reativecommons.org/licenses/by/3.0/" TargetMode="External"/><Relationship Id="rId4" Type="http://schemas.openxmlformats.org/officeDocument/2006/relationships/hyperlink" Target="https://doi.org/10.1088/1748-9326/aa7b2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4.0/legalcode" TargetMode="External"/><Relationship Id="rId5" Type="http://schemas.openxmlformats.org/officeDocument/2006/relationships/hyperlink" Target="https://doi.org/10.5281/zenodo.4574031" TargetMode="Externa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567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567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reativecommons.org/licenses/by/3.0/" TargetMode="External"/><Relationship Id="rId4" Type="http://schemas.openxmlformats.org/officeDocument/2006/relationships/hyperlink" Target="https://doi.org/10.1088/1748-9326/aa7b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403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4.0/legalcode" TargetMode="External"/><Relationship Id="rId4" Type="http://schemas.openxmlformats.org/officeDocument/2006/relationships/hyperlink" Target="https://doi.org/10.5281/zenodo.457403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403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403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sset.github.io/teaching_kit/courses/module_2/Lecture%20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403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1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"/>
          <p:cNvSpPr txBox="1"/>
          <p:nvPr/>
        </p:nvSpPr>
        <p:spPr>
          <a:xfrm>
            <a:off x="8832600" y="6157376"/>
            <a:ext cx="29669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Versão 1.0</a:t>
            </a:r>
            <a:endParaRPr sz="105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1"/>
          <p:cNvSpPr txBox="1"/>
          <p:nvPr/>
        </p:nvSpPr>
        <p:spPr>
          <a:xfrm>
            <a:off x="634414" y="4112142"/>
            <a:ext cx="580122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AULA 5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CONSTRUÇÃO DE CENÁRIOS GEP</a:t>
            </a:r>
            <a:endParaRPr sz="4400" b="1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6" name="Google Shape;196;p1"/>
          <p:cNvSpPr txBox="1"/>
          <p:nvPr/>
        </p:nvSpPr>
        <p:spPr>
          <a:xfrm>
            <a:off x="634414" y="3474444"/>
            <a:ext cx="30026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OnSSET/Global </a:t>
            </a:r>
            <a:br>
              <a:rPr lang="en-GB" sz="1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GB" sz="1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Plataforma de Eletrificação</a:t>
            </a:r>
            <a:endParaRPr sz="1800" b="1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/>
        </p:nvSpPr>
        <p:spPr>
          <a:xfrm>
            <a:off x="779770" y="1534476"/>
            <a:ext cx="10632460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Etapa 3b. Recolher dados específicos do país (especificações tecnológicas e custos)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80" name="Google Shape;280;p36"/>
          <p:cNvGraphicFramePr/>
          <p:nvPr>
            <p:extLst>
              <p:ext uri="{D42A27DB-BD31-4B8C-83A1-F6EECF244321}">
                <p14:modId xmlns:p14="http://schemas.microsoft.com/office/powerpoint/2010/main" val="2936657883"/>
              </p:ext>
            </p:extLst>
          </p:nvPr>
        </p:nvGraphicFramePr>
        <p:xfrm>
          <a:off x="838200" y="1931275"/>
          <a:ext cx="10515599" cy="4278074"/>
        </p:xfrm>
        <a:graphic>
          <a:graphicData uri="http://schemas.openxmlformats.org/drawingml/2006/table">
            <a:tbl>
              <a:tblPr>
                <a:noFill/>
                <a:tableStyleId>{A2D2D427-8895-4A78-8DC2-CF146EEF0783}</a:tableStyleId>
              </a:tblPr>
              <a:tblGrid>
                <a:gridCol w="143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3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26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Tipo de planta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Capacidade típica da instalação  </a:t>
                      </a:r>
                      <a:br>
                        <a:rPr lang="en-GB" sz="1100" u="none" strike="noStrike" cap="none"/>
                      </a:br>
                      <a:r>
                        <a:rPr lang="en-GB" sz="1100" u="none" strike="noStrike" cap="none"/>
                        <a:t>(kW)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Custo de investimento ($/kW)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Custos de O&amp;M (% do custo de investimento/ano)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Custo do combustível $/litro 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Eficiência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Fator de capacidade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Vida (anos)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Gerador a diesel 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Mini-rede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/>
                        <a:t>721</a:t>
                      </a:r>
                      <a:endParaRPr sz="15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0.50</a:t>
                      </a:r>
                      <a:endParaRPr sz="15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33%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0.7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15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Pequenas centrais hidroeléctricas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Mini-rede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5,000</a:t>
                      </a:r>
                      <a:endParaRPr sz="15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0.7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Energia solar fotovoltaica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Mini-rede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3,200</a:t>
                      </a:r>
                      <a:endParaRPr sz="1500" b="1" u="none" strike="noStrike" cap="none" baseline="30000"/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1.5%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Obtido para cada ponto de rede em função da disponibilidade solar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Turbinas</a:t>
                      </a:r>
                      <a:r>
                        <a:rPr lang="en-GB" sz="1000" u="none" strike="noStrike" cap="none" dirty="0"/>
                        <a:t> </a:t>
                      </a:r>
                      <a:r>
                        <a:rPr lang="en-GB" sz="1000" u="none" strike="noStrike" cap="none" dirty="0" err="1"/>
                        <a:t>eólicas</a:t>
                      </a:r>
                      <a:r>
                        <a:rPr lang="en-GB" sz="1000" u="none" strike="noStrike" cap="none" dirty="0"/>
                        <a:t> </a:t>
                      </a:r>
                      <a:endParaRPr sz="15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/>
                        <a:t>Mini-rede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3,000</a:t>
                      </a:r>
                      <a:endParaRPr sz="1500" b="1" u="none" strike="noStrike" cap="none" baseline="30000"/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Obtido para cada ponto de rede em função da disponibilidade de vento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Gerador</a:t>
                      </a:r>
                      <a:r>
                        <a:rPr lang="en-GB" sz="1000" u="none" strike="noStrike" cap="none" dirty="0"/>
                        <a:t> a diesel</a:t>
                      </a:r>
                      <a:endParaRPr sz="15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Autônomo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938</a:t>
                      </a:r>
                      <a:endParaRPr sz="15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0.50</a:t>
                      </a:r>
                      <a:endParaRPr sz="15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28%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0.7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Energia</a:t>
                      </a:r>
                      <a:r>
                        <a:rPr lang="en-GB" sz="1000" u="none" strike="noStrike" cap="none" dirty="0"/>
                        <a:t> solar </a:t>
                      </a:r>
                      <a:r>
                        <a:rPr lang="en-GB" sz="1000" u="none" strike="noStrike" cap="none" dirty="0" err="1"/>
                        <a:t>fotovoltaica</a:t>
                      </a:r>
                      <a:endParaRPr sz="15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Autônomo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0.4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5,500</a:t>
                      </a:r>
                      <a:endParaRPr sz="1500" u="none" strike="noStrike" cap="none"/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1.2%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/>
                        <a:t>-</a:t>
                      </a:r>
                      <a:endParaRPr sz="15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Obtido para cada ponto de rede em função da disponibilidade solar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/>
                        <a:t>15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825" marR="638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1" name="Google Shape;281;p36"/>
          <p:cNvSpPr txBox="1"/>
          <p:nvPr/>
        </p:nvSpPr>
        <p:spPr>
          <a:xfrm>
            <a:off x="838200" y="2621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5.2 Obter os dados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2097023" y="6131197"/>
            <a:ext cx="1784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000" dirty="0" err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Sahlberg</a:t>
            </a:r>
            <a:r>
              <a:rPr lang="en-GB" sz="1000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et al. 2021</a:t>
            </a:r>
            <a:endParaRPr dirty="0"/>
          </a:p>
        </p:txBody>
      </p:sp>
      <p:sp>
        <p:nvSpPr>
          <p:cNvPr id="283" name="Google Shape;283;p36"/>
          <p:cNvSpPr txBox="1"/>
          <p:nvPr/>
        </p:nvSpPr>
        <p:spPr>
          <a:xfrm>
            <a:off x="4511914" y="6131196"/>
            <a:ext cx="43150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37"/>
          <p:cNvGraphicFramePr/>
          <p:nvPr>
            <p:extLst>
              <p:ext uri="{D42A27DB-BD31-4B8C-83A1-F6EECF244321}">
                <p14:modId xmlns:p14="http://schemas.microsoft.com/office/powerpoint/2010/main" val="2775280260"/>
              </p:ext>
            </p:extLst>
          </p:nvPr>
        </p:nvGraphicFramePr>
        <p:xfrm>
          <a:off x="1688841" y="2361908"/>
          <a:ext cx="7231223" cy="3044320"/>
        </p:xfrm>
        <a:graphic>
          <a:graphicData uri="http://schemas.openxmlformats.org/drawingml/2006/table">
            <a:tbl>
              <a:tblPr>
                <a:noFill/>
                <a:tableStyleId>{A2D2D427-8895-4A78-8DC2-CF146EEF0783}</a:tableStyleId>
              </a:tblPr>
              <a:tblGrid>
                <a:gridCol w="4206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Parâmetro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 do capital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Linhas</a:t>
                      </a: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alta</a:t>
                      </a: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tensão</a:t>
                      </a: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(69 kV </a:t>
                      </a: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</a:t>
                      </a: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superior)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53,900 $/km</a:t>
                      </a:r>
                      <a:endParaRPr sz="1800" u="none" strike="noStrike" cap="none" baseline="30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Linhas de MT (33 kV)</a:t>
                      </a:r>
                      <a:endParaRPr sz="18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9.000 $/km</a:t>
                      </a:r>
                      <a:endParaRPr sz="1800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Linhas BT (220 V)</a:t>
                      </a:r>
                      <a:endParaRPr sz="18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5.000 $/km</a:t>
                      </a:r>
                      <a:endParaRPr sz="1800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Transformador AT/MT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10.000 $ por unidade</a:t>
                      </a:r>
                      <a:endParaRPr sz="18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Transformador de serviço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5.000 $ por unidade</a:t>
                      </a:r>
                      <a:endParaRPr sz="18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Perdas de transmissão</a:t>
                      </a:r>
                      <a:endParaRPr sz="18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  <a:endParaRPr sz="1800" u="none" strike="noStrike" cap="none"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</a:t>
                      </a: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ligação</a:t>
                      </a: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</a:t>
                      </a: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domicílio</a:t>
                      </a:r>
                      <a:endParaRPr sz="1800" u="none" strike="noStrike" cap="none" dirty="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 </a:t>
                      </a: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$/ligação</a:t>
                      </a:r>
                      <a:endParaRPr sz="1800" u="none" strike="noStrike" cap="none"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 da produção de eletricidade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0,05 </a:t>
                      </a: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$/kWh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0" name="Google Shape;290;p37"/>
          <p:cNvSpPr txBox="1"/>
          <p:nvPr/>
        </p:nvSpPr>
        <p:spPr>
          <a:xfrm>
            <a:off x="779770" y="1534476"/>
            <a:ext cx="10632460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Etapa 3b. Recolher dados específicos do país (especificações tecnológicas e custos)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838200" y="2358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5.2 Obter os dados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37"/>
          <p:cNvSpPr/>
          <p:nvPr/>
        </p:nvSpPr>
        <p:spPr>
          <a:xfrm>
            <a:off x="838200" y="6127323"/>
            <a:ext cx="18288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000" dirty="0" err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Sahlberg</a:t>
            </a:r>
            <a:r>
              <a:rPr lang="en-GB" sz="1000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et al. 2021</a:t>
            </a:r>
            <a:endParaRPr dirty="0"/>
          </a:p>
        </p:txBody>
      </p:sp>
      <p:sp>
        <p:nvSpPr>
          <p:cNvPr id="293" name="Google Shape;293;p37"/>
          <p:cNvSpPr txBox="1"/>
          <p:nvPr/>
        </p:nvSpPr>
        <p:spPr>
          <a:xfrm>
            <a:off x="7562418" y="6127324"/>
            <a:ext cx="43857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/>
          <p:nvPr/>
        </p:nvSpPr>
        <p:spPr>
          <a:xfrm>
            <a:off x="4389261" y="273667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1" name="Google Shape;301;p9"/>
          <p:cNvGraphicFramePr/>
          <p:nvPr>
            <p:extLst>
              <p:ext uri="{D42A27DB-BD31-4B8C-83A1-F6EECF244321}">
                <p14:modId xmlns:p14="http://schemas.microsoft.com/office/powerpoint/2010/main" val="1979710092"/>
              </p:ext>
            </p:extLst>
          </p:nvPr>
        </p:nvGraphicFramePr>
        <p:xfrm>
          <a:off x="333376" y="2261779"/>
          <a:ext cx="9105898" cy="3445588"/>
        </p:xfrm>
        <a:graphic>
          <a:graphicData uri="http://schemas.openxmlformats.org/drawingml/2006/table">
            <a:tbl>
              <a:tblPr>
                <a:noFill/>
                <a:tableStyleId>{A2D2D427-8895-4A78-8DC2-CF146EEF0783}</a:tableStyleId>
              </a:tblPr>
              <a:tblGrid>
                <a:gridCol w="167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8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1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 dirty="0" err="1"/>
                        <a:t>Nível</a:t>
                      </a:r>
                      <a:r>
                        <a:rPr lang="en-GB" sz="1600" u="none" strike="noStrike" cap="none" dirty="0"/>
                        <a:t> de </a:t>
                      </a:r>
                      <a:r>
                        <a:rPr lang="en-GB" sz="1600" u="none" strike="noStrike" cap="none" dirty="0" err="1"/>
                        <a:t>acesso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Nível 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Nível 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Nível 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Escalão 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Nível 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3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 dirty="0" err="1"/>
                        <a:t>Aparelhos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indicativos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alimentados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 dirty="0" err="1"/>
                        <a:t>Iluminação</a:t>
                      </a:r>
                      <a:r>
                        <a:rPr lang="en-GB" sz="1100" u="none" strike="noStrike" cap="none" dirty="0"/>
                        <a:t> de </a:t>
                      </a:r>
                      <a:r>
                        <a:rPr lang="en-GB" sz="1100" u="none" strike="noStrike" cap="none" dirty="0" err="1"/>
                        <a:t>trabalho</a:t>
                      </a:r>
                      <a:r>
                        <a:rPr lang="en-GB" sz="1100" u="none" strike="noStrike" cap="none" dirty="0"/>
                        <a:t> + </a:t>
                      </a:r>
                      <a:r>
                        <a:rPr lang="en-GB" sz="1100" u="none" strike="noStrike" cap="none" dirty="0" err="1"/>
                        <a:t>carregamento</a:t>
                      </a:r>
                      <a:r>
                        <a:rPr lang="en-GB" sz="1100" u="none" strike="noStrike" cap="none" dirty="0"/>
                        <a:t> de </a:t>
                      </a:r>
                      <a:r>
                        <a:rPr lang="en-GB" sz="1100" u="none" strike="noStrike" cap="none" dirty="0" err="1"/>
                        <a:t>telefone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ou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rádio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 dirty="0" err="1"/>
                        <a:t>Iluminação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geral</a:t>
                      </a:r>
                      <a:r>
                        <a:rPr lang="en-GB" sz="1100" u="none" strike="noStrike" cap="none" dirty="0"/>
                        <a:t> + </a:t>
                      </a:r>
                      <a:r>
                        <a:rPr lang="en-GB" sz="1100" u="none" strike="noStrike" cap="none" dirty="0" err="1"/>
                        <a:t>ventiladores</a:t>
                      </a:r>
                      <a:r>
                        <a:rPr lang="en-GB" sz="1100" u="none" strike="noStrike" cap="none" dirty="0"/>
                        <a:t> + </a:t>
                      </a:r>
                      <a:r>
                        <a:rPr lang="en-GB" sz="1100" u="none" strike="noStrike" cap="none" dirty="0" err="1"/>
                        <a:t>televisão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 dirty="0" err="1"/>
                        <a:t>Nível</a:t>
                      </a:r>
                      <a:r>
                        <a:rPr lang="en-GB" sz="1100" u="none" strike="noStrike" cap="none" dirty="0"/>
                        <a:t> 2 + </a:t>
                      </a:r>
                      <a:r>
                        <a:rPr lang="en-GB" sz="1100" u="none" strike="noStrike" cap="none" dirty="0" err="1"/>
                        <a:t>aparelhos</a:t>
                      </a:r>
                      <a:r>
                        <a:rPr lang="en-GB" sz="1100" u="none" strike="noStrike" cap="none" dirty="0"/>
                        <a:t> de </a:t>
                      </a:r>
                      <a:r>
                        <a:rPr lang="en-GB" sz="1100" u="none" strike="noStrike" cap="none" dirty="0" err="1"/>
                        <a:t>média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potência</a:t>
                      </a:r>
                      <a:r>
                        <a:rPr lang="en-GB" sz="1100" u="none" strike="noStrike" cap="none" dirty="0"/>
                        <a:t> (</a:t>
                      </a:r>
                      <a:r>
                        <a:rPr lang="en-GB" sz="1100" u="none" strike="noStrike" cap="none" dirty="0" err="1"/>
                        <a:t>ou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seja</a:t>
                      </a:r>
                      <a:r>
                        <a:rPr lang="en-GB" sz="1100" u="none" strike="noStrike" cap="none" dirty="0"/>
                        <a:t>, </a:t>
                      </a:r>
                      <a:r>
                        <a:rPr lang="en-GB" sz="1100" u="none" strike="noStrike" cap="none" dirty="0" err="1"/>
                        <a:t>processadores</a:t>
                      </a:r>
                      <a:r>
                        <a:rPr lang="en-GB" sz="1100" u="none" strike="noStrike" cap="none" dirty="0"/>
                        <a:t> de </a:t>
                      </a:r>
                      <a:r>
                        <a:rPr lang="en-GB" sz="1100" u="none" strike="noStrike" cap="none" dirty="0" err="1"/>
                        <a:t>alimentos</a:t>
                      </a:r>
                      <a:r>
                        <a:rPr lang="en-GB" sz="1100" u="none" strike="noStrike" cap="none" dirty="0"/>
                        <a:t>, </a:t>
                      </a:r>
                      <a:r>
                        <a:rPr lang="en-GB" sz="1100" u="none" strike="noStrike" cap="none" dirty="0" err="1"/>
                        <a:t>refrigeração</a:t>
                      </a:r>
                      <a:r>
                        <a:rPr lang="en-GB" sz="1100" u="none" strike="noStrike" cap="none" dirty="0"/>
                        <a:t>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 dirty="0" err="1"/>
                        <a:t>Nível</a:t>
                      </a:r>
                      <a:r>
                        <a:rPr lang="en-GB" sz="1100" u="none" strike="noStrike" cap="none" dirty="0"/>
                        <a:t> 3 + </a:t>
                      </a:r>
                      <a:r>
                        <a:rPr lang="en-GB" sz="1100" u="none" strike="noStrike" cap="none" dirty="0" err="1"/>
                        <a:t>aparelhos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médios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ou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contínuos</a:t>
                      </a:r>
                      <a:r>
                        <a:rPr lang="en-GB" sz="1100" u="none" strike="noStrike" cap="none" dirty="0"/>
                        <a:t> (</a:t>
                      </a:r>
                      <a:r>
                        <a:rPr lang="en-GB" sz="1100" u="none" strike="noStrike" cap="none" dirty="0" err="1"/>
                        <a:t>por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exemplo</a:t>
                      </a:r>
                      <a:r>
                        <a:rPr lang="en-GB" sz="1100" u="none" strike="noStrike" cap="none" dirty="0"/>
                        <a:t>, </a:t>
                      </a:r>
                      <a:r>
                        <a:rPr lang="en-GB" sz="1100" u="none" strike="noStrike" cap="none" dirty="0" err="1"/>
                        <a:t>aquecimento</a:t>
                      </a:r>
                      <a:r>
                        <a:rPr lang="en-GB" sz="1100" u="none" strike="noStrike" cap="none" dirty="0"/>
                        <a:t> de </a:t>
                      </a:r>
                      <a:r>
                        <a:rPr lang="en-GB" sz="1100" u="none" strike="noStrike" cap="none" dirty="0" err="1"/>
                        <a:t>água</a:t>
                      </a:r>
                      <a:r>
                        <a:rPr lang="en-GB" sz="1100" u="none" strike="noStrike" cap="none" dirty="0"/>
                        <a:t>, </a:t>
                      </a:r>
                      <a:r>
                        <a:rPr lang="en-GB" sz="1100" u="none" strike="noStrike" cap="none" dirty="0" err="1"/>
                        <a:t>engomadora</a:t>
                      </a:r>
                      <a:r>
                        <a:rPr lang="en-GB" sz="1100" u="none" strike="noStrike" cap="none" dirty="0"/>
                        <a:t>, </a:t>
                      </a:r>
                      <a:r>
                        <a:rPr lang="en-GB" sz="1100" u="none" strike="noStrike" cap="none" dirty="0" err="1"/>
                        <a:t>bomba</a:t>
                      </a:r>
                      <a:r>
                        <a:rPr lang="en-GB" sz="1100" u="none" strike="noStrike" cap="none" dirty="0"/>
                        <a:t> de </a:t>
                      </a:r>
                      <a:r>
                        <a:rPr lang="en-GB" sz="1100" u="none" strike="noStrike" cap="none" dirty="0" err="1"/>
                        <a:t>água</a:t>
                      </a:r>
                      <a:r>
                        <a:rPr lang="en-GB" sz="1100" u="none" strike="noStrike" cap="none" dirty="0"/>
                        <a:t>, panela de arroz, micro-</a:t>
                      </a:r>
                      <a:r>
                        <a:rPr lang="en-GB" sz="1100" u="none" strike="noStrike" cap="none" dirty="0" err="1"/>
                        <a:t>ondas</a:t>
                      </a:r>
                      <a:r>
                        <a:rPr lang="en-GB" sz="1100" u="none" strike="noStrike" cap="none" dirty="0"/>
                        <a:t>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 dirty="0" err="1"/>
                        <a:t>Nível</a:t>
                      </a:r>
                      <a:r>
                        <a:rPr lang="en-GB" sz="1100" u="none" strike="noStrike" cap="none" dirty="0"/>
                        <a:t> 4 + </a:t>
                      </a:r>
                      <a:r>
                        <a:rPr lang="en-GB" sz="1100" u="none" strike="noStrike" cap="none" dirty="0" err="1"/>
                        <a:t>aparelhos</a:t>
                      </a:r>
                      <a:r>
                        <a:rPr lang="en-GB" sz="1100" u="none" strike="noStrike" cap="none" dirty="0"/>
                        <a:t> de </a:t>
                      </a:r>
                      <a:r>
                        <a:rPr lang="en-GB" sz="1100" u="none" strike="noStrike" cap="none" dirty="0" err="1"/>
                        <a:t>alta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potência</a:t>
                      </a:r>
                      <a:r>
                        <a:rPr lang="en-GB" sz="1100" u="none" strike="noStrike" cap="none" dirty="0"/>
                        <a:t> e </a:t>
                      </a:r>
                      <a:r>
                        <a:rPr lang="en-GB" sz="1100" u="none" strike="noStrike" cap="none" dirty="0" err="1"/>
                        <a:t>contínuos</a:t>
                      </a:r>
                      <a:r>
                        <a:rPr lang="en-GB" sz="1100" u="none" strike="noStrike" cap="none" dirty="0"/>
                        <a:t> (</a:t>
                      </a:r>
                      <a:r>
                        <a:rPr lang="en-GB" sz="1100" u="none" strike="noStrike" cap="none" dirty="0" err="1"/>
                        <a:t>por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exemplo</a:t>
                      </a:r>
                      <a:r>
                        <a:rPr lang="en-GB" sz="1100" u="none" strike="noStrike" cap="none" dirty="0"/>
                        <a:t>, </a:t>
                      </a:r>
                      <a:r>
                        <a:rPr lang="en-GB" sz="1100" u="none" strike="noStrike" cap="none" dirty="0" err="1"/>
                        <a:t>ar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condicionado</a:t>
                      </a:r>
                      <a:r>
                        <a:rPr lang="en-GB" sz="1100" u="none" strike="noStrike" cap="none" dirty="0"/>
                        <a:t>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Consumo per capita e anual (kWh)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 dirty="0"/>
                        <a:t>44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/>
                        <a:t>423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/>
                        <a:t>598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3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 dirty="0" err="1"/>
                        <a:t>Consumo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por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agregado</a:t>
                      </a:r>
                      <a:r>
                        <a:rPr lang="en-GB" sz="1100" u="none" strike="noStrike" cap="none" dirty="0"/>
                        <a:t> familiar </a:t>
                      </a:r>
                      <a:r>
                        <a:rPr lang="en-GB" sz="1100" u="none" strike="noStrike" cap="none" dirty="0" err="1"/>
                        <a:t>urbano</a:t>
                      </a:r>
                      <a:r>
                        <a:rPr lang="en-GB" sz="1100" u="none" strike="noStrike" cap="none" dirty="0"/>
                        <a:t>/</a:t>
                      </a:r>
                      <a:r>
                        <a:rPr lang="en-GB" sz="1100" u="none" strike="noStrike" cap="none" dirty="0" err="1"/>
                        <a:t>ano</a:t>
                      </a:r>
                      <a:r>
                        <a:rPr lang="en-GB" sz="1100" u="none" strike="noStrike" cap="none" dirty="0"/>
                        <a:t> </a:t>
                      </a:r>
                      <a:endParaRPr sz="16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 dirty="0"/>
                        <a:t>(com base </a:t>
                      </a:r>
                      <a:r>
                        <a:rPr lang="en-GB" sz="1100" u="none" strike="noStrike" cap="none" dirty="0" err="1"/>
                        <a:t>na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dimensão</a:t>
                      </a:r>
                      <a:r>
                        <a:rPr lang="en-GB" sz="1100" u="none" strike="noStrike" cap="none" dirty="0"/>
                        <a:t> </a:t>
                      </a:r>
                      <a:r>
                        <a:rPr lang="en-GB" sz="1100" u="none" strike="noStrike" cap="none" dirty="0" err="1"/>
                        <a:t>média</a:t>
                      </a:r>
                      <a:r>
                        <a:rPr lang="en-GB" sz="1100" u="none" strike="noStrike" cap="none" dirty="0"/>
                        <a:t> do </a:t>
                      </a:r>
                      <a:r>
                        <a:rPr lang="en-GB" sz="1100" u="none" strike="noStrike" cap="none" dirty="0" err="1"/>
                        <a:t>domicílio</a:t>
                      </a:r>
                      <a:r>
                        <a:rPr lang="en-GB" sz="1100" u="none" strike="noStrike" cap="none" dirty="0"/>
                        <a:t>: 5)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/>
                        <a:t>2,115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dk1"/>
                          </a:solidFill>
                        </a:rPr>
                        <a:t>2,990</a:t>
                      </a:r>
                      <a:endParaRPr sz="2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2" name="Google Shape;302;p9"/>
          <p:cNvSpPr/>
          <p:nvPr/>
        </p:nvSpPr>
        <p:spPr>
          <a:xfrm>
            <a:off x="3666024" y="5866447"/>
            <a:ext cx="3170612" cy="31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Calibri"/>
              <a:buNone/>
            </a:pPr>
            <a:r>
              <a:rPr lang="en-GB" sz="12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Adaptado de Global Tracking Framework, 2015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9439275" y="3435344"/>
            <a:ext cx="217055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o </a:t>
            </a:r>
            <a:r>
              <a:rPr lang="en-GB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nível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consumo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eletricidade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comicílio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 txBox="1"/>
          <p:nvPr/>
        </p:nvSpPr>
        <p:spPr>
          <a:xfrm>
            <a:off x="838200" y="2621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5.2 Obter os dados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9"/>
          <p:cNvSpPr txBox="1"/>
          <p:nvPr/>
        </p:nvSpPr>
        <p:spPr>
          <a:xfrm>
            <a:off x="838200" y="1651983"/>
            <a:ext cx="10632460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Etapa 3c.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Recolher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dados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específicos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país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Objetivo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acesso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734425" y="6147018"/>
            <a:ext cx="18087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000" dirty="0" err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Sahlberg</a:t>
            </a:r>
            <a:r>
              <a:rPr lang="en-GB" sz="1000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et al. 2021</a:t>
            </a:r>
            <a:endParaRPr dirty="0"/>
          </a:p>
        </p:txBody>
      </p:sp>
      <p:sp>
        <p:nvSpPr>
          <p:cNvPr id="307" name="Google Shape;307;p9"/>
          <p:cNvSpPr txBox="1"/>
          <p:nvPr/>
        </p:nvSpPr>
        <p:spPr>
          <a:xfrm>
            <a:off x="7592118" y="6123077"/>
            <a:ext cx="45939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/>
          <p:nvPr/>
        </p:nvSpPr>
        <p:spPr>
          <a:xfrm>
            <a:off x="965406" y="417878"/>
            <a:ext cx="9748602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strike="sng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7714019" y="2702762"/>
            <a:ext cx="39916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o estado atual da eletrificação: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7714019" y="3293015"/>
            <a:ext cx="3307787" cy="98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luzes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noturnas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&gt;0,05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&gt;50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pessoas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Distância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rede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elétrica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&lt;5 km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Google Shape;316;p10"/>
          <p:cNvGrpSpPr/>
          <p:nvPr/>
        </p:nvGrpSpPr>
        <p:grpSpPr>
          <a:xfrm>
            <a:off x="2145791" y="1889760"/>
            <a:ext cx="5191409" cy="4258234"/>
            <a:chOff x="1892144" y="1847682"/>
            <a:chExt cx="5796902" cy="4754888"/>
          </a:xfrm>
        </p:grpSpPr>
        <p:pic>
          <p:nvPicPr>
            <p:cNvPr id="317" name="Google Shape;317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02954" y="1847682"/>
              <a:ext cx="3186092" cy="4754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92144" y="1941460"/>
              <a:ext cx="2610810" cy="4655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p10"/>
          <p:cNvSpPr txBox="1"/>
          <p:nvPr/>
        </p:nvSpPr>
        <p:spPr>
          <a:xfrm>
            <a:off x="838200" y="2358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5.2 Obter os dados</a:t>
            </a:r>
            <a:endParaRPr/>
          </a:p>
        </p:txBody>
      </p:sp>
      <p:sp>
        <p:nvSpPr>
          <p:cNvPr id="320" name="Google Shape;320;p10"/>
          <p:cNvSpPr txBox="1"/>
          <p:nvPr/>
        </p:nvSpPr>
        <p:spPr>
          <a:xfrm>
            <a:off x="838200" y="1651983"/>
            <a:ext cx="10632460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Passo 4. Processamento de dados, projeção e calibração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808383" y="6142911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322" name="Google Shape;322;p10"/>
          <p:cNvSpPr/>
          <p:nvPr/>
        </p:nvSpPr>
        <p:spPr>
          <a:xfrm>
            <a:off x="8925532" y="6112882"/>
            <a:ext cx="28135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Sahlberg et al. 2018,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10"/>
          <p:cNvSpPr txBox="1"/>
          <p:nvPr/>
        </p:nvSpPr>
        <p:spPr>
          <a:xfrm>
            <a:off x="3737978" y="6140504"/>
            <a:ext cx="43023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"/>
          <p:cNvSpPr txBox="1"/>
          <p:nvPr/>
        </p:nvSpPr>
        <p:spPr>
          <a:xfrm>
            <a:off x="887215" y="8748"/>
            <a:ext cx="7651304" cy="13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5.2 Referências</a:t>
            </a:r>
            <a:endParaRPr/>
          </a:p>
        </p:txBody>
      </p:sp>
      <p:sp>
        <p:nvSpPr>
          <p:cNvPr id="330" name="Google Shape;330;p38"/>
          <p:cNvSpPr/>
          <p:nvPr/>
        </p:nvSpPr>
        <p:spPr>
          <a:xfrm>
            <a:off x="935983" y="1482482"/>
            <a:ext cx="51441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Sahlberg, A., Khavari, B., Korkovelos, A., Mentis, D., n.d. Palestra 3: Aplicação de SIG na análise de eletrificação na ferramenta OnSSET [Documento WWW]. Kit Didático OnSSET. URL </a:t>
            </a:r>
            <a:r>
              <a:rPr lang="en-GB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https://onsset.github.io/teaching_kit/courses/modul</a:t>
            </a: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e_2/Lecture%203/ (acedido em 2.18.21).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/>
          <p:nvPr/>
        </p:nvSpPr>
        <p:spPr>
          <a:xfrm>
            <a:off x="965406" y="417878"/>
            <a:ext cx="9748602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strike="sng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7596658" y="2649829"/>
            <a:ext cx="39916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o estado atual da eletrificação: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7596658" y="3384623"/>
            <a:ext cx="3307787" cy="98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luzes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noturnas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&gt;0,05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&gt;50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pessoas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Distância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rede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elétrica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&lt;5 km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p39"/>
          <p:cNvGrpSpPr/>
          <p:nvPr/>
        </p:nvGrpSpPr>
        <p:grpSpPr>
          <a:xfrm>
            <a:off x="1963805" y="1966586"/>
            <a:ext cx="5230206" cy="4285507"/>
            <a:chOff x="1793601" y="1966586"/>
            <a:chExt cx="5803057" cy="4754888"/>
          </a:xfrm>
        </p:grpSpPr>
        <p:pic>
          <p:nvPicPr>
            <p:cNvPr id="340" name="Google Shape;340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10566" y="1966586"/>
              <a:ext cx="3186092" cy="4754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3601" y="2066323"/>
              <a:ext cx="2610810" cy="4655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2" name="Google Shape;342;p39"/>
          <p:cNvSpPr txBox="1"/>
          <p:nvPr/>
        </p:nvSpPr>
        <p:spPr>
          <a:xfrm>
            <a:off x="838200" y="3672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5.3 Preparar os dados, o processamento e a calibração necessários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39"/>
          <p:cNvSpPr txBox="1"/>
          <p:nvPr/>
        </p:nvSpPr>
        <p:spPr>
          <a:xfrm>
            <a:off x="838200" y="1651983"/>
            <a:ext cx="10632460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Passo 4. Processamento de dados, projeção e calibração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777931" y="6128982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8900552" y="6128981"/>
            <a:ext cx="28135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Sahlberg et al. 2018,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39"/>
          <p:cNvSpPr txBox="1"/>
          <p:nvPr/>
        </p:nvSpPr>
        <p:spPr>
          <a:xfrm>
            <a:off x="3530259" y="6128982"/>
            <a:ext cx="432669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336" y="2033669"/>
            <a:ext cx="7597883" cy="432900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"/>
          <p:cNvSpPr txBox="1"/>
          <p:nvPr/>
        </p:nvSpPr>
        <p:spPr>
          <a:xfrm>
            <a:off x="989704" y="179729"/>
            <a:ext cx="11064550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086652" y="3384623"/>
            <a:ext cx="2329842" cy="1395252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1"/>
          <p:cNvSpPr txBox="1"/>
          <p:nvPr/>
        </p:nvSpPr>
        <p:spPr>
          <a:xfrm>
            <a:off x="838200" y="3672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5.3 Preparar os dados, o processamento e a calibração necessários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838200" y="1651983"/>
            <a:ext cx="10632460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Passo 5. Calcular os custos da tecnologia fora da rede para cada povoação no país</a:t>
            </a:r>
            <a:endParaRPr/>
          </a:p>
        </p:txBody>
      </p:sp>
      <p:sp>
        <p:nvSpPr>
          <p:cNvPr id="357" name="Google Shape;357;p11"/>
          <p:cNvSpPr/>
          <p:nvPr/>
        </p:nvSpPr>
        <p:spPr>
          <a:xfrm>
            <a:off x="892168" y="6128644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7574990" y="6125605"/>
            <a:ext cx="34692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Mentis et al. 2017,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licenciada sob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3.0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5.3 Preparar os dados, o processamento e a calibração necessários</a:t>
            </a:r>
            <a:endParaRPr/>
          </a:p>
        </p:txBody>
      </p:sp>
      <p:sp>
        <p:nvSpPr>
          <p:cNvPr id="365" name="Google Shape;365;p12"/>
          <p:cNvSpPr/>
          <p:nvPr/>
        </p:nvSpPr>
        <p:spPr>
          <a:xfrm>
            <a:off x="7110703" y="2858367"/>
            <a:ext cx="4464198" cy="2167046"/>
          </a:xfrm>
          <a:prstGeom prst="rect">
            <a:avLst/>
          </a:prstGeom>
          <a:noFill/>
          <a:ln w="12700" cap="flat" cmpd="sng">
            <a:solidFill>
              <a:srgbClr val="93895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883955" y="2070886"/>
            <a:ext cx="6096000" cy="407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LCOE de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da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eletricidade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necessária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o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global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atinja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equilíbrio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tempo de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Despesas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investimento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um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t,</a:t>
            </a:r>
            <a:endParaRPr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O&amp;M</a:t>
            </a:r>
            <a:r>
              <a:rPr lang="en-GB" sz="2000" b="0" i="1" u="none" strike="noStrike" cap="none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custos de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funcionamento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manutenção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as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despesas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combustível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a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eletricidade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produzida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taxa de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desconto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 de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835174" y="1583975"/>
            <a:ext cx="62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Custo nivelado de produção de eletricidade (LCOE)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12"/>
          <p:cNvSpPr/>
          <p:nvPr/>
        </p:nvSpPr>
        <p:spPr>
          <a:xfrm>
            <a:off x="7110574" y="6069981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000" dirty="0" err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Sahlberg</a:t>
            </a:r>
            <a:r>
              <a:rPr lang="en-GB" sz="1000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et al. 2021</a:t>
            </a:r>
            <a:endParaRPr dirty="0"/>
          </a:p>
        </p:txBody>
      </p:sp>
      <p:sp>
        <p:nvSpPr>
          <p:cNvPr id="369" name="Google Shape;369;p12"/>
          <p:cNvSpPr/>
          <p:nvPr/>
        </p:nvSpPr>
        <p:spPr>
          <a:xfrm>
            <a:off x="7016531" y="5058295"/>
            <a:ext cx="34692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Mentis et al. 2017,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licenciada sob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3.0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0" name="Google Shape;37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8076" y="3295618"/>
            <a:ext cx="4346825" cy="146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"/>
          <p:cNvSpPr txBox="1">
            <a:spLocks noGrp="1"/>
          </p:cNvSpPr>
          <p:nvPr>
            <p:ph type="title"/>
          </p:nvPr>
        </p:nvSpPr>
        <p:spPr>
          <a:xfrm>
            <a:off x="990600" y="1764740"/>
            <a:ext cx="10515600" cy="38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"/>
              <a:buNone/>
            </a:pPr>
            <a:r>
              <a:rPr lang="en-GB" sz="2000" b="1">
                <a:solidFill>
                  <a:srgbClr val="9CC2E5"/>
                </a:solidFill>
              </a:rPr>
              <a:t>Exemplo de custo fotovoltaico autónomo</a:t>
            </a:r>
            <a:endParaRPr sz="2000" b="1">
              <a:solidFill>
                <a:srgbClr val="9CC2E5"/>
              </a:solidFill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body" idx="1"/>
          </p:nvPr>
        </p:nvSpPr>
        <p:spPr>
          <a:xfrm>
            <a:off x="838200" y="2605413"/>
            <a:ext cx="5673248" cy="357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O custo por Sistema Solar Doméstico (SHS) multiplicado pelo número de agregados familiares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u="sng"/>
              <a:t>Exemplo</a:t>
            </a:r>
            <a:r>
              <a:rPr lang="en-GB" sz="2400"/>
              <a:t>:</a:t>
            </a:r>
            <a:br>
              <a:rPr lang="en-GB" sz="2400"/>
            </a:br>
            <a:r>
              <a:rPr lang="en-GB" sz="2400"/>
              <a:t>Se 1 SHS custar 200 USD, o custo total do investimento será de: </a:t>
            </a:r>
            <a:br>
              <a:rPr lang="en-GB" sz="2400"/>
            </a:br>
            <a:r>
              <a:rPr lang="en-GB" sz="2400"/>
              <a:t>6 x 200 = 1.200 USD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O custo por SHS depende da dimensão do sistema</a:t>
            </a:r>
            <a:endParaRPr sz="2400"/>
          </a:p>
        </p:txBody>
      </p:sp>
      <p:sp>
        <p:nvSpPr>
          <p:cNvPr id="378" name="Google Shape;378;p13"/>
          <p:cNvSpPr txBox="1">
            <a:spLocks noGrp="1"/>
          </p:cNvSpPr>
          <p:nvPr>
            <p:ph type="body" idx="4294967295"/>
          </p:nvPr>
        </p:nvSpPr>
        <p:spPr>
          <a:xfrm>
            <a:off x="70104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79" name="Google Shape;379;p13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2533" y="4197915"/>
            <a:ext cx="624254" cy="62425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3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5.3 Preparar os dados, o processamento e a calibração necessários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13"/>
          <p:cNvSpPr/>
          <p:nvPr/>
        </p:nvSpPr>
        <p:spPr>
          <a:xfrm>
            <a:off x="905256" y="6128829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pic>
        <p:nvPicPr>
          <p:cNvPr id="382" name="Google Shape;38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0526" y="4197915"/>
            <a:ext cx="602591" cy="45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3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8700" y="2307007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6693" y="2307007"/>
            <a:ext cx="602591" cy="45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3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7093" y="4480779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5086" y="4480779"/>
            <a:ext cx="602591" cy="45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3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5931" y="2248980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3924" y="2248980"/>
            <a:ext cx="602591" cy="45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3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089" y="3230934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0082" y="3230934"/>
            <a:ext cx="602591" cy="45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3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4635" y="3682877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2628" y="3682877"/>
            <a:ext cx="602591" cy="451943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3"/>
          <p:cNvSpPr txBox="1"/>
          <p:nvPr/>
        </p:nvSpPr>
        <p:spPr>
          <a:xfrm>
            <a:off x="7362628" y="5558313"/>
            <a:ext cx="4199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"/>
          <p:cNvSpPr txBox="1">
            <a:spLocks noGrp="1"/>
          </p:cNvSpPr>
          <p:nvPr>
            <p:ph type="title"/>
          </p:nvPr>
        </p:nvSpPr>
        <p:spPr>
          <a:xfrm>
            <a:off x="990600" y="1716152"/>
            <a:ext cx="10515600" cy="41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"/>
              <a:buNone/>
            </a:pPr>
            <a:r>
              <a:rPr lang="en-GB" sz="2000" b="1">
                <a:solidFill>
                  <a:srgbClr val="9CC2E5"/>
                </a:solidFill>
              </a:rPr>
              <a:t>Exemplo de custos de uma mini-rede</a:t>
            </a:r>
            <a:endParaRPr sz="2000" b="1">
              <a:solidFill>
                <a:srgbClr val="9CC2E5"/>
              </a:solidFill>
            </a:endParaRPr>
          </a:p>
        </p:txBody>
      </p:sp>
      <p:sp>
        <p:nvSpPr>
          <p:cNvPr id="400" name="Google Shape;400;p14"/>
          <p:cNvSpPr txBox="1">
            <a:spLocks noGrp="1"/>
          </p:cNvSpPr>
          <p:nvPr>
            <p:ph type="body" idx="1"/>
          </p:nvPr>
        </p:nvSpPr>
        <p:spPr>
          <a:xfrm>
            <a:off x="990600" y="2157294"/>
            <a:ext cx="4314469" cy="389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Custo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produção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Painéis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fotovoltaicos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Baterias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BoS (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inversor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controlador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carga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, banco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baterias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, etc.)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custo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distribuição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Linhas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baixa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tensão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(BT)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Linhas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média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tensão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(MT)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Custo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ligação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domicílio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...</a:t>
            </a:r>
            <a:br>
              <a:rPr lang="en-GB" sz="2000" dirty="0"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14"/>
          <p:cNvSpPr txBox="1">
            <a:spLocks noGrp="1"/>
          </p:cNvSpPr>
          <p:nvPr>
            <p:ph type="body" idx="4294967295"/>
          </p:nvPr>
        </p:nvSpPr>
        <p:spPr>
          <a:xfrm>
            <a:off x="5325144" y="5151534"/>
            <a:ext cx="6002337" cy="116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1143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Exemplo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: Se a rede de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distribuição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necessitar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de 2 km de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linhas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BT e o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custo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linhas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BT for de 5000 USD/km, o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custo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total das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linhas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BT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povoação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é de 10 000 USD</a:t>
            </a:r>
            <a:endParaRPr dirty="0"/>
          </a:p>
        </p:txBody>
      </p:sp>
      <p:pic>
        <p:nvPicPr>
          <p:cNvPr id="402" name="Google Shape;402;p14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0930" y="2083778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4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3226" y="3586163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4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4186" y="3139770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4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313" y="4453915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4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7221" y="4076151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4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5238" y="2157294"/>
            <a:ext cx="624254" cy="624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p14"/>
          <p:cNvCxnSpPr/>
          <p:nvPr/>
        </p:nvCxnSpPr>
        <p:spPr>
          <a:xfrm flipH="1">
            <a:off x="9275146" y="3292031"/>
            <a:ext cx="763320" cy="29413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4"/>
          <p:cNvCxnSpPr>
            <a:endCxn id="404" idx="3"/>
          </p:cNvCxnSpPr>
          <p:nvPr/>
        </p:nvCxnSpPr>
        <p:spPr>
          <a:xfrm rot="10800000">
            <a:off x="8638440" y="3451897"/>
            <a:ext cx="636600" cy="13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14"/>
          <p:cNvCxnSpPr>
            <a:stCxn id="402" idx="2"/>
          </p:cNvCxnSpPr>
          <p:nvPr/>
        </p:nvCxnSpPr>
        <p:spPr>
          <a:xfrm>
            <a:off x="7173057" y="2708032"/>
            <a:ext cx="1934400" cy="477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14"/>
          <p:cNvCxnSpPr>
            <a:endCxn id="407" idx="2"/>
          </p:cNvCxnSpPr>
          <p:nvPr/>
        </p:nvCxnSpPr>
        <p:spPr>
          <a:xfrm rot="10800000">
            <a:off x="9107365" y="2781548"/>
            <a:ext cx="0" cy="40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2" name="Google Shape;412;p14"/>
          <p:cNvCxnSpPr/>
          <p:nvPr/>
        </p:nvCxnSpPr>
        <p:spPr>
          <a:xfrm>
            <a:off x="9107365" y="3185872"/>
            <a:ext cx="152400" cy="40029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3" name="Google Shape;413;p14"/>
          <p:cNvCxnSpPr/>
          <p:nvPr/>
        </p:nvCxnSpPr>
        <p:spPr>
          <a:xfrm flipH="1">
            <a:off x="8825637" y="3586163"/>
            <a:ext cx="449509" cy="51048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14"/>
          <p:cNvCxnSpPr>
            <a:endCxn id="405" idx="0"/>
          </p:cNvCxnSpPr>
          <p:nvPr/>
        </p:nvCxnSpPr>
        <p:spPr>
          <a:xfrm flipH="1">
            <a:off x="8638440" y="4096615"/>
            <a:ext cx="187200" cy="357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14"/>
          <p:cNvCxnSpPr>
            <a:endCxn id="403" idx="3"/>
          </p:cNvCxnSpPr>
          <p:nvPr/>
        </p:nvCxnSpPr>
        <p:spPr>
          <a:xfrm rot="10800000">
            <a:off x="7377480" y="3898290"/>
            <a:ext cx="1448100" cy="198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14"/>
          <p:cNvCxnSpPr>
            <a:endCxn id="406" idx="0"/>
          </p:cNvCxnSpPr>
          <p:nvPr/>
        </p:nvCxnSpPr>
        <p:spPr>
          <a:xfrm>
            <a:off x="9275248" y="3586251"/>
            <a:ext cx="764100" cy="489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7" name="Google Shape;417;p14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5.3 Preparar os dados, o processamento e a calibração necessários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14"/>
          <p:cNvSpPr/>
          <p:nvPr/>
        </p:nvSpPr>
        <p:spPr>
          <a:xfrm>
            <a:off x="990600" y="6143834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pic>
        <p:nvPicPr>
          <p:cNvPr id="419" name="Google Shape;4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3847" y="2929139"/>
            <a:ext cx="1386252" cy="63323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4"/>
          <p:cNvSpPr txBox="1"/>
          <p:nvPr/>
        </p:nvSpPr>
        <p:spPr>
          <a:xfrm>
            <a:off x="6248400" y="6128423"/>
            <a:ext cx="431446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dirty="0" err="1"/>
              <a:t>Resultados</a:t>
            </a:r>
            <a:r>
              <a:rPr lang="en-GB" dirty="0"/>
              <a:t> </a:t>
            </a:r>
            <a:r>
              <a:rPr lang="en-GB" dirty="0" err="1"/>
              <a:t>esperados</a:t>
            </a:r>
            <a:r>
              <a:rPr lang="en-GB" dirty="0"/>
              <a:t> da </a:t>
            </a:r>
            <a:r>
              <a:rPr lang="en-GB" dirty="0" err="1"/>
              <a:t>aprendizagem</a:t>
            </a:r>
            <a:endParaRPr dirty="0"/>
          </a:p>
        </p:txBody>
      </p:sp>
      <p:sp>
        <p:nvSpPr>
          <p:cNvPr id="203" name="Google Shape;203;p30"/>
          <p:cNvSpPr txBox="1"/>
          <p:nvPr/>
        </p:nvSpPr>
        <p:spPr>
          <a:xfrm>
            <a:off x="838200" y="1813312"/>
            <a:ext cx="5993532" cy="349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No final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desta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aula,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será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capaz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de:</a:t>
            </a: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REA1: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Explicar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aquisição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dados para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construir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modelo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REA2: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Descrever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algoritmo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extensão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grelha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REA3: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Listar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principais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conjuntos de dados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utilizados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GB" sz="20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r>
              <a:rPr lang="en-GB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REA4: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Descrever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LCOE e 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utilidade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 txBox="1"/>
          <p:nvPr/>
        </p:nvSpPr>
        <p:spPr>
          <a:xfrm>
            <a:off x="887215" y="8748"/>
            <a:ext cx="7651304" cy="13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5.3 Referências</a:t>
            </a: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887215" y="1471971"/>
            <a:ext cx="471075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Sahlberg, A., Khavari, B., Korkovelos, A., Mentis, D., n.d. Palestra 3: Aplicação de SIG na análise de eletrificação na ferramenta OnSSET [Documento WWW]. Kit Didático OnSSET. URL </a:t>
            </a:r>
            <a:r>
              <a:rPr lang="en-GB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https://onsset.github.io/teaching_kit/courses/module_2/Lecture%203/ </a:t>
            </a: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(acedido em 2.18.21).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"/>
          <p:cNvSpPr/>
          <p:nvPr/>
        </p:nvSpPr>
        <p:spPr>
          <a:xfrm>
            <a:off x="990600" y="6393298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433" name="Google Shape;433;p15"/>
          <p:cNvSpPr txBox="1"/>
          <p:nvPr/>
        </p:nvSpPr>
        <p:spPr>
          <a:xfrm>
            <a:off x="4290975" y="6395580"/>
            <a:ext cx="4324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4" name="Google Shape;434;p15"/>
          <p:cNvGrpSpPr/>
          <p:nvPr/>
        </p:nvGrpSpPr>
        <p:grpSpPr>
          <a:xfrm>
            <a:off x="524257" y="1347184"/>
            <a:ext cx="11314175" cy="4969655"/>
            <a:chOff x="0" y="904542"/>
            <a:chExt cx="12314751" cy="5409149"/>
          </a:xfrm>
        </p:grpSpPr>
        <p:pic>
          <p:nvPicPr>
            <p:cNvPr id="435" name="Google Shape;435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" y="2570451"/>
              <a:ext cx="12192000" cy="2552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6" name="Google Shape;436;p15"/>
            <p:cNvCxnSpPr/>
            <p:nvPr/>
          </p:nvCxnSpPr>
          <p:spPr>
            <a:xfrm rot="10800000" flipH="1">
              <a:off x="9084701" y="3747253"/>
              <a:ext cx="850607" cy="1537774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 rot="10800000" flipH="1">
              <a:off x="0" y="2570451"/>
              <a:ext cx="2866292" cy="1529128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8" name="Google Shape;438;p15"/>
            <p:cNvCxnSpPr/>
            <p:nvPr/>
          </p:nvCxnSpPr>
          <p:spPr>
            <a:xfrm flipH="1">
              <a:off x="923192" y="2489685"/>
              <a:ext cx="284871" cy="872953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 rot="10800000" flipH="1">
              <a:off x="3084880" y="4409331"/>
              <a:ext cx="590305" cy="850638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440" name="Google Shape;440;p15"/>
            <p:cNvSpPr txBox="1"/>
            <p:nvPr/>
          </p:nvSpPr>
          <p:spPr>
            <a:xfrm>
              <a:off x="4873395" y="904542"/>
              <a:ext cx="7441356" cy="447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u="sng">
                  <a:solidFill>
                    <a:srgbClr val="9CC3E5"/>
                  </a:solidFill>
                  <a:latin typeface="Open Sans"/>
                  <a:ea typeface="Open Sans"/>
                  <a:cs typeface="Open Sans"/>
                  <a:sym typeface="Open Sans"/>
                </a:rPr>
                <a:t>Identificar as opções de eletrificação fora da rede de menor custo</a:t>
              </a:r>
              <a:endParaRPr sz="2000" u="sng">
                <a:solidFill>
                  <a:srgbClr val="9CC3E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6636328" y="1696390"/>
              <a:ext cx="4090786" cy="56949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Em cada local, selecionar a tecnologia com o custo mais baixo (LCOE)</a:t>
              </a:r>
              <a:endParaRPr/>
            </a:p>
          </p:txBody>
        </p:sp>
        <p:sp>
          <p:nvSpPr>
            <p:cNvPr id="442" name="Google Shape;442;p15"/>
            <p:cNvSpPr txBox="1"/>
            <p:nvPr/>
          </p:nvSpPr>
          <p:spPr>
            <a:xfrm>
              <a:off x="559435" y="1394089"/>
              <a:ext cx="5059680" cy="107721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Mini-rede PV/Diesel: 0,32 </a:t>
              </a: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USD/kWh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Mini-rede </a:t>
              </a:r>
              <a:r>
                <a:rPr lang="en-GB" sz="14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Eólica</a:t>
              </a: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/Diesel: 0,60 USD/kWh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Mini-rede </a:t>
              </a:r>
              <a:r>
                <a:rPr lang="en-GB" sz="14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hidroelétrica</a:t>
              </a: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: - USD/kWh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FV </a:t>
              </a:r>
              <a:r>
                <a:rPr lang="en-GB" sz="14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autônomo</a:t>
              </a: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: 0,40 USD/kWh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 txBox="1"/>
            <p:nvPr/>
          </p:nvSpPr>
          <p:spPr>
            <a:xfrm>
              <a:off x="559434" y="5275207"/>
              <a:ext cx="5059680" cy="103848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Mini-rede PV/Diesel: 1,40 USD/kWh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Mini-rede </a:t>
              </a:r>
              <a:r>
                <a:rPr lang="en-GB" sz="14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Eólica</a:t>
              </a: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/Diesel: 1,60 USD/kWh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Mini-rede </a:t>
              </a:r>
              <a:r>
                <a:rPr lang="en-GB" sz="14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hidroelétrica</a:t>
              </a: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: - USD/kWh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FV </a:t>
              </a:r>
              <a:r>
                <a:rPr lang="en-GB" sz="1400" b="1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autônomo</a:t>
              </a:r>
              <a:r>
                <a:rPr lang="en-GB" sz="1400" b="1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: 0,40 USD/kWh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 txBox="1"/>
            <p:nvPr/>
          </p:nvSpPr>
          <p:spPr>
            <a:xfrm>
              <a:off x="6513194" y="5275207"/>
              <a:ext cx="5059680" cy="103848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Mini-rede PV/Diesel: 0,32 USD/kWh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Mini-rede </a:t>
              </a:r>
              <a:r>
                <a:rPr lang="en-GB" sz="14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Eólica</a:t>
              </a: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/Diesel: 0,60 USD/kWh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Mini-rede </a:t>
              </a:r>
              <a:r>
                <a:rPr lang="en-GB" sz="1400" b="1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hidroelétrica</a:t>
              </a:r>
              <a:r>
                <a:rPr lang="en-GB" sz="1400" b="1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: 0,25 USD/kWh</a:t>
              </a:r>
              <a:endParaRPr sz="14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FV </a:t>
              </a:r>
              <a:r>
                <a:rPr lang="en-GB" sz="14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autônomo</a:t>
              </a:r>
              <a:r>
                <a:rPr lang="en-GB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: 0,40 USD/kWh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45" name="Google Shape;445;p15"/>
          <p:cNvSpPr txBox="1"/>
          <p:nvPr/>
        </p:nvSpPr>
        <p:spPr>
          <a:xfrm>
            <a:off x="990600" y="517525"/>
            <a:ext cx="65260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5.4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Cálculos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resumos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255" y="2129880"/>
            <a:ext cx="7604342" cy="42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6"/>
          <p:cNvSpPr/>
          <p:nvPr/>
        </p:nvSpPr>
        <p:spPr>
          <a:xfrm>
            <a:off x="1476255" y="3427028"/>
            <a:ext cx="3149938" cy="201318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6"/>
          <p:cNvSpPr txBox="1"/>
          <p:nvPr/>
        </p:nvSpPr>
        <p:spPr>
          <a:xfrm>
            <a:off x="990600" y="1716152"/>
            <a:ext cx="10515600" cy="41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Etapa 6. O algoritmo de eletrificação - Extensão da rede ou fora da rede? </a:t>
            </a:r>
            <a:endParaRPr/>
          </a:p>
        </p:txBody>
      </p:sp>
      <p:sp>
        <p:nvSpPr>
          <p:cNvPr id="454" name="Google Shape;454;p16"/>
          <p:cNvSpPr txBox="1"/>
          <p:nvPr/>
        </p:nvSpPr>
        <p:spPr>
          <a:xfrm>
            <a:off x="990600" y="517525"/>
            <a:ext cx="65260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5.4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Cálculos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resumos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1170432" y="6135139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456" name="Google Shape;456;p16"/>
          <p:cNvSpPr/>
          <p:nvPr/>
        </p:nvSpPr>
        <p:spPr>
          <a:xfrm>
            <a:off x="8467654" y="6122442"/>
            <a:ext cx="32608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Mentis et al. 2017,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3.0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>
            <a:spLocks noGrp="1"/>
          </p:cNvSpPr>
          <p:nvPr>
            <p:ph type="body" idx="1"/>
          </p:nvPr>
        </p:nvSpPr>
        <p:spPr>
          <a:xfrm>
            <a:off x="874776" y="2203582"/>
            <a:ext cx="10515600" cy="144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O custo da ligação à rede depende de: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rede de distribuição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nova linha de MT necessária para ligar a povoação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custo da eletricidade produzida (ou importada) para a rede</a:t>
            </a:r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body" idx="4294967295"/>
          </p:nvPr>
        </p:nvSpPr>
        <p:spPr>
          <a:xfrm>
            <a:off x="1257480" y="4857653"/>
            <a:ext cx="4322463" cy="75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Open Sans"/>
                <a:ea typeface="Open Sans"/>
                <a:cs typeface="Open Sans"/>
                <a:sym typeface="Open Sans"/>
              </a:rPr>
              <a:t>Exemplo: Se a nova linha de média tensão tem 3 km e o custo das linhas de média tensão é de 9 000 USD/km, o custo total da nova linha é de 27 000 USD</a:t>
            </a:r>
            <a:endParaRPr/>
          </a:p>
        </p:txBody>
      </p:sp>
      <p:pic>
        <p:nvPicPr>
          <p:cNvPr id="464" name="Google Shape;464;p17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6057" y="3552731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7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353" y="5055116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7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9313" y="4608723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7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1440" y="5922868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7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2348" y="5545104"/>
            <a:ext cx="624254" cy="62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7" descr="File:Home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0365" y="3626247"/>
            <a:ext cx="624254" cy="624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0" name="Google Shape;470;p17"/>
          <p:cNvCxnSpPr>
            <a:stCxn id="464" idx="2"/>
          </p:cNvCxnSpPr>
          <p:nvPr/>
        </p:nvCxnSpPr>
        <p:spPr>
          <a:xfrm>
            <a:off x="6878184" y="4176985"/>
            <a:ext cx="1934400" cy="477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17"/>
          <p:cNvCxnSpPr/>
          <p:nvPr/>
        </p:nvCxnSpPr>
        <p:spPr>
          <a:xfrm>
            <a:off x="8812492" y="4654825"/>
            <a:ext cx="152400" cy="40029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2" name="Google Shape;472;p17"/>
          <p:cNvCxnSpPr/>
          <p:nvPr/>
        </p:nvCxnSpPr>
        <p:spPr>
          <a:xfrm flipH="1">
            <a:off x="8530764" y="5055116"/>
            <a:ext cx="449509" cy="51048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17"/>
          <p:cNvCxnSpPr>
            <a:endCxn id="467" idx="0"/>
          </p:cNvCxnSpPr>
          <p:nvPr/>
        </p:nvCxnSpPr>
        <p:spPr>
          <a:xfrm flipH="1">
            <a:off x="8343567" y="5565568"/>
            <a:ext cx="187200" cy="357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4" name="Google Shape;474;p17"/>
          <p:cNvCxnSpPr>
            <a:endCxn id="465" idx="3"/>
          </p:cNvCxnSpPr>
          <p:nvPr/>
        </p:nvCxnSpPr>
        <p:spPr>
          <a:xfrm rot="10800000">
            <a:off x="7082607" y="5367243"/>
            <a:ext cx="1448100" cy="198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5" name="Google Shape;475;p17"/>
          <p:cNvCxnSpPr/>
          <p:nvPr/>
        </p:nvCxnSpPr>
        <p:spPr>
          <a:xfrm rot="10800000">
            <a:off x="8812492" y="4250501"/>
            <a:ext cx="0" cy="40432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6" name="Google Shape;476;p17"/>
          <p:cNvCxnSpPr/>
          <p:nvPr/>
        </p:nvCxnSpPr>
        <p:spPr>
          <a:xfrm>
            <a:off x="8980273" y="5055116"/>
            <a:ext cx="764202" cy="4899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7" name="Google Shape;477;p17"/>
          <p:cNvCxnSpPr/>
          <p:nvPr/>
        </p:nvCxnSpPr>
        <p:spPr>
          <a:xfrm>
            <a:off x="8435840" y="1012219"/>
            <a:ext cx="3756160" cy="15053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8" name="Google Shape;478;p17"/>
          <p:cNvSpPr/>
          <p:nvPr/>
        </p:nvSpPr>
        <p:spPr>
          <a:xfrm>
            <a:off x="8992706" y="1395118"/>
            <a:ext cx="2582392" cy="5366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Linha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9" name="Google Shape;479;p17"/>
          <p:cNvCxnSpPr/>
          <p:nvPr/>
        </p:nvCxnSpPr>
        <p:spPr>
          <a:xfrm rot="10800000" flipH="1">
            <a:off x="8964892" y="2041469"/>
            <a:ext cx="1909973" cy="2952748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0" name="Google Shape;480;p17"/>
          <p:cNvSpPr txBox="1"/>
          <p:nvPr/>
        </p:nvSpPr>
        <p:spPr>
          <a:xfrm>
            <a:off x="9618446" y="3489328"/>
            <a:ext cx="1720945" cy="3693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linha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MV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7"/>
          <p:cNvSpPr txBox="1"/>
          <p:nvPr/>
        </p:nvSpPr>
        <p:spPr>
          <a:xfrm>
            <a:off x="990600" y="1716152"/>
            <a:ext cx="10515600" cy="41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Exemplo de custo de ligação à rede</a:t>
            </a:r>
            <a:endParaRPr/>
          </a:p>
        </p:txBody>
      </p:sp>
      <p:sp>
        <p:nvSpPr>
          <p:cNvPr id="482" name="Google Shape;482;p17"/>
          <p:cNvSpPr txBox="1"/>
          <p:nvPr/>
        </p:nvSpPr>
        <p:spPr>
          <a:xfrm>
            <a:off x="990600" y="517525"/>
            <a:ext cx="6939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5.4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Cálculos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resumos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1028880" y="6134352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pic>
        <p:nvPicPr>
          <p:cNvPr id="484" name="Google Shape;4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1440" y="327828"/>
            <a:ext cx="1065703" cy="70679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7"/>
          <p:cNvSpPr txBox="1"/>
          <p:nvPr/>
        </p:nvSpPr>
        <p:spPr>
          <a:xfrm>
            <a:off x="3912310" y="6146544"/>
            <a:ext cx="41478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" name="Google Shape;491;p41"/>
          <p:cNvCxnSpPr/>
          <p:nvPr/>
        </p:nvCxnSpPr>
        <p:spPr>
          <a:xfrm>
            <a:off x="1993692" y="2818620"/>
            <a:ext cx="984587" cy="405702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2" name="Google Shape;492;p41"/>
          <p:cNvSpPr/>
          <p:nvPr/>
        </p:nvSpPr>
        <p:spPr>
          <a:xfrm>
            <a:off x="5493240" y="2955240"/>
            <a:ext cx="2737080" cy="126396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Localização A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Fora da rede = 0,30 USD/kWh</a:t>
            </a:r>
            <a:endParaRPr sz="187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1"/>
          <p:cNvSpPr/>
          <p:nvPr/>
        </p:nvSpPr>
        <p:spPr>
          <a:xfrm>
            <a:off x="8785329" y="1433880"/>
            <a:ext cx="3088080" cy="136116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Localização B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Fora da rede = 0,25 USD/kWh</a:t>
            </a:r>
            <a:endParaRPr sz="187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1"/>
          <p:cNvSpPr/>
          <p:nvPr/>
        </p:nvSpPr>
        <p:spPr>
          <a:xfrm>
            <a:off x="9262080" y="4530600"/>
            <a:ext cx="2651040" cy="135684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Localização C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Fora da rede = 0,20 USD/kWh</a:t>
            </a:r>
            <a:endParaRPr sz="187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41"/>
          <p:cNvCxnSpPr/>
          <p:nvPr/>
        </p:nvCxnSpPr>
        <p:spPr>
          <a:xfrm rot="10800000" flipH="1">
            <a:off x="2358359" y="2197798"/>
            <a:ext cx="6426969" cy="162864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41"/>
          <p:cNvCxnSpPr/>
          <p:nvPr/>
        </p:nvCxnSpPr>
        <p:spPr>
          <a:xfrm rot="10800000" flipH="1">
            <a:off x="2358360" y="3587400"/>
            <a:ext cx="3134520" cy="32652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7" name="Google Shape;497;p41"/>
          <p:cNvSpPr/>
          <p:nvPr/>
        </p:nvSpPr>
        <p:spPr>
          <a:xfrm>
            <a:off x="3202144" y="2465854"/>
            <a:ext cx="3735360" cy="58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Extensão</a:t>
            </a:r>
            <a:r>
              <a:rPr lang="en-GB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rede = 0,40 USD/kWh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Demasiadamente</a:t>
            </a:r>
            <a:r>
              <a:rPr lang="en-GB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</a:t>
            </a:r>
            <a:endParaRPr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1"/>
          <p:cNvSpPr/>
          <p:nvPr/>
        </p:nvSpPr>
        <p:spPr>
          <a:xfrm>
            <a:off x="2444158" y="3919540"/>
            <a:ext cx="3807069" cy="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Extensão da rede = 0,25 USD/kWh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2081520" y="216360"/>
            <a:ext cx="9680400" cy="96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1"/>
          <p:cNvSpPr/>
          <p:nvPr/>
        </p:nvSpPr>
        <p:spPr>
          <a:xfrm>
            <a:off x="999624" y="3576072"/>
            <a:ext cx="1698816" cy="95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7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Rede </a:t>
            </a:r>
            <a:r>
              <a:rPr lang="en-GB" sz="187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Existente</a:t>
            </a:r>
            <a:r>
              <a:rPr lang="en-GB" sz="187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br>
              <a:rPr lang="en-GB" sz="187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7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Planejada</a:t>
            </a:r>
            <a:r>
              <a:rPr lang="en-GB" sz="187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7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1"/>
          <p:cNvSpPr txBox="1"/>
          <p:nvPr/>
        </p:nvSpPr>
        <p:spPr>
          <a:xfrm>
            <a:off x="1275868" y="179729"/>
            <a:ext cx="10762128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41"/>
          <p:cNvSpPr txBox="1"/>
          <p:nvPr/>
        </p:nvSpPr>
        <p:spPr>
          <a:xfrm>
            <a:off x="990600" y="1716152"/>
            <a:ext cx="10515600" cy="41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"/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algoritmo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extensão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da rede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elétrica</a:t>
            </a:r>
            <a:endParaRPr dirty="0"/>
          </a:p>
        </p:txBody>
      </p:sp>
      <p:sp>
        <p:nvSpPr>
          <p:cNvPr id="503" name="Google Shape;503;p41"/>
          <p:cNvSpPr txBox="1"/>
          <p:nvPr/>
        </p:nvSpPr>
        <p:spPr>
          <a:xfrm>
            <a:off x="990600" y="517525"/>
            <a:ext cx="7782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5.4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Cálculos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resumos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41"/>
          <p:cNvSpPr/>
          <p:nvPr/>
        </p:nvSpPr>
        <p:spPr>
          <a:xfrm>
            <a:off x="877704" y="6143022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505" name="Google Shape;505;p41"/>
          <p:cNvSpPr txBox="1"/>
          <p:nvPr/>
        </p:nvSpPr>
        <p:spPr>
          <a:xfrm>
            <a:off x="7601218" y="6131465"/>
            <a:ext cx="419727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1" name="Google Shape;511;p42"/>
          <p:cNvCxnSpPr/>
          <p:nvPr/>
        </p:nvCxnSpPr>
        <p:spPr>
          <a:xfrm>
            <a:off x="1993692" y="2818620"/>
            <a:ext cx="984587" cy="405702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2" name="Google Shape;512;p42"/>
          <p:cNvSpPr/>
          <p:nvPr/>
        </p:nvSpPr>
        <p:spPr>
          <a:xfrm>
            <a:off x="5493240" y="2955240"/>
            <a:ext cx="2737080" cy="126396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Localização A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Fora da rede = 0,30 USD/kWh</a:t>
            </a:r>
            <a:endParaRPr sz="187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p42"/>
          <p:cNvCxnSpPr/>
          <p:nvPr/>
        </p:nvCxnSpPr>
        <p:spPr>
          <a:xfrm rot="10800000" flipH="1">
            <a:off x="2358359" y="2197798"/>
            <a:ext cx="6426969" cy="162864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4" name="Google Shape;514;p42"/>
          <p:cNvCxnSpPr/>
          <p:nvPr/>
        </p:nvCxnSpPr>
        <p:spPr>
          <a:xfrm rot="10800000" flipH="1">
            <a:off x="2358360" y="3587400"/>
            <a:ext cx="3134520" cy="32652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5" name="Google Shape;515;p42"/>
          <p:cNvCxnSpPr/>
          <p:nvPr/>
        </p:nvCxnSpPr>
        <p:spPr>
          <a:xfrm rot="10800000" flipH="1">
            <a:off x="8230320" y="2647440"/>
            <a:ext cx="1176727" cy="81684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6" name="Google Shape;516;p42"/>
          <p:cNvCxnSpPr/>
          <p:nvPr/>
        </p:nvCxnSpPr>
        <p:spPr>
          <a:xfrm>
            <a:off x="8230320" y="3587400"/>
            <a:ext cx="2357640" cy="9432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7" name="Google Shape;517;p42"/>
          <p:cNvSpPr/>
          <p:nvPr/>
        </p:nvSpPr>
        <p:spPr>
          <a:xfrm>
            <a:off x="3202144" y="2465854"/>
            <a:ext cx="3735360" cy="58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Extensão</a:t>
            </a:r>
            <a:r>
              <a:rPr lang="en-GB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rede = 0,40 USD/kWh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Demasiadamente</a:t>
            </a:r>
            <a:r>
              <a:rPr lang="en-GB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</a:t>
            </a:r>
            <a:endParaRPr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2"/>
          <p:cNvSpPr/>
          <p:nvPr/>
        </p:nvSpPr>
        <p:spPr>
          <a:xfrm>
            <a:off x="2964081" y="3786754"/>
            <a:ext cx="3807069" cy="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Extensão da rede = 0,25 USD/kWh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2"/>
          <p:cNvSpPr/>
          <p:nvPr/>
        </p:nvSpPr>
        <p:spPr>
          <a:xfrm>
            <a:off x="8673840" y="3016684"/>
            <a:ext cx="3088080" cy="33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Extensão da rede = 0,20 USD/kWh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2"/>
          <p:cNvSpPr/>
          <p:nvPr/>
        </p:nvSpPr>
        <p:spPr>
          <a:xfrm>
            <a:off x="8678698" y="3524736"/>
            <a:ext cx="3268662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Extensão</a:t>
            </a:r>
            <a:r>
              <a:rPr lang="en-GB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rede = 0,25 USD/kWh</a:t>
            </a:r>
            <a:endParaRPr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Demasiadamente</a:t>
            </a:r>
            <a:r>
              <a:rPr lang="en-GB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</a:t>
            </a:r>
            <a:endParaRPr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2"/>
          <p:cNvSpPr/>
          <p:nvPr/>
        </p:nvSpPr>
        <p:spPr>
          <a:xfrm>
            <a:off x="2081520" y="216360"/>
            <a:ext cx="9680400" cy="96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2"/>
          <p:cNvSpPr/>
          <p:nvPr/>
        </p:nvSpPr>
        <p:spPr>
          <a:xfrm>
            <a:off x="990600" y="3624840"/>
            <a:ext cx="1585920" cy="95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7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7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Existente</a:t>
            </a:r>
            <a:r>
              <a:rPr lang="en-GB" sz="187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br>
              <a:rPr lang="en-GB" sz="187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7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Planejada</a:t>
            </a:r>
            <a:r>
              <a:rPr lang="en-GB" sz="187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7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2"/>
          <p:cNvSpPr/>
          <p:nvPr/>
        </p:nvSpPr>
        <p:spPr>
          <a:xfrm>
            <a:off x="8785328" y="1457460"/>
            <a:ext cx="3088080" cy="136116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Localização B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Rede </a:t>
            </a: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= 0,20 USD/kWh</a:t>
            </a:r>
            <a:endParaRPr sz="187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42"/>
          <p:cNvSpPr txBox="1"/>
          <p:nvPr/>
        </p:nvSpPr>
        <p:spPr>
          <a:xfrm>
            <a:off x="1275868" y="179729"/>
            <a:ext cx="10762128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42"/>
          <p:cNvSpPr txBox="1"/>
          <p:nvPr/>
        </p:nvSpPr>
        <p:spPr>
          <a:xfrm>
            <a:off x="990600" y="1716152"/>
            <a:ext cx="10515600" cy="41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2000"/>
              <a:buFont typeface="Open Sans"/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algoritmo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extensão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da rede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elétrica</a:t>
            </a:r>
            <a:endParaRPr dirty="0"/>
          </a:p>
        </p:txBody>
      </p:sp>
      <p:sp>
        <p:nvSpPr>
          <p:cNvPr id="526" name="Google Shape;526;p42"/>
          <p:cNvSpPr txBox="1"/>
          <p:nvPr/>
        </p:nvSpPr>
        <p:spPr>
          <a:xfrm>
            <a:off x="990600" y="517525"/>
            <a:ext cx="7782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5.4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Cálculos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resumos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7" name="Google Shape;527;p42"/>
          <p:cNvSpPr/>
          <p:nvPr/>
        </p:nvSpPr>
        <p:spPr>
          <a:xfrm>
            <a:off x="1019475" y="6130830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cxnSp>
        <p:nvCxnSpPr>
          <p:cNvPr id="528" name="Google Shape;528;p42"/>
          <p:cNvCxnSpPr/>
          <p:nvPr/>
        </p:nvCxnSpPr>
        <p:spPr>
          <a:xfrm>
            <a:off x="2510759" y="3978840"/>
            <a:ext cx="6896288" cy="1261356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9" name="Google Shape;529;p42"/>
          <p:cNvSpPr/>
          <p:nvPr/>
        </p:nvSpPr>
        <p:spPr>
          <a:xfrm>
            <a:off x="3589345" y="4920634"/>
            <a:ext cx="3807069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Extensão</a:t>
            </a:r>
            <a:r>
              <a:rPr lang="en-GB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rede = 0,45 USD/kWh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Demasiadamente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2"/>
          <p:cNvSpPr txBox="1"/>
          <p:nvPr/>
        </p:nvSpPr>
        <p:spPr>
          <a:xfrm>
            <a:off x="3601213" y="6130829"/>
            <a:ext cx="364556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2"/>
          <p:cNvSpPr/>
          <p:nvPr/>
        </p:nvSpPr>
        <p:spPr>
          <a:xfrm>
            <a:off x="9333895" y="4525025"/>
            <a:ext cx="2737080" cy="126396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Localização C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7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Fora da rede = 0,20 USD/kWh</a:t>
            </a:r>
            <a:endParaRPr sz="187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3"/>
          <p:cNvSpPr txBox="1"/>
          <p:nvPr/>
        </p:nvSpPr>
        <p:spPr>
          <a:xfrm>
            <a:off x="887215" y="8748"/>
            <a:ext cx="7651304" cy="13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5.4 Referências</a:t>
            </a:r>
            <a:endParaRPr/>
          </a:p>
        </p:txBody>
      </p:sp>
      <p:sp>
        <p:nvSpPr>
          <p:cNvPr id="537" name="Google Shape;537;p43"/>
          <p:cNvSpPr/>
          <p:nvPr/>
        </p:nvSpPr>
        <p:spPr>
          <a:xfrm>
            <a:off x="887215" y="1508547"/>
            <a:ext cx="415286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Sahlberg, A., Khavari, B., Korkovelos, A., Mentis, D., n.d. Palestra 3: Aplicação de SIG na análise de eletrificação na ferramenta OnSSET [Documento WWW]. Kit Didático OnSSET. URL </a:t>
            </a:r>
            <a:r>
              <a:rPr lang="en-GB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https://onsset.github.io/teaching_kit/courses/module_2/Lecture%203/ </a:t>
            </a: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(acedido em 2.18.21).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44" descr="Graphical user interface, sunburst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44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22</a:t>
            </a:r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45" name="Google Shape;545;p44"/>
          <p:cNvSpPr/>
          <p:nvPr/>
        </p:nvSpPr>
        <p:spPr>
          <a:xfrm>
            <a:off x="887215" y="1389619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44"/>
          <p:cNvSpPr txBox="1"/>
          <p:nvPr/>
        </p:nvSpPr>
        <p:spPr>
          <a:xfrm>
            <a:off x="718081" y="2211605"/>
            <a:ext cx="5293587" cy="193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Agradecemos</a:t>
            </a:r>
            <a:r>
              <a:rPr lang="en-GB" sz="4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GB" sz="4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sua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atenção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nesta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aula!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45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5"/>
          <p:cNvSpPr txBox="1"/>
          <p:nvPr/>
        </p:nvSpPr>
        <p:spPr>
          <a:xfrm>
            <a:off x="9919335" y="5886097"/>
            <a:ext cx="18669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Cursos do CCG (isto levá-lo-á 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para a ligação ao sítio Web http://www.ClimateCompatibleGrowth.com/teachingmaterials)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45"/>
          <p:cNvSpPr txBox="1"/>
          <p:nvPr/>
        </p:nvSpPr>
        <p:spPr>
          <a:xfrm>
            <a:off x="9108490" y="4846074"/>
            <a:ext cx="23720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Moksnes N., Sahlberg A., Khavari B. 2021.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Palestra 5: OnSSET/Plataforma Global de Eletrificação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Plataforma. Versão de lançamento 1.0. [online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apresentação]. Programa de Crescimento Compatível com o Clima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Programa de Crescimento Compatível com o Clima, Programa de Assistência à Gestão do Setor Energético e Grupo do Banco Mundial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5.1 A metodologia dos sete passos</a:t>
            </a:r>
            <a:endParaRPr/>
          </a:p>
        </p:txBody>
      </p:sp>
      <p:sp>
        <p:nvSpPr>
          <p:cNvPr id="210" name="Google Shape;210;p3"/>
          <p:cNvSpPr/>
          <p:nvPr/>
        </p:nvSpPr>
        <p:spPr>
          <a:xfrm>
            <a:off x="1243761" y="731876"/>
            <a:ext cx="9070647" cy="84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720" y="2056239"/>
            <a:ext cx="7681650" cy="430551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"/>
          <p:cNvSpPr/>
          <p:nvPr/>
        </p:nvSpPr>
        <p:spPr>
          <a:xfrm>
            <a:off x="838200" y="1606033"/>
            <a:ext cx="1007861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metodologia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dos "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sete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passos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" para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criar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um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cenário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utilizando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1399720" y="6126124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214" name="Google Shape;214;p3"/>
          <p:cNvSpPr/>
          <p:nvPr/>
        </p:nvSpPr>
        <p:spPr>
          <a:xfrm>
            <a:off x="7591285" y="6124933"/>
            <a:ext cx="34692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Mentis et al. 2017,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licenciada sob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3.0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5"/>
          <p:cNvGraphicFramePr/>
          <p:nvPr>
            <p:extLst>
              <p:ext uri="{D42A27DB-BD31-4B8C-83A1-F6EECF244321}">
                <p14:modId xmlns:p14="http://schemas.microsoft.com/office/powerpoint/2010/main" val="3886928249"/>
              </p:ext>
            </p:extLst>
          </p:nvPr>
        </p:nvGraphicFramePr>
        <p:xfrm>
          <a:off x="242596" y="2032952"/>
          <a:ext cx="5504143" cy="3764182"/>
        </p:xfrm>
        <a:graphic>
          <a:graphicData uri="http://schemas.openxmlformats.org/drawingml/2006/table">
            <a:tbl>
              <a:tblPr>
                <a:noFill/>
                <a:tableStyleId>{A2D2D427-8895-4A78-8DC2-CF146EEF0783}</a:tableStyleId>
              </a:tblPr>
              <a:tblGrid>
                <a:gridCol w="48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1" u="none" strike="noStrike" cap="none"/>
                        <a:t>#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1" u="none" strike="noStrike" cap="none"/>
                        <a:t>Conjunto de dados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1" u="none" strike="noStrike" cap="none"/>
                        <a:t>Tipo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 err="1"/>
                        <a:t>Densidade</a:t>
                      </a:r>
                      <a:r>
                        <a:rPr lang="en-GB" sz="1800" u="none" strike="noStrike" cap="none" dirty="0"/>
                        <a:t> e </a:t>
                      </a:r>
                      <a:r>
                        <a:rPr lang="en-GB" sz="1800" u="none" strike="noStrike" cap="none" dirty="0" err="1"/>
                        <a:t>distribuição</a:t>
                      </a:r>
                      <a:r>
                        <a:rPr lang="en-GB" sz="1800" u="none" strike="noStrike" cap="none" dirty="0"/>
                        <a:t> da </a:t>
                      </a:r>
                      <a:r>
                        <a:rPr lang="en-GB" sz="1800" u="none" strike="noStrike" cap="none" dirty="0" err="1"/>
                        <a:t>população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Raster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2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Limites administrativos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Raster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3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Rede </a:t>
                      </a:r>
                      <a:r>
                        <a:rPr lang="en-GB" sz="1800" u="none" strike="noStrike" cap="none" dirty="0" err="1"/>
                        <a:t>elétrica</a:t>
                      </a:r>
                      <a:r>
                        <a:rPr lang="en-GB" sz="1800" u="none" strike="noStrike" cap="none" dirty="0"/>
                        <a:t> </a:t>
                      </a:r>
                      <a:r>
                        <a:rPr lang="en-GB" sz="1800" u="none" strike="noStrike" cap="none" dirty="0" err="1"/>
                        <a:t>existente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Shapefile de </a:t>
                      </a:r>
                      <a:r>
                        <a:rPr lang="en-GB" sz="1800" u="none" strike="noStrike" cap="none" dirty="0" err="1"/>
                        <a:t>linha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 dirty="0"/>
                        <a:t>4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Subestações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Shapefile de </a:t>
                      </a:r>
                      <a:r>
                        <a:rPr lang="en-GB" sz="1800" u="none" strike="noStrike" cap="none" dirty="0" err="1"/>
                        <a:t>pontos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5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Centrais eléctricas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Shapefile de </a:t>
                      </a:r>
                      <a:r>
                        <a:rPr lang="en-GB" sz="1800" u="none" strike="noStrike" cap="none" dirty="0" err="1"/>
                        <a:t>pontos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6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Minas e pedreiras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Shapefile de </a:t>
                      </a:r>
                      <a:r>
                        <a:rPr lang="en-GB" sz="1800" u="none" strike="noStrike" cap="none" dirty="0" err="1"/>
                        <a:t>pontos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7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 err="1"/>
                        <a:t>Estradas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Shapefile de </a:t>
                      </a:r>
                      <a:r>
                        <a:rPr lang="en-GB" sz="1800" u="none" strike="noStrike" cap="none" dirty="0" err="1"/>
                        <a:t>linha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/>
                        <a:t>8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Rede </a:t>
                      </a:r>
                      <a:r>
                        <a:rPr lang="en-GB" sz="1800" u="none" strike="noStrike" cap="none" dirty="0" err="1"/>
                        <a:t>elétrica</a:t>
                      </a:r>
                      <a:r>
                        <a:rPr lang="en-GB" sz="1800" u="none" strike="noStrike" cap="none" dirty="0"/>
                        <a:t> </a:t>
                      </a:r>
                      <a:r>
                        <a:rPr lang="en-GB" sz="1800" u="none" strike="noStrike" cap="none" dirty="0" err="1"/>
                        <a:t>planejada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 dirty="0"/>
                        <a:t>Shapefile de </a:t>
                      </a:r>
                      <a:r>
                        <a:rPr lang="en-GB" sz="1800" u="none" strike="noStrike" cap="none" dirty="0" err="1"/>
                        <a:t>linha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1" name="Google Shape;22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2895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5.1 A metodologia dos sete passos</a:t>
            </a:r>
            <a:endParaRPr/>
          </a:p>
        </p:txBody>
      </p:sp>
      <p:graphicFrame>
        <p:nvGraphicFramePr>
          <p:cNvPr id="222" name="Google Shape;222;p5"/>
          <p:cNvGraphicFramePr/>
          <p:nvPr>
            <p:extLst>
              <p:ext uri="{D42A27DB-BD31-4B8C-83A1-F6EECF244321}">
                <p14:modId xmlns:p14="http://schemas.microsoft.com/office/powerpoint/2010/main" val="856762008"/>
              </p:ext>
            </p:extLst>
          </p:nvPr>
        </p:nvGraphicFramePr>
        <p:xfrm>
          <a:off x="5906279" y="2351513"/>
          <a:ext cx="5678790" cy="3538775"/>
        </p:xfrm>
        <a:graphic>
          <a:graphicData uri="http://schemas.openxmlformats.org/drawingml/2006/table">
            <a:tbl>
              <a:tblPr>
                <a:noFill/>
                <a:tableStyleId>{A2D2D427-8895-4A78-8DC2-CF146EEF0783}</a:tableStyleId>
              </a:tblPr>
              <a:tblGrid>
                <a:gridCol w="502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9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 dirty="0" err="1"/>
                        <a:t>Luzes</a:t>
                      </a:r>
                      <a:r>
                        <a:rPr lang="en-GB" sz="2000" u="none" strike="noStrike" cap="none" dirty="0"/>
                        <a:t> </a:t>
                      </a:r>
                      <a:r>
                        <a:rPr lang="en-GB" sz="2000" u="none" strike="noStrike" cap="none" dirty="0" err="1"/>
                        <a:t>noturnas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/>
                        <a:t>Raster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10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 dirty="0"/>
                        <a:t>GHI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/>
                        <a:t>Raster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11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 dirty="0" err="1"/>
                        <a:t>Velocidade</a:t>
                      </a:r>
                      <a:r>
                        <a:rPr lang="en-GB" sz="2000" u="none" strike="noStrike" cap="none" dirty="0"/>
                        <a:t> do </a:t>
                      </a:r>
                      <a:r>
                        <a:rPr lang="en-GB" sz="2000" u="none" strike="noStrike" cap="none" dirty="0" err="1"/>
                        <a:t>vento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/>
                        <a:t>Raster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12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 dirty="0" err="1"/>
                        <a:t>Potencial</a:t>
                      </a:r>
                      <a:r>
                        <a:rPr lang="en-GB" sz="2000" u="none" strike="noStrike" cap="none" dirty="0"/>
                        <a:t> de </a:t>
                      </a:r>
                      <a:r>
                        <a:rPr lang="en-GB" sz="2000" u="none" strike="noStrike" cap="none" dirty="0" err="1"/>
                        <a:t>energia</a:t>
                      </a:r>
                      <a:r>
                        <a:rPr lang="en-GB" sz="2000" u="none" strike="noStrike" cap="none" dirty="0"/>
                        <a:t> </a:t>
                      </a:r>
                      <a:r>
                        <a:rPr lang="en-GB" sz="2000" u="none" strike="noStrike" cap="none" dirty="0" err="1"/>
                        <a:t>hidroelétrica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 dirty="0"/>
                        <a:t>Shapefile de </a:t>
                      </a:r>
                      <a:r>
                        <a:rPr lang="en-GB" sz="2000" u="none" strike="noStrike" cap="none" dirty="0" err="1"/>
                        <a:t>pontos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13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 dirty="0"/>
                        <a:t>Tempo de </a:t>
                      </a:r>
                      <a:r>
                        <a:rPr lang="en-GB" sz="2000" u="none" strike="noStrike" cap="none" dirty="0" err="1"/>
                        <a:t>deslocação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/>
                        <a:t>Raster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14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 dirty="0"/>
                        <a:t>Mapa de </a:t>
                      </a:r>
                      <a:r>
                        <a:rPr lang="en-GB" sz="2000" u="none" strike="noStrike" cap="none" dirty="0" err="1"/>
                        <a:t>elevação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/>
                        <a:t>Raster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15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 dirty="0" err="1"/>
                        <a:t>Declive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/>
                        <a:t>Raster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strike="noStrike" cap="none"/>
                        <a:t>16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 dirty="0" err="1"/>
                        <a:t>Cobertura</a:t>
                      </a:r>
                      <a:r>
                        <a:rPr lang="en-GB" sz="2000" u="none" strike="noStrike" cap="none" dirty="0"/>
                        <a:t> do solo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u="none" strike="noStrike" cap="none" dirty="0"/>
                        <a:t>Raster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3" name="Google Shape;223;p5"/>
          <p:cNvGraphicFramePr/>
          <p:nvPr>
            <p:extLst>
              <p:ext uri="{D42A27DB-BD31-4B8C-83A1-F6EECF244321}">
                <p14:modId xmlns:p14="http://schemas.microsoft.com/office/powerpoint/2010/main" val="2377066328"/>
              </p:ext>
            </p:extLst>
          </p:nvPr>
        </p:nvGraphicFramePr>
        <p:xfrm>
          <a:off x="5889015" y="2032952"/>
          <a:ext cx="5696786" cy="313900"/>
        </p:xfrm>
        <a:graphic>
          <a:graphicData uri="http://schemas.openxmlformats.org/drawingml/2006/table">
            <a:tbl>
              <a:tblPr>
                <a:noFill/>
                <a:tableStyleId>{A2D2D427-8895-4A78-8DC2-CF146EEF0783}</a:tableStyleId>
              </a:tblPr>
              <a:tblGrid>
                <a:gridCol w="503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1" u="none" strike="noStrike" cap="none"/>
                        <a:t>#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1" u="none" strike="noStrike" cap="none"/>
                        <a:t>Conjunto de dados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1" u="none" strike="noStrike" cap="none" dirty="0"/>
                        <a:t>Tipo</a:t>
                      </a: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4" name="Google Shape;224;p5"/>
          <p:cNvSpPr txBox="1"/>
          <p:nvPr/>
        </p:nvSpPr>
        <p:spPr>
          <a:xfrm>
            <a:off x="-335316" y="5849658"/>
            <a:ext cx="12466356" cy="78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requisitos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dados do SIG </a:t>
            </a:r>
            <a:r>
              <a:rPr lang="en-GB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variar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função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eletrificação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5"/>
          <p:cNvSpPr txBox="1"/>
          <p:nvPr/>
        </p:nvSpPr>
        <p:spPr>
          <a:xfrm>
            <a:off x="838200" y="1585082"/>
            <a:ext cx="8786666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Passo 1. Adquirir os dados SIG necessários para a área de interesse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347436" y="6135443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000" dirty="0" err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Sahlberg</a:t>
            </a:r>
            <a:r>
              <a:rPr lang="en-GB" sz="1000" dirty="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et al. 2021</a:t>
            </a:r>
            <a:endParaRPr dirty="0"/>
          </a:p>
        </p:txBody>
      </p:sp>
      <p:sp>
        <p:nvSpPr>
          <p:cNvPr id="227" name="Google Shape;227;p5"/>
          <p:cNvSpPr txBox="1"/>
          <p:nvPr/>
        </p:nvSpPr>
        <p:spPr>
          <a:xfrm>
            <a:off x="7321541" y="6135442"/>
            <a:ext cx="43736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8429"/>
            <a:ext cx="9610725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 txBox="1"/>
          <p:nvPr/>
        </p:nvSpPr>
        <p:spPr>
          <a:xfrm>
            <a:off x="838200" y="329635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5.1 A metodologia dos sete passos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838200" y="1704702"/>
            <a:ext cx="10427404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Passo 2. Utilizar técnicas de SIG para extrair informações úteis para a análise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959848" y="6133634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237" name="Google Shape;237;p31"/>
          <p:cNvSpPr txBox="1"/>
          <p:nvPr/>
        </p:nvSpPr>
        <p:spPr>
          <a:xfrm>
            <a:off x="7607808" y="6121441"/>
            <a:ext cx="41970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5.1 A metodologia dos sete passos</a:t>
            </a:r>
            <a:endParaRPr/>
          </a:p>
        </p:txBody>
      </p:sp>
      <p:graphicFrame>
        <p:nvGraphicFramePr>
          <p:cNvPr id="244" name="Google Shape;244;p32"/>
          <p:cNvGraphicFramePr/>
          <p:nvPr>
            <p:extLst>
              <p:ext uri="{D42A27DB-BD31-4B8C-83A1-F6EECF244321}">
                <p14:modId xmlns:p14="http://schemas.microsoft.com/office/powerpoint/2010/main" val="128164902"/>
              </p:ext>
            </p:extLst>
          </p:nvPr>
        </p:nvGraphicFramePr>
        <p:xfrm>
          <a:off x="413931" y="2233398"/>
          <a:ext cx="10985557" cy="3947100"/>
        </p:xfrm>
        <a:graphic>
          <a:graphicData uri="http://schemas.openxmlformats.org/drawingml/2006/table">
            <a:tbl>
              <a:tblPr>
                <a:noFill/>
                <a:tableStyleId>{A2D2D427-8895-4A78-8DC2-CF146EEF0783}</a:tableStyleId>
              </a:tblPr>
              <a:tblGrid>
                <a:gridCol w="296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7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1" u="none" strike="noStrike" cap="none"/>
                        <a:t>Parâmetro</a:t>
                      </a:r>
                      <a:endParaRPr sz="1500" b="1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1" u="none" strike="noStrike" cap="none"/>
                        <a:t>Métrica</a:t>
                      </a:r>
                      <a:endParaRPr sz="1500" b="1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1" u="none" strike="noStrike" cap="none"/>
                        <a:t>Valor do ano de referência</a:t>
                      </a:r>
                      <a:endParaRPr sz="1500" b="1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1" u="none" strike="noStrike" cap="none"/>
                        <a:t>Valor 2030</a:t>
                      </a:r>
                      <a:endParaRPr sz="1500" b="1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/>
                        <a:t>População, total</a:t>
                      </a: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/>
                        <a:t>Milhões de pessoas</a:t>
                      </a: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42.5</a:t>
                      </a:r>
                      <a:endParaRPr sz="1300" b="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65.4</a:t>
                      </a:r>
                      <a:endParaRPr sz="1500" b="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/>
                        <a:t>População urbana</a:t>
                      </a: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 dirty="0" err="1"/>
                        <a:t>Porcentagem</a:t>
                      </a:r>
                      <a:r>
                        <a:rPr lang="en-GB" sz="1500" u="none" strike="noStrike" cap="none" dirty="0"/>
                        <a:t> da </a:t>
                      </a:r>
                      <a:r>
                        <a:rPr lang="en-GB" sz="1500" u="none" strike="noStrike" cap="none" dirty="0" err="1"/>
                        <a:t>população</a:t>
                      </a:r>
                      <a:r>
                        <a:rPr lang="en-GB" sz="1500" u="none" strike="noStrike" cap="none" dirty="0"/>
                        <a:t> total</a:t>
                      </a:r>
                      <a:endParaRPr sz="15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25 %</a:t>
                      </a:r>
                      <a:endParaRPr sz="1500" b="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32%</a:t>
                      </a:r>
                      <a:endParaRPr sz="1500" b="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 dirty="0" err="1"/>
                        <a:t>População</a:t>
                      </a:r>
                      <a:r>
                        <a:rPr lang="en-GB" sz="1500" u="none" strike="noStrike" cap="none" dirty="0"/>
                        <a:t> rural</a:t>
                      </a:r>
                      <a:endParaRPr sz="15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 dirty="0" err="1"/>
                        <a:t>Porcentagem</a:t>
                      </a:r>
                      <a:r>
                        <a:rPr lang="en-GB" sz="1500" u="none" strike="noStrike" cap="none" dirty="0"/>
                        <a:t> da </a:t>
                      </a:r>
                      <a:r>
                        <a:rPr lang="en-GB" sz="1500" u="none" strike="noStrike" cap="none" dirty="0" err="1"/>
                        <a:t>população</a:t>
                      </a:r>
                      <a:r>
                        <a:rPr lang="en-GB" sz="1500" u="none" strike="noStrike" cap="none" dirty="0"/>
                        <a:t> total</a:t>
                      </a:r>
                      <a:endParaRPr sz="15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75%</a:t>
                      </a:r>
                      <a:endParaRPr sz="1500" b="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68% </a:t>
                      </a:r>
                      <a:endParaRPr sz="1500" b="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/>
                        <a:t>Acesso à eletricidade, Total</a:t>
                      </a: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 dirty="0" err="1"/>
                        <a:t>Porcentagem</a:t>
                      </a:r>
                      <a:r>
                        <a:rPr lang="en-GB" sz="1500" u="none" strike="noStrike" cap="none" dirty="0"/>
                        <a:t> da </a:t>
                      </a:r>
                      <a:r>
                        <a:rPr lang="en-GB" sz="1500" u="none" strike="noStrike" cap="none" dirty="0" err="1"/>
                        <a:t>população</a:t>
                      </a:r>
                      <a:r>
                        <a:rPr lang="en-GB" sz="1500" u="none" strike="noStrike" cap="none" dirty="0"/>
                        <a:t> total</a:t>
                      </a:r>
                      <a:endParaRPr sz="15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31% </a:t>
                      </a:r>
                      <a:endParaRPr sz="1500" b="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100%</a:t>
                      </a:r>
                      <a:endParaRPr sz="1500" b="0" u="none" strike="noStrike" cap="none" baseline="3000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/>
                        <a:t>Acesso à eletricidade, Urbano</a:t>
                      </a: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 dirty="0" err="1"/>
                        <a:t>Porcento</a:t>
                      </a:r>
                      <a:r>
                        <a:rPr lang="en-GB" sz="1500" u="none" strike="noStrike" cap="none" dirty="0"/>
                        <a:t> da </a:t>
                      </a:r>
                      <a:r>
                        <a:rPr lang="en-GB" sz="1500" u="none" strike="noStrike" cap="none" dirty="0" err="1"/>
                        <a:t>população</a:t>
                      </a:r>
                      <a:r>
                        <a:rPr lang="en-GB" sz="1500" u="none" strike="noStrike" cap="none" dirty="0"/>
                        <a:t> </a:t>
                      </a:r>
                      <a:r>
                        <a:rPr lang="en-GB" sz="1500" u="none" strike="noStrike" cap="none" dirty="0" err="1"/>
                        <a:t>urbana</a:t>
                      </a:r>
                      <a:endParaRPr sz="15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80% </a:t>
                      </a:r>
                      <a:endParaRPr sz="1500" b="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100%</a:t>
                      </a:r>
                      <a:endParaRPr sz="1500" b="0" u="none" strike="noStrike" cap="none" baseline="3000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/>
                        <a:t>Acesso à eletricidade, Rural</a:t>
                      </a: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 dirty="0" err="1"/>
                        <a:t>Porcentagem</a:t>
                      </a:r>
                      <a:r>
                        <a:rPr lang="en-GB" sz="1500" u="none" strike="noStrike" cap="none" dirty="0"/>
                        <a:t> da </a:t>
                      </a:r>
                      <a:r>
                        <a:rPr lang="en-GB" sz="1500" u="none" strike="noStrike" cap="none" dirty="0" err="1"/>
                        <a:t>população</a:t>
                      </a:r>
                      <a:r>
                        <a:rPr lang="en-GB" sz="1500" u="none" strike="noStrike" cap="none" dirty="0"/>
                        <a:t> rural</a:t>
                      </a:r>
                      <a:endParaRPr sz="15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15% </a:t>
                      </a:r>
                      <a:endParaRPr sz="1500" b="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/>
                        <a:t>100%</a:t>
                      </a:r>
                      <a:endParaRPr sz="1500" b="0" u="none" strike="noStrike" cap="none" baseline="3000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 dirty="0" err="1"/>
                        <a:t>Dimensão</a:t>
                      </a:r>
                      <a:r>
                        <a:rPr lang="en-GB" sz="1500" u="none" strike="noStrike" cap="none" dirty="0"/>
                        <a:t> do </a:t>
                      </a:r>
                      <a:r>
                        <a:rPr lang="en-GB" sz="1500" u="none" strike="noStrike" cap="none" dirty="0" err="1"/>
                        <a:t>domicílio</a:t>
                      </a:r>
                      <a:r>
                        <a:rPr lang="en-GB" sz="1500" u="none" strike="noStrike" cap="none" dirty="0"/>
                        <a:t> familiar, </a:t>
                      </a:r>
                      <a:r>
                        <a:rPr lang="en-GB" sz="1500" u="none" strike="noStrike" cap="none" dirty="0" err="1"/>
                        <a:t>Urbano</a:t>
                      </a:r>
                      <a:endParaRPr sz="15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 dirty="0" err="1"/>
                        <a:t>Pessoas</a:t>
                      </a:r>
                      <a:r>
                        <a:rPr lang="en-GB" sz="1500" u="none" strike="noStrike" cap="none" dirty="0"/>
                        <a:t> </a:t>
                      </a:r>
                      <a:r>
                        <a:rPr lang="en-GB" sz="1500" u="none" strike="noStrike" cap="none" dirty="0" err="1"/>
                        <a:t>por</a:t>
                      </a:r>
                      <a:r>
                        <a:rPr lang="en-GB" sz="1500" u="none" strike="noStrike" cap="none" dirty="0"/>
                        <a:t> </a:t>
                      </a:r>
                      <a:r>
                        <a:rPr lang="en-GB" sz="1500" u="none" strike="noStrike" cap="none" dirty="0" err="1"/>
                        <a:t>domicílio</a:t>
                      </a:r>
                      <a:endParaRPr sz="15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/>
                        <a:t>5 </a:t>
                      </a:r>
                      <a:endParaRPr sz="150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/>
                        <a:t>4 </a:t>
                      </a:r>
                      <a:endParaRPr sz="150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 dirty="0" err="1"/>
                        <a:t>Dimensão</a:t>
                      </a:r>
                      <a:r>
                        <a:rPr lang="en-GB" sz="1500" u="none" strike="noStrike" cap="none" dirty="0"/>
                        <a:t> do </a:t>
                      </a:r>
                      <a:r>
                        <a:rPr lang="en-GB" sz="1500" u="none" strike="noStrike" cap="none" dirty="0" err="1"/>
                        <a:t>comicílio</a:t>
                      </a:r>
                      <a:r>
                        <a:rPr lang="en-GB" sz="1500" u="none" strike="noStrike" cap="none" dirty="0"/>
                        <a:t> familiar, Rural</a:t>
                      </a:r>
                      <a:endParaRPr sz="15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 dirty="0" err="1"/>
                        <a:t>Pessoas</a:t>
                      </a:r>
                      <a:r>
                        <a:rPr lang="en-GB" sz="1500" u="none" strike="noStrike" cap="none" dirty="0"/>
                        <a:t> </a:t>
                      </a:r>
                      <a:r>
                        <a:rPr lang="en-GB" sz="1500" u="none" strike="noStrike" cap="none" dirty="0" err="1"/>
                        <a:t>por</a:t>
                      </a:r>
                      <a:r>
                        <a:rPr lang="en-GB" sz="1500" u="none" strike="noStrike" cap="none" dirty="0"/>
                        <a:t> </a:t>
                      </a:r>
                      <a:r>
                        <a:rPr lang="en-GB" sz="1500" u="none" strike="noStrike" cap="none" dirty="0" err="1"/>
                        <a:t>domicílio</a:t>
                      </a:r>
                      <a:endParaRPr sz="15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500" u="none" strike="noStrike" cap="none" baseline="300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GB" sz="1500" b="0" u="none" strike="noStrike" cap="none" dirty="0"/>
                        <a:t>6 </a:t>
                      </a:r>
                      <a:endParaRPr sz="1500" u="none" strike="noStrike" cap="none" baseline="30000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55150" marR="551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5" name="Google Shape;245;p32"/>
          <p:cNvSpPr txBox="1"/>
          <p:nvPr/>
        </p:nvSpPr>
        <p:spPr>
          <a:xfrm>
            <a:off x="838200" y="1797720"/>
            <a:ext cx="7391400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Etapa 3a.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Recolher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dados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específicos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país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(Social)</a:t>
            </a: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strike="sng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886968" y="6144379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247" name="Google Shape;247;p32"/>
          <p:cNvSpPr txBox="1"/>
          <p:nvPr/>
        </p:nvSpPr>
        <p:spPr>
          <a:xfrm>
            <a:off x="7379970" y="6115641"/>
            <a:ext cx="43981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/>
        </p:nvSpPr>
        <p:spPr>
          <a:xfrm>
            <a:off x="779770" y="1534476"/>
            <a:ext cx="10632460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Etapa 3b. Recolher dados específicos do país (especificações tecnológicas e custos)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54" name="Google Shape;254;p33"/>
          <p:cNvGraphicFramePr/>
          <p:nvPr>
            <p:extLst>
              <p:ext uri="{D42A27DB-BD31-4B8C-83A1-F6EECF244321}">
                <p14:modId xmlns:p14="http://schemas.microsoft.com/office/powerpoint/2010/main" val="2548422749"/>
              </p:ext>
            </p:extLst>
          </p:nvPr>
        </p:nvGraphicFramePr>
        <p:xfrm>
          <a:off x="838200" y="1931275"/>
          <a:ext cx="10574030" cy="4221199"/>
        </p:xfrm>
        <a:graphic>
          <a:graphicData uri="http://schemas.openxmlformats.org/drawingml/2006/table">
            <a:tbl>
              <a:tblPr>
                <a:noFill/>
                <a:tableStyleId>{A2D2D427-8895-4A78-8DC2-CF146EEF0783}</a:tableStyleId>
              </a:tblPr>
              <a:tblGrid>
                <a:gridCol w="1443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3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Tipo de planta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Capacidade típica da central (kW)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Custo de investimento ($/kW)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Custos de O&amp;M (% do custo de investimento/ano)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Custo do combustível $/litro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Eficiência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Fator de capacidade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Vida (anos)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Gerador a diesel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Mini-rede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/>
                        <a:t>721</a:t>
                      </a:r>
                      <a:endParaRPr sz="14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0.50</a:t>
                      </a: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33%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Pequenas centrais hidroeléctricas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Mini-rede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5,000</a:t>
                      </a:r>
                      <a:endParaRPr sz="14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/>
                        <a:t>30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Energia solar fotovoltaica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Mini-rede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3,200</a:t>
                      </a:r>
                      <a:endParaRPr sz="1400" b="1" u="none" strike="noStrike" cap="none" baseline="30000"/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1.5%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Obtido para cada ponto de rede em função da disponibilidade solar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Turbinas eólicas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Mini-rede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3,000</a:t>
                      </a:r>
                      <a:endParaRPr sz="1400" b="1" u="none" strike="noStrike" cap="none" baseline="30000"/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Obtido para cada ponto de rede em função da disponibilidade de vento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Gerador</a:t>
                      </a:r>
                      <a:r>
                        <a:rPr lang="en-GB" sz="1000" u="none" strike="noStrike" cap="none" dirty="0"/>
                        <a:t> a diesel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Autônomo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938</a:t>
                      </a:r>
                      <a:endParaRPr sz="14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0.50</a:t>
                      </a: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28%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Energia</a:t>
                      </a:r>
                      <a:r>
                        <a:rPr lang="en-GB" sz="1000" u="none" strike="noStrike" cap="none" dirty="0"/>
                        <a:t> solar </a:t>
                      </a:r>
                      <a:r>
                        <a:rPr lang="en-GB" sz="1000" u="none" strike="noStrike" cap="none" dirty="0" err="1"/>
                        <a:t>fotovoltaica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Autônoma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5,500</a:t>
                      </a:r>
                      <a:endParaRPr sz="1400" u="none" strike="noStrike" cap="none"/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1.2%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/>
                        <a:t>-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Obtido para cada ponto de rede em função da disponibilidade solar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/>
                        <a:t>15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875" marR="628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5" name="Google Shape;255;p33"/>
          <p:cNvSpPr txBox="1"/>
          <p:nvPr/>
        </p:nvSpPr>
        <p:spPr>
          <a:xfrm>
            <a:off x="838200" y="235834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5.1 A metodologia dos sete passos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2606040" y="6123656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257" name="Google Shape;257;p33"/>
          <p:cNvSpPr txBox="1"/>
          <p:nvPr/>
        </p:nvSpPr>
        <p:spPr>
          <a:xfrm>
            <a:off x="4932913" y="6114736"/>
            <a:ext cx="42663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/>
        </p:nvSpPr>
        <p:spPr>
          <a:xfrm>
            <a:off x="887215" y="8748"/>
            <a:ext cx="7651304" cy="13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5.1 Referências</a:t>
            </a:r>
            <a:endParaRPr/>
          </a:p>
        </p:txBody>
      </p:sp>
      <p:sp>
        <p:nvSpPr>
          <p:cNvPr id="263" name="Google Shape;263;p34"/>
          <p:cNvSpPr/>
          <p:nvPr/>
        </p:nvSpPr>
        <p:spPr>
          <a:xfrm>
            <a:off x="935983" y="1482482"/>
            <a:ext cx="514412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Sahlberg, A., Khavari, B., Korkovelos, A., Mentis, D., n.d. Palestra 3: Aplicação de SIG na análise de eletrificação na ferramenta OnSSET [Documento WWW]. Kit Didático OnSSET. URL </a:t>
            </a:r>
            <a:r>
              <a:rPr lang="en-GB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https://onsset.github.io/teaching_kit/courses/modul</a:t>
            </a: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e_2/Lecture%203/ (acedido em 2.18.21).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/>
        </p:nvSpPr>
        <p:spPr>
          <a:xfrm>
            <a:off x="779770" y="1534476"/>
            <a:ext cx="10632460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Etapa 3b. Recolher dados específicos do país (especificações tecnológicas e custos)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70" name="Google Shape;270;p35"/>
          <p:cNvGraphicFramePr/>
          <p:nvPr>
            <p:extLst>
              <p:ext uri="{D42A27DB-BD31-4B8C-83A1-F6EECF244321}">
                <p14:modId xmlns:p14="http://schemas.microsoft.com/office/powerpoint/2010/main" val="1419182269"/>
              </p:ext>
            </p:extLst>
          </p:nvPr>
        </p:nvGraphicFramePr>
        <p:xfrm>
          <a:off x="838200" y="1931275"/>
          <a:ext cx="10632459" cy="4245224"/>
        </p:xfrm>
        <a:graphic>
          <a:graphicData uri="http://schemas.openxmlformats.org/drawingml/2006/table">
            <a:tbl>
              <a:tblPr>
                <a:noFill/>
                <a:tableStyleId>{A2D2D427-8895-4A78-8DC2-CF146EEF0783}</a:tableStyleId>
              </a:tblPr>
              <a:tblGrid>
                <a:gridCol w="1451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Tipo de planta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Capacidade típica da central (kW)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Custo de investimento ($/kW)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Custos de O&amp;M (% do custo de investimento/ano)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Custo do combustível $/litro 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Eficiência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Fator de capacidade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GB" sz="1100" u="none" strike="noStrike" cap="none"/>
                        <a:t>Vida (anos)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Gerador a diesel 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Mini-rede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/>
                        <a:t>721</a:t>
                      </a:r>
                      <a:endParaRPr sz="15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0.50</a:t>
                      </a:r>
                      <a:endParaRPr sz="15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33%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0.7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15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Pequenas</a:t>
                      </a:r>
                      <a:r>
                        <a:rPr lang="en-GB" sz="1000" u="none" strike="noStrike" cap="none" dirty="0"/>
                        <a:t> </a:t>
                      </a:r>
                      <a:r>
                        <a:rPr lang="en-GB" sz="1000" u="none" strike="noStrike" cap="none" dirty="0" err="1"/>
                        <a:t>centrais</a:t>
                      </a:r>
                      <a:r>
                        <a:rPr lang="en-GB" sz="1000" u="none" strike="noStrike" cap="none" dirty="0"/>
                        <a:t> </a:t>
                      </a:r>
                      <a:r>
                        <a:rPr lang="en-GB" sz="1000" u="none" strike="noStrike" cap="none" dirty="0" err="1"/>
                        <a:t>hidroeléctricas</a:t>
                      </a:r>
                      <a:endParaRPr sz="15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/>
                        <a:t>Mini-rede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5,000</a:t>
                      </a:r>
                      <a:endParaRPr sz="15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0.7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Energia solar fotovoltaica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Mini-rede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3,200</a:t>
                      </a:r>
                      <a:endParaRPr sz="1500" b="1" u="none" strike="noStrike" cap="none" baseline="30000"/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1.5%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Obtido para cada ponto de rede em função da disponibilidade solar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Turbinas eólicas 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Mini-rede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3,000</a:t>
                      </a:r>
                      <a:endParaRPr sz="1500" b="1" u="none" strike="noStrike" cap="none" baseline="30000"/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Obtido para cada ponto de rede em função da disponibilidade de vento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Gerador</a:t>
                      </a:r>
                      <a:r>
                        <a:rPr lang="en-GB" sz="1000" u="none" strike="noStrike" cap="none" dirty="0"/>
                        <a:t> a diesel</a:t>
                      </a:r>
                      <a:endParaRPr sz="15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Autônomo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938</a:t>
                      </a:r>
                      <a:endParaRPr sz="15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</a:rPr>
                        <a:t>0.50</a:t>
                      </a:r>
                      <a:endParaRPr sz="15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28%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0.7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10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Energia</a:t>
                      </a:r>
                      <a:r>
                        <a:rPr lang="en-GB" sz="1000" u="none" strike="noStrike" cap="none" dirty="0"/>
                        <a:t> solar </a:t>
                      </a:r>
                      <a:r>
                        <a:rPr lang="en-GB" sz="1000" u="none" strike="noStrike" cap="none" dirty="0" err="1"/>
                        <a:t>fotovoltaica</a:t>
                      </a:r>
                      <a:endParaRPr sz="15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 err="1"/>
                        <a:t>Autônomo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0.4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5,500</a:t>
                      </a:r>
                      <a:endParaRPr sz="1500" u="none" strike="noStrike" cap="none"/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1.2%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/>
                        <a:t>-</a:t>
                      </a:r>
                      <a:endParaRPr sz="15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-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/>
                        <a:t>Obtido para cada ponto de rede em função da disponibilidade solar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/>
                        <a:t>15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275" marR="632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1" name="Google Shape;271;p35"/>
          <p:cNvSpPr txBox="1"/>
          <p:nvPr/>
        </p:nvSpPr>
        <p:spPr>
          <a:xfrm>
            <a:off x="838200" y="2358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5.2 Obter os dados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2121408" y="6124943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273" name="Google Shape;273;p35"/>
          <p:cNvSpPr txBox="1"/>
          <p:nvPr/>
        </p:nvSpPr>
        <p:spPr>
          <a:xfrm>
            <a:off x="4396396" y="6134581"/>
            <a:ext cx="42907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CC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7329</Words>
  <Application>Microsoft Office PowerPoint</Application>
  <PresentationFormat>Widescreen</PresentationFormat>
  <Paragraphs>604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Open Sans ExtraBold</vt:lpstr>
      <vt:lpstr>Garamond</vt:lpstr>
      <vt:lpstr>Times New Roman</vt:lpstr>
      <vt:lpstr>Arial</vt:lpstr>
      <vt:lpstr>Calibri</vt:lpstr>
      <vt:lpstr>Open Sans</vt:lpstr>
      <vt:lpstr>CCG</vt:lpstr>
      <vt:lpstr>Office Theme</vt:lpstr>
      <vt:lpstr>Apresentação do PowerPoint</vt:lpstr>
      <vt:lpstr>Resultados esperados da aprendizagem</vt:lpstr>
      <vt:lpstr>5.1 A metodologia dos sete passos</vt:lpstr>
      <vt:lpstr>5.1 A metodologia dos sete passos</vt:lpstr>
      <vt:lpstr>Apresentação do PowerPoint</vt:lpstr>
      <vt:lpstr>5.1 A metodologia dos sete passos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5.3 Preparar os dados, o processamento e a calibração necessários</vt:lpstr>
      <vt:lpstr>Exemplo de custo fotovoltaico autónomo</vt:lpstr>
      <vt:lpstr>Exemplo de custos de uma mini-rede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babak khavari</dc:creator>
  <cp:keywords>, docId:5876EC5455A1B1CDB7FBA7C6E9AD7363</cp:keywords>
  <cp:lastModifiedBy>Leo</cp:lastModifiedBy>
  <cp:revision>2</cp:revision>
  <dcterms:created xsi:type="dcterms:W3CDTF">2018-05-01T19:37:15Z</dcterms:created>
  <dcterms:modified xsi:type="dcterms:W3CDTF">2025-02-24T17:41:34Z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</Properties>
</file>