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64" r:id="rId2"/>
  </p:sldMasterIdLst>
  <p:notesMasterIdLst>
    <p:notesMasterId r:id="rId31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12192000" cy="6858000"/>
  <p:notesSz cx="6858000" cy="9144000"/>
  <p:embeddedFontLst>
    <p:embeddedFont>
      <p:font typeface="Calibri" panose="020F0502020204030204" pitchFamily="34" charset="0"/>
      <p:regular r:id="rId32"/>
      <p:bold r:id="rId33"/>
      <p:italic r:id="rId34"/>
      <p:boldItalic r:id="rId35"/>
    </p:embeddedFont>
    <p:embeddedFont>
      <p:font typeface="Garamond" panose="02020404030301010803" pitchFamily="18" charset="0"/>
      <p:regular r:id="rId36"/>
      <p:bold r:id="rId37"/>
      <p:italic r:id="rId38"/>
      <p:boldItalic r:id="rId39"/>
    </p:embeddedFont>
    <p:embeddedFont>
      <p:font typeface="Open Sans" panose="020B0606030504020204" pitchFamily="34" charset="0"/>
      <p:regular r:id="rId40"/>
      <p:bold r:id="rId41"/>
      <p:italic r:id="rId42"/>
      <p:boldItalic r:id="rId43"/>
    </p:embeddedFont>
    <p:embeddedFont>
      <p:font typeface="Open Sans ExtraBold" panose="020B0906030804020204" pitchFamily="34" charset="0"/>
      <p:bold r:id="rId44"/>
      <p:boldItalic r:id="rId4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46" roundtripDataSignature="AMtx7mjnSwc2qGGkUX7LfrlilDOCaNyJM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A2D2D427-8895-4A78-8DC2-CF146EEF0783}">
  <a:tblStyle styleId="{A2D2D427-8895-4A78-8DC2-CF146EEF078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876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8.fntdata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font" Target="fonts/font3.fntdata"/><Relationship Id="rId42" Type="http://schemas.openxmlformats.org/officeDocument/2006/relationships/font" Target="fonts/font11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2.fntdata"/><Relationship Id="rId38" Type="http://schemas.openxmlformats.org/officeDocument/2006/relationships/font" Target="fonts/font7.fntdata"/><Relationship Id="rId46" Type="http://customschemas.google.com/relationships/presentationmetadata" Target="meta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font" Target="fonts/font9.fntdata"/><Relationship Id="rId45" Type="http://schemas.openxmlformats.org/officeDocument/2006/relationships/font" Target="fonts/font14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5.fntdata"/><Relationship Id="rId49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4" Type="http://schemas.openxmlformats.org/officeDocument/2006/relationships/font" Target="fonts/font13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font" Target="fonts/font4.fntdata"/><Relationship Id="rId43" Type="http://schemas.openxmlformats.org/officeDocument/2006/relationships/font" Target="fonts/font12.fntdata"/><Relationship Id="rId48" Type="http://schemas.openxmlformats.org/officeDocument/2006/relationships/viewProps" Target="viewProps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0" name="Google Shape;190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2000"/>
          </a:p>
        </p:txBody>
      </p:sp>
      <p:sp>
        <p:nvSpPr>
          <p:cNvPr id="191" name="Google Shape;191;p1:notes"/>
          <p:cNvSpPr txBox="1">
            <a:spLocks noGrp="1"/>
          </p:cNvSpPr>
          <p:nvPr>
            <p:ph type="sldNum" idx="12"/>
          </p:nvPr>
        </p:nvSpPr>
        <p:spPr>
          <a:xfrm>
            <a:off x="3884614" y="8685214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fld id="{00000000-1234-1234-1234-123412341234}" type="slidenum">
              <a:rPr lang="en-GB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6" name="Google Shape;276;p3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Se nos centrarmos nas tecnologias renováveis, o fator de capacidade está relacionado com a disponibilidade dos recursos energéticos. No caso dos painéis solares, por exemplo, o sol não está sempre a brilhar, pelo que nem sempre pode produzir eletricidade. Além disso, durante o dia produzirá na sua capacidade máxima, mas de manhã ou ao fim da tarde poderá produzir eletricidade, mas abaixo da sua capacidade máxima, porque o recurso solar não é tão forte. Durante a noite, os painéis fotovoltaicos não produzem qualquer eletricidade. Isto significa que o fator de capacidade para estas tecnologias renováveis é dinâmico na ferramenta OnSSET. O cálculo é efectuado em função da disponibilidade local de recursos a partir dos dados geoespaciais.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Por último, é necessário definir o tempo de vida da tecnologia. A título de exemplo, podemos esperar que os painéis fotovoltaicos, por exemplo, produzam eletricidade durante 20-25 anos.</a:t>
            </a:r>
            <a:endParaRPr/>
          </a:p>
        </p:txBody>
      </p:sp>
      <p:sp>
        <p:nvSpPr>
          <p:cNvPr id="277" name="Google Shape;277;p3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fld id="{00000000-1234-1234-1234-123412341234}" type="slidenum">
              <a:rPr lang="en-GB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6" name="Google Shape;286;p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Em seguida, precisamos também de saber alguma informação sobre os custos da rede de transmissão e distribuição, que se relacionam com os custos da eletricidade produzida na rede. </a:t>
            </a:r>
            <a:endParaRPr/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Existem diferentes tipos de linhas de transmissão: linhas de alta tensão, linhas de média tensão e linhas de baixa tensão. </a:t>
            </a:r>
            <a:endParaRPr/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A definição de linha de alta tensão é específica de cada caso e tem de ser definida na área que está a estudar. Qual é a quilovoltagem e quais são os custos de investimento destas linhas? Em alguns casos, a linha de alta tensão a 69 quilovolts custa cerca de</a:t>
            </a:r>
            <a:endParaRPr/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54.000 dólares por quilómetro. Para uma linha específica de média tensão, por exemplo, 33 kilovolts, temos um custo estimado de 9000 dólares por quilómetro. Depois temos a linha de baixa tensão com um custo de aproximadamente 5.000 dólares por quilómetro. </a:t>
            </a:r>
            <a:endParaRPr/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Precisamos também de informações sobre os custos dos transformadores de alta tensão para média tensão e dos transformadores de distribuição dentro da rede de distribuição para os clientes. Para além disso, há também perdas de transmissão e distribuição na rede. Quando se olha para os países desenvolvidos, as perdas são bastante baixas. No entanto, nos países em desenvolvimento, as perdas podem rondar os 15-20%. Precisamos também de informação sobre o custo de ligação por agregado familiar quando se liga um agregado familiar a uma mini-rede ou a uma rede. E, finalmente, o modelo OnSSET precisa de saber o custo de produção de eletricidade, em média, a partir da rede nacional. </a:t>
            </a:r>
            <a:endParaRPr/>
          </a:p>
        </p:txBody>
      </p:sp>
      <p:sp>
        <p:nvSpPr>
          <p:cNvPr id="287" name="Google Shape;287;p3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11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6" name="Google Shape;296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Finalmente, precisamos de definir qual é a procura de eletricidade que pretendemos atingir no final do ano? Na tabela, vemos o quadro multi-nível de acesso à energia desenvolvido pelo ESMAP </a:t>
            </a:r>
            <a:r>
              <a:rPr lang="en-GB"/>
              <a:t>(Programa de Assistência à Gestão do Setor Energético).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No OnSSET queremos estimar o nível de consumo de eletricidade por agregado familiar. Estes </a:t>
            </a:r>
            <a:r>
              <a:rPr lang="en-GB"/>
              <a:t>níveis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estão relacionados com diferentes tipos de serviços de eletricidade e os seus aparelhos e níveis de consumo associados. O acesso à eletricidade não é uma </a:t>
            </a:r>
            <a:r>
              <a:rPr lang="en-GB" sz="12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questão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binária, de sim ou não</a:t>
            </a:r>
            <a:r>
              <a:rPr lang="en-GB"/>
              <a:t>. Em vez disso, </a:t>
            </a:r>
            <a:r>
              <a:rPr lang="en-GB" sz="12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existe esta escada </a:t>
            </a:r>
            <a:r>
              <a:rPr lang="en-GB"/>
              <a:t>energética escalonada com diferentes </a:t>
            </a:r>
            <a:r>
              <a:rPr lang="en-GB" sz="12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níveis de </a:t>
            </a:r>
            <a:r>
              <a:rPr lang="en-GB"/>
              <a:t>serviços energéticos</a:t>
            </a:r>
            <a:r>
              <a:rPr lang="en-GB" sz="12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 acesso </a:t>
            </a:r>
            <a:r>
              <a:rPr lang="en-GB" sz="12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 nível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 é apenas eletricidade suficiente para algumas lâmpadas e para carregar o telemóvel. Isto significa que são necessários apenas alguns </a:t>
            </a:r>
            <a:r>
              <a:rPr lang="en-GB"/>
              <a:t>quilowatts-hora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por agregado familiar e por ano. No nível 2, talvez haja uma ventoinha eléctrica ou um televisor, e o número de </a:t>
            </a:r>
            <a:r>
              <a:rPr lang="en-GB"/>
              <a:t>quilowatts-hora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 eletricidade necessários durante o ano aumenta. No nível 3, inclui-se algum processamento geral de alimentos ou refrigeração. O nível de consumo de eletricidade por agregado familiar </a:t>
            </a:r>
            <a:r>
              <a:rPr lang="en-GB"/>
              <a:t>aumenta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em função dos aparelhos. O nível 5 é o nível mais elevado, com </a:t>
            </a:r>
            <a:r>
              <a:rPr lang="en-GB"/>
              <a:t>3 000 quilowatts-hora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por agregado familiar e por ano. O consumo pode ser reduzido, mas com o mesmo nível de serviço, se começar a utilizar aparelhos mais eficientes</a:t>
            </a:r>
            <a:r>
              <a:rPr lang="en-GB"/>
              <a:t>. 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Os níveis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abrangem apenas a procura residencial</a:t>
            </a:r>
            <a:r>
              <a:rPr lang="en-GB"/>
              <a:t>;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 entanto</a:t>
            </a:r>
            <a:r>
              <a:rPr lang="en-GB"/>
              <a:t>,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ferramenta também é flexível </a:t>
            </a:r>
            <a:r>
              <a:rPr lang="en-GB"/>
              <a:t>na medida em que pode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incluir a procura de outros sectores, tais como utilizações comerciais, utilizações sociais (instalações de saúde, escolas) </a:t>
            </a:r>
            <a:r>
              <a:rPr lang="en-GB"/>
              <a:t>e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agricultura (irrigação ou processamento pós-colheita).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Em resumo, para a aquisição de dados, utilizamos cerca de 15 a 20 conjuntos de dados geoespaciais e cerca de 150 outras variáveis de entrada que descrevemos nesta mini-aula.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97" name="Google Shape;297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fld id="{00000000-1234-1234-1234-123412341234}" type="slidenum">
              <a:rPr lang="en-GB"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0" name="Google Shape;310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Vamos agora debruçar-nos sobre a preparação, o processamento e a calibração dos dados.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No quarto passo, começamos por utilizar todos os dados geoespaciais que extraímos e os dados não geoespaciais para calibrar o modelo para o ano inicial. Um dos principais passos aqui é calibrar a população para compreender que povoações são urbanas e rurais. O método utilizado para o fazer envolve a definição de uma povoação urbana com base em determinados critérios, tais como uma povoação com pelo menos 50, 100 pessoas ou 5.000 pessoas, ou uma determinada dimensão de povoação e próxima da rede rodoviária existente. Estes critérios variam frequentemente entre países, pelo que não existe uma definição universal de povoamento urbano versus povoamento rural. A forma como o modelo OnSSET funciona por defeito é classificando as povoações mais densamente povoadas e maiores como urbanas para corresponder às estatísticas nacionais. Se os seus dados indicarem que 20% da população é urbana no ano de referência, o modelo irá considerar as povoações com maior população e classificá-las como urbanas e as restantes como rurais. </a:t>
            </a:r>
            <a:endParaRPr/>
          </a:p>
        </p:txBody>
      </p:sp>
      <p:sp>
        <p:nvSpPr>
          <p:cNvPr id="311" name="Google Shape;311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fld id="{00000000-1234-1234-1234-123412341234}" type="slidenum">
              <a:rPr lang="en-GB"/>
              <a:t>13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6" name="Google Shape;326;p3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27" name="Google Shape;327;p3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14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3" name="Google Shape;333;p3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Em seguida, temos também de identificar quais as povoações que já têm acesso à eletricidade e quais as que não têm. Isto estabelece a base para a nossa análise, para que possamos compreender onde existe acesso à eletricidade hoje e onde precisamos de alargar a tecnologia para fornecer acesso à eletricidade no futuro. Na melhor das hipóteses, teria sido feito um mapeamento que identificasse exatamente onde se encontram as redes de eletricidade, onde estão as mini-redes existentes e onde foram implantadas tecnologias autónomas. Normalmente não temos acesso a toda esta informação. Em vez disso, tentamos calibrar o modelo para refletir o ano de início com base nos dados geoespaciais que recolhemos.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Utilizamos três conjuntos de dados diferentes: conjunto de dados da população, luzes nocturnas e infra-estruturas de eletricidade. Na imagem à esquerda, pode ver a luz nocturna, que é uma imagem de satélite capturada durante a noite que detecta onde há luz.  Se houver luz, isso indica frequentemente a utilização de eletricidade. Combinámos os dados da população com os dados das luzes nocturnas e também com os dados da infraestrutura eléctrica existente (imagem à direita). Dependendo do nível de detalhe que temos (alta tensão, média tensão, transformadores), assumimos que as pessoas têm acesso à eletricidade se estiverem a uma certa distância da infraestrutura eléctrica.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Uma vez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introduzida no modelo a taxa de eletrificação atual</a:t>
            </a:r>
            <a:r>
              <a:rPr lang="en-GB"/>
              <a:t>, o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modelo tenta iterativamente igualar a taxa de eletrificação atual ajustando estes limiares (distância à infraestrutura eléctrica, densidade populacional e luminosidade </a:t>
            </a:r>
            <a:r>
              <a:rPr lang="en-GB"/>
              <a:t>nocturna).</a:t>
            </a:r>
            <a:endParaRPr/>
          </a:p>
        </p:txBody>
      </p:sp>
      <p:sp>
        <p:nvSpPr>
          <p:cNvPr id="334" name="Google Shape;334;p3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fld id="{00000000-1234-1234-1234-123412341234}" type="slidenum">
              <a:rPr lang="en-GB"/>
              <a:t>15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9" name="Google Shape;349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Quando tivermos calibrado o modelo para que reflicta com exatidão as condições do ano inicial e tivermos definido os nossos níveis de procura, passamos </a:t>
            </a:r>
            <a:r>
              <a:rPr lang="en-GB"/>
              <a:t>à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etapa seguinte</a:t>
            </a:r>
            <a:r>
              <a:rPr lang="en-GB"/>
              <a:t>. 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Agora queremos calcular os custos da tecnologia para encontrar as soluções </a:t>
            </a:r>
            <a:r>
              <a:rPr lang="en-GB"/>
              <a:t>de menor custo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Começamos por comparar todas as diferentes tecnologias que estamos a considerar no estudo. Isto inclui tecnologias fotovoltaicas e diesel </a:t>
            </a:r>
            <a:r>
              <a:rPr lang="en-GB"/>
              <a:t>autónomas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bem como tecnologias de mini-redes alimentadas por diferentes recursos energéticos</a:t>
            </a:r>
            <a:r>
              <a:rPr lang="en-GB"/>
              <a:t>. 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50" name="Google Shape;350;p1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fld id="{00000000-1234-1234-1234-123412341234}" type="slidenum">
              <a:rPr lang="en-GB"/>
              <a:t>16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1" name="Google Shape;361;p12:notes"/>
          <p:cNvSpPr txBox="1">
            <a:spLocks noGrp="1"/>
          </p:cNvSpPr>
          <p:nvPr>
            <p:ph type="body" idx="1"/>
          </p:nvPr>
        </p:nvSpPr>
        <p:spPr>
          <a:xfrm>
            <a:off x="710407" y="4925407"/>
            <a:ext cx="5683250" cy="4029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75" tIns="49525" rIns="99075" bIns="49525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forma como comparamos as tecnologias é utilizando o custo nivelado de produção de eletricidade (</a:t>
            </a:r>
            <a:r>
              <a:rPr lang="en-GB" sz="1400"/>
              <a:t>ou C.L.O.E</a:t>
            </a:r>
            <a:r>
              <a:rPr lang="en-GB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). O L</a:t>
            </a:r>
            <a:r>
              <a:rPr lang="en-GB" sz="1400"/>
              <a:t>.C.O.E identifica o custo da eletricidade a que </a:t>
            </a:r>
            <a:r>
              <a:rPr lang="en-GB" sz="14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cada sistema </a:t>
            </a:r>
            <a:r>
              <a:rPr lang="en-GB" sz="1400"/>
              <a:t>precisa de </a:t>
            </a:r>
            <a:r>
              <a:rPr lang="en-GB" sz="14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vender para não ter perdas monetárias. </a:t>
            </a:r>
            <a:r>
              <a:rPr lang="en-GB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 </a:t>
            </a:r>
            <a:r>
              <a:rPr lang="en-GB" sz="1400"/>
              <a:t>LCOE </a:t>
            </a:r>
            <a:r>
              <a:rPr lang="en-GB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 em conta os custos de investimento </a:t>
            </a:r>
            <a:r>
              <a:rPr lang="en-GB" sz="1400"/>
              <a:t>necessários para </a:t>
            </a:r>
            <a:r>
              <a:rPr lang="en-GB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comprar e instalar um sistema, </a:t>
            </a:r>
            <a:r>
              <a:rPr lang="en-GB" sz="1400"/>
              <a:t>e </a:t>
            </a:r>
            <a:r>
              <a:rPr lang="en-GB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os custos de operação e manutenção para cada ano, a fim de manter o sistema a funcionar eficientemente. Inclui também os custos de combustível, caso seja necessário comprar combustível para produzir eletricidade. O custo é </a:t>
            </a:r>
            <a:r>
              <a:rPr lang="en-GB" sz="1400"/>
              <a:t>então </a:t>
            </a:r>
            <a:r>
              <a:rPr lang="en-GB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dividido pela quantidade de eletricidade gerada pelo sistema. Somando todos estes custos e dividindo-os pela eletricidade gerada, tendo em conta a taxa de desconto e a </a:t>
            </a:r>
            <a:r>
              <a:rPr lang="en-GB" sz="1400"/>
              <a:t>vida útil </a:t>
            </a:r>
            <a:r>
              <a:rPr lang="en-GB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 sistema, obtemos um custo em dólares por </a:t>
            </a:r>
            <a:r>
              <a:rPr lang="en-GB" sz="1400"/>
              <a:t>quilowatt-hora </a:t>
            </a:r>
            <a:r>
              <a:rPr lang="en-GB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 eletricidade gerada para que o sistema atinja o ponto de equilíbrio. </a:t>
            </a:r>
            <a:r>
              <a:rPr lang="en-GB"/>
              <a:t>O diapositivo apresenta este cálculo sob a forma de uma fórmula.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</a:t>
            </a:r>
            <a:r>
              <a:rPr lang="en-GB" sz="1400"/>
              <a:t>LCOE </a:t>
            </a:r>
            <a:r>
              <a:rPr lang="en-GB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é uma boa forma de comparar tecnologias com estruturas de custos diferentes.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Uma tecnologia pode ter um custo de investimento elevado, mas custos mais baixos durante os anos seguintes, enquanto </a:t>
            </a:r>
            <a:r>
              <a:rPr lang="en-GB"/>
              <a:t>outra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tecnologia pode ter um custo </a:t>
            </a:r>
            <a:r>
              <a:rPr lang="en-GB"/>
              <a:t>de investimento mais baixo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mas custos de funcionamento mais elevados durante a sua </a:t>
            </a:r>
            <a:r>
              <a:rPr lang="en-GB"/>
              <a:t>vida útil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Com a </a:t>
            </a:r>
            <a:r>
              <a:rPr lang="en-GB"/>
              <a:t>L.C.O.E.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podemos comparar diferentes tecnologias e identificar a que tem o custo mais baixo.</a:t>
            </a:r>
            <a:endParaRPr sz="1400"/>
          </a:p>
        </p:txBody>
      </p:sp>
      <p:sp>
        <p:nvSpPr>
          <p:cNvPr id="362" name="Google Shape;362;p12:notes"/>
          <p:cNvSpPr txBox="1">
            <a:spLocks noGrp="1"/>
          </p:cNvSpPr>
          <p:nvPr>
            <p:ph type="sldNum" idx="12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75" tIns="49525" rIns="99075" bIns="4952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fld id="{00000000-1234-1234-1234-123412341234}" type="slidenum">
              <a:rPr lang="en-GB"/>
              <a:t>17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3" name="Google Shape;373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Aqui temos um exemplo de sistemas </a:t>
            </a:r>
            <a:r>
              <a:rPr lang="en-GB"/>
              <a:t>autónomos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Isto significa que cada cliente </a:t>
            </a:r>
            <a:r>
              <a:rPr lang="en-GB"/>
              <a:t>utilizará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 seu próprio sistema. Se tivermos uma pequena aldeia onde estamos a analisar o custo do fornecimento de eletricidade através de sistemas solares domésticos</a:t>
            </a:r>
            <a:r>
              <a:rPr lang="en-GB"/>
              <a:t>,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temos de descobrir que tipo de sistema solar é necessário para satisfazer a procura do agregado familiar e quantos agregados familiares existem na aldeia. O custo do sistema será simplesmente o sistema solar doméstico para cada um dos agregados </a:t>
            </a:r>
            <a:r>
              <a:rPr lang="en-GB"/>
              <a:t>familiares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Naturalmente, se a procura for elevada, precisamos de um sistema solar doméstico de grandes dimensões para cada família</a:t>
            </a:r>
            <a:r>
              <a:rPr lang="en-GB"/>
              <a:t>. Se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procura for menor, podemos utilizar um sistema solar mais pequeno</a:t>
            </a:r>
            <a:r>
              <a:rPr lang="en-GB"/>
              <a:t>. </a:t>
            </a:r>
            <a:endParaRPr/>
          </a:p>
        </p:txBody>
      </p:sp>
      <p:sp>
        <p:nvSpPr>
          <p:cNvPr id="374" name="Google Shape;374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18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96" name="Google Shape;396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 olharmos para uma </a:t>
            </a:r>
            <a:r>
              <a:rPr lang="en-GB"/>
              <a:t>mini-rede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temos uma conceção ligeiramente diferente. Em vez de fornecer painéis solares para cada casa, instalamos um local de produção maior. A mini-rede pode ser alimentada por gasóleo, energia hidroelétrica</a:t>
            </a:r>
            <a:r>
              <a:rPr lang="en-GB"/>
              <a:t>,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energia </a:t>
            </a:r>
            <a:r>
              <a:rPr lang="en-GB"/>
              <a:t>eólica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ou uma combinação destas três fontes. Dependendo da dimensão da aldeia, a economia de escala pode justificar um investimento maior. Se instalarmos recursos renováveis, estes são normalmente intermitentes, pelo que têm de ser apoiados por baterias. Mas o que distingue as mini-redes dos custos </a:t>
            </a:r>
            <a:r>
              <a:rPr lang="en-GB"/>
              <a:t>autónomos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é o facto de também precisarmos de construir uma rede de distribuição. Temos de transportar a eletricidade do local onde é produzida para cada residência. No exemplo autónomo, cada família tinha a sua própria produção, pelo que não havia necessidade de uma rede de distribuição. Mas aqui, a fonte de produção não está diretamente no cliente, pelo que precisamos de uma rede para distribuir a eletricidade aos agregados familiares. A área da povoação afecta a procura de rede de distribuição. O modelo estima </a:t>
            </a:r>
            <a:r>
              <a:rPr lang="en-GB"/>
              <a:t>quantas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linhas de baixa tensão são necessárias para ligar todos os clientes e se é necessária uma linha de média tensão. Para além disso, há um custo de ligação por agregado familiar. Nenhum </a:t>
            </a:r>
            <a:r>
              <a:rPr lang="en-GB"/>
              <a:t>destes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custos adicionais de infra-estruturas faz parte dos custos </a:t>
            </a:r>
            <a:r>
              <a:rPr lang="en-GB"/>
              <a:t>autónomos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sp>
        <p:nvSpPr>
          <p:cNvPr id="397" name="Google Shape;397;p1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19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9" name="Google Shape;199;p3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No final desta aula, será capaz de: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</a:pPr>
            <a:r>
              <a:rPr lang="en-GB" sz="1200">
                <a:latin typeface="Open Sans"/>
                <a:ea typeface="Open Sans"/>
                <a:cs typeface="Open Sans"/>
                <a:sym typeface="Open Sans"/>
              </a:rPr>
              <a:t>Explicar a aquisição de dados para construir o seu modelo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</a:pPr>
            <a:r>
              <a:rPr lang="en-GB" sz="1200">
                <a:latin typeface="Open Sans"/>
                <a:ea typeface="Open Sans"/>
                <a:cs typeface="Open Sans"/>
                <a:sym typeface="Open Sans"/>
              </a:rPr>
              <a:t>Descrever o algoritmo de extensão de grelha no OnSSET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</a:pPr>
            <a:r>
              <a:rPr lang="en-GB" sz="1200">
                <a:latin typeface="Open Sans"/>
                <a:ea typeface="Open Sans"/>
                <a:cs typeface="Open Sans"/>
                <a:sym typeface="Open Sans"/>
              </a:rPr>
              <a:t>Lista dos principais conjuntos de dados utilizados na </a:t>
            </a:r>
            <a:r>
              <a:rPr lang="en-GB" sz="1200" b="1">
                <a:latin typeface="Open Sans"/>
                <a:ea typeface="Open Sans"/>
                <a:cs typeface="Open Sans"/>
                <a:sym typeface="Open Sans"/>
              </a:rPr>
              <a:t>OnSSET 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</a:pPr>
            <a:r>
              <a:rPr lang="en-GB" sz="1200">
                <a:latin typeface="Open Sans"/>
                <a:ea typeface="Open Sans"/>
                <a:cs typeface="Open Sans"/>
                <a:sym typeface="Open Sans"/>
              </a:rPr>
              <a:t>Descrever a </a:t>
            </a:r>
            <a:r>
              <a:rPr lang="en-GB">
                <a:latin typeface="Open Sans"/>
                <a:ea typeface="Open Sans"/>
                <a:cs typeface="Open Sans"/>
                <a:sym typeface="Open Sans"/>
              </a:rPr>
              <a:t>L.C.O.E</a:t>
            </a:r>
            <a:r>
              <a:rPr lang="en-GB" sz="1200">
                <a:latin typeface="Open Sans"/>
                <a:ea typeface="Open Sans"/>
                <a:cs typeface="Open Sans"/>
                <a:sym typeface="Open Sans"/>
              </a:rPr>
              <a:t>. e a sua utilidade no OnSSET</a:t>
            </a:r>
            <a:endParaRPr/>
          </a:p>
          <a:p>
            <a:pPr marL="342900" lvl="0" indent="-254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</a:pPr>
            <a:endParaRPr sz="1200" b="1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</a:pPr>
            <a:r>
              <a:rPr lang="en-GB" sz="1200" b="0">
                <a:latin typeface="Open Sans"/>
                <a:ea typeface="Open Sans"/>
                <a:cs typeface="Open Sans"/>
                <a:sym typeface="Open Sans"/>
              </a:rPr>
              <a:t>Isto será importante para a sua compreensão </a:t>
            </a:r>
            <a:r>
              <a:rPr lang="en-GB">
                <a:latin typeface="Open Sans"/>
                <a:ea typeface="Open Sans"/>
                <a:cs typeface="Open Sans"/>
                <a:sym typeface="Open Sans"/>
              </a:rPr>
              <a:t>relativamente aos </a:t>
            </a:r>
            <a:r>
              <a:rPr lang="en-GB" sz="1200" b="0">
                <a:latin typeface="Open Sans"/>
                <a:ea typeface="Open Sans"/>
                <a:cs typeface="Open Sans"/>
                <a:sym typeface="Open Sans"/>
              </a:rPr>
              <a:t>cálculos e resultados da OnSSET.</a:t>
            </a:r>
            <a:endParaRPr sz="1200" b="0">
              <a:latin typeface="Open Sans"/>
              <a:ea typeface="Open Sans"/>
              <a:cs typeface="Open Sans"/>
              <a:sym typeface="Open Sans"/>
            </a:endParaRPr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00" name="Google Shape;200;p3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4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3" name="Google Shape;423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29" name="Google Shape;429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Aqui está um exemplo </a:t>
            </a:r>
            <a:r>
              <a:rPr lang="en-GB"/>
              <a:t>com mais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pormenores sobre os custos. Para cada localidade dentro da área de estudo, calculamos o custo das diferentes tecnologias fora da rede. Aqui vemos o </a:t>
            </a:r>
            <a:r>
              <a:rPr lang="en-GB"/>
              <a:t>L.C.O.E.,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 podemos ver na povoação maior à direita que calculámos custos diferentes para sistemas diferentes. Uma mini-rede híbrida solar produziria a 32 </a:t>
            </a:r>
            <a:r>
              <a:rPr lang="en-GB"/>
              <a:t>cêntimos/kilowatt/hora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em comparação com uma mini-rede híbrida eólica neste local</a:t>
            </a:r>
            <a:r>
              <a:rPr lang="en-GB"/>
              <a:t>, que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seria mais elevada, a 60 </a:t>
            </a:r>
            <a:r>
              <a:rPr lang="en-GB"/>
              <a:t>cêntimos/kilowatt/hora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Esta povoação está localizada perto de um rio, o que leva a um baixo </a:t>
            </a:r>
            <a:r>
              <a:rPr lang="en-GB"/>
              <a:t>LCE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para a mini-rede hidroelétrica, a 25 cêntimos por </a:t>
            </a:r>
            <a:r>
              <a:rPr lang="en-GB"/>
              <a:t>quilowatt-hora. 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Se, em vez disso, olharmos para a povoação mais pequena, no canto inferior esquerdo, veremos custos diferentes para tecnologias diferentes. Numa povoação mais pequena, a procura é menor devido à menor densidade populacional. Podemos ver que o cálculo </a:t>
            </a:r>
            <a:r>
              <a:rPr lang="en-GB"/>
              <a:t>L.C.O.E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mostra que todas as opções de mini-rede têm um custo relativamente elevado por quilowatt-hora. Podemos ver que não existe valor para a rede </a:t>
            </a:r>
            <a:r>
              <a:rPr lang="en-GB"/>
              <a:t>hidroelétrica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neste local, uma vez que </a:t>
            </a:r>
            <a:r>
              <a:rPr lang="en-GB"/>
              <a:t>não existem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recursos hidroeléctricos nas proximidades. Neste local, podemos ver que a energia fotovoltaica </a:t>
            </a:r>
            <a:r>
              <a:rPr lang="en-GB"/>
              <a:t>autónoma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destacada a vermelho, seria a opção tecnológica de </a:t>
            </a:r>
            <a:r>
              <a:rPr lang="en-GB"/>
              <a:t>menor custo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neste local</a:t>
            </a:r>
            <a:r>
              <a:rPr lang="en-GB"/>
              <a:t>. 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 no canto superior esquerdo vemos outro local onde calculámos o </a:t>
            </a:r>
            <a:r>
              <a:rPr lang="en-GB"/>
              <a:t>L.C.O.E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para todas as tecnologias </a:t>
            </a:r>
            <a:r>
              <a:rPr lang="en-GB"/>
              <a:t>fora da rede. Neste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local, tendo em conta as caraterísticas locais em termos de procura da população </a:t>
            </a:r>
            <a:r>
              <a:rPr lang="en-GB"/>
              <a:t>e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 recursos energéticos, uma mini-rede híbrida PV/Diesel seria a opção de eletrificação </a:t>
            </a:r>
            <a:r>
              <a:rPr lang="en-GB"/>
              <a:t>de menor custo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sp>
        <p:nvSpPr>
          <p:cNvPr id="430" name="Google Shape;430;p1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21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8" name="Google Shape;448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Depois de calcularmos todas as opções fora da rede</a:t>
            </a:r>
            <a:r>
              <a:rPr lang="en-GB"/>
              <a:t>,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identificámos qual é a opção fora da rede de </a:t>
            </a:r>
            <a:r>
              <a:rPr lang="en-GB"/>
              <a:t>menor custo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Agora precisamos de identificar a opção de menor custo para a rede em cada povoação</a:t>
            </a:r>
            <a:r>
              <a:rPr lang="en-GB"/>
              <a:t>. 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9" name="Google Shape;449;p1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fld id="{00000000-1234-1234-1234-123412341234}" type="slidenum">
              <a:rPr lang="en-GB"/>
              <a:t>22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59" name="Google Shape;459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isto chama-se o algoritmo de eletrificação que compara a extensão da rede com a tecnologia de </a:t>
            </a:r>
            <a:r>
              <a:rPr lang="en-GB"/>
              <a:t>menor custo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 rede. Quando olhamos para o custo de ligação à rede centralizada</a:t>
            </a:r>
            <a:r>
              <a:rPr lang="en-GB"/>
              <a:t>,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seguimos uma abordagem semelhante à das tecnologias anteriores para calcular o </a:t>
            </a:r>
            <a:r>
              <a:rPr lang="en-GB"/>
              <a:t>L.C.O.E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No entanto, há algumas adições. Precisamos de saber onde se encontra a infraestrutura existente para calcular o custo de ligação de uma nova povoação à mesma</a:t>
            </a:r>
            <a:r>
              <a:rPr lang="en-GB"/>
              <a:t>. 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Quando estendemos uma linha de média tensão a partir da infraestrutura de rede existente, temos de definir o seu comprimento. Dependendo da distância a que a povoação se encontra da infraestrutura existente</a:t>
            </a:r>
            <a:r>
              <a:rPr lang="en-GB"/>
              <a:t>,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podemos calcular o custo por </a:t>
            </a:r>
            <a:r>
              <a:rPr lang="en-GB"/>
              <a:t>quilómetro destas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linhas de média tensão. À semelhança da rede de mini-redes, precisamos de ter uma rede de distribuição </a:t>
            </a:r>
            <a:r>
              <a:rPr lang="en-GB"/>
              <a:t>dentro da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povoação utilizando linhas de baixa tensão e potencialmente </a:t>
            </a:r>
            <a:r>
              <a:rPr lang="en-GB"/>
              <a:t>uma linha de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média tensão, dependendo da sua dimensão e níveis de procura</a:t>
            </a:r>
            <a:r>
              <a:rPr lang="en-GB"/>
              <a:t>. 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Por fim, é necessário incluir também o custo da eletricidade produzida pelas centrais eléctricas nacionais. Em resumo, temos a extensão da rede para ligar a povoação, o custo da construção da rede de distribuição e o custo da compra de eletricidade à rede central. Todos estes custos combinados constituem o custo de </a:t>
            </a:r>
            <a:r>
              <a:rPr lang="en-GB"/>
              <a:t>uma rede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para uma povoação. Mais uma vez, seguimos uma abordagem semelhante, em que calculamos os custos de investimento para a extensão e </a:t>
            </a:r>
            <a:r>
              <a:rPr lang="en-GB"/>
              <a:t>a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rede de </a:t>
            </a:r>
            <a:r>
              <a:rPr lang="en-GB"/>
              <a:t>distribuição e temos em conta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os custos de operação e manutenção de todas estas tecnologias. Um aspeto importante aqui é que utilizamos o custo da eletricidade gerada como custo de combustível</a:t>
            </a:r>
            <a:r>
              <a:rPr lang="en-GB"/>
              <a:t>,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uma vez que temos de a comprar às centrais eléctricas ligadas à rede</a:t>
            </a:r>
            <a:r>
              <a:rPr lang="en-GB"/>
              <a:t>. 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60" name="Google Shape;460;p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23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0" y="-60325"/>
            <a:ext cx="3540125" cy="19923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88" name="Google Shape;488;p41:notes"/>
          <p:cNvSpPr txBox="1">
            <a:spLocks noGrp="1"/>
          </p:cNvSpPr>
          <p:nvPr>
            <p:ph type="body" idx="1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22796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 núcleo do modelo OnSSET é o algoritmo de extensão da grelha. Na imagem, à esquerda, temos a infraestrutura existente ou já planeada </a:t>
            </a:r>
            <a:r>
              <a:rPr lang="en-GB"/>
              <a:t>que foi comprometida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À direita, temos três povoações ou localizações diferentes que vão ser electrificadas. Para estes locais, já calculámos os custos da tecnologia fora da rede. Conhecemos o </a:t>
            </a:r>
            <a:r>
              <a:rPr lang="en-GB"/>
              <a:t>L.C.O.E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 tecnologia de eletrificação </a:t>
            </a:r>
            <a:r>
              <a:rPr lang="en-GB"/>
              <a:t>de menor custo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nas povoações. No exemplo aqui, temos diferentes </a:t>
            </a:r>
            <a:r>
              <a:rPr lang="en-GB"/>
              <a:t>L.C.O.E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dependendo das caraterísticas locais, onde vemos que a localidade C</a:t>
            </a:r>
            <a:r>
              <a:rPr lang="en-GB"/>
              <a:t>,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por exemplo, teria um custo muito baixo. A </a:t>
            </a:r>
            <a:r>
              <a:rPr lang="en-GB"/>
              <a:t>localidade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teria um custo ligeiramente superior se fosse electrificada por tecnologias fora da rede</a:t>
            </a:r>
            <a:r>
              <a:rPr lang="en-GB"/>
              <a:t>. </a:t>
            </a:r>
            <a:endParaRPr/>
          </a:p>
          <a:p>
            <a:pPr marL="457200" marR="0" lvl="0" indent="-22824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22796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 seguida, calculamos </a:t>
            </a:r>
            <a:r>
              <a:rPr lang="en-GB"/>
              <a:t>qual seria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 custo de uma extensão da rede. Começamos pela rede existente e pelo custo de a estender até ao local B. Calculamos o custo com base no custo da extensão, nos custos da rede de distribuição e no consumo de eletricidade. Ligar a localidade B à rede existente a partir do ponto mais próximo custaria 40 cêntimos por </a:t>
            </a:r>
            <a:r>
              <a:rPr lang="en-GB"/>
              <a:t>quilowatt-hora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No entanto, 40 cêntimos por </a:t>
            </a:r>
            <a:r>
              <a:rPr lang="en-GB"/>
              <a:t>quilowatt-hora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é mais caro do que o que se poderia obter com a tecnologia fora da rede. Neste </a:t>
            </a:r>
            <a:r>
              <a:rPr lang="en-GB"/>
              <a:t>exemplo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seriam cerca de 25 cêntimos por </a:t>
            </a:r>
            <a:r>
              <a:rPr lang="en-GB"/>
              <a:t>quilowatt-hora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Esta extensão da rede não seria capaz de competir </a:t>
            </a:r>
            <a:r>
              <a:rPr lang="en-GB"/>
              <a:t>neste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modelo</a:t>
            </a:r>
            <a:r>
              <a:rPr lang="en-GB"/>
              <a:t>. 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22824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22796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O próximo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passo no algoritmo de extensão </a:t>
            </a:r>
            <a:r>
              <a:rPr lang="en-GB"/>
              <a:t>é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verificar a próxima liquidação. Neste caso, a extensão da rede para a localidade A custaria 25 cêntimos por </a:t>
            </a:r>
            <a:r>
              <a:rPr lang="en-GB"/>
              <a:t>quilowatt-hora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Vemos que os custos de extensão da rede para ligar esta povoação são inferiores aos custos de a abastecer com uma tecnologia fora da rede, o que significa que o modelo identifica esta povoação como uma povoação que será ligada à rede.</a:t>
            </a:r>
            <a:endParaRPr/>
          </a:p>
        </p:txBody>
      </p:sp>
      <p:sp>
        <p:nvSpPr>
          <p:cNvPr id="489" name="Google Shape;489;p41:notes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0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0" y="-60325"/>
            <a:ext cx="3540125" cy="19923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08" name="Google Shape;508;p42:notes"/>
          <p:cNvSpPr txBox="1">
            <a:spLocks noGrp="1"/>
          </p:cNvSpPr>
          <p:nvPr>
            <p:ph type="body" idx="1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22796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seguir, quando o modelo identificar </a:t>
            </a:r>
            <a:r>
              <a:rPr lang="en-GB"/>
              <a:t>a relação custo-eficácia de uma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extensão da rede </a:t>
            </a:r>
            <a:r>
              <a:rPr lang="en-GB"/>
              <a:t>até à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localidade A, podemos ver se podemos continuar a construir a rede para ligar as povoações que estão localizadas mais longe. Ligando a localidade B à rede através da localidade A, teremos uma nova distância mais curta para construir</a:t>
            </a:r>
            <a:r>
              <a:rPr lang="en-GB"/>
              <a:t>. Assim,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 custo é a distância entre a localidade A e B e não a distância da rede atualmente existente até à localidade B</a:t>
            </a:r>
            <a:r>
              <a:rPr lang="en-GB"/>
              <a:t>. </a:t>
            </a:r>
            <a:endParaRPr/>
          </a:p>
          <a:p>
            <a:pPr marL="457200" lvl="0" indent="-22796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Isto </a:t>
            </a:r>
            <a:r>
              <a:rPr lang="en-GB"/>
              <a:t>reduzirá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distância de extensão</a:t>
            </a:r>
            <a:r>
              <a:rPr lang="en-GB"/>
              <a:t>. Obtemos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outra </a:t>
            </a:r>
            <a:r>
              <a:rPr lang="en-GB"/>
              <a:t>L.C.O.E. em que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vemos que a extensão da rede custaria 20 cêntimos por </a:t>
            </a:r>
            <a:r>
              <a:rPr lang="en-GB"/>
              <a:t>quilowatt-hora,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 que é inferior ao custo das tecnologias fora da rede no local B</a:t>
            </a:r>
            <a:r>
              <a:rPr lang="en-GB"/>
              <a:t>. 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22824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22796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 modelo opta por ligar também esta povoação. Verificámos então da rede existente para a localidade C e da localidade A para a localidade </a:t>
            </a:r>
            <a:r>
              <a:rPr lang="en-GB" sz="12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C. E vemos que, em todos estes casos, o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custo da extensão da rede é superior ao custo das tecnologias fora da rede. Isto significa que </a:t>
            </a:r>
            <a:r>
              <a:rPr lang="en-GB"/>
              <a:t>o local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 continuará a ser electrificado por tecnologias fora da rede </a:t>
            </a:r>
            <a:r>
              <a:rPr lang="en-GB"/>
              <a:t>nesta iteração. Na próxima iteração, a localização B avaliará a extensão da rede à localização C, uma vez que a localização B está agora electrificada pela rede.</a:t>
            </a:r>
            <a:endParaRPr/>
          </a:p>
          <a:p>
            <a:pPr marL="457200" marR="0" lvl="0" indent="-22824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22796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 algoritmo de extensão da rede </a:t>
            </a:r>
            <a:r>
              <a:rPr lang="en-GB"/>
              <a:t>percorre </a:t>
            </a:r>
            <a:r>
              <a:rPr lang="en-GB" sz="12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todas as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povoações da área que estamos a estudar e, quando acrescenta mais povoações para ligar à rede, verifica também se pode ligar mais povoações a partir dos novos locais electrificados</a:t>
            </a:r>
            <a:r>
              <a:rPr lang="en-GB"/>
              <a:t>. </a:t>
            </a:r>
            <a:endParaRPr sz="12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9" name="Google Shape;509;p42:notes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0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p4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4" name="Google Shape;534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40" name="Google Shape;540;p4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41" name="Google Shape;541;p4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27</a:t>
            </a:fld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Google Shape;548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49" name="Google Shape;549;p4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50" name="Google Shape;550;p4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28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6" name="Google Shape;206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Nesta aula, iremos abordar aquilo a que chamamos a metodologia dos sete passos para criar um cenário utilizando o OnSSET. Os passos um a seis serão abordados nesta aula e o sétimo passo será abordado na aula 6. O processo de modelação está dividido em sete passos diferentes que realizamos para fazer uma análise de eletrificação utilizando a ferramenta OnSSET. Estes passos são apresentados aqui para a ferramenta OnSSET, mas podem ser generalizados para outros modelos de eletrificação. O primeiro passo é recolher os dados geoespaciais da área que estamos a estudar. Podemos fazer estudos para um país inteiro, ou podemos fazê-lo para uma região do país, ou podemos mesmo aumentar a escala e fazê-lo para todos os países da África subsariana ou para um continente inteiro.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É necessário determinar a área que está a estudar e, em seguida, recolher os dados geoespaciais, que podem fornecer informações baseadas na localização de todas as povoações em que está interessado.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07" name="Google Shape;207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fld id="{00000000-1234-1234-1234-123412341234}" type="slidenum">
              <a:rPr lang="en-GB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7" name="Google Shape;217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Na tabela, podemos ver que temos uma série de diferentes conjuntos de dados geoespaciais que são requisitos gerais. Alguns dos conjuntos de dados são obrigatórios e alguns dos dados geoespaciais são opcionais e podem ser utilizados para melhorar o pormenor do estudo. Outros conjuntos de dados opcionais também podem ser interessantes e não são apresentados na figura. Podemos dividir os conjuntos de dados em alguns tipos ou classes diferentes.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Em primeiro lugar, precisamos de dados sobre a população ou sobre a povoação, que constituem a base do estudo. Estes dados indicam onde se encontram os beneficiários da eletrificação, ou seja, </a:t>
            </a:r>
            <a:r>
              <a:rPr lang="en-GB" i="1"/>
              <a:t>onde </a:t>
            </a:r>
            <a:r>
              <a:rPr lang="en-GB"/>
              <a:t>vive a população e como está </a:t>
            </a:r>
            <a:r>
              <a:rPr lang="en-GB" i="1"/>
              <a:t>distribuída </a:t>
            </a:r>
            <a:r>
              <a:rPr lang="en-GB"/>
              <a:t>no concelho ou na região. Os limites administrativos ajudam-nos a delimitar a área que estamos a estudar.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O segundo tipo de dados geoespaciais são os dados de infra-estruturas. Estes dados podem ser informações sobre linhas de alta tensão, linhas de média tensão ou subestações. Além disso, podem consistir em informações sobre a distância a estradas, que podem ser importantes para efeitos de transporte.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Para além disso, também recolhemos informações sobre os recursos energéticos locais. Qual é o recurso solar, eólico ou hídrico em cada local? Além disso, as paisagens que rodeiam a povoação são importantes. Perguntas como qual é a elevação da área? Ou qual é o declive ou o tipo de ocupação do solo?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/>
              <a:t>Todos estes dados espaciais são informações que precisamos de conhecer para determinar as opções de eletrificação de menor custo na OnSSET.</a:t>
            </a:r>
            <a:endParaRPr/>
          </a:p>
        </p:txBody>
      </p:sp>
      <p:sp>
        <p:nvSpPr>
          <p:cNvPr id="218" name="Google Shape;218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fld id="{00000000-1234-1234-1234-123412341234}" type="slidenum">
              <a:rPr lang="en-GB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0" name="Google Shape;230;p3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Na etapa seguinte, combinamos todos estes dados geoespaciais que recolhemos até agora e </a:t>
            </a:r>
            <a:r>
              <a:rPr lang="en-GB"/>
              <a:t>extraímo-los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para cada povoação na área que estamos a estudar.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Estamos a combinar os </a:t>
            </a:r>
            <a:r>
              <a:rPr lang="en-GB"/>
              <a:t>G.I.S.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num ficheiro CSV que é utilizado na ferramenta OnSSET. O ficheiro CSV assemelha-se a esta imagem, em que cada linha representa uma povoação. Para cada povoação, há uma série de coisas diferentes que sabemos. Para começar, temos as coordenadas X e Y que indicam a localização da povoação. Também temos alguma informação sobre a população da povoação. </a:t>
            </a:r>
            <a:r>
              <a:rPr lang="en-GB"/>
              <a:t>Outra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coluna cobre a distância da mini-hídrica para cada povoação e a quantidade de energia que pode ser gerada a partir desse recurso. Também calculamos a distância até à </a:t>
            </a:r>
            <a:r>
              <a:rPr lang="en-GB"/>
              <a:t>estrada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principal mais próxima </a:t>
            </a:r>
            <a:r>
              <a:rPr lang="en-GB"/>
              <a:t>e a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distância até à linha de média e alta tensão existente mais próxima. Para além disso, identificamos os recursos disponíveis </a:t>
            </a:r>
            <a:r>
              <a:rPr lang="en-GB"/>
              <a:t>localmente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Na tabela, cada linha representa uma localização e toda a informação atribuída que obtemos dos dados geoespaciais.</a:t>
            </a:r>
            <a:endParaRPr/>
          </a:p>
        </p:txBody>
      </p:sp>
      <p:sp>
        <p:nvSpPr>
          <p:cNvPr id="231" name="Google Shape;231;p3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0" name="Google Shape;240;p3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 seguida, precisamos também de uma série de dados </a:t>
            </a:r>
            <a:r>
              <a:rPr lang="en-GB"/>
              <a:t>não geoespaciais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Em primeiro lugar, precisamos de recolher parâmetros demográficos para o país ou a região que estamos a estudar</a:t>
            </a:r>
            <a:r>
              <a:rPr lang="en-GB"/>
              <a:t>. 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 Precisamos de saber qual é a população total de acordo com a última estimativa populacional ou o último recenseamento da população. Recolhemos essa informação para o ano de início da nossa análise, que pode ser</a:t>
            </a:r>
            <a:r>
              <a:rPr lang="en-GB"/>
              <a:t>, por exemplo,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2020</a:t>
            </a:r>
            <a:r>
              <a:rPr lang="en-GB"/>
              <a:t>. 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Os dados populacionais também </a:t>
            </a:r>
            <a:r>
              <a:rPr lang="en-GB"/>
              <a:t>precisam de projetar o crescimento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até ao final da nossa análise</a:t>
            </a:r>
            <a:r>
              <a:rPr lang="en-GB"/>
              <a:t>.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Neste caso, poderia ser 2030.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2. Para além da população, </a:t>
            </a:r>
            <a:r>
              <a:rPr lang="en-GB"/>
              <a:t>também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precisamos de saber quantos </a:t>
            </a:r>
            <a:r>
              <a:rPr lang="en-GB"/>
              <a:t>por cento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 população vive em zonas urbanas no ano inicial e no ano final. Isto dar-nos-á a percentagem urbana e rural.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3. É igualmente necessário conhecer a dimensão média dos agregados familiares nas zonas urbanas e nas zonas rurais. Este conjunto de dados é utilizado para calcular o número aproximado de edifícios na aldeia</a:t>
            </a:r>
            <a:r>
              <a:rPr lang="en-GB"/>
              <a:t>. 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AutoNum type="arabicPeriod" startAt="4"/>
            </a:pP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Por último</a:t>
            </a:r>
            <a:r>
              <a:rPr lang="en-GB"/>
              <a:t>,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um </a:t>
            </a:r>
            <a:r>
              <a:rPr lang="en-GB"/>
              <a:t>conjunto de dados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fundamental </a:t>
            </a:r>
            <a:r>
              <a:rPr lang="en-GB"/>
              <a:t>diz respeito ao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número de pessoas que têm acesso à eletricidade atualmente</a:t>
            </a:r>
            <a:r>
              <a:rPr lang="en-GB"/>
              <a:t>.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Neste exemplo, temos </a:t>
            </a:r>
            <a:r>
              <a:rPr lang="en-GB"/>
              <a:t>31%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o que significa que </a:t>
            </a:r>
            <a:r>
              <a:rPr lang="en-GB"/>
              <a:t>69%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não têm acesso à eletricidade atualmente</a:t>
            </a:r>
            <a:r>
              <a:rPr lang="en-GB"/>
              <a:t>.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Além disso</a:t>
            </a:r>
            <a:r>
              <a:rPr lang="en-GB"/>
              <a:t>,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dividimos ainda a percentagem da população rural e urbana que tem acesso à eletricidade.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 principal objetivo </a:t>
            </a:r>
            <a:r>
              <a:rPr lang="en-GB"/>
              <a:t>da ferramenta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OnSSET é eletrificar </a:t>
            </a:r>
            <a:r>
              <a:rPr lang="en-GB"/>
              <a:t>a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população </a:t>
            </a:r>
            <a:r>
              <a:rPr lang="en-GB"/>
              <a:t>não electrificada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</a:t>
            </a:r>
            <a:r>
              <a:rPr lang="en-GB"/>
              <a:t>,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 exemplo aqui apresentado, visamos o acesso universal à eletricidade até 2030, fixando todos os objectivos </a:t>
            </a:r>
            <a:r>
              <a:rPr lang="en-GB"/>
              <a:t>da taxa de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acesso à eletricidade em </a:t>
            </a:r>
            <a:r>
              <a:rPr lang="en-GB"/>
              <a:t>100%. 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41" name="Google Shape;241;p3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0" name="Google Shape;250;p3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Em seguida, é necessário recolher informações sobre as especificações e os custos da tecnologia.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Neste diapositivo, vemos as opções fora da rede que incluímos no modelo, tanto para tecnologias de mini-rede como para tecnologias autónomas.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Há uma série de </a:t>
            </a:r>
            <a:r>
              <a:rPr lang="en-GB"/>
              <a:t>informações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diferentes que recolhemos</a:t>
            </a:r>
            <a:r>
              <a:rPr lang="en-GB"/>
              <a:t>,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 podemos ver que variam um pouco para as diferentes tecnologias.  Em primeiro lugar, estamos a recolher informação sobre o custo de investimento, </a:t>
            </a:r>
            <a:r>
              <a:rPr lang="en-GB"/>
              <a:t>em dólares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por quilowatt de capacidade instalada, para as diferentes tecnologias. Podemos ver na tabela que um gerador a gasóleo de mini-rede </a:t>
            </a:r>
            <a:r>
              <a:rPr lang="en-GB"/>
              <a:t>custa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em média, 721 dólares por quilowatt de capacidade instalada.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Para determinar o custo correto relacionado com a central eléctrica, definimos uma capacidade típica da central. O modelo OnSSET é capaz de ter em conta diferentes capacidades das centrais. O custo por quilowatt </a:t>
            </a:r>
            <a:r>
              <a:rPr lang="en-GB"/>
              <a:t>de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capacidade instalada é normalmente mais baixo para um sistema maior devido a economias de escala. Isto é especialmente verdade para sistemas solares fotovoltaicos </a:t>
            </a:r>
            <a:r>
              <a:rPr lang="en-GB"/>
              <a:t>autónomos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O segundo custo que consideramos é o custo de operação e manutenção. Definimo-lo como uma </a:t>
            </a:r>
            <a:r>
              <a:rPr lang="en-GB"/>
              <a:t>percentagem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 custo de investimento por ano</a:t>
            </a:r>
            <a:r>
              <a:rPr lang="en-GB"/>
              <a:t>. 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 seguida, recolhemos informações sobre o custo do combustível em dólares por </a:t>
            </a:r>
            <a:r>
              <a:rPr lang="en-GB"/>
              <a:t>litro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Para além do custo do combustível, o modelo também calcula um custo de transporte para as povoações mais remotas. Isto significa que o custo do gasóleo aumentará um pouco, dependendo do custo do transporte do gasóleo até lá. E podemos ver que, para todas as outras tecnologias, não temos um custo de combustível. Isto deve-se ao facto de o recurso de energia renovável não ter qualquer custo de combustível.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51" name="Google Shape;251;p3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fld id="{00000000-1234-1234-1234-123412341234}" type="slidenum">
              <a:rPr lang="en-GB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6" name="Google Shape;266;p3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Agora vamos analisar a eficiência do gerador. Incluímos a eficiência para as tecnologias a gasóleo, mas não para as tecnologias renováveis. A razão é que utilizamos a eficiência para calcular a quantidade de combustível necessária para gerar a eletricidade requerida. Como não temos um custo de combustível para as tecnologias hídrica, solar ou eólica, não precisamos da eficiência para elas.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No entanto, definimos os factores de capacidade para as tecnologias renováveis. O fator de capacidade está relacionado com a quantidade de eletricidade que pode ser produzida num ano em comparação com a produção máxima (que é a capacidade máxima multiplicada pelo número de horas por ano).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Estimamos que um gerador a gasóleo pode produzir até 70 por cento da sua capacidade total. A razão pela qual não esperamos que os geradores a gasóleo funcionem sempre na sua capacidade total deve-se, em parte, à manutenção operacional e a outros períodos de inatividade. </a:t>
            </a:r>
            <a:endParaRPr/>
          </a:p>
        </p:txBody>
      </p:sp>
      <p:sp>
        <p:nvSpPr>
          <p:cNvPr id="267" name="Google Shape;267;p3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fld id="{00000000-1234-1234-1234-123412341234}" type="slidenum">
              <a:rPr lang="en-GB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oogle Shape;18;p47" descr="A picture containing text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47"/>
          <p:cNvSpPr txBox="1"/>
          <p:nvPr/>
        </p:nvSpPr>
        <p:spPr>
          <a:xfrm>
            <a:off x="11701849" y="6455804"/>
            <a:ext cx="45308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400" b="1" i="0" u="none" strike="noStrike" cap="none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‹nº›</a:t>
            </a:fld>
            <a:endParaRPr sz="1400" b="1" i="0" u="none" strike="noStrike" cap="none">
              <a:solidFill>
                <a:schemeClr val="lt1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20" name="Google Shape;20;p47"/>
          <p:cNvSpPr txBox="1">
            <a:spLocks noGrp="1"/>
          </p:cNvSpPr>
          <p:nvPr>
            <p:ph type="title"/>
          </p:nvPr>
        </p:nvSpPr>
        <p:spPr>
          <a:xfrm>
            <a:off x="805249" y="4443413"/>
            <a:ext cx="5587313" cy="13250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 ExtraBold"/>
              <a:buNone/>
              <a:defRPr b="1"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47"/>
          <p:cNvSpPr txBox="1">
            <a:spLocks noGrp="1"/>
          </p:cNvSpPr>
          <p:nvPr>
            <p:ph type="body" idx="1"/>
          </p:nvPr>
        </p:nvSpPr>
        <p:spPr>
          <a:xfrm>
            <a:off x="804863" y="4052888"/>
            <a:ext cx="5588000" cy="390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22" name="Google Shape;22;p47" descr="A picture containing text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37071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47"/>
          <p:cNvSpPr txBox="1"/>
          <p:nvPr/>
        </p:nvSpPr>
        <p:spPr>
          <a:xfrm>
            <a:off x="11701849" y="6455804"/>
            <a:ext cx="45308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400" b="1" i="0" u="none" strike="noStrike" cap="none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‹nº›</a:t>
            </a:fld>
            <a:endParaRPr sz="1400" b="1" i="0" u="none" strike="noStrike" cap="none">
              <a:solidFill>
                <a:schemeClr val="lt1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58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58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79" name="Google Shape;79;p58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0" name="Google Shape;80;p5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5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5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5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59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86" name="Google Shape;86;p59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7" name="Google Shape;87;p5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5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5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6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60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3" name="Google Shape;93;p6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6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6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61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61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9" name="Google Shape;99;p6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6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6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Google Shape;103;p62" descr="A picture containing text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62"/>
          <p:cNvSpPr txBox="1"/>
          <p:nvPr/>
        </p:nvSpPr>
        <p:spPr>
          <a:xfrm>
            <a:off x="11701849" y="6455804"/>
            <a:ext cx="45308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400" b="1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‹nº›</a:t>
            </a:fld>
            <a:endParaRPr sz="1400" b="1">
              <a:solidFill>
                <a:schemeClr val="lt1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105" name="Google Shape;105;p62"/>
          <p:cNvSpPr txBox="1">
            <a:spLocks noGrp="1"/>
          </p:cNvSpPr>
          <p:nvPr>
            <p:ph type="title"/>
          </p:nvPr>
        </p:nvSpPr>
        <p:spPr>
          <a:xfrm>
            <a:off x="805249" y="4443413"/>
            <a:ext cx="5587313" cy="13250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 ExtraBold"/>
              <a:buNone/>
              <a:defRPr b="1"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62"/>
          <p:cNvSpPr txBox="1">
            <a:spLocks noGrp="1"/>
          </p:cNvSpPr>
          <p:nvPr>
            <p:ph type="body" idx="1"/>
          </p:nvPr>
        </p:nvSpPr>
        <p:spPr>
          <a:xfrm>
            <a:off x="804863" y="4052888"/>
            <a:ext cx="5588000" cy="390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Rubrik och innehåll">
  <p:cSld name="1_Rubrik och innehåll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6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‹nº›</a:t>
            </a:fld>
            <a:endParaRPr/>
          </a:p>
        </p:txBody>
      </p:sp>
      <p:sp>
        <p:nvSpPr>
          <p:cNvPr id="111" name="Google Shape;111;p63"/>
          <p:cNvSpPr txBox="1">
            <a:spLocks noGrp="1"/>
          </p:cNvSpPr>
          <p:nvPr>
            <p:ph type="body" idx="1"/>
          </p:nvPr>
        </p:nvSpPr>
        <p:spPr>
          <a:xfrm>
            <a:off x="1416000" y="1483200"/>
            <a:ext cx="10079565" cy="48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64045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133"/>
              <a:buChar char="•"/>
              <a:defRPr sz="2133"/>
            </a:lvl1pPr>
            <a:lvl2pPr marL="914400" lvl="1" indent="-34715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67"/>
              <a:buChar char="•"/>
              <a:defRPr sz="1867"/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5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5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1" name="Google Shape;121;p5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5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51"/>
          <p:cNvSpPr txBox="1">
            <a:spLocks noGrp="1"/>
          </p:cNvSpPr>
          <p:nvPr>
            <p:ph type="sldNum" idx="12"/>
          </p:nvPr>
        </p:nvSpPr>
        <p:spPr>
          <a:xfrm>
            <a:off x="11786286" y="6497852"/>
            <a:ext cx="40571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64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64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27" name="Google Shape;127;p6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6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64"/>
          <p:cNvSpPr txBox="1"/>
          <p:nvPr/>
        </p:nvSpPr>
        <p:spPr>
          <a:xfrm>
            <a:off x="11701849" y="6455804"/>
            <a:ext cx="45308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400" b="1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‹nº›</a:t>
            </a:fld>
            <a:endParaRPr sz="1400" b="1">
              <a:solidFill>
                <a:schemeClr val="lt1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130" name="Google Shape;130;p64"/>
          <p:cNvSpPr txBox="1"/>
          <p:nvPr/>
        </p:nvSpPr>
        <p:spPr>
          <a:xfrm>
            <a:off x="11798644" y="6492875"/>
            <a:ext cx="39335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65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65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34" name="Google Shape;134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6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6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0" name="Google Shape;140;p66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1" name="Google Shape;141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3" name="Google Shape;143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Google Shape;25;p4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679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Google Shape;26;p4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48"/>
          <p:cNvSpPr txBox="1"/>
          <p:nvPr/>
        </p:nvSpPr>
        <p:spPr>
          <a:xfrm>
            <a:off x="11701849" y="6455804"/>
            <a:ext cx="45308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400" b="1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‹nº›</a:t>
            </a:fld>
            <a:endParaRPr sz="1400" b="1">
              <a:solidFill>
                <a:schemeClr val="lt1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pic>
        <p:nvPicPr>
          <p:cNvPr id="29" name="Google Shape;29;p4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679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48"/>
          <p:cNvSpPr txBox="1"/>
          <p:nvPr/>
        </p:nvSpPr>
        <p:spPr>
          <a:xfrm>
            <a:off x="11701849" y="6455804"/>
            <a:ext cx="45308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400" b="1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‹nº›</a:t>
            </a:fld>
            <a:endParaRPr sz="1400" b="1">
              <a:solidFill>
                <a:schemeClr val="lt1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6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6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47" name="Google Shape;147;p6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8" name="Google Shape;148;p6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49" name="Google Shape;149;p6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0" name="Google Shape;150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1" name="Google Shape;151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2" name="Google Shape;152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6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6" name="Google Shape;156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7" name="Google Shape;157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0" name="Google Shape;160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1" name="Google Shape;161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7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4" name="Google Shape;164;p70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65" name="Google Shape;165;p70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66" name="Google Shape;166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7" name="Google Shape;167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8" name="Google Shape;168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7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1" name="Google Shape;171;p71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172" name="Google Shape;172;p71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73" name="Google Shape;173;p7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4" name="Google Shape;174;p7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5" name="Google Shape;175;p7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7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8" name="Google Shape;178;p72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9" name="Google Shape;179;p7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0" name="Google Shape;180;p7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1" name="Google Shape;181;p7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73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4" name="Google Shape;184;p73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5" name="Google Shape;185;p7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6" name="Google Shape;186;p7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7" name="Google Shape;187;p7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>
  <p:cSld name="2_Title and Conten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Google Shape;32;p49" descr="Graphical user interface, text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3565" y="-1605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4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4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" name="Google Shape;35;p49"/>
          <p:cNvSpPr txBox="1"/>
          <p:nvPr/>
        </p:nvSpPr>
        <p:spPr>
          <a:xfrm>
            <a:off x="11701849" y="6455804"/>
            <a:ext cx="45308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400" b="1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‹nº›</a:t>
            </a:fld>
            <a:endParaRPr sz="1400" b="1">
              <a:solidFill>
                <a:schemeClr val="lt1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pic>
        <p:nvPicPr>
          <p:cNvPr id="36" name="Google Shape;36;p49" descr="Graphical user interface, text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3565" y="-1605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49"/>
          <p:cNvSpPr txBox="1"/>
          <p:nvPr/>
        </p:nvSpPr>
        <p:spPr>
          <a:xfrm>
            <a:off x="11701849" y="6455804"/>
            <a:ext cx="45308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400" b="1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‹nº›</a:t>
            </a:fld>
            <a:endParaRPr sz="1400" b="1">
              <a:solidFill>
                <a:schemeClr val="lt1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Google Shape;39;p5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679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Google Shape;40;p5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5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52"/>
          <p:cNvSpPr txBox="1"/>
          <p:nvPr/>
        </p:nvSpPr>
        <p:spPr>
          <a:xfrm>
            <a:off x="11701849" y="6455804"/>
            <a:ext cx="45308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400" b="1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‹nº›</a:t>
            </a:fld>
            <a:endParaRPr sz="1400" b="1">
              <a:solidFill>
                <a:schemeClr val="lt1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pic>
        <p:nvPicPr>
          <p:cNvPr id="43" name="Google Shape;43;p5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679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Google Shape;44;p52"/>
          <p:cNvSpPr txBox="1"/>
          <p:nvPr/>
        </p:nvSpPr>
        <p:spPr>
          <a:xfrm>
            <a:off x="11701849" y="6455804"/>
            <a:ext cx="45308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400" b="1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‹nº›</a:t>
            </a:fld>
            <a:endParaRPr sz="1400" b="1">
              <a:solidFill>
                <a:schemeClr val="lt1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53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53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p5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5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5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5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5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4" name="Google Shape;54;p54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5" name="Google Shape;55;p5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5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5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55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55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1" name="Google Shape;61;p55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2" name="Google Shape;62;p55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3" name="Google Shape;63;p55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4" name="Google Shape;64;p5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5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5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5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5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5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5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5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5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5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4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4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4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4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‹nº›</a:t>
            </a:fld>
            <a:endParaRPr/>
          </a:p>
        </p:txBody>
      </p:sp>
      <p:pic>
        <p:nvPicPr>
          <p:cNvPr id="15" name="Google Shape;15;p46" descr="A picture containing text&#10;&#10;Description automatically generated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p46" descr="A picture containing text&#10;&#10;Description automatically generated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5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4" name="Google Shape;114;p5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5" name="Google Shape;115;p5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6" name="Google Shape;116;p5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7" name="Google Shape;117;p5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5281/zenodo.4574031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creativecommons.org/licenses/by/4.0/legalcode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5281/zenodo.4574031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creativecommons.org/licenses/by/4.0/legalcode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5281/zenodo.4574031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creativecommons.org/licenses/by/4.0/legalcode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hyperlink" Target="https://creativecommons.org/licenses/by/4.0/legalcode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doi.org/10.5281/zenodo.4574031" TargetMode="External"/><Relationship Id="rId5" Type="http://schemas.openxmlformats.org/officeDocument/2006/relationships/hyperlink" Target="http://www.onsset.org/uploads/1/8/5/0/18504136/electrification_pathways_for_benin.pdf" TargetMode="External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onsset.github.io/teaching_kit/courses/module_2/Lecture%203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hyperlink" Target="https://creativecommons.org/licenses/by/4.0/legalcode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doi.org/10.5281/zenodo.4574031" TargetMode="External"/><Relationship Id="rId5" Type="http://schemas.openxmlformats.org/officeDocument/2006/relationships/hyperlink" Target="http://www.onsset.org/uploads/1/8/5/0/18504136/electrification_pathways_for_benin.pdf" TargetMode="External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://creativecommons.org/licenses/by/3.0/" TargetMode="External"/><Relationship Id="rId4" Type="http://schemas.openxmlformats.org/officeDocument/2006/relationships/hyperlink" Target="https://doi.org/10.1088/1748-9326/aa7b29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088/1748-9326/aa7b29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png"/><Relationship Id="rId4" Type="http://schemas.openxmlformats.org/officeDocument/2006/relationships/hyperlink" Target="http://creativecommons.org/licenses/by/3.0/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creativecommons.org/licenses/by/4.0/legalcode" TargetMode="External"/><Relationship Id="rId5" Type="http://schemas.openxmlformats.org/officeDocument/2006/relationships/hyperlink" Target="https://doi.org/10.5281/zenodo.4574031" TargetMode="External"/><Relationship Id="rId4" Type="http://schemas.openxmlformats.org/officeDocument/2006/relationships/image" Target="../media/image11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creativecommons.org/licenses/by/4.0/legalcode" TargetMode="External"/><Relationship Id="rId5" Type="http://schemas.openxmlformats.org/officeDocument/2006/relationships/hyperlink" Target="https://doi.org/10.5281/zenodo.4574031" TargetMode="External"/><Relationship Id="rId4" Type="http://schemas.openxmlformats.org/officeDocument/2006/relationships/image" Target="../media/image12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about:blank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5281/zenodo.4574031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3.png"/><Relationship Id="rId4" Type="http://schemas.openxmlformats.org/officeDocument/2006/relationships/hyperlink" Target="https://creativecommons.org/licenses/by/4.0/legalcode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://creativecommons.org/licenses/by/3.0/" TargetMode="External"/><Relationship Id="rId4" Type="http://schemas.openxmlformats.org/officeDocument/2006/relationships/hyperlink" Target="https://doi.org/10.1088/1748-9326/aa7b29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creativecommons.org/licenses/by/4.0/legalcode" TargetMode="External"/><Relationship Id="rId5" Type="http://schemas.openxmlformats.org/officeDocument/2006/relationships/hyperlink" Target="https://doi.org/10.5281/zenodo.4574031" TargetMode="External"/><Relationship Id="rId4" Type="http://schemas.openxmlformats.org/officeDocument/2006/relationships/image" Target="../media/image14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5281/zenodo.4575676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creativecommons.org/licenses/by/4.0/legalcode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5281/zenodo.4575676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creativecommons.org/licenses/by/4.0/legalcode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about:blank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://creativecommons.org/licenses/by/3.0/" TargetMode="External"/><Relationship Id="rId4" Type="http://schemas.openxmlformats.org/officeDocument/2006/relationships/hyperlink" Target="https://doi.org/10.1088/1748-9326/aa7b29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5281/zenodo.4574031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creativecommons.org/licenses/by/4.0/legalcode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creativecommons.org/licenses/by/4.0/legalcode" TargetMode="External"/><Relationship Id="rId4" Type="http://schemas.openxmlformats.org/officeDocument/2006/relationships/hyperlink" Target="https://doi.org/10.5281/zenodo.4574031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5281/zenodo.4574031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creativecommons.org/licenses/by/4.0/legalcode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5281/zenodo.4574031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creativecommons.org/licenses/by/4.0/legalcode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onsset.github.io/teaching_kit/courses/module_2/Lecture%203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5281/zenodo.4574031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creativecommons.org/licenses/by/4.0/legalcod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" name="Google Shape;193;p1" descr="A picture containing calendar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1916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4" name="Google Shape;194;p1"/>
          <p:cNvSpPr txBox="1"/>
          <p:nvPr/>
        </p:nvSpPr>
        <p:spPr>
          <a:xfrm>
            <a:off x="8832600" y="6157376"/>
            <a:ext cx="296696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Versão 1.0</a:t>
            </a:r>
            <a:endParaRPr sz="1050" b="0" i="0" u="none" strike="noStrike" cap="non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5" name="Google Shape;195;p1"/>
          <p:cNvSpPr txBox="1"/>
          <p:nvPr/>
        </p:nvSpPr>
        <p:spPr>
          <a:xfrm>
            <a:off x="634414" y="4112142"/>
            <a:ext cx="5801228" cy="21236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400" b="1" i="0" u="none" strike="noStrike" cap="none" dirty="0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AULA 5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400" b="1" dirty="0">
                <a:solidFill>
                  <a:schemeClr val="dk1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CONSTRUÇÃO DE CENÁRIOS GEP</a:t>
            </a:r>
            <a:endParaRPr sz="4400" b="1" dirty="0">
              <a:solidFill>
                <a:schemeClr val="dk1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196" name="Google Shape;196;p1"/>
          <p:cNvSpPr txBox="1"/>
          <p:nvPr/>
        </p:nvSpPr>
        <p:spPr>
          <a:xfrm>
            <a:off x="634414" y="3474444"/>
            <a:ext cx="3002663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solidFill>
                  <a:schemeClr val="dk1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OnSSET/Global </a:t>
            </a:r>
            <a:br>
              <a:rPr lang="en-GB" sz="1800" b="1">
                <a:solidFill>
                  <a:schemeClr val="dk1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</a:br>
            <a:r>
              <a:rPr lang="en-GB" sz="1800" b="1">
                <a:solidFill>
                  <a:schemeClr val="dk1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Plataforma de Eletrificação</a:t>
            </a:r>
            <a:endParaRPr sz="1800" b="1">
              <a:solidFill>
                <a:schemeClr val="dk1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36"/>
          <p:cNvSpPr txBox="1"/>
          <p:nvPr/>
        </p:nvSpPr>
        <p:spPr>
          <a:xfrm>
            <a:off x="779770" y="1534476"/>
            <a:ext cx="10632460" cy="4478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</a:pPr>
            <a:r>
              <a:rPr lang="en-GB" sz="2000" b="1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Etapa 3b. Recolher dados específicos do país (especificações tecnológicas e custos)</a:t>
            </a:r>
            <a:endParaRPr sz="2000" b="1">
              <a:solidFill>
                <a:srgbClr val="9CC2E5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sz="2000" b="1">
              <a:solidFill>
                <a:srgbClr val="9CC2E5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</a:pPr>
            <a:endParaRPr sz="2000" b="1">
              <a:solidFill>
                <a:srgbClr val="9CC2E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aphicFrame>
        <p:nvGraphicFramePr>
          <p:cNvPr id="280" name="Google Shape;280;p36"/>
          <p:cNvGraphicFramePr/>
          <p:nvPr>
            <p:extLst>
              <p:ext uri="{D42A27DB-BD31-4B8C-83A1-F6EECF244321}">
                <p14:modId xmlns:p14="http://schemas.microsoft.com/office/powerpoint/2010/main" val="2936657883"/>
              </p:ext>
            </p:extLst>
          </p:nvPr>
        </p:nvGraphicFramePr>
        <p:xfrm>
          <a:off x="838200" y="1931275"/>
          <a:ext cx="10515599" cy="4278074"/>
        </p:xfrm>
        <a:graphic>
          <a:graphicData uri="http://schemas.openxmlformats.org/drawingml/2006/table">
            <a:tbl>
              <a:tblPr>
                <a:noFill/>
                <a:tableStyleId>{A2D2D427-8895-4A78-8DC2-CF146EEF0783}</a:tableStyleId>
              </a:tblPr>
              <a:tblGrid>
                <a:gridCol w="14353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720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327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3780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8605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3502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79392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2268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7205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GB" sz="1100" u="none" strike="noStrike" cap="none"/>
                        <a:t>Tipo de planta</a:t>
                      </a:r>
                      <a:endParaRPr sz="15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825" marR="6382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GB" sz="1100" u="none" strike="noStrike" cap="none"/>
                        <a:t>Capacidade típica da instalação  </a:t>
                      </a:r>
                      <a:br>
                        <a:rPr lang="en-GB" sz="1100" u="none" strike="noStrike" cap="none"/>
                      </a:br>
                      <a:r>
                        <a:rPr lang="en-GB" sz="1100" u="none" strike="noStrike" cap="none"/>
                        <a:t>(kW)</a:t>
                      </a:r>
                      <a:endParaRPr sz="15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825" marR="6382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GB" sz="1100" u="none" strike="noStrike" cap="none"/>
                        <a:t>Custo de investimento ($/kW)</a:t>
                      </a:r>
                      <a:endParaRPr sz="15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825" marR="6382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GB" sz="1100" u="none" strike="noStrike" cap="none"/>
                        <a:t>Custos de O&amp;M (% do custo de investimento/ano)</a:t>
                      </a:r>
                      <a:endParaRPr sz="15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825" marR="6382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GB" sz="1100" u="none" strike="noStrike" cap="none"/>
                        <a:t>Custo do combustível $/litro </a:t>
                      </a:r>
                      <a:endParaRPr sz="15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825" marR="6382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GB" sz="1100" u="none" strike="noStrike" cap="none"/>
                        <a:t>Eficiência</a:t>
                      </a:r>
                      <a:endParaRPr sz="15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825" marR="6382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GB" sz="1100" u="none" strike="noStrike" cap="none"/>
                        <a:t>Fator de capacidade</a:t>
                      </a:r>
                      <a:endParaRPr sz="15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825" marR="6382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GB" sz="1100" u="none" strike="noStrike" cap="none"/>
                        <a:t>Vida (anos)</a:t>
                      </a:r>
                      <a:endParaRPr sz="15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825" marR="63825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71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/>
                        <a:t>Gerador a diesel </a:t>
                      </a:r>
                      <a:endParaRPr sz="1500" u="none" strike="noStrike" cap="none"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/>
                        <a:t>Mini-rede</a:t>
                      </a:r>
                      <a:endParaRPr sz="15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825" marR="6382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/>
                        <a:t>100</a:t>
                      </a:r>
                      <a:endParaRPr sz="15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825" marR="6382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b="0" u="none" strike="noStrike" cap="none"/>
                        <a:t>721</a:t>
                      </a:r>
                      <a:endParaRPr sz="1500" b="1" u="none" strike="noStrike" cap="none" baseline="30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825" marR="6382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/>
                        <a:t>10%</a:t>
                      </a:r>
                      <a:endParaRPr sz="15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825" marR="6382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b="0" u="none" strike="noStrike" cap="none">
                          <a:solidFill>
                            <a:schemeClr val="dk1"/>
                          </a:solidFill>
                        </a:rPr>
                        <a:t>0.50</a:t>
                      </a:r>
                      <a:endParaRPr sz="1500" b="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63825" marR="6382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/>
                        <a:t>33%</a:t>
                      </a:r>
                      <a:endParaRPr sz="15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825" marR="6382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/>
                        <a:t>0.7</a:t>
                      </a:r>
                      <a:endParaRPr sz="15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825" marR="6382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/>
                        <a:t>15</a:t>
                      </a:r>
                      <a:endParaRPr sz="15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825" marR="63825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16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/>
                        <a:t>Pequenas centrais hidroeléctricas</a:t>
                      </a:r>
                      <a:endParaRPr sz="1500" u="none" strike="noStrike" cap="none"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/>
                        <a:t>Mini-rede</a:t>
                      </a:r>
                      <a:endParaRPr sz="15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825" marR="6382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/>
                        <a:t>1000</a:t>
                      </a:r>
                      <a:endParaRPr sz="15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825" marR="6382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/>
                        <a:t>5,000</a:t>
                      </a:r>
                      <a:endParaRPr sz="1500" b="1" u="none" strike="noStrike" cap="none" baseline="30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825" marR="6382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/>
                        <a:t>2%</a:t>
                      </a:r>
                      <a:endParaRPr sz="15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825" marR="6382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b="0" u="none" strike="noStrike" cap="none">
                          <a:solidFill>
                            <a:schemeClr val="dk1"/>
                          </a:solidFill>
                        </a:rPr>
                        <a:t>-</a:t>
                      </a:r>
                      <a:endParaRPr sz="1500" b="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825" marR="6382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/>
                        <a:t>-</a:t>
                      </a:r>
                      <a:endParaRPr sz="15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825" marR="6382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/>
                        <a:t>0.7</a:t>
                      </a:r>
                      <a:endParaRPr sz="15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825" marR="6382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/>
                        <a:t>30</a:t>
                      </a:r>
                      <a:endParaRPr sz="15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825" marR="63825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05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/>
                        <a:t>Energia solar fotovoltaica</a:t>
                      </a:r>
                      <a:endParaRPr sz="1500" u="none" strike="noStrike" cap="none"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/>
                        <a:t>Mini-rede</a:t>
                      </a:r>
                      <a:endParaRPr sz="15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825" marR="6382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/>
                        <a:t>100</a:t>
                      </a:r>
                      <a:endParaRPr sz="15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825" marR="6382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/>
                        <a:t>3,200</a:t>
                      </a:r>
                      <a:endParaRPr sz="1500" b="1" u="none" strike="noStrike" cap="none" baseline="30000"/>
                    </a:p>
                  </a:txBody>
                  <a:tcPr marL="63825" marR="6382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/>
                        <a:t>1.5%</a:t>
                      </a:r>
                      <a:endParaRPr sz="15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825" marR="6382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b="0" u="none" strike="noStrike" cap="none">
                          <a:solidFill>
                            <a:schemeClr val="dk1"/>
                          </a:solidFill>
                        </a:rPr>
                        <a:t>-</a:t>
                      </a:r>
                      <a:endParaRPr sz="1500" b="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825" marR="6382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/>
                        <a:t>-</a:t>
                      </a:r>
                      <a:endParaRPr sz="15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825" marR="6382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/>
                        <a:t>Obtido para cada ponto de rede em função da disponibilidade solar</a:t>
                      </a:r>
                      <a:endParaRPr sz="15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825" marR="6382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/>
                        <a:t>20</a:t>
                      </a:r>
                      <a:endParaRPr sz="15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825" marR="63825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905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 dirty="0" err="1"/>
                        <a:t>Turbinas</a:t>
                      </a:r>
                      <a:r>
                        <a:rPr lang="en-GB" sz="1000" u="none" strike="noStrike" cap="none" dirty="0"/>
                        <a:t> </a:t>
                      </a:r>
                      <a:r>
                        <a:rPr lang="en-GB" sz="1000" u="none" strike="noStrike" cap="none" dirty="0" err="1"/>
                        <a:t>eólicas</a:t>
                      </a:r>
                      <a:r>
                        <a:rPr lang="en-GB" sz="1000" u="none" strike="noStrike" cap="none" dirty="0"/>
                        <a:t> </a:t>
                      </a:r>
                      <a:endParaRPr sz="1500" u="none" strike="noStrike" cap="none" dirty="0"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 dirty="0"/>
                        <a:t>Mini-rede</a:t>
                      </a:r>
                      <a:endParaRPr sz="15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825" marR="6382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/>
                        <a:t>100</a:t>
                      </a:r>
                      <a:endParaRPr sz="15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825" marR="6382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/>
                        <a:t>3,000</a:t>
                      </a:r>
                      <a:endParaRPr sz="1500" b="1" u="none" strike="noStrike" cap="none" baseline="30000"/>
                    </a:p>
                  </a:txBody>
                  <a:tcPr marL="63825" marR="6382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/>
                        <a:t>2%</a:t>
                      </a:r>
                      <a:endParaRPr sz="15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825" marR="6382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b="0" u="none" strike="noStrike" cap="none">
                          <a:solidFill>
                            <a:schemeClr val="dk1"/>
                          </a:solidFill>
                        </a:rPr>
                        <a:t>-</a:t>
                      </a:r>
                      <a:endParaRPr sz="1500" b="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825" marR="6382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/>
                        <a:t>-</a:t>
                      </a:r>
                      <a:endParaRPr sz="15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825" marR="6382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/>
                        <a:t>Obtido para cada ponto de rede em função da disponibilidade de vento</a:t>
                      </a:r>
                      <a:endParaRPr sz="15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825" marR="6382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/>
                        <a:t>20</a:t>
                      </a:r>
                      <a:endParaRPr sz="15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825" marR="63825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23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 dirty="0" err="1"/>
                        <a:t>Gerador</a:t>
                      </a:r>
                      <a:r>
                        <a:rPr lang="en-GB" sz="1000" u="none" strike="noStrike" cap="none" dirty="0"/>
                        <a:t> a diesel</a:t>
                      </a:r>
                      <a:endParaRPr sz="1500" u="none" strike="noStrike" cap="none" dirty="0"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 dirty="0" err="1"/>
                        <a:t>Autônomo</a:t>
                      </a:r>
                      <a:endParaRPr sz="15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825" marR="6382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/>
                        <a:t>1</a:t>
                      </a:r>
                      <a:endParaRPr sz="15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825" marR="6382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/>
                        <a:t>938</a:t>
                      </a:r>
                      <a:endParaRPr sz="1500" b="1" u="none" strike="noStrike" cap="none" baseline="30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825" marR="6382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/>
                        <a:t>10%</a:t>
                      </a:r>
                      <a:endParaRPr sz="15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825" marR="6382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b="0" u="none" strike="noStrike" cap="none">
                          <a:solidFill>
                            <a:schemeClr val="dk1"/>
                          </a:solidFill>
                        </a:rPr>
                        <a:t>0.50</a:t>
                      </a:r>
                      <a:endParaRPr sz="1500" b="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63825" marR="6382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/>
                        <a:t>28%</a:t>
                      </a:r>
                      <a:endParaRPr sz="15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825" marR="6382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/>
                        <a:t>0.7</a:t>
                      </a:r>
                      <a:endParaRPr sz="15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825" marR="6382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/>
                        <a:t>10</a:t>
                      </a:r>
                      <a:endParaRPr sz="15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825" marR="63825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905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 dirty="0" err="1"/>
                        <a:t>Energia</a:t>
                      </a:r>
                      <a:r>
                        <a:rPr lang="en-GB" sz="1000" u="none" strike="noStrike" cap="none" dirty="0"/>
                        <a:t> solar </a:t>
                      </a:r>
                      <a:r>
                        <a:rPr lang="en-GB" sz="1000" u="none" strike="noStrike" cap="none" dirty="0" err="1"/>
                        <a:t>fotovoltaica</a:t>
                      </a:r>
                      <a:endParaRPr sz="1500" u="none" strike="noStrike" cap="none" dirty="0"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 dirty="0" err="1"/>
                        <a:t>Autônomo</a:t>
                      </a:r>
                      <a:endParaRPr sz="15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825" marR="6382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/>
                        <a:t>0.4</a:t>
                      </a:r>
                      <a:endParaRPr sz="15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825" marR="6382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/>
                        <a:t>5,500</a:t>
                      </a:r>
                      <a:endParaRPr sz="1500" u="none" strike="noStrike" cap="none"/>
                    </a:p>
                  </a:txBody>
                  <a:tcPr marL="63825" marR="6382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/>
                        <a:t>1.2%</a:t>
                      </a:r>
                      <a:endParaRPr sz="15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825" marR="6382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b="1" u="none" strike="noStrike" cap="none"/>
                        <a:t>-</a:t>
                      </a:r>
                      <a:endParaRPr sz="15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825" marR="6382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/>
                        <a:t>-</a:t>
                      </a:r>
                      <a:endParaRPr sz="15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825" marR="6382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/>
                        <a:t>Obtido para cada ponto de rede em função da disponibilidade solar</a:t>
                      </a:r>
                      <a:endParaRPr sz="15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825" marR="6382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 dirty="0"/>
                        <a:t>15</a:t>
                      </a:r>
                      <a:endParaRPr sz="15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825" marR="63825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81" name="Google Shape;281;p36"/>
          <p:cNvSpPr txBox="1"/>
          <p:nvPr/>
        </p:nvSpPr>
        <p:spPr>
          <a:xfrm>
            <a:off x="838200" y="262110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GB" sz="4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5.2 Obter os dados</a:t>
            </a:r>
            <a:endParaRPr sz="4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82" name="Google Shape;282;p36"/>
          <p:cNvSpPr/>
          <p:nvPr/>
        </p:nvSpPr>
        <p:spPr>
          <a:xfrm>
            <a:off x="2097023" y="6131197"/>
            <a:ext cx="1784511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b="1" dirty="0">
                <a:solidFill>
                  <a:srgbClr val="1D1C1D"/>
                </a:solidFill>
                <a:latin typeface="Open Sans"/>
                <a:ea typeface="Open Sans"/>
                <a:cs typeface="Open Sans"/>
                <a:sym typeface="Open Sans"/>
              </a:rPr>
              <a:t>Fonte:</a:t>
            </a:r>
            <a:r>
              <a:rPr lang="en-GB" sz="1000" dirty="0">
                <a:solidFill>
                  <a:srgbClr val="1D1C1D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1000" dirty="0" err="1">
                <a:solidFill>
                  <a:srgbClr val="1D1C1D"/>
                </a:solidFill>
                <a:latin typeface="Open Sans"/>
                <a:ea typeface="Open Sans"/>
                <a:cs typeface="Open Sans"/>
                <a:sym typeface="Open Sans"/>
              </a:rPr>
              <a:t>Sahlberg</a:t>
            </a:r>
            <a:r>
              <a:rPr lang="en-GB" sz="1000" dirty="0">
                <a:solidFill>
                  <a:srgbClr val="1D1C1D"/>
                </a:solidFill>
                <a:latin typeface="Open Sans"/>
                <a:ea typeface="Open Sans"/>
                <a:cs typeface="Open Sans"/>
                <a:sym typeface="Open Sans"/>
              </a:rPr>
              <a:t> et al. 2021</a:t>
            </a:r>
            <a:endParaRPr dirty="0"/>
          </a:p>
        </p:txBody>
      </p:sp>
      <p:sp>
        <p:nvSpPr>
          <p:cNvPr id="283" name="Google Shape;283;p36"/>
          <p:cNvSpPr txBox="1"/>
          <p:nvPr/>
        </p:nvSpPr>
        <p:spPr>
          <a:xfrm>
            <a:off x="4511914" y="6131196"/>
            <a:ext cx="4315094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Fonte da imagem: </a:t>
            </a:r>
            <a:r>
              <a:rPr lang="en-GB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Khavari et al. 2021, </a:t>
            </a:r>
            <a:r>
              <a:rPr lang="en-GB" sz="1000" u="sng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imagem</a:t>
            </a:r>
            <a:r>
              <a:rPr lang="en-GB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, licença </a:t>
            </a:r>
            <a:r>
              <a:rPr lang="en-GB" sz="1000" u="sng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CC-BY 4.0</a:t>
            </a:r>
            <a:endParaRPr sz="1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ransition spd="slow">
    <p:push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9" name="Google Shape;289;p37"/>
          <p:cNvGraphicFramePr/>
          <p:nvPr>
            <p:extLst>
              <p:ext uri="{D42A27DB-BD31-4B8C-83A1-F6EECF244321}">
                <p14:modId xmlns:p14="http://schemas.microsoft.com/office/powerpoint/2010/main" val="2775280260"/>
              </p:ext>
            </p:extLst>
          </p:nvPr>
        </p:nvGraphicFramePr>
        <p:xfrm>
          <a:off x="1688841" y="2361908"/>
          <a:ext cx="7231223" cy="3044320"/>
        </p:xfrm>
        <a:graphic>
          <a:graphicData uri="http://schemas.openxmlformats.org/drawingml/2006/table">
            <a:tbl>
              <a:tblPr>
                <a:noFill/>
                <a:tableStyleId>{A2D2D427-8895-4A78-8DC2-CF146EEF0783}</a:tableStyleId>
              </a:tblPr>
              <a:tblGrid>
                <a:gridCol w="42065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246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158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GB" sz="18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Parâmetro</a:t>
                      </a:r>
                      <a:endParaRPr sz="1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GB" sz="18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Custo do capital</a:t>
                      </a:r>
                      <a:endParaRPr sz="1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0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GB" sz="1800" u="none" strike="noStrike" cap="none" dirty="0" err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Linhas</a:t>
                      </a:r>
                      <a:r>
                        <a:rPr lang="en-GB" sz="1800" u="none" strike="noStrike" cap="none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de </a:t>
                      </a:r>
                      <a:r>
                        <a:rPr lang="en-GB" sz="1800" u="none" strike="noStrike" cap="none" dirty="0" err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alta</a:t>
                      </a:r>
                      <a:r>
                        <a:rPr lang="en-GB" sz="1800" u="none" strike="noStrike" cap="none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en-GB" sz="1800" u="none" strike="noStrike" cap="none" dirty="0" err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tensão</a:t>
                      </a:r>
                      <a:r>
                        <a:rPr lang="en-GB" sz="1800" u="none" strike="noStrike" cap="none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(69 kV </a:t>
                      </a:r>
                      <a:r>
                        <a:rPr lang="en-GB" sz="1800" u="none" strike="noStrike" cap="none" dirty="0" err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ou</a:t>
                      </a:r>
                      <a:r>
                        <a:rPr lang="en-GB" sz="1800" u="none" strike="noStrike" cap="none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superior)</a:t>
                      </a:r>
                      <a:endParaRPr sz="18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GB" sz="18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53,900 $/km</a:t>
                      </a:r>
                      <a:endParaRPr sz="1800" u="none" strike="noStrike" cap="none" baseline="300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34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GB" sz="18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Linhas de MT (33 kV)</a:t>
                      </a:r>
                      <a:endParaRPr sz="1800" u="none" strike="noStrike" cap="none"/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GB" sz="18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9.000 $/km</a:t>
                      </a:r>
                      <a:endParaRPr sz="1800" u="none" strike="noStrike" cap="none" baseline="30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43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GB" sz="18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Linhas BT (220 V)</a:t>
                      </a:r>
                      <a:endParaRPr sz="1800" u="none" strike="noStrike" cap="none"/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Calibri"/>
                        <a:buNone/>
                      </a:pPr>
                      <a:r>
                        <a:rPr lang="en-GB" sz="18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5.000 $/km</a:t>
                      </a:r>
                      <a:endParaRPr sz="1800" u="none" strike="noStrike" cap="none" baseline="30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90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GB" sz="18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Transformador AT/MT</a:t>
                      </a:r>
                      <a:endParaRPr sz="1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GB" sz="18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10.000 $ por unidade</a:t>
                      </a:r>
                      <a:endParaRPr sz="1800" b="1" u="none" strike="noStrike" cap="none" baseline="30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90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GB" sz="18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Transformador de serviço</a:t>
                      </a:r>
                      <a:endParaRPr sz="1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GB" sz="18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5.000 $ por unidade</a:t>
                      </a:r>
                      <a:endParaRPr sz="1800" b="1" u="none" strike="noStrike" cap="none" baseline="30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90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GB" sz="18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Perdas de transmissão</a:t>
                      </a:r>
                      <a:endParaRPr sz="1800" u="none" strike="noStrike" cap="none"/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GB" sz="180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18%</a:t>
                      </a:r>
                      <a:endParaRPr sz="1800" u="none" strike="noStrike" cap="none"/>
                    </a:p>
                  </a:txBody>
                  <a:tcPr marL="68575" marR="68575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90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GB" sz="1800" u="none" strike="noStrike" cap="none" dirty="0" err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Custo</a:t>
                      </a:r>
                      <a:r>
                        <a:rPr lang="en-GB" sz="1800" u="none" strike="noStrike" cap="none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de </a:t>
                      </a:r>
                      <a:r>
                        <a:rPr lang="en-GB" sz="1800" u="none" strike="noStrike" cap="none" dirty="0" err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ligação</a:t>
                      </a:r>
                      <a:r>
                        <a:rPr lang="en-GB" sz="1800" u="none" strike="noStrike" cap="none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en-GB" sz="1800" u="none" strike="noStrike" cap="none" dirty="0" err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por</a:t>
                      </a:r>
                      <a:r>
                        <a:rPr lang="en-GB" sz="1800" u="none" strike="noStrike" cap="none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en-GB" sz="1800" u="none" strike="noStrike" cap="none" dirty="0" err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domicílio</a:t>
                      </a:r>
                      <a:endParaRPr sz="1800" u="none" strike="noStrike" cap="none" dirty="0"/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GB" sz="180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125 </a:t>
                      </a:r>
                      <a:r>
                        <a:rPr lang="en-GB" sz="18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$/ligação</a:t>
                      </a:r>
                      <a:endParaRPr sz="1800" u="none" strike="noStrike" cap="none"/>
                    </a:p>
                  </a:txBody>
                  <a:tcPr marL="68575" marR="68575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16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GB" sz="18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Custo da produção de eletricidade</a:t>
                      </a:r>
                      <a:endParaRPr sz="1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GB" sz="1800" b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0,05 </a:t>
                      </a:r>
                      <a:r>
                        <a:rPr lang="en-GB" sz="1800" u="none" strike="noStrike" cap="none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$/kWh</a:t>
                      </a:r>
                      <a:endParaRPr sz="1800" b="0" u="none" strike="noStrike" cap="none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290" name="Google Shape;290;p37"/>
          <p:cNvSpPr txBox="1"/>
          <p:nvPr/>
        </p:nvSpPr>
        <p:spPr>
          <a:xfrm>
            <a:off x="779770" y="1534476"/>
            <a:ext cx="10632460" cy="4478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</a:pPr>
            <a:r>
              <a:rPr lang="en-GB" sz="2000" b="1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Etapa 3b. Recolher dados específicos do país (especificações tecnológicas e custos)</a:t>
            </a:r>
            <a:endParaRPr sz="2000" b="1">
              <a:solidFill>
                <a:srgbClr val="9CC2E5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sz="2000" b="1">
              <a:solidFill>
                <a:srgbClr val="9CC2E5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</a:pPr>
            <a:endParaRPr sz="2000" b="1">
              <a:solidFill>
                <a:srgbClr val="9CC2E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91" name="Google Shape;291;p37"/>
          <p:cNvSpPr txBox="1"/>
          <p:nvPr/>
        </p:nvSpPr>
        <p:spPr>
          <a:xfrm>
            <a:off x="838200" y="235834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GB" sz="4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5.2 Obter os dados</a:t>
            </a:r>
            <a:endParaRPr sz="4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92" name="Google Shape;292;p37"/>
          <p:cNvSpPr/>
          <p:nvPr/>
        </p:nvSpPr>
        <p:spPr>
          <a:xfrm>
            <a:off x="838200" y="6127323"/>
            <a:ext cx="182880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b="1" dirty="0">
                <a:solidFill>
                  <a:srgbClr val="1D1C1D"/>
                </a:solidFill>
                <a:latin typeface="Open Sans"/>
                <a:ea typeface="Open Sans"/>
                <a:cs typeface="Open Sans"/>
                <a:sym typeface="Open Sans"/>
              </a:rPr>
              <a:t>Fonte:</a:t>
            </a:r>
            <a:r>
              <a:rPr lang="en-GB" sz="1000" dirty="0">
                <a:solidFill>
                  <a:srgbClr val="1D1C1D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1000" dirty="0" err="1">
                <a:solidFill>
                  <a:srgbClr val="1D1C1D"/>
                </a:solidFill>
                <a:latin typeface="Open Sans"/>
                <a:ea typeface="Open Sans"/>
                <a:cs typeface="Open Sans"/>
                <a:sym typeface="Open Sans"/>
              </a:rPr>
              <a:t>Sahlberg</a:t>
            </a:r>
            <a:r>
              <a:rPr lang="en-GB" sz="1000" dirty="0">
                <a:solidFill>
                  <a:srgbClr val="1D1C1D"/>
                </a:solidFill>
                <a:latin typeface="Open Sans"/>
                <a:ea typeface="Open Sans"/>
                <a:cs typeface="Open Sans"/>
                <a:sym typeface="Open Sans"/>
              </a:rPr>
              <a:t> et al. 2021</a:t>
            </a:r>
            <a:endParaRPr dirty="0"/>
          </a:p>
        </p:txBody>
      </p:sp>
      <p:sp>
        <p:nvSpPr>
          <p:cNvPr id="293" name="Google Shape;293;p37"/>
          <p:cNvSpPr txBox="1"/>
          <p:nvPr/>
        </p:nvSpPr>
        <p:spPr>
          <a:xfrm>
            <a:off x="7562418" y="6127324"/>
            <a:ext cx="4385741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Fonte da imagem: </a:t>
            </a:r>
            <a:r>
              <a:rPr lang="en-GB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Khavari et al. 2021, </a:t>
            </a:r>
            <a:r>
              <a:rPr lang="en-GB" sz="1000" u="sng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imagem</a:t>
            </a:r>
            <a:r>
              <a:rPr lang="en-GB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, licença </a:t>
            </a:r>
            <a:r>
              <a:rPr lang="en-GB" sz="1000" u="sng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CC-BY 4.0</a:t>
            </a:r>
            <a:endParaRPr sz="1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ransition spd="slow">
    <p:push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9"/>
          <p:cNvSpPr/>
          <p:nvPr/>
        </p:nvSpPr>
        <p:spPr>
          <a:xfrm>
            <a:off x="4389261" y="2736674"/>
            <a:ext cx="12192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br>
              <a:rPr lang="en-GB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301" name="Google Shape;301;p9"/>
          <p:cNvGraphicFramePr/>
          <p:nvPr>
            <p:extLst>
              <p:ext uri="{D42A27DB-BD31-4B8C-83A1-F6EECF244321}">
                <p14:modId xmlns:p14="http://schemas.microsoft.com/office/powerpoint/2010/main" val="1979710092"/>
              </p:ext>
            </p:extLst>
          </p:nvPr>
        </p:nvGraphicFramePr>
        <p:xfrm>
          <a:off x="333376" y="2261779"/>
          <a:ext cx="9105898" cy="3445588"/>
        </p:xfrm>
        <a:graphic>
          <a:graphicData uri="http://schemas.openxmlformats.org/drawingml/2006/table">
            <a:tbl>
              <a:tblPr>
                <a:noFill/>
                <a:tableStyleId>{A2D2D427-8895-4A78-8DC2-CF146EEF0783}</a:tableStyleId>
              </a:tblPr>
              <a:tblGrid>
                <a:gridCol w="16797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797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376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1450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6813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2610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20128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Calibri"/>
                        <a:buNone/>
                      </a:pPr>
                      <a:r>
                        <a:rPr lang="en-GB" sz="1600" u="none" strike="noStrike" cap="none" dirty="0" err="1"/>
                        <a:t>Nível</a:t>
                      </a:r>
                      <a:r>
                        <a:rPr lang="en-GB" sz="1600" u="none" strike="noStrike" cap="none" dirty="0"/>
                        <a:t> de </a:t>
                      </a:r>
                      <a:r>
                        <a:rPr lang="en-GB" sz="1600" u="none" strike="noStrike" cap="none" dirty="0" err="1"/>
                        <a:t>acesso</a:t>
                      </a:r>
                      <a:endParaRPr sz="16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Calibri"/>
                        <a:buNone/>
                      </a:pPr>
                      <a:r>
                        <a:rPr lang="en-GB" sz="1600" u="none" strike="noStrike" cap="none"/>
                        <a:t>Nível 1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Calibri"/>
                        <a:buNone/>
                      </a:pPr>
                      <a:r>
                        <a:rPr lang="en-GB" sz="1600" u="none" strike="noStrike" cap="none"/>
                        <a:t>Nível 2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Calibri"/>
                        <a:buNone/>
                      </a:pPr>
                      <a:r>
                        <a:rPr lang="en-GB" sz="1600" u="none" strike="noStrike" cap="none"/>
                        <a:t>Nível 3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Calibri"/>
                        <a:buNone/>
                      </a:pPr>
                      <a:r>
                        <a:rPr lang="en-GB" sz="1600" u="none" strike="noStrike" cap="none"/>
                        <a:t>Escalão 4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Calibri"/>
                        <a:buNone/>
                      </a:pPr>
                      <a:r>
                        <a:rPr lang="en-GB" sz="1600" u="none" strike="noStrike" cap="none"/>
                        <a:t>Nível 5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5830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GB" sz="1100" u="none" strike="noStrike" cap="none" dirty="0" err="1"/>
                        <a:t>Aparelhos</a:t>
                      </a:r>
                      <a:r>
                        <a:rPr lang="en-GB" sz="1100" u="none" strike="noStrike" cap="none" dirty="0"/>
                        <a:t> </a:t>
                      </a:r>
                      <a:r>
                        <a:rPr lang="en-GB" sz="1100" u="none" strike="noStrike" cap="none" dirty="0" err="1"/>
                        <a:t>indicativos</a:t>
                      </a:r>
                      <a:r>
                        <a:rPr lang="en-GB" sz="1100" u="none" strike="noStrike" cap="none" dirty="0"/>
                        <a:t> </a:t>
                      </a:r>
                      <a:r>
                        <a:rPr lang="en-GB" sz="1100" u="none" strike="noStrike" cap="none" dirty="0" err="1"/>
                        <a:t>alimentados</a:t>
                      </a:r>
                      <a:endParaRPr sz="16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GB" sz="1100" u="none" strike="noStrike" cap="none" dirty="0" err="1"/>
                        <a:t>Iluminação</a:t>
                      </a:r>
                      <a:r>
                        <a:rPr lang="en-GB" sz="1100" u="none" strike="noStrike" cap="none" dirty="0"/>
                        <a:t> de </a:t>
                      </a:r>
                      <a:r>
                        <a:rPr lang="en-GB" sz="1100" u="none" strike="noStrike" cap="none" dirty="0" err="1"/>
                        <a:t>trabalho</a:t>
                      </a:r>
                      <a:r>
                        <a:rPr lang="en-GB" sz="1100" u="none" strike="noStrike" cap="none" dirty="0"/>
                        <a:t> + </a:t>
                      </a:r>
                      <a:r>
                        <a:rPr lang="en-GB" sz="1100" u="none" strike="noStrike" cap="none" dirty="0" err="1"/>
                        <a:t>carregamento</a:t>
                      </a:r>
                      <a:r>
                        <a:rPr lang="en-GB" sz="1100" u="none" strike="noStrike" cap="none" dirty="0"/>
                        <a:t> de </a:t>
                      </a:r>
                      <a:r>
                        <a:rPr lang="en-GB" sz="1100" u="none" strike="noStrike" cap="none" dirty="0" err="1"/>
                        <a:t>telefone</a:t>
                      </a:r>
                      <a:r>
                        <a:rPr lang="en-GB" sz="1100" u="none" strike="noStrike" cap="none" dirty="0"/>
                        <a:t> </a:t>
                      </a:r>
                      <a:r>
                        <a:rPr lang="en-GB" sz="1100" u="none" strike="noStrike" cap="none" dirty="0" err="1"/>
                        <a:t>ou</a:t>
                      </a:r>
                      <a:r>
                        <a:rPr lang="en-GB" sz="1100" u="none" strike="noStrike" cap="none" dirty="0"/>
                        <a:t> </a:t>
                      </a:r>
                      <a:r>
                        <a:rPr lang="en-GB" sz="1100" u="none" strike="noStrike" cap="none" dirty="0" err="1"/>
                        <a:t>rádio</a:t>
                      </a:r>
                      <a:endParaRPr sz="16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GB" sz="1100" u="none" strike="noStrike" cap="none" dirty="0" err="1"/>
                        <a:t>Iluminação</a:t>
                      </a:r>
                      <a:r>
                        <a:rPr lang="en-GB" sz="1100" u="none" strike="noStrike" cap="none" dirty="0"/>
                        <a:t> </a:t>
                      </a:r>
                      <a:r>
                        <a:rPr lang="en-GB" sz="1100" u="none" strike="noStrike" cap="none" dirty="0" err="1"/>
                        <a:t>geral</a:t>
                      </a:r>
                      <a:r>
                        <a:rPr lang="en-GB" sz="1100" u="none" strike="noStrike" cap="none" dirty="0"/>
                        <a:t> + </a:t>
                      </a:r>
                      <a:r>
                        <a:rPr lang="en-GB" sz="1100" u="none" strike="noStrike" cap="none" dirty="0" err="1"/>
                        <a:t>ventiladores</a:t>
                      </a:r>
                      <a:r>
                        <a:rPr lang="en-GB" sz="1100" u="none" strike="noStrike" cap="none" dirty="0"/>
                        <a:t> + </a:t>
                      </a:r>
                      <a:r>
                        <a:rPr lang="en-GB" sz="1100" u="none" strike="noStrike" cap="none" dirty="0" err="1"/>
                        <a:t>televisão</a:t>
                      </a:r>
                      <a:endParaRPr sz="16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GB" sz="1100" u="none" strike="noStrike" cap="none" dirty="0" err="1"/>
                        <a:t>Nível</a:t>
                      </a:r>
                      <a:r>
                        <a:rPr lang="en-GB" sz="1100" u="none" strike="noStrike" cap="none" dirty="0"/>
                        <a:t> 2 + </a:t>
                      </a:r>
                      <a:r>
                        <a:rPr lang="en-GB" sz="1100" u="none" strike="noStrike" cap="none" dirty="0" err="1"/>
                        <a:t>aparelhos</a:t>
                      </a:r>
                      <a:r>
                        <a:rPr lang="en-GB" sz="1100" u="none" strike="noStrike" cap="none" dirty="0"/>
                        <a:t> de </a:t>
                      </a:r>
                      <a:r>
                        <a:rPr lang="en-GB" sz="1100" u="none" strike="noStrike" cap="none" dirty="0" err="1"/>
                        <a:t>média</a:t>
                      </a:r>
                      <a:r>
                        <a:rPr lang="en-GB" sz="1100" u="none" strike="noStrike" cap="none" dirty="0"/>
                        <a:t> </a:t>
                      </a:r>
                      <a:r>
                        <a:rPr lang="en-GB" sz="1100" u="none" strike="noStrike" cap="none" dirty="0" err="1"/>
                        <a:t>potência</a:t>
                      </a:r>
                      <a:r>
                        <a:rPr lang="en-GB" sz="1100" u="none" strike="noStrike" cap="none" dirty="0"/>
                        <a:t> (</a:t>
                      </a:r>
                      <a:r>
                        <a:rPr lang="en-GB" sz="1100" u="none" strike="noStrike" cap="none" dirty="0" err="1"/>
                        <a:t>ou</a:t>
                      </a:r>
                      <a:r>
                        <a:rPr lang="en-GB" sz="1100" u="none" strike="noStrike" cap="none" dirty="0"/>
                        <a:t> </a:t>
                      </a:r>
                      <a:r>
                        <a:rPr lang="en-GB" sz="1100" u="none" strike="noStrike" cap="none" dirty="0" err="1"/>
                        <a:t>seja</a:t>
                      </a:r>
                      <a:r>
                        <a:rPr lang="en-GB" sz="1100" u="none" strike="noStrike" cap="none" dirty="0"/>
                        <a:t>, </a:t>
                      </a:r>
                      <a:r>
                        <a:rPr lang="en-GB" sz="1100" u="none" strike="noStrike" cap="none" dirty="0" err="1"/>
                        <a:t>processadores</a:t>
                      </a:r>
                      <a:r>
                        <a:rPr lang="en-GB" sz="1100" u="none" strike="noStrike" cap="none" dirty="0"/>
                        <a:t> de </a:t>
                      </a:r>
                      <a:r>
                        <a:rPr lang="en-GB" sz="1100" u="none" strike="noStrike" cap="none" dirty="0" err="1"/>
                        <a:t>alimentos</a:t>
                      </a:r>
                      <a:r>
                        <a:rPr lang="en-GB" sz="1100" u="none" strike="noStrike" cap="none" dirty="0"/>
                        <a:t>, </a:t>
                      </a:r>
                      <a:r>
                        <a:rPr lang="en-GB" sz="1100" u="none" strike="noStrike" cap="none" dirty="0" err="1"/>
                        <a:t>refrigeração</a:t>
                      </a:r>
                      <a:r>
                        <a:rPr lang="en-GB" sz="1100" u="none" strike="noStrike" cap="none" dirty="0"/>
                        <a:t>)</a:t>
                      </a:r>
                      <a:endParaRPr sz="16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GB" sz="1100" u="none" strike="noStrike" cap="none" dirty="0" err="1"/>
                        <a:t>Nível</a:t>
                      </a:r>
                      <a:r>
                        <a:rPr lang="en-GB" sz="1100" u="none" strike="noStrike" cap="none" dirty="0"/>
                        <a:t> 3 + </a:t>
                      </a:r>
                      <a:r>
                        <a:rPr lang="en-GB" sz="1100" u="none" strike="noStrike" cap="none" dirty="0" err="1"/>
                        <a:t>aparelhos</a:t>
                      </a:r>
                      <a:r>
                        <a:rPr lang="en-GB" sz="1100" u="none" strike="noStrike" cap="none" dirty="0"/>
                        <a:t> </a:t>
                      </a:r>
                      <a:r>
                        <a:rPr lang="en-GB" sz="1100" u="none" strike="noStrike" cap="none" dirty="0" err="1"/>
                        <a:t>médios</a:t>
                      </a:r>
                      <a:r>
                        <a:rPr lang="en-GB" sz="1100" u="none" strike="noStrike" cap="none" dirty="0"/>
                        <a:t> </a:t>
                      </a:r>
                      <a:r>
                        <a:rPr lang="en-GB" sz="1100" u="none" strike="noStrike" cap="none" dirty="0" err="1"/>
                        <a:t>ou</a:t>
                      </a:r>
                      <a:r>
                        <a:rPr lang="en-GB" sz="1100" u="none" strike="noStrike" cap="none" dirty="0"/>
                        <a:t> </a:t>
                      </a:r>
                      <a:r>
                        <a:rPr lang="en-GB" sz="1100" u="none" strike="noStrike" cap="none" dirty="0" err="1"/>
                        <a:t>contínuos</a:t>
                      </a:r>
                      <a:r>
                        <a:rPr lang="en-GB" sz="1100" u="none" strike="noStrike" cap="none" dirty="0"/>
                        <a:t> (</a:t>
                      </a:r>
                      <a:r>
                        <a:rPr lang="en-GB" sz="1100" u="none" strike="noStrike" cap="none" dirty="0" err="1"/>
                        <a:t>por</a:t>
                      </a:r>
                      <a:r>
                        <a:rPr lang="en-GB" sz="1100" u="none" strike="noStrike" cap="none" dirty="0"/>
                        <a:t> </a:t>
                      </a:r>
                      <a:r>
                        <a:rPr lang="en-GB" sz="1100" u="none" strike="noStrike" cap="none" dirty="0" err="1"/>
                        <a:t>exemplo</a:t>
                      </a:r>
                      <a:r>
                        <a:rPr lang="en-GB" sz="1100" u="none" strike="noStrike" cap="none" dirty="0"/>
                        <a:t>, </a:t>
                      </a:r>
                      <a:r>
                        <a:rPr lang="en-GB" sz="1100" u="none" strike="noStrike" cap="none" dirty="0" err="1"/>
                        <a:t>aquecimento</a:t>
                      </a:r>
                      <a:r>
                        <a:rPr lang="en-GB" sz="1100" u="none" strike="noStrike" cap="none" dirty="0"/>
                        <a:t> de </a:t>
                      </a:r>
                      <a:r>
                        <a:rPr lang="en-GB" sz="1100" u="none" strike="noStrike" cap="none" dirty="0" err="1"/>
                        <a:t>água</a:t>
                      </a:r>
                      <a:r>
                        <a:rPr lang="en-GB" sz="1100" u="none" strike="noStrike" cap="none" dirty="0"/>
                        <a:t>, </a:t>
                      </a:r>
                      <a:r>
                        <a:rPr lang="en-GB" sz="1100" u="none" strike="noStrike" cap="none" dirty="0" err="1"/>
                        <a:t>engomadora</a:t>
                      </a:r>
                      <a:r>
                        <a:rPr lang="en-GB" sz="1100" u="none" strike="noStrike" cap="none" dirty="0"/>
                        <a:t>, </a:t>
                      </a:r>
                      <a:r>
                        <a:rPr lang="en-GB" sz="1100" u="none" strike="noStrike" cap="none" dirty="0" err="1"/>
                        <a:t>bomba</a:t>
                      </a:r>
                      <a:r>
                        <a:rPr lang="en-GB" sz="1100" u="none" strike="noStrike" cap="none" dirty="0"/>
                        <a:t> de </a:t>
                      </a:r>
                      <a:r>
                        <a:rPr lang="en-GB" sz="1100" u="none" strike="noStrike" cap="none" dirty="0" err="1"/>
                        <a:t>água</a:t>
                      </a:r>
                      <a:r>
                        <a:rPr lang="en-GB" sz="1100" u="none" strike="noStrike" cap="none" dirty="0"/>
                        <a:t>, panela de arroz, micro-</a:t>
                      </a:r>
                      <a:r>
                        <a:rPr lang="en-GB" sz="1100" u="none" strike="noStrike" cap="none" dirty="0" err="1"/>
                        <a:t>ondas</a:t>
                      </a:r>
                      <a:r>
                        <a:rPr lang="en-GB" sz="1100" u="none" strike="noStrike" cap="none" dirty="0"/>
                        <a:t>)</a:t>
                      </a:r>
                      <a:endParaRPr sz="16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GB" sz="1100" u="none" strike="noStrike" cap="none" dirty="0" err="1"/>
                        <a:t>Nível</a:t>
                      </a:r>
                      <a:r>
                        <a:rPr lang="en-GB" sz="1100" u="none" strike="noStrike" cap="none" dirty="0"/>
                        <a:t> 4 + </a:t>
                      </a:r>
                      <a:r>
                        <a:rPr lang="en-GB" sz="1100" u="none" strike="noStrike" cap="none" dirty="0" err="1"/>
                        <a:t>aparelhos</a:t>
                      </a:r>
                      <a:r>
                        <a:rPr lang="en-GB" sz="1100" u="none" strike="noStrike" cap="none" dirty="0"/>
                        <a:t> de </a:t>
                      </a:r>
                      <a:r>
                        <a:rPr lang="en-GB" sz="1100" u="none" strike="noStrike" cap="none" dirty="0" err="1"/>
                        <a:t>alta</a:t>
                      </a:r>
                      <a:r>
                        <a:rPr lang="en-GB" sz="1100" u="none" strike="noStrike" cap="none" dirty="0"/>
                        <a:t> </a:t>
                      </a:r>
                      <a:r>
                        <a:rPr lang="en-GB" sz="1100" u="none" strike="noStrike" cap="none" dirty="0" err="1"/>
                        <a:t>potência</a:t>
                      </a:r>
                      <a:r>
                        <a:rPr lang="en-GB" sz="1100" u="none" strike="noStrike" cap="none" dirty="0"/>
                        <a:t> e </a:t>
                      </a:r>
                      <a:r>
                        <a:rPr lang="en-GB" sz="1100" u="none" strike="noStrike" cap="none" dirty="0" err="1"/>
                        <a:t>contínuos</a:t>
                      </a:r>
                      <a:r>
                        <a:rPr lang="en-GB" sz="1100" u="none" strike="noStrike" cap="none" dirty="0"/>
                        <a:t> (</a:t>
                      </a:r>
                      <a:r>
                        <a:rPr lang="en-GB" sz="1100" u="none" strike="noStrike" cap="none" dirty="0" err="1"/>
                        <a:t>por</a:t>
                      </a:r>
                      <a:r>
                        <a:rPr lang="en-GB" sz="1100" u="none" strike="noStrike" cap="none" dirty="0"/>
                        <a:t> </a:t>
                      </a:r>
                      <a:r>
                        <a:rPr lang="en-GB" sz="1100" u="none" strike="noStrike" cap="none" dirty="0" err="1"/>
                        <a:t>exemplo</a:t>
                      </a:r>
                      <a:r>
                        <a:rPr lang="en-GB" sz="1100" u="none" strike="noStrike" cap="none" dirty="0"/>
                        <a:t>, </a:t>
                      </a:r>
                      <a:r>
                        <a:rPr lang="en-GB" sz="1100" u="none" strike="noStrike" cap="none" dirty="0" err="1"/>
                        <a:t>ar</a:t>
                      </a:r>
                      <a:r>
                        <a:rPr lang="en-GB" sz="1100" u="none" strike="noStrike" cap="none" dirty="0"/>
                        <a:t> </a:t>
                      </a:r>
                      <a:r>
                        <a:rPr lang="en-GB" sz="1100" u="none" strike="noStrike" cap="none" dirty="0" err="1"/>
                        <a:t>condicionado</a:t>
                      </a:r>
                      <a:r>
                        <a:rPr lang="en-GB" sz="1100" u="none" strike="noStrike" cap="none" dirty="0"/>
                        <a:t>)</a:t>
                      </a:r>
                      <a:endParaRPr sz="16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8268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GB" sz="1100" u="none" strike="noStrike" cap="none"/>
                        <a:t>Consumo per capita e anual (kWh)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None/>
                      </a:pPr>
                      <a:r>
                        <a:rPr lang="en-GB" sz="14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8</a:t>
                      </a:r>
                      <a:endParaRPr sz="2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None/>
                      </a:pPr>
                      <a:r>
                        <a:rPr lang="en-GB" sz="1400" u="none" strike="noStrike" cap="none" dirty="0"/>
                        <a:t>44</a:t>
                      </a:r>
                      <a:endParaRPr sz="20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None/>
                      </a:pPr>
                      <a:r>
                        <a:rPr lang="en-GB" sz="14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160</a:t>
                      </a:r>
                      <a:endParaRPr sz="2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None/>
                      </a:pPr>
                      <a:r>
                        <a:rPr lang="en-GB" sz="1400" u="none" strike="noStrike" cap="none"/>
                        <a:t>423</a:t>
                      </a:r>
                      <a:endParaRPr sz="2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None/>
                      </a:pPr>
                      <a:r>
                        <a:rPr lang="en-GB" sz="1400" u="none" strike="noStrike" cap="none"/>
                        <a:t>598</a:t>
                      </a:r>
                      <a:endParaRPr sz="2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1739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GB" sz="1100" u="none" strike="noStrike" cap="none" dirty="0" err="1"/>
                        <a:t>Consumo</a:t>
                      </a:r>
                      <a:r>
                        <a:rPr lang="en-GB" sz="1100" u="none" strike="noStrike" cap="none" dirty="0"/>
                        <a:t> </a:t>
                      </a:r>
                      <a:r>
                        <a:rPr lang="en-GB" sz="1100" u="none" strike="noStrike" cap="none" dirty="0" err="1"/>
                        <a:t>por</a:t>
                      </a:r>
                      <a:r>
                        <a:rPr lang="en-GB" sz="1100" u="none" strike="noStrike" cap="none" dirty="0"/>
                        <a:t> </a:t>
                      </a:r>
                      <a:r>
                        <a:rPr lang="en-GB" sz="1100" u="none" strike="noStrike" cap="none" dirty="0" err="1"/>
                        <a:t>agregado</a:t>
                      </a:r>
                      <a:r>
                        <a:rPr lang="en-GB" sz="1100" u="none" strike="noStrike" cap="none" dirty="0"/>
                        <a:t> familiar </a:t>
                      </a:r>
                      <a:r>
                        <a:rPr lang="en-GB" sz="1100" u="none" strike="noStrike" cap="none" dirty="0" err="1"/>
                        <a:t>urbano</a:t>
                      </a:r>
                      <a:r>
                        <a:rPr lang="en-GB" sz="1100" u="none" strike="noStrike" cap="none" dirty="0"/>
                        <a:t>/</a:t>
                      </a:r>
                      <a:r>
                        <a:rPr lang="en-GB" sz="1100" u="none" strike="noStrike" cap="none" dirty="0" err="1"/>
                        <a:t>ano</a:t>
                      </a:r>
                      <a:r>
                        <a:rPr lang="en-GB" sz="1100" u="none" strike="noStrike" cap="none" dirty="0"/>
                        <a:t> </a:t>
                      </a:r>
                      <a:endParaRPr sz="1600" u="none" strike="noStrike" cap="none" dirty="0"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GB" sz="1100" u="none" strike="noStrike" cap="none" dirty="0"/>
                        <a:t>(com base </a:t>
                      </a:r>
                      <a:r>
                        <a:rPr lang="en-GB" sz="1100" u="none" strike="noStrike" cap="none" dirty="0" err="1"/>
                        <a:t>na</a:t>
                      </a:r>
                      <a:r>
                        <a:rPr lang="en-GB" sz="1100" u="none" strike="noStrike" cap="none" dirty="0"/>
                        <a:t> </a:t>
                      </a:r>
                      <a:r>
                        <a:rPr lang="en-GB" sz="1100" u="none" strike="noStrike" cap="none" dirty="0" err="1"/>
                        <a:t>dimensão</a:t>
                      </a:r>
                      <a:r>
                        <a:rPr lang="en-GB" sz="1100" u="none" strike="noStrike" cap="none" dirty="0"/>
                        <a:t> </a:t>
                      </a:r>
                      <a:r>
                        <a:rPr lang="en-GB" sz="1100" u="none" strike="noStrike" cap="none" dirty="0" err="1"/>
                        <a:t>média</a:t>
                      </a:r>
                      <a:r>
                        <a:rPr lang="en-GB" sz="1100" u="none" strike="noStrike" cap="none" dirty="0"/>
                        <a:t> do </a:t>
                      </a:r>
                      <a:r>
                        <a:rPr lang="en-GB" sz="1100" u="none" strike="noStrike" cap="none" dirty="0" err="1"/>
                        <a:t>domicílio</a:t>
                      </a:r>
                      <a:r>
                        <a:rPr lang="en-GB" sz="1100" u="none" strike="noStrike" cap="none" dirty="0"/>
                        <a:t>: 5)</a:t>
                      </a:r>
                      <a:endParaRPr sz="16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None/>
                      </a:pPr>
                      <a:r>
                        <a:rPr lang="en-GB" sz="14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40</a:t>
                      </a:r>
                      <a:endParaRPr sz="2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None/>
                      </a:pPr>
                      <a:r>
                        <a:rPr lang="en-GB" sz="14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220</a:t>
                      </a:r>
                      <a:endParaRPr sz="2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None/>
                      </a:pPr>
                      <a:r>
                        <a:rPr lang="en-GB" sz="14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800</a:t>
                      </a:r>
                      <a:endParaRPr sz="2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None/>
                      </a:pPr>
                      <a:r>
                        <a:rPr lang="en-GB" sz="1400" u="none" strike="noStrike" cap="none"/>
                        <a:t>2,115</a:t>
                      </a:r>
                      <a:endParaRPr sz="2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None/>
                      </a:pPr>
                      <a:r>
                        <a:rPr lang="en-GB" sz="1400" b="0" u="none" strike="noStrike" cap="none" dirty="0">
                          <a:solidFill>
                            <a:schemeClr val="dk1"/>
                          </a:solidFill>
                        </a:rPr>
                        <a:t>2,990</a:t>
                      </a:r>
                      <a:endParaRPr sz="2000" b="0" u="none" strike="noStrike" cap="none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02" name="Google Shape;302;p9"/>
          <p:cNvSpPr/>
          <p:nvPr/>
        </p:nvSpPr>
        <p:spPr>
          <a:xfrm>
            <a:off x="3666024" y="5866447"/>
            <a:ext cx="3170612" cy="3120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200"/>
              <a:buFont typeface="Calibri"/>
              <a:buNone/>
            </a:pPr>
            <a:r>
              <a:rPr lang="en-GB" sz="1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Adaptado de Global Tracking Framework, 2015</a:t>
            </a: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03" name="Google Shape;303;p9"/>
          <p:cNvSpPr/>
          <p:nvPr/>
        </p:nvSpPr>
        <p:spPr>
          <a:xfrm>
            <a:off x="9439275" y="3435344"/>
            <a:ext cx="2170557" cy="193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lang="en-GB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Qual </a:t>
            </a:r>
            <a:r>
              <a:rPr lang="en-GB" sz="24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deve</a:t>
            </a:r>
            <a:r>
              <a:rPr lang="en-GB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ser o </a:t>
            </a:r>
            <a:r>
              <a:rPr lang="en-GB" sz="24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nível</a:t>
            </a:r>
            <a:r>
              <a:rPr lang="en-GB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GB" sz="24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consumo</a:t>
            </a:r>
            <a:r>
              <a:rPr lang="en-GB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GB" sz="24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eletricidade</a:t>
            </a:r>
            <a:r>
              <a:rPr lang="en-GB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24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por</a:t>
            </a:r>
            <a:r>
              <a:rPr lang="en-GB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24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comicílio</a:t>
            </a:r>
            <a:r>
              <a:rPr lang="en-GB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4" name="Google Shape;304;p9"/>
          <p:cNvSpPr txBox="1"/>
          <p:nvPr/>
        </p:nvSpPr>
        <p:spPr>
          <a:xfrm>
            <a:off x="838200" y="262110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GB" sz="4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5.2 Obter os dados</a:t>
            </a:r>
            <a:endParaRPr sz="4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05" name="Google Shape;305;p9"/>
          <p:cNvSpPr txBox="1"/>
          <p:nvPr/>
        </p:nvSpPr>
        <p:spPr>
          <a:xfrm>
            <a:off x="838200" y="1651983"/>
            <a:ext cx="10632460" cy="4478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 dirty="0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Etapa 3c. </a:t>
            </a:r>
            <a:r>
              <a:rPr lang="en-GB" sz="2000" b="1" dirty="0" err="1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Recolher</a:t>
            </a:r>
            <a:r>
              <a:rPr lang="en-GB" sz="2000" b="1" dirty="0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 dados </a:t>
            </a:r>
            <a:r>
              <a:rPr lang="en-GB" sz="2000" b="1" dirty="0" err="1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específicos</a:t>
            </a:r>
            <a:r>
              <a:rPr lang="en-GB" sz="2000" b="1" dirty="0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b="1" dirty="0" err="1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por</a:t>
            </a:r>
            <a:r>
              <a:rPr lang="en-GB" sz="2000" b="1" dirty="0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b="1" dirty="0" err="1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país</a:t>
            </a:r>
            <a:r>
              <a:rPr lang="en-GB" sz="2000" b="1" dirty="0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 (</a:t>
            </a:r>
            <a:r>
              <a:rPr lang="en-GB" sz="2000" b="1" dirty="0" err="1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Objetivo</a:t>
            </a:r>
            <a:r>
              <a:rPr lang="en-GB" sz="2000" b="1" dirty="0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GB" sz="2000" b="1" dirty="0" err="1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acesso</a:t>
            </a:r>
            <a:r>
              <a:rPr lang="en-GB" sz="2000" b="1" dirty="0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 à </a:t>
            </a:r>
            <a:r>
              <a:rPr lang="en-GB" sz="2000" b="1" dirty="0" err="1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energia</a:t>
            </a:r>
            <a:r>
              <a:rPr lang="en-GB" sz="2000" b="1" dirty="0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)</a:t>
            </a:r>
            <a:endParaRPr dirty="0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sz="2000" b="1" dirty="0">
              <a:solidFill>
                <a:srgbClr val="9CC2E5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</a:pPr>
            <a:endParaRPr sz="2000" b="1" dirty="0">
              <a:solidFill>
                <a:srgbClr val="9CC2E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06" name="Google Shape;306;p9"/>
          <p:cNvSpPr/>
          <p:nvPr/>
        </p:nvSpPr>
        <p:spPr>
          <a:xfrm>
            <a:off x="734425" y="6147018"/>
            <a:ext cx="1808749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b="1" dirty="0">
                <a:solidFill>
                  <a:srgbClr val="1D1C1D"/>
                </a:solidFill>
                <a:latin typeface="Open Sans"/>
                <a:ea typeface="Open Sans"/>
                <a:cs typeface="Open Sans"/>
                <a:sym typeface="Open Sans"/>
              </a:rPr>
              <a:t>Fonte:</a:t>
            </a:r>
            <a:r>
              <a:rPr lang="en-GB" sz="1000" dirty="0">
                <a:solidFill>
                  <a:srgbClr val="1D1C1D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1000" dirty="0" err="1">
                <a:solidFill>
                  <a:srgbClr val="1D1C1D"/>
                </a:solidFill>
                <a:latin typeface="Open Sans"/>
                <a:ea typeface="Open Sans"/>
                <a:cs typeface="Open Sans"/>
                <a:sym typeface="Open Sans"/>
              </a:rPr>
              <a:t>Sahlberg</a:t>
            </a:r>
            <a:r>
              <a:rPr lang="en-GB" sz="1000" dirty="0">
                <a:solidFill>
                  <a:srgbClr val="1D1C1D"/>
                </a:solidFill>
                <a:latin typeface="Open Sans"/>
                <a:ea typeface="Open Sans"/>
                <a:cs typeface="Open Sans"/>
                <a:sym typeface="Open Sans"/>
              </a:rPr>
              <a:t> et al. 2021</a:t>
            </a:r>
            <a:endParaRPr dirty="0"/>
          </a:p>
        </p:txBody>
      </p:sp>
      <p:sp>
        <p:nvSpPr>
          <p:cNvPr id="307" name="Google Shape;307;p9"/>
          <p:cNvSpPr txBox="1"/>
          <p:nvPr/>
        </p:nvSpPr>
        <p:spPr>
          <a:xfrm>
            <a:off x="7592118" y="6123077"/>
            <a:ext cx="4593993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Fonte da imagem: </a:t>
            </a:r>
            <a:r>
              <a:rPr lang="en-GB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Khavari et al. 2021, </a:t>
            </a:r>
            <a:r>
              <a:rPr lang="en-GB" sz="1000" u="sng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imagem</a:t>
            </a:r>
            <a:r>
              <a:rPr lang="en-GB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, licença </a:t>
            </a:r>
            <a:r>
              <a:rPr lang="en-GB" sz="1000" u="sng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CC-BY 4.0</a:t>
            </a:r>
            <a:endParaRPr sz="1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ransition spd="slow">
    <p:push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10"/>
          <p:cNvSpPr txBox="1"/>
          <p:nvPr/>
        </p:nvSpPr>
        <p:spPr>
          <a:xfrm>
            <a:off x="965406" y="417878"/>
            <a:ext cx="9748602" cy="4478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sz="1000" strike="sng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</a:pPr>
            <a:endParaRPr sz="2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4" name="Google Shape;314;p10"/>
          <p:cNvSpPr/>
          <p:nvPr/>
        </p:nvSpPr>
        <p:spPr>
          <a:xfrm>
            <a:off x="7714019" y="2702762"/>
            <a:ext cx="399160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en-GB" sz="1800" b="1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Identificar o estado atual da eletrificação: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5" name="Google Shape;315;p10"/>
          <p:cNvSpPr/>
          <p:nvPr/>
        </p:nvSpPr>
        <p:spPr>
          <a:xfrm>
            <a:off x="7714019" y="3293015"/>
            <a:ext cx="3307787" cy="9857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Índice</a:t>
            </a:r>
            <a:r>
              <a:rPr lang="en-GB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GB" sz="16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luzes</a:t>
            </a:r>
            <a:r>
              <a:rPr lang="en-GB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16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noturnas</a:t>
            </a:r>
            <a:r>
              <a:rPr lang="en-GB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&gt;0,05</a:t>
            </a:r>
            <a:endParaRPr sz="1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14000"/>
              </a:lnSpc>
              <a:spcBef>
                <a:spcPts val="200"/>
              </a:spcBef>
              <a:spcAft>
                <a:spcPts val="0"/>
              </a:spcAft>
              <a:buNone/>
            </a:pPr>
            <a:r>
              <a:rPr lang="en-GB" sz="16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População</a:t>
            </a:r>
            <a:r>
              <a:rPr lang="en-GB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&gt;50 </a:t>
            </a:r>
            <a:r>
              <a:rPr lang="en-GB" sz="16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pessoas</a:t>
            </a:r>
            <a:endParaRPr sz="1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14000"/>
              </a:lnSpc>
              <a:spcBef>
                <a:spcPts val="200"/>
              </a:spcBef>
              <a:spcAft>
                <a:spcPts val="0"/>
              </a:spcAft>
              <a:buNone/>
            </a:pPr>
            <a:r>
              <a:rPr lang="en-GB" sz="16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Distância</a:t>
            </a:r>
            <a:r>
              <a:rPr lang="en-GB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da rede </a:t>
            </a:r>
            <a:r>
              <a:rPr lang="en-GB" sz="16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elétrica</a:t>
            </a:r>
            <a:r>
              <a:rPr lang="en-GB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&lt;5 km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16" name="Google Shape;316;p10"/>
          <p:cNvGrpSpPr/>
          <p:nvPr/>
        </p:nvGrpSpPr>
        <p:grpSpPr>
          <a:xfrm>
            <a:off x="2145791" y="1889760"/>
            <a:ext cx="5191409" cy="4258234"/>
            <a:chOff x="1892144" y="1847682"/>
            <a:chExt cx="5796902" cy="4754888"/>
          </a:xfrm>
        </p:grpSpPr>
        <p:pic>
          <p:nvPicPr>
            <p:cNvPr id="317" name="Google Shape;317;p10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4502954" y="1847682"/>
              <a:ext cx="3186092" cy="475488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18" name="Google Shape;318;p10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892144" y="1941460"/>
              <a:ext cx="2610810" cy="465515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19" name="Google Shape;319;p10"/>
          <p:cNvSpPr txBox="1"/>
          <p:nvPr/>
        </p:nvSpPr>
        <p:spPr>
          <a:xfrm>
            <a:off x="838200" y="235834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GB" sz="4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5.2 Obter os dados</a:t>
            </a:r>
            <a:endParaRPr/>
          </a:p>
        </p:txBody>
      </p:sp>
      <p:sp>
        <p:nvSpPr>
          <p:cNvPr id="320" name="Google Shape;320;p10"/>
          <p:cNvSpPr txBox="1"/>
          <p:nvPr/>
        </p:nvSpPr>
        <p:spPr>
          <a:xfrm>
            <a:off x="838200" y="1651983"/>
            <a:ext cx="10632460" cy="4478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Passo 4. Processamento de dados, projeção e calibração</a:t>
            </a:r>
            <a:endParaRPr sz="2000" b="1">
              <a:solidFill>
                <a:srgbClr val="9CC2E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21" name="Google Shape;321;p10"/>
          <p:cNvSpPr/>
          <p:nvPr/>
        </p:nvSpPr>
        <p:spPr>
          <a:xfrm>
            <a:off x="808383" y="6142911"/>
            <a:ext cx="1566454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b="1">
                <a:solidFill>
                  <a:srgbClr val="1D1C1D"/>
                </a:solidFill>
                <a:latin typeface="Open Sans"/>
                <a:ea typeface="Open Sans"/>
                <a:cs typeface="Open Sans"/>
                <a:sym typeface="Open Sans"/>
              </a:rPr>
              <a:t>Fonte:</a:t>
            </a:r>
            <a:r>
              <a:rPr lang="en-GB" sz="1000">
                <a:solidFill>
                  <a:srgbClr val="1D1C1D"/>
                </a:solidFill>
                <a:latin typeface="Open Sans"/>
                <a:ea typeface="Open Sans"/>
                <a:cs typeface="Open Sans"/>
                <a:sym typeface="Open Sans"/>
              </a:rPr>
              <a:t> Sahlberg et al. 2021</a:t>
            </a:r>
            <a:endParaRPr/>
          </a:p>
        </p:txBody>
      </p:sp>
      <p:sp>
        <p:nvSpPr>
          <p:cNvPr id="322" name="Google Shape;322;p10"/>
          <p:cNvSpPr/>
          <p:nvPr/>
        </p:nvSpPr>
        <p:spPr>
          <a:xfrm>
            <a:off x="8925532" y="6112882"/>
            <a:ext cx="2813591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Fonte da imagem: </a:t>
            </a:r>
            <a:r>
              <a:rPr lang="en-GB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Sahlberg et al. 2018, </a:t>
            </a:r>
            <a:r>
              <a:rPr lang="en-GB" sz="1000" u="sng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imagem</a:t>
            </a:r>
            <a:endParaRPr sz="1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23" name="Google Shape;323;p10"/>
          <p:cNvSpPr txBox="1"/>
          <p:nvPr/>
        </p:nvSpPr>
        <p:spPr>
          <a:xfrm>
            <a:off x="3737978" y="6140504"/>
            <a:ext cx="4302315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Fonte da imagem: </a:t>
            </a:r>
            <a:r>
              <a:rPr lang="en-GB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Khavari et al. 2021, </a:t>
            </a:r>
            <a:r>
              <a:rPr lang="en-GB" sz="1000" u="sng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imagem</a:t>
            </a:r>
            <a:r>
              <a:rPr lang="en-GB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, licença </a:t>
            </a:r>
            <a:r>
              <a:rPr lang="en-GB" sz="1000" u="sng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CC-BY 4.0</a:t>
            </a:r>
            <a:endParaRPr sz="1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ransition spd="slow">
    <p:push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38"/>
          <p:cNvSpPr txBox="1"/>
          <p:nvPr/>
        </p:nvSpPr>
        <p:spPr>
          <a:xfrm>
            <a:off x="887215" y="8748"/>
            <a:ext cx="7651304" cy="13690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GB" sz="4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Aula 5.2 Referências</a:t>
            </a:r>
            <a:endParaRPr/>
          </a:p>
        </p:txBody>
      </p:sp>
      <p:sp>
        <p:nvSpPr>
          <p:cNvPr id="330" name="Google Shape;330;p38"/>
          <p:cNvSpPr/>
          <p:nvPr/>
        </p:nvSpPr>
        <p:spPr>
          <a:xfrm>
            <a:off x="935983" y="1482482"/>
            <a:ext cx="5144100" cy="17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Sahlberg, A., Khavari, B., Korkovelos, A., Mentis, D., n.d. Palestra 3: Aplicação de SIG na análise de eletrificação na ferramenta OnSSET [Documento WWW]. Kit Didático OnSSET. URL </a:t>
            </a:r>
            <a:r>
              <a:rPr lang="en-GB" sz="1800" u="sng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https://onsset.github.io/teaching_kit/courses/modul</a:t>
            </a:r>
            <a:r>
              <a:rPr lang="en-GB"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e_2/Lecture%203/ (acedido em 2.18.21).</a:t>
            </a: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ransition spd="slow">
    <p:push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39"/>
          <p:cNvSpPr txBox="1"/>
          <p:nvPr/>
        </p:nvSpPr>
        <p:spPr>
          <a:xfrm>
            <a:off x="965406" y="417878"/>
            <a:ext cx="9748602" cy="4478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sz="1000" strike="sng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</a:pPr>
            <a:endParaRPr sz="2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" name="Google Shape;337;p39"/>
          <p:cNvSpPr/>
          <p:nvPr/>
        </p:nvSpPr>
        <p:spPr>
          <a:xfrm>
            <a:off x="7596658" y="2649829"/>
            <a:ext cx="399160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en-GB" sz="1800" b="1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Identificar o estado atual da eletrificação: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8" name="Google Shape;338;p39"/>
          <p:cNvSpPr/>
          <p:nvPr/>
        </p:nvSpPr>
        <p:spPr>
          <a:xfrm>
            <a:off x="7596658" y="3384623"/>
            <a:ext cx="3307787" cy="9857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Índice</a:t>
            </a:r>
            <a:r>
              <a:rPr lang="en-GB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GB" sz="16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luzes</a:t>
            </a:r>
            <a:r>
              <a:rPr lang="en-GB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16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noturnas</a:t>
            </a:r>
            <a:r>
              <a:rPr lang="en-GB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&gt;0,05</a:t>
            </a:r>
            <a:endParaRPr sz="1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14000"/>
              </a:lnSpc>
              <a:spcBef>
                <a:spcPts val="200"/>
              </a:spcBef>
              <a:spcAft>
                <a:spcPts val="0"/>
              </a:spcAft>
              <a:buNone/>
            </a:pPr>
            <a:r>
              <a:rPr lang="en-GB" sz="16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População</a:t>
            </a:r>
            <a:r>
              <a:rPr lang="en-GB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&gt;50 </a:t>
            </a:r>
            <a:r>
              <a:rPr lang="en-GB" sz="16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pessoas</a:t>
            </a:r>
            <a:endParaRPr sz="1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14000"/>
              </a:lnSpc>
              <a:spcBef>
                <a:spcPts val="200"/>
              </a:spcBef>
              <a:spcAft>
                <a:spcPts val="0"/>
              </a:spcAft>
              <a:buNone/>
            </a:pPr>
            <a:r>
              <a:rPr lang="en-GB" sz="16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Distância</a:t>
            </a:r>
            <a:r>
              <a:rPr lang="en-GB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da rede </a:t>
            </a:r>
            <a:r>
              <a:rPr lang="en-GB" sz="16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elétrica</a:t>
            </a:r>
            <a:r>
              <a:rPr lang="en-GB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&lt;5 km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39" name="Google Shape;339;p39"/>
          <p:cNvGrpSpPr/>
          <p:nvPr/>
        </p:nvGrpSpPr>
        <p:grpSpPr>
          <a:xfrm>
            <a:off x="1963805" y="1966586"/>
            <a:ext cx="5230206" cy="4285507"/>
            <a:chOff x="1793601" y="1966586"/>
            <a:chExt cx="5803057" cy="4754888"/>
          </a:xfrm>
        </p:grpSpPr>
        <p:pic>
          <p:nvPicPr>
            <p:cNvPr id="340" name="Google Shape;340;p39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4410566" y="1966586"/>
              <a:ext cx="3186092" cy="475488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41" name="Google Shape;341;p39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793601" y="2066323"/>
              <a:ext cx="2610810" cy="465515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42" name="Google Shape;342;p39"/>
          <p:cNvSpPr txBox="1"/>
          <p:nvPr/>
        </p:nvSpPr>
        <p:spPr>
          <a:xfrm>
            <a:off x="838200" y="367213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25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GB" sz="4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5.3 Preparar os dados, o processamento e a calibração necessários</a:t>
            </a:r>
            <a:endParaRPr sz="4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43" name="Google Shape;343;p39"/>
          <p:cNvSpPr txBox="1"/>
          <p:nvPr/>
        </p:nvSpPr>
        <p:spPr>
          <a:xfrm>
            <a:off x="838200" y="1651983"/>
            <a:ext cx="10632460" cy="4478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Passo 4. Processamento de dados, projeção e calibração</a:t>
            </a:r>
            <a:endParaRPr sz="2000" b="1">
              <a:solidFill>
                <a:srgbClr val="9CC2E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44" name="Google Shape;344;p39"/>
          <p:cNvSpPr/>
          <p:nvPr/>
        </p:nvSpPr>
        <p:spPr>
          <a:xfrm>
            <a:off x="777931" y="6128982"/>
            <a:ext cx="1566454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b="1">
                <a:solidFill>
                  <a:srgbClr val="1D1C1D"/>
                </a:solidFill>
                <a:latin typeface="Open Sans"/>
                <a:ea typeface="Open Sans"/>
                <a:cs typeface="Open Sans"/>
                <a:sym typeface="Open Sans"/>
              </a:rPr>
              <a:t>Fonte:</a:t>
            </a:r>
            <a:r>
              <a:rPr lang="en-GB" sz="1000">
                <a:solidFill>
                  <a:srgbClr val="1D1C1D"/>
                </a:solidFill>
                <a:latin typeface="Open Sans"/>
                <a:ea typeface="Open Sans"/>
                <a:cs typeface="Open Sans"/>
                <a:sym typeface="Open Sans"/>
              </a:rPr>
              <a:t> Sahlberg et al. 2021</a:t>
            </a:r>
            <a:endParaRPr/>
          </a:p>
        </p:txBody>
      </p:sp>
      <p:sp>
        <p:nvSpPr>
          <p:cNvPr id="345" name="Google Shape;345;p39"/>
          <p:cNvSpPr/>
          <p:nvPr/>
        </p:nvSpPr>
        <p:spPr>
          <a:xfrm>
            <a:off x="8900552" y="6128981"/>
            <a:ext cx="2813591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Fonte da imagem: </a:t>
            </a:r>
            <a:r>
              <a:rPr lang="en-GB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Sahlberg et al. 2018, </a:t>
            </a:r>
            <a:r>
              <a:rPr lang="en-GB" sz="1000" u="sng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imagem</a:t>
            </a:r>
            <a:endParaRPr sz="1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46" name="Google Shape;346;p39"/>
          <p:cNvSpPr txBox="1"/>
          <p:nvPr/>
        </p:nvSpPr>
        <p:spPr>
          <a:xfrm>
            <a:off x="3530259" y="6128982"/>
            <a:ext cx="4326699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Fonte da imagem: </a:t>
            </a:r>
            <a:r>
              <a:rPr lang="en-GB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Khavari et al. 2021, </a:t>
            </a:r>
            <a:r>
              <a:rPr lang="en-GB" sz="1000" u="sng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imagem</a:t>
            </a:r>
            <a:r>
              <a:rPr lang="en-GB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, licença </a:t>
            </a:r>
            <a:r>
              <a:rPr lang="en-GB" sz="1000" u="sng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CC-BY 4.0</a:t>
            </a:r>
            <a:endParaRPr sz="1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ransition spd="slow">
    <p:push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2" name="Google Shape;352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67336" y="2033669"/>
            <a:ext cx="7597883" cy="4329004"/>
          </a:xfrm>
          <a:prstGeom prst="rect">
            <a:avLst/>
          </a:prstGeom>
          <a:noFill/>
          <a:ln>
            <a:noFill/>
          </a:ln>
        </p:spPr>
      </p:pic>
      <p:sp>
        <p:nvSpPr>
          <p:cNvPr id="353" name="Google Shape;353;p11"/>
          <p:cNvSpPr txBox="1"/>
          <p:nvPr/>
        </p:nvSpPr>
        <p:spPr>
          <a:xfrm>
            <a:off x="989704" y="179729"/>
            <a:ext cx="11064550" cy="4478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</a:pPr>
            <a:endParaRPr sz="2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4" name="Google Shape;354;p11"/>
          <p:cNvSpPr/>
          <p:nvPr/>
        </p:nvSpPr>
        <p:spPr>
          <a:xfrm>
            <a:off x="5086652" y="3384623"/>
            <a:ext cx="2329842" cy="1395252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0C0C0C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5" name="Google Shape;355;p11"/>
          <p:cNvSpPr txBox="1"/>
          <p:nvPr/>
        </p:nvSpPr>
        <p:spPr>
          <a:xfrm>
            <a:off x="838200" y="367213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25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GB" sz="4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5.3 Preparar os dados, o processamento e a calibração necessários</a:t>
            </a:r>
            <a:endParaRPr sz="4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56" name="Google Shape;356;p11"/>
          <p:cNvSpPr txBox="1"/>
          <p:nvPr/>
        </p:nvSpPr>
        <p:spPr>
          <a:xfrm>
            <a:off x="838200" y="1651983"/>
            <a:ext cx="10632460" cy="4478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Passo 5. Calcular os custos da tecnologia fora da rede para cada povoação no país</a:t>
            </a:r>
            <a:endParaRPr/>
          </a:p>
        </p:txBody>
      </p:sp>
      <p:sp>
        <p:nvSpPr>
          <p:cNvPr id="357" name="Google Shape;357;p11"/>
          <p:cNvSpPr/>
          <p:nvPr/>
        </p:nvSpPr>
        <p:spPr>
          <a:xfrm>
            <a:off x="892168" y="6128644"/>
            <a:ext cx="1566454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b="1">
                <a:solidFill>
                  <a:srgbClr val="1D1C1D"/>
                </a:solidFill>
                <a:latin typeface="Open Sans"/>
                <a:ea typeface="Open Sans"/>
                <a:cs typeface="Open Sans"/>
                <a:sym typeface="Open Sans"/>
              </a:rPr>
              <a:t>Fonte:</a:t>
            </a:r>
            <a:r>
              <a:rPr lang="en-GB" sz="1000">
                <a:solidFill>
                  <a:srgbClr val="1D1C1D"/>
                </a:solidFill>
                <a:latin typeface="Open Sans"/>
                <a:ea typeface="Open Sans"/>
                <a:cs typeface="Open Sans"/>
                <a:sym typeface="Open Sans"/>
              </a:rPr>
              <a:t> Sahlberg et al. 2021</a:t>
            </a:r>
            <a:endParaRPr/>
          </a:p>
        </p:txBody>
      </p:sp>
      <p:sp>
        <p:nvSpPr>
          <p:cNvPr id="358" name="Google Shape;358;p11"/>
          <p:cNvSpPr/>
          <p:nvPr/>
        </p:nvSpPr>
        <p:spPr>
          <a:xfrm>
            <a:off x="7574990" y="6125605"/>
            <a:ext cx="3469219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Fonte da imagem</a:t>
            </a:r>
            <a:r>
              <a:rPr lang="en-GB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: Mentis et al. 2017, </a:t>
            </a:r>
            <a:r>
              <a:rPr lang="en-GB" sz="1000" u="sng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imagem </a:t>
            </a:r>
            <a:r>
              <a:rPr lang="en-GB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licenciada sob </a:t>
            </a:r>
            <a:r>
              <a:rPr lang="en-GB" sz="1000" u="sng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CC-BY 3.0</a:t>
            </a:r>
            <a:endParaRPr sz="1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ransition spd="slow">
    <p:push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GB"/>
              <a:t>5.3 Preparar os dados, o processamento e a calibração necessários</a:t>
            </a:r>
            <a:endParaRPr/>
          </a:p>
        </p:txBody>
      </p:sp>
      <p:sp>
        <p:nvSpPr>
          <p:cNvPr id="365" name="Google Shape;365;p12"/>
          <p:cNvSpPr/>
          <p:nvPr/>
        </p:nvSpPr>
        <p:spPr>
          <a:xfrm>
            <a:off x="7110703" y="2858367"/>
            <a:ext cx="4464198" cy="2167046"/>
          </a:xfrm>
          <a:prstGeom prst="rect">
            <a:avLst/>
          </a:prstGeom>
          <a:noFill/>
          <a:ln w="12700" cap="flat" cmpd="sng">
            <a:solidFill>
              <a:srgbClr val="938953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6" name="Google Shape;366;p12"/>
          <p:cNvSpPr/>
          <p:nvPr/>
        </p:nvSpPr>
        <p:spPr>
          <a:xfrm>
            <a:off x="883955" y="2070886"/>
            <a:ext cx="6096000" cy="4070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 LCOE de </a:t>
            </a:r>
            <a:r>
              <a:rPr lang="en-GB" sz="20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uma</a:t>
            </a:r>
            <a:r>
              <a:rPr lang="en-GB"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20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fonte</a:t>
            </a:r>
            <a:r>
              <a:rPr lang="en-GB"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20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específica</a:t>
            </a:r>
            <a:r>
              <a:rPr lang="en-GB"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20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representa</a:t>
            </a:r>
            <a:r>
              <a:rPr lang="en-GB"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 </a:t>
            </a:r>
            <a:r>
              <a:rPr lang="en-GB" sz="20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custo</a:t>
            </a:r>
            <a:r>
              <a:rPr lang="en-GB"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final da </a:t>
            </a:r>
            <a:r>
              <a:rPr lang="en-GB" sz="20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eletricidade</a:t>
            </a:r>
            <a:r>
              <a:rPr lang="en-GB"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20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necessária</a:t>
            </a:r>
            <a:r>
              <a:rPr lang="en-GB"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para que o </a:t>
            </a:r>
            <a:r>
              <a:rPr lang="en-GB" sz="20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sistema</a:t>
            </a:r>
            <a:r>
              <a:rPr lang="en-GB"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global </a:t>
            </a:r>
            <a:r>
              <a:rPr lang="en-GB" sz="20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atinja</a:t>
            </a:r>
            <a:r>
              <a:rPr lang="en-GB"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 </a:t>
            </a:r>
            <a:r>
              <a:rPr lang="en-GB" sz="20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ponto</a:t>
            </a:r>
            <a:r>
              <a:rPr lang="en-GB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GB" sz="20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equilíbrio</a:t>
            </a:r>
            <a:r>
              <a:rPr lang="en-GB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20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durante</a:t>
            </a:r>
            <a:r>
              <a:rPr lang="en-GB"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 tempo de </a:t>
            </a:r>
            <a:r>
              <a:rPr lang="en-GB" sz="20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vida</a:t>
            </a:r>
            <a:r>
              <a:rPr lang="en-GB"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do </a:t>
            </a:r>
            <a:r>
              <a:rPr lang="en-GB" sz="20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projeto</a:t>
            </a:r>
            <a:r>
              <a:rPr lang="en-GB"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GB" sz="2000" b="0" i="1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GB" sz="2000" b="0" i="1" u="none" strike="noStrike" cap="none" baseline="-25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</a:t>
            </a:r>
            <a:r>
              <a:rPr lang="en-GB"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: </a:t>
            </a:r>
            <a:r>
              <a:rPr lang="en-GB" sz="20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Despesas</a:t>
            </a:r>
            <a:r>
              <a:rPr lang="en-GB"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GB" sz="20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investimento</a:t>
            </a:r>
            <a:r>
              <a:rPr lang="en-GB"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para um </a:t>
            </a:r>
            <a:r>
              <a:rPr lang="en-GB" sz="20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sistema</a:t>
            </a:r>
            <a:r>
              <a:rPr lang="en-GB"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20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específico</a:t>
            </a:r>
            <a:r>
              <a:rPr lang="en-GB"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no </a:t>
            </a:r>
            <a:r>
              <a:rPr lang="en-GB" sz="20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ano</a:t>
            </a:r>
            <a:r>
              <a:rPr lang="en-GB"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2000" b="0" i="1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t,</a:t>
            </a:r>
            <a:endParaRPr sz="2000" b="0" i="1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GB" sz="2000" b="0" i="1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O&amp;M</a:t>
            </a:r>
            <a:r>
              <a:rPr lang="en-GB" sz="2000" b="0" i="1" u="none" strike="noStrike" cap="none" baseline="-250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</a:t>
            </a:r>
            <a:r>
              <a:rPr lang="en-GB"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: </a:t>
            </a:r>
            <a:r>
              <a:rPr lang="en-GB" sz="20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os</a:t>
            </a:r>
            <a:r>
              <a:rPr lang="en-GB"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custos de </a:t>
            </a:r>
            <a:r>
              <a:rPr lang="en-GB" sz="20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funcionamento</a:t>
            </a:r>
            <a:r>
              <a:rPr lang="en-GB"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 </a:t>
            </a:r>
            <a:r>
              <a:rPr lang="en-GB" sz="20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manutenção</a:t>
            </a:r>
            <a:r>
              <a:rPr lang="en-GB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GB" sz="2000" b="0" i="1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</a:t>
            </a:r>
            <a:r>
              <a:rPr lang="en-GB" sz="2000" b="0" i="1" u="none" strike="noStrike" cap="none" baseline="-25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</a:t>
            </a:r>
            <a:r>
              <a:rPr lang="en-GB"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: as </a:t>
            </a:r>
            <a:r>
              <a:rPr lang="en-GB" sz="20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despesas</a:t>
            </a:r>
            <a:r>
              <a:rPr lang="en-GB"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GB" sz="20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combustível</a:t>
            </a:r>
            <a:r>
              <a:rPr lang="en-GB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GB" sz="2000" b="0" i="1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</a:t>
            </a:r>
            <a:r>
              <a:rPr lang="en-GB" sz="2000" b="0" i="1" u="none" strike="noStrike" cap="none" baseline="-25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</a:t>
            </a:r>
            <a:r>
              <a:rPr lang="en-GB"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: a </a:t>
            </a:r>
            <a:r>
              <a:rPr lang="en-GB" sz="20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eletricidade</a:t>
            </a:r>
            <a:r>
              <a:rPr lang="en-GB"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20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produzida</a:t>
            </a:r>
            <a:r>
              <a:rPr lang="en-GB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GB" sz="2000" b="0" i="1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</a:t>
            </a:r>
            <a:r>
              <a:rPr lang="en-GB" sz="2000" b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a </a:t>
            </a:r>
            <a:r>
              <a:rPr lang="en-GB"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taxa de </a:t>
            </a:r>
            <a:r>
              <a:rPr lang="en-GB" sz="20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desconto</a:t>
            </a:r>
            <a:r>
              <a:rPr lang="en-GB"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GB" sz="2000" b="0" i="1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</a:t>
            </a:r>
            <a:r>
              <a:rPr lang="en-GB" sz="2000" b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o </a:t>
            </a:r>
            <a:r>
              <a:rPr lang="en-GB"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tempo de </a:t>
            </a:r>
            <a:r>
              <a:rPr lang="en-GB" sz="20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vida</a:t>
            </a:r>
            <a:r>
              <a:rPr lang="en-GB"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do </a:t>
            </a:r>
            <a:r>
              <a:rPr lang="en-GB" sz="20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sistema</a:t>
            </a:r>
            <a:r>
              <a:rPr lang="en-GB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sz="20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7" name="Google Shape;367;p12"/>
          <p:cNvSpPr/>
          <p:nvPr/>
        </p:nvSpPr>
        <p:spPr>
          <a:xfrm>
            <a:off x="835174" y="1583975"/>
            <a:ext cx="6275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Custo nivelado de produção de eletricidade (LCOE)</a:t>
            </a:r>
            <a:endParaRPr sz="2000" b="1">
              <a:solidFill>
                <a:srgbClr val="9CC2E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68" name="Google Shape;368;p12"/>
          <p:cNvSpPr/>
          <p:nvPr/>
        </p:nvSpPr>
        <p:spPr>
          <a:xfrm>
            <a:off x="7110574" y="6069981"/>
            <a:ext cx="1566454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b="1" dirty="0">
                <a:solidFill>
                  <a:srgbClr val="1D1C1D"/>
                </a:solidFill>
                <a:latin typeface="Open Sans"/>
                <a:ea typeface="Open Sans"/>
                <a:cs typeface="Open Sans"/>
                <a:sym typeface="Open Sans"/>
              </a:rPr>
              <a:t>Fonte:</a:t>
            </a:r>
            <a:r>
              <a:rPr lang="en-GB" sz="1000" dirty="0">
                <a:solidFill>
                  <a:srgbClr val="1D1C1D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1000" dirty="0" err="1">
                <a:solidFill>
                  <a:srgbClr val="1D1C1D"/>
                </a:solidFill>
                <a:latin typeface="Open Sans"/>
                <a:ea typeface="Open Sans"/>
                <a:cs typeface="Open Sans"/>
                <a:sym typeface="Open Sans"/>
              </a:rPr>
              <a:t>Sahlberg</a:t>
            </a:r>
            <a:r>
              <a:rPr lang="en-GB" sz="1000" dirty="0">
                <a:solidFill>
                  <a:srgbClr val="1D1C1D"/>
                </a:solidFill>
                <a:latin typeface="Open Sans"/>
                <a:ea typeface="Open Sans"/>
                <a:cs typeface="Open Sans"/>
                <a:sym typeface="Open Sans"/>
              </a:rPr>
              <a:t> et al. 2021</a:t>
            </a:r>
            <a:endParaRPr dirty="0"/>
          </a:p>
        </p:txBody>
      </p:sp>
      <p:sp>
        <p:nvSpPr>
          <p:cNvPr id="369" name="Google Shape;369;p12"/>
          <p:cNvSpPr/>
          <p:nvPr/>
        </p:nvSpPr>
        <p:spPr>
          <a:xfrm>
            <a:off x="7016531" y="5058295"/>
            <a:ext cx="3469219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Fonte da imagem</a:t>
            </a:r>
            <a:r>
              <a:rPr lang="en-GB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: Mentis et al. 2017, </a:t>
            </a:r>
            <a:r>
              <a:rPr lang="en-GB" sz="1000" u="sng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imagem </a:t>
            </a:r>
            <a:r>
              <a:rPr lang="en-GB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licenciada sob </a:t>
            </a:r>
            <a:r>
              <a:rPr lang="en-GB" sz="1000" u="sng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CC-BY 3.0</a:t>
            </a:r>
            <a:endParaRPr sz="1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370" name="Google Shape;370;p1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228076" y="3295618"/>
            <a:ext cx="4346825" cy="14692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13"/>
          <p:cNvSpPr txBox="1">
            <a:spLocks noGrp="1"/>
          </p:cNvSpPr>
          <p:nvPr>
            <p:ph type="title"/>
          </p:nvPr>
        </p:nvSpPr>
        <p:spPr>
          <a:xfrm>
            <a:off x="990600" y="1764740"/>
            <a:ext cx="10515600" cy="388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CC2E5"/>
              </a:buClr>
              <a:buSzPts val="2000"/>
              <a:buFont typeface="Open Sans"/>
              <a:buNone/>
            </a:pPr>
            <a:r>
              <a:rPr lang="en-GB" sz="2000" b="1">
                <a:solidFill>
                  <a:srgbClr val="9CC2E5"/>
                </a:solidFill>
              </a:rPr>
              <a:t>Exemplo de custo fotovoltaico autónomo</a:t>
            </a:r>
            <a:endParaRPr sz="2000" b="1">
              <a:solidFill>
                <a:srgbClr val="9CC2E5"/>
              </a:solidFill>
            </a:endParaRPr>
          </a:p>
        </p:txBody>
      </p:sp>
      <p:sp>
        <p:nvSpPr>
          <p:cNvPr id="377" name="Google Shape;377;p13"/>
          <p:cNvSpPr txBox="1">
            <a:spLocks noGrp="1"/>
          </p:cNvSpPr>
          <p:nvPr>
            <p:ph type="body" idx="1"/>
          </p:nvPr>
        </p:nvSpPr>
        <p:spPr>
          <a:xfrm>
            <a:off x="838200" y="2605413"/>
            <a:ext cx="5673248" cy="3571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GB" sz="2400"/>
              <a:t>O custo por Sistema Solar Doméstico (SHS) multiplicado pelo número de agregados familiares</a:t>
            </a:r>
            <a:endParaRPr sz="240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GB" sz="2400" u="sng"/>
              <a:t>Exemplo</a:t>
            </a:r>
            <a:r>
              <a:rPr lang="en-GB" sz="2400"/>
              <a:t>:</a:t>
            </a:r>
            <a:br>
              <a:rPr lang="en-GB" sz="2400"/>
            </a:br>
            <a:r>
              <a:rPr lang="en-GB" sz="2400"/>
              <a:t>Se 1 SHS custar 200 USD, o custo total do investimento será de: </a:t>
            </a:r>
            <a:br>
              <a:rPr lang="en-GB" sz="2400"/>
            </a:br>
            <a:r>
              <a:rPr lang="en-GB" sz="2400"/>
              <a:t>6 x 200 = 1.200 USD</a:t>
            </a:r>
            <a:endParaRPr sz="240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GB" sz="2400"/>
              <a:t>O custo por SHS depende da dimensão do sistema</a:t>
            </a:r>
            <a:endParaRPr sz="2400"/>
          </a:p>
        </p:txBody>
      </p:sp>
      <p:sp>
        <p:nvSpPr>
          <p:cNvPr id="378" name="Google Shape;378;p13"/>
          <p:cNvSpPr txBox="1">
            <a:spLocks noGrp="1"/>
          </p:cNvSpPr>
          <p:nvPr>
            <p:ph type="body" idx="4294967295"/>
          </p:nvPr>
        </p:nvSpPr>
        <p:spPr>
          <a:xfrm>
            <a:off x="70104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143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1143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  <p:pic>
        <p:nvPicPr>
          <p:cNvPr id="379" name="Google Shape;379;p13" descr="File:Home Icon.svg - Wikimedia Common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562533" y="4197915"/>
            <a:ext cx="624254" cy="624254"/>
          </a:xfrm>
          <a:prstGeom prst="rect">
            <a:avLst/>
          </a:prstGeom>
          <a:noFill/>
          <a:ln>
            <a:noFill/>
          </a:ln>
        </p:spPr>
      </p:pic>
      <p:sp>
        <p:nvSpPr>
          <p:cNvPr id="380" name="Google Shape;380;p13"/>
          <p:cNvSpPr txBox="1"/>
          <p:nvPr/>
        </p:nvSpPr>
        <p:spPr>
          <a:xfrm>
            <a:off x="990600" y="5175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25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GB" sz="4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5.3 Preparar os dados, o processamento e a calibração necessários</a:t>
            </a:r>
            <a:endParaRPr sz="4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81" name="Google Shape;381;p13"/>
          <p:cNvSpPr/>
          <p:nvPr/>
        </p:nvSpPr>
        <p:spPr>
          <a:xfrm>
            <a:off x="905256" y="6128829"/>
            <a:ext cx="1566454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b="1">
                <a:solidFill>
                  <a:srgbClr val="1D1C1D"/>
                </a:solidFill>
                <a:latin typeface="Open Sans"/>
                <a:ea typeface="Open Sans"/>
                <a:cs typeface="Open Sans"/>
                <a:sym typeface="Open Sans"/>
              </a:rPr>
              <a:t>Fonte:</a:t>
            </a:r>
            <a:r>
              <a:rPr lang="en-GB" sz="1000">
                <a:solidFill>
                  <a:srgbClr val="1D1C1D"/>
                </a:solidFill>
                <a:latin typeface="Open Sans"/>
                <a:ea typeface="Open Sans"/>
                <a:cs typeface="Open Sans"/>
                <a:sym typeface="Open Sans"/>
              </a:rPr>
              <a:t> Sahlberg et al. 2021</a:t>
            </a:r>
            <a:endParaRPr/>
          </a:p>
        </p:txBody>
      </p:sp>
      <p:pic>
        <p:nvPicPr>
          <p:cNvPr id="382" name="Google Shape;382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320526" y="4197915"/>
            <a:ext cx="602591" cy="451943"/>
          </a:xfrm>
          <a:prstGeom prst="rect">
            <a:avLst/>
          </a:prstGeom>
          <a:noFill/>
          <a:ln>
            <a:noFill/>
          </a:ln>
        </p:spPr>
      </p:pic>
      <p:pic>
        <p:nvPicPr>
          <p:cNvPr id="383" name="Google Shape;383;p13" descr="File:Home Icon.svg - Wikimedia Common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938700" y="2307007"/>
            <a:ext cx="624254" cy="624254"/>
          </a:xfrm>
          <a:prstGeom prst="rect">
            <a:avLst/>
          </a:prstGeom>
          <a:noFill/>
          <a:ln>
            <a:noFill/>
          </a:ln>
        </p:spPr>
      </p:pic>
      <p:pic>
        <p:nvPicPr>
          <p:cNvPr id="384" name="Google Shape;384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696693" y="2307007"/>
            <a:ext cx="602591" cy="451943"/>
          </a:xfrm>
          <a:prstGeom prst="rect">
            <a:avLst/>
          </a:prstGeom>
          <a:noFill/>
          <a:ln>
            <a:noFill/>
          </a:ln>
        </p:spPr>
      </p:pic>
      <p:pic>
        <p:nvPicPr>
          <p:cNvPr id="385" name="Google Shape;385;p13" descr="File:Home Icon.svg - Wikimedia Common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907093" y="4480779"/>
            <a:ext cx="624254" cy="624254"/>
          </a:xfrm>
          <a:prstGeom prst="rect">
            <a:avLst/>
          </a:prstGeom>
          <a:noFill/>
          <a:ln>
            <a:noFill/>
          </a:ln>
        </p:spPr>
      </p:pic>
      <p:pic>
        <p:nvPicPr>
          <p:cNvPr id="386" name="Google Shape;386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665086" y="4480779"/>
            <a:ext cx="602591" cy="451943"/>
          </a:xfrm>
          <a:prstGeom prst="rect">
            <a:avLst/>
          </a:prstGeom>
          <a:noFill/>
          <a:ln>
            <a:noFill/>
          </a:ln>
        </p:spPr>
      </p:pic>
      <p:pic>
        <p:nvPicPr>
          <p:cNvPr id="387" name="Google Shape;387;p13" descr="File:Home Icon.svg - Wikimedia Common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05931" y="2248980"/>
            <a:ext cx="624254" cy="624254"/>
          </a:xfrm>
          <a:prstGeom prst="rect">
            <a:avLst/>
          </a:prstGeom>
          <a:noFill/>
          <a:ln>
            <a:noFill/>
          </a:ln>
        </p:spPr>
      </p:pic>
      <p:pic>
        <p:nvPicPr>
          <p:cNvPr id="388" name="Google Shape;388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63924" y="2248980"/>
            <a:ext cx="602591" cy="451943"/>
          </a:xfrm>
          <a:prstGeom prst="rect">
            <a:avLst/>
          </a:prstGeom>
          <a:noFill/>
          <a:ln>
            <a:noFill/>
          </a:ln>
        </p:spPr>
      </p:pic>
      <p:pic>
        <p:nvPicPr>
          <p:cNvPr id="389" name="Google Shape;389;p13" descr="File:Home Icon.svg - Wikimedia Common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42089" y="3230934"/>
            <a:ext cx="624254" cy="624254"/>
          </a:xfrm>
          <a:prstGeom prst="rect">
            <a:avLst/>
          </a:prstGeom>
          <a:noFill/>
          <a:ln>
            <a:noFill/>
          </a:ln>
        </p:spPr>
      </p:pic>
      <p:pic>
        <p:nvPicPr>
          <p:cNvPr id="390" name="Google Shape;390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800082" y="3230934"/>
            <a:ext cx="602591" cy="451943"/>
          </a:xfrm>
          <a:prstGeom prst="rect">
            <a:avLst/>
          </a:prstGeom>
          <a:noFill/>
          <a:ln>
            <a:noFill/>
          </a:ln>
        </p:spPr>
      </p:pic>
      <p:pic>
        <p:nvPicPr>
          <p:cNvPr id="391" name="Google Shape;391;p13" descr="File:Home Icon.svg - Wikimedia Common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04635" y="3682877"/>
            <a:ext cx="624254" cy="624254"/>
          </a:xfrm>
          <a:prstGeom prst="rect">
            <a:avLst/>
          </a:prstGeom>
          <a:noFill/>
          <a:ln>
            <a:noFill/>
          </a:ln>
        </p:spPr>
      </p:pic>
      <p:pic>
        <p:nvPicPr>
          <p:cNvPr id="392" name="Google Shape;392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362628" y="3682877"/>
            <a:ext cx="602591" cy="451943"/>
          </a:xfrm>
          <a:prstGeom prst="rect">
            <a:avLst/>
          </a:prstGeom>
          <a:noFill/>
          <a:ln>
            <a:noFill/>
          </a:ln>
        </p:spPr>
      </p:pic>
      <p:sp>
        <p:nvSpPr>
          <p:cNvPr id="393" name="Google Shape;393;p13"/>
          <p:cNvSpPr txBox="1"/>
          <p:nvPr/>
        </p:nvSpPr>
        <p:spPr>
          <a:xfrm>
            <a:off x="7362628" y="5558313"/>
            <a:ext cx="4199702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Fonte da imagem: </a:t>
            </a:r>
            <a:r>
              <a:rPr lang="en-GB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Khavari et al. 2021, </a:t>
            </a:r>
            <a:r>
              <a:rPr lang="en-GB" sz="1000" u="sng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imagem</a:t>
            </a:r>
            <a:r>
              <a:rPr lang="en-GB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, licença </a:t>
            </a:r>
            <a:r>
              <a:rPr lang="en-GB" sz="1000" u="sng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CC-BY 4.0</a:t>
            </a:r>
            <a:endParaRPr sz="1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ransition spd="slow">
    <p:push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14"/>
          <p:cNvSpPr txBox="1">
            <a:spLocks noGrp="1"/>
          </p:cNvSpPr>
          <p:nvPr>
            <p:ph type="title"/>
          </p:nvPr>
        </p:nvSpPr>
        <p:spPr>
          <a:xfrm>
            <a:off x="990600" y="1716152"/>
            <a:ext cx="10515600" cy="4137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CC2E5"/>
              </a:buClr>
              <a:buSzPts val="2000"/>
              <a:buFont typeface="Open Sans"/>
              <a:buNone/>
            </a:pPr>
            <a:r>
              <a:rPr lang="en-GB" sz="2000" b="1">
                <a:solidFill>
                  <a:srgbClr val="9CC2E5"/>
                </a:solidFill>
              </a:rPr>
              <a:t>Exemplo de custos de uma mini-rede</a:t>
            </a:r>
            <a:endParaRPr sz="2000" b="1">
              <a:solidFill>
                <a:srgbClr val="9CC2E5"/>
              </a:solidFill>
            </a:endParaRPr>
          </a:p>
        </p:txBody>
      </p:sp>
      <p:sp>
        <p:nvSpPr>
          <p:cNvPr id="400" name="Google Shape;400;p14"/>
          <p:cNvSpPr txBox="1">
            <a:spLocks noGrp="1"/>
          </p:cNvSpPr>
          <p:nvPr>
            <p:ph type="body" idx="1"/>
          </p:nvPr>
        </p:nvSpPr>
        <p:spPr>
          <a:xfrm>
            <a:off x="990600" y="2157294"/>
            <a:ext cx="4314469" cy="38972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Custo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sistema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produção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Painéis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fotovoltaicos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Baterias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BoS (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inversor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controlador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carga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, banco de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baterias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, etc.)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O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custo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sistema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distribuição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Linhas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baixa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tensão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 (BT)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Linhas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média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tensão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 (MT)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Custo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por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ligação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por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domicílio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...</a:t>
            </a:r>
            <a:br>
              <a:rPr lang="en-GB" sz="2000" dirty="0">
                <a:latin typeface="Open Sans"/>
                <a:ea typeface="Open Sans"/>
                <a:cs typeface="Open Sans"/>
                <a:sym typeface="Open Sans"/>
              </a:rPr>
            </a:br>
            <a:endParaRPr sz="2000" dirty="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01" name="Google Shape;401;p14"/>
          <p:cNvSpPr txBox="1">
            <a:spLocks noGrp="1"/>
          </p:cNvSpPr>
          <p:nvPr>
            <p:ph type="body" idx="4294967295"/>
          </p:nvPr>
        </p:nvSpPr>
        <p:spPr>
          <a:xfrm>
            <a:off x="5325144" y="5151534"/>
            <a:ext cx="6002337" cy="11668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55000" lnSpcReduction="20000"/>
          </a:bodyPr>
          <a:lstStyle/>
          <a:p>
            <a:pPr marL="11430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GB" dirty="0" err="1">
                <a:latin typeface="Open Sans"/>
                <a:ea typeface="Open Sans"/>
                <a:cs typeface="Open Sans"/>
                <a:sym typeface="Open Sans"/>
              </a:rPr>
              <a:t>Exemplo</a:t>
            </a:r>
            <a:r>
              <a:rPr lang="en-GB" dirty="0">
                <a:latin typeface="Open Sans"/>
                <a:ea typeface="Open Sans"/>
                <a:cs typeface="Open Sans"/>
                <a:sym typeface="Open Sans"/>
              </a:rPr>
              <a:t>: Se a rede de </a:t>
            </a:r>
            <a:r>
              <a:rPr lang="en-GB" dirty="0" err="1">
                <a:latin typeface="Open Sans"/>
                <a:ea typeface="Open Sans"/>
                <a:cs typeface="Open Sans"/>
                <a:sym typeface="Open Sans"/>
              </a:rPr>
              <a:t>distribuição</a:t>
            </a:r>
            <a:r>
              <a:rPr lang="en-GB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dirty="0" err="1">
                <a:latin typeface="Open Sans"/>
                <a:ea typeface="Open Sans"/>
                <a:cs typeface="Open Sans"/>
                <a:sym typeface="Open Sans"/>
              </a:rPr>
              <a:t>necessitar</a:t>
            </a:r>
            <a:r>
              <a:rPr lang="en-GB" dirty="0">
                <a:latin typeface="Open Sans"/>
                <a:ea typeface="Open Sans"/>
                <a:cs typeface="Open Sans"/>
                <a:sym typeface="Open Sans"/>
              </a:rPr>
              <a:t> de 2 km de </a:t>
            </a:r>
            <a:r>
              <a:rPr lang="en-GB" dirty="0" err="1">
                <a:latin typeface="Open Sans"/>
                <a:ea typeface="Open Sans"/>
                <a:cs typeface="Open Sans"/>
                <a:sym typeface="Open Sans"/>
              </a:rPr>
              <a:t>linhas</a:t>
            </a:r>
            <a:r>
              <a:rPr lang="en-GB" dirty="0">
                <a:latin typeface="Open Sans"/>
                <a:ea typeface="Open Sans"/>
                <a:cs typeface="Open Sans"/>
                <a:sym typeface="Open Sans"/>
              </a:rPr>
              <a:t> BT e o </a:t>
            </a:r>
            <a:r>
              <a:rPr lang="en-GB" dirty="0" err="1">
                <a:latin typeface="Open Sans"/>
                <a:ea typeface="Open Sans"/>
                <a:cs typeface="Open Sans"/>
                <a:sym typeface="Open Sans"/>
              </a:rPr>
              <a:t>custo</a:t>
            </a:r>
            <a:r>
              <a:rPr lang="en-GB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dirty="0" err="1">
                <a:latin typeface="Open Sans"/>
                <a:ea typeface="Open Sans"/>
                <a:cs typeface="Open Sans"/>
                <a:sym typeface="Open Sans"/>
              </a:rPr>
              <a:t>por</a:t>
            </a:r>
            <a:r>
              <a:rPr lang="en-GB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dirty="0" err="1">
                <a:latin typeface="Open Sans"/>
                <a:ea typeface="Open Sans"/>
                <a:cs typeface="Open Sans"/>
                <a:sym typeface="Open Sans"/>
              </a:rPr>
              <a:t>linhas</a:t>
            </a:r>
            <a:r>
              <a:rPr lang="en-GB" dirty="0">
                <a:latin typeface="Open Sans"/>
                <a:ea typeface="Open Sans"/>
                <a:cs typeface="Open Sans"/>
                <a:sym typeface="Open Sans"/>
              </a:rPr>
              <a:t> BT for de 5000 USD/km, o </a:t>
            </a:r>
            <a:r>
              <a:rPr lang="en-GB" dirty="0" err="1">
                <a:latin typeface="Open Sans"/>
                <a:ea typeface="Open Sans"/>
                <a:cs typeface="Open Sans"/>
                <a:sym typeface="Open Sans"/>
              </a:rPr>
              <a:t>custo</a:t>
            </a:r>
            <a:r>
              <a:rPr lang="en-GB" dirty="0">
                <a:latin typeface="Open Sans"/>
                <a:ea typeface="Open Sans"/>
                <a:cs typeface="Open Sans"/>
                <a:sym typeface="Open Sans"/>
              </a:rPr>
              <a:t> total das </a:t>
            </a:r>
            <a:r>
              <a:rPr lang="en-GB" dirty="0" err="1">
                <a:latin typeface="Open Sans"/>
                <a:ea typeface="Open Sans"/>
                <a:cs typeface="Open Sans"/>
                <a:sym typeface="Open Sans"/>
              </a:rPr>
              <a:t>linhas</a:t>
            </a:r>
            <a:r>
              <a:rPr lang="en-GB" dirty="0">
                <a:latin typeface="Open Sans"/>
                <a:ea typeface="Open Sans"/>
                <a:cs typeface="Open Sans"/>
                <a:sym typeface="Open Sans"/>
              </a:rPr>
              <a:t> BT </a:t>
            </a:r>
            <a:r>
              <a:rPr lang="en-GB" dirty="0" err="1"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GB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dirty="0" err="1">
                <a:latin typeface="Open Sans"/>
                <a:ea typeface="Open Sans"/>
                <a:cs typeface="Open Sans"/>
                <a:sym typeface="Open Sans"/>
              </a:rPr>
              <a:t>povoação</a:t>
            </a:r>
            <a:r>
              <a:rPr lang="en-GB" dirty="0">
                <a:latin typeface="Open Sans"/>
                <a:ea typeface="Open Sans"/>
                <a:cs typeface="Open Sans"/>
                <a:sym typeface="Open Sans"/>
              </a:rPr>
              <a:t> é de 10 000 USD</a:t>
            </a:r>
            <a:endParaRPr dirty="0"/>
          </a:p>
        </p:txBody>
      </p:sp>
      <p:pic>
        <p:nvPicPr>
          <p:cNvPr id="402" name="Google Shape;402;p14" descr="File:Home Icon.svg - Wikimedia Common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60930" y="2083778"/>
            <a:ext cx="624254" cy="624254"/>
          </a:xfrm>
          <a:prstGeom prst="rect">
            <a:avLst/>
          </a:prstGeom>
          <a:noFill/>
          <a:ln>
            <a:noFill/>
          </a:ln>
        </p:spPr>
      </p:pic>
      <p:pic>
        <p:nvPicPr>
          <p:cNvPr id="403" name="Google Shape;403;p14" descr="File:Home Icon.svg - Wikimedia Common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53226" y="3586163"/>
            <a:ext cx="624254" cy="624254"/>
          </a:xfrm>
          <a:prstGeom prst="rect">
            <a:avLst/>
          </a:prstGeom>
          <a:noFill/>
          <a:ln>
            <a:noFill/>
          </a:ln>
        </p:spPr>
      </p:pic>
      <p:pic>
        <p:nvPicPr>
          <p:cNvPr id="404" name="Google Shape;404;p14" descr="File:Home Icon.svg - Wikimedia Common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14186" y="3139770"/>
            <a:ext cx="624254" cy="624254"/>
          </a:xfrm>
          <a:prstGeom prst="rect">
            <a:avLst/>
          </a:prstGeom>
          <a:noFill/>
          <a:ln>
            <a:noFill/>
          </a:ln>
        </p:spPr>
      </p:pic>
      <p:pic>
        <p:nvPicPr>
          <p:cNvPr id="405" name="Google Shape;405;p14" descr="File:Home Icon.svg - Wikimedia Common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26313" y="4453915"/>
            <a:ext cx="624254" cy="624254"/>
          </a:xfrm>
          <a:prstGeom prst="rect">
            <a:avLst/>
          </a:prstGeom>
          <a:noFill/>
          <a:ln>
            <a:noFill/>
          </a:ln>
        </p:spPr>
      </p:pic>
      <p:pic>
        <p:nvPicPr>
          <p:cNvPr id="406" name="Google Shape;406;p14" descr="File:Home Icon.svg - Wikimedia Common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727221" y="4076151"/>
            <a:ext cx="624254" cy="624254"/>
          </a:xfrm>
          <a:prstGeom prst="rect">
            <a:avLst/>
          </a:prstGeom>
          <a:noFill/>
          <a:ln>
            <a:noFill/>
          </a:ln>
        </p:spPr>
      </p:pic>
      <p:pic>
        <p:nvPicPr>
          <p:cNvPr id="407" name="Google Shape;407;p14" descr="File:Home Icon.svg - Wikimedia Common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795238" y="2157294"/>
            <a:ext cx="624254" cy="62425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08" name="Google Shape;408;p14"/>
          <p:cNvCxnSpPr/>
          <p:nvPr/>
        </p:nvCxnSpPr>
        <p:spPr>
          <a:xfrm flipH="1">
            <a:off x="9275146" y="3292031"/>
            <a:ext cx="763320" cy="294132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409" name="Google Shape;409;p14"/>
          <p:cNvCxnSpPr>
            <a:endCxn id="404" idx="3"/>
          </p:cNvCxnSpPr>
          <p:nvPr/>
        </p:nvCxnSpPr>
        <p:spPr>
          <a:xfrm rot="10800000">
            <a:off x="8638440" y="3451897"/>
            <a:ext cx="636600" cy="1344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410" name="Google Shape;410;p14"/>
          <p:cNvCxnSpPr>
            <a:stCxn id="402" idx="2"/>
          </p:cNvCxnSpPr>
          <p:nvPr/>
        </p:nvCxnSpPr>
        <p:spPr>
          <a:xfrm>
            <a:off x="7173057" y="2708032"/>
            <a:ext cx="1934400" cy="4779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411" name="Google Shape;411;p14"/>
          <p:cNvCxnSpPr>
            <a:endCxn id="407" idx="2"/>
          </p:cNvCxnSpPr>
          <p:nvPr/>
        </p:nvCxnSpPr>
        <p:spPr>
          <a:xfrm rot="10800000">
            <a:off x="9107365" y="2781548"/>
            <a:ext cx="0" cy="4044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412" name="Google Shape;412;p14"/>
          <p:cNvCxnSpPr/>
          <p:nvPr/>
        </p:nvCxnSpPr>
        <p:spPr>
          <a:xfrm>
            <a:off x="9107365" y="3185872"/>
            <a:ext cx="152400" cy="400291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413" name="Google Shape;413;p14"/>
          <p:cNvCxnSpPr/>
          <p:nvPr/>
        </p:nvCxnSpPr>
        <p:spPr>
          <a:xfrm flipH="1">
            <a:off x="8825637" y="3586163"/>
            <a:ext cx="449509" cy="510483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414" name="Google Shape;414;p14"/>
          <p:cNvCxnSpPr>
            <a:endCxn id="405" idx="0"/>
          </p:cNvCxnSpPr>
          <p:nvPr/>
        </p:nvCxnSpPr>
        <p:spPr>
          <a:xfrm flipH="1">
            <a:off x="8638440" y="4096615"/>
            <a:ext cx="187200" cy="3573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415" name="Google Shape;415;p14"/>
          <p:cNvCxnSpPr>
            <a:endCxn id="403" idx="3"/>
          </p:cNvCxnSpPr>
          <p:nvPr/>
        </p:nvCxnSpPr>
        <p:spPr>
          <a:xfrm rot="10800000">
            <a:off x="7377480" y="3898290"/>
            <a:ext cx="1448100" cy="1983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416" name="Google Shape;416;p14"/>
          <p:cNvCxnSpPr>
            <a:endCxn id="406" idx="0"/>
          </p:cNvCxnSpPr>
          <p:nvPr/>
        </p:nvCxnSpPr>
        <p:spPr>
          <a:xfrm>
            <a:off x="9275248" y="3586251"/>
            <a:ext cx="764100" cy="4899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417" name="Google Shape;417;p14"/>
          <p:cNvSpPr txBox="1"/>
          <p:nvPr/>
        </p:nvSpPr>
        <p:spPr>
          <a:xfrm>
            <a:off x="990600" y="5175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25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GB" sz="4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5.3 Preparar os dados, o processamento e a calibração necessários</a:t>
            </a:r>
            <a:endParaRPr sz="4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18" name="Google Shape;418;p14"/>
          <p:cNvSpPr/>
          <p:nvPr/>
        </p:nvSpPr>
        <p:spPr>
          <a:xfrm>
            <a:off x="990600" y="6143834"/>
            <a:ext cx="1566454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b="1">
                <a:solidFill>
                  <a:srgbClr val="1D1C1D"/>
                </a:solidFill>
                <a:latin typeface="Open Sans"/>
                <a:ea typeface="Open Sans"/>
                <a:cs typeface="Open Sans"/>
                <a:sym typeface="Open Sans"/>
              </a:rPr>
              <a:t>Fonte:</a:t>
            </a:r>
            <a:r>
              <a:rPr lang="en-GB" sz="1000">
                <a:solidFill>
                  <a:srgbClr val="1D1C1D"/>
                </a:solidFill>
                <a:latin typeface="Open Sans"/>
                <a:ea typeface="Open Sans"/>
                <a:cs typeface="Open Sans"/>
                <a:sym typeface="Open Sans"/>
              </a:rPr>
              <a:t> Sahlberg et al. 2021</a:t>
            </a:r>
            <a:endParaRPr/>
          </a:p>
        </p:txBody>
      </p:sp>
      <p:pic>
        <p:nvPicPr>
          <p:cNvPr id="419" name="Google Shape;419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053847" y="2929139"/>
            <a:ext cx="1386252" cy="633231"/>
          </a:xfrm>
          <a:prstGeom prst="rect">
            <a:avLst/>
          </a:prstGeom>
          <a:noFill/>
          <a:ln>
            <a:noFill/>
          </a:ln>
        </p:spPr>
      </p:pic>
      <p:sp>
        <p:nvSpPr>
          <p:cNvPr id="420" name="Google Shape;420;p14"/>
          <p:cNvSpPr txBox="1"/>
          <p:nvPr/>
        </p:nvSpPr>
        <p:spPr>
          <a:xfrm>
            <a:off x="6248400" y="6128423"/>
            <a:ext cx="4314469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Fonte da imagem: </a:t>
            </a:r>
            <a:r>
              <a:rPr lang="en-GB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Khavari et al. 2021, </a:t>
            </a:r>
            <a:r>
              <a:rPr lang="en-GB" sz="1000" u="sng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imagem</a:t>
            </a:r>
            <a:r>
              <a:rPr lang="en-GB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, licença </a:t>
            </a:r>
            <a:r>
              <a:rPr lang="en-GB" sz="1000" u="sng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CC-BY 4.0</a:t>
            </a:r>
            <a:endParaRPr sz="1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ransition spd="slow">
    <p:pu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GB" dirty="0" err="1"/>
              <a:t>Resultados</a:t>
            </a:r>
            <a:r>
              <a:rPr lang="en-GB" dirty="0"/>
              <a:t> </a:t>
            </a:r>
            <a:r>
              <a:rPr lang="en-GB" dirty="0" err="1"/>
              <a:t>esperados</a:t>
            </a:r>
            <a:r>
              <a:rPr lang="en-GB" dirty="0"/>
              <a:t> da </a:t>
            </a:r>
            <a:r>
              <a:rPr lang="en-GB" dirty="0" err="1"/>
              <a:t>aprendizagem</a:t>
            </a:r>
            <a:endParaRPr dirty="0"/>
          </a:p>
        </p:txBody>
      </p:sp>
      <p:sp>
        <p:nvSpPr>
          <p:cNvPr id="203" name="Google Shape;203;p30"/>
          <p:cNvSpPr txBox="1"/>
          <p:nvPr/>
        </p:nvSpPr>
        <p:spPr>
          <a:xfrm>
            <a:off x="838200" y="1813312"/>
            <a:ext cx="5993532" cy="3490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 dirty="0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No final </a:t>
            </a:r>
            <a:r>
              <a:rPr lang="en-GB" sz="2000" b="1" dirty="0" err="1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desta</a:t>
            </a:r>
            <a:r>
              <a:rPr lang="en-GB" sz="2000" b="1" dirty="0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 aula, </a:t>
            </a:r>
            <a:r>
              <a:rPr lang="en-GB" sz="2000" b="1" dirty="0" err="1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será</a:t>
            </a:r>
            <a:r>
              <a:rPr lang="en-GB" sz="2000" b="1" dirty="0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b="1" dirty="0" err="1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capaz</a:t>
            </a:r>
            <a:r>
              <a:rPr lang="en-GB" sz="2000" b="1" dirty="0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 de:</a:t>
            </a:r>
            <a:endParaRPr sz="2000" b="1" dirty="0">
              <a:solidFill>
                <a:srgbClr val="9CC2E5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342900" marR="0" lvl="0" indent="-3429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AutoNum type="arabicPeriod"/>
            </a:pP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REA1: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Explicar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aquisição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de dados para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construir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seu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modelo</a:t>
            </a:r>
            <a:endParaRPr dirty="0"/>
          </a:p>
          <a:p>
            <a:pPr marL="342900" marR="0" lvl="0" indent="-3429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AutoNum type="arabicPeriod"/>
            </a:pP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REA2: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Descrever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algoritmo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extensão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grelha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no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OnSSET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AutoNum type="arabicPeriod"/>
            </a:pP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REA3: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Listar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principais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conjuntos de dados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utilizados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no </a:t>
            </a:r>
            <a:r>
              <a:rPr lang="en-GB" sz="2000" b="1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OnSSET</a:t>
            </a:r>
            <a:r>
              <a:rPr lang="en-GB" sz="2000" b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 </a:t>
            </a:r>
            <a:endParaRPr dirty="0"/>
          </a:p>
          <a:p>
            <a:pPr marL="342900" marR="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AutoNum type="arabicPeriod"/>
            </a:pP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REA4: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Descrever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o LCOE e a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sua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utilidade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no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OnSSET</a:t>
            </a:r>
            <a:endParaRPr sz="2000" b="1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ransition spd="slow">
    <p:push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40"/>
          <p:cNvSpPr txBox="1"/>
          <p:nvPr/>
        </p:nvSpPr>
        <p:spPr>
          <a:xfrm>
            <a:off x="887215" y="8748"/>
            <a:ext cx="7651304" cy="13690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GB" sz="4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Aula 5.3 Referências</a:t>
            </a:r>
            <a:endParaRPr/>
          </a:p>
        </p:txBody>
      </p:sp>
      <p:sp>
        <p:nvSpPr>
          <p:cNvPr id="426" name="Google Shape;426;p40"/>
          <p:cNvSpPr/>
          <p:nvPr/>
        </p:nvSpPr>
        <p:spPr>
          <a:xfrm>
            <a:off x="887215" y="1471971"/>
            <a:ext cx="4710756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Sahlberg, A., Khavari, B., Korkovelos, A., Mentis, D., n.d. Palestra 3: Aplicação de SIG na análise de eletrificação na ferramenta OnSSET [Documento WWW]. Kit Didático OnSSET. URL </a:t>
            </a:r>
            <a:r>
              <a:rPr lang="en-GB" sz="1800" u="sng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https://onsset.github.io/teaching_kit/courses/module_2/Lecture%203/ </a:t>
            </a:r>
            <a:r>
              <a:rPr lang="en-GB"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(acedido em 2.18.21).</a:t>
            </a: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ransition spd="slow">
    <p:push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15"/>
          <p:cNvSpPr/>
          <p:nvPr/>
        </p:nvSpPr>
        <p:spPr>
          <a:xfrm>
            <a:off x="990600" y="6393298"/>
            <a:ext cx="1566454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b="1">
                <a:solidFill>
                  <a:srgbClr val="1D1C1D"/>
                </a:solidFill>
                <a:latin typeface="Open Sans"/>
                <a:ea typeface="Open Sans"/>
                <a:cs typeface="Open Sans"/>
                <a:sym typeface="Open Sans"/>
              </a:rPr>
              <a:t>Fonte:</a:t>
            </a:r>
            <a:r>
              <a:rPr lang="en-GB" sz="1000">
                <a:solidFill>
                  <a:srgbClr val="1D1C1D"/>
                </a:solidFill>
                <a:latin typeface="Open Sans"/>
                <a:ea typeface="Open Sans"/>
                <a:cs typeface="Open Sans"/>
                <a:sym typeface="Open Sans"/>
              </a:rPr>
              <a:t> Sahlberg et al. 2021</a:t>
            </a:r>
            <a:endParaRPr/>
          </a:p>
        </p:txBody>
      </p:sp>
      <p:sp>
        <p:nvSpPr>
          <p:cNvPr id="433" name="Google Shape;433;p15"/>
          <p:cNvSpPr txBox="1"/>
          <p:nvPr/>
        </p:nvSpPr>
        <p:spPr>
          <a:xfrm>
            <a:off x="4290975" y="6395580"/>
            <a:ext cx="4324157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Fonte da imagem: </a:t>
            </a:r>
            <a:r>
              <a:rPr lang="en-GB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Khavari et al. 2021, </a:t>
            </a:r>
            <a:r>
              <a:rPr lang="en-GB" sz="1000" u="sng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imagem</a:t>
            </a:r>
            <a:r>
              <a:rPr lang="en-GB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, licença </a:t>
            </a:r>
            <a:r>
              <a:rPr lang="en-GB" sz="1000" u="sng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CC-BY 4.0</a:t>
            </a:r>
            <a:endParaRPr sz="1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434" name="Google Shape;434;p15"/>
          <p:cNvGrpSpPr/>
          <p:nvPr/>
        </p:nvGrpSpPr>
        <p:grpSpPr>
          <a:xfrm>
            <a:off x="524257" y="1347184"/>
            <a:ext cx="11314175" cy="4969655"/>
            <a:chOff x="0" y="904542"/>
            <a:chExt cx="12314751" cy="5409149"/>
          </a:xfrm>
        </p:grpSpPr>
        <p:pic>
          <p:nvPicPr>
            <p:cNvPr id="435" name="Google Shape;435;p15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" y="2570451"/>
              <a:ext cx="12192000" cy="2552700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436" name="Google Shape;436;p15"/>
            <p:cNvCxnSpPr/>
            <p:nvPr/>
          </p:nvCxnSpPr>
          <p:spPr>
            <a:xfrm rot="10800000" flipH="1">
              <a:off x="9084701" y="3747253"/>
              <a:ext cx="850607" cy="1537774"/>
            </a:xfrm>
            <a:prstGeom prst="straightConnector1">
              <a:avLst/>
            </a:prstGeom>
            <a:noFill/>
            <a:ln w="2857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triangle" w="med" len="med"/>
            </a:ln>
          </p:spPr>
        </p:cxnSp>
        <p:cxnSp>
          <p:nvCxnSpPr>
            <p:cNvPr id="437" name="Google Shape;437;p15"/>
            <p:cNvCxnSpPr/>
            <p:nvPr/>
          </p:nvCxnSpPr>
          <p:spPr>
            <a:xfrm rot="10800000" flipH="1">
              <a:off x="0" y="2570451"/>
              <a:ext cx="2866292" cy="1529128"/>
            </a:xfrm>
            <a:prstGeom prst="straightConnector1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438" name="Google Shape;438;p15"/>
            <p:cNvCxnSpPr/>
            <p:nvPr/>
          </p:nvCxnSpPr>
          <p:spPr>
            <a:xfrm flipH="1">
              <a:off x="923192" y="2489685"/>
              <a:ext cx="284871" cy="872953"/>
            </a:xfrm>
            <a:prstGeom prst="straightConnector1">
              <a:avLst/>
            </a:prstGeom>
            <a:noFill/>
            <a:ln w="2857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triangle" w="med" len="med"/>
            </a:ln>
          </p:spPr>
        </p:cxnSp>
        <p:cxnSp>
          <p:nvCxnSpPr>
            <p:cNvPr id="439" name="Google Shape;439;p15"/>
            <p:cNvCxnSpPr/>
            <p:nvPr/>
          </p:nvCxnSpPr>
          <p:spPr>
            <a:xfrm rot="10800000" flipH="1">
              <a:off x="3084880" y="4409331"/>
              <a:ext cx="590305" cy="850638"/>
            </a:xfrm>
            <a:prstGeom prst="straightConnector1">
              <a:avLst/>
            </a:prstGeom>
            <a:noFill/>
            <a:ln w="2857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triangle" w="med" len="med"/>
            </a:ln>
          </p:spPr>
        </p:cxnSp>
        <p:sp>
          <p:nvSpPr>
            <p:cNvPr id="440" name="Google Shape;440;p15"/>
            <p:cNvSpPr txBox="1"/>
            <p:nvPr/>
          </p:nvSpPr>
          <p:spPr>
            <a:xfrm>
              <a:off x="4873395" y="904542"/>
              <a:ext cx="7441356" cy="44787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2000" b="1" u="sng">
                  <a:solidFill>
                    <a:srgbClr val="9CC3E5"/>
                  </a:solidFill>
                  <a:latin typeface="Open Sans"/>
                  <a:ea typeface="Open Sans"/>
                  <a:cs typeface="Open Sans"/>
                  <a:sym typeface="Open Sans"/>
                </a:rPr>
                <a:t>Identificar as opções de eletrificação fora da rede de menor custo</a:t>
              </a:r>
              <a:endParaRPr sz="2000" u="sng">
                <a:solidFill>
                  <a:srgbClr val="9CC3E5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441" name="Google Shape;441;p15"/>
            <p:cNvSpPr/>
            <p:nvPr/>
          </p:nvSpPr>
          <p:spPr>
            <a:xfrm>
              <a:off x="6636328" y="1696390"/>
              <a:ext cx="4090786" cy="569491"/>
            </a:xfrm>
            <a:prstGeom prst="rect">
              <a:avLst/>
            </a:prstGeom>
            <a:solidFill>
              <a:schemeClr val="lt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400" b="1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Em cada local, selecionar a tecnologia com o custo mais baixo (LCOE)</a:t>
              </a:r>
              <a:endParaRPr/>
            </a:p>
          </p:txBody>
        </p:sp>
        <p:sp>
          <p:nvSpPr>
            <p:cNvPr id="442" name="Google Shape;442;p15"/>
            <p:cNvSpPr txBox="1"/>
            <p:nvPr/>
          </p:nvSpPr>
          <p:spPr>
            <a:xfrm>
              <a:off x="559435" y="1394089"/>
              <a:ext cx="5059680" cy="1077218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400" b="1" dirty="0">
                  <a:solidFill>
                    <a:srgbClr val="FF0000"/>
                  </a:solidFill>
                  <a:latin typeface="Open Sans"/>
                  <a:ea typeface="Open Sans"/>
                  <a:cs typeface="Open Sans"/>
                  <a:sym typeface="Open Sans"/>
                </a:rPr>
                <a:t>Mini-rede PV/Diesel: 0,32 </a:t>
              </a:r>
              <a:r>
                <a:rPr lang="en-GB" sz="1400" dirty="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USD/kWh</a:t>
              </a:r>
              <a:endParaRPr dirty="0"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400" dirty="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Mini-rede </a:t>
              </a:r>
              <a:r>
                <a:rPr lang="en-GB" sz="1400" dirty="0" err="1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Eólica</a:t>
              </a:r>
              <a:r>
                <a:rPr lang="en-GB" sz="1400" dirty="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/Diesel: 0,60 USD/kWh</a:t>
              </a:r>
              <a:endParaRPr dirty="0"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400" dirty="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Mini-rede </a:t>
              </a:r>
              <a:r>
                <a:rPr lang="en-GB" sz="1400" dirty="0" err="1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hidroelétrica</a:t>
              </a:r>
              <a:r>
                <a:rPr lang="en-GB" sz="1400" dirty="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: - USD/kWh</a:t>
              </a:r>
              <a:endParaRPr dirty="0"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400" dirty="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FV </a:t>
              </a:r>
              <a:r>
                <a:rPr lang="en-GB" sz="1400" dirty="0" err="1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autônomo</a:t>
              </a:r>
              <a:r>
                <a:rPr lang="en-GB" sz="1400" dirty="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: 0,40 USD/kWh</a:t>
              </a:r>
              <a:endParaRPr sz="1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443" name="Google Shape;443;p15"/>
            <p:cNvSpPr txBox="1"/>
            <p:nvPr/>
          </p:nvSpPr>
          <p:spPr>
            <a:xfrm>
              <a:off x="559434" y="5275207"/>
              <a:ext cx="5059680" cy="1038484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400" dirty="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Mini-rede PV/Diesel: 1,40 USD/kWh</a:t>
              </a:r>
              <a:endParaRPr sz="1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400" dirty="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Mini-rede </a:t>
              </a:r>
              <a:r>
                <a:rPr lang="en-GB" sz="1400" dirty="0" err="1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Eólica</a:t>
              </a:r>
              <a:r>
                <a:rPr lang="en-GB" sz="1400" dirty="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/Diesel: 1,60 USD/kWh</a:t>
              </a:r>
              <a:endParaRPr sz="1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400" dirty="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Mini-rede </a:t>
              </a:r>
              <a:r>
                <a:rPr lang="en-GB" sz="1400" dirty="0" err="1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hidroelétrica</a:t>
              </a:r>
              <a:r>
                <a:rPr lang="en-GB" sz="1400" dirty="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: - USD/kWh</a:t>
              </a:r>
              <a:endParaRPr sz="1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400" b="1" dirty="0">
                  <a:solidFill>
                    <a:srgbClr val="FF0000"/>
                  </a:solidFill>
                  <a:latin typeface="Open Sans"/>
                  <a:ea typeface="Open Sans"/>
                  <a:cs typeface="Open Sans"/>
                  <a:sym typeface="Open Sans"/>
                </a:rPr>
                <a:t>FV </a:t>
              </a:r>
              <a:r>
                <a:rPr lang="en-GB" sz="1400" b="1" dirty="0" err="1">
                  <a:solidFill>
                    <a:srgbClr val="FF0000"/>
                  </a:solidFill>
                  <a:latin typeface="Open Sans"/>
                  <a:ea typeface="Open Sans"/>
                  <a:cs typeface="Open Sans"/>
                  <a:sym typeface="Open Sans"/>
                </a:rPr>
                <a:t>autônomo</a:t>
              </a:r>
              <a:r>
                <a:rPr lang="en-GB" sz="1400" b="1" dirty="0">
                  <a:solidFill>
                    <a:srgbClr val="FF0000"/>
                  </a:solidFill>
                  <a:latin typeface="Open Sans"/>
                  <a:ea typeface="Open Sans"/>
                  <a:cs typeface="Open Sans"/>
                  <a:sym typeface="Open Sans"/>
                </a:rPr>
                <a:t>: 0,40 USD/kWh</a:t>
              </a:r>
              <a:endParaRPr sz="1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444" name="Google Shape;444;p15"/>
            <p:cNvSpPr txBox="1"/>
            <p:nvPr/>
          </p:nvSpPr>
          <p:spPr>
            <a:xfrm>
              <a:off x="6513194" y="5275207"/>
              <a:ext cx="5059680" cy="1038484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400" dirty="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Mini-rede PV/Diesel: 0,32 USD/kWh</a:t>
              </a:r>
              <a:endParaRPr sz="1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400" dirty="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Mini-rede </a:t>
              </a:r>
              <a:r>
                <a:rPr lang="en-GB" sz="1400" dirty="0" err="1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Eólica</a:t>
              </a:r>
              <a:r>
                <a:rPr lang="en-GB" sz="1400" dirty="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/Diesel: 0,60 USD/kWh</a:t>
              </a:r>
              <a:endParaRPr sz="1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400" b="1" dirty="0">
                  <a:solidFill>
                    <a:srgbClr val="FF0000"/>
                  </a:solidFill>
                  <a:latin typeface="Open Sans"/>
                  <a:ea typeface="Open Sans"/>
                  <a:cs typeface="Open Sans"/>
                  <a:sym typeface="Open Sans"/>
                </a:rPr>
                <a:t>Mini-rede </a:t>
              </a:r>
              <a:r>
                <a:rPr lang="en-GB" sz="1400" b="1" dirty="0" err="1">
                  <a:solidFill>
                    <a:srgbClr val="FF0000"/>
                  </a:solidFill>
                  <a:latin typeface="Open Sans"/>
                  <a:ea typeface="Open Sans"/>
                  <a:cs typeface="Open Sans"/>
                  <a:sym typeface="Open Sans"/>
                </a:rPr>
                <a:t>hidroelétrica</a:t>
              </a:r>
              <a:r>
                <a:rPr lang="en-GB" sz="1400" b="1" dirty="0">
                  <a:solidFill>
                    <a:srgbClr val="FF0000"/>
                  </a:solidFill>
                  <a:latin typeface="Open Sans"/>
                  <a:ea typeface="Open Sans"/>
                  <a:cs typeface="Open Sans"/>
                  <a:sym typeface="Open Sans"/>
                </a:rPr>
                <a:t>: 0,25 USD/kWh</a:t>
              </a:r>
              <a:endParaRPr sz="1400" b="1" dirty="0">
                <a:solidFill>
                  <a:srgbClr val="FF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400" dirty="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FV </a:t>
              </a:r>
              <a:r>
                <a:rPr lang="en-GB" sz="1400" dirty="0" err="1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autônomo</a:t>
              </a:r>
              <a:r>
                <a:rPr lang="en-GB" sz="1400" dirty="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: 0,40 USD/kWh</a:t>
              </a:r>
              <a:endParaRPr sz="1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445" name="Google Shape;445;p15"/>
          <p:cNvSpPr txBox="1"/>
          <p:nvPr/>
        </p:nvSpPr>
        <p:spPr>
          <a:xfrm>
            <a:off x="990600" y="517525"/>
            <a:ext cx="6526078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GB" sz="4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5.4 </a:t>
            </a:r>
            <a:r>
              <a:rPr lang="en-GB" sz="44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Cálculos</a:t>
            </a:r>
            <a:r>
              <a:rPr lang="en-GB" sz="4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GB" sz="44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resumos</a:t>
            </a:r>
            <a:r>
              <a:rPr lang="en-GB" sz="4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GB" sz="44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OnSSET</a:t>
            </a:r>
            <a:endParaRPr sz="44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ransition spd="slow">
    <p:push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1" name="Google Shape;451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76255" y="2129880"/>
            <a:ext cx="7604342" cy="4214399"/>
          </a:xfrm>
          <a:prstGeom prst="rect">
            <a:avLst/>
          </a:prstGeom>
          <a:noFill/>
          <a:ln>
            <a:noFill/>
          </a:ln>
        </p:spPr>
      </p:pic>
      <p:sp>
        <p:nvSpPr>
          <p:cNvPr id="452" name="Google Shape;452;p16"/>
          <p:cNvSpPr/>
          <p:nvPr/>
        </p:nvSpPr>
        <p:spPr>
          <a:xfrm>
            <a:off x="1476255" y="3427028"/>
            <a:ext cx="3149938" cy="201318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0C0C0C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3" name="Google Shape;453;p16"/>
          <p:cNvSpPr txBox="1"/>
          <p:nvPr/>
        </p:nvSpPr>
        <p:spPr>
          <a:xfrm>
            <a:off x="990600" y="1716152"/>
            <a:ext cx="10515600" cy="4137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CC2E5"/>
              </a:buClr>
              <a:buSzPts val="2000"/>
              <a:buFont typeface="Open Sans"/>
              <a:buNone/>
            </a:pPr>
            <a:r>
              <a:rPr lang="en-GB" sz="2000" b="1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Etapa 6. O algoritmo de eletrificação - Extensão da rede ou fora da rede? </a:t>
            </a:r>
            <a:endParaRPr/>
          </a:p>
        </p:txBody>
      </p:sp>
      <p:sp>
        <p:nvSpPr>
          <p:cNvPr id="454" name="Google Shape;454;p16"/>
          <p:cNvSpPr txBox="1"/>
          <p:nvPr/>
        </p:nvSpPr>
        <p:spPr>
          <a:xfrm>
            <a:off x="990600" y="517525"/>
            <a:ext cx="6526078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GB" sz="4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5.4 </a:t>
            </a:r>
            <a:r>
              <a:rPr lang="en-GB" sz="44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Cálculos</a:t>
            </a:r>
            <a:r>
              <a:rPr lang="en-GB" sz="4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GB" sz="44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resumos</a:t>
            </a:r>
            <a:r>
              <a:rPr lang="en-GB" sz="4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GB" sz="44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OnSSET</a:t>
            </a:r>
            <a:endParaRPr sz="44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55" name="Google Shape;455;p16"/>
          <p:cNvSpPr/>
          <p:nvPr/>
        </p:nvSpPr>
        <p:spPr>
          <a:xfrm>
            <a:off x="1170432" y="6135139"/>
            <a:ext cx="1566454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b="1">
                <a:solidFill>
                  <a:srgbClr val="1D1C1D"/>
                </a:solidFill>
                <a:latin typeface="Open Sans"/>
                <a:ea typeface="Open Sans"/>
                <a:cs typeface="Open Sans"/>
                <a:sym typeface="Open Sans"/>
              </a:rPr>
              <a:t>Fonte:</a:t>
            </a:r>
            <a:r>
              <a:rPr lang="en-GB" sz="1000">
                <a:solidFill>
                  <a:srgbClr val="1D1C1D"/>
                </a:solidFill>
                <a:latin typeface="Open Sans"/>
                <a:ea typeface="Open Sans"/>
                <a:cs typeface="Open Sans"/>
                <a:sym typeface="Open Sans"/>
              </a:rPr>
              <a:t> Sahlberg et al. 2021</a:t>
            </a:r>
            <a:endParaRPr/>
          </a:p>
        </p:txBody>
      </p:sp>
      <p:sp>
        <p:nvSpPr>
          <p:cNvPr id="456" name="Google Shape;456;p16"/>
          <p:cNvSpPr/>
          <p:nvPr/>
        </p:nvSpPr>
        <p:spPr>
          <a:xfrm>
            <a:off x="8467654" y="6122442"/>
            <a:ext cx="3260829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Fonte da imagem</a:t>
            </a:r>
            <a:r>
              <a:rPr lang="en-GB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: Mentis et al. 2017, </a:t>
            </a:r>
            <a:r>
              <a:rPr lang="en-GB" sz="1000" u="sng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imagem </a:t>
            </a:r>
            <a:r>
              <a:rPr lang="en-GB" sz="1000" u="sng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CC-BY 3.0</a:t>
            </a:r>
            <a:endParaRPr sz="1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ransition spd="slow">
    <p:push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7"/>
          <p:cNvSpPr txBox="1">
            <a:spLocks noGrp="1"/>
          </p:cNvSpPr>
          <p:nvPr>
            <p:ph type="body" idx="1"/>
          </p:nvPr>
        </p:nvSpPr>
        <p:spPr>
          <a:xfrm>
            <a:off x="874776" y="2203582"/>
            <a:ext cx="10515600" cy="14497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1143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O custo da ligação à rede depende de:</a:t>
            </a:r>
            <a:endParaRPr/>
          </a:p>
          <a:p>
            <a:pPr marL="685800" lvl="1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GB">
                <a:latin typeface="Open Sans"/>
                <a:ea typeface="Open Sans"/>
                <a:cs typeface="Open Sans"/>
                <a:sym typeface="Open Sans"/>
              </a:rPr>
              <a:t>A rede de distribuição</a:t>
            </a:r>
            <a:endParaRPr/>
          </a:p>
          <a:p>
            <a:pPr marL="685800" lvl="1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GB">
                <a:latin typeface="Open Sans"/>
                <a:ea typeface="Open Sans"/>
                <a:cs typeface="Open Sans"/>
                <a:sym typeface="Open Sans"/>
              </a:rPr>
              <a:t>A nova linha de MT necessária para ligar a povoação</a:t>
            </a:r>
            <a:endParaRPr/>
          </a:p>
          <a:p>
            <a:pPr marL="685800" lvl="1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GB">
                <a:latin typeface="Open Sans"/>
                <a:ea typeface="Open Sans"/>
                <a:cs typeface="Open Sans"/>
                <a:sym typeface="Open Sans"/>
              </a:rPr>
              <a:t>O custo da eletricidade produzida (ou importada) para a rede</a:t>
            </a:r>
            <a:endParaRPr/>
          </a:p>
        </p:txBody>
      </p:sp>
      <p:sp>
        <p:nvSpPr>
          <p:cNvPr id="463" name="Google Shape;463;p17"/>
          <p:cNvSpPr txBox="1">
            <a:spLocks noGrp="1"/>
          </p:cNvSpPr>
          <p:nvPr>
            <p:ph type="body" idx="4294967295"/>
          </p:nvPr>
        </p:nvSpPr>
        <p:spPr>
          <a:xfrm>
            <a:off x="1257480" y="4857653"/>
            <a:ext cx="4322463" cy="753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11430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en-GB" sz="1600">
                <a:latin typeface="Open Sans"/>
                <a:ea typeface="Open Sans"/>
                <a:cs typeface="Open Sans"/>
                <a:sym typeface="Open Sans"/>
              </a:rPr>
              <a:t>Exemplo: Se a nova linha de média tensão tem 3 km e o custo das linhas de média tensão é de 9 000 USD/km, o custo total da nova linha é de 27 000 USD</a:t>
            </a:r>
            <a:endParaRPr/>
          </a:p>
        </p:txBody>
      </p:sp>
      <p:pic>
        <p:nvPicPr>
          <p:cNvPr id="464" name="Google Shape;464;p17" descr="File:Home Icon.svg - Wikimedia Common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66057" y="3552731"/>
            <a:ext cx="624254" cy="624254"/>
          </a:xfrm>
          <a:prstGeom prst="rect">
            <a:avLst/>
          </a:prstGeom>
          <a:noFill/>
          <a:ln>
            <a:noFill/>
          </a:ln>
        </p:spPr>
      </p:pic>
      <p:pic>
        <p:nvPicPr>
          <p:cNvPr id="465" name="Google Shape;465;p17" descr="File:Home Icon.svg - Wikimedia Common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458353" y="5055116"/>
            <a:ext cx="624254" cy="624254"/>
          </a:xfrm>
          <a:prstGeom prst="rect">
            <a:avLst/>
          </a:prstGeom>
          <a:noFill/>
          <a:ln>
            <a:noFill/>
          </a:ln>
        </p:spPr>
      </p:pic>
      <p:pic>
        <p:nvPicPr>
          <p:cNvPr id="466" name="Google Shape;466;p17" descr="File:Home Icon.svg - Wikimedia Common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19313" y="4608723"/>
            <a:ext cx="624254" cy="624254"/>
          </a:xfrm>
          <a:prstGeom prst="rect">
            <a:avLst/>
          </a:prstGeom>
          <a:noFill/>
          <a:ln>
            <a:noFill/>
          </a:ln>
        </p:spPr>
      </p:pic>
      <p:pic>
        <p:nvPicPr>
          <p:cNvPr id="467" name="Google Shape;467;p17" descr="File:Home Icon.svg - Wikimedia Common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31440" y="5922868"/>
            <a:ext cx="624254" cy="624254"/>
          </a:xfrm>
          <a:prstGeom prst="rect">
            <a:avLst/>
          </a:prstGeom>
          <a:noFill/>
          <a:ln>
            <a:noFill/>
          </a:ln>
        </p:spPr>
      </p:pic>
      <p:pic>
        <p:nvPicPr>
          <p:cNvPr id="468" name="Google Shape;468;p17" descr="File:Home Icon.svg - Wikimedia Common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432348" y="5545104"/>
            <a:ext cx="624254" cy="624254"/>
          </a:xfrm>
          <a:prstGeom prst="rect">
            <a:avLst/>
          </a:prstGeom>
          <a:noFill/>
          <a:ln>
            <a:noFill/>
          </a:ln>
        </p:spPr>
      </p:pic>
      <p:pic>
        <p:nvPicPr>
          <p:cNvPr id="469" name="Google Shape;469;p17" descr="File:Home Icon.svg - Wikimedia Common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500365" y="3626247"/>
            <a:ext cx="624254" cy="62425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70" name="Google Shape;470;p17"/>
          <p:cNvCxnSpPr>
            <a:stCxn id="464" idx="2"/>
          </p:cNvCxnSpPr>
          <p:nvPr/>
        </p:nvCxnSpPr>
        <p:spPr>
          <a:xfrm>
            <a:off x="6878184" y="4176985"/>
            <a:ext cx="1934400" cy="4779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471" name="Google Shape;471;p17"/>
          <p:cNvCxnSpPr/>
          <p:nvPr/>
        </p:nvCxnSpPr>
        <p:spPr>
          <a:xfrm>
            <a:off x="8812492" y="4654825"/>
            <a:ext cx="152400" cy="400291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472" name="Google Shape;472;p17"/>
          <p:cNvCxnSpPr/>
          <p:nvPr/>
        </p:nvCxnSpPr>
        <p:spPr>
          <a:xfrm flipH="1">
            <a:off x="8530764" y="5055116"/>
            <a:ext cx="449509" cy="510483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473" name="Google Shape;473;p17"/>
          <p:cNvCxnSpPr>
            <a:endCxn id="467" idx="0"/>
          </p:cNvCxnSpPr>
          <p:nvPr/>
        </p:nvCxnSpPr>
        <p:spPr>
          <a:xfrm flipH="1">
            <a:off x="8343567" y="5565568"/>
            <a:ext cx="187200" cy="3573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474" name="Google Shape;474;p17"/>
          <p:cNvCxnSpPr>
            <a:endCxn id="465" idx="3"/>
          </p:cNvCxnSpPr>
          <p:nvPr/>
        </p:nvCxnSpPr>
        <p:spPr>
          <a:xfrm rot="10800000">
            <a:off x="7082607" y="5367243"/>
            <a:ext cx="1448100" cy="1983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475" name="Google Shape;475;p17"/>
          <p:cNvCxnSpPr/>
          <p:nvPr/>
        </p:nvCxnSpPr>
        <p:spPr>
          <a:xfrm rot="10800000">
            <a:off x="8812492" y="4250501"/>
            <a:ext cx="0" cy="404324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476" name="Google Shape;476;p17"/>
          <p:cNvCxnSpPr/>
          <p:nvPr/>
        </p:nvCxnSpPr>
        <p:spPr>
          <a:xfrm>
            <a:off x="8980273" y="5055116"/>
            <a:ext cx="764202" cy="489988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477" name="Google Shape;477;p17"/>
          <p:cNvCxnSpPr/>
          <p:nvPr/>
        </p:nvCxnSpPr>
        <p:spPr>
          <a:xfrm>
            <a:off x="8435840" y="1012219"/>
            <a:ext cx="3756160" cy="1505392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478" name="Google Shape;478;p17"/>
          <p:cNvSpPr/>
          <p:nvPr/>
        </p:nvSpPr>
        <p:spPr>
          <a:xfrm>
            <a:off x="8992706" y="1395118"/>
            <a:ext cx="2582392" cy="536661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Linha</a:t>
            </a:r>
            <a:r>
              <a:rPr lang="en-GB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AT </a:t>
            </a:r>
            <a:r>
              <a:rPr lang="en-GB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existente</a:t>
            </a:r>
            <a:r>
              <a:rPr lang="en-GB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/</a:t>
            </a:r>
            <a:r>
              <a:rPr lang="en-GB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planejada</a:t>
            </a:r>
            <a:r>
              <a:rPr lang="en-GB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79" name="Google Shape;479;p17"/>
          <p:cNvCxnSpPr/>
          <p:nvPr/>
        </p:nvCxnSpPr>
        <p:spPr>
          <a:xfrm rot="10800000" flipH="1">
            <a:off x="8964892" y="2041469"/>
            <a:ext cx="1909973" cy="2952748"/>
          </a:xfrm>
          <a:prstGeom prst="straightConnector1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480" name="Google Shape;480;p17"/>
          <p:cNvSpPr txBox="1"/>
          <p:nvPr/>
        </p:nvSpPr>
        <p:spPr>
          <a:xfrm>
            <a:off x="9618446" y="3489328"/>
            <a:ext cx="1720945" cy="369332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Nova </a:t>
            </a:r>
            <a:r>
              <a:rPr lang="en-GB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linha</a:t>
            </a:r>
            <a:r>
              <a:rPr lang="en-GB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MV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1" name="Google Shape;481;p17"/>
          <p:cNvSpPr txBox="1"/>
          <p:nvPr/>
        </p:nvSpPr>
        <p:spPr>
          <a:xfrm>
            <a:off x="990600" y="1716152"/>
            <a:ext cx="10515600" cy="4137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CC2E5"/>
              </a:buClr>
              <a:buSzPts val="2000"/>
              <a:buFont typeface="Open Sans"/>
              <a:buNone/>
            </a:pPr>
            <a:r>
              <a:rPr lang="en-GB" sz="2000" b="1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Exemplo de custo de ligação à rede</a:t>
            </a:r>
            <a:endParaRPr/>
          </a:p>
        </p:txBody>
      </p:sp>
      <p:sp>
        <p:nvSpPr>
          <p:cNvPr id="482" name="Google Shape;482;p17"/>
          <p:cNvSpPr txBox="1"/>
          <p:nvPr/>
        </p:nvSpPr>
        <p:spPr>
          <a:xfrm>
            <a:off x="990600" y="517525"/>
            <a:ext cx="693928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GB" sz="4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5.4 </a:t>
            </a:r>
            <a:r>
              <a:rPr lang="en-GB" sz="44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Cálculos</a:t>
            </a:r>
            <a:r>
              <a:rPr lang="en-GB" sz="4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GB" sz="44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resumos</a:t>
            </a:r>
            <a:r>
              <a:rPr lang="en-GB" sz="4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GB" sz="44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OnSSET</a:t>
            </a:r>
            <a:endParaRPr sz="44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83" name="Google Shape;483;p17"/>
          <p:cNvSpPr/>
          <p:nvPr/>
        </p:nvSpPr>
        <p:spPr>
          <a:xfrm>
            <a:off x="1028880" y="6134352"/>
            <a:ext cx="1566454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b="1">
                <a:solidFill>
                  <a:srgbClr val="1D1C1D"/>
                </a:solidFill>
                <a:latin typeface="Open Sans"/>
                <a:ea typeface="Open Sans"/>
                <a:cs typeface="Open Sans"/>
                <a:sym typeface="Open Sans"/>
              </a:rPr>
              <a:t>Fonte:</a:t>
            </a:r>
            <a:r>
              <a:rPr lang="en-GB" sz="1000">
                <a:solidFill>
                  <a:srgbClr val="1D1C1D"/>
                </a:solidFill>
                <a:latin typeface="Open Sans"/>
                <a:ea typeface="Open Sans"/>
                <a:cs typeface="Open Sans"/>
                <a:sym typeface="Open Sans"/>
              </a:rPr>
              <a:t> Sahlberg et al. 2021</a:t>
            </a:r>
            <a:endParaRPr/>
          </a:p>
        </p:txBody>
      </p:sp>
      <p:pic>
        <p:nvPicPr>
          <p:cNvPr id="484" name="Google Shape;484;p1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031440" y="327828"/>
            <a:ext cx="1065703" cy="706796"/>
          </a:xfrm>
          <a:prstGeom prst="rect">
            <a:avLst/>
          </a:prstGeom>
          <a:noFill/>
          <a:ln>
            <a:noFill/>
          </a:ln>
        </p:spPr>
      </p:pic>
      <p:sp>
        <p:nvSpPr>
          <p:cNvPr id="485" name="Google Shape;485;p17"/>
          <p:cNvSpPr txBox="1"/>
          <p:nvPr/>
        </p:nvSpPr>
        <p:spPr>
          <a:xfrm>
            <a:off x="3912310" y="6146544"/>
            <a:ext cx="4147821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Fonte da imagem: </a:t>
            </a:r>
            <a:r>
              <a:rPr lang="en-GB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Khavari et al. 2021, </a:t>
            </a:r>
            <a:r>
              <a:rPr lang="en-GB" sz="1000" u="sng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imagem</a:t>
            </a:r>
            <a:r>
              <a:rPr lang="en-GB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, licença </a:t>
            </a:r>
            <a:r>
              <a:rPr lang="en-GB" sz="1000" u="sng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CC-BY 4.0</a:t>
            </a:r>
            <a:endParaRPr sz="1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ransition spd="slow">
    <p:push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91" name="Google Shape;491;p41"/>
          <p:cNvCxnSpPr/>
          <p:nvPr/>
        </p:nvCxnSpPr>
        <p:spPr>
          <a:xfrm>
            <a:off x="1993692" y="2818620"/>
            <a:ext cx="984587" cy="4057020"/>
          </a:xfrm>
          <a:prstGeom prst="straightConnector1">
            <a:avLst/>
          </a:prstGeom>
          <a:noFill/>
          <a:ln w="571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92" name="Google Shape;492;p41"/>
          <p:cNvSpPr/>
          <p:nvPr/>
        </p:nvSpPr>
        <p:spPr>
          <a:xfrm>
            <a:off x="5493240" y="2955240"/>
            <a:ext cx="2737080" cy="1263960"/>
          </a:xfrm>
          <a:prstGeom prst="ellipse">
            <a:avLst/>
          </a:prstGeom>
          <a:solidFill>
            <a:schemeClr val="accent6"/>
          </a:solidFill>
          <a:ln w="12700" cap="flat" cmpd="sng">
            <a:solidFill>
              <a:srgbClr val="517E3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7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Localização A</a:t>
            </a:r>
            <a:b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GB" sz="187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Fora da rede = 0,30 USD/kWh</a:t>
            </a:r>
            <a:endParaRPr sz="1870" b="0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3" name="Google Shape;493;p41"/>
          <p:cNvSpPr/>
          <p:nvPr/>
        </p:nvSpPr>
        <p:spPr>
          <a:xfrm>
            <a:off x="8785329" y="1433880"/>
            <a:ext cx="3088080" cy="1361160"/>
          </a:xfrm>
          <a:prstGeom prst="ellipse">
            <a:avLst/>
          </a:prstGeom>
          <a:solidFill>
            <a:schemeClr val="accent6"/>
          </a:solidFill>
          <a:ln w="12700" cap="flat" cmpd="sng">
            <a:solidFill>
              <a:srgbClr val="517E3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7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Localização B</a:t>
            </a:r>
            <a:b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GB" sz="187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Fora da rede = 0,25 USD/kWh</a:t>
            </a:r>
            <a:endParaRPr sz="1870" b="0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4" name="Google Shape;494;p41"/>
          <p:cNvSpPr/>
          <p:nvPr/>
        </p:nvSpPr>
        <p:spPr>
          <a:xfrm>
            <a:off x="9262080" y="4530600"/>
            <a:ext cx="2651040" cy="1356840"/>
          </a:xfrm>
          <a:prstGeom prst="ellipse">
            <a:avLst/>
          </a:prstGeom>
          <a:solidFill>
            <a:schemeClr val="accent6"/>
          </a:solidFill>
          <a:ln w="12700" cap="flat" cmpd="sng">
            <a:solidFill>
              <a:srgbClr val="517E3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7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Localização C</a:t>
            </a:r>
            <a:b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GB" sz="187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Fora da rede = 0,20 USD/kWh</a:t>
            </a:r>
            <a:endParaRPr sz="1870" b="0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95" name="Google Shape;495;p41"/>
          <p:cNvCxnSpPr/>
          <p:nvPr/>
        </p:nvCxnSpPr>
        <p:spPr>
          <a:xfrm rot="10800000" flipH="1">
            <a:off x="2358359" y="2197798"/>
            <a:ext cx="6426969" cy="1628642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96" name="Google Shape;496;p41"/>
          <p:cNvCxnSpPr/>
          <p:nvPr/>
        </p:nvCxnSpPr>
        <p:spPr>
          <a:xfrm rot="10800000" flipH="1">
            <a:off x="2358360" y="3587400"/>
            <a:ext cx="3134520" cy="326520"/>
          </a:xfrm>
          <a:prstGeom prst="straightConnector1">
            <a:avLst/>
          </a:prstGeom>
          <a:noFill/>
          <a:ln w="38100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97" name="Google Shape;497;p41"/>
          <p:cNvSpPr/>
          <p:nvPr/>
        </p:nvSpPr>
        <p:spPr>
          <a:xfrm>
            <a:off x="3202144" y="2465854"/>
            <a:ext cx="3735360" cy="5833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0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Extensão</a:t>
            </a:r>
            <a:r>
              <a:rPr lang="en-GB" sz="1600" b="0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da rede = 0,40 USD/kWh  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0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Demasiadamente</a:t>
            </a:r>
            <a:r>
              <a:rPr lang="en-GB" sz="1600" b="0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b="0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caro</a:t>
            </a:r>
            <a:endParaRPr sz="1600" b="0" strike="noStrik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8" name="Google Shape;498;p41"/>
          <p:cNvSpPr/>
          <p:nvPr/>
        </p:nvSpPr>
        <p:spPr>
          <a:xfrm>
            <a:off x="2444158" y="3919540"/>
            <a:ext cx="3807069" cy="33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Extensão da rede = 0,25 USD/kWh</a:t>
            </a:r>
            <a:endParaRPr sz="1600" b="0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9" name="Google Shape;499;p41"/>
          <p:cNvSpPr/>
          <p:nvPr/>
        </p:nvSpPr>
        <p:spPr>
          <a:xfrm>
            <a:off x="2081520" y="216360"/>
            <a:ext cx="9680400" cy="962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0" name="Google Shape;500;p41"/>
          <p:cNvSpPr/>
          <p:nvPr/>
        </p:nvSpPr>
        <p:spPr>
          <a:xfrm>
            <a:off x="999624" y="3576072"/>
            <a:ext cx="1698816" cy="9541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70" b="0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Rede </a:t>
            </a:r>
            <a:r>
              <a:rPr lang="en-GB" sz="1870" b="0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Existente</a:t>
            </a:r>
            <a:r>
              <a:rPr lang="en-GB" sz="1870" b="0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/</a:t>
            </a:r>
            <a:br>
              <a:rPr lang="en-GB" sz="1870" b="0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GB" sz="1870" b="0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Planejada</a:t>
            </a:r>
            <a:r>
              <a:rPr lang="en-GB" sz="1870" b="0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870" b="0" strike="noStrik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1" name="Google Shape;501;p41"/>
          <p:cNvSpPr txBox="1"/>
          <p:nvPr/>
        </p:nvSpPr>
        <p:spPr>
          <a:xfrm>
            <a:off x="1275868" y="179729"/>
            <a:ext cx="10762128" cy="4478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2" name="Google Shape;502;p41"/>
          <p:cNvSpPr txBox="1"/>
          <p:nvPr/>
        </p:nvSpPr>
        <p:spPr>
          <a:xfrm>
            <a:off x="990600" y="1716152"/>
            <a:ext cx="10515600" cy="4137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CC2E5"/>
              </a:buClr>
              <a:buSzPts val="2000"/>
              <a:buFont typeface="Open Sans"/>
              <a:buNone/>
            </a:pPr>
            <a:r>
              <a:rPr lang="en-GB" sz="2000" b="1" dirty="0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O </a:t>
            </a:r>
            <a:r>
              <a:rPr lang="en-GB" sz="2000" b="1" dirty="0" err="1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algoritmo</a:t>
            </a:r>
            <a:r>
              <a:rPr lang="en-GB" sz="2000" b="1" dirty="0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GB" sz="2000" b="1" dirty="0" err="1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extensão</a:t>
            </a:r>
            <a:r>
              <a:rPr lang="en-GB" sz="2000" b="1" dirty="0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 da rede </a:t>
            </a:r>
            <a:r>
              <a:rPr lang="en-GB" sz="2000" b="1" dirty="0" err="1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elétrica</a:t>
            </a:r>
            <a:endParaRPr dirty="0"/>
          </a:p>
        </p:txBody>
      </p:sp>
      <p:sp>
        <p:nvSpPr>
          <p:cNvPr id="503" name="Google Shape;503;p41"/>
          <p:cNvSpPr txBox="1"/>
          <p:nvPr/>
        </p:nvSpPr>
        <p:spPr>
          <a:xfrm>
            <a:off x="990600" y="517525"/>
            <a:ext cx="778256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GB" sz="4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5.4 </a:t>
            </a:r>
            <a:r>
              <a:rPr lang="en-GB" sz="44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Cálculos</a:t>
            </a:r>
            <a:r>
              <a:rPr lang="en-GB" sz="4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GB" sz="44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resumos</a:t>
            </a:r>
            <a:r>
              <a:rPr lang="en-GB" sz="4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GB" sz="44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OnSSET</a:t>
            </a:r>
            <a:endParaRPr sz="44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04" name="Google Shape;504;p41"/>
          <p:cNvSpPr/>
          <p:nvPr/>
        </p:nvSpPr>
        <p:spPr>
          <a:xfrm>
            <a:off x="877704" y="6143022"/>
            <a:ext cx="1566454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b="1">
                <a:solidFill>
                  <a:srgbClr val="1D1C1D"/>
                </a:solidFill>
                <a:latin typeface="Open Sans"/>
                <a:ea typeface="Open Sans"/>
                <a:cs typeface="Open Sans"/>
                <a:sym typeface="Open Sans"/>
              </a:rPr>
              <a:t>Fonte:</a:t>
            </a:r>
            <a:r>
              <a:rPr lang="en-GB" sz="1000">
                <a:solidFill>
                  <a:srgbClr val="1D1C1D"/>
                </a:solidFill>
                <a:latin typeface="Open Sans"/>
                <a:ea typeface="Open Sans"/>
                <a:cs typeface="Open Sans"/>
                <a:sym typeface="Open Sans"/>
              </a:rPr>
              <a:t> Sahlberg et al. 2021</a:t>
            </a:r>
            <a:endParaRPr/>
          </a:p>
        </p:txBody>
      </p:sp>
      <p:sp>
        <p:nvSpPr>
          <p:cNvPr id="505" name="Google Shape;505;p41"/>
          <p:cNvSpPr txBox="1"/>
          <p:nvPr/>
        </p:nvSpPr>
        <p:spPr>
          <a:xfrm>
            <a:off x="7601218" y="6131465"/>
            <a:ext cx="4197278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Fonte da imagem: </a:t>
            </a:r>
            <a:r>
              <a:rPr lang="en-GB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Khavari et al. 2021, </a:t>
            </a:r>
            <a:r>
              <a:rPr lang="en-GB" sz="1000" u="sng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imagem</a:t>
            </a:r>
            <a:r>
              <a:rPr lang="en-GB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, licença </a:t>
            </a:r>
            <a:r>
              <a:rPr lang="en-GB" sz="1000" u="sng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CC-BY 4.0</a:t>
            </a:r>
            <a:endParaRPr sz="1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ransition spd="slow">
    <p:push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11" name="Google Shape;511;p42"/>
          <p:cNvCxnSpPr/>
          <p:nvPr/>
        </p:nvCxnSpPr>
        <p:spPr>
          <a:xfrm>
            <a:off x="1993692" y="2818620"/>
            <a:ext cx="984587" cy="4057020"/>
          </a:xfrm>
          <a:prstGeom prst="straightConnector1">
            <a:avLst/>
          </a:prstGeom>
          <a:noFill/>
          <a:ln w="571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12" name="Google Shape;512;p42"/>
          <p:cNvSpPr/>
          <p:nvPr/>
        </p:nvSpPr>
        <p:spPr>
          <a:xfrm>
            <a:off x="5493240" y="2955240"/>
            <a:ext cx="2737080" cy="1263960"/>
          </a:xfrm>
          <a:prstGeom prst="ellipse">
            <a:avLst/>
          </a:prstGeom>
          <a:solidFill>
            <a:schemeClr val="accent6"/>
          </a:solidFill>
          <a:ln w="12700" cap="flat" cmpd="sng">
            <a:solidFill>
              <a:srgbClr val="517E3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7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Localização A</a:t>
            </a:r>
            <a:b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GB" sz="187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Fora da rede = 0,30 USD/kWh</a:t>
            </a:r>
            <a:endParaRPr sz="1870" b="0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13" name="Google Shape;513;p42"/>
          <p:cNvCxnSpPr/>
          <p:nvPr/>
        </p:nvCxnSpPr>
        <p:spPr>
          <a:xfrm rot="10800000" flipH="1">
            <a:off x="2358359" y="2197798"/>
            <a:ext cx="6426969" cy="1628642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514" name="Google Shape;514;p42"/>
          <p:cNvCxnSpPr/>
          <p:nvPr/>
        </p:nvCxnSpPr>
        <p:spPr>
          <a:xfrm rot="10800000" flipH="1">
            <a:off x="2358360" y="3587400"/>
            <a:ext cx="3134520" cy="326520"/>
          </a:xfrm>
          <a:prstGeom prst="straightConnector1">
            <a:avLst/>
          </a:prstGeom>
          <a:noFill/>
          <a:ln w="38100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515" name="Google Shape;515;p42"/>
          <p:cNvCxnSpPr/>
          <p:nvPr/>
        </p:nvCxnSpPr>
        <p:spPr>
          <a:xfrm rot="10800000" flipH="1">
            <a:off x="8230320" y="2647440"/>
            <a:ext cx="1176727" cy="816840"/>
          </a:xfrm>
          <a:prstGeom prst="straightConnector1">
            <a:avLst/>
          </a:prstGeom>
          <a:noFill/>
          <a:ln w="19050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516" name="Google Shape;516;p42"/>
          <p:cNvCxnSpPr/>
          <p:nvPr/>
        </p:nvCxnSpPr>
        <p:spPr>
          <a:xfrm>
            <a:off x="8230320" y="3587400"/>
            <a:ext cx="2357640" cy="943200"/>
          </a:xfrm>
          <a:prstGeom prst="straightConnector1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517" name="Google Shape;517;p42"/>
          <p:cNvSpPr/>
          <p:nvPr/>
        </p:nvSpPr>
        <p:spPr>
          <a:xfrm>
            <a:off x="3202144" y="2465854"/>
            <a:ext cx="3735360" cy="5833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0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Extensão</a:t>
            </a:r>
            <a:r>
              <a:rPr lang="en-GB" sz="1600" b="0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da rede = 0,40 USD/kWh  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0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Demasiadamente</a:t>
            </a:r>
            <a:r>
              <a:rPr lang="en-GB" sz="1600" b="0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b="0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caro</a:t>
            </a:r>
            <a:endParaRPr sz="1600" b="0" strike="noStrik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8" name="Google Shape;518;p42"/>
          <p:cNvSpPr/>
          <p:nvPr/>
        </p:nvSpPr>
        <p:spPr>
          <a:xfrm>
            <a:off x="2964081" y="3786754"/>
            <a:ext cx="3807069" cy="33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Extensão da rede = 0,25 USD/kWh</a:t>
            </a:r>
            <a:endParaRPr sz="1600" b="0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9" name="Google Shape;519;p42"/>
          <p:cNvSpPr/>
          <p:nvPr/>
        </p:nvSpPr>
        <p:spPr>
          <a:xfrm>
            <a:off x="8673840" y="3016684"/>
            <a:ext cx="3088080" cy="3389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Extensão da rede = 0,20 USD/kWh</a:t>
            </a:r>
            <a:endParaRPr sz="1600" b="0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0" name="Google Shape;520;p42"/>
          <p:cNvSpPr/>
          <p:nvPr/>
        </p:nvSpPr>
        <p:spPr>
          <a:xfrm>
            <a:off x="8678698" y="3524736"/>
            <a:ext cx="3268662" cy="829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0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Extensão</a:t>
            </a:r>
            <a:r>
              <a:rPr lang="en-GB" sz="1600" b="0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da rede = 0,25 USD/kWh</a:t>
            </a:r>
            <a:endParaRPr sz="1600" b="0" strike="noStrik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0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Demasiadamente</a:t>
            </a:r>
            <a:r>
              <a:rPr lang="en-GB" sz="1600" b="0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b="0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caro</a:t>
            </a:r>
            <a:endParaRPr sz="1600" b="0" strike="noStrik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1" name="Google Shape;521;p42"/>
          <p:cNvSpPr/>
          <p:nvPr/>
        </p:nvSpPr>
        <p:spPr>
          <a:xfrm>
            <a:off x="2081520" y="216360"/>
            <a:ext cx="9680400" cy="962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2" name="Google Shape;522;p42"/>
          <p:cNvSpPr/>
          <p:nvPr/>
        </p:nvSpPr>
        <p:spPr>
          <a:xfrm>
            <a:off x="990600" y="3624840"/>
            <a:ext cx="1585920" cy="9541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70" b="0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Rede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70" b="0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Existente</a:t>
            </a:r>
            <a:r>
              <a:rPr lang="en-GB" sz="1870" b="0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/</a:t>
            </a:r>
            <a:br>
              <a:rPr lang="en-GB" sz="1870" b="0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GB" sz="1870" b="0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Planejada</a:t>
            </a:r>
            <a:r>
              <a:rPr lang="en-GB" sz="1870" b="0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870" b="0" strike="noStrik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3" name="Google Shape;523;p42"/>
          <p:cNvSpPr/>
          <p:nvPr/>
        </p:nvSpPr>
        <p:spPr>
          <a:xfrm>
            <a:off x="8785328" y="1457460"/>
            <a:ext cx="3088080" cy="1361160"/>
          </a:xfrm>
          <a:prstGeom prst="ellipse">
            <a:avLst/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7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Localização B</a:t>
            </a:r>
            <a:b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GB" sz="187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Rede </a:t>
            </a:r>
            <a:r>
              <a:rPr lang="en-GB" sz="187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= 0,20 USD/kWh</a:t>
            </a:r>
            <a:endParaRPr sz="1870" b="0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4" name="Google Shape;524;p42"/>
          <p:cNvSpPr txBox="1"/>
          <p:nvPr/>
        </p:nvSpPr>
        <p:spPr>
          <a:xfrm>
            <a:off x="1275868" y="179729"/>
            <a:ext cx="10762128" cy="4478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5" name="Google Shape;525;p42"/>
          <p:cNvSpPr txBox="1"/>
          <p:nvPr/>
        </p:nvSpPr>
        <p:spPr>
          <a:xfrm>
            <a:off x="990600" y="1716152"/>
            <a:ext cx="10515600" cy="4137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CC2E5"/>
              </a:buClr>
              <a:buSzPts val="2000"/>
              <a:buFont typeface="Open Sans"/>
              <a:buNone/>
            </a:pPr>
            <a:r>
              <a:rPr lang="en-GB" sz="2000" b="1" dirty="0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O </a:t>
            </a:r>
            <a:r>
              <a:rPr lang="en-GB" sz="2000" b="1" dirty="0" err="1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algoritmo</a:t>
            </a:r>
            <a:r>
              <a:rPr lang="en-GB" sz="2000" b="1" dirty="0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GB" sz="2000" b="1" dirty="0" err="1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extensão</a:t>
            </a:r>
            <a:r>
              <a:rPr lang="en-GB" sz="2000" b="1" dirty="0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 da rede </a:t>
            </a:r>
            <a:r>
              <a:rPr lang="en-GB" sz="2000" b="1" dirty="0" err="1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elétrica</a:t>
            </a:r>
            <a:endParaRPr dirty="0"/>
          </a:p>
        </p:txBody>
      </p:sp>
      <p:sp>
        <p:nvSpPr>
          <p:cNvPr id="526" name="Google Shape;526;p42"/>
          <p:cNvSpPr txBox="1"/>
          <p:nvPr/>
        </p:nvSpPr>
        <p:spPr>
          <a:xfrm>
            <a:off x="990600" y="517525"/>
            <a:ext cx="778256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GB" sz="4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5.4 </a:t>
            </a:r>
            <a:r>
              <a:rPr lang="en-GB" sz="44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Cálculos</a:t>
            </a:r>
            <a:r>
              <a:rPr lang="en-GB" sz="4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GB" sz="44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resumos</a:t>
            </a:r>
            <a:r>
              <a:rPr lang="en-GB" sz="4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GB" sz="44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OnSSET</a:t>
            </a:r>
            <a:endParaRPr sz="44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27" name="Google Shape;527;p42"/>
          <p:cNvSpPr/>
          <p:nvPr/>
        </p:nvSpPr>
        <p:spPr>
          <a:xfrm>
            <a:off x="1019475" y="6130830"/>
            <a:ext cx="1566454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b="1">
                <a:solidFill>
                  <a:srgbClr val="1D1C1D"/>
                </a:solidFill>
                <a:latin typeface="Open Sans"/>
                <a:ea typeface="Open Sans"/>
                <a:cs typeface="Open Sans"/>
                <a:sym typeface="Open Sans"/>
              </a:rPr>
              <a:t>Fonte:</a:t>
            </a:r>
            <a:r>
              <a:rPr lang="en-GB" sz="1000">
                <a:solidFill>
                  <a:srgbClr val="1D1C1D"/>
                </a:solidFill>
                <a:latin typeface="Open Sans"/>
                <a:ea typeface="Open Sans"/>
                <a:cs typeface="Open Sans"/>
                <a:sym typeface="Open Sans"/>
              </a:rPr>
              <a:t> Sahlberg et al. 2021</a:t>
            </a:r>
            <a:endParaRPr/>
          </a:p>
        </p:txBody>
      </p:sp>
      <p:cxnSp>
        <p:nvCxnSpPr>
          <p:cNvPr id="528" name="Google Shape;528;p42"/>
          <p:cNvCxnSpPr/>
          <p:nvPr/>
        </p:nvCxnSpPr>
        <p:spPr>
          <a:xfrm>
            <a:off x="2510759" y="3978840"/>
            <a:ext cx="6896288" cy="1261356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29" name="Google Shape;529;p42"/>
          <p:cNvSpPr/>
          <p:nvPr/>
        </p:nvSpPr>
        <p:spPr>
          <a:xfrm>
            <a:off x="3589345" y="4920634"/>
            <a:ext cx="3807069" cy="829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0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Extensão</a:t>
            </a:r>
            <a:r>
              <a:rPr lang="en-GB" sz="1600" b="0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da rede = 0,45 USD/kWh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Demasiadamente</a:t>
            </a:r>
            <a:r>
              <a:rPr lang="en-GB" sz="1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caro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0" strike="noStrik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0" name="Google Shape;530;p42"/>
          <p:cNvSpPr txBox="1"/>
          <p:nvPr/>
        </p:nvSpPr>
        <p:spPr>
          <a:xfrm>
            <a:off x="3601213" y="6130829"/>
            <a:ext cx="3645568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Fonte da imagem: </a:t>
            </a:r>
            <a:r>
              <a:rPr lang="en-GB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Khavari et al. 2021, </a:t>
            </a:r>
            <a:r>
              <a:rPr lang="en-GB" sz="10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imagem</a:t>
            </a:r>
            <a:r>
              <a:rPr lang="en-GB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licença </a:t>
            </a:r>
            <a:r>
              <a:rPr lang="en-GB" sz="10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CC-BY 4.0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1" name="Google Shape;531;p42"/>
          <p:cNvSpPr/>
          <p:nvPr/>
        </p:nvSpPr>
        <p:spPr>
          <a:xfrm>
            <a:off x="9333895" y="4525025"/>
            <a:ext cx="2737080" cy="1263960"/>
          </a:xfrm>
          <a:prstGeom prst="ellipse">
            <a:avLst/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7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Localização C</a:t>
            </a:r>
            <a:b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GB" sz="187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Fora da rede = 0,20 USD/kWh</a:t>
            </a:r>
            <a:endParaRPr sz="1870" b="0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push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p43"/>
          <p:cNvSpPr txBox="1"/>
          <p:nvPr/>
        </p:nvSpPr>
        <p:spPr>
          <a:xfrm>
            <a:off x="887215" y="8748"/>
            <a:ext cx="7651304" cy="13690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GB" sz="4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Aula 5.4 Referências</a:t>
            </a:r>
            <a:endParaRPr/>
          </a:p>
        </p:txBody>
      </p:sp>
      <p:sp>
        <p:nvSpPr>
          <p:cNvPr id="537" name="Google Shape;537;p43"/>
          <p:cNvSpPr/>
          <p:nvPr/>
        </p:nvSpPr>
        <p:spPr>
          <a:xfrm>
            <a:off x="887215" y="1508547"/>
            <a:ext cx="4152863" cy="203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Sahlberg, A., Khavari, B., Korkovelos, A., Mentis, D., n.d. Palestra 3: Aplicação de SIG na análise de eletrificação na ferramenta OnSSET [Documento WWW]. Kit Didático OnSSET. URL </a:t>
            </a:r>
            <a:r>
              <a:rPr lang="en-GB" sz="1800" u="sng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https://onsset.github.io/teaching_kit/courses/module_2/Lecture%203/ </a:t>
            </a:r>
            <a:r>
              <a:rPr lang="en-GB"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(acedido em 2.18.21).</a:t>
            </a: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ransition spd="slow">
    <p:push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3" name="Google Shape;543;p44" descr="Graphical user interface, sunburst char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73" y="1374"/>
            <a:ext cx="12189254" cy="6855250"/>
          </a:xfrm>
          <a:prstGeom prst="rect">
            <a:avLst/>
          </a:prstGeom>
          <a:noFill/>
          <a:ln>
            <a:noFill/>
          </a:ln>
        </p:spPr>
      </p:pic>
      <p:sp>
        <p:nvSpPr>
          <p:cNvPr id="544" name="Google Shape;544;p44"/>
          <p:cNvSpPr txBox="1"/>
          <p:nvPr/>
        </p:nvSpPr>
        <p:spPr>
          <a:xfrm>
            <a:off x="11775994" y="6455206"/>
            <a:ext cx="39335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22</a:t>
            </a:r>
            <a:endParaRPr sz="1400" b="1">
              <a:solidFill>
                <a:schemeClr val="lt1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545" name="Google Shape;545;p44"/>
          <p:cNvSpPr/>
          <p:nvPr/>
        </p:nvSpPr>
        <p:spPr>
          <a:xfrm>
            <a:off x="887215" y="1389619"/>
            <a:ext cx="6217920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rgbClr val="9CC2E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46" name="Google Shape;546;p44"/>
          <p:cNvSpPr txBox="1"/>
          <p:nvPr/>
        </p:nvSpPr>
        <p:spPr>
          <a:xfrm>
            <a:off x="718081" y="2211605"/>
            <a:ext cx="5293587" cy="1932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GB" sz="4400" b="1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Agradecemos</a:t>
            </a:r>
            <a:r>
              <a:rPr lang="en-GB" sz="4400" b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br>
              <a:rPr lang="en-GB" sz="4400" b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GB" sz="4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pela </a:t>
            </a:r>
            <a:r>
              <a:rPr lang="en-GB" sz="44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sua</a:t>
            </a:r>
            <a:r>
              <a:rPr lang="en-GB" sz="4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44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atenção</a:t>
            </a:r>
            <a:r>
              <a:rPr lang="en-GB" sz="4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br>
              <a:rPr lang="en-GB" sz="4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GB" sz="44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nesta</a:t>
            </a:r>
            <a:r>
              <a:rPr lang="en-GB" sz="4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aula!</a:t>
            </a:r>
            <a:endParaRPr dirty="0"/>
          </a:p>
        </p:txBody>
      </p:sp>
    </p:spTree>
  </p:cSld>
  <p:clrMapOvr>
    <a:masterClrMapping/>
  </p:clrMapOvr>
  <p:transition spd="slow">
    <p:push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" name="Google Shape;552;p45" descr="Graphical user interface, website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53" name="Google Shape;553;p45"/>
          <p:cNvSpPr txBox="1"/>
          <p:nvPr/>
        </p:nvSpPr>
        <p:spPr>
          <a:xfrm>
            <a:off x="9919335" y="5886097"/>
            <a:ext cx="186690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Cursos do CCG (isto levá-lo-á </a:t>
            </a:r>
            <a:br>
              <a:rPr lang="en-GB" sz="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GB" sz="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para a ligação ao sítio Web http://www.ClimateCompatibleGrowth.com/teachingmaterials)</a:t>
            </a:r>
            <a:endParaRPr sz="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54" name="Google Shape;554;p45"/>
          <p:cNvSpPr txBox="1"/>
          <p:nvPr/>
        </p:nvSpPr>
        <p:spPr>
          <a:xfrm>
            <a:off x="9108490" y="4846074"/>
            <a:ext cx="2372017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Moksnes N., Sahlberg A., Khavari B. 2021.</a:t>
            </a:r>
            <a:br>
              <a:rPr lang="en-GB" sz="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GB" sz="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Palestra 5: OnSSET/Plataforma Global de Eletrificação</a:t>
            </a:r>
            <a:br>
              <a:rPr lang="en-GB" sz="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GB" sz="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Plataforma. Versão de lançamento 1.0. [online</a:t>
            </a:r>
            <a:br>
              <a:rPr lang="en-GB" sz="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GB" sz="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apresentação]. Programa de Crescimento Compatível com o Clima</a:t>
            </a:r>
            <a:br>
              <a:rPr lang="en-GB" sz="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GB" sz="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Programa de Crescimento Compatível com o Clima, Programa de Assistência à Gestão do Setor Energético e Grupo do Banco Mundial</a:t>
            </a:r>
            <a:endParaRPr sz="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ransition spd="slow">
    <p:pu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52578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GB"/>
              <a:t>5.1 A metodologia dos sete passos</a:t>
            </a:r>
            <a:endParaRPr/>
          </a:p>
        </p:txBody>
      </p:sp>
      <p:sp>
        <p:nvSpPr>
          <p:cNvPr id="210" name="Google Shape;210;p3"/>
          <p:cNvSpPr/>
          <p:nvPr/>
        </p:nvSpPr>
        <p:spPr>
          <a:xfrm>
            <a:off x="1243761" y="731876"/>
            <a:ext cx="9070647" cy="846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GB"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4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1" name="Google Shape;211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99720" y="2056239"/>
            <a:ext cx="7681650" cy="4305516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3"/>
          <p:cNvSpPr/>
          <p:nvPr/>
        </p:nvSpPr>
        <p:spPr>
          <a:xfrm>
            <a:off x="838200" y="1606033"/>
            <a:ext cx="10078616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 dirty="0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A </a:t>
            </a:r>
            <a:r>
              <a:rPr lang="en-GB" sz="2000" b="1" dirty="0" err="1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metodologia</a:t>
            </a:r>
            <a:r>
              <a:rPr lang="en-GB" sz="2000" b="1" dirty="0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 dos "</a:t>
            </a:r>
            <a:r>
              <a:rPr lang="en-GB" sz="2000" b="1" dirty="0" err="1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sete</a:t>
            </a:r>
            <a:r>
              <a:rPr lang="en-GB" sz="2000" b="1" dirty="0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b="1" dirty="0" err="1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passos</a:t>
            </a:r>
            <a:r>
              <a:rPr lang="en-GB" sz="2000" b="1" dirty="0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" para </a:t>
            </a:r>
            <a:r>
              <a:rPr lang="en-GB" sz="2000" b="1" dirty="0" err="1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criar</a:t>
            </a:r>
            <a:r>
              <a:rPr lang="en-GB" sz="2000" b="1" dirty="0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 um </a:t>
            </a:r>
            <a:r>
              <a:rPr lang="en-GB" sz="2000" b="1" dirty="0" err="1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cenário</a:t>
            </a:r>
            <a:r>
              <a:rPr lang="en-GB" sz="2000" b="1" dirty="0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b="1" dirty="0" err="1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utilizando</a:t>
            </a:r>
            <a:r>
              <a:rPr lang="en-GB" sz="2000" b="1" dirty="0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en-GB" sz="2000" b="1" dirty="0" err="1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OnSSET</a:t>
            </a:r>
            <a:endParaRPr sz="2000" b="1" dirty="0">
              <a:solidFill>
                <a:srgbClr val="9CC2E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13" name="Google Shape;213;p3"/>
          <p:cNvSpPr/>
          <p:nvPr/>
        </p:nvSpPr>
        <p:spPr>
          <a:xfrm>
            <a:off x="1399720" y="6126124"/>
            <a:ext cx="1566454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b="1">
                <a:solidFill>
                  <a:srgbClr val="1D1C1D"/>
                </a:solidFill>
                <a:latin typeface="Open Sans"/>
                <a:ea typeface="Open Sans"/>
                <a:cs typeface="Open Sans"/>
                <a:sym typeface="Open Sans"/>
              </a:rPr>
              <a:t>Fonte:</a:t>
            </a:r>
            <a:r>
              <a:rPr lang="en-GB" sz="1000">
                <a:solidFill>
                  <a:srgbClr val="1D1C1D"/>
                </a:solidFill>
                <a:latin typeface="Open Sans"/>
                <a:ea typeface="Open Sans"/>
                <a:cs typeface="Open Sans"/>
                <a:sym typeface="Open Sans"/>
              </a:rPr>
              <a:t> Sahlberg et al. 2021</a:t>
            </a:r>
            <a:endParaRPr/>
          </a:p>
        </p:txBody>
      </p:sp>
      <p:sp>
        <p:nvSpPr>
          <p:cNvPr id="214" name="Google Shape;214;p3"/>
          <p:cNvSpPr/>
          <p:nvPr/>
        </p:nvSpPr>
        <p:spPr>
          <a:xfrm>
            <a:off x="7591285" y="6124933"/>
            <a:ext cx="3469219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Fonte da imagem</a:t>
            </a:r>
            <a:r>
              <a:rPr lang="en-GB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: Mentis et al. 2017, </a:t>
            </a:r>
            <a:r>
              <a:rPr lang="en-GB" sz="1000" u="sng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imagem </a:t>
            </a:r>
            <a:r>
              <a:rPr lang="en-GB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licenciada sob </a:t>
            </a:r>
            <a:r>
              <a:rPr lang="en-GB" sz="1000" u="sng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CC-BY 3.0</a:t>
            </a:r>
            <a:endParaRPr sz="1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ransition spd="slow">
    <p:pu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0" name="Google Shape;220;p5"/>
          <p:cNvGraphicFramePr/>
          <p:nvPr>
            <p:extLst>
              <p:ext uri="{D42A27DB-BD31-4B8C-83A1-F6EECF244321}">
                <p14:modId xmlns:p14="http://schemas.microsoft.com/office/powerpoint/2010/main" val="3886928249"/>
              </p:ext>
            </p:extLst>
          </p:nvPr>
        </p:nvGraphicFramePr>
        <p:xfrm>
          <a:off x="242596" y="2032952"/>
          <a:ext cx="5504143" cy="3764182"/>
        </p:xfrm>
        <a:graphic>
          <a:graphicData uri="http://schemas.openxmlformats.org/drawingml/2006/table">
            <a:tbl>
              <a:tblPr>
                <a:noFill/>
                <a:tableStyleId>{A2D2D427-8895-4A78-8DC2-CF146EEF0783}</a:tableStyleId>
              </a:tblPr>
              <a:tblGrid>
                <a:gridCol w="4868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645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526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386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Calibri"/>
                        <a:buNone/>
                      </a:pPr>
                      <a:r>
                        <a:rPr lang="en-GB" sz="2000" b="1" u="none" strike="noStrike" cap="none"/>
                        <a:t>#</a:t>
                      </a:r>
                      <a:endParaRPr sz="2000" b="1" i="0" u="none" strike="noStrike" cap="none">
                        <a:solidFill>
                          <a:srgbClr val="000000"/>
                        </a:solidFill>
                        <a:latin typeface="Garamond"/>
                        <a:ea typeface="Garamond"/>
                        <a:cs typeface="Garamond"/>
                        <a:sym typeface="Garamond"/>
                      </a:endParaRPr>
                    </a:p>
                  </a:txBody>
                  <a:tcPr marL="9100" marR="9100" marT="910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Calibri"/>
                        <a:buNone/>
                      </a:pPr>
                      <a:r>
                        <a:rPr lang="en-GB" sz="2000" b="1" u="none" strike="noStrike" cap="none"/>
                        <a:t>Conjunto de dados</a:t>
                      </a:r>
                      <a:endParaRPr sz="2000" b="1" i="0" u="none" strike="noStrike" cap="none">
                        <a:solidFill>
                          <a:srgbClr val="000000"/>
                        </a:solidFill>
                        <a:latin typeface="Garamond"/>
                        <a:ea typeface="Garamond"/>
                        <a:cs typeface="Garamond"/>
                        <a:sym typeface="Garamond"/>
                      </a:endParaRPr>
                    </a:p>
                  </a:txBody>
                  <a:tcPr marL="9100" marR="9100" marT="910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Calibri"/>
                        <a:buNone/>
                      </a:pPr>
                      <a:r>
                        <a:rPr lang="en-GB" sz="2000" b="1" u="none" strike="noStrike" cap="none"/>
                        <a:t>Tipo</a:t>
                      </a:r>
                      <a:endParaRPr sz="2000" b="1" i="0" u="none" strike="noStrike" cap="none">
                        <a:solidFill>
                          <a:srgbClr val="000000"/>
                        </a:solidFill>
                        <a:latin typeface="Garamond"/>
                        <a:ea typeface="Garamond"/>
                        <a:cs typeface="Garamond"/>
                        <a:sym typeface="Garamond"/>
                      </a:endParaRPr>
                    </a:p>
                  </a:txBody>
                  <a:tcPr marL="9100" marR="9100" marT="910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80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Calibri"/>
                        <a:buNone/>
                      </a:pPr>
                      <a:r>
                        <a:rPr lang="en-GB" sz="1600" u="none" strike="noStrike" cap="none"/>
                        <a:t>1</a:t>
                      </a:r>
                      <a:endParaRPr sz="1600" b="0" i="0" u="none" strike="noStrike" cap="none">
                        <a:solidFill>
                          <a:srgbClr val="000000"/>
                        </a:solidFill>
                        <a:latin typeface="Garamond"/>
                        <a:ea typeface="Garamond"/>
                        <a:cs typeface="Garamond"/>
                        <a:sym typeface="Garamond"/>
                      </a:endParaRPr>
                    </a:p>
                  </a:txBody>
                  <a:tcPr marL="9100" marR="9100" marT="910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GB" sz="1800" u="none" strike="noStrike" cap="none" dirty="0" err="1"/>
                        <a:t>Densidade</a:t>
                      </a:r>
                      <a:r>
                        <a:rPr lang="en-GB" sz="1800" u="none" strike="noStrike" cap="none" dirty="0"/>
                        <a:t> e </a:t>
                      </a:r>
                      <a:r>
                        <a:rPr lang="en-GB" sz="1800" u="none" strike="noStrike" cap="none" dirty="0" err="1"/>
                        <a:t>distribuição</a:t>
                      </a:r>
                      <a:r>
                        <a:rPr lang="en-GB" sz="1800" u="none" strike="noStrike" cap="none" dirty="0"/>
                        <a:t> da </a:t>
                      </a:r>
                      <a:r>
                        <a:rPr lang="en-GB" sz="1800" u="none" strike="noStrike" cap="none" dirty="0" err="1"/>
                        <a:t>população</a:t>
                      </a:r>
                      <a:endParaRPr sz="1800" b="0" i="0" u="none" strike="noStrike" cap="none" dirty="0">
                        <a:solidFill>
                          <a:srgbClr val="000000"/>
                        </a:solidFill>
                        <a:latin typeface="Garamond"/>
                        <a:ea typeface="Garamond"/>
                        <a:cs typeface="Garamond"/>
                        <a:sym typeface="Garamond"/>
                      </a:endParaRPr>
                    </a:p>
                  </a:txBody>
                  <a:tcPr marL="9100" marR="9100" marT="910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GB" sz="1800" u="none" strike="noStrike" cap="none"/>
                        <a:t>Raster</a:t>
                      </a:r>
                      <a:endParaRPr sz="1800" b="0" i="0" u="none" strike="noStrike" cap="none">
                        <a:solidFill>
                          <a:srgbClr val="000000"/>
                        </a:solidFill>
                        <a:latin typeface="Garamond"/>
                        <a:ea typeface="Garamond"/>
                        <a:cs typeface="Garamond"/>
                        <a:sym typeface="Garamond"/>
                      </a:endParaRPr>
                    </a:p>
                  </a:txBody>
                  <a:tcPr marL="9100" marR="9100" marT="910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79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Calibri"/>
                        <a:buNone/>
                      </a:pPr>
                      <a:r>
                        <a:rPr lang="en-GB" sz="1600" u="none" strike="noStrike" cap="none"/>
                        <a:t>2</a:t>
                      </a:r>
                      <a:endParaRPr sz="1600" b="0" i="0" u="none" strike="noStrike" cap="none">
                        <a:solidFill>
                          <a:srgbClr val="000000"/>
                        </a:solidFill>
                        <a:latin typeface="Garamond"/>
                        <a:ea typeface="Garamond"/>
                        <a:cs typeface="Garamond"/>
                        <a:sym typeface="Garamond"/>
                      </a:endParaRPr>
                    </a:p>
                  </a:txBody>
                  <a:tcPr marL="9100" marR="9100" marT="910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GB" sz="1800" u="none" strike="noStrike" cap="none"/>
                        <a:t>Limites administrativos</a:t>
                      </a:r>
                      <a:endParaRPr sz="1800" b="0" i="0" u="none" strike="noStrike" cap="none">
                        <a:solidFill>
                          <a:srgbClr val="000000"/>
                        </a:solidFill>
                        <a:latin typeface="Garamond"/>
                        <a:ea typeface="Garamond"/>
                        <a:cs typeface="Garamond"/>
                        <a:sym typeface="Garamond"/>
                      </a:endParaRPr>
                    </a:p>
                  </a:txBody>
                  <a:tcPr marL="9100" marR="9100" marT="910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GB" sz="1800" u="none" strike="noStrike" cap="none"/>
                        <a:t>Raster </a:t>
                      </a:r>
                      <a:endParaRPr sz="1800" b="0" i="0" u="none" strike="noStrike" cap="none">
                        <a:solidFill>
                          <a:srgbClr val="000000"/>
                        </a:solidFill>
                        <a:latin typeface="Garamond"/>
                        <a:ea typeface="Garamond"/>
                        <a:cs typeface="Garamond"/>
                        <a:sym typeface="Garamond"/>
                      </a:endParaRPr>
                    </a:p>
                  </a:txBody>
                  <a:tcPr marL="9100" marR="9100" marT="910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95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Calibri"/>
                        <a:buNone/>
                      </a:pPr>
                      <a:r>
                        <a:rPr lang="en-GB" sz="1600" u="none" strike="noStrike" cap="none"/>
                        <a:t>3</a:t>
                      </a:r>
                      <a:endParaRPr sz="1600" b="0" i="0" u="none" strike="noStrike" cap="none">
                        <a:solidFill>
                          <a:srgbClr val="000000"/>
                        </a:solidFill>
                        <a:latin typeface="Garamond"/>
                        <a:ea typeface="Garamond"/>
                        <a:cs typeface="Garamond"/>
                        <a:sym typeface="Garamond"/>
                      </a:endParaRPr>
                    </a:p>
                  </a:txBody>
                  <a:tcPr marL="9100" marR="9100" marT="910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GB" sz="1800" u="none" strike="noStrike" cap="none" dirty="0"/>
                        <a:t>Rede </a:t>
                      </a:r>
                      <a:r>
                        <a:rPr lang="en-GB" sz="1800" u="none" strike="noStrike" cap="none" dirty="0" err="1"/>
                        <a:t>elétrica</a:t>
                      </a:r>
                      <a:r>
                        <a:rPr lang="en-GB" sz="1800" u="none" strike="noStrike" cap="none" dirty="0"/>
                        <a:t> </a:t>
                      </a:r>
                      <a:r>
                        <a:rPr lang="en-GB" sz="1800" u="none" strike="noStrike" cap="none" dirty="0" err="1"/>
                        <a:t>existente</a:t>
                      </a:r>
                      <a:endParaRPr sz="1800" b="0" i="0" u="none" strike="noStrike" cap="none" dirty="0">
                        <a:solidFill>
                          <a:srgbClr val="000000"/>
                        </a:solidFill>
                        <a:latin typeface="Garamond"/>
                        <a:ea typeface="Garamond"/>
                        <a:cs typeface="Garamond"/>
                        <a:sym typeface="Garamond"/>
                      </a:endParaRPr>
                    </a:p>
                  </a:txBody>
                  <a:tcPr marL="9100" marR="9100" marT="910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GB" sz="1800" u="none" strike="noStrike" cap="none" dirty="0"/>
                        <a:t>Shapefile de </a:t>
                      </a:r>
                      <a:r>
                        <a:rPr lang="en-GB" sz="1800" u="none" strike="noStrike" cap="none" dirty="0" err="1"/>
                        <a:t>linha</a:t>
                      </a:r>
                      <a:endParaRPr sz="1800" b="0" i="0" u="none" strike="noStrike" cap="none" dirty="0">
                        <a:solidFill>
                          <a:srgbClr val="000000"/>
                        </a:solidFill>
                        <a:latin typeface="Garamond"/>
                        <a:ea typeface="Garamond"/>
                        <a:cs typeface="Garamond"/>
                        <a:sym typeface="Garamond"/>
                      </a:endParaRPr>
                    </a:p>
                  </a:txBody>
                  <a:tcPr marL="9100" marR="9100" marT="910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3367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Calibri"/>
                        <a:buNone/>
                      </a:pPr>
                      <a:r>
                        <a:rPr lang="en-GB" sz="1600" u="none" strike="noStrike" cap="none" dirty="0"/>
                        <a:t>4</a:t>
                      </a:r>
                      <a:endParaRPr sz="1600" b="0" i="0" u="none" strike="noStrike" cap="none" dirty="0">
                        <a:solidFill>
                          <a:srgbClr val="000000"/>
                        </a:solidFill>
                        <a:latin typeface="Garamond"/>
                        <a:ea typeface="Garamond"/>
                        <a:cs typeface="Garamond"/>
                        <a:sym typeface="Garamond"/>
                      </a:endParaRPr>
                    </a:p>
                  </a:txBody>
                  <a:tcPr marL="9100" marR="9100" marT="910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GB" sz="1800" u="none" strike="noStrike" cap="none"/>
                        <a:t>Subestações</a:t>
                      </a:r>
                      <a:endParaRPr sz="1800" b="0" i="0" u="none" strike="noStrike" cap="none">
                        <a:solidFill>
                          <a:srgbClr val="000000"/>
                        </a:solidFill>
                        <a:latin typeface="Garamond"/>
                        <a:ea typeface="Garamond"/>
                        <a:cs typeface="Garamond"/>
                        <a:sym typeface="Garamond"/>
                      </a:endParaRPr>
                    </a:p>
                  </a:txBody>
                  <a:tcPr marL="9100" marR="9100" marT="910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GB" sz="1800" u="none" strike="noStrike" cap="none" dirty="0"/>
                        <a:t>Shapefile de </a:t>
                      </a:r>
                      <a:r>
                        <a:rPr lang="en-GB" sz="1800" u="none" strike="noStrike" cap="none" dirty="0" err="1"/>
                        <a:t>pontos</a:t>
                      </a:r>
                      <a:endParaRPr sz="1800" b="0" i="0" u="none" strike="noStrike" cap="none" dirty="0">
                        <a:solidFill>
                          <a:srgbClr val="000000"/>
                        </a:solidFill>
                        <a:latin typeface="Garamond"/>
                        <a:ea typeface="Garamond"/>
                        <a:cs typeface="Garamond"/>
                        <a:sym typeface="Garamond"/>
                      </a:endParaRPr>
                    </a:p>
                  </a:txBody>
                  <a:tcPr marL="9100" marR="9100" marT="910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80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Calibri"/>
                        <a:buNone/>
                      </a:pPr>
                      <a:r>
                        <a:rPr lang="en-GB" sz="1600" u="none" strike="noStrike" cap="none"/>
                        <a:t>5</a:t>
                      </a:r>
                      <a:endParaRPr sz="1600" b="0" i="0" u="none" strike="noStrike" cap="none">
                        <a:solidFill>
                          <a:srgbClr val="000000"/>
                        </a:solidFill>
                        <a:latin typeface="Garamond"/>
                        <a:ea typeface="Garamond"/>
                        <a:cs typeface="Garamond"/>
                        <a:sym typeface="Garamond"/>
                      </a:endParaRPr>
                    </a:p>
                  </a:txBody>
                  <a:tcPr marL="9100" marR="9100" marT="910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GB" sz="1800" u="none" strike="noStrike" cap="none"/>
                        <a:t>Centrais eléctricas</a:t>
                      </a:r>
                      <a:endParaRPr sz="1800" b="0" i="0" u="none" strike="noStrike" cap="none">
                        <a:solidFill>
                          <a:srgbClr val="000000"/>
                        </a:solidFill>
                        <a:latin typeface="Garamond"/>
                        <a:ea typeface="Garamond"/>
                        <a:cs typeface="Garamond"/>
                        <a:sym typeface="Garamond"/>
                      </a:endParaRPr>
                    </a:p>
                  </a:txBody>
                  <a:tcPr marL="9100" marR="9100" marT="910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GB" sz="1800" u="none" strike="noStrike" cap="none" dirty="0"/>
                        <a:t>Shapefile de </a:t>
                      </a:r>
                      <a:r>
                        <a:rPr lang="en-GB" sz="1800" u="none" strike="noStrike" cap="none" dirty="0" err="1"/>
                        <a:t>pontos</a:t>
                      </a:r>
                      <a:endParaRPr sz="1800" b="0" i="0" u="none" strike="noStrike" cap="none" dirty="0">
                        <a:solidFill>
                          <a:srgbClr val="000000"/>
                        </a:solidFill>
                        <a:latin typeface="Garamond"/>
                        <a:ea typeface="Garamond"/>
                        <a:cs typeface="Garamond"/>
                        <a:sym typeface="Garamond"/>
                      </a:endParaRPr>
                    </a:p>
                  </a:txBody>
                  <a:tcPr marL="9100" marR="9100" marT="910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80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Calibri"/>
                        <a:buNone/>
                      </a:pPr>
                      <a:r>
                        <a:rPr lang="en-GB" sz="1600" u="none" strike="noStrike" cap="none"/>
                        <a:t>6</a:t>
                      </a:r>
                      <a:endParaRPr sz="1600" b="0" i="0" u="none" strike="noStrike" cap="none">
                        <a:solidFill>
                          <a:srgbClr val="000000"/>
                        </a:solidFill>
                        <a:latin typeface="Garamond"/>
                        <a:ea typeface="Garamond"/>
                        <a:cs typeface="Garamond"/>
                        <a:sym typeface="Garamond"/>
                      </a:endParaRPr>
                    </a:p>
                  </a:txBody>
                  <a:tcPr marL="9100" marR="9100" marT="910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GB" sz="1800" u="none" strike="noStrike" cap="none"/>
                        <a:t>Minas e pedreiras</a:t>
                      </a:r>
                      <a:endParaRPr sz="1800" b="0" i="0" u="none" strike="noStrike" cap="none">
                        <a:solidFill>
                          <a:srgbClr val="000000"/>
                        </a:solidFill>
                        <a:latin typeface="Garamond"/>
                        <a:ea typeface="Garamond"/>
                        <a:cs typeface="Garamond"/>
                        <a:sym typeface="Garamond"/>
                      </a:endParaRPr>
                    </a:p>
                  </a:txBody>
                  <a:tcPr marL="9100" marR="9100" marT="910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GB" sz="1800" u="none" strike="noStrike" cap="none" dirty="0"/>
                        <a:t>Shapefile de </a:t>
                      </a:r>
                      <a:r>
                        <a:rPr lang="en-GB" sz="1800" u="none" strike="noStrike" cap="none" dirty="0" err="1"/>
                        <a:t>pontos</a:t>
                      </a:r>
                      <a:endParaRPr sz="1800" b="0" i="0" u="none" strike="noStrike" cap="none" dirty="0">
                        <a:solidFill>
                          <a:srgbClr val="000000"/>
                        </a:solidFill>
                        <a:latin typeface="Garamond"/>
                        <a:ea typeface="Garamond"/>
                        <a:cs typeface="Garamond"/>
                        <a:sym typeface="Garamond"/>
                      </a:endParaRPr>
                    </a:p>
                  </a:txBody>
                  <a:tcPr marL="9100" marR="9100" marT="910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7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Calibri"/>
                        <a:buNone/>
                      </a:pPr>
                      <a:r>
                        <a:rPr lang="en-GB" sz="1600" u="none" strike="noStrike" cap="none"/>
                        <a:t>7</a:t>
                      </a:r>
                      <a:endParaRPr sz="1600" b="0" i="0" u="none" strike="noStrike" cap="none">
                        <a:solidFill>
                          <a:srgbClr val="000000"/>
                        </a:solidFill>
                        <a:latin typeface="Garamond"/>
                        <a:ea typeface="Garamond"/>
                        <a:cs typeface="Garamond"/>
                        <a:sym typeface="Garamond"/>
                      </a:endParaRPr>
                    </a:p>
                  </a:txBody>
                  <a:tcPr marL="9100" marR="9100" marT="910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GB" sz="1800" u="none" strike="noStrike" cap="none" dirty="0" err="1"/>
                        <a:t>Estradas</a:t>
                      </a:r>
                      <a:endParaRPr sz="1800" b="0" i="0" u="none" strike="noStrike" cap="none" dirty="0">
                        <a:solidFill>
                          <a:srgbClr val="000000"/>
                        </a:solidFill>
                        <a:latin typeface="Garamond"/>
                        <a:ea typeface="Garamond"/>
                        <a:cs typeface="Garamond"/>
                        <a:sym typeface="Garamond"/>
                      </a:endParaRPr>
                    </a:p>
                  </a:txBody>
                  <a:tcPr marL="9100" marR="9100" marT="910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GB" sz="1800" u="none" strike="noStrike" cap="none" dirty="0"/>
                        <a:t>Shapefile de </a:t>
                      </a:r>
                      <a:r>
                        <a:rPr lang="en-GB" sz="1800" u="none" strike="noStrike" cap="none" dirty="0" err="1"/>
                        <a:t>linha</a:t>
                      </a:r>
                      <a:endParaRPr sz="1800" b="0" i="0" u="none" strike="noStrike" cap="none" dirty="0">
                        <a:solidFill>
                          <a:srgbClr val="000000"/>
                        </a:solidFill>
                        <a:latin typeface="Garamond"/>
                        <a:ea typeface="Garamond"/>
                        <a:cs typeface="Garamond"/>
                        <a:sym typeface="Garamond"/>
                      </a:endParaRPr>
                    </a:p>
                  </a:txBody>
                  <a:tcPr marL="9100" marR="9100" marT="910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7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Calibri"/>
                        <a:buNone/>
                      </a:pPr>
                      <a:r>
                        <a:rPr lang="en-GB" sz="1600" u="none" strike="noStrike" cap="none"/>
                        <a:t>8</a:t>
                      </a:r>
                      <a:endParaRPr sz="1600" b="0" i="0" u="none" strike="noStrike" cap="none">
                        <a:solidFill>
                          <a:srgbClr val="000000"/>
                        </a:solidFill>
                        <a:latin typeface="Garamond"/>
                        <a:ea typeface="Garamond"/>
                        <a:cs typeface="Garamond"/>
                        <a:sym typeface="Garamond"/>
                      </a:endParaRPr>
                    </a:p>
                  </a:txBody>
                  <a:tcPr marL="9100" marR="9100" marT="910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GB" sz="1800" u="none" strike="noStrike" cap="none" dirty="0"/>
                        <a:t>Rede </a:t>
                      </a:r>
                      <a:r>
                        <a:rPr lang="en-GB" sz="1800" u="none" strike="noStrike" cap="none" dirty="0" err="1"/>
                        <a:t>elétrica</a:t>
                      </a:r>
                      <a:r>
                        <a:rPr lang="en-GB" sz="1800" u="none" strike="noStrike" cap="none" dirty="0"/>
                        <a:t> </a:t>
                      </a:r>
                      <a:r>
                        <a:rPr lang="en-GB" sz="1800" u="none" strike="noStrike" cap="none" dirty="0" err="1"/>
                        <a:t>planejada</a:t>
                      </a:r>
                      <a:endParaRPr sz="1800" b="0" i="0" u="none" strike="noStrike" cap="none" dirty="0">
                        <a:solidFill>
                          <a:srgbClr val="000000"/>
                        </a:solidFill>
                        <a:latin typeface="Garamond"/>
                        <a:ea typeface="Garamond"/>
                        <a:cs typeface="Garamond"/>
                        <a:sym typeface="Garamond"/>
                      </a:endParaRPr>
                    </a:p>
                  </a:txBody>
                  <a:tcPr marL="9100" marR="9100" marT="910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GB" sz="1800" u="none" strike="noStrike" cap="none" dirty="0"/>
                        <a:t>Shapefile de </a:t>
                      </a:r>
                      <a:r>
                        <a:rPr lang="en-GB" sz="1800" u="none" strike="noStrike" cap="none" dirty="0" err="1"/>
                        <a:t>linha</a:t>
                      </a:r>
                      <a:endParaRPr sz="1800" b="0" i="0" u="none" strike="noStrike" cap="none" dirty="0">
                        <a:solidFill>
                          <a:srgbClr val="000000"/>
                        </a:solidFill>
                        <a:latin typeface="Garamond"/>
                        <a:ea typeface="Garamond"/>
                        <a:cs typeface="Garamond"/>
                        <a:sym typeface="Garamond"/>
                      </a:endParaRPr>
                    </a:p>
                  </a:txBody>
                  <a:tcPr marL="9100" marR="9100" marT="910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221" name="Google Shape;221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528957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GB"/>
              <a:t>5.1 A metodologia dos sete passos</a:t>
            </a:r>
            <a:endParaRPr/>
          </a:p>
        </p:txBody>
      </p:sp>
      <p:graphicFrame>
        <p:nvGraphicFramePr>
          <p:cNvPr id="222" name="Google Shape;222;p5"/>
          <p:cNvGraphicFramePr/>
          <p:nvPr>
            <p:extLst>
              <p:ext uri="{D42A27DB-BD31-4B8C-83A1-F6EECF244321}">
                <p14:modId xmlns:p14="http://schemas.microsoft.com/office/powerpoint/2010/main" val="856762008"/>
              </p:ext>
            </p:extLst>
          </p:nvPr>
        </p:nvGraphicFramePr>
        <p:xfrm>
          <a:off x="5906279" y="2351513"/>
          <a:ext cx="5678790" cy="3538775"/>
        </p:xfrm>
        <a:graphic>
          <a:graphicData uri="http://schemas.openxmlformats.org/drawingml/2006/table">
            <a:tbl>
              <a:tblPr>
                <a:noFill/>
                <a:tableStyleId>{A2D2D427-8895-4A78-8DC2-CF146EEF0783}</a:tableStyleId>
              </a:tblPr>
              <a:tblGrid>
                <a:gridCol w="5023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586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178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621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GB" sz="1800" u="none" strike="noStrike" cap="none"/>
                        <a:t>9</a:t>
                      </a:r>
                      <a:endParaRPr sz="1800" b="0" i="0" u="none" strike="noStrike" cap="none">
                        <a:solidFill>
                          <a:srgbClr val="000000"/>
                        </a:solidFill>
                        <a:latin typeface="Garamond"/>
                        <a:ea typeface="Garamond"/>
                        <a:cs typeface="Garamond"/>
                        <a:sym typeface="Garamond"/>
                      </a:endParaRPr>
                    </a:p>
                  </a:txBody>
                  <a:tcPr marL="9100" marR="9100" marT="910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Calibri"/>
                        <a:buNone/>
                      </a:pPr>
                      <a:r>
                        <a:rPr lang="en-GB" sz="2000" u="none" strike="noStrike" cap="none" dirty="0" err="1"/>
                        <a:t>Luzes</a:t>
                      </a:r>
                      <a:r>
                        <a:rPr lang="en-GB" sz="2000" u="none" strike="noStrike" cap="none" dirty="0"/>
                        <a:t> </a:t>
                      </a:r>
                      <a:r>
                        <a:rPr lang="en-GB" sz="2000" u="none" strike="noStrike" cap="none" dirty="0" err="1"/>
                        <a:t>noturnas</a:t>
                      </a:r>
                      <a:endParaRPr sz="2000" b="0" i="0" u="none" strike="noStrike" cap="none" dirty="0">
                        <a:solidFill>
                          <a:srgbClr val="000000"/>
                        </a:solidFill>
                        <a:latin typeface="Garamond"/>
                        <a:ea typeface="Garamond"/>
                        <a:cs typeface="Garamond"/>
                        <a:sym typeface="Garamond"/>
                      </a:endParaRPr>
                    </a:p>
                  </a:txBody>
                  <a:tcPr marL="9100" marR="9100" marT="910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Calibri"/>
                        <a:buNone/>
                      </a:pPr>
                      <a:r>
                        <a:rPr lang="en-GB" sz="2000" u="none" strike="noStrike" cap="none"/>
                        <a:t>Raster</a:t>
                      </a:r>
                      <a:endParaRPr sz="2000" b="0" i="0" u="none" strike="noStrike" cap="none">
                        <a:solidFill>
                          <a:srgbClr val="000000"/>
                        </a:solidFill>
                        <a:latin typeface="Garamond"/>
                        <a:ea typeface="Garamond"/>
                        <a:cs typeface="Garamond"/>
                        <a:sym typeface="Garamond"/>
                      </a:endParaRPr>
                    </a:p>
                  </a:txBody>
                  <a:tcPr marL="9100" marR="9100" marT="910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GB" sz="1800" u="none" strike="noStrike" cap="none"/>
                        <a:t>10</a:t>
                      </a:r>
                      <a:endParaRPr sz="1800" b="0" i="0" u="none" strike="noStrike" cap="none">
                        <a:solidFill>
                          <a:srgbClr val="000000"/>
                        </a:solidFill>
                        <a:latin typeface="Garamond"/>
                        <a:ea typeface="Garamond"/>
                        <a:cs typeface="Garamond"/>
                        <a:sym typeface="Garamond"/>
                      </a:endParaRPr>
                    </a:p>
                  </a:txBody>
                  <a:tcPr marL="9100" marR="9100" marT="910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Calibri"/>
                        <a:buNone/>
                      </a:pPr>
                      <a:r>
                        <a:rPr lang="en-GB" sz="2000" u="none" strike="noStrike" cap="none" dirty="0"/>
                        <a:t>GHI</a:t>
                      </a:r>
                      <a:endParaRPr sz="2000" b="0" i="0" u="none" strike="noStrike" cap="none" dirty="0">
                        <a:solidFill>
                          <a:srgbClr val="000000"/>
                        </a:solidFill>
                        <a:latin typeface="Garamond"/>
                        <a:ea typeface="Garamond"/>
                        <a:cs typeface="Garamond"/>
                        <a:sym typeface="Garamond"/>
                      </a:endParaRPr>
                    </a:p>
                  </a:txBody>
                  <a:tcPr marL="9100" marR="9100" marT="910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Calibri"/>
                        <a:buNone/>
                      </a:pPr>
                      <a:r>
                        <a:rPr lang="en-GB" sz="2000" u="none" strike="noStrike" cap="none"/>
                        <a:t>Raster</a:t>
                      </a:r>
                      <a:endParaRPr sz="2000" b="0" i="0" u="none" strike="noStrike" cap="none">
                        <a:solidFill>
                          <a:srgbClr val="000000"/>
                        </a:solidFill>
                        <a:latin typeface="Garamond"/>
                        <a:ea typeface="Garamond"/>
                        <a:cs typeface="Garamond"/>
                        <a:sym typeface="Garamond"/>
                      </a:endParaRPr>
                    </a:p>
                  </a:txBody>
                  <a:tcPr marL="9100" marR="9100" marT="910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25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GB" sz="1800" u="none" strike="noStrike" cap="none"/>
                        <a:t>11</a:t>
                      </a:r>
                      <a:endParaRPr sz="1800" b="0" i="0" u="none" strike="noStrike" cap="none">
                        <a:solidFill>
                          <a:srgbClr val="000000"/>
                        </a:solidFill>
                        <a:latin typeface="Garamond"/>
                        <a:ea typeface="Garamond"/>
                        <a:cs typeface="Garamond"/>
                        <a:sym typeface="Garamond"/>
                      </a:endParaRPr>
                    </a:p>
                  </a:txBody>
                  <a:tcPr marL="9100" marR="9100" marT="910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Calibri"/>
                        <a:buNone/>
                      </a:pPr>
                      <a:r>
                        <a:rPr lang="en-GB" sz="2000" u="none" strike="noStrike" cap="none" dirty="0" err="1"/>
                        <a:t>Velocidade</a:t>
                      </a:r>
                      <a:r>
                        <a:rPr lang="en-GB" sz="2000" u="none" strike="noStrike" cap="none" dirty="0"/>
                        <a:t> do </a:t>
                      </a:r>
                      <a:r>
                        <a:rPr lang="en-GB" sz="2000" u="none" strike="noStrike" cap="none" dirty="0" err="1"/>
                        <a:t>vento</a:t>
                      </a:r>
                      <a:endParaRPr sz="2000" b="0" i="0" u="none" strike="noStrike" cap="none" dirty="0">
                        <a:solidFill>
                          <a:srgbClr val="000000"/>
                        </a:solidFill>
                        <a:latin typeface="Garamond"/>
                        <a:ea typeface="Garamond"/>
                        <a:cs typeface="Garamond"/>
                        <a:sym typeface="Garamond"/>
                      </a:endParaRPr>
                    </a:p>
                  </a:txBody>
                  <a:tcPr marL="9100" marR="9100" marT="910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Calibri"/>
                        <a:buNone/>
                      </a:pPr>
                      <a:r>
                        <a:rPr lang="en-GB" sz="2000" u="none" strike="noStrike" cap="none"/>
                        <a:t>Raster</a:t>
                      </a:r>
                      <a:endParaRPr sz="2000" b="0" i="0" u="none" strike="noStrike" cap="none">
                        <a:solidFill>
                          <a:srgbClr val="000000"/>
                        </a:solidFill>
                        <a:latin typeface="Garamond"/>
                        <a:ea typeface="Garamond"/>
                        <a:cs typeface="Garamond"/>
                        <a:sym typeface="Garamond"/>
                      </a:endParaRPr>
                    </a:p>
                  </a:txBody>
                  <a:tcPr marL="9100" marR="9100" marT="910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86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GB" sz="1800" u="none" strike="noStrike" cap="none"/>
                        <a:t>12</a:t>
                      </a:r>
                      <a:endParaRPr sz="1800" b="0" i="0" u="none" strike="noStrike" cap="none">
                        <a:solidFill>
                          <a:srgbClr val="000000"/>
                        </a:solidFill>
                        <a:latin typeface="Garamond"/>
                        <a:ea typeface="Garamond"/>
                        <a:cs typeface="Garamond"/>
                        <a:sym typeface="Garamond"/>
                      </a:endParaRPr>
                    </a:p>
                  </a:txBody>
                  <a:tcPr marL="9100" marR="9100" marT="910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Calibri"/>
                        <a:buNone/>
                      </a:pPr>
                      <a:r>
                        <a:rPr lang="en-GB" sz="2000" u="none" strike="noStrike" cap="none" dirty="0" err="1"/>
                        <a:t>Potencial</a:t>
                      </a:r>
                      <a:r>
                        <a:rPr lang="en-GB" sz="2000" u="none" strike="noStrike" cap="none" dirty="0"/>
                        <a:t> de </a:t>
                      </a:r>
                      <a:r>
                        <a:rPr lang="en-GB" sz="2000" u="none" strike="noStrike" cap="none" dirty="0" err="1"/>
                        <a:t>energia</a:t>
                      </a:r>
                      <a:r>
                        <a:rPr lang="en-GB" sz="2000" u="none" strike="noStrike" cap="none" dirty="0"/>
                        <a:t> </a:t>
                      </a:r>
                      <a:r>
                        <a:rPr lang="en-GB" sz="2000" u="none" strike="noStrike" cap="none" dirty="0" err="1"/>
                        <a:t>hidroelétrica</a:t>
                      </a:r>
                      <a:endParaRPr sz="2000" b="0" i="0" u="none" strike="noStrike" cap="none" dirty="0">
                        <a:solidFill>
                          <a:srgbClr val="000000"/>
                        </a:solidFill>
                        <a:latin typeface="Garamond"/>
                        <a:ea typeface="Garamond"/>
                        <a:cs typeface="Garamond"/>
                        <a:sym typeface="Garamond"/>
                      </a:endParaRPr>
                    </a:p>
                  </a:txBody>
                  <a:tcPr marL="9100" marR="9100" marT="910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Calibri"/>
                        <a:buNone/>
                      </a:pPr>
                      <a:r>
                        <a:rPr lang="en-GB" sz="2000" u="none" strike="noStrike" cap="none" dirty="0"/>
                        <a:t>Shapefile de </a:t>
                      </a:r>
                      <a:r>
                        <a:rPr lang="en-GB" sz="2000" u="none" strike="noStrike" cap="none" dirty="0" err="1"/>
                        <a:t>pontos</a:t>
                      </a:r>
                      <a:endParaRPr sz="2000" b="0" i="0" u="none" strike="noStrike" cap="none" dirty="0">
                        <a:solidFill>
                          <a:srgbClr val="000000"/>
                        </a:solidFill>
                        <a:latin typeface="Garamond"/>
                        <a:ea typeface="Garamond"/>
                        <a:cs typeface="Garamond"/>
                        <a:sym typeface="Garamond"/>
                      </a:endParaRPr>
                    </a:p>
                  </a:txBody>
                  <a:tcPr marL="9100" marR="9100" marT="910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14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GB" sz="1800" u="none" strike="noStrike" cap="none"/>
                        <a:t>13</a:t>
                      </a:r>
                      <a:endParaRPr sz="1800" b="0" i="0" u="none" strike="noStrike" cap="none">
                        <a:solidFill>
                          <a:srgbClr val="000000"/>
                        </a:solidFill>
                        <a:latin typeface="Garamond"/>
                        <a:ea typeface="Garamond"/>
                        <a:cs typeface="Garamond"/>
                        <a:sym typeface="Garamond"/>
                      </a:endParaRPr>
                    </a:p>
                  </a:txBody>
                  <a:tcPr marL="9100" marR="9100" marT="910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Calibri"/>
                        <a:buNone/>
                      </a:pPr>
                      <a:r>
                        <a:rPr lang="en-GB" sz="2000" u="none" strike="noStrike" cap="none" dirty="0"/>
                        <a:t>Tempo de </a:t>
                      </a:r>
                      <a:r>
                        <a:rPr lang="en-GB" sz="2000" u="none" strike="noStrike" cap="none" dirty="0" err="1"/>
                        <a:t>deslocação</a:t>
                      </a:r>
                      <a:endParaRPr sz="2000" b="0" i="0" u="none" strike="noStrike" cap="none" dirty="0">
                        <a:solidFill>
                          <a:srgbClr val="000000"/>
                        </a:solidFill>
                        <a:latin typeface="Garamond"/>
                        <a:ea typeface="Garamond"/>
                        <a:cs typeface="Garamond"/>
                        <a:sym typeface="Garamond"/>
                      </a:endParaRPr>
                    </a:p>
                  </a:txBody>
                  <a:tcPr marL="9100" marR="9100" marT="910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Calibri"/>
                        <a:buNone/>
                      </a:pPr>
                      <a:r>
                        <a:rPr lang="en-GB" sz="2000" u="none" strike="noStrike" cap="none"/>
                        <a:t>Raster</a:t>
                      </a:r>
                      <a:endParaRPr sz="2000" b="0" i="0" u="none" strike="noStrike" cap="none">
                        <a:solidFill>
                          <a:srgbClr val="000000"/>
                        </a:solidFill>
                        <a:latin typeface="Garamond"/>
                        <a:ea typeface="Garamond"/>
                        <a:cs typeface="Garamond"/>
                        <a:sym typeface="Garamond"/>
                      </a:endParaRPr>
                    </a:p>
                  </a:txBody>
                  <a:tcPr marL="9100" marR="9100" marT="910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87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GB" sz="1800" u="none" strike="noStrike" cap="none"/>
                        <a:t>14</a:t>
                      </a:r>
                      <a:endParaRPr sz="1800" b="0" i="0" u="none" strike="noStrike" cap="none">
                        <a:solidFill>
                          <a:srgbClr val="000000"/>
                        </a:solidFill>
                        <a:latin typeface="Garamond"/>
                        <a:ea typeface="Garamond"/>
                        <a:cs typeface="Garamond"/>
                        <a:sym typeface="Garamond"/>
                      </a:endParaRPr>
                    </a:p>
                  </a:txBody>
                  <a:tcPr marL="9100" marR="9100" marT="910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Calibri"/>
                        <a:buNone/>
                      </a:pPr>
                      <a:r>
                        <a:rPr lang="en-GB" sz="2000" u="none" strike="noStrike" cap="none" dirty="0"/>
                        <a:t>Mapa de </a:t>
                      </a:r>
                      <a:r>
                        <a:rPr lang="en-GB" sz="2000" u="none" strike="noStrike" cap="none" dirty="0" err="1"/>
                        <a:t>elevação</a:t>
                      </a:r>
                      <a:endParaRPr sz="2000" b="0" i="0" u="none" strike="noStrike" cap="none" dirty="0">
                        <a:solidFill>
                          <a:srgbClr val="000000"/>
                        </a:solidFill>
                        <a:latin typeface="Garamond"/>
                        <a:ea typeface="Garamond"/>
                        <a:cs typeface="Garamond"/>
                        <a:sym typeface="Garamond"/>
                      </a:endParaRPr>
                    </a:p>
                  </a:txBody>
                  <a:tcPr marL="9100" marR="9100" marT="910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Calibri"/>
                        <a:buNone/>
                      </a:pPr>
                      <a:r>
                        <a:rPr lang="en-GB" sz="2000" u="none" strike="noStrike" cap="none"/>
                        <a:t>Raster</a:t>
                      </a:r>
                      <a:endParaRPr sz="2000" b="0" i="0" u="none" strike="noStrike" cap="none">
                        <a:solidFill>
                          <a:srgbClr val="000000"/>
                        </a:solidFill>
                        <a:latin typeface="Garamond"/>
                        <a:ea typeface="Garamond"/>
                        <a:cs typeface="Garamond"/>
                        <a:sym typeface="Garamond"/>
                      </a:endParaRPr>
                    </a:p>
                  </a:txBody>
                  <a:tcPr marL="9100" marR="9100" marT="910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33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GB" sz="1800" u="none" strike="noStrike" cap="none"/>
                        <a:t>15</a:t>
                      </a:r>
                      <a:endParaRPr sz="1800" b="0" i="0" u="none" strike="noStrike" cap="none">
                        <a:solidFill>
                          <a:srgbClr val="000000"/>
                        </a:solidFill>
                        <a:latin typeface="Garamond"/>
                        <a:ea typeface="Garamond"/>
                        <a:cs typeface="Garamond"/>
                        <a:sym typeface="Garamond"/>
                      </a:endParaRPr>
                    </a:p>
                  </a:txBody>
                  <a:tcPr marL="9100" marR="9100" marT="910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Calibri"/>
                        <a:buNone/>
                      </a:pPr>
                      <a:r>
                        <a:rPr lang="en-GB" sz="2000" u="none" strike="noStrike" cap="none" dirty="0" err="1"/>
                        <a:t>Declive</a:t>
                      </a:r>
                      <a:endParaRPr sz="2000" b="0" i="0" u="none" strike="noStrike" cap="none" dirty="0">
                        <a:solidFill>
                          <a:srgbClr val="000000"/>
                        </a:solidFill>
                        <a:latin typeface="Garamond"/>
                        <a:ea typeface="Garamond"/>
                        <a:cs typeface="Garamond"/>
                        <a:sym typeface="Garamond"/>
                      </a:endParaRPr>
                    </a:p>
                  </a:txBody>
                  <a:tcPr marL="9100" marR="9100" marT="910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Calibri"/>
                        <a:buNone/>
                      </a:pPr>
                      <a:r>
                        <a:rPr lang="en-GB" sz="2000" u="none" strike="noStrike" cap="none"/>
                        <a:t>Raster</a:t>
                      </a:r>
                      <a:endParaRPr sz="2000" b="0" i="0" u="none" strike="noStrike" cap="none">
                        <a:solidFill>
                          <a:srgbClr val="000000"/>
                        </a:solidFill>
                        <a:latin typeface="Garamond"/>
                        <a:ea typeface="Garamond"/>
                        <a:cs typeface="Garamond"/>
                        <a:sym typeface="Garamond"/>
                      </a:endParaRPr>
                    </a:p>
                  </a:txBody>
                  <a:tcPr marL="9100" marR="9100" marT="910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53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GB" sz="1800" u="none" strike="noStrike" cap="none"/>
                        <a:t>16</a:t>
                      </a:r>
                      <a:endParaRPr sz="1800" b="0" i="0" u="none" strike="noStrike" cap="none">
                        <a:solidFill>
                          <a:srgbClr val="000000"/>
                        </a:solidFill>
                        <a:latin typeface="Garamond"/>
                        <a:ea typeface="Garamond"/>
                        <a:cs typeface="Garamond"/>
                        <a:sym typeface="Garamond"/>
                      </a:endParaRPr>
                    </a:p>
                  </a:txBody>
                  <a:tcPr marL="9100" marR="9100" marT="910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Calibri"/>
                        <a:buNone/>
                      </a:pPr>
                      <a:r>
                        <a:rPr lang="en-GB" sz="2000" u="none" strike="noStrike" cap="none" dirty="0" err="1"/>
                        <a:t>Cobertura</a:t>
                      </a:r>
                      <a:r>
                        <a:rPr lang="en-GB" sz="2000" u="none" strike="noStrike" cap="none" dirty="0"/>
                        <a:t> do solo</a:t>
                      </a:r>
                      <a:endParaRPr sz="2000" b="0" i="0" u="none" strike="noStrike" cap="none" dirty="0">
                        <a:solidFill>
                          <a:srgbClr val="000000"/>
                        </a:solidFill>
                        <a:latin typeface="Garamond"/>
                        <a:ea typeface="Garamond"/>
                        <a:cs typeface="Garamond"/>
                        <a:sym typeface="Garamond"/>
                      </a:endParaRPr>
                    </a:p>
                  </a:txBody>
                  <a:tcPr marL="9100" marR="9100" marT="910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Calibri"/>
                        <a:buNone/>
                      </a:pPr>
                      <a:r>
                        <a:rPr lang="en-GB" sz="2000" u="none" strike="noStrike" cap="none" dirty="0"/>
                        <a:t>Raster</a:t>
                      </a:r>
                      <a:endParaRPr sz="2000" b="0" i="0" u="none" strike="noStrike" cap="none" dirty="0">
                        <a:solidFill>
                          <a:srgbClr val="000000"/>
                        </a:solidFill>
                        <a:latin typeface="Garamond"/>
                        <a:ea typeface="Garamond"/>
                        <a:cs typeface="Garamond"/>
                        <a:sym typeface="Garamond"/>
                      </a:endParaRPr>
                    </a:p>
                  </a:txBody>
                  <a:tcPr marL="9100" marR="9100" marT="910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223" name="Google Shape;223;p5"/>
          <p:cNvGraphicFramePr/>
          <p:nvPr>
            <p:extLst>
              <p:ext uri="{D42A27DB-BD31-4B8C-83A1-F6EECF244321}">
                <p14:modId xmlns:p14="http://schemas.microsoft.com/office/powerpoint/2010/main" val="2377066328"/>
              </p:ext>
            </p:extLst>
          </p:nvPr>
        </p:nvGraphicFramePr>
        <p:xfrm>
          <a:off x="5889015" y="2032952"/>
          <a:ext cx="5696786" cy="313900"/>
        </p:xfrm>
        <a:graphic>
          <a:graphicData uri="http://schemas.openxmlformats.org/drawingml/2006/table">
            <a:tbl>
              <a:tblPr>
                <a:noFill/>
                <a:tableStyleId>{A2D2D427-8895-4A78-8DC2-CF146EEF0783}</a:tableStyleId>
              </a:tblPr>
              <a:tblGrid>
                <a:gridCol w="5038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683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245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386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Calibri"/>
                        <a:buNone/>
                      </a:pPr>
                      <a:r>
                        <a:rPr lang="en-GB" sz="2000" b="1" u="none" strike="noStrike" cap="none"/>
                        <a:t>#</a:t>
                      </a:r>
                      <a:endParaRPr sz="2000" b="1" i="0" u="none" strike="noStrike" cap="none">
                        <a:solidFill>
                          <a:srgbClr val="000000"/>
                        </a:solidFill>
                        <a:latin typeface="Garamond"/>
                        <a:ea typeface="Garamond"/>
                        <a:cs typeface="Garamond"/>
                        <a:sym typeface="Garamond"/>
                      </a:endParaRPr>
                    </a:p>
                  </a:txBody>
                  <a:tcPr marL="9100" marR="9100" marT="910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Calibri"/>
                        <a:buNone/>
                      </a:pPr>
                      <a:r>
                        <a:rPr lang="en-GB" sz="2000" b="1" u="none" strike="noStrike" cap="none"/>
                        <a:t>Conjunto de dados</a:t>
                      </a:r>
                      <a:endParaRPr sz="2000" b="1" i="0" u="none" strike="noStrike" cap="none">
                        <a:solidFill>
                          <a:srgbClr val="000000"/>
                        </a:solidFill>
                        <a:latin typeface="Garamond"/>
                        <a:ea typeface="Garamond"/>
                        <a:cs typeface="Garamond"/>
                        <a:sym typeface="Garamond"/>
                      </a:endParaRPr>
                    </a:p>
                  </a:txBody>
                  <a:tcPr marL="9100" marR="9100" marT="910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Calibri"/>
                        <a:buNone/>
                      </a:pPr>
                      <a:r>
                        <a:rPr lang="en-GB" sz="2000" b="1" u="none" strike="noStrike" cap="none" dirty="0"/>
                        <a:t>Tipo</a:t>
                      </a:r>
                      <a:endParaRPr sz="2000" b="1" i="0" u="none" strike="noStrike" cap="none" dirty="0">
                        <a:solidFill>
                          <a:srgbClr val="000000"/>
                        </a:solidFill>
                        <a:latin typeface="Garamond"/>
                        <a:ea typeface="Garamond"/>
                        <a:cs typeface="Garamond"/>
                        <a:sym typeface="Garamond"/>
                      </a:endParaRPr>
                    </a:p>
                  </a:txBody>
                  <a:tcPr marL="9100" marR="9100" marT="910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24" name="Google Shape;224;p5"/>
          <p:cNvSpPr txBox="1"/>
          <p:nvPr/>
        </p:nvSpPr>
        <p:spPr>
          <a:xfrm>
            <a:off x="-335316" y="5849658"/>
            <a:ext cx="12466356" cy="784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75" tIns="45675" rIns="91375" bIns="45675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GB" sz="20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Os</a:t>
            </a:r>
            <a:r>
              <a:rPr lang="en-GB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20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requisitos</a:t>
            </a:r>
            <a:r>
              <a:rPr lang="en-GB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 dados do SIG </a:t>
            </a:r>
            <a:r>
              <a:rPr lang="en-GB" sz="20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podem</a:t>
            </a:r>
            <a:r>
              <a:rPr lang="en-GB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20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variar</a:t>
            </a:r>
            <a:r>
              <a:rPr lang="en-GB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20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em</a:t>
            </a:r>
            <a:r>
              <a:rPr lang="en-GB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20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função</a:t>
            </a:r>
            <a:r>
              <a:rPr lang="en-GB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do </a:t>
            </a:r>
            <a:r>
              <a:rPr lang="en-GB" sz="20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objetivo</a:t>
            </a:r>
            <a:r>
              <a:rPr lang="en-GB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do </a:t>
            </a:r>
            <a:r>
              <a:rPr lang="en-GB" sz="20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estudo</a:t>
            </a:r>
            <a:r>
              <a:rPr lang="en-GB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GB" sz="20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eletrificação</a:t>
            </a:r>
            <a:endParaRPr sz="20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p5"/>
          <p:cNvSpPr txBox="1"/>
          <p:nvPr/>
        </p:nvSpPr>
        <p:spPr>
          <a:xfrm>
            <a:off x="838200" y="1585082"/>
            <a:ext cx="8786666" cy="4478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</a:pPr>
            <a:r>
              <a:rPr lang="en-GB" sz="2000" b="1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Passo 1. Adquirir os dados SIG necessários para a área de interesse</a:t>
            </a:r>
            <a:endParaRPr sz="2000" b="1">
              <a:solidFill>
                <a:srgbClr val="9CC2E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26" name="Google Shape;226;p5"/>
          <p:cNvSpPr/>
          <p:nvPr/>
        </p:nvSpPr>
        <p:spPr>
          <a:xfrm>
            <a:off x="347436" y="6135443"/>
            <a:ext cx="1566454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b="1" dirty="0">
                <a:solidFill>
                  <a:srgbClr val="1D1C1D"/>
                </a:solidFill>
                <a:latin typeface="Open Sans"/>
                <a:ea typeface="Open Sans"/>
                <a:cs typeface="Open Sans"/>
                <a:sym typeface="Open Sans"/>
              </a:rPr>
              <a:t>Fonte:</a:t>
            </a:r>
            <a:r>
              <a:rPr lang="en-GB" sz="1000" dirty="0">
                <a:solidFill>
                  <a:srgbClr val="1D1C1D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1000" dirty="0" err="1">
                <a:solidFill>
                  <a:srgbClr val="1D1C1D"/>
                </a:solidFill>
                <a:latin typeface="Open Sans"/>
                <a:ea typeface="Open Sans"/>
                <a:cs typeface="Open Sans"/>
                <a:sym typeface="Open Sans"/>
              </a:rPr>
              <a:t>Sahlberg</a:t>
            </a:r>
            <a:r>
              <a:rPr lang="en-GB" sz="1000" dirty="0">
                <a:solidFill>
                  <a:srgbClr val="1D1C1D"/>
                </a:solidFill>
                <a:latin typeface="Open Sans"/>
                <a:ea typeface="Open Sans"/>
                <a:cs typeface="Open Sans"/>
                <a:sym typeface="Open Sans"/>
              </a:rPr>
              <a:t> et al. 2021</a:t>
            </a:r>
            <a:endParaRPr dirty="0"/>
          </a:p>
        </p:txBody>
      </p:sp>
      <p:sp>
        <p:nvSpPr>
          <p:cNvPr id="227" name="Google Shape;227;p5"/>
          <p:cNvSpPr txBox="1"/>
          <p:nvPr/>
        </p:nvSpPr>
        <p:spPr>
          <a:xfrm>
            <a:off x="7321541" y="6135442"/>
            <a:ext cx="4373625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Fonte da imagem: </a:t>
            </a:r>
            <a:r>
              <a:rPr lang="en-GB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Khavari et al. 2021, </a:t>
            </a:r>
            <a:r>
              <a:rPr lang="en-GB" sz="1000" u="sng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imagem</a:t>
            </a:r>
            <a:r>
              <a:rPr lang="en-GB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, licença </a:t>
            </a:r>
            <a:r>
              <a:rPr lang="en-GB" sz="1000" u="sng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CC-BY 4.0</a:t>
            </a:r>
            <a:endParaRPr sz="1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ransition spd="slow">
    <p:pu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3" name="Google Shape;233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8200" y="1828429"/>
            <a:ext cx="9610725" cy="4514850"/>
          </a:xfrm>
          <a:prstGeom prst="rect">
            <a:avLst/>
          </a:prstGeom>
          <a:noFill/>
          <a:ln>
            <a:noFill/>
          </a:ln>
        </p:spPr>
      </p:pic>
      <p:sp>
        <p:nvSpPr>
          <p:cNvPr id="234" name="Google Shape;234;p31"/>
          <p:cNvSpPr txBox="1"/>
          <p:nvPr/>
        </p:nvSpPr>
        <p:spPr>
          <a:xfrm>
            <a:off x="838200" y="329635"/>
            <a:ext cx="52578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GB" sz="4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5.1 A metodologia dos sete passos</a:t>
            </a:r>
            <a:endParaRPr sz="4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35" name="Google Shape;235;p31"/>
          <p:cNvSpPr txBox="1"/>
          <p:nvPr/>
        </p:nvSpPr>
        <p:spPr>
          <a:xfrm>
            <a:off x="838200" y="1704702"/>
            <a:ext cx="10427404" cy="4478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</a:pPr>
            <a:r>
              <a:rPr lang="en-GB" sz="2000" b="1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Passo 2. Utilizar técnicas de SIG para extrair informações úteis para a análise</a:t>
            </a:r>
            <a:endParaRPr sz="2000" b="1">
              <a:solidFill>
                <a:srgbClr val="9CC2E5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" name="Google Shape;236;p31"/>
          <p:cNvSpPr/>
          <p:nvPr/>
        </p:nvSpPr>
        <p:spPr>
          <a:xfrm>
            <a:off x="959848" y="6133634"/>
            <a:ext cx="1566454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b="1">
                <a:solidFill>
                  <a:srgbClr val="1D1C1D"/>
                </a:solidFill>
                <a:latin typeface="Open Sans"/>
                <a:ea typeface="Open Sans"/>
                <a:cs typeface="Open Sans"/>
                <a:sym typeface="Open Sans"/>
              </a:rPr>
              <a:t>Fonte:</a:t>
            </a:r>
            <a:r>
              <a:rPr lang="en-GB" sz="1000">
                <a:solidFill>
                  <a:srgbClr val="1D1C1D"/>
                </a:solidFill>
                <a:latin typeface="Open Sans"/>
                <a:ea typeface="Open Sans"/>
                <a:cs typeface="Open Sans"/>
                <a:sym typeface="Open Sans"/>
              </a:rPr>
              <a:t> Sahlberg et al. 2021</a:t>
            </a:r>
            <a:endParaRPr/>
          </a:p>
        </p:txBody>
      </p:sp>
      <p:sp>
        <p:nvSpPr>
          <p:cNvPr id="237" name="Google Shape;237;p31"/>
          <p:cNvSpPr txBox="1"/>
          <p:nvPr/>
        </p:nvSpPr>
        <p:spPr>
          <a:xfrm>
            <a:off x="7607808" y="6121441"/>
            <a:ext cx="4197086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Fonte da imagem: </a:t>
            </a:r>
            <a:r>
              <a:rPr lang="en-GB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Khavari et al. 2021, </a:t>
            </a:r>
            <a:r>
              <a:rPr lang="en-GB" sz="1000" u="sng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imagem</a:t>
            </a:r>
            <a:r>
              <a:rPr lang="en-GB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, licença </a:t>
            </a:r>
            <a:r>
              <a:rPr lang="en-GB" sz="1000" u="sng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CC-BY 4.0</a:t>
            </a:r>
            <a:endParaRPr sz="1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ransition spd="slow">
    <p:pu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3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52578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GB"/>
              <a:t>5.1 A metodologia dos sete passos</a:t>
            </a:r>
            <a:endParaRPr/>
          </a:p>
        </p:txBody>
      </p:sp>
      <p:graphicFrame>
        <p:nvGraphicFramePr>
          <p:cNvPr id="244" name="Google Shape;244;p32"/>
          <p:cNvGraphicFramePr/>
          <p:nvPr>
            <p:extLst>
              <p:ext uri="{D42A27DB-BD31-4B8C-83A1-F6EECF244321}">
                <p14:modId xmlns:p14="http://schemas.microsoft.com/office/powerpoint/2010/main" val="128164902"/>
              </p:ext>
            </p:extLst>
          </p:nvPr>
        </p:nvGraphicFramePr>
        <p:xfrm>
          <a:off x="413931" y="2233398"/>
          <a:ext cx="10985557" cy="3947100"/>
        </p:xfrm>
        <a:graphic>
          <a:graphicData uri="http://schemas.openxmlformats.org/drawingml/2006/table">
            <a:tbl>
              <a:tblPr>
                <a:noFill/>
                <a:tableStyleId>{A2D2D427-8895-4A78-8DC2-CF146EEF0783}</a:tableStyleId>
              </a:tblPr>
              <a:tblGrid>
                <a:gridCol w="29637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728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718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17716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529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Calibri"/>
                        <a:buNone/>
                      </a:pPr>
                      <a:r>
                        <a:rPr lang="en-GB" sz="1500" b="1" u="none" strike="noStrike" cap="none"/>
                        <a:t>Parâmetro</a:t>
                      </a:r>
                      <a:endParaRPr sz="1500" b="1" u="none" strike="noStrike" cap="none">
                        <a:latin typeface="Garamond"/>
                        <a:ea typeface="Garamond"/>
                        <a:cs typeface="Garamond"/>
                        <a:sym typeface="Garamond"/>
                      </a:endParaRPr>
                    </a:p>
                  </a:txBody>
                  <a:tcPr marL="55150" marR="551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Calibri"/>
                        <a:buNone/>
                      </a:pPr>
                      <a:r>
                        <a:rPr lang="en-GB" sz="1500" b="1" u="none" strike="noStrike" cap="none"/>
                        <a:t>Métrica</a:t>
                      </a:r>
                      <a:endParaRPr sz="1500" b="1" u="none" strike="noStrike" cap="none">
                        <a:latin typeface="Garamond"/>
                        <a:ea typeface="Garamond"/>
                        <a:cs typeface="Garamond"/>
                        <a:sym typeface="Garamond"/>
                      </a:endParaRPr>
                    </a:p>
                  </a:txBody>
                  <a:tcPr marL="55150" marR="551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Calibri"/>
                        <a:buNone/>
                      </a:pPr>
                      <a:r>
                        <a:rPr lang="en-GB" sz="1500" b="1" u="none" strike="noStrike" cap="none"/>
                        <a:t>Valor do ano de referência</a:t>
                      </a:r>
                      <a:endParaRPr sz="1500" b="1" u="none" strike="noStrike" cap="none">
                        <a:latin typeface="Garamond"/>
                        <a:ea typeface="Garamond"/>
                        <a:cs typeface="Garamond"/>
                        <a:sym typeface="Garamond"/>
                      </a:endParaRPr>
                    </a:p>
                  </a:txBody>
                  <a:tcPr marL="55150" marR="551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Calibri"/>
                        <a:buNone/>
                      </a:pPr>
                      <a:r>
                        <a:rPr lang="en-GB" sz="1500" b="1" u="none" strike="noStrike" cap="none"/>
                        <a:t>Valor 2030</a:t>
                      </a:r>
                      <a:endParaRPr sz="1500" b="1" u="none" strike="noStrike" cap="none">
                        <a:latin typeface="Garamond"/>
                        <a:ea typeface="Garamond"/>
                        <a:cs typeface="Garamond"/>
                        <a:sym typeface="Garamond"/>
                      </a:endParaRPr>
                    </a:p>
                  </a:txBody>
                  <a:tcPr marL="55150" marR="5515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30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Calibri"/>
                        <a:buNone/>
                      </a:pPr>
                      <a:r>
                        <a:rPr lang="en-GB" sz="1500" u="none" strike="noStrike" cap="none"/>
                        <a:t>População, total</a:t>
                      </a:r>
                      <a:endParaRPr sz="1500" u="none" strike="noStrike" cap="none">
                        <a:latin typeface="Garamond"/>
                        <a:ea typeface="Garamond"/>
                        <a:cs typeface="Garamond"/>
                        <a:sym typeface="Garamond"/>
                      </a:endParaRPr>
                    </a:p>
                  </a:txBody>
                  <a:tcPr marL="55150" marR="551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Calibri"/>
                        <a:buNone/>
                      </a:pPr>
                      <a:r>
                        <a:rPr lang="en-GB" sz="1500" u="none" strike="noStrike" cap="none"/>
                        <a:t>Milhões de pessoas</a:t>
                      </a:r>
                      <a:endParaRPr sz="1500" u="none" strike="noStrike" cap="none">
                        <a:latin typeface="Garamond"/>
                        <a:ea typeface="Garamond"/>
                        <a:cs typeface="Garamond"/>
                        <a:sym typeface="Garamond"/>
                      </a:endParaRPr>
                    </a:p>
                  </a:txBody>
                  <a:tcPr marL="55150" marR="551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Calibri"/>
                        <a:buNone/>
                      </a:pPr>
                      <a:r>
                        <a:rPr lang="en-GB" sz="1500" b="0" u="none" strike="noStrike" cap="none"/>
                        <a:t>42.5</a:t>
                      </a:r>
                      <a:endParaRPr sz="1300" b="0" u="none" strike="noStrike" cap="none" baseline="30000">
                        <a:latin typeface="Garamond"/>
                        <a:ea typeface="Garamond"/>
                        <a:cs typeface="Garamond"/>
                        <a:sym typeface="Garamond"/>
                      </a:endParaRPr>
                    </a:p>
                  </a:txBody>
                  <a:tcPr marL="55150" marR="551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Calibri"/>
                        <a:buNone/>
                      </a:pPr>
                      <a:r>
                        <a:rPr lang="en-GB" sz="1500" b="0" u="none" strike="noStrike" cap="none"/>
                        <a:t>65.4</a:t>
                      </a:r>
                      <a:endParaRPr sz="1500" b="0" u="none" strike="noStrike" cap="none" baseline="30000">
                        <a:latin typeface="Garamond"/>
                        <a:ea typeface="Garamond"/>
                        <a:cs typeface="Garamond"/>
                        <a:sym typeface="Garamond"/>
                      </a:endParaRPr>
                    </a:p>
                  </a:txBody>
                  <a:tcPr marL="55150" marR="5515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83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Calibri"/>
                        <a:buNone/>
                      </a:pPr>
                      <a:r>
                        <a:rPr lang="en-GB" sz="1500" u="none" strike="noStrike" cap="none"/>
                        <a:t>População urbana</a:t>
                      </a:r>
                      <a:endParaRPr sz="1500" u="none" strike="noStrike" cap="none">
                        <a:latin typeface="Garamond"/>
                        <a:ea typeface="Garamond"/>
                        <a:cs typeface="Garamond"/>
                        <a:sym typeface="Garamond"/>
                      </a:endParaRPr>
                    </a:p>
                  </a:txBody>
                  <a:tcPr marL="55150" marR="551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Calibri"/>
                        <a:buNone/>
                      </a:pPr>
                      <a:r>
                        <a:rPr lang="en-GB" sz="1500" u="none" strike="noStrike" cap="none" dirty="0" err="1"/>
                        <a:t>Porcentagem</a:t>
                      </a:r>
                      <a:r>
                        <a:rPr lang="en-GB" sz="1500" u="none" strike="noStrike" cap="none" dirty="0"/>
                        <a:t> da </a:t>
                      </a:r>
                      <a:r>
                        <a:rPr lang="en-GB" sz="1500" u="none" strike="noStrike" cap="none" dirty="0" err="1"/>
                        <a:t>população</a:t>
                      </a:r>
                      <a:r>
                        <a:rPr lang="en-GB" sz="1500" u="none" strike="noStrike" cap="none" dirty="0"/>
                        <a:t> total</a:t>
                      </a:r>
                      <a:endParaRPr sz="1500" u="none" strike="noStrike" cap="none" dirty="0">
                        <a:latin typeface="Garamond"/>
                        <a:ea typeface="Garamond"/>
                        <a:cs typeface="Garamond"/>
                        <a:sym typeface="Garamond"/>
                      </a:endParaRPr>
                    </a:p>
                  </a:txBody>
                  <a:tcPr marL="55150" marR="551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Calibri"/>
                        <a:buNone/>
                      </a:pPr>
                      <a:r>
                        <a:rPr lang="en-GB" sz="1500" b="0" u="none" strike="noStrike" cap="none"/>
                        <a:t>25 %</a:t>
                      </a:r>
                      <a:endParaRPr sz="1500" b="0" u="none" strike="noStrike" cap="none" baseline="30000">
                        <a:latin typeface="Garamond"/>
                        <a:ea typeface="Garamond"/>
                        <a:cs typeface="Garamond"/>
                        <a:sym typeface="Garamond"/>
                      </a:endParaRPr>
                    </a:p>
                  </a:txBody>
                  <a:tcPr marL="55150" marR="551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Calibri"/>
                        <a:buNone/>
                      </a:pPr>
                      <a:r>
                        <a:rPr lang="en-GB" sz="1500" b="0" u="none" strike="noStrike" cap="none"/>
                        <a:t>32%</a:t>
                      </a:r>
                      <a:endParaRPr sz="1500" b="0" u="none" strike="noStrike" cap="none" baseline="30000">
                        <a:latin typeface="Garamond"/>
                        <a:ea typeface="Garamond"/>
                        <a:cs typeface="Garamond"/>
                        <a:sym typeface="Garamond"/>
                      </a:endParaRPr>
                    </a:p>
                  </a:txBody>
                  <a:tcPr marL="55150" marR="5515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83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Calibri"/>
                        <a:buNone/>
                      </a:pPr>
                      <a:r>
                        <a:rPr lang="en-GB" sz="1500" u="none" strike="noStrike" cap="none" dirty="0" err="1"/>
                        <a:t>População</a:t>
                      </a:r>
                      <a:r>
                        <a:rPr lang="en-GB" sz="1500" u="none" strike="noStrike" cap="none" dirty="0"/>
                        <a:t> rural</a:t>
                      </a:r>
                      <a:endParaRPr sz="1500" u="none" strike="noStrike" cap="none" dirty="0">
                        <a:latin typeface="Garamond"/>
                        <a:ea typeface="Garamond"/>
                        <a:cs typeface="Garamond"/>
                        <a:sym typeface="Garamond"/>
                      </a:endParaRPr>
                    </a:p>
                  </a:txBody>
                  <a:tcPr marL="55150" marR="551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Calibri"/>
                        <a:buNone/>
                      </a:pPr>
                      <a:r>
                        <a:rPr lang="en-GB" sz="1500" u="none" strike="noStrike" cap="none" dirty="0" err="1"/>
                        <a:t>Porcentagem</a:t>
                      </a:r>
                      <a:r>
                        <a:rPr lang="en-GB" sz="1500" u="none" strike="noStrike" cap="none" dirty="0"/>
                        <a:t> da </a:t>
                      </a:r>
                      <a:r>
                        <a:rPr lang="en-GB" sz="1500" u="none" strike="noStrike" cap="none" dirty="0" err="1"/>
                        <a:t>população</a:t>
                      </a:r>
                      <a:r>
                        <a:rPr lang="en-GB" sz="1500" u="none" strike="noStrike" cap="none" dirty="0"/>
                        <a:t> total</a:t>
                      </a:r>
                      <a:endParaRPr sz="1500" u="none" strike="noStrike" cap="none" dirty="0">
                        <a:latin typeface="Garamond"/>
                        <a:ea typeface="Garamond"/>
                        <a:cs typeface="Garamond"/>
                        <a:sym typeface="Garamond"/>
                      </a:endParaRPr>
                    </a:p>
                  </a:txBody>
                  <a:tcPr marL="55150" marR="551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Calibri"/>
                        <a:buNone/>
                      </a:pPr>
                      <a:r>
                        <a:rPr lang="en-GB" sz="1500" b="0" u="none" strike="noStrike" cap="none"/>
                        <a:t>75%</a:t>
                      </a:r>
                      <a:endParaRPr sz="1500" b="0" u="none" strike="noStrike" cap="none" baseline="30000">
                        <a:latin typeface="Garamond"/>
                        <a:ea typeface="Garamond"/>
                        <a:cs typeface="Garamond"/>
                        <a:sym typeface="Garamond"/>
                      </a:endParaRPr>
                    </a:p>
                  </a:txBody>
                  <a:tcPr marL="55150" marR="551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Calibri"/>
                        <a:buNone/>
                      </a:pPr>
                      <a:r>
                        <a:rPr lang="en-GB" sz="1500" b="0" u="none" strike="noStrike" cap="none"/>
                        <a:t>68% </a:t>
                      </a:r>
                      <a:endParaRPr sz="1500" b="0" u="none" strike="noStrike" cap="none">
                        <a:latin typeface="Garamond"/>
                        <a:ea typeface="Garamond"/>
                        <a:cs typeface="Garamond"/>
                        <a:sym typeface="Garamond"/>
                      </a:endParaRPr>
                    </a:p>
                  </a:txBody>
                  <a:tcPr marL="55150" marR="5515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83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Calibri"/>
                        <a:buNone/>
                      </a:pPr>
                      <a:r>
                        <a:rPr lang="en-GB" sz="1500" u="none" strike="noStrike" cap="none"/>
                        <a:t>Acesso à eletricidade, Total</a:t>
                      </a:r>
                      <a:endParaRPr sz="1500" u="none" strike="noStrike" cap="none">
                        <a:latin typeface="Garamond"/>
                        <a:ea typeface="Garamond"/>
                        <a:cs typeface="Garamond"/>
                        <a:sym typeface="Garamond"/>
                      </a:endParaRPr>
                    </a:p>
                  </a:txBody>
                  <a:tcPr marL="55150" marR="551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Calibri"/>
                        <a:buNone/>
                      </a:pPr>
                      <a:r>
                        <a:rPr lang="en-GB" sz="1500" u="none" strike="noStrike" cap="none" dirty="0" err="1"/>
                        <a:t>Porcentagem</a:t>
                      </a:r>
                      <a:r>
                        <a:rPr lang="en-GB" sz="1500" u="none" strike="noStrike" cap="none" dirty="0"/>
                        <a:t> da </a:t>
                      </a:r>
                      <a:r>
                        <a:rPr lang="en-GB" sz="1500" u="none" strike="noStrike" cap="none" dirty="0" err="1"/>
                        <a:t>população</a:t>
                      </a:r>
                      <a:r>
                        <a:rPr lang="en-GB" sz="1500" u="none" strike="noStrike" cap="none" dirty="0"/>
                        <a:t> total</a:t>
                      </a:r>
                      <a:endParaRPr sz="1500" u="none" strike="noStrike" cap="none" dirty="0">
                        <a:latin typeface="Garamond"/>
                        <a:ea typeface="Garamond"/>
                        <a:cs typeface="Garamond"/>
                        <a:sym typeface="Garamond"/>
                      </a:endParaRPr>
                    </a:p>
                  </a:txBody>
                  <a:tcPr marL="55150" marR="551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Calibri"/>
                        <a:buNone/>
                      </a:pPr>
                      <a:r>
                        <a:rPr lang="en-GB" sz="1500" b="0" u="none" strike="noStrike" cap="none"/>
                        <a:t>31% </a:t>
                      </a:r>
                      <a:endParaRPr sz="1500" b="0" u="none" strike="noStrike" cap="none" baseline="30000">
                        <a:latin typeface="Garamond"/>
                        <a:ea typeface="Garamond"/>
                        <a:cs typeface="Garamond"/>
                        <a:sym typeface="Garamond"/>
                      </a:endParaRPr>
                    </a:p>
                  </a:txBody>
                  <a:tcPr marL="55150" marR="551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Calibri"/>
                        <a:buNone/>
                      </a:pPr>
                      <a:r>
                        <a:rPr lang="en-GB" sz="1500" b="0" u="none" strike="noStrike" cap="none"/>
                        <a:t>100%</a:t>
                      </a:r>
                      <a:endParaRPr sz="1500" b="0" u="none" strike="noStrike" cap="none" baseline="30000">
                        <a:solidFill>
                          <a:schemeClr val="dk1"/>
                        </a:solidFill>
                        <a:latin typeface="Garamond"/>
                        <a:ea typeface="Garamond"/>
                        <a:cs typeface="Garamond"/>
                        <a:sym typeface="Garamond"/>
                      </a:endParaRPr>
                    </a:p>
                  </a:txBody>
                  <a:tcPr marL="55150" marR="5515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33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Calibri"/>
                        <a:buNone/>
                      </a:pPr>
                      <a:r>
                        <a:rPr lang="en-GB" sz="1500" u="none" strike="noStrike" cap="none"/>
                        <a:t>Acesso à eletricidade, Urbano</a:t>
                      </a:r>
                      <a:endParaRPr sz="1500" u="none" strike="noStrike" cap="none">
                        <a:latin typeface="Garamond"/>
                        <a:ea typeface="Garamond"/>
                        <a:cs typeface="Garamond"/>
                        <a:sym typeface="Garamond"/>
                      </a:endParaRPr>
                    </a:p>
                  </a:txBody>
                  <a:tcPr marL="55150" marR="551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Calibri"/>
                        <a:buNone/>
                      </a:pPr>
                      <a:r>
                        <a:rPr lang="en-GB" sz="1500" u="none" strike="noStrike" cap="none" dirty="0" err="1"/>
                        <a:t>Porcento</a:t>
                      </a:r>
                      <a:r>
                        <a:rPr lang="en-GB" sz="1500" u="none" strike="noStrike" cap="none" dirty="0"/>
                        <a:t> da </a:t>
                      </a:r>
                      <a:r>
                        <a:rPr lang="en-GB" sz="1500" u="none" strike="noStrike" cap="none" dirty="0" err="1"/>
                        <a:t>população</a:t>
                      </a:r>
                      <a:r>
                        <a:rPr lang="en-GB" sz="1500" u="none" strike="noStrike" cap="none" dirty="0"/>
                        <a:t> </a:t>
                      </a:r>
                      <a:r>
                        <a:rPr lang="en-GB" sz="1500" u="none" strike="noStrike" cap="none" dirty="0" err="1"/>
                        <a:t>urbana</a:t>
                      </a:r>
                      <a:endParaRPr sz="1500" u="none" strike="noStrike" cap="none" dirty="0">
                        <a:latin typeface="Garamond"/>
                        <a:ea typeface="Garamond"/>
                        <a:cs typeface="Garamond"/>
                        <a:sym typeface="Garamond"/>
                      </a:endParaRPr>
                    </a:p>
                  </a:txBody>
                  <a:tcPr marL="55150" marR="551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Calibri"/>
                        <a:buNone/>
                      </a:pPr>
                      <a:r>
                        <a:rPr lang="en-GB" sz="1500" b="0" u="none" strike="noStrike" cap="none"/>
                        <a:t>80% </a:t>
                      </a:r>
                      <a:endParaRPr sz="1500" b="0" u="none" strike="noStrike" cap="none" baseline="30000">
                        <a:latin typeface="Garamond"/>
                        <a:ea typeface="Garamond"/>
                        <a:cs typeface="Garamond"/>
                        <a:sym typeface="Garamond"/>
                      </a:endParaRPr>
                    </a:p>
                  </a:txBody>
                  <a:tcPr marL="55150" marR="551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Calibri"/>
                        <a:buNone/>
                      </a:pPr>
                      <a:r>
                        <a:rPr lang="en-GB" sz="1500" b="0" u="none" strike="noStrike" cap="none"/>
                        <a:t>100%</a:t>
                      </a:r>
                      <a:endParaRPr sz="1500" b="0" u="none" strike="noStrike" cap="none" baseline="30000">
                        <a:solidFill>
                          <a:schemeClr val="dk1"/>
                        </a:solidFill>
                        <a:latin typeface="Garamond"/>
                        <a:ea typeface="Garamond"/>
                        <a:cs typeface="Garamond"/>
                        <a:sym typeface="Garamond"/>
                      </a:endParaRPr>
                    </a:p>
                  </a:txBody>
                  <a:tcPr marL="55150" marR="5515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83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Calibri"/>
                        <a:buNone/>
                      </a:pPr>
                      <a:r>
                        <a:rPr lang="en-GB" sz="1500" u="none" strike="noStrike" cap="none"/>
                        <a:t>Acesso à eletricidade, Rural</a:t>
                      </a:r>
                      <a:endParaRPr sz="1500" u="none" strike="noStrike" cap="none">
                        <a:latin typeface="Garamond"/>
                        <a:ea typeface="Garamond"/>
                        <a:cs typeface="Garamond"/>
                        <a:sym typeface="Garamond"/>
                      </a:endParaRPr>
                    </a:p>
                  </a:txBody>
                  <a:tcPr marL="55150" marR="551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Calibri"/>
                        <a:buNone/>
                      </a:pPr>
                      <a:r>
                        <a:rPr lang="en-GB" sz="1500" u="none" strike="noStrike" cap="none" dirty="0" err="1"/>
                        <a:t>Porcentagem</a:t>
                      </a:r>
                      <a:r>
                        <a:rPr lang="en-GB" sz="1500" u="none" strike="noStrike" cap="none" dirty="0"/>
                        <a:t> da </a:t>
                      </a:r>
                      <a:r>
                        <a:rPr lang="en-GB" sz="1500" u="none" strike="noStrike" cap="none" dirty="0" err="1"/>
                        <a:t>população</a:t>
                      </a:r>
                      <a:r>
                        <a:rPr lang="en-GB" sz="1500" u="none" strike="noStrike" cap="none" dirty="0"/>
                        <a:t> rural</a:t>
                      </a:r>
                      <a:endParaRPr sz="1500" u="none" strike="noStrike" cap="none" dirty="0">
                        <a:latin typeface="Garamond"/>
                        <a:ea typeface="Garamond"/>
                        <a:cs typeface="Garamond"/>
                        <a:sym typeface="Garamond"/>
                      </a:endParaRPr>
                    </a:p>
                  </a:txBody>
                  <a:tcPr marL="55150" marR="551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Calibri"/>
                        <a:buNone/>
                      </a:pPr>
                      <a:r>
                        <a:rPr lang="en-GB" sz="1500" b="0" u="none" strike="noStrike" cap="none"/>
                        <a:t>15% </a:t>
                      </a:r>
                      <a:endParaRPr sz="1500" b="0" u="none" strike="noStrike" cap="none" baseline="30000">
                        <a:latin typeface="Garamond"/>
                        <a:ea typeface="Garamond"/>
                        <a:cs typeface="Garamond"/>
                        <a:sym typeface="Garamond"/>
                      </a:endParaRPr>
                    </a:p>
                  </a:txBody>
                  <a:tcPr marL="55150" marR="551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Calibri"/>
                        <a:buNone/>
                      </a:pPr>
                      <a:r>
                        <a:rPr lang="en-GB" sz="1500" b="0" u="none" strike="noStrike" cap="none"/>
                        <a:t>100%</a:t>
                      </a:r>
                      <a:endParaRPr sz="1500" b="0" u="none" strike="noStrike" cap="none" baseline="30000">
                        <a:solidFill>
                          <a:schemeClr val="dk1"/>
                        </a:solidFill>
                        <a:latin typeface="Garamond"/>
                        <a:ea typeface="Garamond"/>
                        <a:cs typeface="Garamond"/>
                        <a:sym typeface="Garamond"/>
                      </a:endParaRPr>
                    </a:p>
                  </a:txBody>
                  <a:tcPr marL="55150" marR="5515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53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Calibri"/>
                        <a:buNone/>
                      </a:pPr>
                      <a:r>
                        <a:rPr lang="en-GB" sz="1500" u="none" strike="noStrike" cap="none" dirty="0" err="1"/>
                        <a:t>Dimensão</a:t>
                      </a:r>
                      <a:r>
                        <a:rPr lang="en-GB" sz="1500" u="none" strike="noStrike" cap="none" dirty="0"/>
                        <a:t> do </a:t>
                      </a:r>
                      <a:r>
                        <a:rPr lang="en-GB" sz="1500" u="none" strike="noStrike" cap="none" dirty="0" err="1"/>
                        <a:t>domicílio</a:t>
                      </a:r>
                      <a:r>
                        <a:rPr lang="en-GB" sz="1500" u="none" strike="noStrike" cap="none" dirty="0"/>
                        <a:t> familiar, </a:t>
                      </a:r>
                      <a:r>
                        <a:rPr lang="en-GB" sz="1500" u="none" strike="noStrike" cap="none" dirty="0" err="1"/>
                        <a:t>Urbano</a:t>
                      </a:r>
                      <a:endParaRPr sz="1500" u="none" strike="noStrike" cap="none" dirty="0">
                        <a:latin typeface="Garamond"/>
                        <a:ea typeface="Garamond"/>
                        <a:cs typeface="Garamond"/>
                        <a:sym typeface="Garamond"/>
                      </a:endParaRPr>
                    </a:p>
                  </a:txBody>
                  <a:tcPr marL="55150" marR="551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Calibri"/>
                        <a:buNone/>
                      </a:pPr>
                      <a:r>
                        <a:rPr lang="en-GB" sz="1500" u="none" strike="noStrike" cap="none" dirty="0" err="1"/>
                        <a:t>Pessoas</a:t>
                      </a:r>
                      <a:r>
                        <a:rPr lang="en-GB" sz="1500" u="none" strike="noStrike" cap="none" dirty="0"/>
                        <a:t> </a:t>
                      </a:r>
                      <a:r>
                        <a:rPr lang="en-GB" sz="1500" u="none" strike="noStrike" cap="none" dirty="0" err="1"/>
                        <a:t>por</a:t>
                      </a:r>
                      <a:r>
                        <a:rPr lang="en-GB" sz="1500" u="none" strike="noStrike" cap="none" dirty="0"/>
                        <a:t> </a:t>
                      </a:r>
                      <a:r>
                        <a:rPr lang="en-GB" sz="1500" u="none" strike="noStrike" cap="none" dirty="0" err="1"/>
                        <a:t>domicílio</a:t>
                      </a:r>
                      <a:endParaRPr sz="1500" u="none" strike="noStrike" cap="none" dirty="0">
                        <a:latin typeface="Garamond"/>
                        <a:ea typeface="Garamond"/>
                        <a:cs typeface="Garamond"/>
                        <a:sym typeface="Garamond"/>
                      </a:endParaRPr>
                    </a:p>
                  </a:txBody>
                  <a:tcPr marL="55150" marR="551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Calibri"/>
                        <a:buNone/>
                      </a:pPr>
                      <a:r>
                        <a:rPr lang="en-GB" sz="1500" u="none" strike="noStrike" cap="none"/>
                        <a:t>5 </a:t>
                      </a:r>
                      <a:endParaRPr sz="1500" u="none" strike="noStrike" cap="none" baseline="30000">
                        <a:latin typeface="Garamond"/>
                        <a:ea typeface="Garamond"/>
                        <a:cs typeface="Garamond"/>
                        <a:sym typeface="Garamond"/>
                      </a:endParaRPr>
                    </a:p>
                  </a:txBody>
                  <a:tcPr marL="55150" marR="551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Calibri"/>
                        <a:buNone/>
                      </a:pPr>
                      <a:r>
                        <a:rPr lang="en-GB" sz="1500" u="none" strike="noStrike" cap="none"/>
                        <a:t>4 </a:t>
                      </a:r>
                      <a:endParaRPr sz="1500" u="none" strike="noStrike" cap="none" baseline="30000">
                        <a:latin typeface="Garamond"/>
                        <a:ea typeface="Garamond"/>
                        <a:cs typeface="Garamond"/>
                        <a:sym typeface="Garamond"/>
                      </a:endParaRPr>
                    </a:p>
                  </a:txBody>
                  <a:tcPr marL="55150" marR="5515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53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Calibri"/>
                        <a:buNone/>
                      </a:pPr>
                      <a:r>
                        <a:rPr lang="en-GB" sz="1500" u="none" strike="noStrike" cap="none" dirty="0" err="1"/>
                        <a:t>Dimensão</a:t>
                      </a:r>
                      <a:r>
                        <a:rPr lang="en-GB" sz="1500" u="none" strike="noStrike" cap="none" dirty="0"/>
                        <a:t> do </a:t>
                      </a:r>
                      <a:r>
                        <a:rPr lang="en-GB" sz="1500" u="none" strike="noStrike" cap="none" dirty="0" err="1"/>
                        <a:t>comicílio</a:t>
                      </a:r>
                      <a:r>
                        <a:rPr lang="en-GB" sz="1500" u="none" strike="noStrike" cap="none" dirty="0"/>
                        <a:t> familiar, Rural</a:t>
                      </a:r>
                      <a:endParaRPr sz="1500" u="none" strike="noStrike" cap="none" dirty="0">
                        <a:latin typeface="Garamond"/>
                        <a:ea typeface="Garamond"/>
                        <a:cs typeface="Garamond"/>
                        <a:sym typeface="Garamond"/>
                      </a:endParaRPr>
                    </a:p>
                  </a:txBody>
                  <a:tcPr marL="55150" marR="551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Calibri"/>
                        <a:buNone/>
                      </a:pPr>
                      <a:r>
                        <a:rPr lang="en-GB" sz="1500" u="none" strike="noStrike" cap="none" dirty="0" err="1"/>
                        <a:t>Pessoas</a:t>
                      </a:r>
                      <a:r>
                        <a:rPr lang="en-GB" sz="1500" u="none" strike="noStrike" cap="none" dirty="0"/>
                        <a:t> </a:t>
                      </a:r>
                      <a:r>
                        <a:rPr lang="en-GB" sz="1500" u="none" strike="noStrike" cap="none" dirty="0" err="1"/>
                        <a:t>por</a:t>
                      </a:r>
                      <a:r>
                        <a:rPr lang="en-GB" sz="1500" u="none" strike="noStrike" cap="none" dirty="0"/>
                        <a:t> </a:t>
                      </a:r>
                      <a:r>
                        <a:rPr lang="en-GB" sz="1500" u="none" strike="noStrike" cap="none" dirty="0" err="1"/>
                        <a:t>domicílio</a:t>
                      </a:r>
                      <a:endParaRPr sz="1500" u="none" strike="noStrike" cap="none" dirty="0">
                        <a:latin typeface="Garamond"/>
                        <a:ea typeface="Garamond"/>
                        <a:cs typeface="Garamond"/>
                        <a:sym typeface="Garamond"/>
                      </a:endParaRPr>
                    </a:p>
                  </a:txBody>
                  <a:tcPr marL="55150" marR="551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Calibri"/>
                        <a:buNone/>
                      </a:pPr>
                      <a:r>
                        <a:rPr lang="en-GB" sz="15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</a:t>
                      </a:r>
                      <a:endParaRPr sz="1500" u="none" strike="noStrike" cap="none" baseline="30000">
                        <a:latin typeface="Garamond"/>
                        <a:ea typeface="Garamond"/>
                        <a:cs typeface="Garamond"/>
                        <a:sym typeface="Garamond"/>
                      </a:endParaRPr>
                    </a:p>
                  </a:txBody>
                  <a:tcPr marL="55150" marR="551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Calibri"/>
                        <a:buNone/>
                      </a:pPr>
                      <a:r>
                        <a:rPr lang="en-GB" sz="1500" b="0" u="none" strike="noStrike" cap="none" dirty="0"/>
                        <a:t>6 </a:t>
                      </a:r>
                      <a:endParaRPr sz="1500" u="none" strike="noStrike" cap="none" baseline="30000" dirty="0">
                        <a:latin typeface="Garamond"/>
                        <a:ea typeface="Garamond"/>
                        <a:cs typeface="Garamond"/>
                        <a:sym typeface="Garamond"/>
                      </a:endParaRPr>
                    </a:p>
                  </a:txBody>
                  <a:tcPr marL="55150" marR="5515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245" name="Google Shape;245;p32"/>
          <p:cNvSpPr txBox="1"/>
          <p:nvPr/>
        </p:nvSpPr>
        <p:spPr>
          <a:xfrm>
            <a:off x="838200" y="1797720"/>
            <a:ext cx="7391400" cy="4478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</a:pPr>
            <a:r>
              <a:rPr lang="en-GB" sz="2000" b="1" dirty="0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Etapa 3a. </a:t>
            </a:r>
            <a:r>
              <a:rPr lang="en-GB" sz="2000" b="1" dirty="0" err="1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Recolher</a:t>
            </a:r>
            <a:r>
              <a:rPr lang="en-GB" sz="2000" b="1" dirty="0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 dados </a:t>
            </a:r>
            <a:r>
              <a:rPr lang="en-GB" sz="2000" b="1" dirty="0" err="1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específicos</a:t>
            </a:r>
            <a:r>
              <a:rPr lang="en-GB" sz="2000" b="1" dirty="0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GB" sz="2000" b="1" dirty="0" err="1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país</a:t>
            </a:r>
            <a:r>
              <a:rPr lang="en-GB" sz="2000" b="1" dirty="0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 (Social)</a:t>
            </a:r>
            <a:endParaRPr sz="2000" b="1" dirty="0">
              <a:solidFill>
                <a:srgbClr val="9CC2E5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sz="1000" strike="sngStrik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</a:pPr>
            <a:endParaRPr sz="27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endParaRPr sz="2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6" name="Google Shape;246;p32"/>
          <p:cNvSpPr/>
          <p:nvPr/>
        </p:nvSpPr>
        <p:spPr>
          <a:xfrm>
            <a:off x="886968" y="6144379"/>
            <a:ext cx="1566454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b="1">
                <a:solidFill>
                  <a:srgbClr val="1D1C1D"/>
                </a:solidFill>
                <a:latin typeface="Open Sans"/>
                <a:ea typeface="Open Sans"/>
                <a:cs typeface="Open Sans"/>
                <a:sym typeface="Open Sans"/>
              </a:rPr>
              <a:t>Fonte:</a:t>
            </a:r>
            <a:r>
              <a:rPr lang="en-GB" sz="1000">
                <a:solidFill>
                  <a:srgbClr val="1D1C1D"/>
                </a:solidFill>
                <a:latin typeface="Open Sans"/>
                <a:ea typeface="Open Sans"/>
                <a:cs typeface="Open Sans"/>
                <a:sym typeface="Open Sans"/>
              </a:rPr>
              <a:t> Sahlberg et al. 2021</a:t>
            </a:r>
            <a:endParaRPr/>
          </a:p>
        </p:txBody>
      </p:sp>
      <p:sp>
        <p:nvSpPr>
          <p:cNvPr id="247" name="Google Shape;247;p32"/>
          <p:cNvSpPr txBox="1"/>
          <p:nvPr/>
        </p:nvSpPr>
        <p:spPr>
          <a:xfrm>
            <a:off x="7379970" y="6115641"/>
            <a:ext cx="439810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Fonte da imagem: </a:t>
            </a:r>
            <a:r>
              <a:rPr lang="en-GB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Khavari et al. 2021, </a:t>
            </a:r>
            <a:r>
              <a:rPr lang="en-GB" sz="1000" u="sng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imagem</a:t>
            </a:r>
            <a:r>
              <a:rPr lang="en-GB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, licença </a:t>
            </a:r>
            <a:r>
              <a:rPr lang="en-GB" sz="1000" u="sng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CC-BY 4.0</a:t>
            </a:r>
            <a:endParaRPr sz="1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ransition spd="slow">
    <p:push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33"/>
          <p:cNvSpPr txBox="1"/>
          <p:nvPr/>
        </p:nvSpPr>
        <p:spPr>
          <a:xfrm>
            <a:off x="779770" y="1534476"/>
            <a:ext cx="10632460" cy="4478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</a:pPr>
            <a:r>
              <a:rPr lang="en-GB" sz="2000" b="1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Etapa 3b. Recolher dados específicos do país (especificações tecnológicas e custos)</a:t>
            </a:r>
            <a:endParaRPr sz="2000" b="1">
              <a:solidFill>
                <a:srgbClr val="9CC2E5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sz="2000" b="1">
              <a:solidFill>
                <a:srgbClr val="9CC2E5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</a:pPr>
            <a:endParaRPr sz="2000" b="1">
              <a:solidFill>
                <a:srgbClr val="9CC2E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aphicFrame>
        <p:nvGraphicFramePr>
          <p:cNvPr id="254" name="Google Shape;254;p33"/>
          <p:cNvGraphicFramePr/>
          <p:nvPr>
            <p:extLst>
              <p:ext uri="{D42A27DB-BD31-4B8C-83A1-F6EECF244321}">
                <p14:modId xmlns:p14="http://schemas.microsoft.com/office/powerpoint/2010/main" val="2548422749"/>
              </p:ext>
            </p:extLst>
          </p:nvPr>
        </p:nvGraphicFramePr>
        <p:xfrm>
          <a:off x="838200" y="1931275"/>
          <a:ext cx="10574030" cy="4221199"/>
        </p:xfrm>
        <a:graphic>
          <a:graphicData uri="http://schemas.openxmlformats.org/drawingml/2006/table">
            <a:tbl>
              <a:tblPr>
                <a:noFill/>
                <a:tableStyleId>{A2D2D427-8895-4A78-8DC2-CF146EEF0783}</a:tableStyleId>
              </a:tblPr>
              <a:tblGrid>
                <a:gridCol w="14433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785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4019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63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926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4131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80387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2781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7097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GB" sz="1100" u="none" strike="noStrike" cap="none"/>
                        <a:t>Tipo de planta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2875" marR="628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GB" sz="1100" u="none" strike="noStrike" cap="none"/>
                        <a:t>Capacidade típica da central (kW)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2875" marR="628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GB" sz="1100" u="none" strike="noStrike" cap="none"/>
                        <a:t>Custo de investimento ($/kW)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2875" marR="628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GB" sz="1100" u="none" strike="noStrike" cap="none"/>
                        <a:t>Custos de O&amp;M (% do custo de investimento/ano)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2875" marR="628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GB" sz="1100" u="none" strike="noStrike" cap="none"/>
                        <a:t>Custo do combustível $/litro 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2875" marR="628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GB" sz="1100" u="none" strike="noStrike" cap="none"/>
                        <a:t>Eficiência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2875" marR="628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GB" sz="1100" u="none" strike="noStrike" cap="none"/>
                        <a:t>Fator de capacidade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2875" marR="628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GB" sz="1100" u="none" strike="noStrike" cap="none"/>
                        <a:t>Vida (anos)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2875" marR="62875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93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/>
                        <a:t>Gerador a diesel </a:t>
                      </a:r>
                      <a:endParaRPr sz="1400" u="none" strike="noStrike" cap="none"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/>
                        <a:t>Mini-rede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2875" marR="628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/>
                        <a:t>100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2875" marR="628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b="0" u="none" strike="noStrike" cap="none"/>
                        <a:t>721</a:t>
                      </a:r>
                      <a:endParaRPr sz="1400" b="1" u="none" strike="noStrike" cap="none" baseline="30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2875" marR="628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/>
                        <a:t>10%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2875" marR="628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b="0" u="none" strike="noStrike" cap="none">
                          <a:solidFill>
                            <a:schemeClr val="dk1"/>
                          </a:solidFill>
                        </a:rPr>
                        <a:t>0.50</a:t>
                      </a:r>
                      <a:endParaRPr sz="1400" b="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62875" marR="628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/>
                        <a:t>33%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2875" marR="628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/>
                        <a:t>0.7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2875" marR="628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/>
                        <a:t>15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2875" marR="62875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6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/>
                        <a:t>Pequenas centrais hidroeléctricas</a:t>
                      </a:r>
                      <a:endParaRPr sz="1400" u="none" strike="noStrike" cap="none"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/>
                        <a:t>Mini-rede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2875" marR="628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/>
                        <a:t>1000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2875" marR="628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/>
                        <a:t>5,000</a:t>
                      </a:r>
                      <a:endParaRPr sz="1400" b="1" u="none" strike="noStrike" cap="none" baseline="30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2875" marR="628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/>
                        <a:t>2%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2875" marR="628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b="0" u="none" strike="noStrike" cap="none">
                          <a:solidFill>
                            <a:schemeClr val="dk1"/>
                          </a:solidFill>
                        </a:rPr>
                        <a:t>-</a:t>
                      </a:r>
                      <a:endParaRPr sz="1400" b="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2875" marR="6287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/>
                        <a:t>-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2875" marR="628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/>
                        <a:t>0.7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2875" marR="628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 dirty="0"/>
                        <a:t>30</a:t>
                      </a:r>
                      <a:endParaRPr sz="14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2875" marR="62875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01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/>
                        <a:t>Energia solar fotovoltaica</a:t>
                      </a:r>
                      <a:endParaRPr sz="1400" u="none" strike="noStrike" cap="none"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/>
                        <a:t>Mini-rede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2875" marR="628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/>
                        <a:t>100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2875" marR="628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/>
                        <a:t>3,200</a:t>
                      </a:r>
                      <a:endParaRPr sz="1400" b="1" u="none" strike="noStrike" cap="none" baseline="30000"/>
                    </a:p>
                  </a:txBody>
                  <a:tcPr marL="62875" marR="628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/>
                        <a:t>1.5%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2875" marR="628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b="0" u="none" strike="noStrike" cap="none">
                          <a:solidFill>
                            <a:schemeClr val="dk1"/>
                          </a:solidFill>
                        </a:rPr>
                        <a:t>-</a:t>
                      </a:r>
                      <a:endParaRPr sz="1400" b="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2875" marR="628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/>
                        <a:t>-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2875" marR="628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/>
                        <a:t>Obtido para cada ponto de rede em função da disponibilidade solar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2875" marR="628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/>
                        <a:t>20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2875" marR="62875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01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/>
                        <a:t>Turbinas eólicas </a:t>
                      </a:r>
                      <a:endParaRPr sz="1400" u="none" strike="noStrike" cap="none"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/>
                        <a:t>Mini-rede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2875" marR="628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/>
                        <a:t>100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2875" marR="628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/>
                        <a:t>3,000</a:t>
                      </a:r>
                      <a:endParaRPr sz="1400" b="1" u="none" strike="noStrike" cap="none" baseline="30000"/>
                    </a:p>
                  </a:txBody>
                  <a:tcPr marL="62875" marR="628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/>
                        <a:t>2%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2875" marR="628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b="0" u="none" strike="noStrike" cap="none">
                          <a:solidFill>
                            <a:schemeClr val="dk1"/>
                          </a:solidFill>
                        </a:rPr>
                        <a:t>-</a:t>
                      </a:r>
                      <a:endParaRPr sz="1400" b="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2875" marR="628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/>
                        <a:t>-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2875" marR="628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/>
                        <a:t>Obtido para cada ponto de rede em função da disponibilidade de vento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2875" marR="628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/>
                        <a:t>20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2875" marR="62875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53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 dirty="0" err="1"/>
                        <a:t>Gerador</a:t>
                      </a:r>
                      <a:r>
                        <a:rPr lang="en-GB" sz="1000" u="none" strike="noStrike" cap="none" dirty="0"/>
                        <a:t> a diesel</a:t>
                      </a:r>
                      <a:endParaRPr sz="1400" u="none" strike="noStrike" cap="none" dirty="0"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 dirty="0" err="1"/>
                        <a:t>Autônomo</a:t>
                      </a:r>
                      <a:endParaRPr sz="14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2875" marR="628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/>
                        <a:t>1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2875" marR="628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/>
                        <a:t>938</a:t>
                      </a:r>
                      <a:endParaRPr sz="1400" b="1" u="none" strike="noStrike" cap="none" baseline="30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2875" marR="628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/>
                        <a:t>10%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2875" marR="628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b="0" u="none" strike="noStrike" cap="none">
                          <a:solidFill>
                            <a:schemeClr val="dk1"/>
                          </a:solidFill>
                        </a:rPr>
                        <a:t>0.50</a:t>
                      </a:r>
                      <a:endParaRPr sz="1400" b="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62875" marR="628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/>
                        <a:t>28%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2875" marR="628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/>
                        <a:t>0.7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2875" marR="628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/>
                        <a:t>10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2875" marR="62875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801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 dirty="0" err="1"/>
                        <a:t>Energia</a:t>
                      </a:r>
                      <a:r>
                        <a:rPr lang="en-GB" sz="1000" u="none" strike="noStrike" cap="none" dirty="0"/>
                        <a:t> solar </a:t>
                      </a:r>
                      <a:r>
                        <a:rPr lang="en-GB" sz="1000" u="none" strike="noStrike" cap="none" dirty="0" err="1"/>
                        <a:t>fotovoltaica</a:t>
                      </a:r>
                      <a:endParaRPr sz="1400" u="none" strike="noStrike" cap="none" dirty="0"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 dirty="0" err="1"/>
                        <a:t>Autônoma</a:t>
                      </a:r>
                      <a:endParaRPr sz="14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2875" marR="628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/>
                        <a:t>0.4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2875" marR="628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/>
                        <a:t>5,500</a:t>
                      </a:r>
                      <a:endParaRPr sz="1400" u="none" strike="noStrike" cap="none"/>
                    </a:p>
                  </a:txBody>
                  <a:tcPr marL="62875" marR="628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/>
                        <a:t>1.2%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2875" marR="628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b="1" u="none" strike="noStrike" cap="none"/>
                        <a:t>-</a:t>
                      </a:r>
                      <a:endParaRPr sz="14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2875" marR="628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/>
                        <a:t>-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2875" marR="628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/>
                        <a:t>Obtido para cada ponto de rede em função da disponibilidade solar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2875" marR="628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 dirty="0"/>
                        <a:t>15</a:t>
                      </a:r>
                      <a:endParaRPr sz="14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2875" marR="62875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55" name="Google Shape;255;p33"/>
          <p:cNvSpPr txBox="1"/>
          <p:nvPr/>
        </p:nvSpPr>
        <p:spPr>
          <a:xfrm>
            <a:off x="838200" y="235834"/>
            <a:ext cx="52578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GB" sz="4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5.1 A metodologia dos sete passos</a:t>
            </a:r>
            <a:endParaRPr sz="4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56" name="Google Shape;256;p33"/>
          <p:cNvSpPr/>
          <p:nvPr/>
        </p:nvSpPr>
        <p:spPr>
          <a:xfrm>
            <a:off x="2606040" y="6123656"/>
            <a:ext cx="1566454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b="1">
                <a:solidFill>
                  <a:srgbClr val="1D1C1D"/>
                </a:solidFill>
                <a:latin typeface="Open Sans"/>
                <a:ea typeface="Open Sans"/>
                <a:cs typeface="Open Sans"/>
                <a:sym typeface="Open Sans"/>
              </a:rPr>
              <a:t>Fonte:</a:t>
            </a:r>
            <a:r>
              <a:rPr lang="en-GB" sz="1000">
                <a:solidFill>
                  <a:srgbClr val="1D1C1D"/>
                </a:solidFill>
                <a:latin typeface="Open Sans"/>
                <a:ea typeface="Open Sans"/>
                <a:cs typeface="Open Sans"/>
                <a:sym typeface="Open Sans"/>
              </a:rPr>
              <a:t> Sahlberg et al. 2021</a:t>
            </a:r>
            <a:endParaRPr/>
          </a:p>
        </p:txBody>
      </p:sp>
      <p:sp>
        <p:nvSpPr>
          <p:cNvPr id="257" name="Google Shape;257;p33"/>
          <p:cNvSpPr txBox="1"/>
          <p:nvPr/>
        </p:nvSpPr>
        <p:spPr>
          <a:xfrm>
            <a:off x="4932913" y="6114736"/>
            <a:ext cx="4266326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Fonte da imagem: </a:t>
            </a:r>
            <a:r>
              <a:rPr lang="en-GB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Khavari et al. 2021, </a:t>
            </a:r>
            <a:r>
              <a:rPr lang="en-GB" sz="1000" u="sng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imagem</a:t>
            </a:r>
            <a:r>
              <a:rPr lang="en-GB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, licença </a:t>
            </a:r>
            <a:r>
              <a:rPr lang="en-GB" sz="1000" u="sng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CC-BY 4.0</a:t>
            </a:r>
            <a:endParaRPr sz="1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ransition spd="slow">
    <p:push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34"/>
          <p:cNvSpPr txBox="1"/>
          <p:nvPr/>
        </p:nvSpPr>
        <p:spPr>
          <a:xfrm>
            <a:off x="887215" y="8748"/>
            <a:ext cx="7651304" cy="13690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GB" sz="4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Aula 5.1 Referências</a:t>
            </a:r>
            <a:endParaRPr/>
          </a:p>
        </p:txBody>
      </p:sp>
      <p:sp>
        <p:nvSpPr>
          <p:cNvPr id="263" name="Google Shape;263;p34"/>
          <p:cNvSpPr/>
          <p:nvPr/>
        </p:nvSpPr>
        <p:spPr>
          <a:xfrm>
            <a:off x="935983" y="1482482"/>
            <a:ext cx="5144124" cy="1754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Sahlberg, A., Khavari, B., Korkovelos, A., Mentis, D., n.d. Palestra 3: Aplicação de SIG na análise de eletrificação na ferramenta OnSSET [Documento WWW]. Kit Didático OnSSET. URL </a:t>
            </a:r>
            <a:r>
              <a:rPr lang="en-GB" sz="1800" u="sng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https://onsset.github.io/teaching_kit/courses/modul</a:t>
            </a:r>
            <a:r>
              <a:rPr lang="en-GB"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e_2/Lecture%203/ (acedido em 2.18.21).</a:t>
            </a: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ransition spd="slow">
    <p:push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35"/>
          <p:cNvSpPr txBox="1"/>
          <p:nvPr/>
        </p:nvSpPr>
        <p:spPr>
          <a:xfrm>
            <a:off x="779770" y="1534476"/>
            <a:ext cx="10632460" cy="4478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</a:pPr>
            <a:r>
              <a:rPr lang="en-GB" sz="2000" b="1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Etapa 3b. Recolher dados específicos do país (especificações tecnológicas e custos)</a:t>
            </a:r>
            <a:endParaRPr sz="2000" b="1">
              <a:solidFill>
                <a:srgbClr val="9CC2E5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sz="2000" b="1">
              <a:solidFill>
                <a:srgbClr val="9CC2E5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</a:pPr>
            <a:endParaRPr sz="2000" b="1">
              <a:solidFill>
                <a:srgbClr val="9CC2E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aphicFrame>
        <p:nvGraphicFramePr>
          <p:cNvPr id="270" name="Google Shape;270;p35"/>
          <p:cNvGraphicFramePr/>
          <p:nvPr>
            <p:extLst>
              <p:ext uri="{D42A27DB-BD31-4B8C-83A1-F6EECF244321}">
                <p14:modId xmlns:p14="http://schemas.microsoft.com/office/powerpoint/2010/main" val="1419182269"/>
              </p:ext>
            </p:extLst>
          </p:nvPr>
        </p:nvGraphicFramePr>
        <p:xfrm>
          <a:off x="838200" y="1931275"/>
          <a:ext cx="10632459" cy="4245224"/>
        </p:xfrm>
        <a:graphic>
          <a:graphicData uri="http://schemas.openxmlformats.org/drawingml/2006/table">
            <a:tbl>
              <a:tblPr>
                <a:noFill/>
                <a:tableStyleId>{A2D2D427-8895-4A78-8DC2-CF146EEF0783}</a:tableStyleId>
              </a:tblPr>
              <a:tblGrid>
                <a:gridCol w="14512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849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475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549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992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4761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81385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3295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7143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GB" sz="1100" u="none" strike="noStrike" cap="none"/>
                        <a:t>Tipo de planta</a:t>
                      </a:r>
                      <a:endParaRPr sz="15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275" marR="632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GB" sz="1100" u="none" strike="noStrike" cap="none"/>
                        <a:t>Capacidade típica da central (kW)</a:t>
                      </a:r>
                      <a:endParaRPr sz="15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275" marR="632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GB" sz="1100" u="none" strike="noStrike" cap="none"/>
                        <a:t>Custo de investimento ($/kW)</a:t>
                      </a:r>
                      <a:endParaRPr sz="15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275" marR="632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GB" sz="1100" u="none" strike="noStrike" cap="none"/>
                        <a:t>Custos de O&amp;M (% do custo de investimento/ano)</a:t>
                      </a:r>
                      <a:endParaRPr sz="15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275" marR="632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GB" sz="1100" u="none" strike="noStrike" cap="none"/>
                        <a:t>Custo do combustível $/litro </a:t>
                      </a:r>
                      <a:endParaRPr sz="15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275" marR="632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GB" sz="1100" u="none" strike="noStrike" cap="none"/>
                        <a:t>Eficiência</a:t>
                      </a:r>
                      <a:endParaRPr sz="15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275" marR="632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GB" sz="1100" u="none" strike="noStrike" cap="none"/>
                        <a:t>Fator de capacidade</a:t>
                      </a:r>
                      <a:endParaRPr sz="15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275" marR="632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GB" sz="1100" u="none" strike="noStrike" cap="none"/>
                        <a:t>Vida (anos)</a:t>
                      </a:r>
                      <a:endParaRPr sz="15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275" marR="63275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26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/>
                        <a:t>Gerador a diesel </a:t>
                      </a:r>
                      <a:endParaRPr sz="1500" u="none" strike="noStrike" cap="none"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/>
                        <a:t>Mini-rede</a:t>
                      </a:r>
                      <a:endParaRPr sz="15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275" marR="632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/>
                        <a:t>100</a:t>
                      </a:r>
                      <a:endParaRPr sz="15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275" marR="632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b="0" u="none" strike="noStrike" cap="none"/>
                        <a:t>721</a:t>
                      </a:r>
                      <a:endParaRPr sz="1500" b="1" u="none" strike="noStrike" cap="none" baseline="30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275" marR="632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/>
                        <a:t>10%</a:t>
                      </a:r>
                      <a:endParaRPr sz="15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275" marR="632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b="0" u="none" strike="noStrike" cap="none">
                          <a:solidFill>
                            <a:schemeClr val="dk1"/>
                          </a:solidFill>
                        </a:rPr>
                        <a:t>0.50</a:t>
                      </a:r>
                      <a:endParaRPr sz="1500" b="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63275" marR="632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/>
                        <a:t>33%</a:t>
                      </a:r>
                      <a:endParaRPr sz="15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275" marR="632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/>
                        <a:t>0.7</a:t>
                      </a:r>
                      <a:endParaRPr sz="15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275" marR="632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/>
                        <a:t>15</a:t>
                      </a:r>
                      <a:endParaRPr sz="15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275" marR="63275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84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 dirty="0" err="1"/>
                        <a:t>Pequenas</a:t>
                      </a:r>
                      <a:r>
                        <a:rPr lang="en-GB" sz="1000" u="none" strike="noStrike" cap="none" dirty="0"/>
                        <a:t> </a:t>
                      </a:r>
                      <a:r>
                        <a:rPr lang="en-GB" sz="1000" u="none" strike="noStrike" cap="none" dirty="0" err="1"/>
                        <a:t>centrais</a:t>
                      </a:r>
                      <a:r>
                        <a:rPr lang="en-GB" sz="1000" u="none" strike="noStrike" cap="none" dirty="0"/>
                        <a:t> </a:t>
                      </a:r>
                      <a:r>
                        <a:rPr lang="en-GB" sz="1000" u="none" strike="noStrike" cap="none" dirty="0" err="1"/>
                        <a:t>hidroeléctricas</a:t>
                      </a:r>
                      <a:endParaRPr sz="1500" u="none" strike="noStrike" cap="none" dirty="0"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 dirty="0"/>
                        <a:t>Mini-rede</a:t>
                      </a:r>
                      <a:endParaRPr sz="15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275" marR="632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/>
                        <a:t>1000</a:t>
                      </a:r>
                      <a:endParaRPr sz="15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275" marR="632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/>
                        <a:t>5,000</a:t>
                      </a:r>
                      <a:endParaRPr sz="1500" b="1" u="none" strike="noStrike" cap="none" baseline="30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275" marR="632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/>
                        <a:t>2%</a:t>
                      </a:r>
                      <a:endParaRPr sz="15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275" marR="632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b="0" u="none" strike="noStrike" cap="none">
                          <a:solidFill>
                            <a:schemeClr val="dk1"/>
                          </a:solidFill>
                        </a:rPr>
                        <a:t>-</a:t>
                      </a:r>
                      <a:endParaRPr sz="1500" b="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275" marR="6327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/>
                        <a:t>-</a:t>
                      </a:r>
                      <a:endParaRPr sz="15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275" marR="632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/>
                        <a:t>0.7</a:t>
                      </a:r>
                      <a:endParaRPr sz="15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275" marR="632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/>
                        <a:t>30</a:t>
                      </a:r>
                      <a:endParaRPr sz="15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275" marR="63275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45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/>
                        <a:t>Energia solar fotovoltaica</a:t>
                      </a:r>
                      <a:endParaRPr sz="1500" u="none" strike="noStrike" cap="none"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/>
                        <a:t>Mini-rede</a:t>
                      </a:r>
                      <a:endParaRPr sz="15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275" marR="632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/>
                        <a:t>100</a:t>
                      </a:r>
                      <a:endParaRPr sz="15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275" marR="632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/>
                        <a:t>3,200</a:t>
                      </a:r>
                      <a:endParaRPr sz="1500" b="1" u="none" strike="noStrike" cap="none" baseline="30000"/>
                    </a:p>
                  </a:txBody>
                  <a:tcPr marL="63275" marR="632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/>
                        <a:t>1.5%</a:t>
                      </a:r>
                      <a:endParaRPr sz="15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275" marR="632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b="0" u="none" strike="noStrike" cap="none">
                          <a:solidFill>
                            <a:schemeClr val="dk1"/>
                          </a:solidFill>
                        </a:rPr>
                        <a:t>-</a:t>
                      </a:r>
                      <a:endParaRPr sz="1500" b="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275" marR="632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/>
                        <a:t>-</a:t>
                      </a:r>
                      <a:endParaRPr sz="15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275" marR="632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/>
                        <a:t>Obtido para cada ponto de rede em função da disponibilidade solar</a:t>
                      </a:r>
                      <a:endParaRPr sz="15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275" marR="632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/>
                        <a:t>20</a:t>
                      </a:r>
                      <a:endParaRPr sz="15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275" marR="63275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45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/>
                        <a:t>Turbinas eólicas </a:t>
                      </a:r>
                      <a:endParaRPr sz="1500" u="none" strike="noStrike" cap="none"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/>
                        <a:t>Mini-rede</a:t>
                      </a:r>
                      <a:endParaRPr sz="15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275" marR="632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/>
                        <a:t>100</a:t>
                      </a:r>
                      <a:endParaRPr sz="15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275" marR="632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/>
                        <a:t>3,000</a:t>
                      </a:r>
                      <a:endParaRPr sz="1500" b="1" u="none" strike="noStrike" cap="none" baseline="30000"/>
                    </a:p>
                  </a:txBody>
                  <a:tcPr marL="63275" marR="632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/>
                        <a:t>2%</a:t>
                      </a:r>
                      <a:endParaRPr sz="15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275" marR="632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b="0" u="none" strike="noStrike" cap="none">
                          <a:solidFill>
                            <a:schemeClr val="dk1"/>
                          </a:solidFill>
                        </a:rPr>
                        <a:t>-</a:t>
                      </a:r>
                      <a:endParaRPr sz="1500" b="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275" marR="632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/>
                        <a:t>-</a:t>
                      </a:r>
                      <a:endParaRPr sz="15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275" marR="632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/>
                        <a:t>Obtido para cada ponto de rede em função da disponibilidade de vento</a:t>
                      </a:r>
                      <a:endParaRPr sz="15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275" marR="632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/>
                        <a:t>20</a:t>
                      </a:r>
                      <a:endParaRPr sz="15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275" marR="63275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82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 dirty="0" err="1"/>
                        <a:t>Gerador</a:t>
                      </a:r>
                      <a:r>
                        <a:rPr lang="en-GB" sz="1000" u="none" strike="noStrike" cap="none" dirty="0"/>
                        <a:t> a diesel</a:t>
                      </a:r>
                      <a:endParaRPr sz="1500" u="none" strike="noStrike" cap="none" dirty="0"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 dirty="0" err="1"/>
                        <a:t>Autônomo</a:t>
                      </a:r>
                      <a:endParaRPr sz="15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275" marR="632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/>
                        <a:t>1</a:t>
                      </a:r>
                      <a:endParaRPr sz="15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275" marR="632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/>
                        <a:t>938</a:t>
                      </a:r>
                      <a:endParaRPr sz="1500" b="1" u="none" strike="noStrike" cap="none" baseline="30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275" marR="632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/>
                        <a:t>10%</a:t>
                      </a:r>
                      <a:endParaRPr sz="15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275" marR="632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b="0" u="none" strike="noStrike" cap="none">
                          <a:solidFill>
                            <a:schemeClr val="dk1"/>
                          </a:solidFill>
                        </a:rPr>
                        <a:t>0.50</a:t>
                      </a:r>
                      <a:endParaRPr sz="1500" b="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63275" marR="632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/>
                        <a:t>28%</a:t>
                      </a:r>
                      <a:endParaRPr sz="15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275" marR="632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/>
                        <a:t>0.7</a:t>
                      </a:r>
                      <a:endParaRPr sz="15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275" marR="632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/>
                        <a:t>10</a:t>
                      </a:r>
                      <a:endParaRPr sz="15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275" marR="63275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845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 dirty="0" err="1"/>
                        <a:t>Energia</a:t>
                      </a:r>
                      <a:r>
                        <a:rPr lang="en-GB" sz="1000" u="none" strike="noStrike" cap="none" dirty="0"/>
                        <a:t> solar </a:t>
                      </a:r>
                      <a:r>
                        <a:rPr lang="en-GB" sz="1000" u="none" strike="noStrike" cap="none" dirty="0" err="1"/>
                        <a:t>fotovoltaica</a:t>
                      </a:r>
                      <a:endParaRPr sz="1500" u="none" strike="noStrike" cap="none" dirty="0"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 dirty="0" err="1"/>
                        <a:t>Autônomo</a:t>
                      </a:r>
                      <a:endParaRPr sz="15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275" marR="632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/>
                        <a:t>0.4</a:t>
                      </a:r>
                      <a:endParaRPr sz="15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275" marR="632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/>
                        <a:t>5,500</a:t>
                      </a:r>
                      <a:endParaRPr sz="1500" u="none" strike="noStrike" cap="none"/>
                    </a:p>
                  </a:txBody>
                  <a:tcPr marL="63275" marR="632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/>
                        <a:t>1.2%</a:t>
                      </a:r>
                      <a:endParaRPr sz="15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275" marR="632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b="1" u="none" strike="noStrike" cap="none"/>
                        <a:t>-</a:t>
                      </a:r>
                      <a:endParaRPr sz="15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275" marR="632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/>
                        <a:t>-</a:t>
                      </a:r>
                      <a:endParaRPr sz="15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275" marR="632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/>
                        <a:t>Obtido para cada ponto de rede em função da disponibilidade solar</a:t>
                      </a:r>
                      <a:endParaRPr sz="15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275" marR="632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000" u="none" strike="noStrike" cap="none" dirty="0"/>
                        <a:t>15</a:t>
                      </a:r>
                      <a:endParaRPr sz="15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275" marR="63275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71" name="Google Shape;271;p35"/>
          <p:cNvSpPr txBox="1"/>
          <p:nvPr/>
        </p:nvSpPr>
        <p:spPr>
          <a:xfrm>
            <a:off x="838200" y="235834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GB" sz="4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5.2 Obter os dados</a:t>
            </a:r>
            <a:endParaRPr sz="4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72" name="Google Shape;272;p35"/>
          <p:cNvSpPr/>
          <p:nvPr/>
        </p:nvSpPr>
        <p:spPr>
          <a:xfrm>
            <a:off x="2121408" y="6124943"/>
            <a:ext cx="1566454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b="1">
                <a:solidFill>
                  <a:srgbClr val="1D1C1D"/>
                </a:solidFill>
                <a:latin typeface="Open Sans"/>
                <a:ea typeface="Open Sans"/>
                <a:cs typeface="Open Sans"/>
                <a:sym typeface="Open Sans"/>
              </a:rPr>
              <a:t>Fonte:</a:t>
            </a:r>
            <a:r>
              <a:rPr lang="en-GB" sz="1000">
                <a:solidFill>
                  <a:srgbClr val="1D1C1D"/>
                </a:solidFill>
                <a:latin typeface="Open Sans"/>
                <a:ea typeface="Open Sans"/>
                <a:cs typeface="Open Sans"/>
                <a:sym typeface="Open Sans"/>
              </a:rPr>
              <a:t> Sahlberg et al. 2021</a:t>
            </a:r>
            <a:endParaRPr/>
          </a:p>
        </p:txBody>
      </p:sp>
      <p:sp>
        <p:nvSpPr>
          <p:cNvPr id="273" name="Google Shape;273;p35"/>
          <p:cNvSpPr txBox="1"/>
          <p:nvPr/>
        </p:nvSpPr>
        <p:spPr>
          <a:xfrm>
            <a:off x="4396396" y="6134581"/>
            <a:ext cx="429071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Fonte da imagem: </a:t>
            </a:r>
            <a:r>
              <a:rPr lang="en-GB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Khavari et al. 2021, </a:t>
            </a:r>
            <a:r>
              <a:rPr lang="en-GB" sz="1000" u="sng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imagem</a:t>
            </a:r>
            <a:r>
              <a:rPr lang="en-GB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, licença </a:t>
            </a:r>
            <a:r>
              <a:rPr lang="en-GB" sz="1000" u="sng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CC-BY 4.0</a:t>
            </a:r>
            <a:endParaRPr sz="1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ransition spd="slow">
    <p:push/>
  </p:transition>
</p:sld>
</file>

<file path=ppt/theme/theme1.xml><?xml version="1.0" encoding="utf-8"?>
<a:theme xmlns:a="http://schemas.openxmlformats.org/drawingml/2006/main" name="CCG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7329</Words>
  <Application>Microsoft Office PowerPoint</Application>
  <PresentationFormat>Widescreen</PresentationFormat>
  <Paragraphs>604</Paragraphs>
  <Slides>28</Slides>
  <Notes>28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28</vt:i4>
      </vt:variant>
    </vt:vector>
  </HeadingPairs>
  <TitlesOfParts>
    <vt:vector size="36" baseType="lpstr">
      <vt:lpstr>Open Sans ExtraBold</vt:lpstr>
      <vt:lpstr>Garamond</vt:lpstr>
      <vt:lpstr>Times New Roman</vt:lpstr>
      <vt:lpstr>Arial</vt:lpstr>
      <vt:lpstr>Calibri</vt:lpstr>
      <vt:lpstr>Open Sans</vt:lpstr>
      <vt:lpstr>CCG</vt:lpstr>
      <vt:lpstr>Office Theme</vt:lpstr>
      <vt:lpstr>Apresentação do PowerPoint</vt:lpstr>
      <vt:lpstr>Resultados esperados da aprendizagem</vt:lpstr>
      <vt:lpstr>5.1 A metodologia dos sete passos</vt:lpstr>
      <vt:lpstr>5.1 A metodologia dos sete passos</vt:lpstr>
      <vt:lpstr>Apresentação do PowerPoint</vt:lpstr>
      <vt:lpstr>5.1 A metodologia dos sete passos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5.3 Preparar os dados, o processamento e a calibração necessários</vt:lpstr>
      <vt:lpstr>Exemplo de custo fotovoltaico autónomo</vt:lpstr>
      <vt:lpstr>Exemplo de custos de uma mini-rede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babak khavari</dc:creator>
  <cp:keywords>, docId:5876EC5455A1B1CDB7FBA7C6E9AD7363</cp:keywords>
  <cp:lastModifiedBy>Leo</cp:lastModifiedBy>
  <cp:revision>2</cp:revision>
  <dcterms:created xsi:type="dcterms:W3CDTF">2018-05-01T19:37:15Z</dcterms:created>
  <dcterms:modified xsi:type="dcterms:W3CDTF">2025-02-24T17:41:34Z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0x010100633F727AA7180443A862CD9A25741398</vt:lpwstr>
  </property>
</Properties>
</file>