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</p:sldMasterIdLst>
  <p:notesMasterIdLst>
    <p:notesMasterId r:id="rId33"/>
  </p:notesMasterIdLst>
  <p:sldIdLst>
    <p:sldId id="256" r:id="rId6"/>
    <p:sldId id="257" r:id="rId7"/>
    <p:sldId id="335" r:id="rId8"/>
    <p:sldId id="336" r:id="rId9"/>
    <p:sldId id="337" r:id="rId10"/>
    <p:sldId id="338" r:id="rId11"/>
    <p:sldId id="315" r:id="rId12"/>
    <p:sldId id="339" r:id="rId13"/>
    <p:sldId id="316" r:id="rId14"/>
    <p:sldId id="317" r:id="rId15"/>
    <p:sldId id="319" r:id="rId16"/>
    <p:sldId id="320" r:id="rId17"/>
    <p:sldId id="321" r:id="rId18"/>
    <p:sldId id="304" r:id="rId19"/>
    <p:sldId id="325" r:id="rId20"/>
    <p:sldId id="326" r:id="rId21"/>
    <p:sldId id="327" r:id="rId22"/>
    <p:sldId id="328" r:id="rId23"/>
    <p:sldId id="329" r:id="rId24"/>
    <p:sldId id="306" r:id="rId25"/>
    <p:sldId id="330" r:id="rId26"/>
    <p:sldId id="331" r:id="rId27"/>
    <p:sldId id="332" r:id="rId28"/>
    <p:sldId id="333" r:id="rId29"/>
    <p:sldId id="314" r:id="rId30"/>
    <p:sldId id="341" r:id="rId31"/>
    <p:sldId id="34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5HX4sOMThWvSGbKvy0mckw==" hashData="AofUmXTyV93mUtA7NJEiX+BeR0R3L6WDEYgKmwHA+UAma+unE/CgT/YaMIzeqXWnAJiE6tOIZEbuKwJ1EOVq8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2B2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7179" autoAdjust="0"/>
  </p:normalViewPr>
  <p:slideViewPr>
    <p:cSldViewPr snapToGrid="0">
      <p:cViewPr varScale="1">
        <p:scale>
          <a:sx n="95" d="100"/>
          <a:sy n="95" d="100"/>
        </p:scale>
        <p:origin x="115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itHub\TEST%20RUNS%20GEP\Malawi20190514\Summaries09\mw-1-0_1_0_0_0_1_summary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População </a:t>
            </a:r>
            <a:r>
              <a:rPr lang="en-US" baseline="0" dirty="0"/>
              <a:t>por tecnologia</a:t>
            </a:r>
            <a:endParaRPr lang="en-US" dirty="0"/>
          </a:p>
        </c:rich>
      </c:tx>
      <c:layout>
        <c:manualLayout>
          <c:xMode val="edge"/>
          <c:yMode val="edge"/>
          <c:x val="0.21760389326334209"/>
          <c:y val="0.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'mw-1-0_0_0_0_0_1_summary_09'!$B$1</c:f>
              <c:strCache>
                <c:ptCount val="1"/>
                <c:pt idx="0">
                  <c:v>2030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1-BE2D-4742-95EE-17D7D7BCC87C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3-BE2D-4742-95EE-17D7D7BCC87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5-BE2D-4742-95EE-17D7D7BCC87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7-BE2D-4742-95EE-17D7D7BCC87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9-BE2D-4742-95EE-17D7D7BCC87C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Rede</a:t>
                    </a:r>
                    <a:r>
                      <a:rPr lang="en-US" baseline="0" dirty="0"/>
                      <a:t> 
</a:t>
                    </a:r>
                    <a:fld id="{9DDF16AC-029F-4EB1-8F93-5A0B976D597B}" type="PERCENTAGE">
                      <a:rPr lang="en-US" baseline="0"/>
                      <a:pPr>
                        <a:defRPr/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E2D-4742-95EE-17D7D7BCC87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FV </a:t>
                    </a:r>
                    <a:r>
                      <a:rPr lang="en-US" dirty="0" err="1"/>
                      <a:t>autônomo</a:t>
                    </a:r>
                    <a:r>
                      <a:rPr lang="en-US" baseline="0" dirty="0"/>
                      <a:t>
</a:t>
                    </a:r>
                    <a:fld id="{1E974337-7B43-4B17-89B4-1F307828B7E7}" type="PERCENTAGE">
                      <a:rPr lang="en-US" baseline="0"/>
                      <a:pPr>
                        <a:defRPr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</a:defRPr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2297197370452529"/>
                      <c:h val="0.305810934703946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E2D-4742-95EE-17D7D7BCC87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6="http://schemas.microsoft.com/office/drawing/2014/chart" uri="{C3380CC4-5D6E-409C-BE32-E72D297353CC}">
                  <c16:uniqueId val="{00000005-BE2D-4742-95EE-17D7D7BCC87C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6="http://schemas.microsoft.com/office/drawing/2014/chart" uri="{C3380CC4-5D6E-409C-BE32-E72D297353CC}">
                  <c16:uniqueId val="{00000007-BE2D-4742-95EE-17D7D7BCC87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6="http://schemas.microsoft.com/office/drawing/2014/chart" uri="{C3380CC4-5D6E-409C-BE32-E72D297353CC}">
                  <c16:uniqueId val="{00000009-BE2D-4742-95EE-17D7D7BCC87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5="http://schemas.microsoft.com/office/drawing/2012/chart" uri="{CE6537A1-D6FC-4f65-9D91-7224C49458BB}"/>
            </c:extLst>
          </c:dLbls>
          <c:cat>
            <c:strRef>
              <c:f>'mw-1-0_0_0_0_0_1_summary_09'!$A$2:$A$6</c:f>
              <c:strCache>
                <c:ptCount val="2"/>
                <c:pt idx="0">
                  <c:v>Grelha</c:v>
                </c:pt>
                <c:pt idx="1">
                  <c:v>FV autónomo</c:v>
                </c:pt>
              </c:strCache>
            </c:strRef>
          </c:cat>
          <c:val>
            <c:numRef>
              <c:f>'mw-1-0_0_0_0_0_1_summary_09'!$B$2:$B$6</c:f>
              <c:numCache>
                <c:formatCode>General</c:formatCode>
                <c:ptCount val="5"/>
                <c:pt idx="0">
                  <c:v>15622339.2917134</c:v>
                </c:pt>
                <c:pt idx="1">
                  <c:v>10404276.708287099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<c:ext xmlns:c16="http://schemas.microsoft.com/office/drawing/2014/chart" uri="{C3380CC4-5D6E-409C-BE32-E72D297353CC}">
              <c16:uniqueId val="{0000000A-BE2D-4742-95EE-17D7D7BCC87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população por tecnologia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'mw-1-0_1_0_0_0_1_summary'!$C$1</c:f>
              <c:strCache>
                <c:ptCount val="1"/>
                <c:pt idx="0">
                  <c:v>2030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1-8233-46DA-BF8A-A7A822479C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3-8233-46DA-BF8A-A7A822479C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5-8233-46DA-BF8A-A7A822479C6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7-8233-46DA-BF8A-A7A822479C63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Rede 93%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233-46DA-BF8A-A7A822479C63}"/>
                </c:ext>
              </c:extLst>
            </c:dLbl>
            <c:dLbl>
              <c:idx val="1"/>
              <c:layout>
                <c:manualLayout>
                  <c:x val="-0.17304633599927696"/>
                  <c:y val="8.93764060363088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FV </a:t>
                    </a:r>
                    <a:r>
                      <a:rPr lang="en-US" dirty="0" err="1"/>
                      <a:t>autônomo</a:t>
                    </a:r>
                    <a:r>
                      <a:rPr lang="en-US" dirty="0"/>
                      <a:t> 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233-46DA-BF8A-A7A822479C63}"/>
                </c:ext>
              </c:extLst>
            </c:dLbl>
            <c:dLbl>
              <c:idx val="2"/>
              <c:layout>
                <c:manualLayout>
                  <c:x val="0.33733637087852786"/>
                  <c:y val="3.09401881830784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3259327520226639"/>
                      <c:h val="0.23604332292563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233-46DA-BF8A-A7A822479C63}"/>
                </c:ext>
              </c:extLst>
            </c:dLbl>
            <c:dLbl>
              <c:idx val="3"/>
              <c:delete val="1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33-46DA-BF8A-A7A822479C6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5="http://schemas.microsoft.com/office/drawing/2012/chart" uri="{CE6537A1-D6FC-4f65-9D91-7224C49458BB}"/>
            </c:extLst>
          </c:dLbls>
          <c:cat>
            <c:strRef>
              <c:f>'mw-1-0_1_0_0_0_1_summary'!$A$2:$A$5</c:f>
              <c:strCache>
                <c:ptCount val="4"/>
                <c:pt idx="0">
                  <c:v>Grelha 93%</c:v>
                </c:pt>
                <c:pt idx="1">
                  <c:v>FV autónomo 5%</c:v>
                </c:pt>
                <c:pt idx="2">
                  <c:v>Mini-rede fotovoltaica 1%</c:v>
                </c:pt>
                <c:pt idx="3">
                  <c:v>Mini-rede hidroelétrica 1%</c:v>
                </c:pt>
              </c:strCache>
            </c:strRef>
          </c:cat>
          <c:val>
            <c:numRef>
              <c:f>'mw-1-0_1_0_0_0_1_summary'!$C$2:$C$5</c:f>
              <c:numCache>
                <c:formatCode>General</c:formatCode>
                <c:ptCount val="4"/>
                <c:pt idx="0">
                  <c:v>24169638.209596101</c:v>
                </c:pt>
                <c:pt idx="1">
                  <c:v>1695768.2790292001</c:v>
                </c:pt>
                <c:pt idx="2">
                  <c:v>156332.04700371699</c:v>
                </c:pt>
                <c:pt idx="3">
                  <c:v>4877.4643713013602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<c:ext xmlns:c16="http://schemas.microsoft.com/office/drawing/2014/chart" uri="{C3380CC4-5D6E-409C-BE32-E72D297353CC}">
              <c16:uniqueId val="{00000008-8233-46DA-BF8A-A7A822479C6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População </a:t>
            </a:r>
            <a:r>
              <a:rPr lang="en-US" baseline="0" dirty="0"/>
              <a:t>por tecnologia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'mw-1-0_0_0_0_0_1_summary_09'!$B$1</c:f>
              <c:strCache>
                <c:ptCount val="1"/>
                <c:pt idx="0">
                  <c:v>2030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1-0C38-4CC0-84E3-A9B3E81D3F1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3-0C38-4CC0-84E3-A9B3E81D3F1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5-0C38-4CC0-84E3-A9B3E81D3F1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7-0C38-4CC0-84E3-A9B3E81D3F1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9-0C38-4CC0-84E3-A9B3E81D3F14}"/>
              </c:ext>
            </c:extLst>
          </c:dPt>
          <c:dLbls>
            <c:dLbl>
              <c:idx val="0"/>
              <c:layout>
                <c:manualLayout>
                  <c:x val="-5.7196820567883631E-2"/>
                  <c:y val="-4.60953594964525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Rede </a:t>
                    </a:r>
                    <a:r>
                      <a:rPr lang="en-US" baseline="0" dirty="0"/>
                      <a:t>
</a:t>
                    </a:r>
                    <a:fld id="{771E21D6-2713-46FE-8256-917D4B9E3D53}" type="PERCENTAGE">
                      <a:rPr lang="en-US" baseline="0"/>
                      <a:pPr>
                        <a:defRPr sz="1400"/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30539599737532808"/>
                      <c:h val="0.252207417670022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C38-4CC0-84E3-A9B3E81D3F14}"/>
                </c:ext>
              </c:extLst>
            </c:dLbl>
            <c:dLbl>
              <c:idx val="1"/>
              <c:layout>
                <c:manualLayout>
                  <c:x val="5.3788027916964923E-2"/>
                  <c:y val="6.18717302290116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FV </a:t>
                    </a:r>
                    <a:r>
                      <a:rPr lang="en-US" dirty="0" err="1"/>
                      <a:t>Autônomo</a:t>
                    </a:r>
                    <a:r>
                      <a:rPr lang="en-US" baseline="0" dirty="0"/>
                      <a:t>
</a:t>
                    </a:r>
                    <a:fld id="{5372855E-C758-4696-A168-3A7DF85F4187}" type="PERCENTAGE">
                      <a:rPr lang="en-US" baseline="0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35497933070866144"/>
                      <c:h val="0.399054034224631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38-4CC0-84E3-A9B3E81D3F1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6="http://schemas.microsoft.com/office/drawing/2014/chart" uri="{C3380CC4-5D6E-409C-BE32-E72D297353CC}">
                  <c16:uniqueId val="{00000005-0C38-4CC0-84E3-A9B3E81D3F1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6="http://schemas.microsoft.com/office/drawing/2014/chart" uri="{C3380CC4-5D6E-409C-BE32-E72D297353CC}">
                  <c16:uniqueId val="{00000007-0C38-4CC0-84E3-A9B3E81D3F14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6="http://schemas.microsoft.com/office/drawing/2014/chart" uri="{C3380CC4-5D6E-409C-BE32-E72D297353CC}">
                  <c16:uniqueId val="{00000009-0C38-4CC0-84E3-A9B3E81D3F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5="http://schemas.microsoft.com/office/drawing/2012/chart" uri="{CE6537A1-D6FC-4f65-9D91-7224C49458BB}"/>
            </c:extLst>
          </c:dLbls>
          <c:cat>
            <c:strRef>
              <c:f>'mw-1-0_0_0_0_0_1_summary_09'!$A$2:$A$6</c:f>
              <c:strCache>
                <c:ptCount val="2"/>
                <c:pt idx="0">
                  <c:v>Grelha</c:v>
                </c:pt>
                <c:pt idx="1">
                  <c:v>FV autónomo</c:v>
                </c:pt>
              </c:strCache>
            </c:strRef>
          </c:cat>
          <c:val>
            <c:numRef>
              <c:f>'mw-1-0_0_0_0_0_1_summary_09'!$B$2:$B$6</c:f>
              <c:numCache>
                <c:formatCode>General</c:formatCode>
                <c:ptCount val="5"/>
                <c:pt idx="0">
                  <c:v>15622339.2917134</c:v>
                </c:pt>
                <c:pt idx="1">
                  <c:v>10404276.708287099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<c:ext xmlns:c16="http://schemas.microsoft.com/office/drawing/2014/chart" uri="{C3380CC4-5D6E-409C-BE32-E72D297353CC}">
              <c16:uniqueId val="{0000000A-0C38-4CC0-84E3-A9B3E81D3F1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população por tecnologia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'mw-1-0_1_0_0_0_1_summary'!$B$1</c:f>
              <c:strCache>
                <c:ptCount val="1"/>
                <c:pt idx="0">
                  <c:v>2030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1-562E-4BDD-B6C6-9D834BB6B8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3-562E-4BDD-B6C6-9D834BB6B863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5-562E-4BDD-B6C6-9D834BB6B86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6="http://schemas.microsoft.com/office/drawing/2014/chart" uri="{C3380CC4-5D6E-409C-BE32-E72D297353CC}">
                <c16:uniqueId val="{00000007-562E-4BDD-B6C6-9D834BB6B863}"/>
              </c:ext>
            </c:extLst>
          </c:dPt>
          <c:dLbls>
            <c:dLbl>
              <c:idx val="0"/>
              <c:layout>
                <c:manualLayout>
                  <c:x val="0.12818085642918289"/>
                  <c:y val="-6.548788474132285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Rede</a:t>
                    </a:r>
                    <a:r>
                      <a:rPr lang="en-US" baseline="0" dirty="0"/>
                      <a:t> 93%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62E-4BDD-B6C6-9D834BB6B863}"/>
                </c:ext>
              </c:extLst>
            </c:dLbl>
            <c:dLbl>
              <c:idx val="1"/>
              <c:layout>
                <c:manualLayout>
                  <c:x val="-0.10324290173149282"/>
                  <c:y val="0.176911400002162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FV</a:t>
                    </a:r>
                    <a:r>
                      <a:rPr lang="en-US" baseline="0" dirty="0"/>
                      <a:t> </a:t>
                    </a:r>
                    <a:r>
                      <a:rPr lang="en-US" baseline="0" dirty="0" err="1"/>
                      <a:t>autônomo</a:t>
                    </a:r>
                    <a:r>
                      <a:rPr lang="en-US" baseline="0" dirty="0"/>
                      <a:t> 5%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35564361256533294"/>
                      <c:h val="0.3619515389652914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62E-4BDD-B6C6-9D834BB6B863}"/>
                </c:ext>
              </c:extLst>
            </c:dLbl>
            <c:dLbl>
              <c:idx val="2"/>
              <c:layout>
                <c:manualLayout>
                  <c:x val="0.26149290561741817"/>
                  <c:y val="0.200804328808788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92D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3212173725279461"/>
                      <c:h val="0.35540275049115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62E-4BDD-B6C6-9D834BB6B863}"/>
                </c:ext>
              </c:extLst>
            </c:dLbl>
            <c:dLbl>
              <c:idx val="3"/>
              <c:delete val="1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2E-4BDD-B6C6-9D834BB6B8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  <c:ext xmlns:c15="http://schemas.microsoft.com/office/drawing/2012/chart" uri="{CE6537A1-D6FC-4f65-9D91-7224C49458BB}"/>
            </c:extLst>
          </c:dLbls>
          <c:cat>
            <c:strRef>
              <c:f>'mw-1-0_1_0_0_0_1_summary'!$A$2:$A$5</c:f>
              <c:strCache>
                <c:ptCount val="4"/>
                <c:pt idx="0">
                  <c:v>Grelha 93%</c:v>
                </c:pt>
                <c:pt idx="1">
                  <c:v>FV autónomo 5%</c:v>
                </c:pt>
                <c:pt idx="2">
                  <c:v>Mini-rede fotovoltaica 1%</c:v>
                </c:pt>
                <c:pt idx="3">
                  <c:v>Mini-rede hidroelétrica 1%</c:v>
                </c:pt>
              </c:strCache>
            </c:strRef>
          </c:cat>
          <c:val>
            <c:numRef>
              <c:f>'mw-1-0_1_0_0_0_1_summary'!$B$2:$B$5</c:f>
              <c:numCache>
                <c:formatCode>General</c:formatCode>
                <c:ptCount val="4"/>
                <c:pt idx="0">
                  <c:v>24169638.209596101</c:v>
                </c:pt>
                <c:pt idx="1">
                  <c:v>1695768.2790292001</c:v>
                </c:pt>
                <c:pt idx="2">
                  <c:v>156332.04700371699</c:v>
                </c:pt>
                <c:pt idx="3">
                  <c:v>4877.4643713013602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>
            <c:ext xmlns:c16="http://schemas.microsoft.com/office/drawing/2014/chart" uri="{C3380CC4-5D6E-409C-BE32-E72D297353CC}">
              <c16:uniqueId val="{00000008-562E-4BDD-B6C6-9D834BB6B86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Custo de investimento por tecnologia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6709437778893649"/>
          <c:y val="0.17171296296296296"/>
          <c:w val="0.8080300003205162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1-68BE-4516-A139-1F9170A91A1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3-68BE-4516-A139-1F9170A91A16}"/>
              </c:ext>
            </c:extLst>
          </c:dPt>
          <c:cat>
            <c:strRef>
              <c:f>'mw-1-0_1_0_0_0_1_summary'!$A$22:$A$24</c:f>
              <c:strCache>
                <c:ptCount val="3"/>
                <c:pt idx="0">
                  <c:v>Grid</c:v>
                </c:pt>
                <c:pt idx="1">
                  <c:v>Stand-alone PV</c:v>
                </c:pt>
                <c:pt idx="2">
                  <c:v>Mini-grid PV</c:v>
                </c:pt>
              </c:strCache>
            </c:strRef>
          </c:cat>
          <c:val>
            <c:numRef>
              <c:f>'mw-1-0_1_0_0_0_1_summary'!$B$22:$B$24</c:f>
              <c:numCache>
                <c:formatCode>General</c:formatCode>
                <c:ptCount val="3"/>
                <c:pt idx="0">
                  <c:v>1616340635.7355499</c:v>
                </c:pt>
                <c:pt idx="1">
                  <c:v>410343290.237454</c:v>
                </c:pt>
                <c:pt idx="2">
                  <c:v>40876051.423712596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>
            <c:ext xmlns:c16="http://schemas.microsoft.com/office/drawing/2014/chart" uri="{C3380CC4-5D6E-409C-BE32-E72D297353CC}">
              <c16:uniqueId val="{00000004-68BE-4516-A139-1F9170A91A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2423296"/>
        <c:axId val="442423624"/>
      </c:barChart>
      <c:catAx>
        <c:axId val="44242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2423624"/>
        <c:crosses val="autoZero"/>
        <c:auto val="1"/>
        <c:lblAlgn val="ctr"/>
        <c:lblOffset val="100"/>
        <c:noMultiLvlLbl val="0"/>
      </c:catAx>
      <c:valAx>
        <c:axId val="442423624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242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Custo de investimento por tecnologia</a:t>
            </a:r>
          </a:p>
        </c:rich>
      </c:tx>
      <c:layout>
        <c:manualLayout>
          <c:xMode val="edge"/>
          <c:yMode val="edge"/>
          <c:x val="0.28466576332429994"/>
          <c:y val="3.10696848646249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6411475082837168"/>
          <c:y val="0.15427000196404017"/>
          <c:w val="0.80897462817147869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1-5885-4A64-8C03-90F2BB4A98F2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 xmlns:mc="http://schemas.openxmlformats.org/markup-compatibility/2006" xmlns:c14="http://schemas.microsoft.com/office/drawing/2007/8/2/chart" xmlns:c16="http://schemas.microsoft.com/office/drawing/2014/chart">
              <c:ext xmlns:c16="http://schemas.microsoft.com/office/drawing/2014/chart" uri="{C3380CC4-5D6E-409C-BE32-E72D297353CC}">
                <c16:uniqueId val="{00000003-5885-4A64-8C03-90F2BB4A98F2}"/>
              </c:ext>
            </c:extLst>
          </c:dPt>
          <c:cat>
            <c:strRef>
              <c:f>'mw-1-0_1_0_0_0_1_summary'!$A$22:$A$24</c:f>
              <c:strCache>
                <c:ptCount val="3"/>
                <c:pt idx="0">
                  <c:v>Grid</c:v>
                </c:pt>
                <c:pt idx="1">
                  <c:v>Stand-alone PV</c:v>
                </c:pt>
                <c:pt idx="2">
                  <c:v>Mini-grid PV</c:v>
                </c:pt>
              </c:strCache>
            </c:strRef>
          </c:cat>
          <c:val>
            <c:numRef>
              <c:f>'mw-1-0_1_0_0_0_1_summary'!$B$22:$B$24</c:f>
              <c:numCache>
                <c:formatCode>General</c:formatCode>
                <c:ptCount val="3"/>
                <c:pt idx="0">
                  <c:v>1616.34063573555</c:v>
                </c:pt>
                <c:pt idx="1">
                  <c:v>410.34329023745397</c:v>
                </c:pt>
                <c:pt idx="2">
                  <c:v>40.876051423712596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>
            <c:ext xmlns:c16="http://schemas.microsoft.com/office/drawing/2014/chart" uri="{C3380CC4-5D6E-409C-BE32-E72D297353CC}">
              <c16:uniqueId val="{00000004-5885-4A64-8C03-90F2BB4A9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958544"/>
        <c:axId val="306958216"/>
      </c:barChart>
      <c:catAx>
        <c:axId val="30695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6958216"/>
        <c:crosses val="autoZero"/>
        <c:auto val="1"/>
        <c:lblAlgn val="ctr"/>
        <c:lblOffset val="100"/>
        <c:noMultiLvlLbl val="0"/>
      </c:catAx>
      <c:valAx>
        <c:axId val="306958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Milhões </a:t>
                </a:r>
                <a:r>
                  <a:rPr lang="en-US" sz="1400" b="1" baseline="0" dirty="0"/>
                  <a:t>de dólares</a:t>
                </a:r>
                <a:endParaRPr lang="en-US" sz="1400" b="1" dirty="0"/>
              </a:p>
            </c:rich>
          </c:tx>
          <c:layout>
            <c:manualLayout>
              <c:xMode val="edge"/>
              <c:yMode val="edge"/>
              <c:x val="5.9311271164915205E-2"/>
              <c:y val="6.010182793084931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695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E5E8-0DA1-5A46-8547-7997C183DD09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Clique para editar os estilos de texto principal</a:t>
            </a:r>
          </a:p>
          <a:p>
            <a:pPr lvl="1"/>
            <a:r>
              <a:rPr lang="en-GB"/>
              <a:t>Segundo nível</a:t>
            </a:r>
          </a:p>
          <a:p>
            <a:pPr lvl="2"/>
            <a:r>
              <a:rPr lang="en-GB"/>
              <a:t>Terceiro nível</a:t>
            </a:r>
          </a:p>
          <a:p>
            <a:pPr lvl="3"/>
            <a:r>
              <a:rPr lang="en-GB"/>
              <a:t>Quarto nível</a:t>
            </a:r>
          </a:p>
          <a:p>
            <a:pPr lvl="4"/>
            <a:r>
              <a:rPr lang="en-GB"/>
              <a:t>Quinto nível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A28AF-C390-D94A-86D3-7BD7243CB0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48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60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5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Existem algumas funcionalidades adicionais na ferramenta OnSSET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também serão abordadas nesta mini-aula. Em primeiro lugar, temos algo chamado algoritmo de priorização.  No caso de </a:t>
            </a:r>
            <a:r>
              <a:rPr lang="en-GB" dirty="0"/>
              <a:t>estarmos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executar o modelo com um ano intermédio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começamos por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será a eletrificação até</a:t>
            </a:r>
            <a:r>
              <a:rPr lang="en-GB" dirty="0"/>
              <a:t>, por exemplo,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 e depois em 2030.  Definimos um objetivo para o ano intermédio que é uma percentagem da população</a:t>
            </a:r>
            <a:r>
              <a:rPr lang="en-GB" dirty="0"/>
              <a:t>. Por exemplo, o objetivo pode ser 80%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eletrificação em 2025 e </a:t>
            </a:r>
            <a:r>
              <a:rPr lang="en-GB" dirty="0"/>
              <a:t>100%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eletrificação em 2030. O modelo precisa de escolher as povoações que serão incluídas nos primeiros 80 </a:t>
            </a:r>
            <a:r>
              <a:rPr lang="en-GB" dirty="0"/>
              <a:t>por cento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Isto pode ser feito de diferentes formas, dependendo das suas prioridades. No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OnSSET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existem alguns métodos de priorização disponíveis no modelo. Em primeiro lugar, pode estabelecer prioridades com base nos custos de investimento mais baixos.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 significa que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damos prioridade a ligações mais baratas até 2025.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outro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lado, pode estabelecer prioridades com base na localização de escolas e instalações de saúde.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terceira priorização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poderia dar prioridade às povoações que estão mais próximas das cidades e deixar as áreas mais remotas para </a:t>
            </a:r>
            <a:r>
              <a:rPr lang="en-GB" dirty="0"/>
              <a:t>uma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posterior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Esta priorização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 ser discutida por um decisor e um analista de energia</a:t>
            </a:r>
            <a:r>
              <a:rPr lang="en-GB" dirty="0"/>
              <a:t>. </a:t>
            </a:r>
            <a:endParaRPr dirty="0"/>
          </a:p>
        </p:txBody>
      </p:sp>
      <p:sp>
        <p:nvSpPr>
          <p:cNvPr id="658" name="Google Shape;65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5768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4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Agora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analisar a linha de base e as opções de intensificação que estão incorporadas na ferramenta. Na opção de base, o modelo começa por dar prioridade </a:t>
            </a:r>
            <a:r>
              <a:rPr lang="en-GB" dirty="0"/>
              <a:t>ao aumento do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acesso </a:t>
            </a:r>
            <a:r>
              <a:rPr lang="en-GB" dirty="0"/>
              <a:t>à eletricidade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 povoações que já estão ligadas à rede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caso de nem todas as pessoas nessas povoações </a:t>
            </a:r>
            <a:r>
              <a:rPr lang="en-GB" dirty="0"/>
              <a:t>terem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acesso à eletricidade. De seguida, dará prioridade às povoações com base no menor custo de investimento per capita. </a:t>
            </a:r>
            <a:r>
              <a:rPr lang="en-GB" dirty="0"/>
              <a:t>Seguindo o exemplo do slide anterior, os primeiros 80 por cento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população </a:t>
            </a:r>
            <a:r>
              <a:rPr lang="en-GB" dirty="0"/>
              <a:t>com o menor L.C.O.E. são electrificados. Os restantes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 </a:t>
            </a:r>
            <a:r>
              <a:rPr lang="en-GB" dirty="0"/>
              <a:t>por cento podem estar localizados mais longe da rede ou ter povoações menos densamente povoadas, o que leva a um L.C.O.E. mais elevado.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segunda opção, o modelo dará </a:t>
            </a:r>
            <a:r>
              <a:rPr lang="en-GB" dirty="0"/>
              <a:t>prioridade ao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aumento do acesso à eletricidade nas povoações que já estão ligadas à rede </a:t>
            </a:r>
            <a:r>
              <a:rPr lang="en-GB" dirty="0"/>
              <a:t>como parte do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 passo. Se o objetivo de 80 </a:t>
            </a:r>
            <a:r>
              <a:rPr lang="en-GB" dirty="0"/>
              <a:t>por cento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dirty="0"/>
              <a:t>por exemplo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não tiver sido atingido, o modelo dará prioridade à intensificação de modo a ligar à rede todas as povoações próximas da rede existente, mesmo que não seja a opção de </a:t>
            </a:r>
            <a:r>
              <a:rPr lang="en-GB" dirty="0"/>
              <a:t>menor custo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Aqui o modelo </a:t>
            </a:r>
            <a:r>
              <a:rPr lang="en-GB" dirty="0"/>
              <a:t>estende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rede, mesmo que não seja a opção de menor custo, e a distância de </a:t>
            </a:r>
            <a:r>
              <a:rPr lang="en-GB" dirty="0"/>
              <a:t>extensão 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utilizar pode ser definida pelo utilizador.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intervalos típicos situam-se </a:t>
            </a:r>
            <a:r>
              <a:rPr lang="en-GB" dirty="0"/>
              <a:t>entre 2 e 5 quilómetros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rede eléctrica existente. Se 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 de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 </a:t>
            </a:r>
            <a:r>
              <a:rPr lang="en-GB" dirty="0"/>
              <a:t>por cento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for atingido, passa-se à terceira e última etapa, que é priorizada com base no menor custo de investimento per capita</a:t>
            </a:r>
            <a:r>
              <a:rPr lang="en-GB" dirty="0"/>
              <a:t>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</p:txBody>
      </p:sp>
      <p:sp>
        <p:nvSpPr>
          <p:cNvPr id="665" name="Google Shape;665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4077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55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 também impor algumas limitações à rapidez com que esperamos que uma rede centralizada se possa expandir. Existe um limite de capacidade de produção da rede e um limite de ligação à rede. O limite de capacidade da rede significa que </a:t>
            </a:r>
            <a:r>
              <a:rPr lang="en-GB" dirty="0"/>
              <a:t>limitaremos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capacidade de produção que pensamos poder ser adicionada à rede nacional por ano, em megawatts. O modelo só ligará novas povoações à rede se houver capacidade de produção suficiente para satisfazer a sua procura. Quando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capacidade de produção tiver sido maximizada, o modelo não ligará mais povoações à rede, mesmo que </a:t>
            </a:r>
            <a:r>
              <a:rPr lang="en-GB" dirty="0"/>
              <a:t>seja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tecnologia </a:t>
            </a:r>
            <a:r>
              <a:rPr lang="en-GB" dirty="0"/>
              <a:t>de menor custo. </a:t>
            </a: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limite de ligações, por outro lado, limita o número de agregados familiares que podem ser ligados à rede por ano </a:t>
            </a:r>
            <a:r>
              <a:rPr lang="en-GB" dirty="0"/>
              <a:t>para refletir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velocidade de ligação. Pode não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haver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capacidade suficiente para instalar novas ligações a um ritmo suficientemente rápido num </a:t>
            </a:r>
            <a:r>
              <a:rPr lang="en-GB" dirty="0"/>
              <a:t>caso em que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ligação em grupo seria a opção de </a:t>
            </a:r>
            <a:r>
              <a:rPr lang="en-GB" dirty="0"/>
              <a:t>menor custo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uma grande parte da população. Se este limite for fixado </a:t>
            </a:r>
            <a:r>
              <a:rPr lang="en-GB" dirty="0"/>
              <a:t>em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100.000 agregados familiares por ano no país</a:t>
            </a:r>
            <a:r>
              <a:rPr lang="en-GB" dirty="0"/>
              <a:t>, isso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 que se o modelo encontrar mais de 100.000 agregados familiares para ligar como opção de </a:t>
            </a:r>
            <a:r>
              <a:rPr lang="en-GB" dirty="0"/>
              <a:t>menor custo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ano, apenas ligará os primeiros 100.000</a:t>
            </a:r>
            <a:r>
              <a:rPr lang="en-GB" dirty="0"/>
              <a:t>. 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restantes </a:t>
            </a:r>
            <a:r>
              <a:rPr lang="en-GB" dirty="0"/>
              <a:t>agregados familiares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terão de ser ligados através de tecnologias fora da rede.</a:t>
            </a:r>
            <a:endParaRPr lang="en-GB" b="1" dirty="0">
              <a:cs typeface="Calibri"/>
            </a:endParaRPr>
          </a:p>
        </p:txBody>
      </p:sp>
      <p:sp>
        <p:nvSpPr>
          <p:cNvPr id="672" name="Google Shape;67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1440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 mini-aula, vamos falar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 como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comunicar os resultados do modelo de eletrificação e vamos concentrar-nos na forma de os apresentar num PowerPoint. Em primeiro lugar, ao estruturar a sua apresentação, há alguns aspectos gerais que deve considerar. </a:t>
            </a:r>
            <a:r>
              <a:rPr lang="en-GB" dirty="0"/>
              <a:t>O primeiro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aspeto é quem é o seu público-alvo? Está a apresentar esta apresentação a um ministro ou a estudantes universitários, a investigadores ou a jornalistas? Depois de definir quem é o seu público, deve também ter em conta os seus conhecimentos de base. Trata-se de um investigador com muita experiência em eletrificação geoespacial ou de um ministro com </a:t>
            </a:r>
            <a:r>
              <a:rPr lang="en-GB" dirty="0"/>
              <a:t>uma sólida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formação em política energética</a:t>
            </a:r>
            <a:r>
              <a:rPr lang="en-GB" dirty="0"/>
              <a:t>? Ou, pelo contrário,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um jornalista, por exemplo, com conhecimentos mais gerais? Dependendo de quem for e dos seus conhecimentos, deve então descobrir qual é o aspeto mais importante que ele precisa de ouvir e recordar da sua apresentação. Se pudesse escolher apenas uma mensagem-chave, qual seria? E, por fim, é claro que também precisa de ter em conta o tempo de que dispõe. Muitas vezes, há muita informação </a:t>
            </a:r>
            <a:r>
              <a:rPr lang="en-GB" dirty="0"/>
              <a:t>útil que poderia ser apresentada, mas também temos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tempo limitado. É preciso concentrar o tempo limitado de que se dispõe para a apresentação, de modo a garantir que se transmitem as mensagens-chave </a:t>
            </a:r>
            <a:r>
              <a:rPr lang="en-GB" dirty="0"/>
              <a:t>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principais conhecimentos obtidos com a análise.</a:t>
            </a:r>
            <a:endParaRPr lang="en-US" dirty="0">
              <a:cs typeface="Calibri" panose="020F0502020204030204"/>
            </a:endParaRPr>
          </a:p>
        </p:txBody>
      </p:sp>
      <p:sp>
        <p:nvSpPr>
          <p:cNvPr id="186" name="Google Shape;1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58510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começar a analisar as </a:t>
            </a:r>
            <a:r>
              <a:rPr lang="en-GB" dirty="0"/>
              <a:t>cores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Isto está relacionado com gráficos </a:t>
            </a:r>
            <a:r>
              <a:rPr lang="en-GB" dirty="0"/>
              <a:t>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mapas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e, depois, também </a:t>
            </a:r>
            <a:r>
              <a:rPr lang="en-GB" dirty="0"/>
              <a:t>com a redação de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relatório ou de um documento e com a forma de transmitir facilmente a mensagem que se pretende.</a:t>
            </a:r>
            <a:endParaRPr dirty="0"/>
          </a:p>
        </p:txBody>
      </p:sp>
      <p:sp>
        <p:nvSpPr>
          <p:cNvPr id="192" name="Google Shape;1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8330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 esquerda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vemos a divisão da tecnologia num mapa no </a:t>
            </a:r>
            <a:r>
              <a:rPr lang="en-US" dirty="0"/>
              <a:t>que se chama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cenário de baixa procura. Podemos ver que </a:t>
            </a:r>
            <a:r>
              <a:rPr lang="en-US" dirty="0"/>
              <a:t>o azul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a rede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a opção de </a:t>
            </a:r>
            <a:r>
              <a:rPr lang="en-US" dirty="0"/>
              <a:t>menor custo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US" dirty="0"/>
              <a:t>o laranja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a energia fotovoltaica </a:t>
            </a:r>
            <a:r>
              <a:rPr lang="en-US" dirty="0"/>
              <a:t>autónoma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a opção de </a:t>
            </a:r>
            <a:r>
              <a:rPr lang="en-US" dirty="0"/>
              <a:t>menor custo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Também </a:t>
            </a:r>
            <a:r>
              <a:rPr lang="en-US" dirty="0"/>
              <a:t>dividimos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 em termos de população. No gráfico circular, vê-se que, a azul, </a:t>
            </a:r>
            <a:r>
              <a:rPr lang="en-US" dirty="0"/>
              <a:t>60%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população tem a tecnologia da rede e </a:t>
            </a:r>
            <a:r>
              <a:rPr lang="en-US" dirty="0"/>
              <a:t>40%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população tem a tecnologia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fotovoltaica </a:t>
            </a:r>
            <a:r>
              <a:rPr lang="en-US" dirty="0"/>
              <a:t>autónoma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a de menor custo</a:t>
            </a:r>
            <a:r>
              <a:rPr lang="en-US" dirty="0"/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 apresentação, temos também um cenário de elevada procura, como se pode ver à direita. Vemos a solução </a:t>
            </a:r>
            <a:r>
              <a:rPr lang="en-US" dirty="0"/>
              <a:t>de menor custo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que </a:t>
            </a:r>
            <a:r>
              <a:rPr lang="en-US" dirty="0"/>
              <a:t>a mini-rede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fotovoltaica </a:t>
            </a:r>
            <a:r>
              <a:rPr lang="en-US" dirty="0"/>
              <a:t>e a solução autónoma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são as </a:t>
            </a:r>
            <a:r>
              <a:rPr lang="en-US" dirty="0"/>
              <a:t>soluções de menor custo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neste cenário de elevada procura.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 também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divisão tecnológica para o número de </a:t>
            </a:r>
            <a:r>
              <a:rPr lang="en-US" dirty="0"/>
              <a:t>ligações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Estes dois cenários são do mesmo estudo, mas para dois níveis de procura diferentes. Como se pode ver, há alguns aspectos que tornam esta apresentação difícil de ler</a:t>
            </a:r>
            <a:r>
              <a:rPr lang="en-US" dirty="0"/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primeiro lugar, podemos ver que existem </a:t>
            </a:r>
            <a:r>
              <a:rPr lang="en-US" dirty="0"/>
              <a:t>cores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 entre os diferentes cenários. No mapa da esquerda, as ligações em grelha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estão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azul</a:t>
            </a:r>
            <a:r>
              <a:rPr lang="en-US" dirty="0"/>
              <a:t>;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entanto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mapa da direita, estão a roxo. Isto dificulta a comparação efectiva entre estes dois cenários.</a:t>
            </a:r>
            <a:r>
              <a:rPr lang="en-US" dirty="0"/>
              <a:t> Além disso, existem quatro tecnologias no mapa da direita, mas apenas três no gráfico circular, e a designação difere entre a legenda e o gráfico circular.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facilitar a comparação, devem ser utilizadas as mesmas </a:t>
            </a:r>
            <a:r>
              <a:rPr lang="en-US" dirty="0"/>
              <a:t>cores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ambos os mapas. Também podemos ver que temos </a:t>
            </a:r>
            <a:r>
              <a:rPr lang="en-US" dirty="0"/>
              <a:t>cores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 entre o mapa e o gráfico de pizza. Como estamos a descrever as mesmas tecnologias, seria preferível utilizar as mesmas </a:t>
            </a:r>
            <a:r>
              <a:rPr lang="en-US" dirty="0"/>
              <a:t>cores para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ligar o gráfico circular ao mapa</a:t>
            </a:r>
            <a:r>
              <a:rPr lang="en-US" dirty="0"/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cs typeface="Calibri" panose="020F0502020204030204"/>
            </a:endParaRPr>
          </a:p>
        </p:txBody>
      </p:sp>
      <p:sp>
        <p:nvSpPr>
          <p:cNvPr id="197" name="Google Shape;1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05607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melhorássemos estes dois cenários, teríamos algo como isto. Aqui temos a mesma </a:t>
            </a:r>
            <a:r>
              <a:rPr lang="en-US" dirty="0"/>
              <a:t>cor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todas as tecnologias em ambos os cenários e também no mapa e no gráfico circular. Isto torna muito mais fácil ver </a:t>
            </a:r>
            <a:r>
              <a:rPr lang="en-US" dirty="0"/>
              <a:t>a diferença entre 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 de baixa procura </a:t>
            </a:r>
            <a:r>
              <a:rPr lang="en-US" dirty="0"/>
              <a:t>e 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cenário de alta procura,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a grelha é expandida para muitas mais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 neste exemplo</a:t>
            </a:r>
            <a:r>
              <a:rPr lang="en-GB" dirty="0"/>
              <a:t>. </a:t>
            </a:r>
            <a:endParaRPr lang="en-US" dirty="0">
              <a:cs typeface="Calibri"/>
            </a:endParaRPr>
          </a:p>
        </p:txBody>
      </p:sp>
      <p:sp>
        <p:nvSpPr>
          <p:cNvPr id="208" name="Google Shape;2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2589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mais importante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 coerente com as </a:t>
            </a:r>
            <a:r>
              <a:rPr lang="en-GB" dirty="0"/>
              <a:t>cores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Isto </a:t>
            </a:r>
            <a:r>
              <a:rPr lang="en-GB" dirty="0"/>
              <a:t>aplica-se tanto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às </a:t>
            </a:r>
            <a:r>
              <a:rPr lang="en-GB" dirty="0"/>
              <a:t>apresentações como aos relatórios. Utilize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mesmas </a:t>
            </a:r>
            <a:r>
              <a:rPr lang="en-GB" dirty="0"/>
              <a:t>cores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a mesma tecnologia em todos os mapas e </a:t>
            </a:r>
            <a:r>
              <a:rPr lang="en-GB" dirty="0"/>
              <a:t>gráficos.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Certifique-se de </a:t>
            </a:r>
            <a:r>
              <a:rPr lang="en-GB" dirty="0"/>
              <a:t>que utiliza cores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sejam fáceis de distinguir umas das outras. Se tiver</a:t>
            </a:r>
            <a:r>
              <a:rPr lang="en-GB" dirty="0"/>
              <a:t>, por exemplo,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amarelo e azul</a:t>
            </a:r>
            <a:r>
              <a:rPr lang="en-GB" dirty="0"/>
              <a:t>, é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 mais fácil distinguir as diferentes tecnologias </a:t>
            </a:r>
            <a:r>
              <a:rPr lang="en-GB" dirty="0"/>
              <a:t>do que, por exemplo, ter diferentes tons de azul.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Além disso</a:t>
            </a:r>
            <a:r>
              <a:rPr lang="en-GB" dirty="0"/>
              <a:t>, certifique-se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que as legendas são legíveis à distância, pelo que mesmo as pessoas que se encontram no fundo da sala devem conseguir ver a descrição e o texto que colocou nos diapositivos.</a:t>
            </a:r>
            <a:r>
              <a:rPr lang="en-GB" dirty="0"/>
              <a:t>  </a:t>
            </a:r>
            <a:endParaRPr lang="en-US" dirty="0"/>
          </a:p>
          <a:p>
            <a:pPr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Certifique-se de que é consistente. Por exemplo, se tiver uma barra de escala, esta deve ser semelhante em ambas as imagens. Se ambas estiverem a mostrar a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mesma área, devem ter o mesmo intervalo.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primeiro exemplo, vemos que </a:t>
            </a:r>
            <a:r>
              <a:rPr lang="en-US" dirty="0"/>
              <a:t>as escalas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vão de 0 a 300 e de 0 a </a:t>
            </a:r>
            <a:r>
              <a:rPr lang="en-US" dirty="0"/>
              <a:t>400 quilómetros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segundo exemplo, vemos que, em ambos os casos, vai de 0 a 400 </a:t>
            </a:r>
            <a:r>
              <a:rPr lang="en-US" dirty="0"/>
              <a:t>quilómetros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219" name="Google Shape;2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8893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 mini-aula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vamos falar sobre a clareza dos números, bem como de dicas para a modelação. </a:t>
            </a:r>
            <a:endParaRPr dirty="0"/>
          </a:p>
        </p:txBody>
      </p:sp>
      <p:sp>
        <p:nvSpPr>
          <p:cNvPr id="225" name="Google Shape;22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1263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Neste gráfico, podemos ver o custo de investimento para diferentes tecnologias</a:t>
            </a:r>
            <a:r>
              <a:rPr lang="en-US" dirty="0"/>
              <a:t>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 ver no gráfico </a:t>
            </a:r>
            <a:r>
              <a:rPr lang="en-US" dirty="0"/>
              <a:t>três tecnologias: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rede, mini-rede e </a:t>
            </a:r>
            <a:r>
              <a:rPr lang="en-US" dirty="0"/>
              <a:t>autónoma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Podemos ver que temos o custo à esquerda e também o custo total de investimento abaixo.  A soma total é muito importante para um interveniente ou um decisor político</a:t>
            </a:r>
            <a:r>
              <a:rPr lang="en-US" dirty="0"/>
              <a:t>,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normalmente uma das primeiras coisas que perguntam. Naturalmente, </a:t>
            </a:r>
            <a:r>
              <a:rPr lang="en-US" dirty="0"/>
              <a:t>o custo total do investimento não transmite toda a estrutura de custos. Também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bom </a:t>
            </a:r>
            <a:r>
              <a:rPr lang="en-US" dirty="0"/>
              <a:t>apresentar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outros custos de combustível </a:t>
            </a:r>
            <a:r>
              <a:rPr lang="en-US" dirty="0"/>
              <a:t>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custos de manutenção da operação. Há algumas coisas que não são óptimas </a:t>
            </a:r>
            <a:r>
              <a:rPr lang="en-US" dirty="0"/>
              <a:t>neste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valor. Em primeiro lugar, </a:t>
            </a:r>
            <a:r>
              <a:rPr lang="en-US" dirty="0"/>
              <a:t>não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temos </a:t>
            </a:r>
            <a:r>
              <a:rPr lang="en-US" dirty="0"/>
              <a:t>uma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unidade no eixo Y, por isso não sabemos se estes números </a:t>
            </a:r>
            <a:r>
              <a:rPr lang="en-US" dirty="0"/>
              <a:t>se referem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dólares, a outra moeda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 o que é que isto realmente mostra. O segundo aspeto </a:t>
            </a:r>
            <a:r>
              <a:rPr lang="en-US" dirty="0"/>
              <a:t>é 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regra geral, não devemos deixar que as pessoas que estão a ler o gráfico contem o número de zeros apresentado no eixo Y. Se </a:t>
            </a:r>
            <a:r>
              <a:rPr lang="en-US" dirty="0"/>
              <a:t>estivermos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ler o gráfico</a:t>
            </a:r>
            <a:r>
              <a:rPr lang="en-US" dirty="0"/>
              <a:t>, é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difícil </a:t>
            </a:r>
            <a:r>
              <a:rPr lang="en-US" dirty="0"/>
              <a:t>perceber rapidamente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são 2 milhões, 20 </a:t>
            </a:r>
            <a:r>
              <a:rPr lang="en-US" dirty="0"/>
              <a:t>milhões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 200 milhões. Pode ajudar o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leitor com a grandeza das unidades, de modo a que a leitura </a:t>
            </a:r>
            <a:r>
              <a:rPr lang="en-US" dirty="0"/>
              <a:t>seja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 </a:t>
            </a:r>
            <a:r>
              <a:rPr lang="en-US" dirty="0"/>
              <a:t>e não dê azo a confusões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 total do investimento abaixo do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gráfico é também um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 muito grande </a:t>
            </a:r>
            <a:r>
              <a:rPr lang="en-US" dirty="0"/>
              <a:t>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exato</a:t>
            </a:r>
            <a:r>
              <a:rPr lang="en-US" dirty="0"/>
              <a:t>,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muito claro e fácil de seguir</a:t>
            </a:r>
            <a:r>
              <a:rPr lang="en-GB" dirty="0"/>
              <a:t>. </a:t>
            </a:r>
            <a:endParaRPr lang="en-US" dirty="0"/>
          </a:p>
        </p:txBody>
      </p:sp>
      <p:sp>
        <p:nvSpPr>
          <p:cNvPr id="230" name="Google Shape;2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5783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Esta aula tem três Resultados Pretendidos do Aluno. </a:t>
            </a:r>
            <a:r>
              <a:rPr lang="en-US" baseline="0" dirty="0"/>
              <a:t>Depois desta aula</a:t>
            </a:r>
            <a:r>
              <a:rPr lang="en-US" dirty="0"/>
              <a:t>, </a:t>
            </a:r>
            <a:r>
              <a:rPr lang="en-US" baseline="0" dirty="0"/>
              <a:t>será capaz de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en-US" sz="1200" dirty="0">
              <a:latin typeface="Open Sans" panose="020B0606030504020204"/>
              <a:ea typeface="+mn-lt"/>
              <a:cs typeface="+mn-lt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sz="1200" dirty="0">
                <a:latin typeface="Open Sans" panose="020B0606030504020204"/>
                <a:ea typeface="+mn-lt"/>
                <a:cs typeface="+mn-lt"/>
              </a:rPr>
              <a:t>Descrever as diferenças entre o cálculo das </a:t>
            </a:r>
            <a:r>
              <a:rPr lang="en-US" dirty="0">
                <a:latin typeface="Open Sans" panose="020B0606030504020204"/>
                <a:ea typeface="+mn-lt"/>
                <a:cs typeface="+mn-lt"/>
              </a:rPr>
              <a:t>L.C.O.Es</a:t>
            </a:r>
            <a:r>
              <a:rPr lang="en-US" sz="1200" dirty="0">
                <a:latin typeface="Open Sans" panose="020B0606030504020204"/>
                <a:ea typeface="+mn-lt"/>
                <a:cs typeface="+mn-lt"/>
              </a:rPr>
              <a:t>. </a:t>
            </a:r>
            <a:r>
              <a:rPr lang="en-US" dirty="0">
                <a:latin typeface="Open Sans" panose="020B0606030504020204"/>
                <a:ea typeface="+mn-lt"/>
                <a:cs typeface="+mn-lt"/>
              </a:rPr>
              <a:t>das </a:t>
            </a:r>
            <a:r>
              <a:rPr lang="en-US" sz="1200" dirty="0">
                <a:latin typeface="Open Sans" panose="020B0606030504020204"/>
                <a:ea typeface="+mn-lt"/>
                <a:cs typeface="+mn-lt"/>
              </a:rPr>
              <a:t>tecnologias</a:t>
            </a: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sz="1200" dirty="0">
                <a:latin typeface="Open Sans" panose="020B0606030504020204"/>
                <a:ea typeface="+mn-lt"/>
                <a:cs typeface="+mn-lt"/>
              </a:rPr>
              <a:t>Descrever o algoritmo de atribuição de prioridades</a:t>
            </a:r>
            <a:r>
              <a:rPr lang="en-US" dirty="0">
                <a:latin typeface="Open Sans" panose="020B0606030504020204"/>
                <a:ea typeface="+mn-lt"/>
                <a:cs typeface="+mn-lt"/>
              </a:rPr>
              <a:t>.</a:t>
            </a:r>
            <a:endParaRPr lang="en-US" sz="1200" dirty="0">
              <a:latin typeface="Open Sans" panose="020B0606030504020204"/>
              <a:ea typeface="+mn-lt"/>
              <a:cs typeface="+mn-lt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sz="1200" dirty="0">
                <a:latin typeface="Open Sans" panose="020B0606030504020204"/>
                <a:ea typeface="+mn-lt"/>
                <a:cs typeface="+mn-lt"/>
              </a:rPr>
              <a:t>Explicar os aspectos importantes para a visualização e comunicação adequadas da sua análise baseada no OnSSET</a:t>
            </a:r>
            <a:r>
              <a:rPr lang="en-US" dirty="0">
                <a:latin typeface="Open Sans" panose="020B0606030504020204"/>
                <a:ea typeface="+mn-lt"/>
                <a:cs typeface="+mn-lt"/>
              </a:rPr>
              <a:t>.</a:t>
            </a:r>
            <a:endParaRPr lang="en-US" sz="1200" dirty="0">
              <a:latin typeface="Open Sans" panose="020B0606030504020204"/>
              <a:ea typeface="+mn-lt"/>
              <a:cs typeface="+mn-lt"/>
            </a:endParaRPr>
          </a:p>
          <a:p>
            <a:pPr marL="0" indent="0" algn="l">
              <a:buFont typeface="Arial" panose="020B0604020202020204" pitchFamily="34" charset="0"/>
              <a:buNone/>
            </a:pPr>
            <a:endParaRPr lang="en-US" sz="1200" dirty="0">
              <a:latin typeface="Open Sans" panose="020B0606030504020204"/>
              <a:ea typeface="+mn-lt"/>
              <a:cs typeface="+mn-lt"/>
            </a:endParaRPr>
          </a:p>
          <a:p>
            <a:r>
              <a:rPr lang="en-US" sz="1200" dirty="0">
                <a:latin typeface="Open Sans" panose="020B0606030504020204"/>
                <a:ea typeface="+mn-lt"/>
                <a:cs typeface="+mn-lt"/>
              </a:rPr>
              <a:t>Estes </a:t>
            </a:r>
            <a:r>
              <a:rPr lang="en-US" sz="1200" baseline="0" dirty="0">
                <a:latin typeface="Open Sans" panose="020B0606030504020204"/>
                <a:ea typeface="+mn-lt"/>
                <a:cs typeface="+mn-lt"/>
              </a:rPr>
              <a:t>resultados de aprendizagem pretendidos </a:t>
            </a:r>
            <a:r>
              <a:rPr lang="en-US" sz="1200" dirty="0">
                <a:latin typeface="Open Sans" panose="020B0606030504020204"/>
                <a:ea typeface="+mn-lt"/>
                <a:cs typeface="+mn-lt"/>
              </a:rPr>
              <a:t>serão importantes </a:t>
            </a:r>
            <a:r>
              <a:rPr lang="en-US" dirty="0">
                <a:latin typeface="Open Sans" panose="020B0606030504020204"/>
                <a:ea typeface="+mn-lt"/>
                <a:cs typeface="+mn-lt"/>
              </a:rPr>
              <a:t>para compreender </a:t>
            </a:r>
            <a:r>
              <a:rPr lang="en-US" sz="1200" baseline="0" dirty="0">
                <a:latin typeface="Open Sans" panose="020B0606030504020204"/>
                <a:ea typeface="+mn-lt"/>
                <a:cs typeface="+mn-lt"/>
              </a:rPr>
              <a:t>os cálculos subjacentes ao algoritmo</a:t>
            </a:r>
            <a:r>
              <a:rPr lang="en-US" dirty="0">
                <a:latin typeface="Open Sans" panose="020B0606030504020204"/>
                <a:ea typeface="+mn-lt"/>
                <a:cs typeface="+mn-lt"/>
              </a:rPr>
              <a:t>, bem como </a:t>
            </a:r>
            <a:r>
              <a:rPr lang="en-US" sz="1200" baseline="0" dirty="0">
                <a:latin typeface="Open Sans" panose="020B0606030504020204"/>
                <a:ea typeface="+mn-lt"/>
                <a:cs typeface="+mn-lt"/>
              </a:rPr>
              <a:t>a forma de apresentar os resultados finais.</a:t>
            </a:r>
            <a:endParaRPr lang="en-US" sz="1200" dirty="0">
              <a:latin typeface="Open Sans" panose="020B0606030504020204"/>
              <a:ea typeface="+mn-lt"/>
              <a:cs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68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Neste segundo exemplo, pode ver um gráfico mais facilmente legível. Em primeiro lugar, a etiqueta foi melhorada através do aumento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tipo de letra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Também temos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unidade no eixo Y. Além disso, devido à magnitude do investimento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é apresentado em milhões de dólares americanos. Isto significa que os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números foram reduzidos em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zeros no eixo Y. Agora é muito mais fácil ver que </a:t>
            </a:r>
            <a:r>
              <a:rPr lang="en-GB" dirty="0"/>
              <a:t>o eixo Y vai até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1600 milhões de dólares. Também podemos ver que os custos totais de investimento, </a:t>
            </a:r>
            <a:r>
              <a:rPr lang="en-GB" dirty="0"/>
              <a:t>que são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apresentados em biliões de dólares </a:t>
            </a:r>
            <a:r>
              <a:rPr lang="en-GB" dirty="0"/>
              <a:t>americanos. Isto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 fácil de compreender rapidamente. Também reduzimos a </a:t>
            </a:r>
            <a:r>
              <a:rPr lang="en-GB" dirty="0"/>
              <a:t>precisão dos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números que apresentamos, uma vez que existem muitas variáveis e muitas incertezas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pelo que não podemos realisticamente dizer que sabemos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exatamente o montante de </a:t>
            </a:r>
            <a:r>
              <a:rPr lang="en-GB" dirty="0"/>
              <a:t>dólares americanos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o projeto irá custar.</a:t>
            </a:r>
            <a:r>
              <a:rPr lang="en-GB" dirty="0"/>
              <a:t> Além disso, é importante não trocar as unidades, por exemplo, dólares/euros ou escalas com milhões num gráfico e milhares de milhões no seguinte, entre coisas que se pretendem comparar.</a:t>
            </a:r>
            <a:endParaRPr dirty="0"/>
          </a:p>
        </p:txBody>
      </p:sp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9171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principal mensagem a retirar daqui é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primeiro lugar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limitar o número de casas decimais e de números que utiliza quando apresenta os seus números com uma precisão razoável, tendo em conta a incerteza dos modelos.  </a:t>
            </a:r>
            <a:r>
              <a:rPr lang="en-GB" dirty="0"/>
              <a:t>Resuma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muito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grandes </a:t>
            </a:r>
            <a:r>
              <a:rPr lang="en-GB" dirty="0"/>
              <a:t>para que o leitor não tenha de contar zeros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GB" dirty="0"/>
              <a:t>arredondá-los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cima</a:t>
            </a:r>
            <a:r>
              <a:rPr lang="en-GB" dirty="0"/>
              <a:t>. Por exemplo, 4.356.678 deve tornar-se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4,4 milhões de </a:t>
            </a:r>
            <a:r>
              <a:rPr lang="en-GB" dirty="0"/>
              <a:t>dólares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Certifique-se de que apresenta sempre as unidades de forma clara em todos os gráficos, figuras e texto</a:t>
            </a:r>
            <a:r>
              <a:rPr lang="en-GB" dirty="0"/>
              <a:t>. </a:t>
            </a:r>
            <a:endParaRPr lang="en-US" dirty="0">
              <a:cs typeface="Calibri"/>
            </a:endParaRPr>
          </a:p>
        </p:txBody>
      </p:sp>
      <p:sp>
        <p:nvSpPr>
          <p:cNvPr id="244" name="Google Shape;2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4499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91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7" name="Google Shape;517;p38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Nesta mini-aula continuaremos a descrever o gerador a gasóleo da mini-rede da aula anterior. Se calcularmos o </a:t>
            </a:r>
            <a:r>
              <a:rPr lang="en-US" dirty="0"/>
              <a:t>L.C.O.E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uma mini-rede a gasóleo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usamos o mesmo tipo de cálculos que para o gasóleo </a:t>
            </a:r>
            <a:r>
              <a:rPr lang="en-US" dirty="0"/>
              <a:t>autónomo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(que abordámos na última aula), mas adicionamos os custos da rede de distribuição. Se olharmos para a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tabela do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gasóleo da mini-rede, podemos ajustar os parâmetros de entrada aqui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 este pode ser entregue por um camião a gasóleo maior</a:t>
            </a:r>
            <a:r>
              <a:rPr lang="en-US" dirty="0"/>
              <a:t>. Assumimos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</a:t>
            </a:r>
            <a:r>
              <a:rPr lang="en-US" dirty="0"/>
              <a:t>este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 um </a:t>
            </a:r>
            <a:r>
              <a:rPr lang="en-US" dirty="0"/>
              <a:t>custo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transporte mais baixo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devido aos volumes maiores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518" name="Google Shape;518;p38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2758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39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US" dirty="0"/>
              <a:t>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tecnologia </a:t>
            </a:r>
            <a:r>
              <a:rPr lang="en-US" dirty="0"/>
              <a:t>seguinte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a mini-rede de energia eólica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que o fator de capacidade é calculado em cada célula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 base na velocidade média anual do vento. Na imagem, vemos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exemplo das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velocidades do vento em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 a África</a:t>
            </a:r>
            <a:r>
              <a:rPr lang="en-GB" dirty="0"/>
              <a:t>,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</a:t>
            </a:r>
            <a:r>
              <a:rPr lang="en-GB" dirty="0"/>
              <a:t>são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utilizadas para calcular os factores de capacidade. Da mesma forma, como para as outras mini-redes, a rede de distribuição é adicionada aos custos de investimento e de operação e manutenção da mini-rede </a:t>
            </a:r>
            <a:r>
              <a:rPr lang="en-GB" dirty="0"/>
              <a:t>eólica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527" name="Google Shape;527;p39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3200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Google Shape;535;p40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fábrica de condensadores para a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hidroelétrica é uma entrada do utilizador no modelo. Nesta imagem, pode ver as estimativas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Korkovelos et al</a:t>
            </a:r>
            <a:r>
              <a:rPr lang="en-GB" dirty="0"/>
              <a:t>.,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2018. Para a energia hidroelétrica </a:t>
            </a:r>
            <a:r>
              <a:rPr lang="en-GB" dirty="0"/>
              <a:t>não há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 de combustível. Um limite importante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a energia hidroelétrica é que assumimos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as mini-redes hidroeléctricas </a:t>
            </a:r>
            <a:r>
              <a:rPr lang="en-GB" dirty="0"/>
              <a:t>só podem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 construídas em locais situados </a:t>
            </a:r>
            <a:r>
              <a:rPr lang="en-GB" dirty="0"/>
              <a:t>a menos de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</a:t>
            </a:r>
            <a:r>
              <a:rPr lang="en-GB" dirty="0"/>
              <a:t>quilómetros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povoação. Além disso</a:t>
            </a:r>
            <a:r>
              <a:rPr lang="en-GB" dirty="0"/>
              <a:t>,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temos o mesmo custo de distribuição que para os outros sistemas de mini-redes.</a:t>
            </a:r>
            <a:endParaRPr dirty="0"/>
          </a:p>
        </p:txBody>
      </p:sp>
      <p:sp>
        <p:nvSpPr>
          <p:cNvPr id="536" name="Google Shape;536;p40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4026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p4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Agora, calculamos o custo nivelado da eletricidade para todas as diferentes tecnologias, calculando os factores de capacidade e os custos de combustível, dependendo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 de tecnologia, de formas ligeiramente diferentes e identificando depois a opção de </a:t>
            </a:r>
            <a:r>
              <a:rPr lang="en-GB" dirty="0"/>
              <a:t>menor custo. </a:t>
            </a:r>
            <a:endParaRPr dirty="0"/>
          </a:p>
        </p:txBody>
      </p:sp>
      <p:sp>
        <p:nvSpPr>
          <p:cNvPr id="545" name="Google Shape;545;p41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3140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p42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Finalmente, temos também o algoritmo de eletrificação da rede e o custo nivelado da eletricidade para ligar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povoação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 rede centralizada. O </a:t>
            </a:r>
            <a:r>
              <a:rPr lang="en-GB" dirty="0"/>
              <a:t>C.L.O.E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a rede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 do custo nivelado da produção de eletricidade das centrais eléctricas </a:t>
            </a:r>
            <a:r>
              <a:rPr lang="en-GB" dirty="0"/>
              <a:t>baseadas na rede,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média</a:t>
            </a:r>
            <a:r>
              <a:rPr lang="en-GB" dirty="0"/>
              <a:t>. Este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utilizado como um custo de combustível na fórmula </a:t>
            </a:r>
            <a:r>
              <a:rPr lang="en-GB" dirty="0"/>
              <a:t>do LCOE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Em segundo lugar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temos os custos de investimento para a rede de distribuição necessária dentro da povoação. Em terceiro lugar, temos os custos de investimento para a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centrais eléctricas, bem como para a rede de transporte, que é necessária para ligar a povoação à infraestrutura existente.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cada povoação, o algoritmo compara o custo da eletricidade </a:t>
            </a:r>
            <a:r>
              <a:rPr lang="en-GB" dirty="0"/>
              <a:t>resultante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ligação à rede centralizada com as tecnologias </a:t>
            </a:r>
            <a:r>
              <a:rPr lang="en-GB" dirty="0"/>
              <a:t>de menor custo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fora da rede. O algoritmo da rede já foi abordado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aulas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anteriores</a:t>
            </a:r>
            <a:r>
              <a:rPr lang="en-GB" dirty="0"/>
              <a:t>;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entanto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existem alguns aspectos adicionais que não foram abordados nessa aula e que iremos descrever na próxima mini-aula</a:t>
            </a:r>
            <a:r>
              <a:rPr lang="en-GB" dirty="0"/>
              <a:t>. </a:t>
            </a:r>
            <a:endParaRPr dirty="0"/>
          </a:p>
        </p:txBody>
      </p:sp>
      <p:sp>
        <p:nvSpPr>
          <p:cNvPr id="556" name="Google Shape;556;p42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423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p43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primeira coisa é aquilo a que chamamos uma penalização. Assumimos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temos um determinado custo para uma linha de média tensão por </a:t>
            </a:r>
            <a:r>
              <a:rPr lang="en-GB" dirty="0"/>
              <a:t>quilómetro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mas esperamos que o custo aumente em função do terreno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será </a:t>
            </a:r>
            <a:r>
              <a:rPr lang="en-GB" dirty="0"/>
              <a:t>construída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Utilizamos os seguintes parâmetros para descrever o terreno: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cobertura do solo, elevação, declive, distância da subestação e distância </a:t>
            </a:r>
            <a:r>
              <a:rPr lang="en-GB" dirty="0"/>
              <a:t>das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estradas.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destes parâmetros, calculamos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penalização</a:t>
            </a:r>
            <a:r>
              <a:rPr lang="en-GB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assumindo que é mais dispendioso expandir a rede através de uma floresta, por exemplo, do que num terreno aberto. </a:t>
            </a:r>
            <a:r>
              <a:rPr lang="en-GB" dirty="0"/>
              <a:t>São aplicadas penalizações semelhantes para áreas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 dispendiosas</a:t>
            </a:r>
            <a:r>
              <a:rPr lang="en-GB" dirty="0"/>
              <a:t>,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GB" dirty="0"/>
              <a:t> 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se encontram num declive acentuado ou que estão longe da subestação e das estradas através das quais </a:t>
            </a:r>
            <a:r>
              <a:rPr lang="en-GB" dirty="0"/>
              <a:t>os materiais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 ser fornecidos.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segundo lugar, temos em conta os custos de reforço das linhas de média tensão.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 ocorre quando se faz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ligação da rede existente à povoação A e depois da povoação A à povoação B.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aumentará ligeiramente o custo da povoação A à povoação B para cobrir qualquer reforço que possa ser necessário na rede a jusante. O valor por defeito é de 10 </a:t>
            </a:r>
            <a:r>
              <a:rPr lang="en-GB" dirty="0"/>
              <a:t>por cento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este reforço. Trata-se de uma simplificação, mas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vez de efetuar uma análise completa do fluxo de carga para os custos de reforço, aproximamos a necessidade de reforço a jusante. Outros modelos podem fazer um cálculo completo da tensão exacta necessária 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linha. Esta abordagem é mais pormenorizada, mas também aumenta significativamente o tempo de cálculo (como já foi referido em aulas anteriores)</a:t>
            </a:r>
            <a:r>
              <a:rPr lang="en-GB" dirty="0"/>
              <a:t>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buSzPts val="1400"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Finalmente, podemos também incluir uma distância técnico-económica máxima a que as linhas de média tensão podem ser estendidas para ligar a novas povoações. O valor predefinido é de 50 </a:t>
            </a:r>
            <a:r>
              <a:rPr lang="en-GB" dirty="0"/>
              <a:t>quilómetros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partindo do princípio de que uma povoação que esteja a mais de 50 </a:t>
            </a:r>
            <a:r>
              <a:rPr lang="en-GB" dirty="0"/>
              <a:t>quilómetros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rede existente não pode ser alcançada por uma linha de média tensão. Se a distância for superior a 50 </a:t>
            </a:r>
            <a:r>
              <a:rPr lang="en-GB" dirty="0"/>
              <a:t>quilómetros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 necessária uma linha de alta tensão</a:t>
            </a:r>
            <a:r>
              <a:rPr lang="en-GB" dirty="0"/>
              <a:t>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64" name="Google Shape;564;p43:notes"/>
          <p:cNvSpPr txBox="1">
            <a:spLocks noGrp="1"/>
          </p:cNvSpPr>
          <p:nvPr>
            <p:ph type="sldNum" idx="12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5614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1:notes"/>
          <p:cNvSpPr txBox="1"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75" tIns="49525" rIns="99075" bIns="49525" anchor="t" anchorCtr="0">
            <a:noAutofit/>
          </a:bodyPr>
          <a:lstStyle/>
          <a:p>
            <a:pPr>
              <a:buSzPts val="1400"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Algumas das principais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mensagens </a:t>
            </a:r>
            <a:r>
              <a:rPr lang="en-US" dirty="0"/>
              <a:t>retiradas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</a:t>
            </a:r>
            <a:r>
              <a:rPr lang="en-US" dirty="0"/>
              <a:t>L.C.O.E para as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 </a:t>
            </a:r>
            <a:r>
              <a:rPr lang="en-US" dirty="0"/>
              <a:t>escolhas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tecnológicas são que</a:t>
            </a:r>
            <a:r>
              <a:rPr lang="en-US" dirty="0"/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primeiro lugar, a OnSSET </a:t>
            </a:r>
            <a:r>
              <a:rPr lang="en-US" dirty="0"/>
              <a:t>escolhe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tecnologia </a:t>
            </a:r>
            <a:r>
              <a:rPr lang="en-US" dirty="0"/>
              <a:t>de menor custo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 base apenas no </a:t>
            </a:r>
            <a:r>
              <a:rPr lang="en-US" dirty="0"/>
              <a:t>L.C.O.E.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Utilizamos diferentes dados de entrada </a:t>
            </a:r>
            <a:r>
              <a:rPr lang="en-US" dirty="0"/>
              <a:t>para calcular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dirty="0"/>
              <a:t>L.C.O.E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cada tecnologia.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conta os custos de produção, transmissão e distribuição, e calculamos factores de capacidade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custos de combustível para o gasóleo. Com base nas diferentes caraterísticas espaciais das diferentes tecnologias</a:t>
            </a:r>
            <a:r>
              <a:rPr lang="en-US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energéticos</a:t>
            </a:r>
            <a:r>
              <a:rPr lang="en-GB" dirty="0"/>
              <a:t>, etc.,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 ser personalizados diferentes tipos de dados </a:t>
            </a:r>
            <a:r>
              <a:rPr lang="en-GB" dirty="0"/>
              <a:t>na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ferramenta OnSSET</a:t>
            </a:r>
            <a:r>
              <a:rPr lang="en-GB" dirty="0"/>
              <a:t>. </a:t>
            </a:r>
            <a:endParaRPr dirty="0"/>
          </a:p>
        </p:txBody>
      </p:sp>
      <p:sp>
        <p:nvSpPr>
          <p:cNvPr id="644" name="Google Shape;64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2227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17963FB-5957-DC4E-B995-C3AE6F1870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‹nº›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5249" y="4443413"/>
            <a:ext cx="5587313" cy="1325004"/>
          </a:xfrm>
        </p:spPr>
        <p:txBody>
          <a:bodyPr/>
          <a:lstStyle>
            <a:lvl1pPr>
              <a:defRPr b="1">
                <a:latin typeface="Open Sans ExtraBold" panose="020B0606030504020204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04863" y="4052888"/>
            <a:ext cx="5588000" cy="390525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Open Sans ExtraBold" panose="020B0606030504020204"/>
              </a:defRPr>
            </a:lvl1pPr>
          </a:lstStyle>
          <a:p>
            <a:pPr lvl="0"/>
            <a:r>
              <a:rPr lang="en-US"/>
              <a:t>Edit Master text styles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91C4C-2F2B-448C-9442-88F427973DAA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063F-1122-4EE5-8C4D-69FD209D210F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0648-F056-4A7A-A122-71BD6ABD2530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D0BA-453A-484D-AF9D-35436B2BFA42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50AB-7923-654D-A291-A2D93829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D518-7A0D-E64D-BFF9-227E2FE8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F637-4F65-4E4F-9090-B74EE225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E473-0CE2-E347-B317-4BA55C07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‹nº›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0A21EF-E976-2245-8909-4A9AEB1FB143}"/>
              </a:ext>
            </a:extLst>
          </p:cNvPr>
          <p:cNvSpPr txBox="1">
            <a:spLocks/>
          </p:cNvSpPr>
          <p:nvPr userDrawn="1"/>
        </p:nvSpPr>
        <p:spPr>
          <a:xfrm>
            <a:off x="11798644" y="6492875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854D2D-F7E8-B04D-95AC-3B508D13757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4593-2117-1A41-88E1-64040F6B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86286" y="6497852"/>
            <a:ext cx="405714" cy="365125"/>
          </a:xfrm>
        </p:spPr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5E45B2B-0ACF-1146-83DF-4C27539A7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latin typeface="Open Sans" panose="020B060603050402020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‹nº›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5E45B2B-0ACF-1146-83DF-4C27539A7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79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latin typeface="Open Sans" panose="020B060603050402020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‹nº›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33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EF8E5A-BA09-1042-8B07-9DE9BF668F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65" y="-1605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latin typeface="Open Sans" panose="020B060603050402020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‹nº›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89BA7-CFB2-4B9D-B4A0-2AFCE059ED20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F59D-16B0-44F3-A8C6-340B984CFF67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6E820-B672-401F-9331-257FC87DC391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B59DB-3F29-4FCA-9377-FB3C3CF0EB80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68D6D-7FAF-4072-89CF-3DBA1CE957E7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Clique para editar o estilo do título principal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Clique para editar os estilos de texto principal</a:t>
            </a:r>
          </a:p>
          <a:p>
            <a:pPr lvl="1"/>
            <a:r>
              <a:rPr lang="en-GB"/>
              <a:t>Segundo nível</a:t>
            </a:r>
          </a:p>
          <a:p>
            <a:pPr lvl="2"/>
            <a:r>
              <a:rPr lang="en-GB"/>
              <a:t>Terceiro nível</a:t>
            </a:r>
          </a:p>
          <a:p>
            <a:pPr lvl="3"/>
            <a:r>
              <a:rPr lang="en-GB"/>
              <a:t>Quarto nível</a:t>
            </a:r>
          </a:p>
          <a:p>
            <a:pPr lvl="4"/>
            <a:r>
              <a:rPr lang="en-GB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0823-16EE-43C8-8C6D-92F90B8C791A}" type="datetime1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Clique para editar o estilo do título principal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Clique para editar os estilos de texto principal</a:t>
            </a:r>
          </a:p>
          <a:p>
            <a:pPr lvl="1"/>
            <a:r>
              <a:rPr lang="en-GB"/>
              <a:t>Segundo nível</a:t>
            </a:r>
          </a:p>
          <a:p>
            <a:pPr lvl="2"/>
            <a:r>
              <a:rPr lang="en-GB"/>
              <a:t>Terceiro nível</a:t>
            </a:r>
          </a:p>
          <a:p>
            <a:pPr lvl="3"/>
            <a:r>
              <a:rPr lang="en-GB"/>
              <a:t>Quarto nível</a:t>
            </a:r>
          </a:p>
          <a:p>
            <a:pPr lvl="4"/>
            <a:r>
              <a:rPr lang="en-GB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BB1F3-09E8-2A4B-94FB-2B55395E3B4A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nSSET/teaching_kit/courses/module_3/Lecture%206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nSSET/teaching_kit/courses/module_3/Lecture%207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nSSET/teaching_kit/courses/module_3/Lecture%207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457403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/4.0/legalcod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doi.org/10.3390/en1111310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creativecommons.org/licenses/by/3.0/" TargetMode="External"/><Relationship Id="rId4" Type="http://schemas.openxmlformats.org/officeDocument/2006/relationships/hyperlink" Target="https://doi.org/10.1088/1748-9326/aa7b29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nSSET/teaching_kit/courses/module_3/Lecture%206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DD1B4A0-7DA9-9D4D-88DC-C6D7FCA1C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16"/>
            <a:ext cx="12192000" cy="6858000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11B57F44-764A-0A4F-ABBE-166261D5C4F1}"/>
              </a:ext>
            </a:extLst>
          </p:cNvPr>
          <p:cNvSpPr txBox="1"/>
          <p:nvPr/>
        </p:nvSpPr>
        <p:spPr>
          <a:xfrm>
            <a:off x="8832600" y="6157376"/>
            <a:ext cx="296696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Versão 1.0</a:t>
            </a:r>
            <a:endParaRPr lang="en-US" sz="1050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4E691-7814-FE47-A332-0A7257AB0132}"/>
              </a:ext>
            </a:extLst>
          </p:cNvPr>
          <p:cNvSpPr txBox="1"/>
          <p:nvPr/>
        </p:nvSpPr>
        <p:spPr>
          <a:xfrm>
            <a:off x="452384" y="3697843"/>
            <a:ext cx="303549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en-ZA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OnSSET/Global </a:t>
            </a:r>
            <a:br>
              <a:rPr lang="en-US" dirty="0"/>
            </a:br>
            <a:r>
              <a:rPr lang="en-ZA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Plataforma de Eletrificação</a:t>
            </a:r>
            <a:endParaRPr lang="en-US" b="1" dirty="0">
              <a:latin typeface="Open Sans ExtraBold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36833" y="4411825"/>
            <a:ext cx="8390223" cy="192474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AULA 9</a:t>
            </a:r>
            <a:br>
              <a:rPr lang="en-GB" sz="3600" dirty="0"/>
            </a:br>
            <a:r>
              <a:rPr lang="en-US" sz="3600" dirty="0"/>
              <a:t>MODELAGEM ENERGÉTICA AVANÇADA E COMUNICAÇÃO DOS RESULTADOS DO MODELO DE ELECTRIFICAÇÃO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5980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51"/>
          <p:cNvSpPr txBox="1">
            <a:spLocks noGrp="1"/>
          </p:cNvSpPr>
          <p:nvPr>
            <p:ph idx="1"/>
          </p:nvPr>
        </p:nvSpPr>
        <p:spPr>
          <a:xfrm>
            <a:off x="838200" y="2261937"/>
            <a:ext cx="7060096" cy="391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OnSSET escolhe a tecnologia de menor custo com base apenas no LCOE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Vários dados de entrada (tanto GIS como não-GIS) são utilizados para calcular o LCOE para cada tecnologia, tendo em conta os custos de produção, transmissão e distribuição. Todos os dados de entrada podem ser personalizados pelo utilizador no Gerador de Cenários GEP 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Mensagem principal, tecnologia LCOE</a:t>
            </a:r>
          </a:p>
        </p:txBody>
      </p:sp>
      <p:sp>
        <p:nvSpPr>
          <p:cNvPr id="6" name="Google Shape;298;p15"/>
          <p:cNvSpPr txBox="1">
            <a:spLocks/>
          </p:cNvSpPr>
          <p:nvPr/>
        </p:nvSpPr>
        <p:spPr>
          <a:xfrm>
            <a:off x="838200" y="2421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9.2 Teoria avançada VII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2A8906-57AF-DD4E-86B3-33832D471189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357267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53"/>
          <p:cNvSpPr txBox="1">
            <a:spLocks noGrp="1"/>
          </p:cNvSpPr>
          <p:nvPr>
            <p:ph idx="1"/>
          </p:nvPr>
        </p:nvSpPr>
        <p:spPr>
          <a:xfrm>
            <a:off x="838200" y="2225841"/>
            <a:ext cx="10214810" cy="391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000" dirty="0">
                <a:latin typeface="Open Sans"/>
              </a:rPr>
              <a:t>A ferramenta OnSSET inclui um algoritmo de priorização para decidir que </a:t>
            </a:r>
            <a:r>
              <a:rPr lang="en-GB" sz="2000" dirty="0" err="1">
                <a:latin typeface="Open Sans"/>
              </a:rPr>
              <a:t>locais</a:t>
            </a:r>
            <a:r>
              <a:rPr lang="en-GB" sz="2000" dirty="0">
                <a:latin typeface="Open Sans"/>
              </a:rPr>
              <a:t> devem ser </a:t>
            </a:r>
            <a:r>
              <a:rPr lang="en-GB" sz="2000" dirty="0" err="1">
                <a:latin typeface="Open Sans"/>
              </a:rPr>
              <a:t>electrificados</a:t>
            </a:r>
            <a:r>
              <a:rPr lang="en-GB" sz="2000" dirty="0">
                <a:latin typeface="Open Sans"/>
              </a:rPr>
              <a:t> se a taxa de eletrificação pretendida for inferior a 100% (quer no ano intermédio, quer no ano final).</a:t>
            </a:r>
            <a:endParaRPr lang="en-US" sz="2000" dirty="0">
              <a:latin typeface="Open Sans"/>
            </a:endParaRPr>
          </a:p>
          <a:p>
            <a:pPr>
              <a:lnSpc>
                <a:spcPct val="114000"/>
              </a:lnSpc>
              <a:spcAft>
                <a:spcPts val="600"/>
              </a:spcAft>
              <a:buClr>
                <a:schemeClr val="dk1"/>
              </a:buClr>
              <a:buSzPts val="2800"/>
            </a:pPr>
            <a:r>
              <a:rPr lang="en-GB" sz="2000" dirty="0">
                <a:latin typeface="Open Sans"/>
              </a:rPr>
              <a:t>O modelo calculará sempre a via de menor custo para uma </a:t>
            </a:r>
            <a:r>
              <a:rPr lang="en-GB" sz="2000" dirty="0" err="1">
                <a:latin typeface="Open Sans"/>
              </a:rPr>
              <a:t>eletrificação</a:t>
            </a:r>
            <a:r>
              <a:rPr lang="en-GB" sz="2000" dirty="0">
                <a:latin typeface="Open Sans"/>
              </a:rPr>
              <a:t> de 100% e, em seguida, escolherá </a:t>
            </a:r>
            <a:r>
              <a:rPr lang="en-GB" sz="2000" dirty="0" err="1">
                <a:latin typeface="Open Sans"/>
              </a:rPr>
              <a:t>quais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os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locais</a:t>
            </a:r>
            <a:r>
              <a:rPr lang="en-GB" sz="2000" dirty="0">
                <a:latin typeface="Open Sans"/>
              </a:rPr>
              <a:t> que devem ser </a:t>
            </a:r>
            <a:r>
              <a:rPr lang="en-GB" sz="2000" dirty="0" err="1">
                <a:latin typeface="Open Sans"/>
              </a:rPr>
              <a:t>electrificados</a:t>
            </a:r>
            <a:r>
              <a:rPr lang="en-GB" sz="2000" dirty="0">
                <a:latin typeface="Open Sans"/>
              </a:rPr>
              <a:t> com base numa estratégia de priorização previamente definida para atingir o objetivo mais baixo.</a:t>
            </a:r>
            <a:endParaRPr sz="2000" dirty="0">
              <a:latin typeface="Open Sans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000" dirty="0">
                <a:latin typeface="Open Sans"/>
              </a:rPr>
              <a:t>Atualmente, estão disponíveis dois métodos de definição de prioridades: </a:t>
            </a:r>
            <a:r>
              <a:rPr lang="en-GB" sz="2000" b="1" dirty="0">
                <a:latin typeface="Open Sans"/>
              </a:rPr>
              <a:t>Base de referência </a:t>
            </a:r>
            <a:r>
              <a:rPr lang="en-GB" sz="2000" dirty="0">
                <a:latin typeface="Open Sans"/>
              </a:rPr>
              <a:t>e </a:t>
            </a:r>
            <a:r>
              <a:rPr lang="en-GB" sz="2000" b="1" dirty="0">
                <a:latin typeface="Open Sans"/>
              </a:rPr>
              <a:t>Intensificação</a:t>
            </a: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Algoritmo de priorização</a:t>
            </a:r>
          </a:p>
        </p:txBody>
      </p:sp>
      <p:sp>
        <p:nvSpPr>
          <p:cNvPr id="6" name="Google Shape;298;p15"/>
          <p:cNvSpPr txBox="1">
            <a:spLocks/>
          </p:cNvSpPr>
          <p:nvPr/>
        </p:nvSpPr>
        <p:spPr>
          <a:xfrm>
            <a:off x="838200" y="2421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9.2 Teoria avançada VII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6144705"/>
            <a:ext cx="2728632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Adaptado de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095603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54"/>
          <p:cNvSpPr txBox="1">
            <a:spLocks noGrp="1"/>
          </p:cNvSpPr>
          <p:nvPr>
            <p:ph idx="1"/>
          </p:nvPr>
        </p:nvSpPr>
        <p:spPr>
          <a:xfrm>
            <a:off x="838199" y="2129589"/>
            <a:ext cx="10616922" cy="4231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800"/>
              <a:buChar char="•"/>
            </a:pPr>
            <a:r>
              <a:rPr lang="en-GB" sz="20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Opção de definição de prioridades: </a:t>
            </a: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Linha de base</a:t>
            </a:r>
            <a:b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 opção dará prioridade, numa primeira fase, à </a:t>
            </a:r>
            <a:r>
              <a:rPr lang="en-GB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densificação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ou seja, ao aumento do acesso à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eletricidade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locais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já ligadas à rede. Numa segunda fase, será dada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prioridade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locais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restantes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 base no menor custo de investimento per capita.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Aft>
                <a:spcPts val="300"/>
              </a:spcAft>
              <a:buClr>
                <a:schemeClr val="dk1"/>
              </a:buClr>
              <a:buSzPts val="2800"/>
            </a:pPr>
            <a:r>
              <a:rPr lang="en-GB" sz="20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Opção de priorização: </a:t>
            </a: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Intensificação</a:t>
            </a:r>
            <a:b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 opção dará novamente prioridade à </a:t>
            </a:r>
            <a:r>
              <a:rPr lang="en-GB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densificação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 primeiro lugar. Como segundo passo, dará prioridade à </a:t>
            </a:r>
            <a:r>
              <a:rPr lang="en-GB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intensificação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ou seja, à ligação de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todas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locais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próximos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rede existente (independentemente de a ligação à rede ser ou não a opção de menor custo). A distância em km para a intensificação é definida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usuário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Como terceiro e último passo,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locais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serão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novamente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priorizados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 base no menor custo de investimento per capita.</a:t>
            </a:r>
          </a:p>
        </p:txBody>
      </p:sp>
      <p:sp>
        <p:nvSpPr>
          <p:cNvPr id="6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Algoritmo de priorização</a:t>
            </a:r>
          </a:p>
        </p:txBody>
      </p:sp>
      <p:sp>
        <p:nvSpPr>
          <p:cNvPr id="7" name="Google Shape;298;p15"/>
          <p:cNvSpPr txBox="1">
            <a:spLocks/>
          </p:cNvSpPr>
          <p:nvPr/>
        </p:nvSpPr>
        <p:spPr>
          <a:xfrm>
            <a:off x="838200" y="2421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9.2 Teoria avançada VII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BDDF1C-8898-F84E-B9BD-14054C77DB09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582571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55"/>
          <p:cNvSpPr txBox="1">
            <a:spLocks noGrp="1"/>
          </p:cNvSpPr>
          <p:nvPr>
            <p:ph idx="1"/>
          </p:nvPr>
        </p:nvSpPr>
        <p:spPr>
          <a:xfrm>
            <a:off x="838200" y="2093495"/>
            <a:ext cx="10515600" cy="3753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400"/>
              <a:buChar char="•"/>
            </a:pPr>
            <a:r>
              <a:rPr lang="en-GB" sz="2000" dirty="0">
                <a:latin typeface="Open Sans"/>
              </a:rPr>
              <a:t>O </a:t>
            </a:r>
            <a:r>
              <a:rPr lang="en-GB" sz="2000" dirty="0" err="1">
                <a:latin typeface="Open Sans"/>
              </a:rPr>
              <a:t>usuário</a:t>
            </a:r>
            <a:r>
              <a:rPr lang="en-GB" sz="2000" dirty="0">
                <a:latin typeface="Open Sans"/>
              </a:rPr>
              <a:t> pode impor duas limitações à rede: o limite de capacidade de produção da rede e o limite de ligações à rede. Ou seja, no primeiro passo temporal, o </a:t>
            </a:r>
            <a:r>
              <a:rPr lang="en-GB" sz="2000" dirty="0" err="1">
                <a:latin typeface="Open Sans"/>
              </a:rPr>
              <a:t>usuário</a:t>
            </a:r>
            <a:r>
              <a:rPr lang="en-GB" sz="2000" dirty="0">
                <a:latin typeface="Open Sans"/>
              </a:rPr>
              <a:t> pode limitar a quantidade de capacidade de produção que pode realisticamente ser adicionada à rede e o número de ligações à rede que pode realisticamente ser alcançado. </a:t>
            </a:r>
            <a:endParaRPr lang="en-US" sz="2000" dirty="0">
              <a:latin typeface="Open Sans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300"/>
              </a:spcAft>
              <a:buClr>
                <a:schemeClr val="dk1"/>
              </a:buClr>
              <a:buSzPts val="2400"/>
              <a:buChar char="•"/>
            </a:pPr>
            <a:r>
              <a:rPr lang="en-GB" sz="2000" dirty="0">
                <a:latin typeface="Open Sans"/>
              </a:rPr>
              <a:t>Se um destes limites for atingido no algoritmo de extensão da rede, este será terminado e </a:t>
            </a:r>
            <a:r>
              <a:rPr lang="en-GB" sz="2000" dirty="0" err="1">
                <a:latin typeface="Open Sans"/>
              </a:rPr>
              <a:t>os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locais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restantes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serão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apenas</a:t>
            </a:r>
            <a:r>
              <a:rPr lang="en-GB" sz="2000" dirty="0">
                <a:latin typeface="Open Sans"/>
              </a:rPr>
              <a:t> </a:t>
            </a:r>
            <a:r>
              <a:rPr lang="en-GB" sz="2000" dirty="0" err="1">
                <a:latin typeface="Open Sans"/>
              </a:rPr>
              <a:t>candidatos</a:t>
            </a:r>
            <a:r>
              <a:rPr lang="en-GB" sz="2000" dirty="0">
                <a:latin typeface="Open Sans"/>
              </a:rPr>
              <a:t> off-grid.</a:t>
            </a:r>
            <a:endParaRPr sz="2000" dirty="0">
              <a:latin typeface="Open Sans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300"/>
              </a:spcAft>
              <a:buClr>
                <a:schemeClr val="dk1"/>
              </a:buClr>
              <a:buSzPts val="2400"/>
              <a:buChar char="•"/>
            </a:pPr>
            <a:r>
              <a:rPr lang="en-GB" sz="2000" dirty="0">
                <a:latin typeface="Open Sans"/>
              </a:rPr>
              <a:t>Limite de capacidade da rede: X MW de capacidade de produção/ano ligados à rede nacional</a:t>
            </a:r>
            <a:endParaRPr sz="2000" dirty="0">
              <a:latin typeface="Open Sans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300"/>
              </a:spcAft>
              <a:buClr>
                <a:schemeClr val="dk1"/>
              </a:buClr>
              <a:buSzPts val="2400"/>
              <a:buChar char="•"/>
            </a:pPr>
            <a:r>
              <a:rPr lang="en-GB" sz="2000" dirty="0">
                <a:latin typeface="Open Sans"/>
              </a:rPr>
              <a:t>Limite de ligações à rede: X </a:t>
            </a:r>
            <a:r>
              <a:rPr lang="en-GB" sz="2000" dirty="0" err="1">
                <a:latin typeface="Open Sans"/>
              </a:rPr>
              <a:t>domicílios</a:t>
            </a:r>
            <a:r>
              <a:rPr lang="en-GB" sz="2000" dirty="0">
                <a:latin typeface="Open Sans"/>
              </a:rPr>
              <a:t> ligados à rede/ano</a:t>
            </a:r>
            <a:br>
              <a:rPr lang="en-GB" sz="1600" dirty="0"/>
            </a:br>
            <a:endParaRPr sz="1600" dirty="0"/>
          </a:p>
        </p:txBody>
      </p:sp>
      <p:sp>
        <p:nvSpPr>
          <p:cNvPr id="5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Capacidade da rede e limites das ligações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Google Shape;298;p15"/>
          <p:cNvSpPr txBox="1">
            <a:spLocks/>
          </p:cNvSpPr>
          <p:nvPr/>
        </p:nvSpPr>
        <p:spPr>
          <a:xfrm>
            <a:off x="838200" y="2421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9.2 Teoria avançada VII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1C12E6-99FF-8445-B73E-0D29EA27840C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758713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Aula 9.2 Referências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803645"/>
            <a:ext cx="49932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Sahlberg, A., Khavari, B., Korkovelos, A., Mentis, D., n.d. Aula 6: Teoria avançada do Gerador de Cenários GEP [Documento WWW]. Kit Didático OnSSET. URL 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https://onsset.github.io/teaching_kit/courses/modul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e_3/Lecture%206/ (acedido em 2.18.21).</a:t>
            </a:r>
            <a:endParaRPr lang="sv-S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28696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"/>
          <p:cNvSpPr txBox="1">
            <a:spLocks noGrp="1"/>
          </p:cNvSpPr>
          <p:nvPr>
            <p:ph idx="1"/>
          </p:nvPr>
        </p:nvSpPr>
        <p:spPr>
          <a:xfrm>
            <a:off x="838200" y="2298032"/>
            <a:ext cx="7166113" cy="38789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None/>
            </a:pPr>
            <a:r>
              <a:rPr lang="en-GB" sz="2000" dirty="0">
                <a:latin typeface="Open Sans" panose="020B0606030504020204"/>
              </a:rPr>
              <a:t>Alguns aspectos a considerar: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ts val="3200"/>
            </a:pPr>
            <a:r>
              <a:rPr lang="en-GB" sz="2000" dirty="0">
                <a:latin typeface="Open Sans" panose="020B0606030504020204"/>
              </a:rPr>
              <a:t>Quem é o seu público-alvo (ministro, estudantes, investigadores, jornalistas, etc.)?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ts val="3200"/>
            </a:pPr>
            <a:r>
              <a:rPr lang="en-GB" sz="2000" dirty="0">
                <a:latin typeface="Open Sans" panose="020B0606030504020204"/>
              </a:rPr>
              <a:t>Quais são os seus conhecimentos de base?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ts val="3200"/>
            </a:pPr>
            <a:r>
              <a:rPr lang="en-GB" sz="2000" dirty="0">
                <a:latin typeface="Open Sans" panose="020B0606030504020204"/>
              </a:rPr>
              <a:t>Qual é a coisa mais importante que eles precisam de ouvir e recordar da apresentação?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ts val="3200"/>
            </a:pPr>
            <a:r>
              <a:rPr lang="en-GB" sz="2000" dirty="0">
                <a:latin typeface="Open Sans" panose="020B0606030504020204"/>
              </a:rPr>
              <a:t>Quanto tempo é que tem?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33109" cy="1325563"/>
          </a:xfrm>
        </p:spPr>
        <p:txBody>
          <a:bodyPr/>
          <a:lstStyle/>
          <a:p>
            <a:r>
              <a:rPr lang="sv-SE" dirty="0"/>
              <a:t>9.3 Estruturar a sua apresentação</a:t>
            </a:r>
            <a:endParaRPr lang="en-GB" dirty="0"/>
          </a:p>
        </p:txBody>
      </p:sp>
      <p:sp>
        <p:nvSpPr>
          <p:cNvPr id="6" name="Google Shape;313;p17"/>
          <p:cNvSpPr txBox="1">
            <a:spLocks/>
          </p:cNvSpPr>
          <p:nvPr/>
        </p:nvSpPr>
        <p:spPr>
          <a:xfrm>
            <a:off x="838200" y="180873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Aspectos fundamentais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228938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"/>
          <p:cNvSpPr txBox="1">
            <a:spLocks noGrp="1"/>
          </p:cNvSpPr>
          <p:nvPr>
            <p:ph type="title"/>
          </p:nvPr>
        </p:nvSpPr>
        <p:spPr>
          <a:xfrm>
            <a:off x="0" y="2615030"/>
            <a:ext cx="11734800" cy="1283201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sv-SE" b="1" dirty="0"/>
              <a:t>Clareza: Cores</a:t>
            </a:r>
            <a:endParaRPr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5257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r>
              <a:rPr lang="sv-SE" dirty="0"/>
              <a:t>9.3 Estruturar a sua apresentação</a:t>
            </a:r>
            <a:endParaRPr lang="en-GB" dirty="0"/>
          </a:p>
        </p:txBody>
      </p:sp>
      <p:sp>
        <p:nvSpPr>
          <p:cNvPr id="6" name="Google Shape;313;p17"/>
          <p:cNvSpPr txBox="1">
            <a:spLocks/>
          </p:cNvSpPr>
          <p:nvPr/>
        </p:nvSpPr>
        <p:spPr>
          <a:xfrm>
            <a:off x="838200" y="1744239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Cores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AA70D0-97FC-7147-A989-E5F47CC3EB62}"/>
              </a:ext>
            </a:extLst>
          </p:cNvPr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22677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5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608242" y="2076017"/>
            <a:ext cx="3381375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0354" y="1674573"/>
            <a:ext cx="3438525" cy="47058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2" name="Google Shape;202;p5"/>
          <p:cNvGraphicFramePr/>
          <p:nvPr>
            <p:extLst>
              <p:ext uri="{D42A27DB-BD31-4B8C-83A1-F6EECF244321}">
                <p14:modId xmlns:p14="http://schemas.microsoft.com/office/powerpoint/2010/main" val="2395321371"/>
              </p:ext>
            </p:extLst>
          </p:nvPr>
        </p:nvGraphicFramePr>
        <p:xfrm>
          <a:off x="3352800" y="4057261"/>
          <a:ext cx="3076575" cy="2152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3" name="Google Shape;203;p5"/>
          <p:cNvCxnSpPr/>
          <p:nvPr/>
        </p:nvCxnSpPr>
        <p:spPr>
          <a:xfrm>
            <a:off x="5967298" y="1664174"/>
            <a:ext cx="8021" cy="4671218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graphicFrame>
        <p:nvGraphicFramePr>
          <p:cNvPr id="204" name="Google Shape;204;p5"/>
          <p:cNvGraphicFramePr/>
          <p:nvPr>
            <p:extLst>
              <p:ext uri="{D42A27DB-BD31-4B8C-83A1-F6EECF244321}">
                <p14:modId xmlns:p14="http://schemas.microsoft.com/office/powerpoint/2010/main" val="1195890532"/>
              </p:ext>
            </p:extLst>
          </p:nvPr>
        </p:nvGraphicFramePr>
        <p:xfrm>
          <a:off x="8660942" y="4211782"/>
          <a:ext cx="3275013" cy="213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5" name="Google Shape;205;p5"/>
          <p:cNvSpPr/>
          <p:nvPr/>
        </p:nvSpPr>
        <p:spPr>
          <a:xfrm>
            <a:off x="8915400" y="3657600"/>
            <a:ext cx="1066800" cy="1524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053CCC-A411-424F-B0AA-A01020AA8676}"/>
              </a:ext>
            </a:extLst>
          </p:cNvPr>
          <p:cNvSpPr/>
          <p:nvPr/>
        </p:nvSpPr>
        <p:spPr>
          <a:xfrm>
            <a:off x="4076197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Google Shape;313;p17">
            <a:extLst>
              <a:ext uri="{FF2B5EF4-FFF2-40B4-BE49-F238E27FC236}">
                <a16:creationId xmlns:a16="http://schemas.microsoft.com/office/drawing/2014/main" id="{843E6AE5-551C-2F42-8914-8E0C3391EAFA}"/>
              </a:ext>
            </a:extLst>
          </p:cNvPr>
          <p:cNvSpPr txBox="1">
            <a:spLocks/>
          </p:cNvSpPr>
          <p:nvPr/>
        </p:nvSpPr>
        <p:spPr>
          <a:xfrm>
            <a:off x="838200" y="1730384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Exemplo 2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53B1576-8E01-9549-88DF-2478347B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7798" cy="1325563"/>
          </a:xfrm>
        </p:spPr>
        <p:txBody>
          <a:bodyPr/>
          <a:lstStyle/>
          <a:p>
            <a:r>
              <a:rPr lang="sv-SE" dirty="0"/>
              <a:t>9.3 Estruturar a sua apresentação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729055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6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719138" y="2096126"/>
            <a:ext cx="3381375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8559" y="1828468"/>
            <a:ext cx="3381143" cy="45723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3" name="Google Shape;213;p6"/>
          <p:cNvGraphicFramePr/>
          <p:nvPr>
            <p:extLst>
              <p:ext uri="{D42A27DB-BD31-4B8C-83A1-F6EECF244321}">
                <p14:modId xmlns:p14="http://schemas.microsoft.com/office/powerpoint/2010/main" val="2210927937"/>
              </p:ext>
            </p:extLst>
          </p:nvPr>
        </p:nvGraphicFramePr>
        <p:xfrm>
          <a:off x="3140242" y="4114634"/>
          <a:ext cx="3352800" cy="2221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5" name="Google Shape;215;p6"/>
          <p:cNvGraphicFramePr/>
          <p:nvPr>
            <p:extLst>
              <p:ext uri="{D42A27DB-BD31-4B8C-83A1-F6EECF244321}">
                <p14:modId xmlns:p14="http://schemas.microsoft.com/office/powerpoint/2010/main" val="290531"/>
              </p:ext>
            </p:extLst>
          </p:nvPr>
        </p:nvGraphicFramePr>
        <p:xfrm>
          <a:off x="8610600" y="4267200"/>
          <a:ext cx="35052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Google Shape;313;p17">
            <a:extLst>
              <a:ext uri="{FF2B5EF4-FFF2-40B4-BE49-F238E27FC236}">
                <a16:creationId xmlns:a16="http://schemas.microsoft.com/office/drawing/2014/main" id="{63EB7FA2-CB37-A44B-B8FF-DB08CC75DBCE}"/>
              </a:ext>
            </a:extLst>
          </p:cNvPr>
          <p:cNvSpPr txBox="1">
            <a:spLocks/>
          </p:cNvSpPr>
          <p:nvPr/>
        </p:nvSpPr>
        <p:spPr>
          <a:xfrm>
            <a:off x="838200" y="1730384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Exemplo 2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AC12FBE-1BFF-444B-B81C-1F3CB7E9693F}"/>
              </a:ext>
            </a:extLst>
          </p:cNvPr>
          <p:cNvSpPr txBox="1">
            <a:spLocks/>
          </p:cNvSpPr>
          <p:nvPr/>
        </p:nvSpPr>
        <p:spPr>
          <a:xfrm>
            <a:off x="838201" y="365125"/>
            <a:ext cx="525779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r>
              <a:rPr lang="sv-SE" dirty="0"/>
              <a:t>9.3 Estruturar a sua apresentação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7F73D5-B4DC-384D-9CB7-36519ABCD920}"/>
              </a:ext>
            </a:extLst>
          </p:cNvPr>
          <p:cNvSpPr/>
          <p:nvPr/>
        </p:nvSpPr>
        <p:spPr>
          <a:xfrm>
            <a:off x="4076197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7" name="Google Shape;203;p5">
            <a:extLst>
              <a:ext uri="{FF2B5EF4-FFF2-40B4-BE49-F238E27FC236}">
                <a16:creationId xmlns:a16="http://schemas.microsoft.com/office/drawing/2014/main" id="{0BB59E8D-B4E2-0644-B38B-359B7C9F5952}"/>
              </a:ext>
            </a:extLst>
          </p:cNvPr>
          <p:cNvCxnSpPr/>
          <p:nvPr/>
        </p:nvCxnSpPr>
        <p:spPr>
          <a:xfrm>
            <a:off x="5967298" y="1678029"/>
            <a:ext cx="8021" cy="4671218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075742323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"/>
          <p:cNvSpPr txBox="1">
            <a:spLocks noGrp="1"/>
          </p:cNvSpPr>
          <p:nvPr>
            <p:ph idx="1"/>
          </p:nvPr>
        </p:nvSpPr>
        <p:spPr>
          <a:xfrm>
            <a:off x="838200" y="2201779"/>
            <a:ext cx="9405730" cy="27810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Seja coerente com as cores. Se utilizar uma cor para representar uma tecnologia num mapa ou figura, certifique-se de que utiliza a mesma cor para essa tecnologia em todos os mapas e figuras da sua apresentação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Utilizar cores que sejam fáceis de distinguir umas das outras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Assegurar que as legendas são legíveis à distância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Verificar a coerência de todos os números (escala-barra, etc.)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/>
          <a:p>
            <a:r>
              <a:rPr lang="sv-SE" dirty="0"/>
              <a:t>9.3 Estruturar a sua apresentação 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4DCAE6-C259-184D-A745-F381FDE9BF37}"/>
              </a:ext>
            </a:extLst>
          </p:cNvPr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C93416-C059-0040-AD45-B97BEC9D3CE6}"/>
              </a:ext>
            </a:extLst>
          </p:cNvPr>
          <p:cNvSpPr/>
          <p:nvPr/>
        </p:nvSpPr>
        <p:spPr>
          <a:xfrm>
            <a:off x="838200" y="1647778"/>
            <a:ext cx="3940694" cy="40011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/>
              </a:rPr>
              <a:t>Mensagens a reter (cores)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34509389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3F33BE3-7756-EF44-9269-DDA634DF88BE}"/>
              </a:ext>
            </a:extLst>
          </p:cNvPr>
          <p:cNvSpPr txBox="1">
            <a:spLocks/>
          </p:cNvSpPr>
          <p:nvPr/>
        </p:nvSpPr>
        <p:spPr>
          <a:xfrm>
            <a:off x="887215" y="335319"/>
            <a:ext cx="765130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 err="1">
                <a:latin typeface="Open Sans"/>
              </a:rPr>
              <a:t>Resultados</a:t>
            </a:r>
            <a:r>
              <a:rPr lang="en-GB" sz="4400" dirty="0">
                <a:latin typeface="Open Sans"/>
              </a:rPr>
              <a:t> </a:t>
            </a:r>
            <a:r>
              <a:rPr lang="en-GB" sz="4400" dirty="0" err="1">
                <a:latin typeface="Open Sans"/>
              </a:rPr>
              <a:t>esperados</a:t>
            </a:r>
            <a:r>
              <a:rPr lang="en-GB" sz="4400" dirty="0">
                <a:latin typeface="Open Sans"/>
              </a:rPr>
              <a:t> da aprendizagem</a:t>
            </a:r>
          </a:p>
        </p:txBody>
      </p:sp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D2B48615-9B59-FC42-8A1C-39AC6AD2B38A}"/>
              </a:ext>
            </a:extLst>
          </p:cNvPr>
          <p:cNvSpPr txBox="1">
            <a:spLocks/>
          </p:cNvSpPr>
          <p:nvPr/>
        </p:nvSpPr>
        <p:spPr>
          <a:xfrm>
            <a:off x="887215" y="2150297"/>
            <a:ext cx="6531501" cy="3882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Open Sans" panose="020B0606030504020204"/>
                <a:ea typeface="+mn-lt"/>
                <a:cs typeface="+mn-lt"/>
              </a:rPr>
              <a:t>REA1: Descrever as diferenças entre o cálculo dos LCOEs das tecnologias.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Open Sans" panose="020B0606030504020204"/>
                <a:ea typeface="+mn-lt"/>
                <a:cs typeface="+mn-lt"/>
              </a:rPr>
              <a:t>REA2: Descrever o algoritmo de priorização.</a:t>
            </a:r>
          </a:p>
          <a:p>
            <a:pPr marL="342900" indent="-342900" algn="l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Open Sans" panose="020B0606030504020204"/>
                <a:ea typeface="+mn-lt"/>
                <a:cs typeface="+mn-lt"/>
              </a:rPr>
              <a:t>REA3: Explicar aspectos importantes para a visualização e comunicação adequadas da sua análise baseada no OnSSET.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887214" y="1635663"/>
            <a:ext cx="5674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/>
                <a:ea typeface="+mn-lt"/>
                <a:cs typeface="+mn-lt"/>
              </a:rPr>
              <a:t>No final desta aula, será capaz de:</a:t>
            </a:r>
            <a:endParaRPr lang="en-US" sz="20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33018141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Aula 9.3 Referências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5910" y="1690688"/>
            <a:ext cx="51192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Khavari, B., Sahlberg, A., Korkovelos, A., Mentis, D., n.d. Aula 7: Comunicação dos resultados do modelo de eletrificação [Documento WWW]. Kit Didático OnSSET. URL 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https://onsset.github.io/teaching_kit/courses/modul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e_3/Lecture%207/ (acedido em 2.18.21).</a:t>
            </a:r>
            <a:endParaRPr lang="sv-S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263897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r>
              <a:rPr lang="en-US" dirty="0"/>
              <a:t>9.4 Clareza: Números</a:t>
            </a:r>
            <a:endParaRPr lang="en-GB" dirty="0"/>
          </a:p>
        </p:txBody>
      </p:sp>
      <p:sp>
        <p:nvSpPr>
          <p:cNvPr id="10" name="Google Shape;194;p4"/>
          <p:cNvSpPr txBox="1">
            <a:spLocks/>
          </p:cNvSpPr>
          <p:nvPr/>
        </p:nvSpPr>
        <p:spPr>
          <a:xfrm>
            <a:off x="0" y="2946524"/>
            <a:ext cx="11734800" cy="1283201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sv-SE" b="1" dirty="0"/>
              <a:t>Clareza: Números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3879A8-9FFF-E74D-BC0A-7B78F1C6997D}"/>
              </a:ext>
            </a:extLst>
          </p:cNvPr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295592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3" name="Google Shape;233;p9"/>
          <p:cNvGraphicFramePr/>
          <p:nvPr>
            <p:extLst>
              <p:ext uri="{D42A27DB-BD31-4B8C-83A1-F6EECF244321}">
                <p14:modId xmlns:p14="http://schemas.microsoft.com/office/powerpoint/2010/main" val="2563869606"/>
              </p:ext>
            </p:extLst>
          </p:nvPr>
        </p:nvGraphicFramePr>
        <p:xfrm>
          <a:off x="2743200" y="1845334"/>
          <a:ext cx="6858000" cy="364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4" name="Google Shape;234;p9"/>
          <p:cNvSpPr txBox="1"/>
          <p:nvPr/>
        </p:nvSpPr>
        <p:spPr>
          <a:xfrm>
            <a:off x="3581400" y="5350534"/>
            <a:ext cx="6324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 total do investimento: 2067559977 USD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1741532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/>
              </a:rPr>
              <a:t>Exemplo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D61EE3-B9FC-CA41-A8AA-20BA5CD0843C}"/>
              </a:ext>
            </a:extLst>
          </p:cNvPr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C9E8ED-D07C-7C44-8C4C-B74B20B0296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r>
              <a:rPr lang="en-US" dirty="0"/>
              <a:t>9.4 Clareza: Números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560684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0" name="Google Shape;240;p10"/>
          <p:cNvGraphicFramePr/>
          <p:nvPr>
            <p:extLst>
              <p:ext uri="{D42A27DB-BD31-4B8C-83A1-F6EECF244321}">
                <p14:modId xmlns:p14="http://schemas.microsoft.com/office/powerpoint/2010/main" val="3374500622"/>
              </p:ext>
            </p:extLst>
          </p:nvPr>
        </p:nvGraphicFramePr>
        <p:xfrm>
          <a:off x="2599724" y="2141642"/>
          <a:ext cx="6968490" cy="364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1" name="Google Shape;241;p10"/>
          <p:cNvSpPr txBox="1"/>
          <p:nvPr/>
        </p:nvSpPr>
        <p:spPr>
          <a:xfrm>
            <a:off x="3994484" y="5925363"/>
            <a:ext cx="6324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sv-S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 total do investimento: 2,1 mil milhões de dólares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1741532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/>
              </a:rPr>
              <a:t>Exemplo 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1D4D45-7140-844E-A4CF-27894830550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r>
              <a:rPr lang="en-US" dirty="0"/>
              <a:t>9.4 Clareza: Números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6C806D-D1EF-0E4A-9268-C13A01FD77D3}"/>
              </a:ext>
            </a:extLst>
          </p:cNvPr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77857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"/>
          <p:cNvSpPr txBox="1">
            <a:spLocks noGrp="1"/>
          </p:cNvSpPr>
          <p:nvPr>
            <p:ph idx="1"/>
          </p:nvPr>
        </p:nvSpPr>
        <p:spPr>
          <a:xfrm>
            <a:off x="838199" y="2237873"/>
            <a:ext cx="9617765" cy="39390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342900" indent="-3429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/>
              </a:rPr>
              <a:t>Limitar o número de casas decimais utilizadas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/>
              </a:rPr>
              <a:t>Os números devem ser apresentados com uma precisão razoável. Tendo em conta a incerteza dos modelos, se o resultado do modelo for que o custo total do investimento é de 4.356.678 USD, então é melhor arredondar e apresentá-lo como, por exemplo, 4,4 milhões de USD.</a:t>
            </a: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/>
              </a:rPr>
              <a:t>Não obrigue as pessoas a "contar zeros", </a:t>
            </a:r>
            <a:r>
              <a:rPr lang="en-GB" sz="2000" b="1" dirty="0">
                <a:latin typeface="Open Sans" panose="020B0606030504020204"/>
              </a:rPr>
              <a:t>1,3 milhões </a:t>
            </a:r>
            <a:r>
              <a:rPr lang="en-GB" sz="2000" dirty="0">
                <a:latin typeface="Open Sans" panose="020B0606030504020204"/>
              </a:rPr>
              <a:t>é mais fácil de ler do que </a:t>
            </a:r>
            <a:r>
              <a:rPr lang="en-GB" sz="2000" b="1" dirty="0">
                <a:latin typeface="Open Sans" panose="020B0606030504020204"/>
              </a:rPr>
              <a:t>1.300.000.</a:t>
            </a:r>
            <a:endParaRPr lang="en-GB" sz="2000" dirty="0">
              <a:latin typeface="Open Sans" panose="020B0606030504020204"/>
            </a:endParaRPr>
          </a:p>
          <a:p>
            <a:pPr marL="342900" indent="-342900">
              <a:lnSpc>
                <a:spcPct val="114000"/>
              </a:lnSpc>
              <a:spcBef>
                <a:spcPts val="640"/>
              </a:spcBef>
              <a:spcAft>
                <a:spcPts val="600"/>
              </a:spcAft>
              <a:buClr>
                <a:schemeClr val="dk1"/>
              </a:buClr>
              <a:buSzPct val="120000"/>
            </a:pPr>
            <a:r>
              <a:rPr lang="en-GB" sz="2000" dirty="0">
                <a:latin typeface="Open Sans" panose="020B0606030504020204"/>
              </a:rPr>
              <a:t>Certifique-se de que as unidades são claras nos gráficos, figuras e texto.</a:t>
            </a:r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ct val="120000"/>
              <a:buNone/>
            </a:pPr>
            <a:endParaRPr lang="en-GB" sz="2000" dirty="0">
              <a:latin typeface="Open Sans" panose="020B0606030504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1592358"/>
            <a:ext cx="39551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/>
              </a:rPr>
              <a:t>Mensagens a reter (número)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9.4 Clareza: Números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42A406-302F-7448-B264-82925DC8BC4A}"/>
              </a:ext>
            </a:extLst>
          </p:cNvPr>
          <p:cNvSpPr/>
          <p:nvPr/>
        </p:nvSpPr>
        <p:spPr>
          <a:xfrm>
            <a:off x="838200" y="6121543"/>
            <a:ext cx="178606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Khavari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21270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Aula 9.4 Referências</a:t>
            </a:r>
          </a:p>
        </p:txBody>
      </p:sp>
      <p:sp>
        <p:nvSpPr>
          <p:cNvPr id="5" name="Rectangle 4"/>
          <p:cNvSpPr/>
          <p:nvPr/>
        </p:nvSpPr>
        <p:spPr>
          <a:xfrm>
            <a:off x="852055" y="1704543"/>
            <a:ext cx="45880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Khavari, B., Sahlberg, A., Korkovelos, A., Mentis, D., n.d. Aula 7: Comunicação dos resultados do modelo de eletrificação [Documento WWW]. Kit Didático OnSSET. URL 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https://onsset.github.io/teaching_kit/courses/modul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e_3/Lecture%207/ (acedido em 2.18.21).</a:t>
            </a:r>
            <a:endParaRPr lang="sv-S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11438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2FDE5C26-D4A7-4A08-BEF4-A1958E075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" y="1374"/>
            <a:ext cx="12189254" cy="68552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22</a:t>
            </a:r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FE2775-FB72-4D44-B480-06EBB7F679B3}"/>
              </a:ext>
            </a:extLst>
          </p:cNvPr>
          <p:cNvSpPr/>
          <p:nvPr/>
        </p:nvSpPr>
        <p:spPr>
          <a:xfrm>
            <a:off x="887215" y="1389619"/>
            <a:ext cx="621792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endParaRPr lang="en-ZA" sz="20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745791" y="4325109"/>
            <a:ext cx="5293587" cy="16802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 parabéns </a:t>
            </a:r>
            <a:br>
              <a:rPr lang="en-GB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GB" sz="3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 ter completado todas as aulas deste curso!</a:t>
            </a:r>
          </a:p>
        </p:txBody>
      </p:sp>
      <p:sp>
        <p:nvSpPr>
          <p:cNvPr id="7" name="Title 10">
            <a:extLst>
              <a:ext uri="{FF2B5EF4-FFF2-40B4-BE49-F238E27FC236}">
                <a16:creationId xmlns:a16="http://schemas.microsoft.com/office/drawing/2014/main" id="{7BCB7BA5-8151-974D-94E7-EE3F2F63FDC8}"/>
              </a:ext>
            </a:extLst>
          </p:cNvPr>
          <p:cNvSpPr txBox="1">
            <a:spLocks/>
          </p:cNvSpPr>
          <p:nvPr/>
        </p:nvSpPr>
        <p:spPr>
          <a:xfrm>
            <a:off x="718081" y="2211605"/>
            <a:ext cx="5293587" cy="1932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GB" sz="44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Agradecemos </a:t>
            </a:r>
            <a:br>
              <a:rPr lang="en-GB" sz="44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</a:br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pela </a:t>
            </a:r>
            <a:r>
              <a:rPr lang="en-GB" sz="44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sua</a:t>
            </a:r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 atenção </a:t>
            </a:r>
            <a:b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</a:br>
            <a:r>
              <a:rPr lang="en-GB" sz="44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nesta</a:t>
            </a:r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 aula!</a:t>
            </a:r>
          </a:p>
        </p:txBody>
      </p:sp>
    </p:spTree>
    <p:extLst>
      <p:ext uri="{BB962C8B-B14F-4D97-AF65-F5344CB8AC3E}">
        <p14:creationId xmlns:p14="http://schemas.microsoft.com/office/powerpoint/2010/main" val="1114949359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3110E72-A7A8-2C4F-8E6A-7ECA82C73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27CA53-8C05-874E-A49A-9665D3ED798F}"/>
              </a:ext>
            </a:extLst>
          </p:cNvPr>
          <p:cNvSpPr txBox="1"/>
          <p:nvPr/>
        </p:nvSpPr>
        <p:spPr>
          <a:xfrm>
            <a:off x="9919335" y="5886097"/>
            <a:ext cx="18669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Open Sans "/>
              </a:rPr>
              <a:t>Cursos do CCG (isto levá-lo-á </a:t>
            </a:r>
            <a:br>
              <a:rPr lang="en-US" sz="800" dirty="0">
                <a:solidFill>
                  <a:schemeClr val="bg1"/>
                </a:solidFill>
                <a:latin typeface="Open Sans "/>
              </a:rPr>
            </a:br>
            <a:r>
              <a:rPr lang="en-US" sz="800" dirty="0">
                <a:solidFill>
                  <a:schemeClr val="bg1"/>
                </a:solidFill>
                <a:latin typeface="Open Sans "/>
              </a:rPr>
              <a:t>para a ligação ao sítio Web http://www.ClimateCompatibleGrowth.com/teachingmaterials)</a:t>
            </a:r>
            <a:endParaRPr lang="en-GB" sz="800" dirty="0">
              <a:solidFill>
                <a:schemeClr val="bg1"/>
              </a:solidFill>
              <a:latin typeface="Open Sans "/>
              <a:ea typeface="+mn-lt"/>
              <a:cs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A2BC08-26C5-4E4D-905E-32138A0C2E47}"/>
              </a:ext>
            </a:extLst>
          </p:cNvPr>
          <p:cNvSpPr txBox="1"/>
          <p:nvPr/>
        </p:nvSpPr>
        <p:spPr>
          <a:xfrm>
            <a:off x="9108490" y="4846074"/>
            <a:ext cx="237201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Moksnes N., Sahlberg A., Khavari B. 2021.</a:t>
            </a:r>
            <a:b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Palestra 9: OnSSET/Plataforma Global de Eletrificação</a:t>
            </a:r>
            <a:b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Plataforma. Versão de lançamento 1.0. [online</a:t>
            </a:r>
            <a:b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apresentação]. Programa de Crescimento Compatível com o Clima</a:t>
            </a:r>
            <a:b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ZA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Programa de Crescimento Compatível com o Clima, Programa de Assistência à Gestão do Setor Energético e Grupo do Banco Mundial</a:t>
            </a:r>
            <a:endParaRPr lang="en-US" sz="800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3915023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8"/>
          <p:cNvSpPr txBox="1">
            <a:spLocks noGrp="1"/>
          </p:cNvSpPr>
          <p:nvPr>
            <p:ph idx="1"/>
          </p:nvPr>
        </p:nvSpPr>
        <p:spPr>
          <a:xfrm>
            <a:off x="838200" y="2093495"/>
            <a:ext cx="10515600" cy="4083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Semelhante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diesel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autônomo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com custos adicionais para a rede de distribuição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Parâmetros de entrada ajustados para ter em conta as economias de escala para sistemas maiores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23" name="Google Shape;523;p38"/>
          <p:cNvGraphicFramePr/>
          <p:nvPr>
            <p:extLst>
              <p:ext uri="{D42A27DB-BD31-4B8C-83A1-F6EECF244321}">
                <p14:modId xmlns:p14="http://schemas.microsoft.com/office/powerpoint/2010/main" val="4212750260"/>
              </p:ext>
            </p:extLst>
          </p:nvPr>
        </p:nvGraphicFramePr>
        <p:xfrm>
          <a:off x="838200" y="3228423"/>
          <a:ext cx="8569034" cy="2803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284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4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000" b="1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Parâmetro</a:t>
                      </a:r>
                      <a:endParaRPr sz="2000" b="1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2000" b="1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Exemplo</a:t>
                      </a:r>
                      <a:endParaRPr sz="2000" b="1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Eficiência do gerador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33 %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Fator de capacidade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0.7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Preço da bomba diesel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1,00 USD/l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Volume do </a:t>
                      </a:r>
                      <a:r>
                        <a:rPr lang="en-GB" sz="2000" u="none" strike="noStrike" cap="none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caminhão</a:t>
                      </a: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de diesel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15 000 litros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Consumo de diesel do </a:t>
                      </a:r>
                      <a:r>
                        <a:rPr lang="en-GB" sz="2000" u="none" strike="noStrike" cap="none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caminhão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33,7 litros/km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Diesel LHV</a:t>
                      </a:r>
                      <a:endParaRPr sz="20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GB" sz="20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9,94 kWh/l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Cálculo do LCOE para mini-redes a diesel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Google Shape;298;p15"/>
          <p:cNvSpPr txBox="1">
            <a:spLocks/>
          </p:cNvSpPr>
          <p:nvPr/>
        </p:nvSpPr>
        <p:spPr>
          <a:xfrm>
            <a:off x="838200" y="2565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9.1 Teoria avançada VI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4409112" y="6139853"/>
            <a:ext cx="41417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 da imagem: </a:t>
            </a:r>
            <a:r>
              <a:rPr lang="en-GB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Khavari et al. 2021, </a:t>
            </a:r>
            <a:r>
              <a:rPr lang="en-GB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imagem</a:t>
            </a:r>
            <a:r>
              <a:rPr lang="en-GB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licença </a:t>
            </a:r>
            <a:r>
              <a:rPr lang="en-GB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CC-BY 4.0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059540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9"/>
          <p:cNvSpPr txBox="1">
            <a:spLocks noGrp="1"/>
          </p:cNvSpPr>
          <p:nvPr>
            <p:ph idx="1"/>
          </p:nvPr>
        </p:nvSpPr>
        <p:spPr>
          <a:xfrm>
            <a:off x="838200" y="2316137"/>
            <a:ext cx="5121443" cy="281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Fator de capacidade calculado em cada célula com base na velocidade média anual do vento para um exemplo de turbina eólica</a:t>
            </a:r>
            <a:endParaRPr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Tecnologia renovável = sem custo de combustível</a:t>
            </a:r>
            <a:endParaRPr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Cálculo do LCOE para mini-redes eólicas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Google Shape;298;p15"/>
          <p:cNvSpPr txBox="1">
            <a:spLocks/>
          </p:cNvSpPr>
          <p:nvPr/>
        </p:nvSpPr>
        <p:spPr>
          <a:xfrm>
            <a:off x="838200" y="2565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9.1 Teoria avançada VI</a:t>
            </a:r>
            <a:endParaRPr lang="en-GB" dirty="0">
              <a:solidFill>
                <a:srgbClr val="17375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358" y="1735932"/>
            <a:ext cx="5295900" cy="43002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49583" y="6121182"/>
            <a:ext cx="27991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 da imagem: </a:t>
            </a:r>
            <a:r>
              <a:rPr lang="en-GB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https://globalwindatlas.info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6A5BA2-8F3B-EF43-82D3-5DC872E30D53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39923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6549" y="1033025"/>
            <a:ext cx="5764240" cy="5106754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40"/>
          <p:cNvSpPr txBox="1">
            <a:spLocks noGrp="1"/>
          </p:cNvSpPr>
          <p:nvPr>
            <p:ph idx="1"/>
          </p:nvPr>
        </p:nvSpPr>
        <p:spPr>
          <a:xfrm>
            <a:off x="838200" y="2205685"/>
            <a:ext cx="4961021" cy="37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200" dirty="0">
                <a:latin typeface="Open Sans" panose="020B0606030504020204"/>
              </a:rPr>
              <a:t>Mini-rede hidroelétrica disponível apenas na proximidade de uma fonte (~5 km)</a:t>
            </a:r>
            <a:endParaRPr sz="2200" dirty="0">
              <a:latin typeface="Open Sans" panose="020B0606030504020204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200" dirty="0">
                <a:latin typeface="Open Sans" panose="020B0606030504020204"/>
              </a:rPr>
              <a:t>O algoritmo evita a sobre-utilização</a:t>
            </a:r>
            <a:endParaRPr sz="2200" dirty="0">
              <a:latin typeface="Open Sans" panose="020B0606030504020204"/>
            </a:endParaRPr>
          </a:p>
          <a:p>
            <a:pPr marL="228600" lvl="0" indent="-228600" algn="l" rtl="0">
              <a:lnSpc>
                <a:spcPct val="114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2800"/>
              <a:buChar char="•"/>
            </a:pPr>
            <a:r>
              <a:rPr lang="en-GB" sz="2200" dirty="0">
                <a:latin typeface="Open Sans" panose="020B0606030504020204"/>
              </a:rPr>
              <a:t>O fator de capacidade é uma entrada (definida pelo utilizador)</a:t>
            </a:r>
            <a:endParaRPr sz="2200" dirty="0">
              <a:latin typeface="Open Sans" panose="020B0606030504020204"/>
            </a:endParaRPr>
          </a:p>
        </p:txBody>
      </p:sp>
      <p:sp>
        <p:nvSpPr>
          <p:cNvPr id="8" name="Google Shape;313;p17"/>
          <p:cNvSpPr txBox="1">
            <a:spLocks/>
          </p:cNvSpPr>
          <p:nvPr/>
        </p:nvSpPr>
        <p:spPr>
          <a:xfrm>
            <a:off x="838200" y="1526967"/>
            <a:ext cx="52578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Cálculo do LCOE para mini-redes hidroeléctricas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Google Shape;298;p15"/>
          <p:cNvSpPr txBox="1">
            <a:spLocks/>
          </p:cNvSpPr>
          <p:nvPr/>
        </p:nvSpPr>
        <p:spPr>
          <a:xfrm>
            <a:off x="838200" y="256518"/>
            <a:ext cx="3803073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9.1 Teoria avançada VI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20515" y="6143697"/>
            <a:ext cx="4344459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GB" sz="1000" b="1" dirty="0">
                <a:latin typeface="Open Sans"/>
              </a:rPr>
              <a:t>Fonte da imagem</a:t>
            </a:r>
            <a:r>
              <a:rPr lang="en-GB" sz="1000" dirty="0">
                <a:latin typeface="Open Sans"/>
              </a:rPr>
              <a:t>: Korkovelos et al. 2018, </a:t>
            </a:r>
            <a:r>
              <a:rPr lang="en-GB" sz="1000" dirty="0">
                <a:latin typeface="Open Sans"/>
                <a:hlinkClick r:id="rId4"/>
              </a:rPr>
              <a:t>imagem </a:t>
            </a:r>
            <a:r>
              <a:rPr lang="en-GB" sz="1000" dirty="0">
                <a:latin typeface="Open Sans"/>
              </a:rPr>
              <a:t>licenciada sob </a:t>
            </a:r>
            <a:r>
              <a:rPr lang="en-GB" sz="1000" dirty="0">
                <a:latin typeface="Open Sans"/>
                <a:hlinkClick r:id="rId5"/>
              </a:rPr>
              <a:t>CC-BY 4.0</a:t>
            </a:r>
            <a:endParaRPr lang="en-GB" sz="1000" dirty="0">
              <a:latin typeface="Open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3FAFB-DE35-0D4C-85EB-C1CA78631A76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608573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6825" y="1569177"/>
            <a:ext cx="7669341" cy="4810264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41"/>
          <p:cNvSpPr/>
          <p:nvPr/>
        </p:nvSpPr>
        <p:spPr>
          <a:xfrm>
            <a:off x="5784941" y="3115859"/>
            <a:ext cx="4228098" cy="227921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1"/>
          <p:cNvSpPr txBox="1"/>
          <p:nvPr/>
        </p:nvSpPr>
        <p:spPr>
          <a:xfrm>
            <a:off x="10246166" y="2253802"/>
            <a:ext cx="1451166" cy="120028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Escolha da </a:t>
            </a:r>
            <a:r>
              <a:rPr lang="en-GB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</a:t>
            </a:r>
            <a:r>
              <a:rPr lang="en-GB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off-grid de </a:t>
            </a:r>
            <a:r>
              <a:rPr lang="en-GB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menor</a:t>
            </a:r>
            <a:r>
              <a:rPr lang="en-GB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custo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2" name="Google Shape;552;p41"/>
          <p:cNvCxnSpPr>
            <a:cxnSpLocks/>
            <a:stCxn id="551" idx="2"/>
          </p:cNvCxnSpPr>
          <p:nvPr/>
        </p:nvCxnSpPr>
        <p:spPr>
          <a:xfrm flipH="1">
            <a:off x="10085990" y="3454090"/>
            <a:ext cx="885759" cy="308135"/>
          </a:xfrm>
          <a:prstGeom prst="straightConnector1">
            <a:avLst/>
          </a:prstGeom>
          <a:noFill/>
          <a:ln w="28575" cap="flat" cmpd="sng">
            <a:solidFill>
              <a:srgbClr val="0C0C0C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0" name="Google Shape;313;p17"/>
          <p:cNvSpPr txBox="1">
            <a:spLocks/>
          </p:cNvSpPr>
          <p:nvPr/>
        </p:nvSpPr>
        <p:spPr>
          <a:xfrm>
            <a:off x="838200" y="1526967"/>
            <a:ext cx="3567545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Determinação da tecnologia de menor custo</a:t>
            </a:r>
          </a:p>
        </p:txBody>
      </p:sp>
      <p:sp>
        <p:nvSpPr>
          <p:cNvPr id="11" name="Google Shape;298;p15"/>
          <p:cNvSpPr txBox="1">
            <a:spLocks/>
          </p:cNvSpPr>
          <p:nvPr/>
        </p:nvSpPr>
        <p:spPr>
          <a:xfrm>
            <a:off x="838200" y="256518"/>
            <a:ext cx="4024745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9.1 Teoria avançada VI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05293" y="5962693"/>
            <a:ext cx="2300189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000" b="1" dirty="0">
                <a:latin typeface="Open Sans"/>
              </a:rPr>
              <a:t>Fonte da imagem</a:t>
            </a:r>
            <a:r>
              <a:rPr lang="en-GB" sz="1000" dirty="0">
                <a:latin typeface="Open Sans"/>
              </a:rPr>
              <a:t>: Mentis et al. 2017, </a:t>
            </a:r>
            <a:r>
              <a:rPr lang="en-GB" sz="1000" dirty="0">
                <a:latin typeface="Open Sans"/>
                <a:hlinkClick r:id="rId4"/>
              </a:rPr>
              <a:t>imagem </a:t>
            </a:r>
            <a:r>
              <a:rPr lang="en-GB" sz="1000" dirty="0">
                <a:latin typeface="Open Sans"/>
              </a:rPr>
              <a:t>licenciada sob </a:t>
            </a:r>
            <a:r>
              <a:rPr lang="en-GB" sz="1000" dirty="0">
                <a:latin typeface="Open Sans"/>
                <a:hlinkClick r:id="rId5"/>
              </a:rPr>
              <a:t>CC-BY 3.0</a:t>
            </a:r>
            <a:endParaRPr lang="en-GB" sz="1000" dirty="0">
              <a:latin typeface="Open San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76F957-B194-1242-8FA8-1429F588F146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864880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42"/>
          <p:cNvSpPr txBox="1">
            <a:spLocks noGrp="1"/>
          </p:cNvSpPr>
          <p:nvPr>
            <p:ph idx="1"/>
          </p:nvPr>
        </p:nvSpPr>
        <p:spPr>
          <a:xfrm>
            <a:off x="838200" y="2225841"/>
            <a:ext cx="9344891" cy="395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800"/>
            </a:pPr>
            <a:r>
              <a:rPr lang="en-GB" sz="2000" dirty="0">
                <a:latin typeface="Open Sans" panose="020B0606030504020204"/>
              </a:rPr>
              <a:t>O LCOE da ligação à rede centralizada depende de </a:t>
            </a:r>
            <a:r>
              <a:rPr lang="en-GB" sz="2000" dirty="0" err="1">
                <a:latin typeface="Open Sans" panose="020B0606030504020204"/>
              </a:rPr>
              <a:t>três</a:t>
            </a:r>
            <a:r>
              <a:rPr lang="en-GB" sz="2000" dirty="0">
                <a:latin typeface="Open Sans" panose="020B0606030504020204"/>
              </a:rPr>
              <a:t> </a:t>
            </a:r>
            <a:r>
              <a:rPr lang="en-GB" sz="2000" dirty="0" err="1">
                <a:latin typeface="Open Sans" panose="020B0606030504020204"/>
              </a:rPr>
              <a:t>fatores</a:t>
            </a:r>
            <a:r>
              <a:rPr lang="en-GB" sz="2000" dirty="0">
                <a:latin typeface="Open Sans" panose="020B0606030504020204"/>
              </a:rPr>
              <a:t>:</a:t>
            </a:r>
            <a:br>
              <a:rPr lang="en-GB" sz="2000" dirty="0">
                <a:latin typeface="Open Sans" panose="020B0606030504020204"/>
              </a:rPr>
            </a:br>
            <a:r>
              <a:rPr lang="en-GB" sz="2000" dirty="0">
                <a:latin typeface="Open Sans" panose="020B0606030504020204"/>
              </a:rPr>
              <a:t>	i) O custo nivelado da produção de eletricidade a partir das centrais eléctricas baseadas na rede ("custo do combustível");</a:t>
            </a:r>
            <a:br>
              <a:rPr lang="en-GB" sz="2000" dirty="0">
                <a:latin typeface="Open Sans" panose="020B0606030504020204"/>
              </a:rPr>
            </a:br>
            <a:r>
              <a:rPr lang="en-GB" sz="2000" dirty="0">
                <a:latin typeface="Open Sans" panose="020B0606030504020204"/>
              </a:rPr>
              <a:t>	ii) A rede de distribuição na célula ("custo de investimento");</a:t>
            </a:r>
            <a:br>
              <a:rPr lang="en-GB" sz="2000" dirty="0">
                <a:latin typeface="Open Sans" panose="020B0606030504020204"/>
              </a:rPr>
            </a:br>
            <a:r>
              <a:rPr lang="en-GB" sz="2000" dirty="0">
                <a:latin typeface="Open Sans" panose="020B0606030504020204"/>
              </a:rPr>
              <a:t>	iii) O investimento em capacidade das centrais eléctricas e os custos de transmissão necessários para ligar a célula à rede AT ("custo de investimento").</a:t>
            </a:r>
            <a:endParaRPr sz="2000" dirty="0">
              <a:latin typeface="Open Sans" panose="020B0606030504020204"/>
            </a:endParaRPr>
          </a:p>
          <a:p>
            <a:pPr>
              <a:lnSpc>
                <a:spcPct val="114000"/>
              </a:lnSpc>
              <a:spcAft>
                <a:spcPts val="300"/>
              </a:spcAft>
              <a:buClr>
                <a:schemeClr val="dk1"/>
              </a:buClr>
              <a:buSzPts val="2800"/>
            </a:pPr>
            <a:r>
              <a:rPr lang="en-GB" sz="2000" dirty="0">
                <a:latin typeface="Open Sans" panose="020B0606030504020204"/>
              </a:rPr>
              <a:t>Em cada célula, o algoritmo da rede compara o custo da obtenção de eletricidade da rede com a </a:t>
            </a:r>
            <a:r>
              <a:rPr lang="en-GB" sz="2000" dirty="0" err="1">
                <a:latin typeface="Open Sans" panose="020B0606030504020204"/>
              </a:rPr>
              <a:t>tecnologia</a:t>
            </a:r>
            <a:r>
              <a:rPr lang="en-GB" sz="2000" dirty="0">
                <a:latin typeface="Open Sans" panose="020B0606030504020204"/>
              </a:rPr>
              <a:t> off-grid de </a:t>
            </a:r>
            <a:r>
              <a:rPr lang="en-GB" sz="2000" dirty="0" err="1">
                <a:latin typeface="Open Sans" panose="020B0606030504020204"/>
              </a:rPr>
              <a:t>menor</a:t>
            </a:r>
            <a:r>
              <a:rPr lang="en-GB" sz="2000" dirty="0">
                <a:latin typeface="Open Sans" panose="020B0606030504020204"/>
              </a:rPr>
              <a:t> </a:t>
            </a:r>
            <a:r>
              <a:rPr lang="en-GB" sz="2000" dirty="0" err="1">
                <a:latin typeface="Open Sans" panose="020B0606030504020204"/>
              </a:rPr>
              <a:t>custo</a:t>
            </a:r>
            <a:r>
              <a:rPr lang="en-GB" sz="2000" dirty="0">
                <a:latin typeface="Open Sans" panose="020B0606030504020204"/>
              </a:rPr>
              <a:t> - </a:t>
            </a:r>
            <a:r>
              <a:rPr lang="en-GB" sz="2000" b="1" i="1" dirty="0">
                <a:latin typeface="Open Sans" panose="020B0606030504020204"/>
              </a:rPr>
              <a:t>algoritmo de eletrificação da rede</a:t>
            </a:r>
            <a:endParaRPr sz="2000" dirty="0">
              <a:latin typeface="Open Sans" panose="020B0606030504020204"/>
            </a:endParaRPr>
          </a:p>
          <a:p>
            <a:pPr marL="0" indent="0">
              <a:lnSpc>
                <a:spcPct val="100000"/>
              </a:lnSpc>
              <a:buClr>
                <a:schemeClr val="dk1"/>
              </a:buClr>
              <a:buSzPts val="2800"/>
              <a:buNone/>
            </a:pPr>
            <a:endParaRPr sz="2000" dirty="0"/>
          </a:p>
        </p:txBody>
      </p:sp>
      <p:sp>
        <p:nvSpPr>
          <p:cNvPr id="5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Algoritmo de eletrificação da rede</a:t>
            </a:r>
          </a:p>
        </p:txBody>
      </p:sp>
      <p:sp>
        <p:nvSpPr>
          <p:cNvPr id="6" name="Google Shape;298;p15"/>
          <p:cNvSpPr txBox="1">
            <a:spLocks/>
          </p:cNvSpPr>
          <p:nvPr/>
        </p:nvSpPr>
        <p:spPr>
          <a:xfrm>
            <a:off x="838200" y="2421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9.1 Teoria avançada VI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3620" y="6135397"/>
            <a:ext cx="27286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 </a:t>
            </a:r>
            <a:r>
              <a:rPr lang="en-GB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Adaptado 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8706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Aula 9.1 Referências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1690688"/>
            <a:ext cx="51538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Sahlberg, A., Khavari, B., Korkovelos, A., Mentis, D., n.d. Aula 6: Teoria avançada do Gerador de Cenários GEP [Documento WWW]. Kit Didático OnSSET. URL 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https://onsset.github.io/teaching_kit/courses/modul</a:t>
            </a:r>
            <a:r>
              <a:rPr lang="sv-S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e_3/Lecture%206/ (acedido em 2.18.21).</a:t>
            </a:r>
            <a:endParaRPr lang="sv-S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256458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3"/>
          <p:cNvSpPr txBox="1">
            <a:spLocks noGrp="1"/>
          </p:cNvSpPr>
          <p:nvPr>
            <p:ph idx="1"/>
          </p:nvPr>
        </p:nvSpPr>
        <p:spPr>
          <a:xfrm>
            <a:off x="838200" y="2195379"/>
            <a:ext cx="7757452" cy="3579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algoritmo tem em conta: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i) Penalidade da rede (ocupação do solo, elevação, declive, distância ao transformador, distância às estradas)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ii) Reforço da rede (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padrão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10%)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iii) </a:t>
            </a: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Distância máxima técnico-econômica da rede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padrão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50 km)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Google Shape;313;p17"/>
          <p:cNvSpPr txBox="1">
            <a:spLocks/>
          </p:cNvSpPr>
          <p:nvPr/>
        </p:nvSpPr>
        <p:spPr>
          <a:xfrm>
            <a:off x="838200" y="1526967"/>
            <a:ext cx="10515600" cy="4179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Algoritmo de eletrificação da rede</a:t>
            </a:r>
          </a:p>
        </p:txBody>
      </p:sp>
      <p:sp>
        <p:nvSpPr>
          <p:cNvPr id="6" name="Google Shape;298;p15"/>
          <p:cNvSpPr txBox="1">
            <a:spLocks/>
          </p:cNvSpPr>
          <p:nvPr/>
        </p:nvSpPr>
        <p:spPr>
          <a:xfrm>
            <a:off x="838200" y="24213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anose="020B0606030504020204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7375E"/>
              </a:buClr>
              <a:buSzPts val="3600"/>
            </a:pPr>
            <a:r>
              <a:rPr lang="en-GB" dirty="0"/>
              <a:t>9.2 Teoria avançada VII</a:t>
            </a:r>
            <a:endParaRPr lang="en-GB" dirty="0">
              <a:solidFill>
                <a:srgbClr val="17375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D37918-F87E-2D4A-B6D9-E843AFC78387}"/>
              </a:ext>
            </a:extLst>
          </p:cNvPr>
          <p:cNvSpPr/>
          <p:nvPr/>
        </p:nvSpPr>
        <p:spPr>
          <a:xfrm>
            <a:off x="838200" y="6121183"/>
            <a:ext cx="18646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000" b="1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</a:t>
            </a:r>
            <a:r>
              <a:rPr lang="sv-SE" sz="1000" dirty="0">
                <a:solidFill>
                  <a:srgbClr val="1D1C1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Sahlberg et al. 2021</a:t>
            </a: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753782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1" ma:contentTypeDescription="Create a new document." ma:contentTypeScope="" ma:versionID="d19b92d82b426d695f06acc762367a3f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1e5187221619c7d4ef917dd22e8709b4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D0605CC-3A4B-4802-9F25-F0D14EBD7449}">
  <ds:schemaRefs>
    <ds:schemaRef ds:uri="0b696a8a-ab1a-459b-a09e-44df7cbe9330"/>
    <ds:schemaRef ds:uri="35b8b66e-5759-43c1-a138-f967a8bf5a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F587A4-2E70-45EC-BE7D-17F9D27F3F2F}">
  <ds:schemaRefs>
    <ds:schemaRef ds:uri="0b696a8a-ab1a-459b-a09e-44df7cbe9330"/>
    <ds:schemaRef ds:uri="35b8b66e-5759-43c1-a138-f967a8bf5a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5015</Words>
  <Application>Microsoft Office PowerPoint</Application>
  <PresentationFormat>Widescreen</PresentationFormat>
  <Paragraphs>204</Paragraphs>
  <Slides>27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Open Sans</vt:lpstr>
      <vt:lpstr>Open Sans </vt:lpstr>
      <vt:lpstr>Open Sans ExtraBold</vt:lpstr>
      <vt:lpstr>Open Sans Light</vt:lpstr>
      <vt:lpstr>Open Sans SemiBold</vt:lpstr>
      <vt:lpstr>Office Theme</vt:lpstr>
      <vt:lpstr>Office Theme</vt:lpstr>
      <vt:lpstr>AULA 9 MODELAGEM ENERGÉTICA AVANÇADA E COMUNICAÇÃO DOS RESULTADOS DO MODELO DE ELECTRIFICAÇÃO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Aula 9.1 Referências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Aula 9.2 Referências</vt:lpstr>
      <vt:lpstr>9.3 Estruturar a sua apresentação</vt:lpstr>
      <vt:lpstr>Clareza: Cores</vt:lpstr>
      <vt:lpstr>9.3 Estruturar a sua apresentação</vt:lpstr>
      <vt:lpstr>Apresentação do PowerPoint</vt:lpstr>
      <vt:lpstr>9.3 Estruturar a sua apresentação </vt:lpstr>
      <vt:lpstr>Aula 9.3 Referências</vt:lpstr>
      <vt:lpstr>Apresentação do PowerPoint</vt:lpstr>
      <vt:lpstr>Apresentação do PowerPoint</vt:lpstr>
      <vt:lpstr>Apresentação do PowerPoint</vt:lpstr>
      <vt:lpstr>9.4 Clareza: Números</vt:lpstr>
      <vt:lpstr>Aula 9.4 Referências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keywords>, docId:33D909CB0DD82161C0706876A302689B</cp:keywords>
  <cp:lastModifiedBy>Leo</cp:lastModifiedBy>
  <cp:revision>207</cp:revision>
  <dcterms:created xsi:type="dcterms:W3CDTF">2021-02-10T16:48:02Z</dcterms:created>
  <dcterms:modified xsi:type="dcterms:W3CDTF">2025-02-24T17:55:56Z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