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6858000" cx="12192000"/>
  <p:notesSz cx="6858000" cy="9144000"/>
  <p:embeddedFontLst>
    <p:embeddedFont>
      <p:font typeface="Playfair Display"/>
      <p:regular r:id="rId35"/>
      <p:bold r:id="rId36"/>
      <p:italic r:id="rId37"/>
      <p:boldItalic r:id="rId38"/>
    </p:embeddedFont>
    <p:embeddedFont>
      <p:font typeface="Montserrat"/>
      <p:regular r:id="rId39"/>
      <p:bold r:id="rId40"/>
      <p:italic r:id="rId41"/>
      <p:boldItalic r:id="rId42"/>
    </p:embeddedFont>
    <p:embeddedFont>
      <p:font typeface="Lato"/>
      <p:regular r:id="rId43"/>
      <p:bold r:id="rId44"/>
      <p:italic r:id="rId45"/>
      <p:boldItalic r:id="rId46"/>
    </p:embeddedFont>
    <p:embeddedFont>
      <p:font typeface="Open Sans SemiBold"/>
      <p:regular r:id="rId47"/>
      <p:bold r:id="rId48"/>
      <p:italic r:id="rId49"/>
      <p:boldItalic r:id="rId50"/>
    </p:embeddedFont>
    <p:embeddedFont>
      <p:font typeface="Quattrocento Sans"/>
      <p:regular r:id="rId51"/>
      <p:bold r:id="rId52"/>
      <p:italic r:id="rId53"/>
      <p:boldItalic r:id="rId54"/>
    </p:embeddedFont>
    <p:embeddedFont>
      <p:font typeface="Open Sans ExtraBold"/>
      <p:bold r:id="rId55"/>
      <p:boldItalic r:id="rId56"/>
    </p:embeddedFont>
    <p:embeddedFont>
      <p:font typeface="Merriweather"/>
      <p:regular r:id="rId57"/>
      <p:bold r:id="rId58"/>
      <p:italic r:id="rId59"/>
      <p:boldItalic r:id="rId60"/>
    </p:embeddedFont>
    <p:embeddedFont>
      <p:font typeface="Open Sans"/>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5" roundtripDataSignature="AMtx7mgzgGPyYehpMDmANchrWUMh/DpRC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419BAAB-F428-4141-87DA-C7E9DFD1C9AA}">
  <a:tblStyle styleId="{6419BAAB-F428-4141-87DA-C7E9DFD1C9AA}"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Montserrat-bold.fntdata"/><Relationship Id="rId42" Type="http://schemas.openxmlformats.org/officeDocument/2006/relationships/font" Target="fonts/Montserrat-boldItalic.fntdata"/><Relationship Id="rId41" Type="http://schemas.openxmlformats.org/officeDocument/2006/relationships/font" Target="fonts/Montserrat-italic.fntdata"/><Relationship Id="rId44" Type="http://schemas.openxmlformats.org/officeDocument/2006/relationships/font" Target="fonts/Lato-bold.fntdata"/><Relationship Id="rId43" Type="http://schemas.openxmlformats.org/officeDocument/2006/relationships/font" Target="fonts/Lato-regular.fntdata"/><Relationship Id="rId46" Type="http://schemas.openxmlformats.org/officeDocument/2006/relationships/font" Target="fonts/Lato-boldItalic.fntdata"/><Relationship Id="rId45" Type="http://schemas.openxmlformats.org/officeDocument/2006/relationships/font" Target="fonts/Lato-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OpenSansSemiBold-bold.fntdata"/><Relationship Id="rId47" Type="http://schemas.openxmlformats.org/officeDocument/2006/relationships/font" Target="fonts/OpenSansSemiBold-regular.fntdata"/><Relationship Id="rId49" Type="http://schemas.openxmlformats.org/officeDocument/2006/relationships/font" Target="fonts/OpenSansSemi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PlayfairDisplay-regular.fntdata"/><Relationship Id="rId34" Type="http://schemas.openxmlformats.org/officeDocument/2006/relationships/slide" Target="slides/slide28.xml"/><Relationship Id="rId37" Type="http://schemas.openxmlformats.org/officeDocument/2006/relationships/font" Target="fonts/PlayfairDisplay-italic.fntdata"/><Relationship Id="rId36" Type="http://schemas.openxmlformats.org/officeDocument/2006/relationships/font" Target="fonts/PlayfairDisplay-bold.fntdata"/><Relationship Id="rId39" Type="http://schemas.openxmlformats.org/officeDocument/2006/relationships/font" Target="fonts/Montserrat-regular.fntdata"/><Relationship Id="rId38" Type="http://schemas.openxmlformats.org/officeDocument/2006/relationships/font" Target="fonts/PlayfairDisplay-boldItalic.fntdata"/><Relationship Id="rId62" Type="http://schemas.openxmlformats.org/officeDocument/2006/relationships/font" Target="fonts/OpenSans-bold.fntdata"/><Relationship Id="rId61" Type="http://schemas.openxmlformats.org/officeDocument/2006/relationships/font" Target="fonts/OpenSans-regular.fntdata"/><Relationship Id="rId20" Type="http://schemas.openxmlformats.org/officeDocument/2006/relationships/slide" Target="slides/slide14.xml"/><Relationship Id="rId64" Type="http://schemas.openxmlformats.org/officeDocument/2006/relationships/font" Target="fonts/OpenSans-boldItalic.fntdata"/><Relationship Id="rId63" Type="http://schemas.openxmlformats.org/officeDocument/2006/relationships/font" Target="fonts/OpenSans-italic.fntdata"/><Relationship Id="rId22" Type="http://schemas.openxmlformats.org/officeDocument/2006/relationships/slide" Target="slides/slide16.xml"/><Relationship Id="rId21" Type="http://schemas.openxmlformats.org/officeDocument/2006/relationships/slide" Target="slides/slide15.xml"/><Relationship Id="rId65" Type="http://customschemas.google.com/relationships/presentationmetadata" Target="meta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Merriweather-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QuattrocentoSans-regular.fntdata"/><Relationship Id="rId50" Type="http://schemas.openxmlformats.org/officeDocument/2006/relationships/font" Target="fonts/OpenSansSemiBold-boldItalic.fntdata"/><Relationship Id="rId53" Type="http://schemas.openxmlformats.org/officeDocument/2006/relationships/font" Target="fonts/QuattrocentoSans-italic.fntdata"/><Relationship Id="rId52" Type="http://schemas.openxmlformats.org/officeDocument/2006/relationships/font" Target="fonts/QuattrocentoSans-bold.fntdata"/><Relationship Id="rId11" Type="http://schemas.openxmlformats.org/officeDocument/2006/relationships/slide" Target="slides/slide5.xml"/><Relationship Id="rId55" Type="http://schemas.openxmlformats.org/officeDocument/2006/relationships/font" Target="fonts/OpenSansExtraBold-bold.fntdata"/><Relationship Id="rId10" Type="http://schemas.openxmlformats.org/officeDocument/2006/relationships/slide" Target="slides/slide4.xml"/><Relationship Id="rId54" Type="http://schemas.openxmlformats.org/officeDocument/2006/relationships/font" Target="fonts/QuattrocentoSans-boldItalic.fntdata"/><Relationship Id="rId13" Type="http://schemas.openxmlformats.org/officeDocument/2006/relationships/slide" Target="slides/slide7.xml"/><Relationship Id="rId57" Type="http://schemas.openxmlformats.org/officeDocument/2006/relationships/font" Target="fonts/Merriweather-regular.fntdata"/><Relationship Id="rId12" Type="http://schemas.openxmlformats.org/officeDocument/2006/relationships/slide" Target="slides/slide6.xml"/><Relationship Id="rId56" Type="http://schemas.openxmlformats.org/officeDocument/2006/relationships/font" Target="fonts/OpenSansExtraBold-boldItalic.fntdata"/><Relationship Id="rId15" Type="http://schemas.openxmlformats.org/officeDocument/2006/relationships/slide" Target="slides/slide9.xml"/><Relationship Id="rId59" Type="http://schemas.openxmlformats.org/officeDocument/2006/relationships/font" Target="fonts/Merriweather-italic.fntdata"/><Relationship Id="rId14" Type="http://schemas.openxmlformats.org/officeDocument/2006/relationships/slide" Target="slides/slide8.xml"/><Relationship Id="rId58" Type="http://schemas.openxmlformats.org/officeDocument/2006/relationships/font" Target="fonts/Merriweather-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a:solidFill>
                  <a:srgbClr val="1D3D63"/>
                </a:solidFill>
                <a:latin typeface="Playfair Display"/>
                <a:ea typeface="Playfair Display"/>
                <a:cs typeface="Playfair Display"/>
                <a:sym typeface="Playfair Display"/>
              </a:rPr>
              <a:t>Global emissions have not yet peaked. </a:t>
            </a:r>
            <a:r>
              <a:rPr lang="en-GB"/>
              <a:t>About half of the anthropogenic – human-caused – carbon dioxide emissions since the beginning of the industrial revolution in 1750 and 2011 have occurred in the last 40 years. </a:t>
            </a:r>
            <a:endParaRPr b="0" i="0">
              <a:solidFill>
                <a:srgbClr val="1D3D63"/>
              </a:solidFill>
              <a:latin typeface="Lato"/>
              <a:ea typeface="Lato"/>
              <a:cs typeface="Lato"/>
              <a:sym typeface="Lato"/>
            </a:endParaRPr>
          </a:p>
          <a:p>
            <a:pPr indent="0" lvl="0" marL="0" marR="0" rtl="0" algn="l">
              <a:lnSpc>
                <a:spcPct val="100000"/>
              </a:lnSpc>
              <a:spcBef>
                <a:spcPts val="0"/>
              </a:spcBef>
              <a:spcAft>
                <a:spcPts val="0"/>
              </a:spcAft>
              <a:buClr>
                <a:schemeClr val="dk1"/>
              </a:buClr>
              <a:buSzPts val="1200"/>
              <a:buFont typeface="Calibri"/>
              <a:buNone/>
            </a:pPr>
            <a:r>
              <a:t/>
            </a:r>
            <a:endParaRPr b="0" i="0">
              <a:solidFill>
                <a:srgbClr val="1D3D63"/>
              </a:solidFill>
              <a:latin typeface="Lato"/>
              <a:ea typeface="Lato"/>
              <a:cs typeface="Lato"/>
              <a:sym typeface="Lato"/>
            </a:endParaRPr>
          </a:p>
          <a:p>
            <a:pPr indent="0" lvl="0" marL="0" rtl="0" algn="l">
              <a:spcBef>
                <a:spcPts val="0"/>
              </a:spcBef>
              <a:spcAft>
                <a:spcPts val="0"/>
              </a:spcAft>
              <a:buNone/>
            </a:pPr>
            <a:r>
              <a:rPr b="0" i="0" lang="en-GB">
                <a:solidFill>
                  <a:srgbClr val="1D3D63"/>
                </a:solidFill>
                <a:latin typeface="Lato"/>
                <a:ea typeface="Lato"/>
                <a:cs typeface="Lato"/>
                <a:sym typeface="Lato"/>
              </a:rPr>
              <a:t>To stabilize (or even reduce) concentrations of </a:t>
            </a:r>
            <a:r>
              <a:rPr lang="en-GB">
                <a:solidFill>
                  <a:srgbClr val="1D3D63"/>
                </a:solidFill>
                <a:latin typeface="Lato"/>
                <a:ea typeface="Lato"/>
                <a:cs typeface="Lato"/>
                <a:sym typeface="Lato"/>
              </a:rPr>
              <a:t>carbon dioxide </a:t>
            </a:r>
            <a:r>
              <a:rPr b="0" i="0" lang="en-GB">
                <a:solidFill>
                  <a:srgbClr val="1D3D63"/>
                </a:solidFill>
                <a:latin typeface="Lato"/>
                <a:ea typeface="Lato"/>
                <a:cs typeface="Lato"/>
                <a:sym typeface="Lato"/>
              </a:rPr>
              <a:t>in the atmosphere, the world needs to reach net-zero emissions. This requires large and fast reductions in emissions. One common argument is that those countries which have added most to the </a:t>
            </a:r>
            <a:r>
              <a:rPr lang="en-GB"/>
              <a:t>carbon</a:t>
            </a:r>
            <a:r>
              <a:rPr lang="en-GB">
                <a:solidFill>
                  <a:srgbClr val="000000"/>
                </a:solidFill>
                <a:latin typeface="Calibri"/>
                <a:ea typeface="Calibri"/>
                <a:cs typeface="Calibri"/>
                <a:sym typeface="Calibri"/>
              </a:rPr>
              <a:t> dioxide</a:t>
            </a:r>
            <a:r>
              <a:rPr b="0" i="0" lang="en-GB">
                <a:solidFill>
                  <a:srgbClr val="1D3D63"/>
                </a:solidFill>
                <a:latin typeface="Lato"/>
                <a:ea typeface="Lato"/>
                <a:cs typeface="Lato"/>
                <a:sym typeface="Lato"/>
              </a:rPr>
              <a:t> in our atmosphere should take on the greatest responsibility in tackling it. A few key points from this perspective, which can also be seen in the figure on this slide - are</a:t>
            </a:r>
            <a:r>
              <a:rPr lang="en-GB">
                <a:solidFill>
                  <a:srgbClr val="1D3D63"/>
                </a:solidFill>
                <a:latin typeface="Lato"/>
                <a:ea typeface="Lato"/>
                <a:cs typeface="Lato"/>
                <a:sym typeface="Lato"/>
              </a:rPr>
              <a:t> as follows</a:t>
            </a:r>
            <a:r>
              <a:rPr b="0" i="0" lang="en-GB">
                <a:solidFill>
                  <a:srgbClr val="1D3D63"/>
                </a:solidFill>
                <a:latin typeface="Lato"/>
                <a:ea typeface="Lato"/>
                <a:cs typeface="Lato"/>
                <a:sym typeface="Lato"/>
              </a:rPr>
              <a:t>:</a:t>
            </a:r>
            <a:endParaRPr/>
          </a:p>
          <a:p>
            <a:pPr indent="0" lvl="0" marL="0" rtl="0" algn="l">
              <a:spcBef>
                <a:spcPts val="0"/>
              </a:spcBef>
              <a:spcAft>
                <a:spcPts val="0"/>
              </a:spcAft>
              <a:buClr>
                <a:srgbClr val="1D3D63"/>
              </a:buClr>
              <a:buSzPts val="1200"/>
              <a:buFont typeface="Arial"/>
              <a:buNone/>
            </a:pPr>
            <a:r>
              <a:rPr lang="en-GB">
                <a:solidFill>
                  <a:srgbClr val="1D3D63"/>
                </a:solidFill>
                <a:latin typeface="Lato"/>
                <a:ea typeface="Lato"/>
                <a:cs typeface="Lato"/>
                <a:sym typeface="Lato"/>
              </a:rPr>
              <a:t>The</a:t>
            </a:r>
            <a:r>
              <a:rPr b="0" i="0" lang="en-GB">
                <a:solidFill>
                  <a:srgbClr val="1D3D63"/>
                </a:solidFill>
                <a:latin typeface="Lato"/>
                <a:ea typeface="Lato"/>
                <a:cs typeface="Lato"/>
                <a:sym typeface="Lato"/>
              </a:rPr>
              <a:t> United States is responsible for 25% of historical emissions, more than any other country;</a:t>
            </a:r>
            <a:endParaRPr/>
          </a:p>
          <a:p>
            <a:pPr indent="0" lvl="0" marL="0" rtl="0" algn="l">
              <a:spcBef>
                <a:spcPts val="0"/>
              </a:spcBef>
              <a:spcAft>
                <a:spcPts val="0"/>
              </a:spcAft>
              <a:buNone/>
            </a:pPr>
            <a:r>
              <a:rPr lang="en-GB">
                <a:solidFill>
                  <a:srgbClr val="1D3D63"/>
                </a:solidFill>
                <a:latin typeface="Lato"/>
                <a:ea typeface="Lato"/>
                <a:cs typeface="Lato"/>
                <a:sym typeface="Lato"/>
              </a:rPr>
              <a:t>This</a:t>
            </a:r>
            <a:r>
              <a:rPr b="0" i="0" lang="en-GB">
                <a:solidFill>
                  <a:srgbClr val="1D3D63"/>
                </a:solidFill>
                <a:latin typeface="Lato"/>
                <a:ea typeface="Lato"/>
                <a:cs typeface="Lato"/>
                <a:sym typeface="Lato"/>
              </a:rPr>
              <a:t> is twice </a:t>
            </a:r>
            <a:r>
              <a:rPr lang="en-GB">
                <a:solidFill>
                  <a:srgbClr val="1D3D63"/>
                </a:solidFill>
                <a:latin typeface="Lato"/>
                <a:ea typeface="Lato"/>
                <a:cs typeface="Lato"/>
                <a:sym typeface="Lato"/>
              </a:rPr>
              <a:t>as much</a:t>
            </a:r>
            <a:r>
              <a:rPr b="0" i="0" lang="en-GB">
                <a:solidFill>
                  <a:srgbClr val="1D3D63"/>
                </a:solidFill>
                <a:latin typeface="Lato"/>
                <a:ea typeface="Lato"/>
                <a:cs typeface="Lato"/>
                <a:sym typeface="Lato"/>
              </a:rPr>
              <a:t> </a:t>
            </a:r>
            <a:r>
              <a:rPr lang="en-GB">
                <a:solidFill>
                  <a:srgbClr val="1D3D63"/>
                </a:solidFill>
                <a:latin typeface="Lato"/>
                <a:ea typeface="Lato"/>
                <a:cs typeface="Lato"/>
                <a:sym typeface="Lato"/>
              </a:rPr>
              <a:t>as</a:t>
            </a:r>
            <a:r>
              <a:rPr b="0" i="0" lang="en-GB">
                <a:solidFill>
                  <a:srgbClr val="1D3D63"/>
                </a:solidFill>
                <a:latin typeface="Lato"/>
                <a:ea typeface="Lato"/>
                <a:cs typeface="Lato"/>
                <a:sym typeface="Lato"/>
              </a:rPr>
              <a:t> China – the world’s second largest contributor to cumulative emissions; </a:t>
            </a:r>
            <a:endParaRPr/>
          </a:p>
          <a:p>
            <a:pPr indent="0" lvl="0" marL="0" rtl="0" algn="l">
              <a:spcBef>
                <a:spcPts val="0"/>
              </a:spcBef>
              <a:spcAft>
                <a:spcPts val="0"/>
              </a:spcAft>
              <a:buClr>
                <a:srgbClr val="1D3D63"/>
              </a:buClr>
              <a:buSzPts val="1200"/>
              <a:buFont typeface="Arial"/>
              <a:buNone/>
            </a:pPr>
            <a:r>
              <a:rPr lang="en-GB">
                <a:solidFill>
                  <a:srgbClr val="1D3D63"/>
                </a:solidFill>
                <a:latin typeface="Lato"/>
                <a:ea typeface="Lato"/>
                <a:cs typeface="Lato"/>
                <a:sym typeface="Lato"/>
              </a:rPr>
              <a:t>The</a:t>
            </a:r>
            <a:r>
              <a:rPr b="0" i="0" lang="en-GB">
                <a:solidFill>
                  <a:srgbClr val="1D3D63"/>
                </a:solidFill>
                <a:latin typeface="Lato"/>
                <a:ea typeface="Lato"/>
                <a:cs typeface="Lato"/>
                <a:sym typeface="Lato"/>
              </a:rPr>
              <a:t> European Union – which </a:t>
            </a:r>
            <a:r>
              <a:rPr lang="en-GB">
                <a:solidFill>
                  <a:srgbClr val="1D3D63"/>
                </a:solidFill>
                <a:latin typeface="Lato"/>
                <a:ea typeface="Lato"/>
                <a:cs typeface="Lato"/>
                <a:sym typeface="Lato"/>
              </a:rPr>
              <a:t>consists</a:t>
            </a:r>
            <a:r>
              <a:rPr b="0" i="0" lang="en-GB">
                <a:solidFill>
                  <a:srgbClr val="1D3D63"/>
                </a:solidFill>
                <a:latin typeface="Lato"/>
                <a:ea typeface="Lato"/>
                <a:cs typeface="Lato"/>
                <a:sym typeface="Lato"/>
              </a:rPr>
              <a:t> of 28 countries – is also a large historical contributor at 22%;</a:t>
            </a:r>
            <a:endParaRPr/>
          </a:p>
          <a:p>
            <a:pPr indent="0" lvl="0" marL="0" rtl="0" algn="l">
              <a:spcBef>
                <a:spcPts val="0"/>
              </a:spcBef>
              <a:spcAft>
                <a:spcPts val="0"/>
              </a:spcAft>
              <a:buClr>
                <a:srgbClr val="1D3D63"/>
              </a:buClr>
              <a:buSzPts val="1200"/>
              <a:buFont typeface="Arial"/>
              <a:buNone/>
            </a:pPr>
            <a:r>
              <a:rPr lang="en-GB">
                <a:solidFill>
                  <a:srgbClr val="1D3D63"/>
                </a:solidFill>
                <a:latin typeface="Lato"/>
                <a:ea typeface="Lato"/>
                <a:cs typeface="Lato"/>
                <a:sym typeface="Lato"/>
              </a:rPr>
              <a:t>Many</a:t>
            </a:r>
            <a:r>
              <a:rPr b="0" i="0" lang="en-GB">
                <a:solidFill>
                  <a:srgbClr val="1D3D63"/>
                </a:solidFill>
                <a:latin typeface="Lato"/>
                <a:ea typeface="Lato"/>
                <a:cs typeface="Lato"/>
                <a:sym typeface="Lato"/>
              </a:rPr>
              <a:t> of the large annual emitters today – such as India and Brazil – are not large contributors in a historical context;</a:t>
            </a:r>
            <a:endParaRPr/>
          </a:p>
          <a:p>
            <a:pPr indent="0" lvl="0" marL="0" rtl="0" algn="l">
              <a:spcBef>
                <a:spcPts val="0"/>
              </a:spcBef>
              <a:spcAft>
                <a:spcPts val="0"/>
              </a:spcAft>
              <a:buClr>
                <a:srgbClr val="1D3D63"/>
              </a:buClr>
              <a:buSzPts val="1200"/>
              <a:buFont typeface="Arial"/>
              <a:buNone/>
            </a:pPr>
            <a:r>
              <a:rPr b="0" i="0" lang="en-GB">
                <a:solidFill>
                  <a:srgbClr val="1D3D63"/>
                </a:solidFill>
                <a:latin typeface="Lato"/>
                <a:ea typeface="Lato"/>
                <a:cs typeface="Lato"/>
                <a:sym typeface="Lato"/>
              </a:rPr>
              <a:t>Africa’s regional contribution – especially relative to its population size – has been very small. </a:t>
            </a:r>
            <a:endParaRPr b="0" i="0">
              <a:solidFill>
                <a:srgbClr val="1D3D63"/>
              </a:solidFill>
              <a:latin typeface="Playfair Display"/>
              <a:ea typeface="Playfair Display"/>
              <a:cs typeface="Playfair Display"/>
              <a:sym typeface="Playfair Display"/>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314" name="Google Shape;31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b="0" lang="en-GB" sz="1800">
                <a:latin typeface="Calibri"/>
                <a:ea typeface="Calibri"/>
                <a:cs typeface="Calibri"/>
                <a:sym typeface="Calibri"/>
              </a:rPr>
              <a:t>The Paris Agreement is a landmark in the multilateral climate change process because, for the first time, a binding agreement brings all nations into a common cause to undertake ambitious efforts to combat climate change and adapt to its effects.</a:t>
            </a:r>
            <a:endParaRPr/>
          </a:p>
          <a:p>
            <a:pPr indent="0" lvl="0" marL="0" rtl="0" algn="l">
              <a:lnSpc>
                <a:spcPct val="107000"/>
              </a:lnSpc>
              <a:spcBef>
                <a:spcPts val="800"/>
              </a:spcBef>
              <a:spcAft>
                <a:spcPts val="0"/>
              </a:spcAft>
              <a:buNone/>
            </a:pPr>
            <a:r>
              <a:t/>
            </a:r>
            <a:endParaRPr b="0" sz="1800">
              <a:latin typeface="Calibri"/>
              <a:ea typeface="Calibri"/>
              <a:cs typeface="Calibri"/>
              <a:sym typeface="Calibri"/>
            </a:endParaRPr>
          </a:p>
          <a:p>
            <a:pPr indent="0" lvl="0" marL="0" rtl="0" algn="l">
              <a:lnSpc>
                <a:spcPct val="107000"/>
              </a:lnSpc>
              <a:spcBef>
                <a:spcPts val="800"/>
              </a:spcBef>
              <a:spcAft>
                <a:spcPts val="0"/>
              </a:spcAft>
              <a:buNone/>
            </a:pPr>
            <a:r>
              <a:rPr b="0" lang="en-GB" sz="1800">
                <a:latin typeface="Calibri"/>
                <a:ea typeface="Calibri"/>
                <a:cs typeface="Calibri"/>
                <a:sym typeface="Calibri"/>
              </a:rPr>
              <a:t>Implementation of the Paris Agreement requires economic and social transformation, based on the best available science. The Paris Agreement works on a 5-year cycle of increasingly ambitious climate action carried out by countries. Countries have submitted their plans for climate action, known as nationally determined contributions (N.D.Cs).</a:t>
            </a:r>
            <a:endParaRPr/>
          </a:p>
          <a:p>
            <a:pPr indent="0" lvl="0" marL="0" rtl="0" algn="l">
              <a:lnSpc>
                <a:spcPct val="107000"/>
              </a:lnSpc>
              <a:spcBef>
                <a:spcPts val="800"/>
              </a:spcBef>
              <a:spcAft>
                <a:spcPts val="0"/>
              </a:spcAft>
              <a:buNone/>
            </a:pPr>
            <a:r>
              <a:t/>
            </a:r>
            <a:endParaRPr b="0" sz="1800">
              <a:latin typeface="Calibri"/>
              <a:ea typeface="Calibri"/>
              <a:cs typeface="Calibri"/>
              <a:sym typeface="Calibri"/>
            </a:endParaRPr>
          </a:p>
          <a:p>
            <a:pPr indent="0" lvl="0" marL="0" rtl="0" algn="l">
              <a:lnSpc>
                <a:spcPct val="107000"/>
              </a:lnSpc>
              <a:spcBef>
                <a:spcPts val="800"/>
              </a:spcBef>
              <a:spcAft>
                <a:spcPts val="0"/>
              </a:spcAft>
              <a:buNone/>
            </a:pPr>
            <a:r>
              <a:rPr b="0" lang="en-GB" sz="1800">
                <a:latin typeface="Calibri"/>
                <a:ea typeface="Calibri"/>
                <a:cs typeface="Calibri"/>
                <a:sym typeface="Calibri"/>
              </a:rPr>
              <a:t>In their N.D.Cs, countries communicate actions they will take to reduce their greenhouse gas emissions in order to reach the goals of the Paris Agreement. Countries also communicate in the N.D.Cs actions they will take to build resilience to adapt to the impacts of rising temperatures. </a:t>
            </a:r>
            <a:endParaRPr/>
          </a:p>
          <a:p>
            <a:pPr indent="0" lvl="0" marL="0" rtl="0" algn="l">
              <a:lnSpc>
                <a:spcPct val="107000"/>
              </a:lnSpc>
              <a:spcBef>
                <a:spcPts val="800"/>
              </a:spcBef>
              <a:spcAft>
                <a:spcPts val="0"/>
              </a:spcAft>
              <a:buNone/>
            </a:pPr>
            <a:r>
              <a:t/>
            </a:r>
            <a:endParaRPr b="0" sz="1800">
              <a:latin typeface="Calibri"/>
              <a:ea typeface="Calibri"/>
              <a:cs typeface="Calibri"/>
              <a:sym typeface="Calibri"/>
            </a:endParaRPr>
          </a:p>
          <a:p>
            <a:pPr indent="0" lvl="0" marL="0" rtl="0" algn="l">
              <a:lnSpc>
                <a:spcPct val="107000"/>
              </a:lnSpc>
              <a:spcBef>
                <a:spcPts val="800"/>
              </a:spcBef>
              <a:spcAft>
                <a:spcPts val="0"/>
              </a:spcAft>
              <a:buNone/>
            </a:pPr>
            <a:r>
              <a:rPr b="0" lang="en-GB" sz="1800">
                <a:solidFill>
                  <a:srgbClr val="333333"/>
                </a:solidFill>
                <a:latin typeface="Merriweather"/>
                <a:ea typeface="Merriweather"/>
                <a:cs typeface="Merriweather"/>
                <a:sym typeface="Merriweather"/>
              </a:rPr>
              <a:t>The Paris Agreement also provides a framework for </a:t>
            </a:r>
            <a:r>
              <a:rPr b="0" lang="en-GB" sz="1800">
                <a:latin typeface="Merriweather"/>
                <a:ea typeface="Merriweather"/>
                <a:cs typeface="Merriweather"/>
                <a:sym typeface="Merriweather"/>
              </a:rPr>
              <a:t>financial, technical, and capacity building support</a:t>
            </a:r>
            <a:r>
              <a:rPr b="0" lang="en-GB" sz="1800">
                <a:latin typeface="Calibri"/>
                <a:ea typeface="Calibri"/>
                <a:cs typeface="Calibri"/>
                <a:sym typeface="Calibri"/>
              </a:rPr>
              <a:t> to those countries who need it. </a:t>
            </a:r>
            <a:endParaRPr/>
          </a:p>
        </p:txBody>
      </p:sp>
      <p:sp>
        <p:nvSpPr>
          <p:cNvPr id="328" name="Google Shape;32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This chart shows future greenhouse gas emissions trajectories under a range of scenarios: if no climate policies are implemented; a ‘current policies’ scenario; a scenario where all countries achieve their current pledges for emissions reductions; and pathways that would be compatible with limiting warming to 1.5 degrees Celsius or 2 degrees Celsius of warming this century.</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GB" sz="1800">
                <a:latin typeface="Calibri"/>
                <a:ea typeface="Calibri"/>
                <a:cs typeface="Calibri"/>
                <a:sym typeface="Calibri"/>
              </a:rPr>
              <a:t>The chart shows that currently implemented climate and energy policies would indeed reduce warming relative to a world with no climate policy actions. </a:t>
            </a:r>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GB" sz="1800">
                <a:latin typeface="Calibri"/>
                <a:ea typeface="Calibri"/>
                <a:cs typeface="Calibri"/>
                <a:sym typeface="Calibri"/>
              </a:rPr>
              <a:t>In addition, if countries achieved their current ‘Pledges’, it would lead to a further reduction in emissions. From this perspective, the world is making some progress.</a:t>
            </a:r>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GB" sz="1800">
                <a:latin typeface="Calibri"/>
                <a:ea typeface="Calibri"/>
                <a:cs typeface="Calibri"/>
                <a:sym typeface="Calibri"/>
              </a:rPr>
              <a:t>However, we are well off-track from our stated aim of limiting warming to “well below 2 degrees Celsius”, as is laid out in the Paris Agreement.</a:t>
            </a:r>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GB" sz="1800">
                <a:latin typeface="Calibri"/>
                <a:ea typeface="Calibri"/>
                <a:cs typeface="Calibri"/>
                <a:sym typeface="Calibri"/>
              </a:rPr>
              <a:t>This figure shows that urgent and rapid reductions in emissions would be needed to limit warming to 1.5 degrees Celsius or 2 degrees Celsius this century. And the longer we delay a peak in emissions, the more drastic these reductions would need to be.</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GB" sz="1800">
                <a:latin typeface="Calibri"/>
                <a:ea typeface="Calibri"/>
                <a:cs typeface="Calibri"/>
                <a:sym typeface="Calibri"/>
              </a:rPr>
              <a:t> </a:t>
            </a:r>
            <a:endParaRPr/>
          </a:p>
          <a:p>
            <a:pPr indent="0" lvl="0" marL="0" rtl="0" algn="l">
              <a:spcBef>
                <a:spcPts val="800"/>
              </a:spcBef>
              <a:spcAft>
                <a:spcPts val="0"/>
              </a:spcAft>
              <a:buNone/>
            </a:pPr>
            <a:r>
              <a:t/>
            </a:r>
            <a:endParaRPr b="0"/>
          </a:p>
        </p:txBody>
      </p:sp>
      <p:sp>
        <p:nvSpPr>
          <p:cNvPr id="341" name="Google Shape;34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800">
                <a:latin typeface="Calibri"/>
                <a:ea typeface="Calibri"/>
                <a:cs typeface="Calibri"/>
                <a:sym typeface="Calibri"/>
              </a:rPr>
              <a:t>The figure here shows trajectories of carbon emission reductions required to keep global temperatures below 2 degrees C. The different pathways correspond to different years of when peak emissions are reached. As mentioned earlier, keeping global warming below 2 degrees Celsius will need urgent action. And the window for an effective response is relatively narrow – the next five to ten years according to some estimates. This urgency is not only about missing an opportunity to reduce emissions for a single year or short span of time. Rather, by not taking immediate action, the world could lock itself into carbon-intensive infrastructure for several decades into the future. For example, coal-fired power plants often have a lifespan of 40 to 50 years, and many industrial plants a lifespan of 20 to 30 years. There would be three major impacts from delaying action to reduce emissions. First, the potential future reduction in emissions could reduce – by around 40% according to some estimates. Second, it would result in lost emission reductions for each year of delay. And finally, the lock-in to infrastructure could persist for several decades into the future depending on the sector.</a:t>
            </a:r>
            <a:endParaRPr sz="1800">
              <a:latin typeface="Calibri"/>
              <a:ea typeface="Calibri"/>
              <a:cs typeface="Calibri"/>
              <a:sym typeface="Calibri"/>
            </a:endParaRPr>
          </a:p>
          <a:p>
            <a:pPr indent="0" lvl="0" marL="0" rtl="0" algn="l">
              <a:spcBef>
                <a:spcPts val="0"/>
              </a:spcBef>
              <a:spcAft>
                <a:spcPts val="0"/>
              </a:spcAft>
              <a:buNone/>
            </a:pPr>
            <a:r>
              <a:t/>
            </a:r>
            <a:endParaRPr b="0"/>
          </a:p>
        </p:txBody>
      </p:sp>
      <p:sp>
        <p:nvSpPr>
          <p:cNvPr id="354" name="Google Shape;35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It is clear from this breakdown that a range of sectors and processes contribute to global emissions. This means there is no single or simple solution to tackle climate change. Focusing on electricity, or transport, or food, or deforestation alone is insufficient.</a:t>
            </a:r>
            <a:endParaRPr/>
          </a:p>
          <a:p>
            <a:pPr indent="0" lvl="0" marL="0" rtl="0" algn="l">
              <a:lnSpc>
                <a:spcPct val="107000"/>
              </a:lnSpc>
              <a:spcBef>
                <a:spcPts val="800"/>
              </a:spcBef>
              <a:spcAft>
                <a:spcPts val="0"/>
              </a:spcAft>
              <a:buNone/>
            </a:pPr>
            <a:r>
              <a:rPr lang="en-GB" sz="1800">
                <a:latin typeface="Calibri"/>
                <a:ea typeface="Calibri"/>
                <a:cs typeface="Calibri"/>
                <a:sym typeface="Calibri"/>
              </a:rPr>
              <a:t>Even within the energy sector – which accounts for almost three-quarters of emissions – there is no simple fix. Even if we could fully decarbonize our electricity supply, we would also need to electrify all of our heating and road transport. And we’d still have emissions from shipping and aviation – which we do not yet have low-carbon technologies for – to deal with.</a:t>
            </a:r>
            <a:endParaRPr/>
          </a:p>
          <a:p>
            <a:pPr indent="0" lvl="0" marL="0" rtl="0" algn="l">
              <a:lnSpc>
                <a:spcPct val="107000"/>
              </a:lnSpc>
              <a:spcBef>
                <a:spcPts val="800"/>
              </a:spcBef>
              <a:spcAft>
                <a:spcPts val="0"/>
              </a:spcAft>
              <a:buNone/>
            </a:pPr>
            <a:r>
              <a:rPr lang="en-GB" sz="1800">
                <a:latin typeface="Calibri"/>
                <a:ea typeface="Calibri"/>
                <a:cs typeface="Calibri"/>
                <a:sym typeface="Calibri"/>
              </a:rPr>
              <a:t>Agriculture, Forestry, and Land Use directly accounts for 18.4% of greenhouse gas emissions. The food system as a whole – including refrigeration, food processing, packaging, and transport – accounts for around one-quarter of greenhouse gas emissions.</a:t>
            </a:r>
            <a:endParaRPr/>
          </a:p>
          <a:p>
            <a:pPr indent="0" lvl="0" marL="0" rtl="0" algn="l">
              <a:lnSpc>
                <a:spcPct val="107000"/>
              </a:lnSpc>
              <a:spcBef>
                <a:spcPts val="800"/>
              </a:spcBef>
              <a:spcAft>
                <a:spcPts val="0"/>
              </a:spcAft>
              <a:buNone/>
            </a:pPr>
            <a:r>
              <a:rPr lang="en-GB" sz="1800">
                <a:latin typeface="Calibri"/>
                <a:ea typeface="Calibri"/>
                <a:cs typeface="Calibri"/>
                <a:sym typeface="Calibri"/>
              </a:rPr>
              <a:t>In this lecture, the energy and food production sectors will be considered more closely.</a:t>
            </a:r>
            <a:endParaRPr/>
          </a:p>
          <a:p>
            <a:pPr indent="0" lvl="0" marL="0" rtl="0" algn="l">
              <a:spcBef>
                <a:spcPts val="800"/>
              </a:spcBef>
              <a:spcAft>
                <a:spcPts val="0"/>
              </a:spcAft>
              <a:buNone/>
            </a:pPr>
            <a:r>
              <a:t/>
            </a:r>
            <a:endParaRPr/>
          </a:p>
        </p:txBody>
      </p:sp>
      <p:sp>
        <p:nvSpPr>
          <p:cNvPr id="375" name="Google Shape;37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First, let us look at the energy sector. Burning fossil fuels – coal, oil, and gas – emit carbon dioxide. Fossil fuels are the largest source of global carbon dioxide emissions.</a:t>
            </a:r>
            <a:endParaRPr/>
          </a:p>
          <a:p>
            <a:pPr indent="0" lvl="0" marL="0" rtl="0" algn="l">
              <a:lnSpc>
                <a:spcPct val="107000"/>
              </a:lnSpc>
              <a:spcBef>
                <a:spcPts val="800"/>
              </a:spcBef>
              <a:spcAft>
                <a:spcPts val="0"/>
              </a:spcAft>
              <a:buNone/>
            </a:pPr>
            <a:r>
              <a:rPr lang="en-GB" sz="1800">
                <a:latin typeface="Calibri"/>
                <a:ea typeface="Calibri"/>
                <a:cs typeface="Calibri"/>
                <a:sym typeface="Calibri"/>
              </a:rPr>
              <a:t>In the figure shown we see the amount of carbon dioxide emitted each year from different fuel sources. Emissions from fossil fuels continue to increase as we burn more each year for energy. Energy now accounts for around three-quarters of total greenhouse gas emissions.</a:t>
            </a:r>
            <a:endParaRPr/>
          </a:p>
          <a:p>
            <a:pPr indent="0" lvl="0" marL="0" rtl="0" algn="l">
              <a:lnSpc>
                <a:spcPct val="107000"/>
              </a:lnSpc>
              <a:spcBef>
                <a:spcPts val="800"/>
              </a:spcBef>
              <a:spcAft>
                <a:spcPts val="0"/>
              </a:spcAft>
              <a:buNone/>
            </a:pPr>
            <a:r>
              <a:rPr lang="en-GB" sz="1800">
                <a:latin typeface="Calibri"/>
                <a:ea typeface="Calibri"/>
                <a:cs typeface="Calibri"/>
                <a:sym typeface="Calibri"/>
              </a:rPr>
              <a:t>To reduce global emissions, it is essential that we shift our energy systems away from fossil fuels towards low-carbon sources of energy. Increased availability of energy is important for raising the living standards of many across the world. But it also makes the transition to low-carbon energy systems more challenging: additions of clean energy have to outpace this growth in demand and displace fossil fuels already in the energy mix. The share of energy we get from low-carbon sources is increasing. But unfortunately, this progress is slow.</a:t>
            </a:r>
            <a:endParaRPr/>
          </a:p>
          <a:p>
            <a:pPr indent="0" lvl="0" marL="0" rtl="0" algn="l">
              <a:spcBef>
                <a:spcPts val="800"/>
              </a:spcBef>
              <a:spcAft>
                <a:spcPts val="0"/>
              </a:spcAft>
              <a:buNone/>
            </a:pPr>
            <a:r>
              <a:t/>
            </a:r>
            <a:endParaRPr b="0"/>
          </a:p>
        </p:txBody>
      </p:sp>
      <p:sp>
        <p:nvSpPr>
          <p:cNvPr id="388" name="Google Shape;38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Since three-quarters of global greenhouse gases come from energy – the burning of coal, oil, and gas – we need to rapidly transition to low-carbon sources of energy.</a:t>
            </a:r>
            <a:endParaRPr/>
          </a:p>
          <a:p>
            <a:pPr indent="0" lvl="0" marL="0" rtl="0" algn="l">
              <a:lnSpc>
                <a:spcPct val="107000"/>
              </a:lnSpc>
              <a:spcBef>
                <a:spcPts val="800"/>
              </a:spcBef>
              <a:spcAft>
                <a:spcPts val="0"/>
              </a:spcAft>
              <a:buNone/>
            </a:pPr>
            <a:r>
              <a:rPr lang="en-GB" sz="1800">
                <a:latin typeface="Calibri"/>
                <a:ea typeface="Calibri"/>
                <a:cs typeface="Calibri"/>
                <a:sym typeface="Calibri"/>
              </a:rPr>
              <a:t> </a:t>
            </a:r>
            <a:endParaRPr/>
          </a:p>
          <a:p>
            <a:pPr indent="0" lvl="0" marL="0" rtl="0" algn="l">
              <a:lnSpc>
                <a:spcPct val="107000"/>
              </a:lnSpc>
              <a:spcBef>
                <a:spcPts val="800"/>
              </a:spcBef>
              <a:spcAft>
                <a:spcPts val="0"/>
              </a:spcAft>
              <a:buNone/>
            </a:pPr>
            <a:r>
              <a:rPr lang="en-GB" sz="1800">
                <a:latin typeface="Calibri"/>
                <a:ea typeface="Calibri"/>
                <a:cs typeface="Calibri"/>
                <a:sym typeface="Calibri"/>
              </a:rPr>
              <a:t>Whilst we continue to add more renewables, the majority of the world’s energy still comes from fossil fuels. In 2019, fossil fuels accounted for 84% of energy supply.</a:t>
            </a:r>
            <a:endParaRPr/>
          </a:p>
          <a:p>
            <a:pPr indent="0" lvl="0" marL="0" rtl="0" algn="l">
              <a:lnSpc>
                <a:spcPct val="107000"/>
              </a:lnSpc>
              <a:spcBef>
                <a:spcPts val="800"/>
              </a:spcBef>
              <a:spcAft>
                <a:spcPts val="0"/>
              </a:spcAft>
              <a:buNone/>
            </a:pPr>
            <a:r>
              <a:rPr lang="en-GB" sz="1800">
                <a:latin typeface="Calibri"/>
                <a:ea typeface="Calibri"/>
                <a:cs typeface="Calibri"/>
                <a:sym typeface="Calibri"/>
              </a:rPr>
              <a:t> </a:t>
            </a:r>
            <a:endParaRPr/>
          </a:p>
          <a:p>
            <a:pPr indent="0" lvl="0" marL="0" rtl="0" algn="l">
              <a:lnSpc>
                <a:spcPct val="107000"/>
              </a:lnSpc>
              <a:spcBef>
                <a:spcPts val="800"/>
              </a:spcBef>
              <a:spcAft>
                <a:spcPts val="0"/>
              </a:spcAft>
              <a:buNone/>
            </a:pPr>
            <a:r>
              <a:rPr lang="en-GB" sz="1800">
                <a:latin typeface="Calibri"/>
                <a:ea typeface="Calibri"/>
                <a:cs typeface="Calibri"/>
                <a:sym typeface="Calibri"/>
              </a:rPr>
              <a:t>This is shown in the chart which gives a breakdown of the global energy mix by source. Low-carbon energy accounted for only 16%. Around 11% was from renewables and just over 4% from nuclear energy.</a:t>
            </a:r>
            <a:endParaRPr/>
          </a:p>
          <a:p>
            <a:pPr indent="0" lvl="0" marL="0" rtl="0" algn="l">
              <a:spcBef>
                <a:spcPts val="800"/>
              </a:spcBef>
              <a:spcAft>
                <a:spcPts val="0"/>
              </a:spcAft>
              <a:buNone/>
            </a:pPr>
            <a:r>
              <a:t/>
            </a:r>
            <a:endParaRPr b="0" i="0" sz="2800">
              <a:solidFill>
                <a:srgbClr val="1D3D63"/>
              </a:solidFill>
              <a:latin typeface="Lato"/>
              <a:ea typeface="Lato"/>
              <a:cs typeface="Lato"/>
              <a:sym typeface="Lato"/>
            </a:endParaRPr>
          </a:p>
          <a:p>
            <a:pPr indent="0" lvl="0" marL="0" rtl="0" algn="l">
              <a:spcBef>
                <a:spcPts val="0"/>
              </a:spcBef>
              <a:spcAft>
                <a:spcPts val="0"/>
              </a:spcAft>
              <a:buNone/>
            </a:pPr>
            <a:r>
              <a:rPr b="0" i="0" lang="en-GB" sz="2800">
                <a:solidFill>
                  <a:srgbClr val="1D3D63"/>
                </a:solidFill>
                <a:latin typeface="Lato"/>
                <a:ea typeface="Lato"/>
                <a:cs typeface="Lato"/>
                <a:sym typeface="Lato"/>
              </a:rPr>
              <a:t>One of the reasons that the energy mix is so dominated by fossil fuels is that transport and heating are often harder to decarbonize </a:t>
            </a:r>
            <a:r>
              <a:rPr lang="en-GB" sz="2800">
                <a:solidFill>
                  <a:srgbClr val="1D3D63"/>
                </a:solidFill>
                <a:latin typeface="Lato"/>
                <a:ea typeface="Lato"/>
                <a:cs typeface="Lato"/>
                <a:sym typeface="Lato"/>
              </a:rPr>
              <a:t>than</a:t>
            </a:r>
            <a:r>
              <a:rPr b="0" i="0" lang="en-GB" sz="2800">
                <a:solidFill>
                  <a:srgbClr val="1D3D63"/>
                </a:solidFill>
                <a:latin typeface="Lato"/>
                <a:ea typeface="Lato"/>
                <a:cs typeface="Lato"/>
                <a:sym typeface="Lato"/>
              </a:rPr>
              <a:t> electricity. Transport relies heavily on oil and heating on gas. There are fewer energy options available to substitute in these sectors.</a:t>
            </a:r>
            <a:endParaRPr/>
          </a:p>
          <a:p>
            <a:pPr indent="0" lvl="0" marL="0" rtl="0" algn="l">
              <a:spcBef>
                <a:spcPts val="0"/>
              </a:spcBef>
              <a:spcAft>
                <a:spcPts val="0"/>
              </a:spcAft>
              <a:buNone/>
            </a:pPr>
            <a:r>
              <a:rPr b="0" i="0" lang="en-GB" sz="2800">
                <a:solidFill>
                  <a:srgbClr val="1D3D63"/>
                </a:solidFill>
                <a:latin typeface="Lato"/>
                <a:ea typeface="Lato"/>
                <a:cs typeface="Lato"/>
                <a:sym typeface="Lato"/>
              </a:rPr>
              <a:t>In the electricity system, however, we have more options: nuclear power, hydropower, wind, and solar. This means the electricity mix tends to have a higher share of low-carbon sources.</a:t>
            </a:r>
            <a:endParaRPr/>
          </a:p>
          <a:p>
            <a:pPr indent="0" lvl="0" marL="0" rtl="0" algn="l">
              <a:spcBef>
                <a:spcPts val="0"/>
              </a:spcBef>
              <a:spcAft>
                <a:spcPts val="0"/>
              </a:spcAft>
              <a:buNone/>
            </a:pPr>
            <a:r>
              <a:rPr b="0" i="0" lang="en-GB" sz="2800">
                <a:solidFill>
                  <a:srgbClr val="1D3D63"/>
                </a:solidFill>
                <a:latin typeface="Lato"/>
                <a:ea typeface="Lato"/>
                <a:cs typeface="Lato"/>
                <a:sym typeface="Lato"/>
              </a:rPr>
              <a:t>This comparison is shown in the chart: in 2019, just over one-third of global electricity came from nuclear or renewables </a:t>
            </a:r>
            <a:r>
              <a:rPr b="0" i="1" lang="en-GB" sz="2800">
                <a:solidFill>
                  <a:srgbClr val="1D3D63"/>
                </a:solidFill>
                <a:latin typeface="Lato"/>
                <a:ea typeface="Lato"/>
                <a:cs typeface="Lato"/>
                <a:sym typeface="Lato"/>
              </a:rPr>
              <a:t>[more than double the share in the total energy mix, at 16%]</a:t>
            </a:r>
            <a:r>
              <a:rPr b="0" i="0" lang="en-GB" sz="2800">
                <a:solidFill>
                  <a:srgbClr val="1D3D63"/>
                </a:solidFill>
                <a:latin typeface="Lato"/>
                <a:ea typeface="Lato"/>
                <a:cs typeface="Lato"/>
                <a:sym typeface="Lato"/>
              </a:rPr>
              <a:t>.</a:t>
            </a:r>
            <a:endParaRPr/>
          </a:p>
          <a:p>
            <a:pPr indent="0" lvl="0" marL="0" rtl="0" algn="l">
              <a:spcBef>
                <a:spcPts val="0"/>
              </a:spcBef>
              <a:spcAft>
                <a:spcPts val="0"/>
              </a:spcAft>
              <a:buNone/>
            </a:pPr>
            <a:r>
              <a:rPr b="0" i="0" lang="en-GB" sz="2800">
                <a:solidFill>
                  <a:srgbClr val="1D3D63"/>
                </a:solidFill>
                <a:latin typeface="Lato"/>
                <a:ea typeface="Lato"/>
                <a:cs typeface="Lato"/>
                <a:sym typeface="Lato"/>
              </a:rPr>
              <a:t>This provides one important pathway for progress: if we can shift some activities towards electricity we may see greater progress on decarbonization. One example of this is electric vehicles: if we can shift oil-dependent transport to electrification then we have more options for powering them in a low-carbon way. This will, however, require massive increases in nuclear and renewable generation to make up for rising demand for electricity.</a:t>
            </a:r>
            <a:endParaRPr/>
          </a:p>
          <a:p>
            <a:pPr indent="0" lvl="0" marL="0" rtl="0" algn="l">
              <a:lnSpc>
                <a:spcPct val="107000"/>
              </a:lnSpc>
              <a:spcBef>
                <a:spcPts val="0"/>
              </a:spcBef>
              <a:spcAft>
                <a:spcPts val="0"/>
              </a:spcAft>
              <a:buNone/>
            </a:pPr>
            <a:r>
              <a:t/>
            </a:r>
            <a:endParaRPr sz="1800">
              <a:latin typeface="Calibri"/>
              <a:ea typeface="Calibri"/>
              <a:cs typeface="Calibri"/>
              <a:sym typeface="Calibri"/>
            </a:endParaRPr>
          </a:p>
          <a:p>
            <a:pPr indent="0" lvl="0" marL="0" rtl="0" algn="l">
              <a:spcBef>
                <a:spcPts val="800"/>
              </a:spcBef>
              <a:spcAft>
                <a:spcPts val="0"/>
              </a:spcAft>
              <a:buNone/>
            </a:pPr>
            <a:r>
              <a:t/>
            </a:r>
            <a:endParaRPr b="0"/>
          </a:p>
        </p:txBody>
      </p:sp>
      <p:sp>
        <p:nvSpPr>
          <p:cNvPr id="401" name="Google Shape;40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The global food system, which encompasses production, and post-farm process such as processing, and distribution is a key contributor to emissions. And it is a problem for which we do not yet have viable technological solutions.</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GB" sz="1800">
                <a:latin typeface="Calibri"/>
                <a:ea typeface="Calibri"/>
                <a:cs typeface="Calibri"/>
                <a:sym typeface="Calibri"/>
              </a:rPr>
              <a:t>Food is responsible for approximately 26% of global greenhouse gas emissions.</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GB" sz="1800">
                <a:latin typeface="Calibri"/>
                <a:ea typeface="Calibri"/>
                <a:cs typeface="Calibri"/>
                <a:sym typeface="Calibri"/>
              </a:rPr>
              <a:t>There are four key elements to consider when trying to quantify food GHG emissions. These are shown by category in the visualization:</a:t>
            </a:r>
            <a:endParaRPr/>
          </a:p>
          <a:p>
            <a:pPr indent="0" lvl="0" marL="0" rtl="0" algn="l">
              <a:lnSpc>
                <a:spcPct val="107000"/>
              </a:lnSpc>
              <a:spcBef>
                <a:spcPts val="800"/>
              </a:spcBef>
              <a:spcAft>
                <a:spcPts val="0"/>
              </a:spcAft>
              <a:buNone/>
            </a:pPr>
            <a:r>
              <a:rPr lang="en-GB" sz="1800">
                <a:latin typeface="Calibri"/>
                <a:ea typeface="Calibri"/>
                <a:cs typeface="Calibri"/>
                <a:sym typeface="Calibri"/>
              </a:rPr>
              <a:t>Reducing emissions from food production will be one of our greatest challenges in the coming decades. Unlike many aspects of energy production where viable opportunities for upscaling low-carbon energy – renewable or nuclear energy – are available, the ways in which we can decarbonize agriculture are less clear. We need inputs such as fertilizers to meet growing food demands, and we ca not stop cattle from producing methane. We will need a menu of solutions: changes to diets; food waste reduction; improvements in agricultural efficiency; and technologies that make low-carbon food alternatives scalable and affordable.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GB" sz="1800">
                <a:latin typeface="Calibri"/>
                <a:ea typeface="Calibri"/>
                <a:cs typeface="Calibri"/>
                <a:sym typeface="Calibri"/>
              </a:rPr>
              <a:t> </a:t>
            </a:r>
            <a:endParaRPr/>
          </a:p>
          <a:p>
            <a:pPr indent="0" lvl="0" marL="0" rtl="0" algn="l">
              <a:spcBef>
                <a:spcPts val="800"/>
              </a:spcBef>
              <a:spcAft>
                <a:spcPts val="0"/>
              </a:spcAft>
              <a:buNone/>
            </a:pPr>
            <a:r>
              <a:t/>
            </a:r>
            <a:endParaRPr b="0"/>
          </a:p>
        </p:txBody>
      </p:sp>
      <p:sp>
        <p:nvSpPr>
          <p:cNvPr id="414" name="Google Shape;41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GB" sz="1200">
                <a:latin typeface="Calibri"/>
                <a:ea typeface="Calibri"/>
                <a:cs typeface="Calibri"/>
                <a:sym typeface="Calibri"/>
              </a:rPr>
              <a:t>This comparison shows the total greenhouse gas emissions per kilogram of food product. Agriculture is a large source of methane and nitrous oxide in addition to carbon dioxide. The chart shows that here are large differences in the greenhouse emissions of different foods: producing a kilogram of beef emits 60 kilograms of greenhouse gases (carbon </a:t>
            </a:r>
            <a:r>
              <a:rPr lang="en-GB">
                <a:latin typeface="Calibri"/>
                <a:ea typeface="Calibri"/>
                <a:cs typeface="Calibri"/>
                <a:sym typeface="Calibri"/>
              </a:rPr>
              <a:t>dioxide equivalents</a:t>
            </a:r>
            <a:r>
              <a:rPr lang="en-GB" sz="1200">
                <a:latin typeface="Calibri"/>
                <a:ea typeface="Calibri"/>
                <a:cs typeface="Calibri"/>
                <a:sym typeface="Calibri"/>
              </a:rPr>
              <a:t>). </a:t>
            </a:r>
            <a:r>
              <a:rPr lang="en-GB">
                <a:latin typeface="Calibri"/>
                <a:ea typeface="Calibri"/>
                <a:cs typeface="Calibri"/>
                <a:sym typeface="Calibri"/>
              </a:rPr>
              <a:t>Peas</a:t>
            </a:r>
            <a:r>
              <a:rPr lang="en-GB" sz="1200">
                <a:latin typeface="Calibri"/>
                <a:ea typeface="Calibri"/>
                <a:cs typeface="Calibri"/>
                <a:sym typeface="Calibri"/>
              </a:rPr>
              <a:t> emits just 1 kilogram.</a:t>
            </a:r>
            <a:endParaRPr/>
          </a:p>
          <a:p>
            <a:pPr indent="0" lvl="0" marL="0" rtl="0" algn="l">
              <a:lnSpc>
                <a:spcPct val="107000"/>
              </a:lnSpc>
              <a:spcBef>
                <a:spcPts val="800"/>
              </a:spcBef>
              <a:spcAft>
                <a:spcPts val="0"/>
              </a:spcAft>
              <a:buNone/>
            </a:pPr>
            <a:r>
              <a:rPr lang="en-GB" sz="1200">
                <a:latin typeface="Calibri"/>
                <a:ea typeface="Calibri"/>
                <a:cs typeface="Calibri"/>
                <a:sym typeface="Calibri"/>
              </a:rPr>
              <a:t>Overall, animal-based foods tend to have a higher footprint than plant-based. Lamb and cheese both emit more than 20 kilograms carbon dioxide equivalents per kilogram. Poultry and pork have lower footprints but are still higher than most plant-based foods, at 6 and 7 kilograms carbon dioxide equivalents, respectively.</a:t>
            </a:r>
            <a:endParaRPr/>
          </a:p>
          <a:p>
            <a:pPr indent="0" lvl="0" marL="0" rtl="0" algn="l">
              <a:lnSpc>
                <a:spcPct val="107000"/>
              </a:lnSpc>
              <a:spcBef>
                <a:spcPts val="800"/>
              </a:spcBef>
              <a:spcAft>
                <a:spcPts val="0"/>
              </a:spcAft>
              <a:buNone/>
            </a:pPr>
            <a:r>
              <a:rPr lang="en-GB" sz="1200">
                <a:latin typeface="Calibri"/>
                <a:ea typeface="Calibri"/>
                <a:cs typeface="Calibri"/>
                <a:sym typeface="Calibri"/>
              </a:rPr>
              <a:t>For most foods – and particularly the largest emitters – most GHG emissions result from </a:t>
            </a:r>
            <a:r>
              <a:rPr lang="en-GB">
                <a:latin typeface="Calibri"/>
                <a:ea typeface="Calibri"/>
                <a:cs typeface="Calibri"/>
                <a:sym typeface="Calibri"/>
              </a:rPr>
              <a:t>land-use</a:t>
            </a:r>
            <a:r>
              <a:rPr lang="en-GB" sz="1200">
                <a:latin typeface="Calibri"/>
                <a:ea typeface="Calibri"/>
                <a:cs typeface="Calibri"/>
                <a:sym typeface="Calibri"/>
              </a:rPr>
              <a:t> change (shown in green</a:t>
            </a:r>
            <a:r>
              <a:rPr lang="en-GB">
                <a:latin typeface="Calibri"/>
                <a:ea typeface="Calibri"/>
                <a:cs typeface="Calibri"/>
                <a:sym typeface="Calibri"/>
              </a:rPr>
              <a:t> on the chart</a:t>
            </a:r>
            <a:r>
              <a:rPr lang="en-GB" sz="1200">
                <a:latin typeface="Calibri"/>
                <a:ea typeface="Calibri"/>
                <a:cs typeface="Calibri"/>
                <a:sym typeface="Calibri"/>
              </a:rPr>
              <a:t>), and from processes at the farm stage (brown). Farm-stage emissions include processes such as the application of fertilizers – both </a:t>
            </a:r>
            <a:r>
              <a:rPr lang="en-GB">
                <a:latin typeface="Calibri"/>
                <a:ea typeface="Calibri"/>
                <a:cs typeface="Calibri"/>
                <a:sym typeface="Calibri"/>
              </a:rPr>
              <a:t>synthetic and organic</a:t>
            </a:r>
            <a:r>
              <a:rPr lang="en-GB" sz="1200">
                <a:latin typeface="Calibri"/>
                <a:ea typeface="Calibri"/>
                <a:cs typeface="Calibri"/>
                <a:sym typeface="Calibri"/>
              </a:rPr>
              <a:t> </a:t>
            </a:r>
            <a:r>
              <a:rPr lang="en-GB">
                <a:latin typeface="Calibri"/>
                <a:ea typeface="Calibri"/>
                <a:cs typeface="Calibri"/>
                <a:sym typeface="Calibri"/>
              </a:rPr>
              <a:t>(I.e.,“</a:t>
            </a:r>
            <a:r>
              <a:rPr lang="en-GB" sz="1200">
                <a:latin typeface="Calibri"/>
                <a:ea typeface="Calibri"/>
                <a:cs typeface="Calibri"/>
                <a:sym typeface="Calibri"/>
              </a:rPr>
              <a:t>manure management</a:t>
            </a:r>
            <a:r>
              <a:rPr lang="en-GB">
                <a:latin typeface="Calibri"/>
                <a:ea typeface="Calibri"/>
                <a:cs typeface="Calibri"/>
                <a:sym typeface="Calibri"/>
              </a:rPr>
              <a:t>”),</a:t>
            </a:r>
            <a:r>
              <a:rPr lang="en-GB" sz="1200">
                <a:latin typeface="Calibri"/>
                <a:ea typeface="Calibri"/>
                <a:cs typeface="Calibri"/>
                <a:sym typeface="Calibri"/>
              </a:rPr>
              <a:t> and enteric fermentation (</a:t>
            </a:r>
            <a:r>
              <a:rPr lang="en-GB">
                <a:latin typeface="Calibri"/>
                <a:ea typeface="Calibri"/>
                <a:cs typeface="Calibri"/>
                <a:sym typeface="Calibri"/>
              </a:rPr>
              <a:t>which is the</a:t>
            </a:r>
            <a:r>
              <a:rPr lang="en-GB" sz="1200">
                <a:latin typeface="Calibri"/>
                <a:ea typeface="Calibri"/>
                <a:cs typeface="Calibri"/>
                <a:sym typeface="Calibri"/>
              </a:rPr>
              <a:t> production of methane in the stomachs of cattle). Combined, </a:t>
            </a:r>
            <a:r>
              <a:rPr lang="en-GB">
                <a:latin typeface="Calibri"/>
                <a:ea typeface="Calibri"/>
                <a:cs typeface="Calibri"/>
                <a:sym typeface="Calibri"/>
              </a:rPr>
              <a:t>land-use</a:t>
            </a:r>
            <a:r>
              <a:rPr lang="en-GB" sz="1200">
                <a:latin typeface="Calibri"/>
                <a:ea typeface="Calibri"/>
                <a:cs typeface="Calibri"/>
                <a:sym typeface="Calibri"/>
              </a:rPr>
              <a:t> and farm-stage emissions account for more than 80% of the footprint for most foods.</a:t>
            </a:r>
            <a:endParaRPr/>
          </a:p>
          <a:p>
            <a:pPr indent="0" lvl="0" marL="0" rtl="0" algn="l">
              <a:spcBef>
                <a:spcPts val="800"/>
              </a:spcBef>
              <a:spcAft>
                <a:spcPts val="0"/>
              </a:spcAft>
              <a:buNone/>
            </a:pPr>
            <a:r>
              <a:t/>
            </a:r>
            <a:endParaRPr b="0"/>
          </a:p>
          <a:p>
            <a:pPr indent="0" lvl="0" marL="0" rtl="0" algn="l">
              <a:spcBef>
                <a:spcPts val="0"/>
              </a:spcBef>
              <a:spcAft>
                <a:spcPts val="0"/>
              </a:spcAft>
              <a:buNone/>
            </a:pPr>
            <a:r>
              <a:t/>
            </a:r>
            <a:endParaRPr b="0"/>
          </a:p>
        </p:txBody>
      </p:sp>
      <p:sp>
        <p:nvSpPr>
          <p:cNvPr id="427" name="Google Shape;42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By the end of this lecture, you will be able to:</a:t>
            </a:r>
            <a:br>
              <a:rPr lang="en-GB"/>
            </a:br>
            <a:r>
              <a:rPr lang="en-GB"/>
              <a:t>1) Understand the basics of climate change and its causes </a:t>
            </a:r>
            <a:endParaRPr/>
          </a:p>
          <a:p>
            <a:pPr indent="0" lvl="0" marL="0" rtl="0" algn="l">
              <a:spcBef>
                <a:spcPts val="0"/>
              </a:spcBef>
              <a:spcAft>
                <a:spcPts val="0"/>
              </a:spcAft>
              <a:buNone/>
            </a:pPr>
            <a:r>
              <a:rPr lang="en-GB"/>
              <a:t>2) Understand the basics of greenhouse gas emissions </a:t>
            </a:r>
            <a:endParaRPr/>
          </a:p>
          <a:p>
            <a:pPr indent="0" lvl="0" marL="0" rtl="0" algn="l">
              <a:spcBef>
                <a:spcPts val="0"/>
              </a:spcBef>
              <a:spcAft>
                <a:spcPts val="0"/>
              </a:spcAft>
              <a:buNone/>
            </a:pPr>
            <a:r>
              <a:rPr lang="en-GB"/>
              <a:t>3) Learn about significant sources of greenhouse gas emissions </a:t>
            </a:r>
            <a:endParaRPr/>
          </a:p>
          <a:p>
            <a:pPr indent="0" lvl="0" marL="0" rtl="0" algn="l">
              <a:spcBef>
                <a:spcPts val="0"/>
              </a:spcBef>
              <a:spcAft>
                <a:spcPts val="0"/>
              </a:spcAft>
              <a:buNone/>
            </a:pPr>
            <a:r>
              <a:rPr lang="en-GB"/>
              <a:t>4) Learn about pathways to reduce greenhouse emissions</a:t>
            </a:r>
            <a:endParaRPr/>
          </a:p>
        </p:txBody>
      </p:sp>
      <p:sp>
        <p:nvSpPr>
          <p:cNvPr id="210" name="Google Shape;21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Several studies have shown that global greenhouse gas emissions will need to halve by 2030 and reach net-zero by around 2050. An increasing number of governments – both national and local – as well as businesses are announcing their pledges to reach net-zero emissions within their jurisdictions or businesses. This list includes China and the United States, two of the world’s largest emitters</a:t>
            </a:r>
            <a:endParaRPr sz="1800">
              <a:latin typeface="Calibri"/>
              <a:ea typeface="Calibri"/>
              <a:cs typeface="Calibri"/>
              <a:sym typeface="Calibri"/>
            </a:endParaRPr>
          </a:p>
          <a:p>
            <a:pPr indent="0" lvl="0" marL="0" rtl="0" algn="l">
              <a:lnSpc>
                <a:spcPct val="107000"/>
              </a:lnSpc>
              <a:spcBef>
                <a:spcPts val="800"/>
              </a:spcBef>
              <a:spcAft>
                <a:spcPts val="0"/>
              </a:spcAft>
              <a:buNone/>
            </a:pPr>
            <a:r>
              <a:rPr b="1" lang="en-GB" sz="1800">
                <a:latin typeface="Calibri"/>
                <a:ea typeface="Calibri"/>
                <a:cs typeface="Calibri"/>
                <a:sym typeface="Calibri"/>
              </a:rPr>
              <a:t>But what does a ‘net-zero target’ mean and what’s the science behind net-zero?</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GB" sz="1800">
                <a:latin typeface="Calibri"/>
                <a:ea typeface="Calibri"/>
                <a:cs typeface="Calibri"/>
                <a:sym typeface="Calibri"/>
              </a:rPr>
              <a:t>Net-zero emissions will be achieved when all greenhouse gas emissions released by humans are counterbalanced by removing greenhouse gases from the atmosphere in a process known as carbon removal.</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GB" sz="1800">
                <a:latin typeface="Calibri"/>
                <a:ea typeface="Calibri"/>
                <a:cs typeface="Calibri"/>
                <a:sym typeface="Calibri"/>
              </a:rPr>
              <a:t>First and foremost, human-caused emissions (such as those from fossil-fuelled vehicles and factories) should be reduced as close to zero as possible. Any remaining greenhouse gas emissions should then be balanced with an equivalent amount of carbon removal, which can happen through things like restoring forests or using direct air capture and storage technology. Reaching net-zero emissions can be likened to achieving "climate neutrality."</a:t>
            </a:r>
            <a:endParaRPr sz="1800">
              <a:latin typeface="Calibri"/>
              <a:ea typeface="Calibri"/>
              <a:cs typeface="Calibri"/>
              <a:sym typeface="Calibri"/>
            </a:endParaRPr>
          </a:p>
          <a:p>
            <a:pPr indent="0" lvl="0" marL="0" rtl="0" algn="l">
              <a:spcBef>
                <a:spcPts val="800"/>
              </a:spcBef>
              <a:spcAft>
                <a:spcPts val="0"/>
              </a:spcAft>
              <a:buNone/>
            </a:pPr>
            <a:r>
              <a:t/>
            </a:r>
            <a:endParaRPr/>
          </a:p>
        </p:txBody>
      </p:sp>
      <p:sp>
        <p:nvSpPr>
          <p:cNvPr id="448" name="Google Shape;44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Bhutan was the first country to set a net-zero target in 2015. Now over 50 countries, representing more than half of global emissions, have set a net-zero target. However, not all net-zero targets mean the same. </a:t>
            </a:r>
            <a:endParaRPr/>
          </a:p>
          <a:p>
            <a:pPr indent="0" lvl="0" marL="0" rtl="0" algn="l">
              <a:lnSpc>
                <a:spcPct val="107000"/>
              </a:lnSpc>
              <a:spcBef>
                <a:spcPts val="800"/>
              </a:spcBef>
              <a:spcAft>
                <a:spcPts val="0"/>
              </a:spcAft>
              <a:buNone/>
            </a:pPr>
            <a:r>
              <a:rPr lang="en-GB" sz="1800">
                <a:latin typeface="Calibri"/>
                <a:ea typeface="Calibri"/>
                <a:cs typeface="Calibri"/>
                <a:sym typeface="Calibri"/>
              </a:rPr>
              <a:t>For instance, some countries’ net-zero targets rely on purchasing emissions reductions, delaying reductions within their own boundaries. This raises the issue that governments might use this strategy to avoid reducing their own emissions in the long-term. This concern can be addressed by setting clear and meaningful emission reduction targets that explicitly avoid or limit using offsets to achieve their goals.</a:t>
            </a:r>
            <a:endParaRPr/>
          </a:p>
          <a:p>
            <a:pPr indent="0" lvl="0" marL="0" rtl="0" algn="l">
              <a:lnSpc>
                <a:spcPct val="107000"/>
              </a:lnSpc>
              <a:spcBef>
                <a:spcPts val="800"/>
              </a:spcBef>
              <a:spcAft>
                <a:spcPts val="0"/>
              </a:spcAft>
              <a:buNone/>
            </a:pPr>
            <a:r>
              <a:rPr lang="en-GB" sz="1800">
                <a:latin typeface="Calibri"/>
                <a:ea typeface="Calibri"/>
                <a:cs typeface="Calibri"/>
                <a:sym typeface="Calibri"/>
              </a:rPr>
              <a:t>Another issue is the potential over-reliance on nascent technologies such as carbon dioxide removal, allowing governments to use net-zero targets to avoid emission reductions in the near-term. This concern can be addressed by setting absolute reduction targets </a:t>
            </a:r>
            <a:r>
              <a:rPr lang="en-GB"/>
              <a:t>–</a:t>
            </a:r>
            <a:r>
              <a:rPr lang="en-GB" sz="1800">
                <a:latin typeface="Calibri"/>
                <a:ea typeface="Calibri"/>
                <a:cs typeface="Calibri"/>
                <a:sym typeface="Calibri"/>
              </a:rPr>
              <a:t> which do not depend on removals </a:t>
            </a:r>
            <a:r>
              <a:rPr lang="en-GB"/>
              <a:t>–</a:t>
            </a:r>
            <a:r>
              <a:rPr lang="en-GB" sz="1800">
                <a:latin typeface="Calibri"/>
                <a:ea typeface="Calibri"/>
                <a:cs typeface="Calibri"/>
                <a:sym typeface="Calibri"/>
              </a:rPr>
              <a:t> along with long-term net-zero targets.</a:t>
            </a:r>
            <a:endParaRPr/>
          </a:p>
          <a:p>
            <a:pPr indent="0" lvl="0" marL="0" rtl="0" algn="l">
              <a:lnSpc>
                <a:spcPct val="107000"/>
              </a:lnSpc>
              <a:spcBef>
                <a:spcPts val="800"/>
              </a:spcBef>
              <a:spcAft>
                <a:spcPts val="0"/>
              </a:spcAft>
              <a:buNone/>
            </a:pPr>
            <a:r>
              <a:rPr lang="en-GB" sz="1800">
                <a:latin typeface="Calibri"/>
                <a:ea typeface="Calibri"/>
                <a:cs typeface="Calibri"/>
                <a:sym typeface="Calibri"/>
              </a:rPr>
              <a:t>Finally, the stated time horizon to achieve net-zero targets – often 2050 – may appear distant. However, as mentioned earlier, infrastructure built today is likely to last for decades and can therefore have a significant impact on achieving a target around three decades away. However, intermediate milestones can be established on the pathway to the ultimate goal of net-zero emissions.</a:t>
            </a:r>
            <a:endParaRPr/>
          </a:p>
          <a:p>
            <a:pPr indent="0" lvl="0" marL="0" rtl="0" algn="l">
              <a:lnSpc>
                <a:spcPct val="107000"/>
              </a:lnSpc>
              <a:spcBef>
                <a:spcPts val="800"/>
              </a:spcBef>
              <a:spcAft>
                <a:spcPts val="0"/>
              </a:spcAft>
              <a:buNone/>
            </a:pPr>
            <a:r>
              <a:rPr lang="en-GB" sz="1800">
                <a:latin typeface="Calibri"/>
                <a:ea typeface="Calibri"/>
                <a:cs typeface="Calibri"/>
                <a:sym typeface="Calibri"/>
              </a:rPr>
              <a:t>Overall, net-zero commitments must be robust and clearly defined in order to advance climate action. And countries must therefore take concrete steps to set such robust net-zero targets.</a:t>
            </a:r>
            <a:endParaRPr/>
          </a:p>
          <a:p>
            <a:pPr indent="0" lvl="0" marL="0" rtl="0" algn="l">
              <a:spcBef>
                <a:spcPts val="800"/>
              </a:spcBef>
              <a:spcAft>
                <a:spcPts val="0"/>
              </a:spcAft>
              <a:buNone/>
            </a:pPr>
            <a:r>
              <a:t/>
            </a:r>
            <a:endParaRPr b="0"/>
          </a:p>
        </p:txBody>
      </p:sp>
      <p:sp>
        <p:nvSpPr>
          <p:cNvPr id="461" name="Google Shape;46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In order to achieve emission reductions, it is important to identify what drives, and ultimately determines, the total amount of carbon dioxide emissions – across global, regional, national, or local levels.</a:t>
            </a:r>
            <a:endParaRPr/>
          </a:p>
          <a:p>
            <a:pPr indent="0" lvl="0" marL="0" rtl="0" algn="l">
              <a:lnSpc>
                <a:spcPct val="107000"/>
              </a:lnSpc>
              <a:spcBef>
                <a:spcPts val="800"/>
              </a:spcBef>
              <a:spcAft>
                <a:spcPts val="0"/>
              </a:spcAft>
              <a:buNone/>
            </a:pPr>
            <a:r>
              <a:rPr lang="en-GB" sz="1800">
                <a:latin typeface="Calibri"/>
                <a:ea typeface="Calibri"/>
                <a:cs typeface="Calibri"/>
                <a:sym typeface="Calibri"/>
              </a:rPr>
              <a:t>Total carbon dioxide emissions are driven by four fundamental factors, outlined in the well-known equation: the ‘kayaah Identity‘. The breakdown of the kayaah Identity equation is shown in the graphic here. In the sections below we look at the role of these different factors in driving emissions.</a:t>
            </a:r>
            <a:endParaRPr/>
          </a:p>
          <a:p>
            <a:pPr indent="0" lvl="0" marL="0" rtl="0" algn="l">
              <a:lnSpc>
                <a:spcPct val="107000"/>
              </a:lnSpc>
              <a:spcBef>
                <a:spcPts val="800"/>
              </a:spcBef>
              <a:spcAft>
                <a:spcPts val="0"/>
              </a:spcAft>
              <a:buNone/>
            </a:pPr>
            <a:r>
              <a:rPr lang="en-GB" sz="1800">
                <a:latin typeface="Calibri"/>
                <a:ea typeface="Calibri"/>
                <a:cs typeface="Calibri"/>
                <a:sym typeface="Calibri"/>
              </a:rPr>
              <a:t> </a:t>
            </a:r>
            <a:endParaRPr/>
          </a:p>
          <a:p>
            <a:pPr indent="0" lvl="0" marL="0" rtl="0" algn="l">
              <a:lnSpc>
                <a:spcPct val="107000"/>
              </a:lnSpc>
              <a:spcBef>
                <a:spcPts val="800"/>
              </a:spcBef>
              <a:spcAft>
                <a:spcPts val="0"/>
              </a:spcAft>
              <a:buNone/>
            </a:pPr>
            <a:r>
              <a:rPr lang="en-GB" sz="1800">
                <a:latin typeface="Calibri"/>
                <a:ea typeface="Calibri"/>
                <a:cs typeface="Calibri"/>
                <a:sym typeface="Calibri"/>
              </a:rPr>
              <a:t>Total emissions, in the simplest description, are determined by the following:</a:t>
            </a:r>
            <a:endParaRPr/>
          </a:p>
          <a:p>
            <a:pPr indent="0" lvl="0" marL="0" rtl="0" algn="l">
              <a:lnSpc>
                <a:spcPct val="107000"/>
              </a:lnSpc>
              <a:spcBef>
                <a:spcPts val="800"/>
              </a:spcBef>
              <a:spcAft>
                <a:spcPts val="0"/>
              </a:spcAft>
              <a:buNone/>
            </a:pPr>
            <a:r>
              <a:rPr lang="en-GB" sz="1800">
                <a:latin typeface="Calibri"/>
                <a:ea typeface="Calibri"/>
                <a:cs typeface="Calibri"/>
                <a:sym typeface="Calibri"/>
              </a:rPr>
              <a:t>Population, or the total number of people; and per capita impact, or average emissions per person</a:t>
            </a:r>
            <a:endParaRPr/>
          </a:p>
          <a:p>
            <a:pPr indent="0" lvl="0" marL="0" rtl="0" algn="l">
              <a:lnSpc>
                <a:spcPct val="107000"/>
              </a:lnSpc>
              <a:spcBef>
                <a:spcPts val="800"/>
              </a:spcBef>
              <a:spcAft>
                <a:spcPts val="0"/>
              </a:spcAft>
              <a:buNone/>
            </a:pPr>
            <a:r>
              <a:rPr lang="en-GB" sz="1800">
                <a:latin typeface="Calibri"/>
                <a:ea typeface="Calibri"/>
                <a:cs typeface="Calibri"/>
                <a:sym typeface="Calibri"/>
              </a:rPr>
              <a:t>Per capita emissions are determined by:</a:t>
            </a:r>
            <a:endParaRPr/>
          </a:p>
          <a:p>
            <a:pPr indent="0" lvl="0" marL="0" rtl="0" algn="l">
              <a:lnSpc>
                <a:spcPct val="107000"/>
              </a:lnSpc>
              <a:spcBef>
                <a:spcPts val="800"/>
              </a:spcBef>
              <a:spcAft>
                <a:spcPts val="0"/>
              </a:spcAft>
              <a:buNone/>
            </a:pPr>
            <a:r>
              <a:rPr lang="en-GB" sz="1800">
                <a:latin typeface="Calibri"/>
                <a:ea typeface="Calibri"/>
                <a:cs typeface="Calibri"/>
                <a:sym typeface="Calibri"/>
              </a:rPr>
              <a:t>Income, measured as G.D.P. per capita, as richer people tend to emit more carbon dioxide; and technology, or how much carbon dioxide is emitted per dollar spent.</a:t>
            </a:r>
            <a:endParaRPr/>
          </a:p>
          <a:p>
            <a:pPr indent="0" lvl="0" marL="0" rtl="0" algn="l">
              <a:lnSpc>
                <a:spcPct val="107000"/>
              </a:lnSpc>
              <a:spcBef>
                <a:spcPts val="800"/>
              </a:spcBef>
              <a:spcAft>
                <a:spcPts val="0"/>
              </a:spcAft>
              <a:buNone/>
            </a:pPr>
            <a:r>
              <a:rPr lang="en-GB" sz="1800">
                <a:latin typeface="Calibri"/>
                <a:ea typeface="Calibri"/>
                <a:cs typeface="Calibri"/>
                <a:sym typeface="Calibri"/>
              </a:rPr>
              <a:t>The term ‘Technology’ is determined by two factors:</a:t>
            </a:r>
            <a:endParaRPr/>
          </a:p>
          <a:p>
            <a:pPr indent="0" lvl="0" marL="0" rtl="0" algn="l">
              <a:lnSpc>
                <a:spcPct val="107000"/>
              </a:lnSpc>
              <a:spcBef>
                <a:spcPts val="800"/>
              </a:spcBef>
              <a:spcAft>
                <a:spcPts val="0"/>
              </a:spcAft>
              <a:buNone/>
            </a:pPr>
            <a:r>
              <a:rPr lang="en-GB" sz="1800">
                <a:latin typeface="Calibri"/>
                <a:ea typeface="Calibri"/>
                <a:cs typeface="Calibri"/>
                <a:sym typeface="Calibri"/>
              </a:rPr>
              <a:t>Energy intensity, or the amount of energy consumed per unit of G.D.P.; and carbon intensity, or the amount of carbon dioxide emitted per unit of energy.</a:t>
            </a:r>
            <a:endParaRPr sz="1800">
              <a:latin typeface="Calibri"/>
              <a:ea typeface="Calibri"/>
              <a:cs typeface="Calibri"/>
              <a:sym typeface="Calibri"/>
            </a:endParaRPr>
          </a:p>
          <a:p>
            <a:pPr indent="0" lvl="0" marL="0" rtl="0" algn="l">
              <a:spcBef>
                <a:spcPts val="800"/>
              </a:spcBef>
              <a:spcAft>
                <a:spcPts val="0"/>
              </a:spcAft>
              <a:buNone/>
            </a:pPr>
            <a:r>
              <a:t/>
            </a:r>
            <a:endParaRPr/>
          </a:p>
        </p:txBody>
      </p:sp>
      <p:sp>
        <p:nvSpPr>
          <p:cNvPr id="474" name="Google Shape;47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A common way of estimating the economic cost of mitigating climate change — by considering various options and their costs of reducing our greenhouse gas emissions </a:t>
            </a:r>
            <a:r>
              <a:rPr lang="en-GB"/>
              <a:t>—</a:t>
            </a:r>
            <a:r>
              <a:rPr lang="en-GB" sz="1800">
                <a:latin typeface="Calibri"/>
                <a:ea typeface="Calibri"/>
                <a:cs typeface="Calibri"/>
                <a:sym typeface="Calibri"/>
              </a:rPr>
              <a:t> is to use the so-called ‘abatement cost curve’, which is sometimes referred to as the ‘marginal abatement curve’. Here we will explore what these curves are and how we use them. But before proceeding, it is important to note that these curves can be used at a range of levels to assess the best and most economic options we have for reducing GHG emissions. In particular, they can be constructed at global, regional, nationalm or city levels. Here, a global abatement curve developed by McKinsey &amp; Company is shown.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GB" sz="1800">
                <a:latin typeface="Calibri"/>
                <a:ea typeface="Calibri"/>
                <a:cs typeface="Calibri"/>
                <a:sym typeface="Calibri"/>
              </a:rPr>
              <a:t>On the x-axis is the abatement potential for a range of options to reduce greenhouse gas emissions; here, each bar represents a specific technology or practice. The wider the bar, the greater its potential for reducing emissions. On the y-axis is the abatement cost. This measures the cost of reducing greenhouse gas emissions by one tonne by the year 2030, and in this case is given in euros per tonne of carbon dioxide equivalents saved.</a:t>
            </a:r>
            <a:endParaRPr/>
          </a:p>
          <a:p>
            <a:pPr indent="0" lvl="0" marL="0" rtl="0" algn="l">
              <a:lnSpc>
                <a:spcPct val="107000"/>
              </a:lnSpc>
              <a:spcBef>
                <a:spcPts val="800"/>
              </a:spcBef>
              <a:spcAft>
                <a:spcPts val="0"/>
              </a:spcAft>
              <a:buNone/>
            </a:pPr>
            <a:r>
              <a:rPr lang="en-GB" sz="1800">
                <a:latin typeface="Calibri"/>
                <a:ea typeface="Calibri"/>
                <a:cs typeface="Calibri"/>
                <a:sym typeface="Calibri"/>
              </a:rPr>
              <a:t>Using such an approach can provide some key insights. For instance, pursuing all of the low-cost abatement opportunities currently available, the total global economic cost would be 200 to 350 billion euros per year by 2030, which is less than one percent of the forecasted global GDP in 2030.</a:t>
            </a:r>
            <a:endParaRPr/>
          </a:p>
        </p:txBody>
      </p:sp>
      <p:sp>
        <p:nvSpPr>
          <p:cNvPr id="486" name="Google Shape;486;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b="0" lang="en-GB" sz="1800">
                <a:latin typeface="Calibri"/>
                <a:ea typeface="Calibri"/>
                <a:cs typeface="Calibri"/>
                <a:sym typeface="Calibri"/>
              </a:rPr>
              <a:t>The abatement cost curve in the previous slide showed a total abatement potential of 38 billion tonnes of carbon dioxide equivalents per year with options costing less than 60 euros per tonne. This total potential has been summarized in the chart here. </a:t>
            </a:r>
            <a:endParaRPr/>
          </a:p>
          <a:p>
            <a:pPr indent="0" lvl="0" marL="0" rtl="0" algn="l">
              <a:lnSpc>
                <a:spcPct val="107000"/>
              </a:lnSpc>
              <a:spcBef>
                <a:spcPts val="800"/>
              </a:spcBef>
              <a:spcAft>
                <a:spcPts val="0"/>
              </a:spcAft>
              <a:buNone/>
            </a:pPr>
            <a:r>
              <a:rPr b="0" lang="en-GB" sz="1800">
                <a:latin typeface="Calibri"/>
                <a:ea typeface="Calibri"/>
                <a:cs typeface="Calibri"/>
                <a:sym typeface="Calibri"/>
              </a:rPr>
              <a:t>The first line in this chart is the ‘business-as-usual’ (or B.A.U.) pathway. In this pathway, annual emissions are expected to be to be 70 billion tonnes of carbon dioxide equivalents by 2030.</a:t>
            </a:r>
            <a:endParaRPr/>
          </a:p>
          <a:p>
            <a:pPr indent="0" lvl="0" marL="0" rtl="0" algn="l">
              <a:lnSpc>
                <a:spcPct val="107000"/>
              </a:lnSpc>
              <a:spcBef>
                <a:spcPts val="800"/>
              </a:spcBef>
              <a:spcAft>
                <a:spcPts val="0"/>
              </a:spcAft>
              <a:buNone/>
            </a:pPr>
            <a:r>
              <a:rPr b="0" lang="en-GB" sz="1800">
                <a:latin typeface="Calibri"/>
                <a:ea typeface="Calibri"/>
                <a:cs typeface="Calibri"/>
                <a:sym typeface="Calibri"/>
              </a:rPr>
              <a:t>Below this line are options for emissions reduction in five categories. The first three categories – energy efficiency, low-carbon energy supply, and terrestrial carbon options </a:t>
            </a:r>
            <a:r>
              <a:rPr b="0" lang="en-GB"/>
              <a:t>–</a:t>
            </a:r>
            <a:r>
              <a:rPr b="0" lang="en-GB">
                <a:latin typeface="Calibri"/>
                <a:ea typeface="Calibri"/>
                <a:cs typeface="Calibri"/>
                <a:sym typeface="Calibri"/>
              </a:rPr>
              <a:t> </a:t>
            </a:r>
            <a:r>
              <a:rPr b="0" lang="en-GB" sz="1800">
                <a:latin typeface="Calibri"/>
                <a:ea typeface="Calibri"/>
                <a:cs typeface="Calibri"/>
                <a:sym typeface="Calibri"/>
              </a:rPr>
              <a:t>cost below 60 euros per tonne of carbon dioxide abated. Together these three measures would translate to avoiding 38 billion tonnes of emissions.</a:t>
            </a:r>
            <a:endParaRPr/>
          </a:p>
          <a:p>
            <a:pPr indent="0" lvl="0" marL="0" rtl="0" algn="l">
              <a:lnSpc>
                <a:spcPct val="107000"/>
              </a:lnSpc>
              <a:spcBef>
                <a:spcPts val="800"/>
              </a:spcBef>
              <a:spcAft>
                <a:spcPts val="0"/>
              </a:spcAft>
              <a:buNone/>
            </a:pPr>
            <a:r>
              <a:rPr b="0" lang="en-GB" sz="1800">
                <a:latin typeface="Calibri"/>
                <a:ea typeface="Calibri"/>
                <a:cs typeface="Calibri"/>
                <a:sym typeface="Calibri"/>
              </a:rPr>
              <a:t>But two additional types of opportunities for emission reduction are also showing. The first type consists of opportunities that are considered more expensive technical measures, costing 60 to 100 euros per tonne avoided. But such options are not unattainable. As a result, it is expected that the range of cheaper options will have a significantly greater uptake before more expensive technologies are adopted. The second type of additional opportunity lies in social and behavioural changes which influence energy consumption and consumer choices towards lower-carbon options.</a:t>
            </a:r>
            <a:endParaRPr/>
          </a:p>
          <a:p>
            <a:pPr indent="0" lvl="0" marL="0" rtl="0" algn="l">
              <a:lnSpc>
                <a:spcPct val="107000"/>
              </a:lnSpc>
              <a:spcBef>
                <a:spcPts val="800"/>
              </a:spcBef>
              <a:spcAft>
                <a:spcPts val="0"/>
              </a:spcAft>
              <a:buNone/>
            </a:pPr>
            <a:r>
              <a:rPr b="0" lang="en-GB" sz="1800">
                <a:latin typeface="Calibri"/>
                <a:ea typeface="Calibri"/>
                <a:cs typeface="Calibri"/>
                <a:sym typeface="Calibri"/>
              </a:rPr>
              <a:t>Including these additional opportunities results in a maximum technical abatement potential by 2030 of 47 billion tonnes of carbon dioxide equivalents per year. The maximum global potential is therefore a 65 to 70% reduction relative to the current projected pathway.</a:t>
            </a:r>
            <a:endParaRPr/>
          </a:p>
          <a:p>
            <a:pPr indent="0" lvl="0" marL="0" rtl="0" algn="l">
              <a:spcBef>
                <a:spcPts val="800"/>
              </a:spcBef>
              <a:spcAft>
                <a:spcPts val="0"/>
              </a:spcAft>
              <a:buNone/>
            </a:pPr>
            <a:r>
              <a:t/>
            </a:r>
            <a:endParaRPr b="0"/>
          </a:p>
        </p:txBody>
      </p:sp>
      <p:sp>
        <p:nvSpPr>
          <p:cNvPr id="499" name="Google Shape;499;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200" u="none">
                <a:solidFill>
                  <a:schemeClr val="dk1"/>
                </a:solidFill>
                <a:latin typeface="Calibri"/>
                <a:ea typeface="Calibri"/>
                <a:cs typeface="Calibri"/>
                <a:sym typeface="Calibri"/>
              </a:rPr>
              <a:t>The carbon cycle describes the process in which carbon atoms continually travel from the atmosphere to the Earth and then back into the atmosphere.</a:t>
            </a:r>
            <a:r>
              <a:rPr lang="en-GB"/>
              <a:t> </a:t>
            </a:r>
            <a:endParaRPr b="0" i="0" sz="1200" u="none">
              <a:solidFill>
                <a:schemeClr val="dk1"/>
              </a:solidFill>
              <a:latin typeface="Calibri"/>
              <a:ea typeface="Calibri"/>
              <a:cs typeface="Calibri"/>
              <a:sym typeface="Calibri"/>
            </a:endParaRPr>
          </a:p>
          <a:p>
            <a:pPr indent="0" lvl="0" marL="0" rtl="0" algn="l">
              <a:spcBef>
                <a:spcPts val="0"/>
              </a:spcBef>
              <a:spcAft>
                <a:spcPts val="0"/>
              </a:spcAft>
              <a:buNone/>
            </a:pPr>
            <a:r>
              <a:rPr b="0" i="0" lang="en-GB" sz="1200" u="none">
                <a:solidFill>
                  <a:schemeClr val="dk1"/>
                </a:solidFill>
                <a:latin typeface="Calibri"/>
                <a:ea typeface="Calibri"/>
                <a:cs typeface="Calibri"/>
                <a:sym typeface="Calibri"/>
              </a:rPr>
              <a:t>Since our planet and its atmosphere form a closed environment, the amount of carbon in this system does not change. Where the carbon is located — in the atmosphere or on Earth — is constantly in flux.</a:t>
            </a:r>
            <a:endParaRPr b="0" i="0" sz="1200" u="none">
              <a:solidFill>
                <a:schemeClr val="dk1"/>
              </a:solidFill>
              <a:latin typeface="Calibri"/>
              <a:ea typeface="Calibri"/>
              <a:cs typeface="Calibri"/>
              <a:sym typeface="Calibri"/>
            </a:endParaRPr>
          </a:p>
          <a:p>
            <a:pPr indent="0" lvl="0" marL="0" rtl="0" algn="l">
              <a:spcBef>
                <a:spcPts val="0"/>
              </a:spcBef>
              <a:spcAft>
                <a:spcPts val="0"/>
              </a:spcAft>
              <a:buNone/>
            </a:pPr>
            <a:r>
              <a:rPr b="0" i="0" lang="en-GB" sz="1200" u="none">
                <a:solidFill>
                  <a:schemeClr val="dk1"/>
                </a:solidFill>
                <a:latin typeface="Calibri"/>
                <a:ea typeface="Calibri"/>
                <a:cs typeface="Calibri"/>
                <a:sym typeface="Calibri"/>
              </a:rPr>
              <a:t>Along with the nitrogen cycle and water cycle, the carbon cycle comprises a sequence of events that are key to </a:t>
            </a:r>
            <a:r>
              <a:rPr lang="en-GB"/>
              <a:t>making </a:t>
            </a:r>
            <a:r>
              <a:rPr b="0" i="0" lang="en-GB" sz="1200" u="none">
                <a:solidFill>
                  <a:schemeClr val="dk1"/>
                </a:solidFill>
                <a:latin typeface="Calibri"/>
                <a:ea typeface="Calibri"/>
                <a:cs typeface="Calibri"/>
                <a:sym typeface="Calibri"/>
              </a:rPr>
              <a:t>Earth capable of sustaining life.</a:t>
            </a:r>
            <a:r>
              <a:rPr lang="en-GB"/>
              <a:t> </a:t>
            </a:r>
            <a:endParaRPr b="0" i="0" sz="1200" u="none">
              <a:solidFill>
                <a:schemeClr val="dk1"/>
              </a:solidFill>
              <a:latin typeface="Calibri"/>
              <a:ea typeface="Calibri"/>
              <a:cs typeface="Calibri"/>
              <a:sym typeface="Calibri"/>
            </a:endParaRPr>
          </a:p>
          <a:p>
            <a:pPr indent="0" lvl="0" marL="0" rtl="0" algn="l">
              <a:spcBef>
                <a:spcPts val="0"/>
              </a:spcBef>
              <a:spcAft>
                <a:spcPts val="0"/>
              </a:spcAft>
              <a:buNone/>
            </a:pPr>
            <a:r>
              <a:t/>
            </a:r>
            <a:endParaRPr b="0" i="0" sz="1200" u="none">
              <a:solidFill>
                <a:schemeClr val="dk1"/>
              </a:solidFill>
              <a:latin typeface="Calibri"/>
              <a:ea typeface="Calibri"/>
              <a:cs typeface="Calibri"/>
              <a:sym typeface="Calibri"/>
            </a:endParaRPr>
          </a:p>
          <a:p>
            <a:pPr indent="0" lvl="0" marL="0" rtl="0" algn="l">
              <a:spcBef>
                <a:spcPts val="0"/>
              </a:spcBef>
              <a:spcAft>
                <a:spcPts val="0"/>
              </a:spcAft>
              <a:buNone/>
            </a:pPr>
            <a:r>
              <a:rPr b="0" i="0" lang="en-GB" sz="1200" u="none">
                <a:solidFill>
                  <a:schemeClr val="dk1"/>
                </a:solidFill>
                <a:latin typeface="Calibri"/>
                <a:ea typeface="Calibri"/>
                <a:cs typeface="Calibri"/>
                <a:sym typeface="Calibri"/>
              </a:rPr>
              <a:t>Movement of carbon between land, atmosphere, and ocean </a:t>
            </a:r>
            <a:r>
              <a:rPr lang="en-GB"/>
              <a:t>includes</a:t>
            </a:r>
            <a:r>
              <a:rPr b="0" i="0" lang="en-GB" sz="1200" u="none">
                <a:solidFill>
                  <a:schemeClr val="dk1"/>
                </a:solidFill>
                <a:latin typeface="Calibri"/>
                <a:ea typeface="Calibri"/>
                <a:cs typeface="Calibri"/>
                <a:sym typeface="Calibri"/>
              </a:rPr>
              <a:t> natural fluxes, human contributions, and stored carbon. The effects of volcanic and tectonic activity are not included.</a:t>
            </a:r>
            <a:endParaRPr b="0" i="0" sz="1200" u="none">
              <a:solidFill>
                <a:schemeClr val="dk1"/>
              </a:solidFill>
              <a:latin typeface="Calibri"/>
              <a:ea typeface="Calibri"/>
              <a:cs typeface="Calibri"/>
              <a:sym typeface="Calibri"/>
            </a:endParaRPr>
          </a:p>
          <a:p>
            <a:pPr indent="0" lvl="0" marL="0" rtl="0" algn="l">
              <a:spcBef>
                <a:spcPts val="0"/>
              </a:spcBef>
              <a:spcAft>
                <a:spcPts val="0"/>
              </a:spcAft>
              <a:buNone/>
            </a:pPr>
            <a:r>
              <a:rPr b="0" i="0" lang="en-GB" sz="1200" u="none">
                <a:solidFill>
                  <a:schemeClr val="dk1"/>
                </a:solidFill>
                <a:latin typeface="Calibri"/>
                <a:ea typeface="Calibri"/>
                <a:cs typeface="Calibri"/>
                <a:sym typeface="Calibri"/>
              </a:rPr>
              <a:t>Since the industrial revolution, and especially since the end of World War Two, human activity has substantially disturbed the global carbon cycle by redistributing massive amounts of carbon. Humans have also continued to introduce changes to vegetation and other land use, which in turn further impact the carbon cycle.</a:t>
            </a:r>
            <a:r>
              <a:rPr lang="en-GB"/>
              <a:t> </a:t>
            </a:r>
            <a:endParaRPr u="none">
              <a:solidFill>
                <a:schemeClr val="dk1"/>
              </a:solidFill>
            </a:endParaRPr>
          </a:p>
        </p:txBody>
      </p:sp>
      <p:sp>
        <p:nvSpPr>
          <p:cNvPr id="221" name="Google Shape;22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Carbon sources include the following processes:​</a:t>
            </a:r>
            <a:endParaRPr/>
          </a:p>
          <a:p>
            <a:pPr indent="0" lvl="0" marL="0" rtl="0" algn="l">
              <a:lnSpc>
                <a:spcPct val="107000"/>
              </a:lnSpc>
              <a:spcBef>
                <a:spcPts val="800"/>
              </a:spcBef>
              <a:spcAft>
                <a:spcPts val="0"/>
              </a:spcAft>
              <a:buNone/>
            </a:pPr>
            <a:r>
              <a:rPr lang="en-GB" sz="1800">
                <a:latin typeface="Calibri"/>
                <a:ea typeface="Calibri"/>
                <a:cs typeface="Calibri"/>
                <a:sym typeface="Calibri"/>
              </a:rPr>
              <a:t>1) All living organisms release carbon dioxide as part of a cellular process known as respiration. This is true for plants as well. Although plants use carbon dioxide along with sunlight and water to grow, through a process known as synthesis, they release carbon dioxide at night.​</a:t>
            </a:r>
            <a:endParaRPr/>
          </a:p>
          <a:p>
            <a:pPr indent="0" lvl="0" marL="0" rtl="0" algn="l">
              <a:lnSpc>
                <a:spcPct val="107000"/>
              </a:lnSpc>
              <a:spcBef>
                <a:spcPts val="800"/>
              </a:spcBef>
              <a:spcAft>
                <a:spcPts val="0"/>
              </a:spcAft>
              <a:buClr>
                <a:schemeClr val="dk1"/>
              </a:buClr>
              <a:buSzPts val="1800"/>
              <a:buFont typeface="Calibri"/>
              <a:buNone/>
            </a:pPr>
            <a:r>
              <a:rPr lang="en-GB" sz="1800">
                <a:latin typeface="Calibri"/>
                <a:ea typeface="Calibri"/>
                <a:cs typeface="Calibri"/>
                <a:sym typeface="Calibri"/>
              </a:rPr>
              <a:t>2) The decomposition of organic matter releases carbon into the atmosphere.</a:t>
            </a:r>
            <a:endParaRPr/>
          </a:p>
          <a:p>
            <a:pPr indent="0" lvl="0" marL="0" rtl="0" algn="l">
              <a:lnSpc>
                <a:spcPct val="107000"/>
              </a:lnSpc>
              <a:spcBef>
                <a:spcPts val="0"/>
              </a:spcBef>
              <a:spcAft>
                <a:spcPts val="0"/>
              </a:spcAft>
              <a:buClr>
                <a:schemeClr val="dk1"/>
              </a:buClr>
              <a:buSzPts val="1800"/>
              <a:buFont typeface="Calibri"/>
              <a:buNone/>
            </a:pPr>
            <a:r>
              <a:rPr lang="en-GB" sz="1800">
                <a:latin typeface="Calibri"/>
                <a:ea typeface="Calibri"/>
                <a:cs typeface="Calibri"/>
                <a:sym typeface="Calibri"/>
              </a:rPr>
              <a:t>3) Volcanic eruptions and tectonic plate movements also release carbon dioxide in the atmosphere.​</a:t>
            </a:r>
            <a:endParaRPr/>
          </a:p>
          <a:p>
            <a:pPr indent="0" lvl="0" marL="0" rtl="0" algn="l">
              <a:lnSpc>
                <a:spcPct val="107000"/>
              </a:lnSpc>
              <a:spcBef>
                <a:spcPts val="0"/>
              </a:spcBef>
              <a:spcAft>
                <a:spcPts val="0"/>
              </a:spcAft>
              <a:buClr>
                <a:schemeClr val="dk1"/>
              </a:buClr>
              <a:buSzPts val="1800"/>
              <a:buFont typeface="Calibri"/>
              <a:buNone/>
            </a:pPr>
            <a:r>
              <a:rPr lang="en-GB" sz="1800">
                <a:latin typeface="Calibri"/>
                <a:ea typeface="Calibri"/>
                <a:cs typeface="Calibri"/>
                <a:sym typeface="Calibri"/>
              </a:rPr>
              <a:t>4) The burning of fossil fuels like coal, gas, and oil leads to the release of stored carbon into the earth and oceans.​</a:t>
            </a:r>
            <a:endParaRPr/>
          </a:p>
          <a:p>
            <a:pPr indent="0" lvl="0" marL="0" rtl="0" algn="l">
              <a:spcBef>
                <a:spcPts val="800"/>
              </a:spcBef>
              <a:spcAft>
                <a:spcPts val="0"/>
              </a:spcAft>
              <a:buNone/>
            </a:pPr>
            <a:r>
              <a:rPr lang="en-GB" sz="1800">
                <a:latin typeface="Calibri"/>
                <a:ea typeface="Calibri"/>
                <a:cs typeface="Calibri"/>
                <a:sym typeface="Calibri"/>
              </a:rPr>
              <a:t>5) Conversion of land from forests to agricultural land, as one example, results in the release of carbon emissions. When soil is cultivated, carbon dioxide is released into the atmosphere. This is principally as a result of the oxidation of the soil organic matter.</a:t>
            </a:r>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lnSpc>
                <a:spcPct val="107000"/>
              </a:lnSpc>
              <a:spcBef>
                <a:spcPts val="0"/>
              </a:spcBef>
              <a:spcAft>
                <a:spcPts val="0"/>
              </a:spcAft>
              <a:buNone/>
            </a:pPr>
            <a:r>
              <a:rPr lang="en-GB" sz="1800" u="sng">
                <a:latin typeface="Calibri"/>
                <a:ea typeface="Calibri"/>
                <a:cs typeface="Calibri"/>
                <a:sym typeface="Calibri"/>
              </a:rPr>
              <a:t>Carbon sinks include the following:</a:t>
            </a:r>
            <a:endParaRPr/>
          </a:p>
          <a:p>
            <a:pPr indent="0" lvl="0" marL="0" rtl="0" algn="l">
              <a:lnSpc>
                <a:spcPct val="107000"/>
              </a:lnSpc>
              <a:spcBef>
                <a:spcPts val="800"/>
              </a:spcBef>
              <a:spcAft>
                <a:spcPts val="0"/>
              </a:spcAft>
              <a:buNone/>
            </a:pPr>
            <a:r>
              <a:rPr lang="en-GB" sz="1800">
                <a:latin typeface="Calibri"/>
                <a:ea typeface="Calibri"/>
                <a:cs typeface="Calibri"/>
                <a:sym typeface="Calibri"/>
              </a:rPr>
              <a:t>1) All forms of vegetation store carbon. And long-standing forests are a major sink for carbon.</a:t>
            </a:r>
            <a:endParaRPr/>
          </a:p>
          <a:p>
            <a:pPr indent="0" lvl="0" marL="0" rtl="0" algn="l">
              <a:lnSpc>
                <a:spcPct val="107000"/>
              </a:lnSpc>
              <a:spcBef>
                <a:spcPts val="800"/>
              </a:spcBef>
              <a:spcAft>
                <a:spcPts val="0"/>
              </a:spcAft>
              <a:buNone/>
            </a:pPr>
            <a:r>
              <a:rPr lang="en-GB" sz="1800">
                <a:latin typeface="Calibri"/>
                <a:ea typeface="Calibri"/>
                <a:cs typeface="Calibri"/>
                <a:sym typeface="Calibri"/>
              </a:rPr>
              <a:t>2) The lithosphere is the rocky outer part of the Earth. It is made up of the brittle crust and the top part of the upper mantle. Carbon moves through the lithosphere in two forms, inorganic and organic carbon. Inorganic carbon is carbon that originates from non-living things, such as rocks. Organic carbon on the other hand is derived from living organisms, such as plants and animals.</a:t>
            </a:r>
            <a:endParaRPr/>
          </a:p>
          <a:p>
            <a:pPr indent="0" lvl="0" marL="0" rtl="0" algn="l">
              <a:lnSpc>
                <a:spcPct val="107000"/>
              </a:lnSpc>
              <a:spcBef>
                <a:spcPts val="800"/>
              </a:spcBef>
              <a:spcAft>
                <a:spcPts val="0"/>
              </a:spcAft>
              <a:buNone/>
            </a:pPr>
            <a:r>
              <a:rPr lang="en-GB" sz="1800">
                <a:latin typeface="Calibri"/>
                <a:ea typeface="Calibri"/>
                <a:cs typeface="Calibri"/>
                <a:sym typeface="Calibri"/>
              </a:rPr>
              <a:t>3) In the case of the ocean, carbon is continually exchanged between the ocean’s surface waters and the atmosphere, or is stored for long periods of time in the ocean depths. Some of this eventually is turned into fossil fuels.</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GB" sz="1800">
                <a:latin typeface="Calibri"/>
                <a:ea typeface="Calibri"/>
                <a:cs typeface="Calibri"/>
                <a:sym typeface="Calibri"/>
              </a:rPr>
              <a:t>4) Carbon dioxide is present in the atmosphere as a gas.</a:t>
            </a:r>
            <a:endParaRPr/>
          </a:p>
          <a:p>
            <a:pPr indent="0" lvl="0" marL="0" rtl="0" algn="l">
              <a:lnSpc>
                <a:spcPct val="107000"/>
              </a:lnSpc>
              <a:spcBef>
                <a:spcPts val="800"/>
              </a:spcBef>
              <a:spcAft>
                <a:spcPts val="0"/>
              </a:spcAft>
              <a:buNone/>
            </a:pPr>
            <a:r>
              <a:rPr lang="en-GB" sz="1800">
                <a:latin typeface="Calibri"/>
                <a:ea typeface="Calibri"/>
                <a:cs typeface="Calibri"/>
                <a:sym typeface="Calibri"/>
              </a:rPr>
              <a:t> </a:t>
            </a:r>
            <a:endParaRPr/>
          </a:p>
        </p:txBody>
      </p:sp>
      <p:sp>
        <p:nvSpPr>
          <p:cNvPr id="235" name="Google Shape;23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There is now strong scientific consensus on the correspondence between temperature and the concentration of carbon dioxide in the atmosphere observed during the past several hundred thousand years. When the carbon dioxide concentration goes up, temperature goes up. When the carbon dioxide concentration goes down, temperature goes down. A small part of the correspondence is due to the relationship between temperature and the solubility of carbon dioxide in the surface ocean, but the majority of the correspondence is consistent with a feedback between carbon dioxide and climate. </a:t>
            </a:r>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GB" sz="1800">
                <a:latin typeface="Calibri"/>
                <a:ea typeface="Calibri"/>
                <a:cs typeface="Calibri"/>
                <a:sym typeface="Calibri"/>
              </a:rPr>
              <a:t>While it might seem simple to determine cause and effect between carbon dioxide and climate from which change occurs first, or from some other means, the determination of cause and effect remains exceedingly difficult. This is due to the fact that other changes may be involved, including altered vegetation, land surface characteristics, and ice sheet extent. Therefore, it is clear that temperate and carbon dioxide concentration in the atmosphere are closely correlated, but the causal link between the two is complex to prove.</a:t>
            </a:r>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GB" sz="1800">
                <a:latin typeface="Calibri"/>
                <a:ea typeface="Calibri"/>
                <a:cs typeface="Calibri"/>
                <a:sym typeface="Calibri"/>
              </a:rPr>
              <a:t>Finally, historical glacial data reveal that climate change is not just about temperature. As carbon dioxide has changed in the past, many other aspects of the climate have changed too. During glacial times, snow lines were lower, continents were drier, and the tropical monsoons were weaker. Some of these changes may be independent; others may be tightly coupled to the changing level of carbon dioxide. Understanding which of these changes might occur in the future, and how large those changes might be, remains a topic of vigorous research. </a:t>
            </a:r>
            <a:endParaRPr sz="1800">
              <a:latin typeface="Calibri"/>
              <a:ea typeface="Calibri"/>
              <a:cs typeface="Calibri"/>
              <a:sym typeface="Calibri"/>
            </a:endParaRPr>
          </a:p>
        </p:txBody>
      </p:sp>
      <p:sp>
        <p:nvSpPr>
          <p:cNvPr id="252" name="Google Shape;25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Global warming, caused by greenhouse gases, leads to an increase in temperature over the globe, with nearly all land and ocean areas affected. The map here compares local temperatures in 2019 based on how different they were from historical averages after accounting for the typical climate variability at each location. </a:t>
            </a:r>
            <a:endParaRPr sz="1800">
              <a:latin typeface="Calibri"/>
              <a:ea typeface="Calibri"/>
              <a:cs typeface="Calibri"/>
              <a:sym typeface="Calibri"/>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GB" sz="1800">
                <a:latin typeface="Calibri"/>
                <a:ea typeface="Calibri"/>
                <a:cs typeface="Calibri"/>
                <a:sym typeface="Calibri"/>
              </a:rPr>
              <a:t>In 2019, 88% of the Earth’s surface was significantly warmer than the average temperature during 1951 to 1980, 10% was of a similar temperature, and only 1.5% was significantly colder.</a:t>
            </a:r>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GB" sz="1800">
                <a:latin typeface="Calibri"/>
                <a:ea typeface="Calibri"/>
                <a:cs typeface="Calibri"/>
                <a:sym typeface="Calibri"/>
              </a:rPr>
              <a:t>Scientists estimate that 9.9% of the Earth’s surface set a new local record for the warmest annual average temperature. However, no places on Earth experienced a record cold annual average in the same year of 2019.</a:t>
            </a:r>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GB" sz="1800">
                <a:latin typeface="Calibri"/>
                <a:ea typeface="Calibri"/>
                <a:cs typeface="Calibri"/>
                <a:sym typeface="Calibri"/>
              </a:rPr>
              <a:t>In a stable climate only 2.5% of the Earth would be expected to have temperatures “Very High” or higher in any given year. In 2019, 52% of the Earth had annual averages that would rate as “Very High” compared to the historical climate, including large portions of the tropics.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GB" sz="1800">
                <a:latin typeface="Calibri"/>
                <a:ea typeface="Calibri"/>
                <a:cs typeface="Calibri"/>
                <a:sym typeface="Calibri"/>
              </a:rPr>
              <a:t> </a:t>
            </a:r>
            <a:endParaRPr/>
          </a:p>
          <a:p>
            <a:pPr indent="0" lvl="0" marL="0" rtl="0" algn="l">
              <a:lnSpc>
                <a:spcPct val="107000"/>
              </a:lnSpc>
              <a:spcBef>
                <a:spcPts val="800"/>
              </a:spcBef>
              <a:spcAft>
                <a:spcPts val="0"/>
              </a:spcAft>
              <a:buNone/>
            </a:pPr>
            <a:r>
              <a:rPr lang="en-GB" sz="1800">
                <a:latin typeface="Calibri"/>
                <a:ea typeface="Calibri"/>
                <a:cs typeface="Calibri"/>
                <a:sym typeface="Calibri"/>
              </a:rPr>
              <a:t> </a:t>
            </a:r>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p:txBody>
      </p:sp>
      <p:sp>
        <p:nvSpPr>
          <p:cNvPr id="266" name="Google Shape;26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Climate change is a long-term change in the average weather patterns that have come to define Earth’s local, regional, and global climates. These changes have a broad range of observed effects that are synonymous with the term. These include global land and ocean temperature increases; rising sea levels; ice loss at Earth’s poles and in mountain glaciers; frequency and severity changes in extreme weather such as hurricanes, heatwaves, wildfires, droughts, floods, and precipitation; and cloud and vegetation cover changes, to name but a few.</a:t>
            </a:r>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GB" sz="1800">
                <a:latin typeface="Calibri"/>
                <a:ea typeface="Calibri"/>
                <a:cs typeface="Calibri"/>
                <a:sym typeface="Calibri"/>
              </a:rPr>
              <a:t>Scientists use observations from the ground, air, and space, along with theoretical models, to monitor and study past, present, and future climate change. Climate data records provide evidence of climate change key indicators.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GB" sz="1800">
                <a:latin typeface="Calibri"/>
                <a:ea typeface="Calibri"/>
                <a:cs typeface="Calibri"/>
                <a:sym typeface="Calibri"/>
              </a:rPr>
              <a:t>Global warming is the long-term heating of Earth’s climate system observed since the pre-industrial period (between 1850 and 1900) due to human activities, primarily fossil fuel burning which increases heat-trapping greenhouse gas levels in Earth’s atmosphere. The term is frequently used interchangeably with the term climate change, though the latter refers to both human and naturally produced warming and the effects it has on our planet. Global warming is most commonly measured as the average increase in Earth’s global surface temperature.</a:t>
            </a:r>
            <a:endParaRPr/>
          </a:p>
          <a:p>
            <a:pPr indent="0" lvl="0" marL="0" rtl="0" algn="l">
              <a:lnSpc>
                <a:spcPct val="110000"/>
              </a:lnSpc>
              <a:spcBef>
                <a:spcPts val="800"/>
              </a:spcBef>
              <a:spcAft>
                <a:spcPts val="0"/>
              </a:spcAft>
              <a:buNone/>
            </a:pPr>
            <a:r>
              <a:t/>
            </a:r>
            <a:endParaRPr/>
          </a:p>
        </p:txBody>
      </p:sp>
      <p:sp>
        <p:nvSpPr>
          <p:cNvPr id="279" name="Google Shape;27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lnSpc>
                <a:spcPct val="107000"/>
              </a:lnSpc>
              <a:spcBef>
                <a:spcPts val="0"/>
              </a:spcBef>
              <a:spcAft>
                <a:spcPts val="0"/>
              </a:spcAft>
              <a:buNone/>
            </a:pPr>
            <a:r>
              <a:rPr b="0" lang="en-GB" sz="1800">
                <a:latin typeface="Calibri"/>
                <a:ea typeface="Calibri"/>
                <a:cs typeface="Calibri"/>
                <a:sym typeface="Calibri"/>
              </a:rPr>
              <a:t>It is important to recognize that there are other types of greenhouse gases apart from carbon dioxide. These include methane, nitrous oxide, H.F.C, C.F.C., and S.F. </a:t>
            </a:r>
            <a:r>
              <a:rPr b="0" baseline="-25000" lang="en-GB" sz="1800">
                <a:latin typeface="Calibri"/>
                <a:ea typeface="Calibri"/>
                <a:cs typeface="Calibri"/>
                <a:sym typeface="Calibri"/>
              </a:rPr>
              <a:t>6</a:t>
            </a:r>
            <a:r>
              <a:rPr b="0" lang="en-GB" sz="1800">
                <a:latin typeface="Calibri"/>
                <a:ea typeface="Calibri"/>
                <a:cs typeface="Calibri"/>
                <a:sym typeface="Calibri"/>
              </a:rPr>
              <a:t>. </a:t>
            </a:r>
            <a:endParaRPr b="0" sz="1800">
              <a:latin typeface="Calibri"/>
              <a:ea typeface="Calibri"/>
              <a:cs typeface="Calibri"/>
              <a:sym typeface="Calibri"/>
            </a:endParaRPr>
          </a:p>
          <a:p>
            <a:pPr indent="0" lvl="0" marL="0" rtl="0" algn="just">
              <a:lnSpc>
                <a:spcPct val="107000"/>
              </a:lnSpc>
              <a:spcBef>
                <a:spcPts val="800"/>
              </a:spcBef>
              <a:spcAft>
                <a:spcPts val="0"/>
              </a:spcAft>
              <a:buNone/>
            </a:pPr>
            <a:r>
              <a:t/>
            </a:r>
            <a:endParaRPr b="0" sz="1800">
              <a:latin typeface="Calibri"/>
              <a:ea typeface="Calibri"/>
              <a:cs typeface="Calibri"/>
              <a:sym typeface="Calibri"/>
            </a:endParaRPr>
          </a:p>
          <a:p>
            <a:pPr indent="0" lvl="0" marL="0" rtl="0" algn="just">
              <a:lnSpc>
                <a:spcPct val="107000"/>
              </a:lnSpc>
              <a:spcBef>
                <a:spcPts val="800"/>
              </a:spcBef>
              <a:spcAft>
                <a:spcPts val="0"/>
              </a:spcAft>
              <a:buNone/>
            </a:pPr>
            <a:r>
              <a:rPr b="0" lang="en-GB" sz="1800">
                <a:latin typeface="Calibri"/>
                <a:ea typeface="Calibri"/>
                <a:cs typeface="Calibri"/>
                <a:sym typeface="Calibri"/>
              </a:rPr>
              <a:t>Each of these greenhouse gases has a different relative contribution to global warming; for example, one tonne of methane does not have the same impact on warming as one tonne of carbon dioxide.</a:t>
            </a:r>
            <a:endParaRPr/>
          </a:p>
          <a:p>
            <a:pPr indent="0" lvl="0" marL="0" rtl="0" algn="just">
              <a:lnSpc>
                <a:spcPct val="107000"/>
              </a:lnSpc>
              <a:spcBef>
                <a:spcPts val="800"/>
              </a:spcBef>
              <a:spcAft>
                <a:spcPts val="0"/>
              </a:spcAft>
              <a:buNone/>
            </a:pPr>
            <a:r>
              <a:t/>
            </a:r>
            <a:endParaRPr b="0" sz="1800">
              <a:latin typeface="Calibri"/>
              <a:ea typeface="Calibri"/>
              <a:cs typeface="Calibri"/>
              <a:sym typeface="Calibri"/>
            </a:endParaRPr>
          </a:p>
          <a:p>
            <a:pPr indent="0" lvl="0" marL="0" rtl="0" algn="just">
              <a:lnSpc>
                <a:spcPct val="107000"/>
              </a:lnSpc>
              <a:spcBef>
                <a:spcPts val="800"/>
              </a:spcBef>
              <a:spcAft>
                <a:spcPts val="0"/>
              </a:spcAft>
              <a:buNone/>
            </a:pPr>
            <a:r>
              <a:rPr b="0" lang="en-GB" sz="1800">
                <a:latin typeface="Calibri"/>
                <a:ea typeface="Calibri"/>
                <a:cs typeface="Calibri"/>
                <a:sym typeface="Calibri"/>
              </a:rPr>
              <a:t>These differences are captured with the ‘Global Warming Potential’ (or G.W.P.) metric. G.W.P. can be defined on a range of time periods; however, the most commonly used is the 100-year timescale (G.W.P. </a:t>
            </a:r>
            <a:r>
              <a:rPr b="0" baseline="-25000" lang="en-GB" sz="1800">
                <a:latin typeface="Calibri"/>
                <a:ea typeface="Calibri"/>
                <a:cs typeface="Calibri"/>
                <a:sym typeface="Calibri"/>
              </a:rPr>
              <a:t>100</a:t>
            </a:r>
            <a:r>
              <a:rPr b="0" lang="en-GB" sz="1800">
                <a:latin typeface="Calibri"/>
                <a:ea typeface="Calibri"/>
                <a:cs typeface="Calibri"/>
                <a:sym typeface="Calibri"/>
              </a:rPr>
              <a:t>). This is what has been adopted by the I.P.C.C. or the </a:t>
            </a:r>
            <a:r>
              <a:rPr b="0" lang="en-GB"/>
              <a:t>Intergovernmental Panel on Climate Change, a key UN body.</a:t>
            </a:r>
            <a:endParaRPr b="0"/>
          </a:p>
          <a:p>
            <a:pPr indent="0" lvl="0" marL="0" rtl="0" algn="just">
              <a:lnSpc>
                <a:spcPct val="107000"/>
              </a:lnSpc>
              <a:spcBef>
                <a:spcPts val="800"/>
              </a:spcBef>
              <a:spcAft>
                <a:spcPts val="0"/>
              </a:spcAft>
              <a:buNone/>
            </a:pPr>
            <a:r>
              <a:t/>
            </a:r>
            <a:endParaRPr b="0" sz="1800">
              <a:latin typeface="Calibri"/>
              <a:ea typeface="Calibri"/>
              <a:cs typeface="Calibri"/>
              <a:sym typeface="Calibri"/>
            </a:endParaRPr>
          </a:p>
          <a:p>
            <a:pPr indent="0" lvl="0" marL="0" rtl="0" algn="just">
              <a:lnSpc>
                <a:spcPct val="107000"/>
              </a:lnSpc>
              <a:spcBef>
                <a:spcPts val="800"/>
              </a:spcBef>
              <a:spcAft>
                <a:spcPts val="0"/>
              </a:spcAft>
              <a:buNone/>
            </a:pPr>
            <a:r>
              <a:rPr b="0" lang="en-GB" sz="1800">
                <a:latin typeface="Calibri"/>
                <a:ea typeface="Calibri"/>
                <a:cs typeface="Calibri"/>
                <a:sym typeface="Calibri"/>
              </a:rPr>
              <a:t>The table shows the G.W.P. </a:t>
            </a:r>
            <a:r>
              <a:rPr b="0" baseline="-25000" lang="en-GB" sz="1800">
                <a:latin typeface="Calibri"/>
                <a:ea typeface="Calibri"/>
                <a:cs typeface="Calibri"/>
                <a:sym typeface="Calibri"/>
              </a:rPr>
              <a:t>100</a:t>
            </a:r>
            <a:r>
              <a:rPr b="0" lang="en-GB" sz="1800">
                <a:latin typeface="Calibri"/>
                <a:ea typeface="Calibri"/>
                <a:cs typeface="Calibri"/>
                <a:sym typeface="Calibri"/>
              </a:rPr>
              <a:t> value of key greenhouse gases relative to carbon dioxide. G.W.P. </a:t>
            </a:r>
            <a:r>
              <a:rPr b="0" baseline="-25000" lang="en-GB" sz="1800">
                <a:latin typeface="Calibri"/>
                <a:ea typeface="Calibri"/>
                <a:cs typeface="Calibri"/>
                <a:sym typeface="Calibri"/>
              </a:rPr>
              <a:t>100</a:t>
            </a:r>
            <a:r>
              <a:rPr b="0" lang="en-GB" sz="1800">
                <a:latin typeface="Calibri"/>
                <a:ea typeface="Calibri"/>
                <a:cs typeface="Calibri"/>
                <a:sym typeface="Calibri"/>
              </a:rPr>
              <a:t> values are used to combine greenhouse gases into a single metric of emissions called carbon dioxide equivalents (or C.O. </a:t>
            </a:r>
            <a:r>
              <a:rPr b="0" baseline="-25000" lang="en-GB" sz="1800">
                <a:latin typeface="Calibri"/>
                <a:ea typeface="Calibri"/>
                <a:cs typeface="Calibri"/>
                <a:sym typeface="Calibri"/>
              </a:rPr>
              <a:t>2 </a:t>
            </a:r>
            <a:r>
              <a:rPr b="0" lang="en-GB" sz="1800">
                <a:latin typeface="Calibri"/>
                <a:ea typeface="Calibri"/>
                <a:cs typeface="Calibri"/>
                <a:sym typeface="Calibri"/>
              </a:rPr>
              <a:t>e). C.O. </a:t>
            </a:r>
            <a:r>
              <a:rPr b="0" baseline="-25000" lang="en-GB" sz="1800">
                <a:latin typeface="Calibri"/>
                <a:ea typeface="Calibri"/>
                <a:cs typeface="Calibri"/>
                <a:sym typeface="Calibri"/>
              </a:rPr>
              <a:t>2 </a:t>
            </a:r>
            <a:r>
              <a:rPr b="0" lang="en-GB" sz="1800">
                <a:latin typeface="Calibri"/>
                <a:ea typeface="Calibri"/>
                <a:cs typeface="Calibri"/>
                <a:sym typeface="Calibri"/>
              </a:rPr>
              <a:t>e is derived by multiplying the mass of emissions of a specific greenhouse gas by its equivalent G.W.P. </a:t>
            </a:r>
            <a:r>
              <a:rPr b="0" baseline="-25000" lang="en-GB" sz="1800">
                <a:latin typeface="Calibri"/>
                <a:ea typeface="Calibri"/>
                <a:cs typeface="Calibri"/>
                <a:sym typeface="Calibri"/>
              </a:rPr>
              <a:t>100</a:t>
            </a:r>
            <a:r>
              <a:rPr b="0" lang="en-GB" sz="1800">
                <a:latin typeface="Calibri"/>
                <a:ea typeface="Calibri"/>
                <a:cs typeface="Calibri"/>
                <a:sym typeface="Calibri"/>
              </a:rPr>
              <a:t> factor. The sum of all gases in their C.O. </a:t>
            </a:r>
            <a:r>
              <a:rPr b="0" baseline="-25000" lang="en-GB" sz="1800">
                <a:latin typeface="Calibri"/>
                <a:ea typeface="Calibri"/>
                <a:cs typeface="Calibri"/>
                <a:sym typeface="Calibri"/>
              </a:rPr>
              <a:t>2 </a:t>
            </a:r>
            <a:r>
              <a:rPr b="0" lang="en-GB" sz="1800">
                <a:latin typeface="Calibri"/>
                <a:ea typeface="Calibri"/>
                <a:cs typeface="Calibri"/>
                <a:sym typeface="Calibri"/>
              </a:rPr>
              <a:t>e form provides a measure of total greenhouse gas emissions.</a:t>
            </a:r>
            <a:endParaRPr/>
          </a:p>
          <a:p>
            <a:pPr indent="0" lvl="0" marL="0" rtl="0" algn="just">
              <a:lnSpc>
                <a:spcPct val="107000"/>
              </a:lnSpc>
              <a:spcBef>
                <a:spcPts val="800"/>
              </a:spcBef>
              <a:spcAft>
                <a:spcPts val="0"/>
              </a:spcAft>
              <a:buNone/>
            </a:pPr>
            <a:r>
              <a:t/>
            </a:r>
            <a:endParaRPr b="0" sz="1800">
              <a:latin typeface="Calibri"/>
              <a:ea typeface="Calibri"/>
              <a:cs typeface="Calibri"/>
              <a:sym typeface="Calibri"/>
            </a:endParaRPr>
          </a:p>
          <a:p>
            <a:pPr indent="0" lvl="0" marL="0" rtl="0" algn="just">
              <a:lnSpc>
                <a:spcPct val="107000"/>
              </a:lnSpc>
              <a:spcBef>
                <a:spcPts val="800"/>
              </a:spcBef>
              <a:spcAft>
                <a:spcPts val="0"/>
              </a:spcAft>
              <a:buNone/>
            </a:pPr>
            <a:r>
              <a:rPr b="0" lang="en-GB" sz="1800">
                <a:latin typeface="Calibri"/>
                <a:ea typeface="Calibri"/>
                <a:cs typeface="Calibri"/>
                <a:sym typeface="Calibri"/>
              </a:rPr>
              <a:t>In the chart we see the breakdown of global emissions in 2016, measured on the basis of carbon dioxide equivalents. Carbon dioxide was the largest contributor, accounting for around three-quarters (74.4%) of total emissions. Methane contributed 17.3%; nitrous oxide 6.2%; and other emissions (H.F.C., C.F.C., S.F. </a:t>
            </a:r>
            <a:r>
              <a:rPr b="0" baseline="-25000" lang="en-GB" sz="1800">
                <a:latin typeface="Calibri"/>
                <a:ea typeface="Calibri"/>
                <a:cs typeface="Calibri"/>
                <a:sym typeface="Calibri"/>
              </a:rPr>
              <a:t>6</a:t>
            </a:r>
            <a:r>
              <a:rPr b="0" lang="en-GB" sz="1800">
                <a:latin typeface="Calibri"/>
                <a:ea typeface="Calibri"/>
                <a:cs typeface="Calibri"/>
                <a:sym typeface="Calibri"/>
              </a:rPr>
              <a:t>), 2.1%.</a:t>
            </a:r>
            <a:endParaRPr b="0" sz="1800">
              <a:latin typeface="Calibri"/>
              <a:ea typeface="Calibri"/>
              <a:cs typeface="Calibri"/>
              <a:sym typeface="Calibri"/>
            </a:endParaRPr>
          </a:p>
          <a:p>
            <a:pPr indent="0" lvl="0" marL="0" rtl="0" algn="l">
              <a:spcBef>
                <a:spcPts val="800"/>
              </a:spcBef>
              <a:spcAft>
                <a:spcPts val="0"/>
              </a:spcAft>
              <a:buNone/>
            </a:pPr>
            <a:r>
              <a:t/>
            </a:r>
            <a:endParaRPr b="0" u="none"/>
          </a:p>
        </p:txBody>
      </p:sp>
      <p:sp>
        <p:nvSpPr>
          <p:cNvPr id="300" name="Google Shape;30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2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4" name="Shape 14"/>
        <p:cNvGrpSpPr/>
        <p:nvPr/>
      </p:nvGrpSpPr>
      <p:grpSpPr>
        <a:xfrm>
          <a:off x="0" y="0"/>
          <a:ext cx="0" cy="0"/>
          <a:chOff x="0" y="0"/>
          <a:chExt cx="0" cy="0"/>
        </a:xfrm>
      </p:grpSpPr>
      <p:pic>
        <p:nvPicPr>
          <p:cNvPr descr="A picture containing website&#10;&#10;Description automatically generated" id="15" name="Google Shape;15;p3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6" name="Google Shape;16;p30"/>
          <p:cNvSpPr txBox="1"/>
          <p:nvPr>
            <p:ph type="ctrTitle"/>
          </p:nvPr>
        </p:nvSpPr>
        <p:spPr>
          <a:xfrm>
            <a:off x="651352" y="4301318"/>
            <a:ext cx="6663847" cy="19487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Quattrocento Sans"/>
              <a:buNone/>
              <a:defRPr b="1"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0"/>
          <p:cNvSpPr txBox="1"/>
          <p:nvPr>
            <p:ph idx="1" type="subTitle"/>
          </p:nvPr>
        </p:nvSpPr>
        <p:spPr>
          <a:xfrm>
            <a:off x="688931" y="3374796"/>
            <a:ext cx="2846121" cy="954803"/>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dk1"/>
              </a:buClr>
              <a:buSzPts val="2400"/>
              <a:buNone/>
              <a:defRPr b="1"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0"/>
          <p:cNvSpPr txBox="1"/>
          <p:nvPr/>
        </p:nvSpPr>
        <p:spPr>
          <a:xfrm>
            <a:off x="8455068" y="6112701"/>
            <a:ext cx="3736932"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GB" sz="1400" u="none" cap="none" strike="noStrike">
                <a:solidFill>
                  <a:schemeClr val="lt1"/>
                </a:solidFill>
                <a:latin typeface="Quattrocento Sans"/>
                <a:ea typeface="Quattrocento Sans"/>
                <a:cs typeface="Quattrocento Sans"/>
                <a:sym typeface="Quattrocento Sans"/>
              </a:rPr>
              <a:t>Version 1.0</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type="obj">
  <p:cSld name="OBJECT">
    <p:spTree>
      <p:nvGrpSpPr>
        <p:cNvPr id="72" name="Shape 72"/>
        <p:cNvGrpSpPr/>
        <p:nvPr/>
      </p:nvGrpSpPr>
      <p:grpSpPr>
        <a:xfrm>
          <a:off x="0" y="0"/>
          <a:ext cx="0" cy="0"/>
          <a:chOff x="0" y="0"/>
          <a:chExt cx="0" cy="0"/>
        </a:xfrm>
      </p:grpSpPr>
      <p:sp>
        <p:nvSpPr>
          <p:cNvPr id="73" name="Google Shape;73;p34"/>
          <p:cNvSpPr txBox="1"/>
          <p:nvPr>
            <p:ph type="title"/>
          </p:nvPr>
        </p:nvSpPr>
        <p:spPr>
          <a:xfrm>
            <a:off x="663880" y="681037"/>
            <a:ext cx="1068992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4"/>
          <p:cNvSpPr txBox="1"/>
          <p:nvPr>
            <p:ph idx="1" type="body"/>
          </p:nvPr>
        </p:nvSpPr>
        <p:spPr>
          <a:xfrm>
            <a:off x="663880" y="2558970"/>
            <a:ext cx="10689920" cy="372168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3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3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78" name="Shape 78"/>
        <p:cNvGrpSpPr/>
        <p:nvPr/>
      </p:nvGrpSpPr>
      <p:grpSpPr>
        <a:xfrm>
          <a:off x="0" y="0"/>
          <a:ext cx="0" cy="0"/>
          <a:chOff x="0" y="0"/>
          <a:chExt cx="0" cy="0"/>
        </a:xfrm>
      </p:grpSpPr>
      <p:pic>
        <p:nvPicPr>
          <p:cNvPr descr="A picture containing website&#10;&#10;Description automatically generated" id="79" name="Google Shape;79;p4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0" name="Google Shape;80;p41"/>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ExtraBold"/>
              <a:buNone/>
              <a:defRPr b="1" i="0" sz="440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41"/>
          <p:cNvSpPr txBox="1"/>
          <p:nvPr>
            <p:ph idx="1" type="subTitle"/>
          </p:nvPr>
        </p:nvSpPr>
        <p:spPr>
          <a:xfrm>
            <a:off x="688931" y="3374796"/>
            <a:ext cx="2846121" cy="954803"/>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dk1"/>
              </a:buClr>
              <a:buSzPts val="1800"/>
              <a:buFont typeface="Open Sans ExtraBold"/>
              <a:buNone/>
              <a:defRPr b="1" i="0" sz="180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2" name="Google Shape;82;p41"/>
          <p:cNvSpPr txBox="1"/>
          <p:nvPr>
            <p:ph idx="2" type="body"/>
          </p:nvPr>
        </p:nvSpPr>
        <p:spPr>
          <a:xfrm>
            <a:off x="8453438" y="6106160"/>
            <a:ext cx="3738562" cy="33591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Font typeface="Open Sans SemiBold"/>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website&#10;&#10;Description automatically generated" id="83" name="Google Shape;83;p41"/>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4" name="Shape 84"/>
        <p:cNvGrpSpPr/>
        <p:nvPr/>
      </p:nvGrpSpPr>
      <p:grpSpPr>
        <a:xfrm>
          <a:off x="0" y="0"/>
          <a:ext cx="0" cy="0"/>
          <a:chOff x="0" y="0"/>
          <a:chExt cx="0" cy="0"/>
        </a:xfrm>
      </p:grpSpPr>
      <p:sp>
        <p:nvSpPr>
          <p:cNvPr id="85" name="Google Shape;85;p42"/>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42"/>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dk1"/>
              </a:buClr>
              <a:buSzPts val="2000"/>
              <a:buFont typeface="Open Sans SemiBold"/>
              <a:buNone/>
              <a:defRPr b="1" sz="2000"/>
            </a:lvl1pPr>
            <a:lvl2pPr indent="-355600" lvl="1" marL="914400" algn="l">
              <a:lnSpc>
                <a:spcPct val="90000"/>
              </a:lnSpc>
              <a:spcBef>
                <a:spcPts val="500"/>
              </a:spcBef>
              <a:spcAft>
                <a:spcPts val="0"/>
              </a:spcAft>
              <a:buClr>
                <a:schemeClr val="dk1"/>
              </a:buClr>
              <a:buSzPts val="2000"/>
              <a:buChar char="•"/>
              <a:defRPr sz="2000"/>
            </a:lvl2pPr>
            <a:lvl3pPr indent="-330200" lvl="2" marL="1371600" algn="l">
              <a:lnSpc>
                <a:spcPct val="90000"/>
              </a:lnSpc>
              <a:spcBef>
                <a:spcPts val="500"/>
              </a:spcBef>
              <a:spcAft>
                <a:spcPts val="0"/>
              </a:spcAft>
              <a:buClr>
                <a:schemeClr val="dk1"/>
              </a:buClr>
              <a:buSzPts val="1600"/>
              <a:buChar char="•"/>
              <a:defRPr sz="16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42"/>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1400">
                <a:solidFill>
                  <a:schemeClr val="lt1"/>
                </a:solidFill>
                <a:latin typeface="Quattrocento Sans"/>
                <a:ea typeface="Quattrocento Sans"/>
                <a:cs typeface="Quattrocento Sans"/>
                <a:sym typeface="Quattrocento Sans"/>
              </a:defRPr>
            </a:lvl1pPr>
            <a:lvl2pPr indent="0" lvl="1" marL="0" algn="r">
              <a:spcBef>
                <a:spcPts val="0"/>
              </a:spcBef>
              <a:buNone/>
              <a:defRPr b="1" i="0" sz="1400">
                <a:solidFill>
                  <a:schemeClr val="lt1"/>
                </a:solidFill>
                <a:latin typeface="Quattrocento Sans"/>
                <a:ea typeface="Quattrocento Sans"/>
                <a:cs typeface="Quattrocento Sans"/>
                <a:sym typeface="Quattrocento Sans"/>
              </a:defRPr>
            </a:lvl2pPr>
            <a:lvl3pPr indent="0" lvl="2" marL="0" algn="r">
              <a:spcBef>
                <a:spcPts val="0"/>
              </a:spcBef>
              <a:buNone/>
              <a:defRPr b="1" i="0" sz="1400">
                <a:solidFill>
                  <a:schemeClr val="lt1"/>
                </a:solidFill>
                <a:latin typeface="Quattrocento Sans"/>
                <a:ea typeface="Quattrocento Sans"/>
                <a:cs typeface="Quattrocento Sans"/>
                <a:sym typeface="Quattrocento Sans"/>
              </a:defRPr>
            </a:lvl3pPr>
            <a:lvl4pPr indent="0" lvl="3" marL="0" algn="r">
              <a:spcBef>
                <a:spcPts val="0"/>
              </a:spcBef>
              <a:buNone/>
              <a:defRPr b="1" i="0" sz="1400">
                <a:solidFill>
                  <a:schemeClr val="lt1"/>
                </a:solidFill>
                <a:latin typeface="Quattrocento Sans"/>
                <a:ea typeface="Quattrocento Sans"/>
                <a:cs typeface="Quattrocento Sans"/>
                <a:sym typeface="Quattrocento Sans"/>
              </a:defRPr>
            </a:lvl4pPr>
            <a:lvl5pPr indent="0" lvl="4" marL="0" algn="r">
              <a:spcBef>
                <a:spcPts val="0"/>
              </a:spcBef>
              <a:buNone/>
              <a:defRPr b="1" i="0" sz="1400">
                <a:solidFill>
                  <a:schemeClr val="lt1"/>
                </a:solidFill>
                <a:latin typeface="Quattrocento Sans"/>
                <a:ea typeface="Quattrocento Sans"/>
                <a:cs typeface="Quattrocento Sans"/>
                <a:sym typeface="Quattrocento Sans"/>
              </a:defRPr>
            </a:lvl5pPr>
            <a:lvl6pPr indent="0" lvl="5" marL="0" algn="r">
              <a:spcBef>
                <a:spcPts val="0"/>
              </a:spcBef>
              <a:buNone/>
              <a:defRPr b="1" i="0" sz="1400">
                <a:solidFill>
                  <a:schemeClr val="lt1"/>
                </a:solidFill>
                <a:latin typeface="Quattrocento Sans"/>
                <a:ea typeface="Quattrocento Sans"/>
                <a:cs typeface="Quattrocento Sans"/>
                <a:sym typeface="Quattrocento Sans"/>
              </a:defRPr>
            </a:lvl6pPr>
            <a:lvl7pPr indent="0" lvl="6" marL="0" algn="r">
              <a:spcBef>
                <a:spcPts val="0"/>
              </a:spcBef>
              <a:buNone/>
              <a:defRPr b="1" i="0" sz="1400">
                <a:solidFill>
                  <a:schemeClr val="lt1"/>
                </a:solidFill>
                <a:latin typeface="Quattrocento Sans"/>
                <a:ea typeface="Quattrocento Sans"/>
                <a:cs typeface="Quattrocento Sans"/>
                <a:sym typeface="Quattrocento Sans"/>
              </a:defRPr>
            </a:lvl7pPr>
            <a:lvl8pPr indent="0" lvl="7" marL="0" algn="r">
              <a:spcBef>
                <a:spcPts val="0"/>
              </a:spcBef>
              <a:buNone/>
              <a:defRPr b="1" i="0" sz="1400">
                <a:solidFill>
                  <a:schemeClr val="lt1"/>
                </a:solidFill>
                <a:latin typeface="Quattrocento Sans"/>
                <a:ea typeface="Quattrocento Sans"/>
                <a:cs typeface="Quattrocento Sans"/>
                <a:sym typeface="Quattrocento Sans"/>
              </a:defRPr>
            </a:lvl8pPr>
            <a:lvl9pPr indent="0" lvl="8" marL="0" algn="r">
              <a:spcBef>
                <a:spcPts val="0"/>
              </a:spcBef>
              <a:buNone/>
              <a:defRPr b="1" i="0" sz="1400">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GB"/>
              <a:t>‹#›</a:t>
            </a:fld>
            <a:endParaRPr/>
          </a:p>
        </p:txBody>
      </p:sp>
      <p:sp>
        <p:nvSpPr>
          <p:cNvPr id="88" name="Google Shape;88;p42"/>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indent="-228600" lvl="2" marL="1371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indent="-228600" lvl="3" marL="18288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indent="-228600" lvl="4" marL="22860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42"/>
          <p:cNvSpPr txBox="1"/>
          <p:nvPr>
            <p:ph idx="3" type="body"/>
          </p:nvPr>
        </p:nvSpPr>
        <p:spPr>
          <a:xfrm>
            <a:off x="8188960" y="5788058"/>
            <a:ext cx="3529770" cy="603315"/>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latin typeface="Quattrocento Sans"/>
                <a:ea typeface="Quattrocento Sans"/>
                <a:cs typeface="Quattrocento Sans"/>
                <a:sym typeface="Quattrocento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42"/>
          <p:cNvSpPr txBox="1"/>
          <p:nvPr>
            <p:ph idx="4" type="body"/>
          </p:nvPr>
        </p:nvSpPr>
        <p:spPr>
          <a:xfrm>
            <a:off x="663575" y="6035355"/>
            <a:ext cx="5180634"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91" name="Shape 91"/>
        <p:cNvGrpSpPr/>
        <p:nvPr/>
      </p:nvGrpSpPr>
      <p:grpSpPr>
        <a:xfrm>
          <a:off x="0" y="0"/>
          <a:ext cx="0" cy="0"/>
          <a:chOff x="0" y="0"/>
          <a:chExt cx="0" cy="0"/>
        </a:xfrm>
      </p:grpSpPr>
      <p:pic>
        <p:nvPicPr>
          <p:cNvPr descr="Graphical user interface, text&#10;&#10;Description automatically generated" id="92" name="Google Shape;92;p4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3" name="Google Shape;93;p43"/>
          <p:cNvSpPr txBox="1"/>
          <p:nvPr>
            <p:ph type="title"/>
          </p:nvPr>
        </p:nvSpPr>
        <p:spPr>
          <a:xfrm>
            <a:off x="641023" y="707009"/>
            <a:ext cx="10793690" cy="50904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4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descr="Graphical user interface, text&#10;&#10;Description automatically generated" id="95" name="Google Shape;95;p43"/>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showMasterSp="0">
  <p:cSld name="1_Section Header">
    <p:spTree>
      <p:nvGrpSpPr>
        <p:cNvPr id="96" name="Shape 96"/>
        <p:cNvGrpSpPr/>
        <p:nvPr/>
      </p:nvGrpSpPr>
      <p:grpSpPr>
        <a:xfrm>
          <a:off x="0" y="0"/>
          <a:ext cx="0" cy="0"/>
          <a:chOff x="0" y="0"/>
          <a:chExt cx="0" cy="0"/>
        </a:xfrm>
      </p:grpSpPr>
      <p:pic>
        <p:nvPicPr>
          <p:cNvPr descr="Graphical user interface, sunburst chart&#10;&#10;Description automatically generated" id="97" name="Google Shape;97;p4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8" name="Google Shape;98;p44"/>
          <p:cNvSpPr txBox="1"/>
          <p:nvPr>
            <p:ph type="title"/>
          </p:nvPr>
        </p:nvSpPr>
        <p:spPr>
          <a:xfrm>
            <a:off x="641023" y="3325090"/>
            <a:ext cx="6270416" cy="273132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4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00" name="Google Shape;100;p44"/>
          <p:cNvSpPr txBox="1"/>
          <p:nvPr>
            <p:ph idx="1" type="body"/>
          </p:nvPr>
        </p:nvSpPr>
        <p:spPr>
          <a:xfrm>
            <a:off x="641023" y="626406"/>
            <a:ext cx="5261013" cy="247239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EA9DA"/>
              </a:buClr>
              <a:buSzPts val="20000"/>
              <a:buFont typeface="Open Sans ExtraBold"/>
              <a:buNone/>
              <a:defRPr b="1" i="0" sz="20000">
                <a:solidFill>
                  <a:srgbClr val="8EA9DA"/>
                </a:solidFill>
                <a:latin typeface="Open Sans ExtraBold"/>
                <a:ea typeface="Open Sans ExtraBold"/>
                <a:cs typeface="Open Sans ExtraBold"/>
                <a:sym typeface="Open Sans ExtraBold"/>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sunburst chart&#10;&#10;Description automatically generated" id="101" name="Google Shape;101;p44"/>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02" name="Shape 102"/>
        <p:cNvGrpSpPr/>
        <p:nvPr/>
      </p:nvGrpSpPr>
      <p:grpSpPr>
        <a:xfrm>
          <a:off x="0" y="0"/>
          <a:ext cx="0" cy="0"/>
          <a:chOff x="0" y="0"/>
          <a:chExt cx="0" cy="0"/>
        </a:xfrm>
      </p:grpSpPr>
      <p:sp>
        <p:nvSpPr>
          <p:cNvPr id="103" name="Google Shape;103;p45"/>
          <p:cNvSpPr txBox="1"/>
          <p:nvPr>
            <p:ph idx="1" type="body"/>
          </p:nvPr>
        </p:nvSpPr>
        <p:spPr>
          <a:xfrm>
            <a:off x="663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45"/>
          <p:cNvSpPr txBox="1"/>
          <p:nvPr>
            <p:ph idx="2" type="body"/>
          </p:nvPr>
        </p:nvSpPr>
        <p:spPr>
          <a:xfrm>
            <a:off x="5997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4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06" name="Google Shape;106;p45"/>
          <p:cNvSpPr txBox="1"/>
          <p:nvPr>
            <p:ph type="title"/>
          </p:nvPr>
        </p:nvSpPr>
        <p:spPr>
          <a:xfrm>
            <a:off x="663574"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45"/>
          <p:cNvSpPr txBox="1"/>
          <p:nvPr>
            <p:ph idx="3" type="body"/>
          </p:nvPr>
        </p:nvSpPr>
        <p:spPr>
          <a:xfrm>
            <a:off x="8219441" y="5750351"/>
            <a:ext cx="3508650"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solidFill>
                  <a:schemeClr val="dk1"/>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45"/>
          <p:cNvSpPr txBox="1"/>
          <p:nvPr>
            <p:ph idx="4" type="body"/>
          </p:nvPr>
        </p:nvSpPr>
        <p:spPr>
          <a:xfrm>
            <a:off x="663575" y="6035355"/>
            <a:ext cx="5181599"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09" name="Shape 109"/>
        <p:cNvGrpSpPr/>
        <p:nvPr/>
      </p:nvGrpSpPr>
      <p:grpSpPr>
        <a:xfrm>
          <a:off x="0" y="0"/>
          <a:ext cx="0" cy="0"/>
          <a:chOff x="0" y="0"/>
          <a:chExt cx="0" cy="0"/>
        </a:xfrm>
      </p:grpSpPr>
      <p:sp>
        <p:nvSpPr>
          <p:cNvPr id="110" name="Google Shape;110;p46"/>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46"/>
          <p:cNvSpPr txBox="1"/>
          <p:nvPr>
            <p:ph idx="1" type="body"/>
          </p:nvPr>
        </p:nvSpPr>
        <p:spPr>
          <a:xfrm>
            <a:off x="663575" y="2455273"/>
            <a:ext cx="5157787" cy="455153"/>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i="0" sz="2000">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2" name="Google Shape;112;p46"/>
          <p:cNvSpPr txBox="1"/>
          <p:nvPr>
            <p:ph idx="2" type="body"/>
          </p:nvPr>
        </p:nvSpPr>
        <p:spPr>
          <a:xfrm>
            <a:off x="663575" y="2910428"/>
            <a:ext cx="5157787"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C00000"/>
              </a:buClr>
              <a:buSzPts val="2000"/>
              <a:buFont typeface="Open Sans SemiBold"/>
              <a:buNone/>
              <a:defRPr b="1" i="0" sz="2000">
                <a:solidFill>
                  <a:srgbClr val="C00000"/>
                </a:solidFill>
                <a:latin typeface="Open Sans SemiBold"/>
                <a:ea typeface="Open Sans SemiBold"/>
                <a:cs typeface="Open Sans SemiBold"/>
                <a:sym typeface="Open Sans SemiBold"/>
              </a:defRPr>
            </a:lvl1pPr>
            <a:lvl2pPr indent="-355600" lvl="1" marL="914400" algn="l">
              <a:lnSpc>
                <a:spcPct val="90000"/>
              </a:lnSpc>
              <a:spcBef>
                <a:spcPts val="500"/>
              </a:spcBef>
              <a:spcAft>
                <a:spcPts val="0"/>
              </a:spcAft>
              <a:buClr>
                <a:schemeClr val="dk1"/>
              </a:buClr>
              <a:buSzPts val="2000"/>
              <a:buChar char="•"/>
              <a:defRPr i="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46"/>
          <p:cNvSpPr txBox="1"/>
          <p:nvPr>
            <p:ph idx="3" type="body"/>
          </p:nvPr>
        </p:nvSpPr>
        <p:spPr>
          <a:xfrm>
            <a:off x="6172200" y="2455273"/>
            <a:ext cx="5183188" cy="4551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sz="2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4" name="Google Shape;114;p46"/>
          <p:cNvSpPr txBox="1"/>
          <p:nvPr>
            <p:ph idx="4" type="body"/>
          </p:nvPr>
        </p:nvSpPr>
        <p:spPr>
          <a:xfrm>
            <a:off x="6172200" y="2910428"/>
            <a:ext cx="5183188"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F5395"/>
              </a:buClr>
              <a:buSzPts val="2000"/>
              <a:buFont typeface="Open Sans SemiBold"/>
              <a:buNone/>
              <a:defRPr>
                <a:solidFill>
                  <a:srgbClr val="2F5395"/>
                </a:solidFill>
              </a:defRPr>
            </a:lvl1pPr>
            <a:lvl2pPr indent="-355600" lvl="1" marL="914400" algn="l">
              <a:lnSpc>
                <a:spcPct val="90000"/>
              </a:lnSpc>
              <a:spcBef>
                <a:spcPts val="500"/>
              </a:spcBef>
              <a:spcAft>
                <a:spcPts val="0"/>
              </a:spcAft>
              <a:buClr>
                <a:schemeClr val="dk1"/>
              </a:buClr>
              <a:buSzPts val="2000"/>
              <a:buChar char="•"/>
              <a:defRPr i="1"/>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4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16" name="Google Shape;116;p46"/>
          <p:cNvSpPr txBox="1"/>
          <p:nvPr>
            <p:ph idx="5" type="body"/>
          </p:nvPr>
        </p:nvSpPr>
        <p:spPr>
          <a:xfrm>
            <a:off x="8209279" y="5750351"/>
            <a:ext cx="351881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solidFill>
                  <a:schemeClr val="dk1"/>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46"/>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46"/>
          <p:cNvSpPr txBox="1"/>
          <p:nvPr>
            <p:ph idx="7" type="body"/>
          </p:nvPr>
        </p:nvSpPr>
        <p:spPr>
          <a:xfrm>
            <a:off x="663575" y="6035355"/>
            <a:ext cx="5157787"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19" name="Shape 119"/>
        <p:cNvGrpSpPr/>
        <p:nvPr/>
      </p:nvGrpSpPr>
      <p:grpSpPr>
        <a:xfrm>
          <a:off x="0" y="0"/>
          <a:ext cx="0" cy="0"/>
          <a:chOff x="0" y="0"/>
          <a:chExt cx="0" cy="0"/>
        </a:xfrm>
      </p:grpSpPr>
      <p:pic>
        <p:nvPicPr>
          <p:cNvPr descr="Graphical user interface, sunburst chart&#10;&#10;Description automatically generated" id="120" name="Google Shape;120;p4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1" name="Google Shape;121;p47"/>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4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23" name="Google Shape;123;p47"/>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dk1"/>
              </a:buClr>
              <a:buSzPts val="1600"/>
              <a:buFont typeface="Calibri"/>
              <a:buAutoNum type="arabicPeriod"/>
              <a:defRPr b="0" i="0" sz="1600">
                <a:latin typeface="Open Sans"/>
                <a:ea typeface="Open Sans"/>
                <a:cs typeface="Open Sans"/>
                <a:sym typeface="Open Sans"/>
              </a:defRPr>
            </a:lvl1pPr>
            <a:lvl2pPr indent="-355600" lvl="1" marL="914400" algn="l">
              <a:lnSpc>
                <a:spcPct val="90000"/>
              </a:lnSpc>
              <a:spcBef>
                <a:spcPts val="500"/>
              </a:spcBef>
              <a:spcAft>
                <a:spcPts val="0"/>
              </a:spcAft>
              <a:buClr>
                <a:schemeClr val="dk1"/>
              </a:buClr>
              <a:buSzPts val="2000"/>
              <a:buFont typeface="Calibri"/>
              <a:buAutoNum type="arabicPeriod"/>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sunburst chart&#10;&#10;Description automatically generated" id="124" name="Google Shape;124;p47"/>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25" name="Shape 125"/>
        <p:cNvGrpSpPr/>
        <p:nvPr/>
      </p:nvGrpSpPr>
      <p:grpSpPr>
        <a:xfrm>
          <a:off x="0" y="0"/>
          <a:ext cx="0" cy="0"/>
          <a:chOff x="0" y="0"/>
          <a:chExt cx="0" cy="0"/>
        </a:xfrm>
      </p:grpSpPr>
      <p:pic>
        <p:nvPicPr>
          <p:cNvPr descr="Graphical user interface, text&#10;&#10;Description automatically generated" id="126" name="Google Shape;126;p4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7" name="Google Shape;127;p4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descr="Graphical user interface, text&#10;&#10;Description automatically generated" id="128" name="Google Shape;128;p48"/>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29" name="Shape 129"/>
        <p:cNvGrpSpPr/>
        <p:nvPr/>
      </p:nvGrpSpPr>
      <p:grpSpPr>
        <a:xfrm>
          <a:off x="0" y="0"/>
          <a:ext cx="0" cy="0"/>
          <a:chOff x="0" y="0"/>
          <a:chExt cx="0" cy="0"/>
        </a:xfrm>
      </p:grpSpPr>
      <p:pic>
        <p:nvPicPr>
          <p:cNvPr descr="Graphical user interface, website&#10;&#10;Description automatically generated" id="130" name="Google Shape;130;p4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131" name="Google Shape;131;p4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32" name="Google Shape;132;p49"/>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133" name="Google Shape;133;p49"/>
          <p:cNvSpPr txBox="1"/>
          <p:nvPr>
            <p:ph idx="1" type="body"/>
          </p:nvPr>
        </p:nvSpPr>
        <p:spPr>
          <a:xfrm>
            <a:off x="9069867" y="4619674"/>
            <a:ext cx="2441575" cy="11303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800"/>
              <a:buFont typeface="Arial"/>
              <a:buNone/>
              <a:defRPr b="1" i="0" sz="800">
                <a:solidFill>
                  <a:schemeClr val="lt1"/>
                </a:solidFill>
                <a:latin typeface="Open Sans SemiBold"/>
                <a:ea typeface="Open Sans SemiBold"/>
                <a:cs typeface="Open Sans SemiBold"/>
                <a:sym typeface="Open Sans SemiBold"/>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49"/>
          <p:cNvSpPr/>
          <p:nvPr>
            <p:ph idx="2" type="pic"/>
          </p:nvPr>
        </p:nvSpPr>
        <p:spPr>
          <a:xfrm>
            <a:off x="9069866" y="5674936"/>
            <a:ext cx="753583" cy="797302"/>
          </a:xfrm>
          <a:prstGeom prst="rect">
            <a:avLst/>
          </a:prstGeom>
          <a:noFill/>
          <a:ln cap="flat" cmpd="sng" w="9525">
            <a:solidFill>
              <a:schemeClr val="lt1"/>
            </a:solidFill>
            <a:prstDash val="solid"/>
            <a:round/>
            <a:headEnd len="sm" w="sm" type="none"/>
            <a:tailEnd len="sm" w="sm" type="none"/>
          </a:ln>
        </p:spPr>
      </p:sp>
      <p:sp>
        <p:nvSpPr>
          <p:cNvPr id="135" name="Google Shape;135;p49"/>
          <p:cNvSpPr/>
          <p:nvPr>
            <p:ph idx="3" type="pic"/>
          </p:nvPr>
        </p:nvSpPr>
        <p:spPr>
          <a:xfrm>
            <a:off x="9899650" y="2865438"/>
            <a:ext cx="931863" cy="820737"/>
          </a:xfrm>
          <a:prstGeom prst="rect">
            <a:avLst/>
          </a:prstGeom>
          <a:noFill/>
          <a:ln>
            <a:noFill/>
          </a:ln>
        </p:spPr>
      </p:sp>
      <p:pic>
        <p:nvPicPr>
          <p:cNvPr descr="Graphical user interface, website&#10;&#10;Description automatically generated" id="136" name="Google Shape;136;p4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137" name="Google Shape;137;p4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38" name="Google Shape;138;p49"/>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9" name="Shape 19"/>
        <p:cNvGrpSpPr/>
        <p:nvPr/>
      </p:nvGrpSpPr>
      <p:grpSpPr>
        <a:xfrm>
          <a:off x="0" y="0"/>
          <a:ext cx="0" cy="0"/>
          <a:chOff x="0" y="0"/>
          <a:chExt cx="0" cy="0"/>
        </a:xfrm>
      </p:grpSpPr>
      <p:sp>
        <p:nvSpPr>
          <p:cNvPr id="20" name="Google Shape;20;p31"/>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1"/>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200"/>
              </a:spcBef>
              <a:spcAft>
                <a:spcPts val="0"/>
              </a:spcAft>
              <a:buClr>
                <a:schemeClr val="dk1"/>
              </a:buClr>
              <a:buSzPts val="2000"/>
              <a:buChar char="•"/>
              <a:defRPr b="1" sz="2000"/>
            </a:lvl1pPr>
            <a:lvl2pPr indent="-355600" lvl="1" marL="914400" algn="l">
              <a:lnSpc>
                <a:spcPct val="90000"/>
              </a:lnSpc>
              <a:spcBef>
                <a:spcPts val="500"/>
              </a:spcBef>
              <a:spcAft>
                <a:spcPts val="0"/>
              </a:spcAft>
              <a:buClr>
                <a:schemeClr val="dk1"/>
              </a:buClr>
              <a:buSzPts val="2000"/>
              <a:buChar char="•"/>
              <a:defRPr sz="2000"/>
            </a:lvl2pPr>
            <a:lvl3pPr indent="-330200" lvl="2" marL="1371600" algn="l">
              <a:lnSpc>
                <a:spcPct val="90000"/>
              </a:lnSpc>
              <a:spcBef>
                <a:spcPts val="500"/>
              </a:spcBef>
              <a:spcAft>
                <a:spcPts val="0"/>
              </a:spcAft>
              <a:buClr>
                <a:schemeClr val="dk1"/>
              </a:buClr>
              <a:buSzPts val="1600"/>
              <a:buChar char="•"/>
              <a:defRPr sz="16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31"/>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1400" u="none" cap="none" strike="noStrike">
                <a:solidFill>
                  <a:schemeClr val="lt1"/>
                </a:solidFill>
                <a:latin typeface="Quattrocento Sans"/>
                <a:ea typeface="Quattrocento Sans"/>
                <a:cs typeface="Quattrocento Sans"/>
                <a:sym typeface="Quattrocento Sans"/>
              </a:defRPr>
            </a:lvl1pPr>
            <a:lvl2pPr indent="0" lvl="1" marL="0" algn="r">
              <a:spcBef>
                <a:spcPts val="0"/>
              </a:spcBef>
              <a:buNone/>
              <a:defRPr b="1" i="0" sz="1400" u="none" cap="none" strike="noStrike">
                <a:solidFill>
                  <a:schemeClr val="lt1"/>
                </a:solidFill>
                <a:latin typeface="Quattrocento Sans"/>
                <a:ea typeface="Quattrocento Sans"/>
                <a:cs typeface="Quattrocento Sans"/>
                <a:sym typeface="Quattrocento Sans"/>
              </a:defRPr>
            </a:lvl2pPr>
            <a:lvl3pPr indent="0" lvl="2" marL="0" algn="r">
              <a:spcBef>
                <a:spcPts val="0"/>
              </a:spcBef>
              <a:buNone/>
              <a:defRPr b="1" i="0" sz="1400" u="none" cap="none" strike="noStrike">
                <a:solidFill>
                  <a:schemeClr val="lt1"/>
                </a:solidFill>
                <a:latin typeface="Quattrocento Sans"/>
                <a:ea typeface="Quattrocento Sans"/>
                <a:cs typeface="Quattrocento Sans"/>
                <a:sym typeface="Quattrocento Sans"/>
              </a:defRPr>
            </a:lvl3pPr>
            <a:lvl4pPr indent="0" lvl="3" marL="0" algn="r">
              <a:spcBef>
                <a:spcPts val="0"/>
              </a:spcBef>
              <a:buNone/>
              <a:defRPr b="1" i="0" sz="1400" u="none" cap="none" strike="noStrike">
                <a:solidFill>
                  <a:schemeClr val="lt1"/>
                </a:solidFill>
                <a:latin typeface="Quattrocento Sans"/>
                <a:ea typeface="Quattrocento Sans"/>
                <a:cs typeface="Quattrocento Sans"/>
                <a:sym typeface="Quattrocento Sans"/>
              </a:defRPr>
            </a:lvl4pPr>
            <a:lvl5pPr indent="0" lvl="4" marL="0" algn="r">
              <a:spcBef>
                <a:spcPts val="0"/>
              </a:spcBef>
              <a:buNone/>
              <a:defRPr b="1" i="0" sz="1400" u="none" cap="none" strike="noStrike">
                <a:solidFill>
                  <a:schemeClr val="lt1"/>
                </a:solidFill>
                <a:latin typeface="Quattrocento Sans"/>
                <a:ea typeface="Quattrocento Sans"/>
                <a:cs typeface="Quattrocento Sans"/>
                <a:sym typeface="Quattrocento Sans"/>
              </a:defRPr>
            </a:lvl5pPr>
            <a:lvl6pPr indent="0" lvl="5" marL="0" algn="r">
              <a:spcBef>
                <a:spcPts val="0"/>
              </a:spcBef>
              <a:buNone/>
              <a:defRPr b="1" i="0" sz="1400" u="none" cap="none" strike="noStrike">
                <a:solidFill>
                  <a:schemeClr val="lt1"/>
                </a:solidFill>
                <a:latin typeface="Quattrocento Sans"/>
                <a:ea typeface="Quattrocento Sans"/>
                <a:cs typeface="Quattrocento Sans"/>
                <a:sym typeface="Quattrocento Sans"/>
              </a:defRPr>
            </a:lvl6pPr>
            <a:lvl7pPr indent="0" lvl="6" marL="0" algn="r">
              <a:spcBef>
                <a:spcPts val="0"/>
              </a:spcBef>
              <a:buNone/>
              <a:defRPr b="1" i="0" sz="1400" u="none" cap="none" strike="noStrike">
                <a:solidFill>
                  <a:schemeClr val="lt1"/>
                </a:solidFill>
                <a:latin typeface="Quattrocento Sans"/>
                <a:ea typeface="Quattrocento Sans"/>
                <a:cs typeface="Quattrocento Sans"/>
                <a:sym typeface="Quattrocento Sans"/>
              </a:defRPr>
            </a:lvl7pPr>
            <a:lvl8pPr indent="0" lvl="7" marL="0" algn="r">
              <a:spcBef>
                <a:spcPts val="0"/>
              </a:spcBef>
              <a:buNone/>
              <a:defRPr b="1" i="0" sz="1400" u="none" cap="none" strike="noStrike">
                <a:solidFill>
                  <a:schemeClr val="lt1"/>
                </a:solidFill>
                <a:latin typeface="Quattrocento Sans"/>
                <a:ea typeface="Quattrocento Sans"/>
                <a:cs typeface="Quattrocento Sans"/>
                <a:sym typeface="Quattrocento Sans"/>
              </a:defRPr>
            </a:lvl8pPr>
            <a:lvl9pPr indent="0" lvl="8" marL="0" algn="r">
              <a:spcBef>
                <a:spcPts val="0"/>
              </a:spcBef>
              <a:buNone/>
              <a:defRPr b="1" i="0" sz="1400" u="none" cap="none" strike="noStrike">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GB"/>
              <a:t>‹#›</a:t>
            </a:fld>
            <a:endParaRPr/>
          </a:p>
        </p:txBody>
      </p:sp>
      <p:sp>
        <p:nvSpPr>
          <p:cNvPr id="23" name="Google Shape;23;p31"/>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9CC2E5"/>
              </a:buClr>
              <a:buSzPts val="2000"/>
              <a:buNone/>
              <a:defRPr b="1" i="0">
                <a:solidFill>
                  <a:srgbClr val="9CC2E5"/>
                </a:solidFill>
                <a:latin typeface="Quattrocento Sans"/>
                <a:ea typeface="Quattrocento Sans"/>
                <a:cs typeface="Quattrocento Sans"/>
                <a:sym typeface="Quattrocento Sans"/>
              </a:defRPr>
            </a:lvl1pPr>
            <a:lvl2pPr indent="-228600" lvl="1" marL="9144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indent="-228600" lvl="2" marL="1371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indent="-228600" lvl="3" marL="18288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indent="-228600" lvl="4" marL="22860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1"/>
          <p:cNvSpPr txBox="1"/>
          <p:nvPr>
            <p:ph idx="3" type="body"/>
          </p:nvPr>
        </p:nvSpPr>
        <p:spPr>
          <a:xfrm>
            <a:off x="8455844" y="5788058"/>
            <a:ext cx="3262886" cy="603315"/>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i="1" sz="1400">
                <a:latin typeface="Quattrocento Sans"/>
                <a:ea typeface="Quattrocento Sans"/>
                <a:cs typeface="Quattrocento Sans"/>
                <a:sym typeface="Quattrocento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spTree>
      <p:nvGrpSpPr>
        <p:cNvPr id="139" name="Shape 139"/>
        <p:cNvGrpSpPr/>
        <p:nvPr/>
      </p:nvGrpSpPr>
      <p:grpSpPr>
        <a:xfrm>
          <a:off x="0" y="0"/>
          <a:ext cx="0" cy="0"/>
          <a:chOff x="0" y="0"/>
          <a:chExt cx="0" cy="0"/>
        </a:xfrm>
      </p:grpSpPr>
      <p:pic>
        <p:nvPicPr>
          <p:cNvPr descr="Graphical user interface, website&#10;&#10;Description automatically generated" id="140" name="Google Shape;140;p5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41" name="Google Shape;141;p50"/>
          <p:cNvSpPr txBox="1"/>
          <p:nvPr>
            <p:ph idx="1" type="body"/>
          </p:nvPr>
        </p:nvSpPr>
        <p:spPr>
          <a:xfrm>
            <a:off x="8464731" y="5921828"/>
            <a:ext cx="3727269" cy="655460"/>
          </a:xfrm>
          <a:prstGeom prst="rect">
            <a:avLst/>
          </a:prstGeom>
          <a:noFill/>
          <a:ln>
            <a:noFill/>
          </a:ln>
        </p:spPr>
        <p:txBody>
          <a:bodyPr anchorCtr="0" anchor="ctr"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3600"/>
              <a:buFont typeface="Arial"/>
              <a:buNone/>
              <a:defRPr b="1" i="0" sz="3600">
                <a:solidFill>
                  <a:schemeClr val="lt1"/>
                </a:solidFill>
                <a:latin typeface="Open Sans"/>
                <a:ea typeface="Open Sans"/>
                <a:cs typeface="Open Sans"/>
                <a:sym typeface="Open Sans"/>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website&#10;&#10;Description automatically generated" id="142" name="Google Shape;142;p50"/>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143" name="Shape 143"/>
        <p:cNvGrpSpPr/>
        <p:nvPr/>
      </p:nvGrpSpPr>
      <p:grpSpPr>
        <a:xfrm>
          <a:off x="0" y="0"/>
          <a:ext cx="0" cy="0"/>
          <a:chOff x="0" y="0"/>
          <a:chExt cx="0" cy="0"/>
        </a:xfrm>
      </p:grpSpPr>
      <p:pic>
        <p:nvPicPr>
          <p:cNvPr descr="A picture containing website&#10;&#10;Description automatically generated" id="144" name="Google Shape;144;p5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45" name="Google Shape;145;p51"/>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ExtraBold"/>
              <a:buNone/>
              <a:defRPr b="1" i="0" sz="440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 name="Google Shape;146;p51"/>
          <p:cNvSpPr txBox="1"/>
          <p:nvPr>
            <p:ph idx="1" type="subTitle"/>
          </p:nvPr>
        </p:nvSpPr>
        <p:spPr>
          <a:xfrm>
            <a:off x="688931" y="3374796"/>
            <a:ext cx="2846121" cy="954803"/>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dk1"/>
              </a:buClr>
              <a:buSzPts val="1800"/>
              <a:buFont typeface="Open Sans ExtraBold"/>
              <a:buNone/>
              <a:defRPr b="1" i="0" sz="180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7" name="Google Shape;147;p51"/>
          <p:cNvSpPr txBox="1"/>
          <p:nvPr>
            <p:ph idx="2" type="body"/>
          </p:nvPr>
        </p:nvSpPr>
        <p:spPr>
          <a:xfrm>
            <a:off x="8453438" y="6106160"/>
            <a:ext cx="3738562" cy="33591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Font typeface="Open Sans SemiBold"/>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48" name="Shape 148"/>
        <p:cNvGrpSpPr/>
        <p:nvPr/>
      </p:nvGrpSpPr>
      <p:grpSpPr>
        <a:xfrm>
          <a:off x="0" y="0"/>
          <a:ext cx="0" cy="0"/>
          <a:chOff x="0" y="0"/>
          <a:chExt cx="0" cy="0"/>
        </a:xfrm>
      </p:grpSpPr>
      <p:sp>
        <p:nvSpPr>
          <p:cNvPr id="149" name="Google Shape;149;p52"/>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52"/>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dk1"/>
              </a:buClr>
              <a:buSzPts val="2000"/>
              <a:buFont typeface="Open Sans SemiBold"/>
              <a:buNone/>
              <a:defRPr b="1" sz="2000"/>
            </a:lvl1pPr>
            <a:lvl2pPr indent="-355600" lvl="1" marL="914400" algn="l">
              <a:lnSpc>
                <a:spcPct val="90000"/>
              </a:lnSpc>
              <a:spcBef>
                <a:spcPts val="500"/>
              </a:spcBef>
              <a:spcAft>
                <a:spcPts val="0"/>
              </a:spcAft>
              <a:buClr>
                <a:schemeClr val="dk1"/>
              </a:buClr>
              <a:buSzPts val="2000"/>
              <a:buChar char="•"/>
              <a:defRPr sz="2000"/>
            </a:lvl2pPr>
            <a:lvl3pPr indent="-330200" lvl="2" marL="1371600" algn="l">
              <a:lnSpc>
                <a:spcPct val="90000"/>
              </a:lnSpc>
              <a:spcBef>
                <a:spcPts val="500"/>
              </a:spcBef>
              <a:spcAft>
                <a:spcPts val="0"/>
              </a:spcAft>
              <a:buClr>
                <a:schemeClr val="dk1"/>
              </a:buClr>
              <a:buSzPts val="1600"/>
              <a:buChar char="•"/>
              <a:defRPr sz="16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52"/>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1400">
                <a:solidFill>
                  <a:schemeClr val="lt1"/>
                </a:solidFill>
                <a:latin typeface="Quattrocento Sans"/>
                <a:ea typeface="Quattrocento Sans"/>
                <a:cs typeface="Quattrocento Sans"/>
                <a:sym typeface="Quattrocento Sans"/>
              </a:defRPr>
            </a:lvl1pPr>
            <a:lvl2pPr indent="0" lvl="1" marL="0" algn="r">
              <a:spcBef>
                <a:spcPts val="0"/>
              </a:spcBef>
              <a:buNone/>
              <a:defRPr b="1" i="0" sz="1400">
                <a:solidFill>
                  <a:schemeClr val="lt1"/>
                </a:solidFill>
                <a:latin typeface="Quattrocento Sans"/>
                <a:ea typeface="Quattrocento Sans"/>
                <a:cs typeface="Quattrocento Sans"/>
                <a:sym typeface="Quattrocento Sans"/>
              </a:defRPr>
            </a:lvl2pPr>
            <a:lvl3pPr indent="0" lvl="2" marL="0" algn="r">
              <a:spcBef>
                <a:spcPts val="0"/>
              </a:spcBef>
              <a:buNone/>
              <a:defRPr b="1" i="0" sz="1400">
                <a:solidFill>
                  <a:schemeClr val="lt1"/>
                </a:solidFill>
                <a:latin typeface="Quattrocento Sans"/>
                <a:ea typeface="Quattrocento Sans"/>
                <a:cs typeface="Quattrocento Sans"/>
                <a:sym typeface="Quattrocento Sans"/>
              </a:defRPr>
            </a:lvl3pPr>
            <a:lvl4pPr indent="0" lvl="3" marL="0" algn="r">
              <a:spcBef>
                <a:spcPts val="0"/>
              </a:spcBef>
              <a:buNone/>
              <a:defRPr b="1" i="0" sz="1400">
                <a:solidFill>
                  <a:schemeClr val="lt1"/>
                </a:solidFill>
                <a:latin typeface="Quattrocento Sans"/>
                <a:ea typeface="Quattrocento Sans"/>
                <a:cs typeface="Quattrocento Sans"/>
                <a:sym typeface="Quattrocento Sans"/>
              </a:defRPr>
            </a:lvl4pPr>
            <a:lvl5pPr indent="0" lvl="4" marL="0" algn="r">
              <a:spcBef>
                <a:spcPts val="0"/>
              </a:spcBef>
              <a:buNone/>
              <a:defRPr b="1" i="0" sz="1400">
                <a:solidFill>
                  <a:schemeClr val="lt1"/>
                </a:solidFill>
                <a:latin typeface="Quattrocento Sans"/>
                <a:ea typeface="Quattrocento Sans"/>
                <a:cs typeface="Quattrocento Sans"/>
                <a:sym typeface="Quattrocento Sans"/>
              </a:defRPr>
            </a:lvl5pPr>
            <a:lvl6pPr indent="0" lvl="5" marL="0" algn="r">
              <a:spcBef>
                <a:spcPts val="0"/>
              </a:spcBef>
              <a:buNone/>
              <a:defRPr b="1" i="0" sz="1400">
                <a:solidFill>
                  <a:schemeClr val="lt1"/>
                </a:solidFill>
                <a:latin typeface="Quattrocento Sans"/>
                <a:ea typeface="Quattrocento Sans"/>
                <a:cs typeface="Quattrocento Sans"/>
                <a:sym typeface="Quattrocento Sans"/>
              </a:defRPr>
            </a:lvl6pPr>
            <a:lvl7pPr indent="0" lvl="6" marL="0" algn="r">
              <a:spcBef>
                <a:spcPts val="0"/>
              </a:spcBef>
              <a:buNone/>
              <a:defRPr b="1" i="0" sz="1400">
                <a:solidFill>
                  <a:schemeClr val="lt1"/>
                </a:solidFill>
                <a:latin typeface="Quattrocento Sans"/>
                <a:ea typeface="Quattrocento Sans"/>
                <a:cs typeface="Quattrocento Sans"/>
                <a:sym typeface="Quattrocento Sans"/>
              </a:defRPr>
            </a:lvl7pPr>
            <a:lvl8pPr indent="0" lvl="7" marL="0" algn="r">
              <a:spcBef>
                <a:spcPts val="0"/>
              </a:spcBef>
              <a:buNone/>
              <a:defRPr b="1" i="0" sz="1400">
                <a:solidFill>
                  <a:schemeClr val="lt1"/>
                </a:solidFill>
                <a:latin typeface="Quattrocento Sans"/>
                <a:ea typeface="Quattrocento Sans"/>
                <a:cs typeface="Quattrocento Sans"/>
                <a:sym typeface="Quattrocento Sans"/>
              </a:defRPr>
            </a:lvl8pPr>
            <a:lvl9pPr indent="0" lvl="8" marL="0" algn="r">
              <a:spcBef>
                <a:spcPts val="0"/>
              </a:spcBef>
              <a:buNone/>
              <a:defRPr b="1" i="0" sz="1400">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GB"/>
              <a:t>‹#›</a:t>
            </a:fld>
            <a:endParaRPr/>
          </a:p>
        </p:txBody>
      </p:sp>
      <p:sp>
        <p:nvSpPr>
          <p:cNvPr id="152" name="Google Shape;152;p52"/>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indent="-228600" lvl="2" marL="1371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indent="-228600" lvl="3" marL="18288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indent="-228600" lvl="4" marL="22860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52"/>
          <p:cNvSpPr txBox="1"/>
          <p:nvPr>
            <p:ph idx="3" type="body"/>
          </p:nvPr>
        </p:nvSpPr>
        <p:spPr>
          <a:xfrm>
            <a:off x="8188960" y="5788058"/>
            <a:ext cx="3529770" cy="603315"/>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52"/>
          <p:cNvSpPr txBox="1"/>
          <p:nvPr>
            <p:ph idx="4" type="body"/>
          </p:nvPr>
        </p:nvSpPr>
        <p:spPr>
          <a:xfrm>
            <a:off x="663575" y="6035355"/>
            <a:ext cx="5180634"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showMasterSp="0">
  <p:cSld name="2_Section Header">
    <p:spTree>
      <p:nvGrpSpPr>
        <p:cNvPr id="155" name="Shape 155"/>
        <p:cNvGrpSpPr/>
        <p:nvPr/>
      </p:nvGrpSpPr>
      <p:grpSpPr>
        <a:xfrm>
          <a:off x="0" y="0"/>
          <a:ext cx="0" cy="0"/>
          <a:chOff x="0" y="0"/>
          <a:chExt cx="0" cy="0"/>
        </a:xfrm>
      </p:grpSpPr>
      <p:pic>
        <p:nvPicPr>
          <p:cNvPr descr="Graphical user interface, text&#10;&#10;Description automatically generated" id="156" name="Google Shape;156;p5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57" name="Google Shape;157;p53"/>
          <p:cNvSpPr txBox="1"/>
          <p:nvPr>
            <p:ph type="title"/>
          </p:nvPr>
        </p:nvSpPr>
        <p:spPr>
          <a:xfrm>
            <a:off x="641023" y="707009"/>
            <a:ext cx="10793690" cy="50904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 name="Google Shape;158;p5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showMasterSp="0">
  <p:cSld name="3_Section Header">
    <p:spTree>
      <p:nvGrpSpPr>
        <p:cNvPr id="159" name="Shape 159"/>
        <p:cNvGrpSpPr/>
        <p:nvPr/>
      </p:nvGrpSpPr>
      <p:grpSpPr>
        <a:xfrm>
          <a:off x="0" y="0"/>
          <a:ext cx="0" cy="0"/>
          <a:chOff x="0" y="0"/>
          <a:chExt cx="0" cy="0"/>
        </a:xfrm>
      </p:grpSpPr>
      <p:pic>
        <p:nvPicPr>
          <p:cNvPr descr="Graphical user interface, sunburst chart&#10;&#10;Description automatically generated" id="160" name="Google Shape;160;p5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61" name="Google Shape;161;p54"/>
          <p:cNvSpPr txBox="1"/>
          <p:nvPr>
            <p:ph type="title"/>
          </p:nvPr>
        </p:nvSpPr>
        <p:spPr>
          <a:xfrm>
            <a:off x="641023" y="3325090"/>
            <a:ext cx="6270416" cy="273132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 name="Google Shape;162;p5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63" name="Google Shape;163;p54"/>
          <p:cNvSpPr txBox="1"/>
          <p:nvPr>
            <p:ph idx="1" type="body"/>
          </p:nvPr>
        </p:nvSpPr>
        <p:spPr>
          <a:xfrm>
            <a:off x="641023" y="626406"/>
            <a:ext cx="5261013" cy="247239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EA9DA"/>
              </a:buClr>
              <a:buSzPts val="20000"/>
              <a:buFont typeface="Open Sans ExtraBold"/>
              <a:buNone/>
              <a:defRPr b="1" i="0" sz="20000">
                <a:solidFill>
                  <a:srgbClr val="8EA9DA"/>
                </a:solidFill>
                <a:latin typeface="Open Sans ExtraBold"/>
                <a:ea typeface="Open Sans ExtraBold"/>
                <a:cs typeface="Open Sans ExtraBold"/>
                <a:sym typeface="Open Sans ExtraBold"/>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64" name="Shape 164"/>
        <p:cNvGrpSpPr/>
        <p:nvPr/>
      </p:nvGrpSpPr>
      <p:grpSpPr>
        <a:xfrm>
          <a:off x="0" y="0"/>
          <a:ext cx="0" cy="0"/>
          <a:chOff x="0" y="0"/>
          <a:chExt cx="0" cy="0"/>
        </a:xfrm>
      </p:grpSpPr>
      <p:sp>
        <p:nvSpPr>
          <p:cNvPr id="165" name="Google Shape;165;p55"/>
          <p:cNvSpPr txBox="1"/>
          <p:nvPr>
            <p:ph idx="1" type="body"/>
          </p:nvPr>
        </p:nvSpPr>
        <p:spPr>
          <a:xfrm>
            <a:off x="663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p55"/>
          <p:cNvSpPr txBox="1"/>
          <p:nvPr>
            <p:ph idx="2" type="body"/>
          </p:nvPr>
        </p:nvSpPr>
        <p:spPr>
          <a:xfrm>
            <a:off x="5997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5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68" name="Google Shape;168;p55"/>
          <p:cNvSpPr txBox="1"/>
          <p:nvPr>
            <p:ph type="title"/>
          </p:nvPr>
        </p:nvSpPr>
        <p:spPr>
          <a:xfrm>
            <a:off x="663574"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 name="Google Shape;169;p55"/>
          <p:cNvSpPr txBox="1"/>
          <p:nvPr>
            <p:ph idx="3" type="body"/>
          </p:nvPr>
        </p:nvSpPr>
        <p:spPr>
          <a:xfrm>
            <a:off x="8171727" y="5750351"/>
            <a:ext cx="3556364"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p55"/>
          <p:cNvSpPr txBox="1"/>
          <p:nvPr>
            <p:ph idx="4" type="body"/>
          </p:nvPr>
        </p:nvSpPr>
        <p:spPr>
          <a:xfrm>
            <a:off x="663575" y="6035355"/>
            <a:ext cx="5181599"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171" name="Shape 171"/>
        <p:cNvGrpSpPr/>
        <p:nvPr/>
      </p:nvGrpSpPr>
      <p:grpSpPr>
        <a:xfrm>
          <a:off x="0" y="0"/>
          <a:ext cx="0" cy="0"/>
          <a:chOff x="0" y="0"/>
          <a:chExt cx="0" cy="0"/>
        </a:xfrm>
      </p:grpSpPr>
      <p:sp>
        <p:nvSpPr>
          <p:cNvPr id="172" name="Google Shape;172;p56"/>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56"/>
          <p:cNvSpPr txBox="1"/>
          <p:nvPr>
            <p:ph idx="1" type="body"/>
          </p:nvPr>
        </p:nvSpPr>
        <p:spPr>
          <a:xfrm>
            <a:off x="663575" y="2455273"/>
            <a:ext cx="5157787" cy="455153"/>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i="0" sz="2000">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74" name="Google Shape;174;p56"/>
          <p:cNvSpPr txBox="1"/>
          <p:nvPr>
            <p:ph idx="2" type="body"/>
          </p:nvPr>
        </p:nvSpPr>
        <p:spPr>
          <a:xfrm>
            <a:off x="663575" y="2910428"/>
            <a:ext cx="5157787"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C00000"/>
              </a:buClr>
              <a:buSzPts val="2000"/>
              <a:buFont typeface="Open Sans SemiBold"/>
              <a:buNone/>
              <a:defRPr b="1" i="0" sz="2000">
                <a:solidFill>
                  <a:srgbClr val="C00000"/>
                </a:solidFill>
                <a:latin typeface="Open Sans SemiBold"/>
                <a:ea typeface="Open Sans SemiBold"/>
                <a:cs typeface="Open Sans SemiBold"/>
                <a:sym typeface="Open Sans SemiBold"/>
              </a:defRPr>
            </a:lvl1pPr>
            <a:lvl2pPr indent="-355600" lvl="1" marL="914400" algn="l">
              <a:lnSpc>
                <a:spcPct val="90000"/>
              </a:lnSpc>
              <a:spcBef>
                <a:spcPts val="500"/>
              </a:spcBef>
              <a:spcAft>
                <a:spcPts val="0"/>
              </a:spcAft>
              <a:buClr>
                <a:schemeClr val="dk1"/>
              </a:buClr>
              <a:buSzPts val="2000"/>
              <a:buChar char="•"/>
              <a:defRPr i="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 name="Google Shape;175;p56"/>
          <p:cNvSpPr txBox="1"/>
          <p:nvPr>
            <p:ph idx="3" type="body"/>
          </p:nvPr>
        </p:nvSpPr>
        <p:spPr>
          <a:xfrm>
            <a:off x="6172200" y="2455273"/>
            <a:ext cx="5183188" cy="4551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sz="2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76" name="Google Shape;176;p56"/>
          <p:cNvSpPr txBox="1"/>
          <p:nvPr>
            <p:ph idx="4" type="body"/>
          </p:nvPr>
        </p:nvSpPr>
        <p:spPr>
          <a:xfrm>
            <a:off x="6172200" y="2910428"/>
            <a:ext cx="5183188"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F5395"/>
              </a:buClr>
              <a:buSzPts val="2000"/>
              <a:buFont typeface="Open Sans SemiBold"/>
              <a:buNone/>
              <a:defRPr>
                <a:solidFill>
                  <a:srgbClr val="2F5395"/>
                </a:solidFill>
              </a:defRPr>
            </a:lvl1pPr>
            <a:lvl2pPr indent="-355600" lvl="1" marL="914400" algn="l">
              <a:lnSpc>
                <a:spcPct val="90000"/>
              </a:lnSpc>
              <a:spcBef>
                <a:spcPts val="500"/>
              </a:spcBef>
              <a:spcAft>
                <a:spcPts val="0"/>
              </a:spcAft>
              <a:buClr>
                <a:schemeClr val="dk1"/>
              </a:buClr>
              <a:buSzPts val="2000"/>
              <a:buChar char="•"/>
              <a:defRPr i="1"/>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p5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78" name="Google Shape;178;p56"/>
          <p:cNvSpPr txBox="1"/>
          <p:nvPr>
            <p:ph idx="5" type="body"/>
          </p:nvPr>
        </p:nvSpPr>
        <p:spPr>
          <a:xfrm>
            <a:off x="8209279" y="5750351"/>
            <a:ext cx="351881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56"/>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p56"/>
          <p:cNvSpPr txBox="1"/>
          <p:nvPr>
            <p:ph idx="7" type="body"/>
          </p:nvPr>
        </p:nvSpPr>
        <p:spPr>
          <a:xfrm>
            <a:off x="663575" y="6035355"/>
            <a:ext cx="5157787"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81" name="Shape 181"/>
        <p:cNvGrpSpPr/>
        <p:nvPr/>
      </p:nvGrpSpPr>
      <p:grpSpPr>
        <a:xfrm>
          <a:off x="0" y="0"/>
          <a:ext cx="0" cy="0"/>
          <a:chOff x="0" y="0"/>
          <a:chExt cx="0" cy="0"/>
        </a:xfrm>
      </p:grpSpPr>
      <p:pic>
        <p:nvPicPr>
          <p:cNvPr descr="Graphical user interface, sunburst chart&#10;&#10;Description automatically generated" id="182" name="Google Shape;182;p5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83" name="Google Shape;183;p57"/>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 name="Google Shape;184;p5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85" name="Google Shape;185;p57"/>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dk1"/>
              </a:buClr>
              <a:buSzPts val="1600"/>
              <a:buFont typeface="Calibri"/>
              <a:buAutoNum type="arabicPeriod"/>
              <a:defRPr b="0" i="0" sz="1600">
                <a:latin typeface="Open Sans"/>
                <a:ea typeface="Open Sans"/>
                <a:cs typeface="Open Sans"/>
                <a:sym typeface="Open Sans"/>
              </a:defRPr>
            </a:lvl1pPr>
            <a:lvl2pPr indent="-355600" lvl="1" marL="914400" algn="l">
              <a:lnSpc>
                <a:spcPct val="90000"/>
              </a:lnSpc>
              <a:spcBef>
                <a:spcPts val="500"/>
              </a:spcBef>
              <a:spcAft>
                <a:spcPts val="0"/>
              </a:spcAft>
              <a:buClr>
                <a:schemeClr val="dk1"/>
              </a:buClr>
              <a:buSzPts val="2000"/>
              <a:buFont typeface="Calibri"/>
              <a:buAutoNum type="arabicPeriod"/>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186" name="Shape 186"/>
        <p:cNvGrpSpPr/>
        <p:nvPr/>
      </p:nvGrpSpPr>
      <p:grpSpPr>
        <a:xfrm>
          <a:off x="0" y="0"/>
          <a:ext cx="0" cy="0"/>
          <a:chOff x="0" y="0"/>
          <a:chExt cx="0" cy="0"/>
        </a:xfrm>
      </p:grpSpPr>
      <p:pic>
        <p:nvPicPr>
          <p:cNvPr descr="Graphical user interface, text&#10;&#10;Description automatically generated" id="187" name="Google Shape;187;p5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88" name="Google Shape;188;p5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icture with Caption">
  <p:cSld name="2_Picture with Caption">
    <p:spTree>
      <p:nvGrpSpPr>
        <p:cNvPr id="189" name="Shape 189"/>
        <p:cNvGrpSpPr/>
        <p:nvPr/>
      </p:nvGrpSpPr>
      <p:grpSpPr>
        <a:xfrm>
          <a:off x="0" y="0"/>
          <a:ext cx="0" cy="0"/>
          <a:chOff x="0" y="0"/>
          <a:chExt cx="0" cy="0"/>
        </a:xfrm>
      </p:grpSpPr>
      <p:pic>
        <p:nvPicPr>
          <p:cNvPr descr="Graphical user interface, website&#10;&#10;Description automatically generated" id="190" name="Google Shape;190;p5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191" name="Google Shape;191;p5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92" name="Google Shape;192;p59"/>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193" name="Google Shape;193;p59"/>
          <p:cNvSpPr txBox="1"/>
          <p:nvPr>
            <p:ph idx="1" type="body"/>
          </p:nvPr>
        </p:nvSpPr>
        <p:spPr>
          <a:xfrm>
            <a:off x="9069867" y="4619674"/>
            <a:ext cx="2441575" cy="11303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800"/>
              <a:buFont typeface="Arial"/>
              <a:buNone/>
              <a:defRPr b="1" i="0" sz="800">
                <a:solidFill>
                  <a:schemeClr val="lt1"/>
                </a:solidFill>
                <a:latin typeface="Open Sans SemiBold"/>
                <a:ea typeface="Open Sans SemiBold"/>
                <a:cs typeface="Open Sans SemiBold"/>
                <a:sym typeface="Open Sans SemiBold"/>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59"/>
          <p:cNvSpPr/>
          <p:nvPr>
            <p:ph idx="2" type="pic"/>
          </p:nvPr>
        </p:nvSpPr>
        <p:spPr>
          <a:xfrm>
            <a:off x="9069866" y="5674936"/>
            <a:ext cx="753583" cy="797302"/>
          </a:xfrm>
          <a:prstGeom prst="rect">
            <a:avLst/>
          </a:prstGeom>
          <a:noFill/>
          <a:ln cap="flat" cmpd="sng" w="9525">
            <a:solidFill>
              <a:schemeClr val="lt1"/>
            </a:solidFill>
            <a:prstDash val="solid"/>
            <a:round/>
            <a:headEnd len="sm" w="sm" type="none"/>
            <a:tailEnd len="sm" w="sm" type="none"/>
          </a:ln>
        </p:spPr>
      </p:sp>
      <p:sp>
        <p:nvSpPr>
          <p:cNvPr id="195" name="Google Shape;195;p59"/>
          <p:cNvSpPr/>
          <p:nvPr>
            <p:ph idx="3" type="pic"/>
          </p:nvPr>
        </p:nvSpPr>
        <p:spPr>
          <a:xfrm>
            <a:off x="9899650" y="2865438"/>
            <a:ext cx="931863" cy="820737"/>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25" name="Shape 25"/>
        <p:cNvGrpSpPr/>
        <p:nvPr/>
      </p:nvGrpSpPr>
      <p:grpSpPr>
        <a:xfrm>
          <a:off x="0" y="0"/>
          <a:ext cx="0" cy="0"/>
          <a:chOff x="0" y="0"/>
          <a:chExt cx="0" cy="0"/>
        </a:xfrm>
      </p:grpSpPr>
      <p:pic>
        <p:nvPicPr>
          <p:cNvPr descr="Graphical user interface, text&#10;&#10;Description automatically generated" id="26" name="Google Shape;26;p3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7" name="Google Shape;27;p35"/>
          <p:cNvSpPr txBox="1"/>
          <p:nvPr>
            <p:ph type="title"/>
          </p:nvPr>
        </p:nvSpPr>
        <p:spPr>
          <a:xfrm>
            <a:off x="641023" y="707009"/>
            <a:ext cx="10793690" cy="50904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6000"/>
              <a:buFont typeface="Quattrocento Sans"/>
              <a:buNone/>
              <a:defRPr b="0" i="0" sz="60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3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icture with Caption">
  <p:cSld name="3_Picture with Caption">
    <p:spTree>
      <p:nvGrpSpPr>
        <p:cNvPr id="196" name="Shape 196"/>
        <p:cNvGrpSpPr/>
        <p:nvPr/>
      </p:nvGrpSpPr>
      <p:grpSpPr>
        <a:xfrm>
          <a:off x="0" y="0"/>
          <a:ext cx="0" cy="0"/>
          <a:chOff x="0" y="0"/>
          <a:chExt cx="0" cy="0"/>
        </a:xfrm>
      </p:grpSpPr>
      <p:pic>
        <p:nvPicPr>
          <p:cNvPr descr="Graphical user interface, website&#10;&#10;Description automatically generated" id="197" name="Google Shape;197;p6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98" name="Google Shape;198;p60"/>
          <p:cNvSpPr txBox="1"/>
          <p:nvPr>
            <p:ph idx="1" type="body"/>
          </p:nvPr>
        </p:nvSpPr>
        <p:spPr>
          <a:xfrm>
            <a:off x="8464731" y="5921828"/>
            <a:ext cx="3727269" cy="655460"/>
          </a:xfrm>
          <a:prstGeom prst="rect">
            <a:avLst/>
          </a:prstGeom>
          <a:noFill/>
          <a:ln>
            <a:noFill/>
          </a:ln>
        </p:spPr>
        <p:txBody>
          <a:bodyPr anchorCtr="0" anchor="ctr"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3600"/>
              <a:buFont typeface="Arial"/>
              <a:buNone/>
              <a:defRPr b="1" i="0" sz="3600">
                <a:solidFill>
                  <a:schemeClr val="lt1"/>
                </a:solidFill>
                <a:latin typeface="Open Sans"/>
                <a:ea typeface="Open Sans"/>
                <a:cs typeface="Open Sans"/>
                <a:sym typeface="Open Sans"/>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9" name="Shape 29"/>
        <p:cNvGrpSpPr/>
        <p:nvPr/>
      </p:nvGrpSpPr>
      <p:grpSpPr>
        <a:xfrm>
          <a:off x="0" y="0"/>
          <a:ext cx="0" cy="0"/>
          <a:chOff x="0" y="0"/>
          <a:chExt cx="0" cy="0"/>
        </a:xfrm>
      </p:grpSpPr>
      <p:sp>
        <p:nvSpPr>
          <p:cNvPr id="30" name="Google Shape;30;p36"/>
          <p:cNvSpPr txBox="1"/>
          <p:nvPr>
            <p:ph idx="1" type="body"/>
          </p:nvPr>
        </p:nvSpPr>
        <p:spPr>
          <a:xfrm>
            <a:off x="663574" y="2158738"/>
            <a:ext cx="5181600" cy="391212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36"/>
          <p:cNvSpPr txBox="1"/>
          <p:nvPr>
            <p:ph idx="2" type="body"/>
          </p:nvPr>
        </p:nvSpPr>
        <p:spPr>
          <a:xfrm>
            <a:off x="5997574" y="2158738"/>
            <a:ext cx="5181600" cy="391212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3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3" name="Google Shape;33;p36"/>
          <p:cNvSpPr txBox="1"/>
          <p:nvPr>
            <p:ph type="title"/>
          </p:nvPr>
        </p:nvSpPr>
        <p:spPr>
          <a:xfrm>
            <a:off x="663574"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36"/>
          <p:cNvSpPr txBox="1"/>
          <p:nvPr>
            <p:ph idx="3" type="body"/>
          </p:nvPr>
        </p:nvSpPr>
        <p:spPr>
          <a:xfrm>
            <a:off x="8465269" y="5750351"/>
            <a:ext cx="326282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solidFill>
                  <a:schemeClr val="dk1"/>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5" name="Shape 35"/>
        <p:cNvGrpSpPr/>
        <p:nvPr/>
      </p:nvGrpSpPr>
      <p:grpSpPr>
        <a:xfrm>
          <a:off x="0" y="0"/>
          <a:ext cx="0" cy="0"/>
          <a:chOff x="0" y="0"/>
          <a:chExt cx="0" cy="0"/>
        </a:xfrm>
      </p:grpSpPr>
      <p:sp>
        <p:nvSpPr>
          <p:cNvPr id="36" name="Google Shape;36;p37"/>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37"/>
          <p:cNvSpPr txBox="1"/>
          <p:nvPr>
            <p:ph idx="1" type="body"/>
          </p:nvPr>
        </p:nvSpPr>
        <p:spPr>
          <a:xfrm>
            <a:off x="663575" y="2455273"/>
            <a:ext cx="5157787" cy="455153"/>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i="0" sz="2000">
                <a:latin typeface="Quattrocento Sans"/>
                <a:ea typeface="Quattrocento Sans"/>
                <a:cs typeface="Quattrocento Sans"/>
                <a:sym typeface="Quattrocento Sans"/>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8" name="Google Shape;38;p37"/>
          <p:cNvSpPr txBox="1"/>
          <p:nvPr>
            <p:ph idx="2" type="body"/>
          </p:nvPr>
        </p:nvSpPr>
        <p:spPr>
          <a:xfrm>
            <a:off x="663575" y="2910427"/>
            <a:ext cx="5157787" cy="3160435"/>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C00000"/>
              </a:buClr>
              <a:buSzPts val="2000"/>
              <a:buChar char="•"/>
              <a:defRPr b="1" i="0" sz="2000">
                <a:solidFill>
                  <a:srgbClr val="C00000"/>
                </a:solidFill>
                <a:latin typeface="Quattrocento Sans"/>
                <a:ea typeface="Quattrocento Sans"/>
                <a:cs typeface="Quattrocento Sans"/>
                <a:sym typeface="Quattrocento Sans"/>
              </a:defRPr>
            </a:lvl1pPr>
            <a:lvl2pPr indent="-355600" lvl="1" marL="914400" algn="l">
              <a:lnSpc>
                <a:spcPct val="90000"/>
              </a:lnSpc>
              <a:spcBef>
                <a:spcPts val="500"/>
              </a:spcBef>
              <a:spcAft>
                <a:spcPts val="0"/>
              </a:spcAft>
              <a:buClr>
                <a:schemeClr val="dk1"/>
              </a:buClr>
              <a:buSzPts val="2000"/>
              <a:buChar char="•"/>
              <a:defRPr i="1"/>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7"/>
          <p:cNvSpPr txBox="1"/>
          <p:nvPr>
            <p:ph idx="3" type="body"/>
          </p:nvPr>
        </p:nvSpPr>
        <p:spPr>
          <a:xfrm>
            <a:off x="6172200" y="2455273"/>
            <a:ext cx="5183188" cy="4551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 name="Google Shape;40;p37"/>
          <p:cNvSpPr txBox="1"/>
          <p:nvPr>
            <p:ph idx="4" type="body"/>
          </p:nvPr>
        </p:nvSpPr>
        <p:spPr>
          <a:xfrm>
            <a:off x="6172200" y="2910427"/>
            <a:ext cx="5183188" cy="3160435"/>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2E75B5"/>
              </a:buClr>
              <a:buSzPts val="2000"/>
              <a:buChar char="•"/>
              <a:defRPr>
                <a:solidFill>
                  <a:srgbClr val="2E75B5"/>
                </a:solidFill>
              </a:defRPr>
            </a:lvl1pPr>
            <a:lvl2pPr indent="-355600" lvl="1" marL="914400" algn="l">
              <a:lnSpc>
                <a:spcPct val="90000"/>
              </a:lnSpc>
              <a:spcBef>
                <a:spcPts val="500"/>
              </a:spcBef>
              <a:spcAft>
                <a:spcPts val="0"/>
              </a:spcAft>
              <a:buClr>
                <a:schemeClr val="dk1"/>
              </a:buClr>
              <a:buSzPts val="2000"/>
              <a:buChar char="•"/>
              <a:defRPr i="1"/>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2" name="Google Shape;42;p37"/>
          <p:cNvSpPr txBox="1"/>
          <p:nvPr>
            <p:ph idx="5" type="body"/>
          </p:nvPr>
        </p:nvSpPr>
        <p:spPr>
          <a:xfrm>
            <a:off x="8465269" y="5750351"/>
            <a:ext cx="326282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solidFill>
                  <a:schemeClr val="dk1"/>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37"/>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9CC2E5"/>
              </a:buClr>
              <a:buSzPts val="2000"/>
              <a:buFont typeface="Quattrocento Sans"/>
              <a:buNone/>
              <a:defRPr b="1" i="0">
                <a:solidFill>
                  <a:srgbClr val="9CC2E5"/>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4" name="Shape 44"/>
        <p:cNvGrpSpPr/>
        <p:nvPr/>
      </p:nvGrpSpPr>
      <p:grpSpPr>
        <a:xfrm>
          <a:off x="0" y="0"/>
          <a:ext cx="0" cy="0"/>
          <a:chOff x="0" y="0"/>
          <a:chExt cx="0" cy="0"/>
        </a:xfrm>
      </p:grpSpPr>
      <p:pic>
        <p:nvPicPr>
          <p:cNvPr descr="Graphical user interface, sunburst chart&#10;&#10;Description automatically generated" id="45" name="Google Shape;45;p3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6" name="Google Shape;46;p38"/>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3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8" name="Google Shape;48;p38"/>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dk1"/>
              </a:buClr>
              <a:buSzPts val="1600"/>
              <a:buFont typeface="Calibri"/>
              <a:buAutoNum type="arabicPeriod"/>
              <a:defRPr b="0" i="0" sz="1600">
                <a:latin typeface="Quattrocento Sans"/>
                <a:ea typeface="Quattrocento Sans"/>
                <a:cs typeface="Quattrocento Sans"/>
                <a:sym typeface="Quattrocento Sans"/>
              </a:defRPr>
            </a:lvl1pPr>
            <a:lvl2pPr indent="-355600" lvl="1" marL="914400" algn="l">
              <a:lnSpc>
                <a:spcPct val="90000"/>
              </a:lnSpc>
              <a:spcBef>
                <a:spcPts val="500"/>
              </a:spcBef>
              <a:spcAft>
                <a:spcPts val="0"/>
              </a:spcAft>
              <a:buClr>
                <a:schemeClr val="dk1"/>
              </a:buClr>
              <a:buSzPts val="2000"/>
              <a:buFont typeface="Calibri"/>
              <a:buAutoNum type="arabicPeriod"/>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49" name="Shape 49"/>
        <p:cNvGrpSpPr/>
        <p:nvPr/>
      </p:nvGrpSpPr>
      <p:grpSpPr>
        <a:xfrm>
          <a:off x="0" y="0"/>
          <a:ext cx="0" cy="0"/>
          <a:chOff x="0" y="0"/>
          <a:chExt cx="0" cy="0"/>
        </a:xfrm>
      </p:grpSpPr>
      <p:pic>
        <p:nvPicPr>
          <p:cNvPr descr="Graphical user interface, text&#10;&#10;Description automatically generated" id="50" name="Google Shape;50;p3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1" name="Google Shape;51;p3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grpSp>
        <p:nvGrpSpPr>
          <p:cNvPr id="52" name="Google Shape;52;p39"/>
          <p:cNvGrpSpPr/>
          <p:nvPr/>
        </p:nvGrpSpPr>
        <p:grpSpPr>
          <a:xfrm>
            <a:off x="10464504" y="866053"/>
            <a:ext cx="955530" cy="955530"/>
            <a:chOff x="9022202" y="727174"/>
            <a:chExt cx="955530" cy="955530"/>
          </a:xfrm>
        </p:grpSpPr>
        <p:sp>
          <p:nvSpPr>
            <p:cNvPr id="53" name="Google Shape;53;p39"/>
            <p:cNvSpPr/>
            <p:nvPr/>
          </p:nvSpPr>
          <p:spPr>
            <a:xfrm>
              <a:off x="9022202" y="727174"/>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5_Lecture1_Slide25.mp3" id="54" name="Google Shape;54;p39"/>
            <p:cNvPicPr preferRelativeResize="0"/>
            <p:nvPr/>
          </p:nvPicPr>
          <p:blipFill rotWithShape="1">
            <a:blip r:embed="rId3">
              <a:alphaModFix/>
            </a:blip>
            <a:srcRect b="0" l="0" r="0" t="0"/>
            <a:stretch/>
          </p:blipFill>
          <p:spPr>
            <a:xfrm>
              <a:off x="9093567" y="798539"/>
              <a:ext cx="812800" cy="812800"/>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55" name="Shape 55"/>
        <p:cNvGrpSpPr/>
        <p:nvPr/>
      </p:nvGrpSpPr>
      <p:grpSpPr>
        <a:xfrm>
          <a:off x="0" y="0"/>
          <a:ext cx="0" cy="0"/>
          <a:chOff x="0" y="0"/>
          <a:chExt cx="0" cy="0"/>
        </a:xfrm>
      </p:grpSpPr>
      <p:pic>
        <p:nvPicPr>
          <p:cNvPr descr="Graphical user interface, website&#10;&#10;Description automatically generated" id="56" name="Google Shape;56;p4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57" name="Google Shape;57;p4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8" name="Google Shape;58;p40"/>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59" name="Google Shape;59;p40"/>
          <p:cNvSpPr txBox="1"/>
          <p:nvPr>
            <p:ph idx="1" type="body"/>
          </p:nvPr>
        </p:nvSpPr>
        <p:spPr>
          <a:xfrm>
            <a:off x="9069867" y="4619674"/>
            <a:ext cx="2441575" cy="11303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800"/>
              <a:buFont typeface="Arial"/>
              <a:buNone/>
              <a:defRPr b="1" i="0" sz="800">
                <a:solidFill>
                  <a:schemeClr val="lt1"/>
                </a:solidFill>
                <a:latin typeface="Quattrocento Sans"/>
                <a:ea typeface="Quattrocento Sans"/>
                <a:cs typeface="Quattrocento Sans"/>
                <a:sym typeface="Quattrocento Sans"/>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40"/>
          <p:cNvSpPr/>
          <p:nvPr>
            <p:ph idx="2" type="pic"/>
          </p:nvPr>
        </p:nvSpPr>
        <p:spPr>
          <a:xfrm>
            <a:off x="9069866" y="5674936"/>
            <a:ext cx="753583" cy="797302"/>
          </a:xfrm>
          <a:prstGeom prst="rect">
            <a:avLst/>
          </a:prstGeom>
          <a:noFill/>
          <a:ln cap="flat" cmpd="sng" w="9525">
            <a:solidFill>
              <a:schemeClr val="lt1"/>
            </a:solidFill>
            <a:prstDash val="solid"/>
            <a:round/>
            <a:headEnd len="sm" w="sm" type="none"/>
            <a:tailEnd len="sm" w="sm" type="none"/>
          </a:ln>
        </p:spPr>
      </p:sp>
      <p:sp>
        <p:nvSpPr>
          <p:cNvPr id="61" name="Google Shape;61;p40"/>
          <p:cNvSpPr/>
          <p:nvPr>
            <p:ph idx="3" type="pic"/>
          </p:nvPr>
        </p:nvSpPr>
        <p:spPr>
          <a:xfrm>
            <a:off x="9899650" y="2865438"/>
            <a:ext cx="931863" cy="820737"/>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68" name="Shape 68"/>
        <p:cNvGrpSpPr/>
        <p:nvPr/>
      </p:nvGrpSpPr>
      <p:grpSpPr>
        <a:xfrm>
          <a:off x="0" y="0"/>
          <a:ext cx="0" cy="0"/>
          <a:chOff x="0" y="0"/>
          <a:chExt cx="0" cy="0"/>
        </a:xfrm>
      </p:grpSpPr>
      <p:sp>
        <p:nvSpPr>
          <p:cNvPr id="69" name="Google Shape;69;p3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descr="A screenshot of a computer&#10;&#10;Description automatically generated with medium confidence" id="70" name="Google Shape;70;p33"/>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A screenshot of a computer&#10;&#10;Description automatically generated with low confidence" id="71" name="Google Shape;71;p3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1.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7.xml"/><Relationship Id="rId11" Type="http://schemas.openxmlformats.org/officeDocument/2006/relationships/slideLayout" Target="../slideLayouts/slideLayout18.xml"/><Relationship Id="rId22" Type="http://schemas.openxmlformats.org/officeDocument/2006/relationships/slideLayout" Target="../slideLayouts/slideLayout29.xml"/><Relationship Id="rId10" Type="http://schemas.openxmlformats.org/officeDocument/2006/relationships/slideLayout" Target="../slideLayouts/slideLayout17.xml"/><Relationship Id="rId21" Type="http://schemas.openxmlformats.org/officeDocument/2006/relationships/slideLayout" Target="../slideLayouts/slideLayout28.xml"/><Relationship Id="rId13" Type="http://schemas.openxmlformats.org/officeDocument/2006/relationships/slideLayout" Target="../slideLayouts/slideLayout20.xml"/><Relationship Id="rId24" Type="http://schemas.openxmlformats.org/officeDocument/2006/relationships/theme" Target="../theme/theme2.xml"/><Relationship Id="rId12" Type="http://schemas.openxmlformats.org/officeDocument/2006/relationships/slideLayout" Target="../slideLayouts/slideLayout19.xml"/><Relationship Id="rId23" Type="http://schemas.openxmlformats.org/officeDocument/2006/relationships/slideLayout" Target="../slideLayouts/slideLayout30.xml"/><Relationship Id="rId1" Type="http://schemas.openxmlformats.org/officeDocument/2006/relationships/image" Target="../media/image3.jpg"/><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5" Type="http://schemas.openxmlformats.org/officeDocument/2006/relationships/slideLayout" Target="../slideLayouts/slideLayout22.xml"/><Relationship Id="rId14" Type="http://schemas.openxmlformats.org/officeDocument/2006/relationships/slideLayout" Target="../slideLayouts/slideLayout21.xml"/><Relationship Id="rId17" Type="http://schemas.openxmlformats.org/officeDocument/2006/relationships/slideLayout" Target="../slideLayouts/slideLayout24.xml"/><Relationship Id="rId16" Type="http://schemas.openxmlformats.org/officeDocument/2006/relationships/slideLayout" Target="../slideLayouts/slideLayout23.xml"/><Relationship Id="rId5" Type="http://schemas.openxmlformats.org/officeDocument/2006/relationships/slideLayout" Target="../slideLayouts/slideLayout12.xml"/><Relationship Id="rId19" Type="http://schemas.openxmlformats.org/officeDocument/2006/relationships/slideLayout" Target="../slideLayouts/slideLayout26.xml"/><Relationship Id="rId6" Type="http://schemas.openxmlformats.org/officeDocument/2006/relationships/slideLayout" Target="../slideLayouts/slideLayout13.xml"/><Relationship Id="rId18" Type="http://schemas.openxmlformats.org/officeDocument/2006/relationships/slideLayout" Target="../slideLayouts/slideLayout25.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Graphical user interface, text&#10;&#10;Description automatically generated" id="10" name="Google Shape;10;p29"/>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1" name="Google Shape;11;p29"/>
          <p:cNvSpPr txBox="1"/>
          <p:nvPr>
            <p:ph type="title"/>
          </p:nvPr>
        </p:nvSpPr>
        <p:spPr>
          <a:xfrm>
            <a:off x="663880" y="681037"/>
            <a:ext cx="10689920" cy="1325563"/>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Quattrocento Sans"/>
              <a:buNone/>
              <a:defRPr b="0" i="0" sz="4400" u="none" cap="none" strike="noStrike">
                <a:solidFill>
                  <a:schemeClr val="dk1"/>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29"/>
          <p:cNvSpPr txBox="1"/>
          <p:nvPr>
            <p:ph idx="1" type="body"/>
          </p:nvPr>
        </p:nvSpPr>
        <p:spPr>
          <a:xfrm>
            <a:off x="663880" y="2558970"/>
            <a:ext cx="10689920" cy="3721689"/>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90000"/>
              </a:lnSpc>
              <a:spcBef>
                <a:spcPts val="1000"/>
              </a:spcBef>
              <a:spcAft>
                <a:spcPts val="0"/>
              </a:spcAft>
              <a:buClr>
                <a:schemeClr val="dk1"/>
              </a:buClr>
              <a:buSzPts val="2000"/>
              <a:buFont typeface="Arial"/>
              <a:buChar char="•"/>
              <a:defRPr b="1" i="0" sz="2000" u="none" cap="none" strike="noStrike">
                <a:solidFill>
                  <a:schemeClr val="dk1"/>
                </a:solidFill>
                <a:latin typeface="Quattrocento Sans"/>
                <a:ea typeface="Quattrocento Sans"/>
                <a:cs typeface="Quattrocento Sans"/>
                <a:sym typeface="Quattrocento Sans"/>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Quattrocento Sans"/>
                <a:ea typeface="Quattrocento Sans"/>
                <a:cs typeface="Quattrocento Sans"/>
                <a:sym typeface="Quattrocento Sans"/>
              </a:defRPr>
            </a:lvl2pPr>
            <a:lvl3pPr indent="-330200" lvl="2" marL="1371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Quattrocento Sans"/>
                <a:ea typeface="Quattrocento Sans"/>
                <a:cs typeface="Quattrocento Sans"/>
                <a:sym typeface="Quattrocento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2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1pPr>
            <a:lvl2pPr indent="0" lvl="1"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2pPr>
            <a:lvl3pPr indent="0" lvl="2"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3pPr>
            <a:lvl4pPr indent="0" lvl="3"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4pPr>
            <a:lvl5pPr indent="0" lvl="4"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5pPr>
            <a:lvl6pPr indent="0" lvl="5"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6pPr>
            <a:lvl7pPr indent="0" lvl="6"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7pPr>
            <a:lvl8pPr indent="0" lvl="7"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8pPr>
            <a:lvl9pPr indent="0" lvl="8"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 name="Shape 62"/>
        <p:cNvGrpSpPr/>
        <p:nvPr/>
      </p:nvGrpSpPr>
      <p:grpSpPr>
        <a:xfrm>
          <a:off x="0" y="0"/>
          <a:ext cx="0" cy="0"/>
          <a:chOff x="0" y="0"/>
          <a:chExt cx="0" cy="0"/>
        </a:xfrm>
      </p:grpSpPr>
      <p:pic>
        <p:nvPicPr>
          <p:cNvPr descr="Graphical user interface, text&#10;&#10;Description automatically generated" id="63" name="Google Shape;63;p32"/>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64" name="Google Shape;64;p32"/>
          <p:cNvSpPr txBox="1"/>
          <p:nvPr>
            <p:ph type="title"/>
          </p:nvPr>
        </p:nvSpPr>
        <p:spPr>
          <a:xfrm>
            <a:off x="663880" y="681037"/>
            <a:ext cx="10689920" cy="1325563"/>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Open Sans"/>
              <a:buNone/>
              <a:defRPr b="0" i="0" sz="4400" u="none" cap="none" strike="noStrik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5" name="Google Shape;65;p32"/>
          <p:cNvSpPr txBox="1"/>
          <p:nvPr>
            <p:ph idx="1" type="body"/>
          </p:nvPr>
        </p:nvSpPr>
        <p:spPr>
          <a:xfrm>
            <a:off x="663880" y="2558970"/>
            <a:ext cx="10689920" cy="372168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Open Sans SemiBold"/>
              <a:buNone/>
              <a:defRPr b="1" i="0" sz="2000" u="none" cap="none" strike="noStrike">
                <a:solidFill>
                  <a:schemeClr val="dk1"/>
                </a:solidFill>
                <a:latin typeface="Open Sans SemiBold"/>
                <a:ea typeface="Open Sans SemiBold"/>
                <a:cs typeface="Open Sans SemiBold"/>
                <a:sym typeface="Open Sans SemiBold"/>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2pPr>
            <a:lvl3pPr indent="-330200" lvl="2" marL="1371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 name="Google Shape;66;p32"/>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400">
                <a:solidFill>
                  <a:schemeClr val="lt1"/>
                </a:solidFill>
                <a:latin typeface="Quattrocento Sans"/>
                <a:ea typeface="Quattrocento Sans"/>
                <a:cs typeface="Quattrocento Sans"/>
                <a:sym typeface="Quattrocento Sans"/>
              </a:defRPr>
            </a:lvl1pPr>
            <a:lvl2pPr indent="0" lvl="1" marL="0" marR="0" rtl="0" algn="r">
              <a:spcBef>
                <a:spcPts val="0"/>
              </a:spcBef>
              <a:buNone/>
              <a:defRPr b="1" i="0" sz="1400">
                <a:solidFill>
                  <a:schemeClr val="lt1"/>
                </a:solidFill>
                <a:latin typeface="Quattrocento Sans"/>
                <a:ea typeface="Quattrocento Sans"/>
                <a:cs typeface="Quattrocento Sans"/>
                <a:sym typeface="Quattrocento Sans"/>
              </a:defRPr>
            </a:lvl2pPr>
            <a:lvl3pPr indent="0" lvl="2" marL="0" marR="0" rtl="0" algn="r">
              <a:spcBef>
                <a:spcPts val="0"/>
              </a:spcBef>
              <a:buNone/>
              <a:defRPr b="1" i="0" sz="1400">
                <a:solidFill>
                  <a:schemeClr val="lt1"/>
                </a:solidFill>
                <a:latin typeface="Quattrocento Sans"/>
                <a:ea typeface="Quattrocento Sans"/>
                <a:cs typeface="Quattrocento Sans"/>
                <a:sym typeface="Quattrocento Sans"/>
              </a:defRPr>
            </a:lvl3pPr>
            <a:lvl4pPr indent="0" lvl="3" marL="0" marR="0" rtl="0" algn="r">
              <a:spcBef>
                <a:spcPts val="0"/>
              </a:spcBef>
              <a:buNone/>
              <a:defRPr b="1" i="0" sz="1400">
                <a:solidFill>
                  <a:schemeClr val="lt1"/>
                </a:solidFill>
                <a:latin typeface="Quattrocento Sans"/>
                <a:ea typeface="Quattrocento Sans"/>
                <a:cs typeface="Quattrocento Sans"/>
                <a:sym typeface="Quattrocento Sans"/>
              </a:defRPr>
            </a:lvl4pPr>
            <a:lvl5pPr indent="0" lvl="4" marL="0" marR="0" rtl="0" algn="r">
              <a:spcBef>
                <a:spcPts val="0"/>
              </a:spcBef>
              <a:buNone/>
              <a:defRPr b="1" i="0" sz="1400">
                <a:solidFill>
                  <a:schemeClr val="lt1"/>
                </a:solidFill>
                <a:latin typeface="Quattrocento Sans"/>
                <a:ea typeface="Quattrocento Sans"/>
                <a:cs typeface="Quattrocento Sans"/>
                <a:sym typeface="Quattrocento Sans"/>
              </a:defRPr>
            </a:lvl5pPr>
            <a:lvl6pPr indent="0" lvl="5" marL="0" marR="0" rtl="0" algn="r">
              <a:spcBef>
                <a:spcPts val="0"/>
              </a:spcBef>
              <a:buNone/>
              <a:defRPr b="1" i="0" sz="1400">
                <a:solidFill>
                  <a:schemeClr val="lt1"/>
                </a:solidFill>
                <a:latin typeface="Quattrocento Sans"/>
                <a:ea typeface="Quattrocento Sans"/>
                <a:cs typeface="Quattrocento Sans"/>
                <a:sym typeface="Quattrocento Sans"/>
              </a:defRPr>
            </a:lvl6pPr>
            <a:lvl7pPr indent="0" lvl="6" marL="0" marR="0" rtl="0" algn="r">
              <a:spcBef>
                <a:spcPts val="0"/>
              </a:spcBef>
              <a:buNone/>
              <a:defRPr b="1" i="0" sz="1400">
                <a:solidFill>
                  <a:schemeClr val="lt1"/>
                </a:solidFill>
                <a:latin typeface="Quattrocento Sans"/>
                <a:ea typeface="Quattrocento Sans"/>
                <a:cs typeface="Quattrocento Sans"/>
                <a:sym typeface="Quattrocento Sans"/>
              </a:defRPr>
            </a:lvl7pPr>
            <a:lvl8pPr indent="0" lvl="7" marL="0" marR="0" rtl="0" algn="r">
              <a:spcBef>
                <a:spcPts val="0"/>
              </a:spcBef>
              <a:buNone/>
              <a:defRPr b="1" i="0" sz="1400">
                <a:solidFill>
                  <a:schemeClr val="lt1"/>
                </a:solidFill>
                <a:latin typeface="Quattrocento Sans"/>
                <a:ea typeface="Quattrocento Sans"/>
                <a:cs typeface="Quattrocento Sans"/>
                <a:sym typeface="Quattrocento Sans"/>
              </a:defRPr>
            </a:lvl8pPr>
            <a:lvl9pPr indent="0" lvl="8" marL="0" marR="0" rtl="0" algn="r">
              <a:spcBef>
                <a:spcPts val="0"/>
              </a:spcBef>
              <a:buNone/>
              <a:defRPr b="1" i="0" sz="1400">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GB"/>
              <a:t>‹#›</a:t>
            </a:fld>
            <a:endParaRPr/>
          </a:p>
        </p:txBody>
      </p:sp>
      <p:pic>
        <p:nvPicPr>
          <p:cNvPr descr="Graphical user interface, text&#10;&#10;Description automatically generated" id="67" name="Google Shape;67;p32"/>
          <p:cNvPicPr preferRelativeResize="0"/>
          <p:nvPr/>
        </p:nvPicPr>
        <p:blipFill rotWithShape="1">
          <a:blip r:embed="rId1">
            <a:alphaModFix/>
          </a:blip>
          <a:srcRect b="0" l="0" r="0" t="0"/>
          <a:stretch/>
        </p:blipFill>
        <p:spPr>
          <a:xfrm>
            <a:off x="0" y="0"/>
            <a:ext cx="1219200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1.png"/><Relationship Id="rId5" Type="http://schemas.openxmlformats.org/officeDocument/2006/relationships/hyperlink" Target="https://creativecommons.org/licenses/by/2.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unfccc.int/process-and-meetings/the-paris-agreement/the-paris-agreement" TargetMode="External"/><Relationship Id="rId4" Type="http://schemas.openxmlformats.org/officeDocument/2006/relationships/hyperlink" Target="https://www.cbd.int/financial/doc/Pathwaystoalowcarboneconomy.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gif"/><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jp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9.jp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www.cbd.int/financial/doc/Pathwaystoalowcarboneconomy.pdf"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hyperlink" Target="http://www.google.com/" TargetMode="External"/><Relationship Id="rId4" Type="http://schemas.openxmlformats.org/officeDocument/2006/relationships/hyperlink" Target="https://www.open.edu/openlearncreat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5.jpg"/><Relationship Id="rId4" Type="http://schemas.openxmlformats.org/officeDocument/2006/relationships/image" Target="../media/image1.png"/><Relationship Id="rId5" Type="http://schemas.openxmlformats.org/officeDocument/2006/relationships/hyperlink" Target="https://creativecommons.org/licenses/by/4.0/deed.as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climate.nasa.gov/resources/global-warming-vs-climate-change/" TargetMode="External"/><Relationship Id="rId4" Type="http://schemas.openxmlformats.org/officeDocument/2006/relationships/hyperlink" Target="https://www.ncdc.noaa.gov/global-warming/temperature-chang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
          <p:cNvSpPr txBox="1"/>
          <p:nvPr>
            <p:ph type="ctrTitle"/>
          </p:nvPr>
        </p:nvSpPr>
        <p:spPr>
          <a:xfrm>
            <a:off x="651352" y="4301318"/>
            <a:ext cx="7818880" cy="194875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Open Sans ExtraBold"/>
              <a:buNone/>
            </a:pPr>
            <a:r>
              <a:rPr lang="en-GB">
                <a:solidFill>
                  <a:schemeClr val="lt1"/>
                </a:solidFill>
                <a:latin typeface="Open Sans ExtraBold"/>
                <a:ea typeface="Open Sans ExtraBold"/>
                <a:cs typeface="Open Sans ExtraBold"/>
                <a:sym typeface="Open Sans ExtraBold"/>
              </a:rPr>
              <a:t>LECTURE 9</a:t>
            </a:r>
            <a:br>
              <a:rPr lang="en-GB">
                <a:solidFill>
                  <a:schemeClr val="lt1"/>
                </a:solidFill>
                <a:latin typeface="Open Sans ExtraBold"/>
                <a:ea typeface="Open Sans ExtraBold"/>
                <a:cs typeface="Open Sans ExtraBold"/>
                <a:sym typeface="Open Sans ExtraBold"/>
              </a:rPr>
            </a:br>
            <a:r>
              <a:rPr lang="en-GB">
                <a:latin typeface="Open Sans ExtraBold"/>
                <a:ea typeface="Open Sans ExtraBold"/>
                <a:cs typeface="Open Sans ExtraBold"/>
                <a:sym typeface="Open Sans ExtraBold"/>
              </a:rPr>
              <a:t>THE CLIMATE SYSTEM – Part I</a:t>
            </a:r>
            <a:endParaRPr/>
          </a:p>
        </p:txBody>
      </p:sp>
      <p:sp>
        <p:nvSpPr>
          <p:cNvPr id="204" name="Google Shape;204;p1"/>
          <p:cNvSpPr txBox="1"/>
          <p:nvPr>
            <p:ph idx="1" type="subTitle"/>
          </p:nvPr>
        </p:nvSpPr>
        <p:spPr>
          <a:xfrm>
            <a:off x="679524" y="3562944"/>
            <a:ext cx="3477955" cy="95480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1800">
                <a:latin typeface="Open Sans ExtraBold"/>
                <a:ea typeface="Open Sans ExtraBold"/>
                <a:cs typeface="Open Sans ExtraBold"/>
                <a:sym typeface="Open Sans ExtraBold"/>
              </a:rPr>
              <a:t>Introduction to CLEWs</a:t>
            </a:r>
            <a:endParaRPr/>
          </a:p>
        </p:txBody>
      </p:sp>
      <p:sp>
        <p:nvSpPr>
          <p:cNvPr id="205" name="Google Shape;205;p1"/>
          <p:cNvSpPr/>
          <p:nvPr/>
        </p:nvSpPr>
        <p:spPr>
          <a:xfrm>
            <a:off x="6949990" y="4320163"/>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9_Slide1.mp3" id="206" name="Google Shape;206;p1"/>
          <p:cNvPicPr preferRelativeResize="0"/>
          <p:nvPr/>
        </p:nvPicPr>
        <p:blipFill rotWithShape="1">
          <a:blip r:embed="rId3">
            <a:alphaModFix/>
          </a:blip>
          <a:srcRect b="0" l="0" r="0" t="0"/>
          <a:stretch/>
        </p:blipFill>
        <p:spPr>
          <a:xfrm>
            <a:off x="7021355" y="4387511"/>
            <a:ext cx="812800" cy="812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50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10"/>
          <p:cNvSpPr txBox="1"/>
          <p:nvPr>
            <p:ph idx="2" type="body"/>
          </p:nvPr>
        </p:nvSpPr>
        <p:spPr>
          <a:xfrm>
            <a:off x="663575" y="2144174"/>
            <a:ext cx="4267240" cy="66866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CC2E5"/>
              </a:buClr>
              <a:buSzPts val="2000"/>
              <a:buNone/>
            </a:pPr>
            <a:r>
              <a:rPr lang="en-GB">
                <a:latin typeface="Open Sans"/>
                <a:ea typeface="Open Sans"/>
                <a:cs typeface="Open Sans"/>
                <a:sym typeface="Open Sans"/>
              </a:rPr>
              <a:t>Anthropogenic emissions</a:t>
            </a:r>
            <a:endParaRPr/>
          </a:p>
          <a:p>
            <a:pPr indent="0" lvl="0" marL="0" rtl="0" algn="l">
              <a:lnSpc>
                <a:spcPct val="90000"/>
              </a:lnSpc>
              <a:spcBef>
                <a:spcPts val="1000"/>
              </a:spcBef>
              <a:spcAft>
                <a:spcPts val="0"/>
              </a:spcAft>
              <a:buClr>
                <a:srgbClr val="9CC2E5"/>
              </a:buClr>
              <a:buSzPts val="2000"/>
              <a:buNone/>
            </a:pPr>
            <a:r>
              <a:t/>
            </a:r>
            <a:endParaRPr>
              <a:latin typeface="Open Sans"/>
              <a:ea typeface="Open Sans"/>
              <a:cs typeface="Open Sans"/>
              <a:sym typeface="Open Sans"/>
            </a:endParaRPr>
          </a:p>
        </p:txBody>
      </p:sp>
      <p:sp>
        <p:nvSpPr>
          <p:cNvPr id="317" name="Google Shape;317;p10"/>
          <p:cNvSpPr txBox="1"/>
          <p:nvPr/>
        </p:nvSpPr>
        <p:spPr>
          <a:xfrm>
            <a:off x="479863" y="1825625"/>
            <a:ext cx="5033970" cy="3586095"/>
          </a:xfrm>
          <a:prstGeom prst="rect">
            <a:avLst/>
          </a:prstGeom>
          <a:noFill/>
          <a:ln>
            <a:noFill/>
          </a:ln>
        </p:spPr>
        <p:txBody>
          <a:bodyPr anchorCtr="0" anchor="t" bIns="45700" lIns="91425" spcFirstLastPara="1" rIns="91425" wrap="square" tIns="45700">
            <a:noAutofit/>
          </a:bodyPr>
          <a:lstStyle/>
          <a:p>
            <a:pPr indent="-50800" lvl="0" marL="228600" marR="0" rtl="0" algn="l">
              <a:lnSpc>
                <a:spcPct val="90000"/>
              </a:lnSpc>
              <a:spcBef>
                <a:spcPts val="0"/>
              </a:spcBef>
              <a:spcAft>
                <a:spcPts val="0"/>
              </a:spcAft>
              <a:buClr>
                <a:schemeClr val="dk1"/>
              </a:buClr>
              <a:buSzPts val="2800"/>
              <a:buFont typeface="Arial"/>
              <a:buNone/>
            </a:pPr>
            <a:r>
              <a:t/>
            </a:r>
            <a:endParaRPr sz="2800">
              <a:solidFill>
                <a:schemeClr val="dk1"/>
              </a:solidFill>
              <a:latin typeface="Open Sans"/>
              <a:ea typeface="Open Sans"/>
              <a:cs typeface="Open Sans"/>
              <a:sym typeface="Open Sans"/>
            </a:endParaRPr>
          </a:p>
        </p:txBody>
      </p:sp>
      <p:sp>
        <p:nvSpPr>
          <p:cNvPr id="318" name="Google Shape;318;p10"/>
          <p:cNvSpPr txBox="1"/>
          <p:nvPr/>
        </p:nvSpPr>
        <p:spPr>
          <a:xfrm>
            <a:off x="663575" y="720887"/>
            <a:ext cx="9780414"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9.2. Greenhouse gas emissions</a:t>
            </a:r>
            <a:endParaRPr/>
          </a:p>
        </p:txBody>
      </p:sp>
      <p:sp>
        <p:nvSpPr>
          <p:cNvPr id="319" name="Google Shape;319;p10"/>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320" name="Google Shape;320;p10"/>
          <p:cNvSpPr txBox="1"/>
          <p:nvPr/>
        </p:nvSpPr>
        <p:spPr>
          <a:xfrm>
            <a:off x="8559128" y="5951122"/>
            <a:ext cx="3173511" cy="365125"/>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1400"/>
              <a:buFont typeface="Arial"/>
              <a:buNone/>
            </a:pPr>
            <a:r>
              <a:rPr i="1" lang="en-GB" sz="1400">
                <a:solidFill>
                  <a:schemeClr val="dk1"/>
                </a:solidFill>
                <a:latin typeface="Open Sans"/>
                <a:ea typeface="Open Sans"/>
                <a:cs typeface="Open Sans"/>
                <a:sym typeface="Open Sans"/>
              </a:rPr>
              <a:t>Source:  OurWorldinData.org based on data from Global Carbon Project</a:t>
            </a:r>
            <a:endParaRPr/>
          </a:p>
        </p:txBody>
      </p:sp>
      <p:pic>
        <p:nvPicPr>
          <p:cNvPr id="321" name="Google Shape;321;p10"/>
          <p:cNvPicPr preferRelativeResize="0"/>
          <p:nvPr/>
        </p:nvPicPr>
        <p:blipFill rotWithShape="1">
          <a:blip r:embed="rId3">
            <a:alphaModFix/>
          </a:blip>
          <a:srcRect b="0" l="0" r="0" t="0"/>
          <a:stretch/>
        </p:blipFill>
        <p:spPr>
          <a:xfrm>
            <a:off x="663575" y="2399149"/>
            <a:ext cx="5682494" cy="4011172"/>
          </a:xfrm>
          <a:prstGeom prst="rect">
            <a:avLst/>
          </a:prstGeom>
          <a:noFill/>
          <a:ln>
            <a:noFill/>
          </a:ln>
        </p:spPr>
      </p:pic>
      <p:sp>
        <p:nvSpPr>
          <p:cNvPr id="322" name="Google Shape;322;p10"/>
          <p:cNvSpPr txBox="1"/>
          <p:nvPr/>
        </p:nvSpPr>
        <p:spPr>
          <a:xfrm>
            <a:off x="7136291" y="3785644"/>
            <a:ext cx="3512809"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400">
                <a:solidFill>
                  <a:srgbClr val="777777"/>
                </a:solidFill>
                <a:latin typeface="Open Sans"/>
                <a:ea typeface="Open Sans"/>
                <a:cs typeface="Open Sans"/>
                <a:sym typeface="Open Sans"/>
              </a:rPr>
              <a:t>Note: This measures CO₂ emissions from fossil fuels and cement production only – </a:t>
            </a:r>
            <a:r>
              <a:rPr lang="en-GB" sz="1400">
                <a:solidFill>
                  <a:srgbClr val="777777"/>
                </a:solidFill>
                <a:latin typeface="Open Sans"/>
                <a:ea typeface="Open Sans"/>
                <a:cs typeface="Open Sans"/>
                <a:sym typeface="Open Sans"/>
              </a:rPr>
              <a:t>land-use</a:t>
            </a:r>
            <a:r>
              <a:rPr b="0" i="0" lang="en-GB" sz="1400">
                <a:solidFill>
                  <a:srgbClr val="777777"/>
                </a:solidFill>
                <a:latin typeface="Open Sans"/>
                <a:ea typeface="Open Sans"/>
                <a:cs typeface="Open Sans"/>
                <a:sym typeface="Open Sans"/>
              </a:rPr>
              <a:t> change is not included</a:t>
            </a:r>
            <a:endParaRPr sz="1400">
              <a:solidFill>
                <a:schemeClr val="dk1"/>
              </a:solidFill>
              <a:latin typeface="Open Sans"/>
              <a:ea typeface="Open Sans"/>
              <a:cs typeface="Open Sans"/>
              <a:sym typeface="Open Sans"/>
            </a:endParaRPr>
          </a:p>
        </p:txBody>
      </p:sp>
      <p:sp>
        <p:nvSpPr>
          <p:cNvPr id="323" name="Google Shape;323;p10"/>
          <p:cNvSpPr/>
          <p:nvPr/>
        </p:nvSpPr>
        <p:spPr>
          <a:xfrm>
            <a:off x="8969603" y="1316379"/>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9_Slide10.mp3" id="324" name="Google Shape;324;p10"/>
          <p:cNvPicPr preferRelativeResize="0"/>
          <p:nvPr/>
        </p:nvPicPr>
        <p:blipFill rotWithShape="1">
          <a:blip r:embed="rId4">
            <a:alphaModFix/>
          </a:blip>
          <a:srcRect b="0" l="0" r="0" t="0"/>
          <a:stretch/>
        </p:blipFill>
        <p:spPr>
          <a:xfrm>
            <a:off x="9040968" y="1389245"/>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50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11"/>
          <p:cNvSpPr txBox="1"/>
          <p:nvPr>
            <p:ph idx="2" type="body"/>
          </p:nvPr>
        </p:nvSpPr>
        <p:spPr>
          <a:xfrm>
            <a:off x="663575" y="1958158"/>
            <a:ext cx="3289852" cy="66866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CC2E5"/>
              </a:buClr>
              <a:buSzPts val="2000"/>
              <a:buNone/>
            </a:pPr>
            <a:r>
              <a:rPr lang="en-GB">
                <a:latin typeface="Open Sans"/>
                <a:ea typeface="Open Sans"/>
                <a:cs typeface="Open Sans"/>
                <a:sym typeface="Open Sans"/>
              </a:rPr>
              <a:t>Paris Agreement</a:t>
            </a:r>
            <a:endParaRPr/>
          </a:p>
        </p:txBody>
      </p:sp>
      <p:sp>
        <p:nvSpPr>
          <p:cNvPr id="331" name="Google Shape;331;p11"/>
          <p:cNvSpPr txBox="1"/>
          <p:nvPr/>
        </p:nvSpPr>
        <p:spPr>
          <a:xfrm>
            <a:off x="663575" y="720887"/>
            <a:ext cx="9780414"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9.2. Greenhouse gas emissions</a:t>
            </a:r>
            <a:endParaRPr/>
          </a:p>
        </p:txBody>
      </p:sp>
      <p:sp>
        <p:nvSpPr>
          <p:cNvPr id="332" name="Google Shape;332;p11"/>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333" name="Google Shape;333;p11"/>
          <p:cNvSpPr txBox="1"/>
          <p:nvPr/>
        </p:nvSpPr>
        <p:spPr>
          <a:xfrm>
            <a:off x="663575" y="2539647"/>
            <a:ext cx="7141538" cy="3672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800" u="sng">
                <a:solidFill>
                  <a:srgbClr val="333333"/>
                </a:solidFill>
                <a:latin typeface="Open Sans"/>
                <a:ea typeface="Open Sans"/>
                <a:cs typeface="Open Sans"/>
                <a:sym typeface="Open Sans"/>
              </a:rPr>
              <a:t>What is it?</a:t>
            </a:r>
            <a:br>
              <a:rPr lang="en-GB" sz="1800" u="sng">
                <a:solidFill>
                  <a:srgbClr val="333333"/>
                </a:solidFill>
                <a:latin typeface="Open Sans"/>
                <a:ea typeface="Open Sans"/>
                <a:cs typeface="Open Sans"/>
                <a:sym typeface="Open Sans"/>
              </a:rPr>
            </a:br>
            <a:r>
              <a:rPr b="0" i="0" lang="en-GB" sz="1800">
                <a:solidFill>
                  <a:srgbClr val="333333"/>
                </a:solidFill>
                <a:latin typeface="Open Sans"/>
                <a:ea typeface="Open Sans"/>
                <a:cs typeface="Open Sans"/>
                <a:sym typeface="Open Sans"/>
              </a:rPr>
              <a:t>A </a:t>
            </a:r>
            <a:r>
              <a:rPr b="1" i="0" lang="en-GB" sz="1800">
                <a:solidFill>
                  <a:srgbClr val="333333"/>
                </a:solidFill>
                <a:latin typeface="Open Sans"/>
                <a:ea typeface="Open Sans"/>
                <a:cs typeface="Open Sans"/>
                <a:sym typeface="Open Sans"/>
              </a:rPr>
              <a:t>legally binding international treaty on climate change</a:t>
            </a:r>
            <a:r>
              <a:rPr b="0" i="0" lang="en-GB" sz="1800">
                <a:solidFill>
                  <a:srgbClr val="333333"/>
                </a:solidFill>
                <a:latin typeface="Open Sans"/>
                <a:ea typeface="Open Sans"/>
                <a:cs typeface="Open Sans"/>
                <a:sym typeface="Open Sans"/>
              </a:rPr>
              <a:t>.</a:t>
            </a:r>
            <a:r>
              <a:rPr lang="en-GB" sz="1800">
                <a:solidFill>
                  <a:srgbClr val="333333"/>
                </a:solidFill>
                <a:latin typeface="Open Sans"/>
                <a:ea typeface="Open Sans"/>
                <a:cs typeface="Open Sans"/>
                <a:sym typeface="Open Sans"/>
              </a:rPr>
              <a:t> </a:t>
            </a:r>
            <a:endParaRPr sz="1800">
              <a:solidFill>
                <a:srgbClr val="000000"/>
              </a:solidFill>
              <a:latin typeface="Calibri"/>
              <a:ea typeface="Calibri"/>
              <a:cs typeface="Calibri"/>
              <a:sym typeface="Calibri"/>
            </a:endParaRPr>
          </a:p>
          <a:p>
            <a:pPr indent="0" lvl="0" marL="0" marR="0" rtl="0" algn="l">
              <a:spcBef>
                <a:spcPts val="500"/>
              </a:spcBef>
              <a:spcAft>
                <a:spcPts val="0"/>
              </a:spcAft>
              <a:buNone/>
            </a:pPr>
            <a:r>
              <a:rPr b="0" i="0" lang="en-GB" sz="1800" u="sng">
                <a:solidFill>
                  <a:srgbClr val="333333"/>
                </a:solidFill>
                <a:latin typeface="Open Sans"/>
                <a:ea typeface="Open Sans"/>
                <a:cs typeface="Open Sans"/>
                <a:sym typeface="Open Sans"/>
              </a:rPr>
              <a:t>What is its goal?</a:t>
            </a:r>
            <a:br>
              <a:rPr lang="en-GB" sz="1800" u="sng">
                <a:solidFill>
                  <a:srgbClr val="333333"/>
                </a:solidFill>
                <a:latin typeface="Open Sans"/>
                <a:ea typeface="Open Sans"/>
                <a:cs typeface="Open Sans"/>
                <a:sym typeface="Open Sans"/>
              </a:rPr>
            </a:br>
            <a:r>
              <a:rPr lang="en-GB" sz="1800">
                <a:solidFill>
                  <a:srgbClr val="333333"/>
                </a:solidFill>
                <a:latin typeface="Open Sans"/>
                <a:ea typeface="Open Sans"/>
                <a:cs typeface="Open Sans"/>
                <a:sym typeface="Open Sans"/>
              </a:rPr>
              <a:t>To </a:t>
            </a:r>
            <a:r>
              <a:rPr b="1" i="0" lang="en-GB" sz="1800">
                <a:solidFill>
                  <a:srgbClr val="333333"/>
                </a:solidFill>
                <a:latin typeface="Open Sans"/>
                <a:ea typeface="Open Sans"/>
                <a:cs typeface="Open Sans"/>
                <a:sym typeface="Open Sans"/>
              </a:rPr>
              <a:t>limit global warming</a:t>
            </a:r>
            <a:r>
              <a:rPr b="0" i="0" lang="en-GB" sz="1800">
                <a:solidFill>
                  <a:srgbClr val="333333"/>
                </a:solidFill>
                <a:latin typeface="Open Sans"/>
                <a:ea typeface="Open Sans"/>
                <a:cs typeface="Open Sans"/>
                <a:sym typeface="Open Sans"/>
              </a:rPr>
              <a:t> to well below 2, </a:t>
            </a:r>
            <a:r>
              <a:rPr b="1" i="0" lang="en-GB" sz="1800">
                <a:solidFill>
                  <a:srgbClr val="333333"/>
                </a:solidFill>
                <a:latin typeface="Open Sans"/>
                <a:ea typeface="Open Sans"/>
                <a:cs typeface="Open Sans"/>
                <a:sym typeface="Open Sans"/>
              </a:rPr>
              <a:t>preferably to 1.5 degrees Celsius</a:t>
            </a:r>
            <a:r>
              <a:rPr b="0" i="0" lang="en-GB" sz="1800">
                <a:solidFill>
                  <a:srgbClr val="333333"/>
                </a:solidFill>
                <a:latin typeface="Open Sans"/>
                <a:ea typeface="Open Sans"/>
                <a:cs typeface="Open Sans"/>
                <a:sym typeface="Open Sans"/>
              </a:rPr>
              <a:t>, compared to pre-industrial levels.</a:t>
            </a:r>
            <a:endParaRPr sz="1800">
              <a:solidFill>
                <a:srgbClr val="333333"/>
              </a:solidFill>
              <a:latin typeface="Open Sans"/>
              <a:ea typeface="Open Sans"/>
              <a:cs typeface="Open Sans"/>
              <a:sym typeface="Open Sans"/>
            </a:endParaRPr>
          </a:p>
          <a:p>
            <a:pPr indent="0" lvl="0" marL="0" marR="0" rtl="0" algn="l">
              <a:spcBef>
                <a:spcPts val="500"/>
              </a:spcBef>
              <a:spcAft>
                <a:spcPts val="0"/>
              </a:spcAft>
              <a:buNone/>
            </a:pPr>
            <a:r>
              <a:rPr b="0" i="0" lang="en-GB" sz="1800" u="sng">
                <a:solidFill>
                  <a:srgbClr val="333333"/>
                </a:solidFill>
                <a:latin typeface="Open Sans"/>
                <a:ea typeface="Open Sans"/>
                <a:cs typeface="Open Sans"/>
                <a:sym typeface="Open Sans"/>
              </a:rPr>
              <a:t>How can it be achieved?</a:t>
            </a:r>
            <a:br>
              <a:rPr lang="en-GB" sz="1800" u="sng">
                <a:solidFill>
                  <a:srgbClr val="333333"/>
                </a:solidFill>
                <a:latin typeface="Open Sans"/>
                <a:ea typeface="Open Sans"/>
                <a:cs typeface="Open Sans"/>
                <a:sym typeface="Open Sans"/>
              </a:rPr>
            </a:br>
            <a:r>
              <a:rPr b="1" i="0" lang="en-GB" sz="1800">
                <a:solidFill>
                  <a:srgbClr val="333333"/>
                </a:solidFill>
                <a:latin typeface="Open Sans"/>
                <a:ea typeface="Open Sans"/>
                <a:cs typeface="Open Sans"/>
                <a:sym typeface="Open Sans"/>
              </a:rPr>
              <a:t>By reaching a global peak of greenhouse gas emissions as soon as possible </a:t>
            </a:r>
            <a:r>
              <a:rPr b="0" i="0" lang="en-GB" sz="1800">
                <a:solidFill>
                  <a:srgbClr val="333333"/>
                </a:solidFill>
                <a:latin typeface="Open Sans"/>
                <a:ea typeface="Open Sans"/>
                <a:cs typeface="Open Sans"/>
                <a:sym typeface="Open Sans"/>
              </a:rPr>
              <a:t>to achieve a climate neutral world by mid-century.</a:t>
            </a:r>
            <a:endParaRPr/>
          </a:p>
          <a:p>
            <a:pPr indent="0" lvl="0" marL="0" marR="0" rtl="0" algn="l">
              <a:spcBef>
                <a:spcPts val="500"/>
              </a:spcBef>
              <a:spcAft>
                <a:spcPts val="0"/>
              </a:spcAft>
              <a:buNone/>
            </a:pPr>
            <a:r>
              <a:rPr b="0" i="0" lang="en-GB" sz="1800" u="sng">
                <a:solidFill>
                  <a:srgbClr val="333333"/>
                </a:solidFill>
                <a:latin typeface="Open Sans"/>
                <a:ea typeface="Open Sans"/>
                <a:cs typeface="Open Sans"/>
                <a:sym typeface="Open Sans"/>
              </a:rPr>
              <a:t>Who is a part of it?</a:t>
            </a:r>
            <a:r>
              <a:rPr lang="en-GB" sz="1800" u="sng">
                <a:solidFill>
                  <a:srgbClr val="333333"/>
                </a:solidFill>
                <a:latin typeface="Open Sans"/>
                <a:ea typeface="Open Sans"/>
                <a:cs typeface="Open Sans"/>
                <a:sym typeface="Open Sans"/>
              </a:rPr>
              <a:t> </a:t>
            </a:r>
            <a:br>
              <a:rPr lang="en-GB" sz="1800" u="sng">
                <a:solidFill>
                  <a:srgbClr val="333333"/>
                </a:solidFill>
                <a:latin typeface="Open Sans"/>
                <a:ea typeface="Open Sans"/>
                <a:cs typeface="Open Sans"/>
                <a:sym typeface="Open Sans"/>
              </a:rPr>
            </a:br>
            <a:r>
              <a:rPr b="0" i="0" lang="en-GB" sz="1800">
                <a:solidFill>
                  <a:srgbClr val="333333"/>
                </a:solidFill>
                <a:latin typeface="Open Sans"/>
                <a:ea typeface="Open Sans"/>
                <a:cs typeface="Open Sans"/>
                <a:sym typeface="Open Sans"/>
              </a:rPr>
              <a:t>It was adopted by </a:t>
            </a:r>
            <a:r>
              <a:rPr b="1" i="0" lang="en-GB" sz="1800">
                <a:solidFill>
                  <a:srgbClr val="333333"/>
                </a:solidFill>
                <a:latin typeface="Open Sans"/>
                <a:ea typeface="Open Sans"/>
                <a:cs typeface="Open Sans"/>
                <a:sym typeface="Open Sans"/>
              </a:rPr>
              <a:t>196 Parties at COP 21 in Paris, on 12 December 2015</a:t>
            </a:r>
            <a:r>
              <a:rPr b="0" i="0" lang="en-GB" sz="1800">
                <a:solidFill>
                  <a:srgbClr val="333333"/>
                </a:solidFill>
                <a:latin typeface="Open Sans"/>
                <a:ea typeface="Open Sans"/>
                <a:cs typeface="Open Sans"/>
                <a:sym typeface="Open Sans"/>
              </a:rPr>
              <a:t>.</a:t>
            </a:r>
            <a:endParaRPr sz="1800">
              <a:solidFill>
                <a:schemeClr val="dk1"/>
              </a:solidFill>
              <a:latin typeface="Open Sans"/>
              <a:ea typeface="Open Sans"/>
              <a:cs typeface="Open Sans"/>
              <a:sym typeface="Open Sans"/>
            </a:endParaRPr>
          </a:p>
        </p:txBody>
      </p:sp>
      <p:pic>
        <p:nvPicPr>
          <p:cNvPr id="334" name="Google Shape;334;p11"/>
          <p:cNvPicPr preferRelativeResize="0"/>
          <p:nvPr/>
        </p:nvPicPr>
        <p:blipFill rotWithShape="1">
          <a:blip r:embed="rId3">
            <a:alphaModFix/>
          </a:blip>
          <a:srcRect b="0" l="0" r="0" t="0"/>
          <a:stretch/>
        </p:blipFill>
        <p:spPr>
          <a:xfrm>
            <a:off x="7805113" y="2737203"/>
            <a:ext cx="3723311" cy="2482207"/>
          </a:xfrm>
          <a:prstGeom prst="rect">
            <a:avLst/>
          </a:prstGeom>
          <a:noFill/>
          <a:ln>
            <a:noFill/>
          </a:ln>
        </p:spPr>
      </p:pic>
      <p:sp>
        <p:nvSpPr>
          <p:cNvPr id="335" name="Google Shape;335;p11"/>
          <p:cNvSpPr/>
          <p:nvPr/>
        </p:nvSpPr>
        <p:spPr>
          <a:xfrm>
            <a:off x="8969603" y="1316379"/>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9_Slide11.mp3" id="336" name="Google Shape;336;p11"/>
          <p:cNvPicPr preferRelativeResize="0"/>
          <p:nvPr/>
        </p:nvPicPr>
        <p:blipFill rotWithShape="1">
          <a:blip r:embed="rId4">
            <a:alphaModFix/>
          </a:blip>
          <a:srcRect b="0" l="0" r="0" t="0"/>
          <a:stretch/>
        </p:blipFill>
        <p:spPr>
          <a:xfrm>
            <a:off x="9040968" y="1387744"/>
            <a:ext cx="812800" cy="812800"/>
          </a:xfrm>
          <a:prstGeom prst="rect">
            <a:avLst/>
          </a:prstGeom>
          <a:noFill/>
          <a:ln>
            <a:noFill/>
          </a:ln>
        </p:spPr>
      </p:pic>
      <p:sp>
        <p:nvSpPr>
          <p:cNvPr id="337" name="Google Shape;337;p11"/>
          <p:cNvSpPr txBox="1"/>
          <p:nvPr/>
        </p:nvSpPr>
        <p:spPr>
          <a:xfrm>
            <a:off x="4811843" y="6094082"/>
            <a:ext cx="6899391" cy="52322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1400">
                <a:solidFill>
                  <a:schemeClr val="dk1"/>
                </a:solidFill>
                <a:latin typeface="Calibri"/>
                <a:ea typeface="Calibri"/>
                <a:cs typeface="Calibri"/>
                <a:sym typeface="Calibri"/>
              </a:rPr>
              <a:t>Photo Source: UNclimatechange; </a:t>
            </a:r>
            <a:r>
              <a:rPr lang="en-GB" sz="1400" u="sng">
                <a:solidFill>
                  <a:schemeClr val="dk1"/>
                </a:solidFill>
                <a:latin typeface="Calibri"/>
                <a:ea typeface="Calibri"/>
                <a:cs typeface="Calibri"/>
                <a:sym typeface="Calibri"/>
                <a:hlinkClick r:id="rId5">
                  <a:extLst>
                    <a:ext uri="{A12FA001-AC4F-418D-AE19-62706E023703}">
                      <ahyp:hlinkClr val="tx"/>
                    </a:ext>
                  </a:extLst>
                </a:hlinkClick>
              </a:rPr>
              <a:t>https://creativecommons.org/licenses/by/2.0/</a:t>
            </a:r>
            <a:br>
              <a:rPr lang="en-GB" sz="1400">
                <a:solidFill>
                  <a:schemeClr val="dk1"/>
                </a:solidFill>
                <a:latin typeface="Calibri"/>
                <a:ea typeface="Calibri"/>
                <a:cs typeface="Calibri"/>
                <a:sym typeface="Calibri"/>
              </a:rPr>
            </a:br>
            <a:endParaRPr i="1" sz="1400">
              <a:solidFill>
                <a:schemeClr val="dk1"/>
              </a:solidFill>
              <a:latin typeface="Calibri"/>
              <a:ea typeface="Calibri"/>
              <a:cs typeface="Calibri"/>
              <a:sym typeface="Calibri"/>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5000"/>
                                        <p:tgtEl>
                                          <p:spTgt spid="3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2"/>
          <p:cNvSpPr txBox="1"/>
          <p:nvPr>
            <p:ph type="title"/>
          </p:nvPr>
        </p:nvSpPr>
        <p:spPr>
          <a:xfrm>
            <a:off x="663575" y="720887"/>
            <a:ext cx="9780414"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latin typeface="Open Sans"/>
                <a:ea typeface="Open Sans"/>
                <a:cs typeface="Open Sans"/>
                <a:sym typeface="Open Sans"/>
              </a:rPr>
              <a:t>9.2. Greenhouse gas emissions</a:t>
            </a:r>
            <a:endParaRPr/>
          </a:p>
        </p:txBody>
      </p:sp>
      <p:sp>
        <p:nvSpPr>
          <p:cNvPr id="344" name="Google Shape;344;p12"/>
          <p:cNvSpPr txBox="1"/>
          <p:nvPr>
            <p:ph idx="2" type="body"/>
          </p:nvPr>
        </p:nvSpPr>
        <p:spPr>
          <a:xfrm>
            <a:off x="663574" y="1962155"/>
            <a:ext cx="4480855" cy="66866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CC2E5"/>
              </a:buClr>
              <a:buSzPts val="2000"/>
              <a:buNone/>
            </a:pPr>
            <a:r>
              <a:rPr b="1" lang="en-GB" sz="2000">
                <a:latin typeface="Open Sans"/>
                <a:ea typeface="Open Sans"/>
                <a:cs typeface="Open Sans"/>
                <a:sym typeface="Open Sans"/>
              </a:rPr>
              <a:t>Pathways to emissions reduction</a:t>
            </a:r>
            <a:endParaRPr sz="1400">
              <a:latin typeface="Open Sans"/>
              <a:ea typeface="Open Sans"/>
              <a:cs typeface="Open Sans"/>
              <a:sym typeface="Open Sans"/>
            </a:endParaRPr>
          </a:p>
        </p:txBody>
      </p:sp>
      <p:sp>
        <p:nvSpPr>
          <p:cNvPr id="345" name="Google Shape;345;p12"/>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346" name="Google Shape;346;p12"/>
          <p:cNvSpPr txBox="1"/>
          <p:nvPr/>
        </p:nvSpPr>
        <p:spPr>
          <a:xfrm>
            <a:off x="663573" y="5947879"/>
            <a:ext cx="3954725" cy="45372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400"/>
              <a:buFont typeface="Arial"/>
              <a:buNone/>
            </a:pPr>
            <a:r>
              <a:rPr i="1" lang="en-GB" sz="1400">
                <a:solidFill>
                  <a:schemeClr val="dk1"/>
                </a:solidFill>
                <a:latin typeface="Open Sans"/>
                <a:ea typeface="Open Sans"/>
                <a:cs typeface="Open Sans"/>
                <a:sym typeface="Open Sans"/>
              </a:rPr>
              <a:t>Source:  OurWorldinData.org based on data from Climate Action Tracker</a:t>
            </a:r>
            <a:endParaRPr/>
          </a:p>
        </p:txBody>
      </p:sp>
      <p:pic>
        <p:nvPicPr>
          <p:cNvPr id="347" name="Google Shape;347;p12"/>
          <p:cNvPicPr preferRelativeResize="0"/>
          <p:nvPr/>
        </p:nvPicPr>
        <p:blipFill rotWithShape="1">
          <a:blip r:embed="rId3">
            <a:alphaModFix/>
          </a:blip>
          <a:srcRect b="0" l="0" r="0" t="13704"/>
          <a:stretch/>
        </p:blipFill>
        <p:spPr>
          <a:xfrm>
            <a:off x="4987432" y="2349662"/>
            <a:ext cx="6655320" cy="3960856"/>
          </a:xfrm>
          <a:prstGeom prst="rect">
            <a:avLst/>
          </a:prstGeom>
          <a:noFill/>
          <a:ln>
            <a:noFill/>
          </a:ln>
        </p:spPr>
      </p:pic>
      <p:sp>
        <p:nvSpPr>
          <p:cNvPr id="348" name="Google Shape;348;p12"/>
          <p:cNvSpPr txBox="1"/>
          <p:nvPr/>
        </p:nvSpPr>
        <p:spPr>
          <a:xfrm>
            <a:off x="672980" y="2852762"/>
            <a:ext cx="4323859"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Open Sans"/>
              <a:buNone/>
            </a:pPr>
            <a:r>
              <a:rPr lang="en-GB" sz="1800">
                <a:solidFill>
                  <a:schemeClr val="dk1"/>
                </a:solidFill>
                <a:latin typeface="Open Sans"/>
                <a:ea typeface="Open Sans"/>
                <a:cs typeface="Open Sans"/>
                <a:sym typeface="Open Sans"/>
              </a:rPr>
              <a:t>Global greenhouse gas emissions and warming scenarios. </a:t>
            </a:r>
            <a:endParaRPr/>
          </a:p>
          <a:p>
            <a:pPr indent="-285750" lvl="0" marL="285750" marR="0" rtl="0" algn="l">
              <a:lnSpc>
                <a:spcPct val="100000"/>
              </a:lnSpc>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Each pathway comes with uncertainty, marked by the shading from low to high emissions</a:t>
            </a:r>
            <a:endParaRPr/>
          </a:p>
          <a:p>
            <a:pPr indent="-285750" lvl="0" marL="285750" marR="0" rtl="0" algn="l">
              <a:lnSpc>
                <a:spcPct val="100000"/>
              </a:lnSpc>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Warming refers to the expected global temperature by 2100 relative to pre-industrial levels</a:t>
            </a:r>
            <a:endParaRPr/>
          </a:p>
        </p:txBody>
      </p:sp>
      <p:sp>
        <p:nvSpPr>
          <p:cNvPr id="349" name="Google Shape;349;p12"/>
          <p:cNvSpPr/>
          <p:nvPr/>
        </p:nvSpPr>
        <p:spPr>
          <a:xfrm>
            <a:off x="8969603" y="1316379"/>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9_Slide12.mp3" id="350" name="Google Shape;350;p12"/>
          <p:cNvPicPr preferRelativeResize="0"/>
          <p:nvPr/>
        </p:nvPicPr>
        <p:blipFill rotWithShape="1">
          <a:blip r:embed="rId4">
            <a:alphaModFix/>
          </a:blip>
          <a:srcRect b="0" l="0" r="0" t="0"/>
          <a:stretch/>
        </p:blipFill>
        <p:spPr>
          <a:xfrm>
            <a:off x="9040968" y="1400246"/>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13"/>
          <p:cNvSpPr txBox="1"/>
          <p:nvPr>
            <p:ph type="title"/>
          </p:nvPr>
        </p:nvSpPr>
        <p:spPr>
          <a:xfrm>
            <a:off x="663575" y="720887"/>
            <a:ext cx="9780414"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latin typeface="Open Sans"/>
                <a:ea typeface="Open Sans"/>
                <a:cs typeface="Open Sans"/>
                <a:sym typeface="Open Sans"/>
              </a:rPr>
              <a:t>9.2. Greenhouse gas emissions</a:t>
            </a:r>
            <a:endParaRPr/>
          </a:p>
        </p:txBody>
      </p:sp>
      <p:sp>
        <p:nvSpPr>
          <p:cNvPr id="357" name="Google Shape;357;p13"/>
          <p:cNvSpPr txBox="1"/>
          <p:nvPr>
            <p:ph idx="2" type="body"/>
          </p:nvPr>
        </p:nvSpPr>
        <p:spPr>
          <a:xfrm>
            <a:off x="663574" y="1962155"/>
            <a:ext cx="4480855" cy="668664"/>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9CC2E5"/>
              </a:buClr>
              <a:buSzPts val="2000"/>
              <a:buFont typeface="Open Sans"/>
              <a:buNone/>
            </a:pPr>
            <a:r>
              <a:rPr lang="en-GB">
                <a:latin typeface="Open Sans"/>
                <a:ea typeface="Open Sans"/>
                <a:cs typeface="Open Sans"/>
                <a:sym typeface="Open Sans"/>
              </a:rPr>
              <a:t>The need for urgent action</a:t>
            </a:r>
            <a:endParaRPr/>
          </a:p>
        </p:txBody>
      </p:sp>
      <p:sp>
        <p:nvSpPr>
          <p:cNvPr id="358" name="Google Shape;358;p13"/>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pic>
        <p:nvPicPr>
          <p:cNvPr id="359" name="Google Shape;359;p13"/>
          <p:cNvPicPr preferRelativeResize="0"/>
          <p:nvPr/>
        </p:nvPicPr>
        <p:blipFill rotWithShape="1">
          <a:blip r:embed="rId3">
            <a:alphaModFix/>
          </a:blip>
          <a:srcRect b="0" l="0" r="0" t="0"/>
          <a:stretch/>
        </p:blipFill>
        <p:spPr>
          <a:xfrm>
            <a:off x="5527255" y="2045779"/>
            <a:ext cx="6032826" cy="4258465"/>
          </a:xfrm>
          <a:prstGeom prst="rect">
            <a:avLst/>
          </a:prstGeom>
          <a:noFill/>
          <a:ln>
            <a:noFill/>
          </a:ln>
        </p:spPr>
      </p:pic>
      <p:sp>
        <p:nvSpPr>
          <p:cNvPr id="360" name="Google Shape;360;p13"/>
          <p:cNvSpPr txBox="1"/>
          <p:nvPr/>
        </p:nvSpPr>
        <p:spPr>
          <a:xfrm>
            <a:off x="663573" y="2852762"/>
            <a:ext cx="4323859" cy="193899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Infrastructure lock-in</a:t>
            </a:r>
            <a:endParaRPr/>
          </a:p>
          <a:p>
            <a:pPr indent="-285750" lvl="0" marL="285750" marR="0" rtl="0" algn="l">
              <a:lnSpc>
                <a:spcPct val="100000"/>
              </a:lnSpc>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Lost emission reductions for each year of delay</a:t>
            </a:r>
            <a:endParaRPr/>
          </a:p>
          <a:p>
            <a:pPr indent="-285750" lvl="0" marL="285750" marR="0" rtl="0" algn="l">
              <a:lnSpc>
                <a:spcPct val="100000"/>
              </a:lnSpc>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Lower emission reduction potential in the future with delayed action</a:t>
            </a:r>
            <a:endParaRPr/>
          </a:p>
        </p:txBody>
      </p:sp>
      <p:sp>
        <p:nvSpPr>
          <p:cNvPr id="361" name="Google Shape;361;p13"/>
          <p:cNvSpPr txBox="1"/>
          <p:nvPr/>
        </p:nvSpPr>
        <p:spPr>
          <a:xfrm>
            <a:off x="663573" y="5947879"/>
            <a:ext cx="3954725" cy="45372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400"/>
              <a:buFont typeface="Arial"/>
              <a:buNone/>
            </a:pPr>
            <a:r>
              <a:rPr i="1" lang="en-GB" sz="1400">
                <a:solidFill>
                  <a:schemeClr val="dk1"/>
                </a:solidFill>
                <a:latin typeface="Open Sans"/>
                <a:ea typeface="Open Sans"/>
                <a:cs typeface="Open Sans"/>
                <a:sym typeface="Open Sans"/>
              </a:rPr>
              <a:t>Source:  OurWorldinData.org based on Robbie Andrews, Global Carbon Project, and IPCC SR15</a:t>
            </a:r>
            <a:endParaRPr/>
          </a:p>
        </p:txBody>
      </p:sp>
      <p:sp>
        <p:nvSpPr>
          <p:cNvPr id="362" name="Google Shape;362;p13"/>
          <p:cNvSpPr/>
          <p:nvPr/>
        </p:nvSpPr>
        <p:spPr>
          <a:xfrm>
            <a:off x="8954613" y="983645"/>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9_Slide13.mp3" id="363" name="Google Shape;363;p13"/>
          <p:cNvPicPr preferRelativeResize="0"/>
          <p:nvPr/>
        </p:nvPicPr>
        <p:blipFill rotWithShape="1">
          <a:blip r:embed="rId4">
            <a:alphaModFix/>
          </a:blip>
          <a:srcRect b="0" l="0" r="0" t="0"/>
          <a:stretch/>
        </p:blipFill>
        <p:spPr>
          <a:xfrm>
            <a:off x="9025978" y="1055010"/>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5000"/>
                                        <p:tgtEl>
                                          <p:spTgt spid="3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14"/>
          <p:cNvSpPr txBox="1"/>
          <p:nvPr/>
        </p:nvSpPr>
        <p:spPr>
          <a:xfrm>
            <a:off x="663575" y="723466"/>
            <a:ext cx="10707258"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Lecture 9.2. References</a:t>
            </a:r>
            <a:endParaRPr/>
          </a:p>
        </p:txBody>
      </p:sp>
      <p:sp>
        <p:nvSpPr>
          <p:cNvPr id="370" name="Google Shape;370;p14"/>
          <p:cNvSpPr txBox="1"/>
          <p:nvPr>
            <p:ph idx="1" type="body"/>
          </p:nvPr>
        </p:nvSpPr>
        <p:spPr>
          <a:xfrm>
            <a:off x="663879" y="2115680"/>
            <a:ext cx="6812287" cy="4743357"/>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1600"/>
              <a:buAutoNum type="arabicPeriod"/>
            </a:pPr>
            <a:r>
              <a:rPr b="0" lang="en-GB" sz="1600">
                <a:latin typeface="Open Sans"/>
                <a:ea typeface="Open Sans"/>
                <a:cs typeface="Open Sans"/>
                <a:sym typeface="Open Sans"/>
              </a:rPr>
              <a:t>UNFCCC, </a:t>
            </a:r>
            <a:r>
              <a:rPr b="0" lang="en-GB" sz="1600" u="sng">
                <a:solidFill>
                  <a:schemeClr val="hlink"/>
                </a:solidFill>
                <a:latin typeface="Open Sans"/>
                <a:ea typeface="Open Sans"/>
                <a:cs typeface="Open Sans"/>
                <a:sym typeface="Open Sans"/>
                <a:hlinkClick r:id="rId3"/>
              </a:rPr>
              <a:t>https://unfccc.int/process-and-meetings/the-paris-agreement/the-paris-agreement</a:t>
            </a:r>
            <a:endParaRPr b="0" sz="1600">
              <a:latin typeface="Open Sans"/>
              <a:ea typeface="Open Sans"/>
              <a:cs typeface="Open Sans"/>
              <a:sym typeface="Open Sans"/>
            </a:endParaRPr>
          </a:p>
          <a:p>
            <a:pPr indent="-457200" lvl="0" marL="457200" rtl="0" algn="l">
              <a:lnSpc>
                <a:spcPct val="90000"/>
              </a:lnSpc>
              <a:spcBef>
                <a:spcPts val="1200"/>
              </a:spcBef>
              <a:spcAft>
                <a:spcPts val="0"/>
              </a:spcAft>
              <a:buClr>
                <a:schemeClr val="dk1"/>
              </a:buClr>
              <a:buSzPts val="1600"/>
              <a:buAutoNum type="arabicPeriod"/>
            </a:pPr>
            <a:r>
              <a:rPr b="0" lang="en-GB" sz="1600">
                <a:latin typeface="Open Sans"/>
                <a:ea typeface="Open Sans"/>
                <a:cs typeface="Open Sans"/>
                <a:sym typeface="Open Sans"/>
              </a:rPr>
              <a:t>Ritchie, H. and Roser, M. (2020) - "CO₂ and Greenhouse Gas Emissions". Published online at OurWorldInData.org. Retrieved from: 'https://ourworldindata.org/co2-and-other-greenhouse-gas-emissions' [Online Resource]</a:t>
            </a:r>
            <a:endParaRPr/>
          </a:p>
          <a:p>
            <a:pPr indent="-457200" lvl="0" marL="457200" rtl="0" algn="l">
              <a:lnSpc>
                <a:spcPct val="90000"/>
              </a:lnSpc>
              <a:spcBef>
                <a:spcPts val="1200"/>
              </a:spcBef>
              <a:spcAft>
                <a:spcPts val="0"/>
              </a:spcAft>
              <a:buClr>
                <a:schemeClr val="dk1"/>
              </a:buClr>
              <a:buSzPts val="1600"/>
              <a:buAutoNum type="arabicPeriod"/>
            </a:pPr>
            <a:r>
              <a:rPr b="0" i="0" lang="en-GB" sz="1600">
                <a:latin typeface="Open Sans"/>
                <a:ea typeface="Open Sans"/>
                <a:cs typeface="Open Sans"/>
                <a:sym typeface="Open Sans"/>
              </a:rPr>
              <a:t>McKinsey&amp;Company (2009) – Pathways to a low-carbon economy: Version 2 of the global greenhouse gas abatement cost curve. Available at: </a:t>
            </a:r>
            <a:r>
              <a:rPr b="0" i="0" lang="en-GB" sz="1600" u="sng" strike="noStrike">
                <a:solidFill>
                  <a:srgbClr val="2162E6"/>
                </a:solidFill>
                <a:latin typeface="Open Sans"/>
                <a:ea typeface="Open Sans"/>
                <a:cs typeface="Open Sans"/>
                <a:sym typeface="Open Sans"/>
                <a:hlinkClick r:id="rId4">
                  <a:extLst>
                    <a:ext uri="{A12FA001-AC4F-418D-AE19-62706E023703}">
                      <ahyp:hlinkClr val="tx"/>
                    </a:ext>
                  </a:extLst>
                </a:hlinkClick>
              </a:rPr>
              <a:t>McKinsey&amp;Company</a:t>
            </a:r>
            <a:endParaRPr b="0" i="0" sz="1600">
              <a:latin typeface="Open Sans"/>
              <a:ea typeface="Open Sans"/>
              <a:cs typeface="Open Sans"/>
              <a:sym typeface="Open Sans"/>
            </a:endParaRPr>
          </a:p>
          <a:p>
            <a:pPr indent="-355600" lvl="0" marL="457200" rtl="0" algn="l">
              <a:lnSpc>
                <a:spcPct val="90000"/>
              </a:lnSpc>
              <a:spcBef>
                <a:spcPts val="1200"/>
              </a:spcBef>
              <a:spcAft>
                <a:spcPts val="0"/>
              </a:spcAft>
              <a:buClr>
                <a:schemeClr val="dk1"/>
              </a:buClr>
              <a:buSzPts val="1600"/>
              <a:buNone/>
            </a:pPr>
            <a:r>
              <a:t/>
            </a:r>
            <a:endParaRPr b="0" sz="1600">
              <a:latin typeface="Open Sans"/>
              <a:ea typeface="Open Sans"/>
              <a:cs typeface="Open Sans"/>
              <a:sym typeface="Open Sans"/>
            </a:endParaRPr>
          </a:p>
          <a:p>
            <a:pPr indent="-355600" lvl="0" marL="457200" rtl="0" algn="l">
              <a:lnSpc>
                <a:spcPct val="90000"/>
              </a:lnSpc>
              <a:spcBef>
                <a:spcPts val="1200"/>
              </a:spcBef>
              <a:spcAft>
                <a:spcPts val="0"/>
              </a:spcAft>
              <a:buClr>
                <a:schemeClr val="dk1"/>
              </a:buClr>
              <a:buSzPts val="1600"/>
              <a:buNone/>
            </a:pPr>
            <a:r>
              <a:t/>
            </a:r>
            <a:endParaRPr b="0" sz="1600">
              <a:latin typeface="Open Sans"/>
              <a:ea typeface="Open Sans"/>
              <a:cs typeface="Open Sans"/>
              <a:sym typeface="Open Sans"/>
            </a:endParaRPr>
          </a:p>
        </p:txBody>
      </p:sp>
      <p:sp>
        <p:nvSpPr>
          <p:cNvPr id="371" name="Google Shape;371;p14"/>
          <p:cNvSpPr txBox="1"/>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GB" sz="1400">
                <a:solidFill>
                  <a:schemeClr val="lt1"/>
                </a:solidFill>
                <a:latin typeface="Open Sans"/>
                <a:ea typeface="Open Sans"/>
                <a:cs typeface="Open Sans"/>
                <a:sym typeface="Open Sans"/>
              </a:rPr>
              <a:t>‹#›</a:t>
            </a:fld>
            <a:endParaRPr b="1" i="0" sz="1400">
              <a:solidFill>
                <a:schemeClr val="lt1"/>
              </a:solidFill>
              <a:latin typeface="Open Sans"/>
              <a:ea typeface="Open Sans"/>
              <a:cs typeface="Open Sans"/>
              <a:sym typeface="Open Sans"/>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15"/>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378" name="Google Shape;378;p15"/>
          <p:cNvSpPr txBox="1"/>
          <p:nvPr>
            <p:ph idx="2" type="body"/>
          </p:nvPr>
        </p:nvSpPr>
        <p:spPr>
          <a:xfrm>
            <a:off x="663574" y="1962579"/>
            <a:ext cx="5738583" cy="66866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CC2E5"/>
              </a:buClr>
              <a:buSzPts val="2000"/>
              <a:buNone/>
            </a:pPr>
            <a:r>
              <a:rPr lang="en-GB">
                <a:latin typeface="Open Sans"/>
                <a:ea typeface="Open Sans"/>
                <a:cs typeface="Open Sans"/>
                <a:sym typeface="Open Sans"/>
              </a:rPr>
              <a:t>Greenhouse Gas (GHG) emissions by sector</a:t>
            </a:r>
            <a:endParaRPr/>
          </a:p>
        </p:txBody>
      </p:sp>
      <p:sp>
        <p:nvSpPr>
          <p:cNvPr id="379" name="Google Shape;379;p15"/>
          <p:cNvSpPr txBox="1"/>
          <p:nvPr/>
        </p:nvSpPr>
        <p:spPr>
          <a:xfrm>
            <a:off x="663574" y="724322"/>
            <a:ext cx="9907781"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9.3. GHG emission sources</a:t>
            </a:r>
            <a:endParaRPr/>
          </a:p>
        </p:txBody>
      </p:sp>
      <p:pic>
        <p:nvPicPr>
          <p:cNvPr id="380" name="Google Shape;380;p15"/>
          <p:cNvPicPr preferRelativeResize="0"/>
          <p:nvPr/>
        </p:nvPicPr>
        <p:blipFill rotWithShape="1">
          <a:blip r:embed="rId3">
            <a:alphaModFix/>
          </a:blip>
          <a:srcRect b="0" l="0" r="0" t="0"/>
          <a:stretch/>
        </p:blipFill>
        <p:spPr>
          <a:xfrm>
            <a:off x="6933797" y="1962579"/>
            <a:ext cx="4594629" cy="4351135"/>
          </a:xfrm>
          <a:prstGeom prst="rect">
            <a:avLst/>
          </a:prstGeom>
          <a:noFill/>
          <a:ln>
            <a:noFill/>
          </a:ln>
        </p:spPr>
      </p:pic>
      <p:sp>
        <p:nvSpPr>
          <p:cNvPr id="381" name="Google Shape;381;p15"/>
          <p:cNvSpPr txBox="1"/>
          <p:nvPr/>
        </p:nvSpPr>
        <p:spPr>
          <a:xfrm>
            <a:off x="672980" y="5948581"/>
            <a:ext cx="4407558" cy="44432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400"/>
              <a:buFont typeface="Arial"/>
              <a:buNone/>
            </a:pPr>
            <a:r>
              <a:rPr i="1" lang="en-GB" sz="1400">
                <a:solidFill>
                  <a:schemeClr val="dk1"/>
                </a:solidFill>
                <a:latin typeface="Open Sans"/>
                <a:ea typeface="Open Sans"/>
                <a:cs typeface="Open Sans"/>
                <a:sym typeface="Open Sans"/>
              </a:rPr>
              <a:t>Source: OurWorldinData.org based on data from Climate Watch, World Resources Institute (2020)</a:t>
            </a:r>
            <a:endParaRPr/>
          </a:p>
        </p:txBody>
      </p:sp>
      <p:sp>
        <p:nvSpPr>
          <p:cNvPr id="382" name="Google Shape;382;p15"/>
          <p:cNvSpPr txBox="1"/>
          <p:nvPr/>
        </p:nvSpPr>
        <p:spPr>
          <a:xfrm>
            <a:off x="663573" y="3088997"/>
            <a:ext cx="5925913" cy="1561005"/>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GB" sz="1800">
                <a:solidFill>
                  <a:schemeClr val="dk1"/>
                </a:solidFill>
                <a:latin typeface="Open Sans"/>
                <a:ea typeface="Open Sans"/>
                <a:cs typeface="Open Sans"/>
                <a:sym typeface="Open Sans"/>
              </a:rPr>
              <a:t>It is clear from this breakdown that a range of sectors and processes contribute to global emissions. This means there is no single or simple solution to tackle climate change. Focusing on electricity, or transport, or food, or deforestation alone is insufficient.</a:t>
            </a:r>
            <a:endParaRPr/>
          </a:p>
        </p:txBody>
      </p:sp>
      <p:sp>
        <p:nvSpPr>
          <p:cNvPr id="383" name="Google Shape;383;p15"/>
          <p:cNvSpPr/>
          <p:nvPr/>
        </p:nvSpPr>
        <p:spPr>
          <a:xfrm>
            <a:off x="7860331" y="86568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9_Slide15.mp3" id="384" name="Google Shape;384;p15"/>
          <p:cNvPicPr preferRelativeResize="0"/>
          <p:nvPr/>
        </p:nvPicPr>
        <p:blipFill rotWithShape="1">
          <a:blip r:embed="rId4">
            <a:alphaModFix/>
          </a:blip>
          <a:srcRect b="0" l="0" r="0" t="0"/>
          <a:stretch/>
        </p:blipFill>
        <p:spPr>
          <a:xfrm>
            <a:off x="7930285" y="937051"/>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0"/>
                                        <p:tgtEl>
                                          <p:spTgt spid="3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16"/>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391" name="Google Shape;391;p16"/>
          <p:cNvSpPr txBox="1"/>
          <p:nvPr>
            <p:ph idx="2" type="body"/>
          </p:nvPr>
        </p:nvSpPr>
        <p:spPr>
          <a:xfrm>
            <a:off x="663574" y="1962579"/>
            <a:ext cx="4930402" cy="66866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CC2E5"/>
              </a:buClr>
              <a:buSzPts val="2000"/>
              <a:buNone/>
            </a:pPr>
            <a:r>
              <a:rPr lang="en-GB">
                <a:latin typeface="Open Sans"/>
                <a:ea typeface="Open Sans"/>
                <a:cs typeface="Open Sans"/>
                <a:sym typeface="Open Sans"/>
              </a:rPr>
              <a:t>Emissions from energy</a:t>
            </a:r>
            <a:endParaRPr/>
          </a:p>
        </p:txBody>
      </p:sp>
      <p:sp>
        <p:nvSpPr>
          <p:cNvPr id="392" name="Google Shape;392;p16"/>
          <p:cNvSpPr txBox="1"/>
          <p:nvPr/>
        </p:nvSpPr>
        <p:spPr>
          <a:xfrm>
            <a:off x="663574" y="724322"/>
            <a:ext cx="9907781"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9.3. GHG emission sources</a:t>
            </a:r>
            <a:endParaRPr/>
          </a:p>
        </p:txBody>
      </p:sp>
      <p:pic>
        <p:nvPicPr>
          <p:cNvPr id="393" name="Google Shape;393;p16"/>
          <p:cNvPicPr preferRelativeResize="0"/>
          <p:nvPr/>
        </p:nvPicPr>
        <p:blipFill rotWithShape="1">
          <a:blip r:embed="rId3">
            <a:alphaModFix/>
          </a:blip>
          <a:srcRect b="0" l="0" r="0" t="0"/>
          <a:stretch/>
        </p:blipFill>
        <p:spPr>
          <a:xfrm>
            <a:off x="5593976" y="2070586"/>
            <a:ext cx="6109154" cy="4312344"/>
          </a:xfrm>
          <a:prstGeom prst="rect">
            <a:avLst/>
          </a:prstGeom>
          <a:noFill/>
          <a:ln>
            <a:noFill/>
          </a:ln>
        </p:spPr>
      </p:pic>
      <p:sp>
        <p:nvSpPr>
          <p:cNvPr id="394" name="Google Shape;394;p16"/>
          <p:cNvSpPr txBox="1"/>
          <p:nvPr/>
        </p:nvSpPr>
        <p:spPr>
          <a:xfrm>
            <a:off x="663574" y="5902845"/>
            <a:ext cx="3255884" cy="54203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GB" sz="1400">
                <a:solidFill>
                  <a:schemeClr val="dk1"/>
                </a:solidFill>
                <a:latin typeface="Open Sans"/>
                <a:ea typeface="Open Sans"/>
                <a:cs typeface="Open Sans"/>
                <a:sym typeface="Open Sans"/>
              </a:rPr>
              <a:t>Source: OurWorldinData.org based on data from Global Carbon Project</a:t>
            </a:r>
            <a:endParaRPr i="1" sz="1400">
              <a:solidFill>
                <a:schemeClr val="dk1"/>
              </a:solidFill>
              <a:latin typeface="Open Sans"/>
              <a:ea typeface="Open Sans"/>
              <a:cs typeface="Open Sans"/>
              <a:sym typeface="Open Sans"/>
            </a:endParaRPr>
          </a:p>
        </p:txBody>
      </p:sp>
      <p:sp>
        <p:nvSpPr>
          <p:cNvPr id="395" name="Google Shape;395;p16"/>
          <p:cNvSpPr txBox="1"/>
          <p:nvPr/>
        </p:nvSpPr>
        <p:spPr>
          <a:xfrm>
            <a:off x="663574" y="3223169"/>
            <a:ext cx="4764769"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Open Sans"/>
                <a:ea typeface="Open Sans"/>
                <a:cs typeface="Open Sans"/>
                <a:sym typeface="Open Sans"/>
              </a:rPr>
              <a:t>Emissions from fossil fuels continue to increase as we burn more each year for energy. Energy now accounts for around three-quarters of total greenhouse gas emissions</a:t>
            </a:r>
            <a:endParaRPr sz="1800">
              <a:solidFill>
                <a:schemeClr val="dk1"/>
              </a:solidFill>
              <a:latin typeface="Open Sans"/>
              <a:ea typeface="Open Sans"/>
              <a:cs typeface="Open Sans"/>
              <a:sym typeface="Open Sans"/>
            </a:endParaRPr>
          </a:p>
        </p:txBody>
      </p:sp>
      <p:sp>
        <p:nvSpPr>
          <p:cNvPr id="396" name="Google Shape;396;p16"/>
          <p:cNvSpPr/>
          <p:nvPr/>
        </p:nvSpPr>
        <p:spPr>
          <a:xfrm>
            <a:off x="7860331" y="86568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9_Slide16.mp3" id="397" name="Google Shape;397;p16"/>
          <p:cNvPicPr preferRelativeResize="0"/>
          <p:nvPr/>
        </p:nvPicPr>
        <p:blipFill rotWithShape="1">
          <a:blip r:embed="rId4">
            <a:alphaModFix/>
          </a:blip>
          <a:srcRect b="0" l="0" r="0" t="0"/>
          <a:stretch/>
        </p:blipFill>
        <p:spPr>
          <a:xfrm>
            <a:off x="7931696" y="937051"/>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0"/>
                                        <p:tgtEl>
                                          <p:spTgt spid="3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17"/>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404" name="Google Shape;404;p17"/>
          <p:cNvSpPr txBox="1"/>
          <p:nvPr>
            <p:ph idx="2" type="body"/>
          </p:nvPr>
        </p:nvSpPr>
        <p:spPr>
          <a:xfrm>
            <a:off x="663574" y="1962579"/>
            <a:ext cx="4930402" cy="66866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CC2E5"/>
              </a:buClr>
              <a:buSzPts val="2000"/>
              <a:buNone/>
            </a:pPr>
            <a:r>
              <a:rPr lang="en-GB">
                <a:latin typeface="Open Sans"/>
                <a:ea typeface="Open Sans"/>
                <a:cs typeface="Open Sans"/>
                <a:sym typeface="Open Sans"/>
              </a:rPr>
              <a:t>Emissions from energy</a:t>
            </a:r>
            <a:endParaRPr/>
          </a:p>
        </p:txBody>
      </p:sp>
      <p:sp>
        <p:nvSpPr>
          <p:cNvPr id="405" name="Google Shape;405;p17"/>
          <p:cNvSpPr txBox="1"/>
          <p:nvPr/>
        </p:nvSpPr>
        <p:spPr>
          <a:xfrm>
            <a:off x="663574" y="724322"/>
            <a:ext cx="9907781"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9.3. GHG emission sources</a:t>
            </a:r>
            <a:endParaRPr/>
          </a:p>
        </p:txBody>
      </p:sp>
      <p:pic>
        <p:nvPicPr>
          <p:cNvPr id="406" name="Google Shape;406;p17"/>
          <p:cNvPicPr preferRelativeResize="0"/>
          <p:nvPr/>
        </p:nvPicPr>
        <p:blipFill rotWithShape="1">
          <a:blip r:embed="rId3">
            <a:alphaModFix/>
          </a:blip>
          <a:srcRect b="0" l="0" r="0" t="0"/>
          <a:stretch/>
        </p:blipFill>
        <p:spPr>
          <a:xfrm>
            <a:off x="3930800" y="2126854"/>
            <a:ext cx="7649501" cy="4056061"/>
          </a:xfrm>
          <a:prstGeom prst="rect">
            <a:avLst/>
          </a:prstGeom>
          <a:noFill/>
          <a:ln>
            <a:noFill/>
          </a:ln>
        </p:spPr>
      </p:pic>
      <p:sp>
        <p:nvSpPr>
          <p:cNvPr id="407" name="Google Shape;407;p17"/>
          <p:cNvSpPr txBox="1"/>
          <p:nvPr/>
        </p:nvSpPr>
        <p:spPr>
          <a:xfrm>
            <a:off x="663574" y="5677696"/>
            <a:ext cx="2874622"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GB" sz="1400">
                <a:solidFill>
                  <a:schemeClr val="dk1"/>
                </a:solidFill>
                <a:latin typeface="Open Sans"/>
                <a:ea typeface="Open Sans"/>
                <a:cs typeface="Open Sans"/>
                <a:sym typeface="Open Sans"/>
              </a:rPr>
              <a:t>Source: OurWorldinData.org based on data from BP Statistical Review (2020) values in 2019</a:t>
            </a:r>
            <a:endParaRPr i="1" sz="1400">
              <a:solidFill>
                <a:schemeClr val="dk1"/>
              </a:solidFill>
              <a:latin typeface="Open Sans"/>
              <a:ea typeface="Open Sans"/>
              <a:cs typeface="Open Sans"/>
              <a:sym typeface="Open Sans"/>
            </a:endParaRPr>
          </a:p>
        </p:txBody>
      </p:sp>
      <p:sp>
        <p:nvSpPr>
          <p:cNvPr id="408" name="Google Shape;408;p17"/>
          <p:cNvSpPr txBox="1"/>
          <p:nvPr/>
        </p:nvSpPr>
        <p:spPr>
          <a:xfrm>
            <a:off x="663574" y="2940816"/>
            <a:ext cx="2947375" cy="1857368"/>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GB" sz="1800">
                <a:solidFill>
                  <a:schemeClr val="dk1"/>
                </a:solidFill>
                <a:latin typeface="Calibri"/>
                <a:ea typeface="Calibri"/>
                <a:cs typeface="Calibri"/>
                <a:sym typeface="Calibri"/>
              </a:rPr>
              <a:t>In 2019, low-carbon energy accounted for only 16% of global primary energy  – around 11% from renewables and just over 4% from nuclear energy.</a:t>
            </a:r>
            <a:endParaRPr/>
          </a:p>
        </p:txBody>
      </p:sp>
      <p:sp>
        <p:nvSpPr>
          <p:cNvPr id="409" name="Google Shape;409;p17"/>
          <p:cNvSpPr/>
          <p:nvPr/>
        </p:nvSpPr>
        <p:spPr>
          <a:xfrm>
            <a:off x="7860331" y="86568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9_Slide17.mp3" id="410" name="Google Shape;410;p17"/>
          <p:cNvPicPr preferRelativeResize="0"/>
          <p:nvPr/>
        </p:nvPicPr>
        <p:blipFill rotWithShape="1">
          <a:blip r:embed="rId4">
            <a:alphaModFix/>
          </a:blip>
          <a:srcRect b="0" l="0" r="0" t="0"/>
          <a:stretch/>
        </p:blipFill>
        <p:spPr>
          <a:xfrm>
            <a:off x="7931696" y="945020"/>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5000"/>
                                        <p:tgtEl>
                                          <p:spTgt spid="4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18"/>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417" name="Google Shape;417;p18"/>
          <p:cNvSpPr txBox="1"/>
          <p:nvPr>
            <p:ph idx="2" type="body"/>
          </p:nvPr>
        </p:nvSpPr>
        <p:spPr>
          <a:xfrm>
            <a:off x="663574" y="1962579"/>
            <a:ext cx="4930402" cy="66866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CC2E5"/>
              </a:buClr>
              <a:buSzPts val="2000"/>
              <a:buNone/>
            </a:pPr>
            <a:r>
              <a:rPr lang="en-GB">
                <a:latin typeface="Open Sans"/>
                <a:ea typeface="Open Sans"/>
                <a:cs typeface="Open Sans"/>
                <a:sym typeface="Open Sans"/>
              </a:rPr>
              <a:t>Emission from food production</a:t>
            </a:r>
            <a:endParaRPr/>
          </a:p>
        </p:txBody>
      </p:sp>
      <p:sp>
        <p:nvSpPr>
          <p:cNvPr id="418" name="Google Shape;418;p18"/>
          <p:cNvSpPr txBox="1"/>
          <p:nvPr/>
        </p:nvSpPr>
        <p:spPr>
          <a:xfrm>
            <a:off x="663574" y="724322"/>
            <a:ext cx="9907781"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9.3. GHG emission sources</a:t>
            </a:r>
            <a:endParaRPr/>
          </a:p>
        </p:txBody>
      </p:sp>
      <p:pic>
        <p:nvPicPr>
          <p:cNvPr id="419" name="Google Shape;419;p18"/>
          <p:cNvPicPr preferRelativeResize="0"/>
          <p:nvPr/>
        </p:nvPicPr>
        <p:blipFill rotWithShape="1">
          <a:blip r:embed="rId3">
            <a:alphaModFix/>
          </a:blip>
          <a:srcRect b="0" l="0" r="0" t="0"/>
          <a:stretch/>
        </p:blipFill>
        <p:spPr>
          <a:xfrm>
            <a:off x="7408420" y="2050069"/>
            <a:ext cx="4232036" cy="4293058"/>
          </a:xfrm>
          <a:prstGeom prst="rect">
            <a:avLst/>
          </a:prstGeom>
          <a:noFill/>
          <a:ln>
            <a:noFill/>
          </a:ln>
        </p:spPr>
      </p:pic>
      <p:sp>
        <p:nvSpPr>
          <p:cNvPr id="420" name="Google Shape;420;p18"/>
          <p:cNvSpPr txBox="1"/>
          <p:nvPr/>
        </p:nvSpPr>
        <p:spPr>
          <a:xfrm>
            <a:off x="663574" y="6084943"/>
            <a:ext cx="662206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GB" sz="1400">
                <a:solidFill>
                  <a:schemeClr val="dk1"/>
                </a:solidFill>
                <a:latin typeface="Open Sans"/>
                <a:ea typeface="Open Sans"/>
                <a:cs typeface="Open Sans"/>
                <a:sym typeface="Open Sans"/>
              </a:rPr>
              <a:t>Source: OurWorldinData.org based on data from Poore, J., &amp; Nemecek, T. (2018).</a:t>
            </a:r>
            <a:r>
              <a:rPr i="1" lang="en-GB" sz="1400">
                <a:solidFill>
                  <a:schemeClr val="dk1"/>
                </a:solidFill>
                <a:latin typeface="Open Sans"/>
                <a:ea typeface="Open Sans"/>
                <a:cs typeface="Open Sans"/>
                <a:sym typeface="Open Sans"/>
              </a:rPr>
              <a:t> </a:t>
            </a:r>
            <a:endParaRPr i="1" sz="1400">
              <a:solidFill>
                <a:schemeClr val="dk1"/>
              </a:solidFill>
              <a:latin typeface="Open Sans"/>
              <a:ea typeface="Open Sans"/>
              <a:cs typeface="Open Sans"/>
              <a:sym typeface="Open Sans"/>
            </a:endParaRPr>
          </a:p>
        </p:txBody>
      </p:sp>
      <p:sp>
        <p:nvSpPr>
          <p:cNvPr id="421" name="Google Shape;421;p18"/>
          <p:cNvSpPr txBox="1"/>
          <p:nvPr/>
        </p:nvSpPr>
        <p:spPr>
          <a:xfrm>
            <a:off x="663573" y="2981407"/>
            <a:ext cx="6187169"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Open Sans"/>
                <a:ea typeface="Open Sans"/>
                <a:cs typeface="Open Sans"/>
                <a:sym typeface="Open Sans"/>
              </a:rPr>
              <a:t>Reducing emissions from food production will be one of our greatest challenges in the coming decades. Unlike many aspects of energy production where viable opportunities for upscaling low-carbon energy –  renewable or nuclear energy –  are available, the ways in which we can decarbonize agriculture are less clear. </a:t>
            </a:r>
            <a:endParaRPr sz="1800">
              <a:solidFill>
                <a:schemeClr val="dk1"/>
              </a:solidFill>
              <a:latin typeface="Open Sans"/>
              <a:ea typeface="Open Sans"/>
              <a:cs typeface="Open Sans"/>
              <a:sym typeface="Open Sans"/>
            </a:endParaRPr>
          </a:p>
        </p:txBody>
      </p:sp>
      <p:sp>
        <p:nvSpPr>
          <p:cNvPr id="422" name="Google Shape;422;p18"/>
          <p:cNvSpPr/>
          <p:nvPr/>
        </p:nvSpPr>
        <p:spPr>
          <a:xfrm>
            <a:off x="7860331" y="86568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9_Slide18.mp3" id="423" name="Google Shape;423;p18"/>
          <p:cNvPicPr preferRelativeResize="0"/>
          <p:nvPr/>
        </p:nvPicPr>
        <p:blipFill rotWithShape="1">
          <a:blip r:embed="rId4">
            <a:alphaModFix/>
          </a:blip>
          <a:srcRect b="0" l="0" r="0" t="0"/>
          <a:stretch/>
        </p:blipFill>
        <p:spPr>
          <a:xfrm>
            <a:off x="7931696" y="937051"/>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5000"/>
                                        <p:tgtEl>
                                          <p:spTgt spid="4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19"/>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430" name="Google Shape;430;p19"/>
          <p:cNvSpPr txBox="1"/>
          <p:nvPr>
            <p:ph idx="2" type="body"/>
          </p:nvPr>
        </p:nvSpPr>
        <p:spPr>
          <a:xfrm>
            <a:off x="663574" y="1962579"/>
            <a:ext cx="4930402" cy="66866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CC2E5"/>
              </a:buClr>
              <a:buSzPts val="2000"/>
              <a:buNone/>
            </a:pPr>
            <a:r>
              <a:rPr lang="en-GB">
                <a:latin typeface="Open Sans"/>
                <a:ea typeface="Open Sans"/>
                <a:cs typeface="Open Sans"/>
                <a:sym typeface="Open Sans"/>
              </a:rPr>
              <a:t>Emission from food production</a:t>
            </a:r>
            <a:endParaRPr/>
          </a:p>
        </p:txBody>
      </p:sp>
      <p:sp>
        <p:nvSpPr>
          <p:cNvPr id="431" name="Google Shape;431;p19"/>
          <p:cNvSpPr txBox="1"/>
          <p:nvPr/>
        </p:nvSpPr>
        <p:spPr>
          <a:xfrm>
            <a:off x="663574" y="724322"/>
            <a:ext cx="9907781"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9.3. GHG emission sources</a:t>
            </a:r>
            <a:endParaRPr/>
          </a:p>
        </p:txBody>
      </p:sp>
      <p:sp>
        <p:nvSpPr>
          <p:cNvPr id="432" name="Google Shape;432;p19"/>
          <p:cNvSpPr txBox="1"/>
          <p:nvPr/>
        </p:nvSpPr>
        <p:spPr>
          <a:xfrm>
            <a:off x="663574" y="5877980"/>
            <a:ext cx="423257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GB" sz="1400">
                <a:solidFill>
                  <a:schemeClr val="dk1"/>
                </a:solidFill>
                <a:latin typeface="Open Sans"/>
                <a:ea typeface="Open Sans"/>
                <a:cs typeface="Open Sans"/>
                <a:sym typeface="Open Sans"/>
              </a:rPr>
              <a:t>Source: OurWorldinData.org based on data from Poore, J., &amp; Nemecek, T. (2018).</a:t>
            </a:r>
            <a:r>
              <a:rPr i="1" lang="en-GB" sz="1400">
                <a:solidFill>
                  <a:schemeClr val="dk1"/>
                </a:solidFill>
                <a:latin typeface="Open Sans"/>
                <a:ea typeface="Open Sans"/>
                <a:cs typeface="Open Sans"/>
                <a:sym typeface="Open Sans"/>
              </a:rPr>
              <a:t> </a:t>
            </a:r>
            <a:endParaRPr i="1" sz="1400">
              <a:solidFill>
                <a:schemeClr val="dk1"/>
              </a:solidFill>
              <a:latin typeface="Open Sans"/>
              <a:ea typeface="Open Sans"/>
              <a:cs typeface="Open Sans"/>
              <a:sym typeface="Open Sans"/>
            </a:endParaRPr>
          </a:p>
        </p:txBody>
      </p:sp>
      <p:pic>
        <p:nvPicPr>
          <p:cNvPr id="433" name="Google Shape;433;p19"/>
          <p:cNvPicPr preferRelativeResize="0"/>
          <p:nvPr/>
        </p:nvPicPr>
        <p:blipFill rotWithShape="1">
          <a:blip r:embed="rId3">
            <a:alphaModFix/>
          </a:blip>
          <a:srcRect b="0" l="0" r="0" t="0"/>
          <a:stretch/>
        </p:blipFill>
        <p:spPr>
          <a:xfrm>
            <a:off x="6885590" y="2049885"/>
            <a:ext cx="4778778" cy="4293242"/>
          </a:xfrm>
          <a:prstGeom prst="rect">
            <a:avLst/>
          </a:prstGeom>
          <a:noFill/>
          <a:ln>
            <a:noFill/>
          </a:ln>
        </p:spPr>
      </p:pic>
      <p:sp>
        <p:nvSpPr>
          <p:cNvPr id="434" name="Google Shape;434;p19"/>
          <p:cNvSpPr txBox="1"/>
          <p:nvPr/>
        </p:nvSpPr>
        <p:spPr>
          <a:xfrm>
            <a:off x="663574" y="3167163"/>
            <a:ext cx="4854224"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Open Sans"/>
                <a:ea typeface="Open Sans"/>
                <a:cs typeface="Open Sans"/>
                <a:sym typeface="Open Sans"/>
              </a:rPr>
              <a:t>Eating local beef or lamb has many times the carbon footprint of most other foods. Whether they are grown locally or shipped from the other side of the world seems to matter very little for total emissions.</a:t>
            </a:r>
            <a:endParaRPr sz="1800">
              <a:solidFill>
                <a:schemeClr val="dk1"/>
              </a:solidFill>
              <a:latin typeface="Open Sans"/>
              <a:ea typeface="Open Sans"/>
              <a:cs typeface="Open Sans"/>
              <a:sym typeface="Open Sans"/>
            </a:endParaRPr>
          </a:p>
        </p:txBody>
      </p:sp>
      <p:sp>
        <p:nvSpPr>
          <p:cNvPr id="435" name="Google Shape;435;p19"/>
          <p:cNvSpPr/>
          <p:nvPr/>
        </p:nvSpPr>
        <p:spPr>
          <a:xfrm>
            <a:off x="7860331" y="86568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9_Slide19.mp3" id="436" name="Google Shape;436;p19"/>
          <p:cNvPicPr preferRelativeResize="0"/>
          <p:nvPr/>
        </p:nvPicPr>
        <p:blipFill rotWithShape="1">
          <a:blip r:embed="rId4">
            <a:alphaModFix/>
          </a:blip>
          <a:srcRect b="0" l="0" r="0" t="0"/>
          <a:stretch/>
        </p:blipFill>
        <p:spPr>
          <a:xfrm>
            <a:off x="7931696" y="937051"/>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5000"/>
                                        <p:tgtEl>
                                          <p:spTgt spid="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213" name="Google Shape;213;p2"/>
          <p:cNvSpPr txBox="1"/>
          <p:nvPr/>
        </p:nvSpPr>
        <p:spPr>
          <a:xfrm>
            <a:off x="663575" y="676285"/>
            <a:ext cx="9780414"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000"/>
              <a:buFont typeface="Open Sans"/>
              <a:buNone/>
            </a:pPr>
            <a:r>
              <a:rPr b="0" i="0" lang="en-GB" sz="4000" u="none" cap="none" strike="noStrike">
                <a:solidFill>
                  <a:schemeClr val="dk1"/>
                </a:solidFill>
                <a:latin typeface="Open Sans"/>
                <a:ea typeface="Open Sans"/>
                <a:cs typeface="Open Sans"/>
                <a:sym typeface="Open Sans"/>
              </a:rPr>
              <a:t>Learning outcomes</a:t>
            </a:r>
            <a:endParaRPr b="0" i="0" sz="4400" u="none" cap="none" strike="noStrike">
              <a:solidFill>
                <a:schemeClr val="dk1"/>
              </a:solidFill>
              <a:latin typeface="Open Sans"/>
              <a:ea typeface="Open Sans"/>
              <a:cs typeface="Open Sans"/>
              <a:sym typeface="Open Sans"/>
            </a:endParaRPr>
          </a:p>
        </p:txBody>
      </p:sp>
      <p:sp>
        <p:nvSpPr>
          <p:cNvPr id="214" name="Google Shape;214;p2"/>
          <p:cNvSpPr txBox="1"/>
          <p:nvPr/>
        </p:nvSpPr>
        <p:spPr>
          <a:xfrm>
            <a:off x="663573" y="1932018"/>
            <a:ext cx="5592157" cy="655749"/>
          </a:xfrm>
          <a:prstGeom prst="rect">
            <a:avLst/>
          </a:prstGeom>
          <a:noFill/>
          <a:ln>
            <a:noFill/>
          </a:ln>
        </p:spPr>
        <p:txBody>
          <a:bodyPr anchorCtr="0" anchor="ctr" bIns="45700" lIns="91425" spcFirstLastPara="1" rIns="91425" wrap="square" tIns="45700">
            <a:normAutofit fontScale="85000" lnSpcReduction="20000"/>
          </a:bodyPr>
          <a:lstStyle/>
          <a:p>
            <a:pPr indent="0" lvl="0" marL="0" marR="0" rtl="0" algn="l">
              <a:lnSpc>
                <a:spcPct val="90000"/>
              </a:lnSpc>
              <a:spcBef>
                <a:spcPts val="0"/>
              </a:spcBef>
              <a:spcAft>
                <a:spcPts val="0"/>
              </a:spcAft>
              <a:buClr>
                <a:srgbClr val="9CC2E5"/>
              </a:buClr>
              <a:buSzPct val="100000"/>
              <a:buFont typeface="Arial"/>
              <a:buNone/>
            </a:pPr>
            <a:r>
              <a:t/>
            </a:r>
            <a:endParaRPr b="1" i="0" sz="2000" u="none" cap="none" strike="noStrike">
              <a:solidFill>
                <a:srgbClr val="9CC2E5"/>
              </a:solidFill>
              <a:latin typeface="Open Sans"/>
              <a:ea typeface="Open Sans"/>
              <a:cs typeface="Open Sans"/>
              <a:sym typeface="Open Sans"/>
            </a:endParaRPr>
          </a:p>
          <a:p>
            <a:pPr indent="0" lvl="0" marL="0" marR="0" rtl="0" algn="l">
              <a:lnSpc>
                <a:spcPct val="90000"/>
              </a:lnSpc>
              <a:spcBef>
                <a:spcPts val="1000"/>
              </a:spcBef>
              <a:spcAft>
                <a:spcPts val="0"/>
              </a:spcAft>
              <a:buClr>
                <a:srgbClr val="9CC2E5"/>
              </a:buClr>
              <a:buSzPct val="100000"/>
              <a:buFont typeface="Arial"/>
              <a:buNone/>
            </a:pPr>
            <a:r>
              <a:rPr b="1" i="0" lang="en-GB" sz="2200" u="none" cap="none" strike="noStrike">
                <a:solidFill>
                  <a:srgbClr val="9CC2E5"/>
                </a:solidFill>
                <a:latin typeface="Open Sans"/>
                <a:ea typeface="Open Sans"/>
                <a:cs typeface="Open Sans"/>
                <a:sym typeface="Open Sans"/>
              </a:rPr>
              <a:t>By the end of this lecture, you will be able to:</a:t>
            </a:r>
            <a:endParaRPr/>
          </a:p>
          <a:p>
            <a:pPr indent="0" lvl="0" marL="0" marR="0" rtl="0" algn="l">
              <a:lnSpc>
                <a:spcPct val="90000"/>
              </a:lnSpc>
              <a:spcBef>
                <a:spcPts val="1000"/>
              </a:spcBef>
              <a:spcAft>
                <a:spcPts val="0"/>
              </a:spcAft>
              <a:buClr>
                <a:srgbClr val="9CC2E5"/>
              </a:buClr>
              <a:buSzPct val="100000"/>
              <a:buFont typeface="Arial"/>
              <a:buNone/>
            </a:pPr>
            <a:r>
              <a:t/>
            </a:r>
            <a:endParaRPr b="1" i="0" sz="2000" u="none" cap="none" strike="noStrike">
              <a:solidFill>
                <a:srgbClr val="9CC2E5"/>
              </a:solidFill>
              <a:latin typeface="Open Sans"/>
              <a:ea typeface="Open Sans"/>
              <a:cs typeface="Open Sans"/>
              <a:sym typeface="Open Sans"/>
            </a:endParaRPr>
          </a:p>
        </p:txBody>
      </p:sp>
      <p:sp>
        <p:nvSpPr>
          <p:cNvPr id="215" name="Google Shape;215;p2"/>
          <p:cNvSpPr txBox="1"/>
          <p:nvPr>
            <p:ph idx="1" type="body"/>
          </p:nvPr>
        </p:nvSpPr>
        <p:spPr>
          <a:xfrm>
            <a:off x="663879" y="2569155"/>
            <a:ext cx="10528839" cy="28131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b="0" lang="en-GB">
                <a:latin typeface="Open Sans"/>
                <a:ea typeface="Open Sans"/>
                <a:cs typeface="Open Sans"/>
                <a:sym typeface="Open Sans"/>
              </a:rPr>
              <a:t>ILO1: Understand the basics of climate change and its causes</a:t>
            </a:r>
            <a:endParaRPr/>
          </a:p>
          <a:p>
            <a:pPr indent="-228600" lvl="0" marL="228600" rtl="0" algn="l">
              <a:lnSpc>
                <a:spcPct val="90000"/>
              </a:lnSpc>
              <a:spcBef>
                <a:spcPts val="1200"/>
              </a:spcBef>
              <a:spcAft>
                <a:spcPts val="0"/>
              </a:spcAft>
              <a:buClr>
                <a:schemeClr val="dk1"/>
              </a:buClr>
              <a:buSzPts val="2000"/>
              <a:buChar char="•"/>
            </a:pPr>
            <a:r>
              <a:rPr b="0" lang="en-GB">
                <a:latin typeface="Open Sans"/>
                <a:ea typeface="Open Sans"/>
                <a:cs typeface="Open Sans"/>
                <a:sym typeface="Open Sans"/>
              </a:rPr>
              <a:t>ILO2: Understand the basics of greenhouse gas emissions</a:t>
            </a:r>
            <a:endParaRPr/>
          </a:p>
          <a:p>
            <a:pPr indent="-228600" lvl="0" marL="228600" rtl="0" algn="l">
              <a:lnSpc>
                <a:spcPct val="90000"/>
              </a:lnSpc>
              <a:spcBef>
                <a:spcPts val="1200"/>
              </a:spcBef>
              <a:spcAft>
                <a:spcPts val="0"/>
              </a:spcAft>
              <a:buClr>
                <a:schemeClr val="dk1"/>
              </a:buClr>
              <a:buSzPts val="2000"/>
              <a:buChar char="•"/>
            </a:pPr>
            <a:r>
              <a:rPr b="0" lang="en-GB">
                <a:latin typeface="Open Sans"/>
                <a:ea typeface="Open Sans"/>
                <a:cs typeface="Open Sans"/>
                <a:sym typeface="Open Sans"/>
              </a:rPr>
              <a:t>ILO3: Learn about significant sources of greenhouse gas emissions</a:t>
            </a:r>
            <a:endParaRPr/>
          </a:p>
          <a:p>
            <a:pPr indent="-228600" lvl="0" marL="228600" rtl="0" algn="l">
              <a:lnSpc>
                <a:spcPct val="90000"/>
              </a:lnSpc>
              <a:spcBef>
                <a:spcPts val="1200"/>
              </a:spcBef>
              <a:spcAft>
                <a:spcPts val="0"/>
              </a:spcAft>
              <a:buClr>
                <a:schemeClr val="dk1"/>
              </a:buClr>
              <a:buSzPts val="2000"/>
              <a:buChar char="•"/>
            </a:pPr>
            <a:r>
              <a:rPr b="0" lang="en-GB">
                <a:latin typeface="Open Sans"/>
                <a:ea typeface="Open Sans"/>
                <a:cs typeface="Open Sans"/>
                <a:sym typeface="Open Sans"/>
              </a:rPr>
              <a:t>ILO4: Learn about pathways to reduce greenhouse emissions</a:t>
            </a:r>
            <a:endParaRPr/>
          </a:p>
        </p:txBody>
      </p:sp>
      <p:sp>
        <p:nvSpPr>
          <p:cNvPr id="216" name="Google Shape;216;p2"/>
          <p:cNvSpPr/>
          <p:nvPr/>
        </p:nvSpPr>
        <p:spPr>
          <a:xfrm>
            <a:off x="6530265" y="1339278"/>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9_Slide2.mp3" id="217" name="Google Shape;217;p2"/>
          <p:cNvPicPr preferRelativeResize="0"/>
          <p:nvPr/>
        </p:nvPicPr>
        <p:blipFill rotWithShape="1">
          <a:blip r:embed="rId3">
            <a:alphaModFix/>
          </a:blip>
          <a:srcRect b="0" l="0" r="0" t="0"/>
          <a:stretch/>
        </p:blipFill>
        <p:spPr>
          <a:xfrm>
            <a:off x="6601630" y="1410643"/>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50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20"/>
          <p:cNvSpPr txBox="1"/>
          <p:nvPr/>
        </p:nvSpPr>
        <p:spPr>
          <a:xfrm>
            <a:off x="663575" y="723466"/>
            <a:ext cx="10707258"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Lecture 9.3. References</a:t>
            </a:r>
            <a:endParaRPr/>
          </a:p>
        </p:txBody>
      </p:sp>
      <p:sp>
        <p:nvSpPr>
          <p:cNvPr id="443" name="Google Shape;443;p20"/>
          <p:cNvSpPr txBox="1"/>
          <p:nvPr>
            <p:ph idx="1" type="body"/>
          </p:nvPr>
        </p:nvSpPr>
        <p:spPr>
          <a:xfrm>
            <a:off x="663879" y="2115680"/>
            <a:ext cx="5617546" cy="2156320"/>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1600"/>
              <a:buAutoNum type="arabicPeriod"/>
            </a:pPr>
            <a:r>
              <a:rPr b="0" lang="en-GB" sz="1600">
                <a:latin typeface="Open Sans"/>
                <a:ea typeface="Open Sans"/>
                <a:cs typeface="Open Sans"/>
                <a:sym typeface="Open Sans"/>
              </a:rPr>
              <a:t>Poore, J., &amp; Nemecek, T. (2018). Reducing food’s environmental impacts through producers and consumers. Science, 360(6392), 987-992.</a:t>
            </a:r>
            <a:endParaRPr b="0" sz="1600">
              <a:latin typeface="Open Sans"/>
              <a:ea typeface="Open Sans"/>
              <a:cs typeface="Open Sans"/>
              <a:sym typeface="Open Sans"/>
            </a:endParaRPr>
          </a:p>
          <a:p>
            <a:pPr indent="-457200" lvl="0" marL="457200" rtl="0" algn="l">
              <a:lnSpc>
                <a:spcPct val="90000"/>
              </a:lnSpc>
              <a:spcBef>
                <a:spcPts val="1200"/>
              </a:spcBef>
              <a:spcAft>
                <a:spcPts val="0"/>
              </a:spcAft>
              <a:buClr>
                <a:schemeClr val="dk1"/>
              </a:buClr>
              <a:buSzPts val="1600"/>
              <a:buAutoNum type="arabicPeriod"/>
            </a:pPr>
            <a:r>
              <a:rPr b="0" lang="en-GB" sz="1600">
                <a:latin typeface="Open Sans"/>
                <a:ea typeface="Open Sans"/>
                <a:cs typeface="Open Sans"/>
                <a:sym typeface="Open Sans"/>
              </a:rPr>
              <a:t>Hannah Ritchie and Max Roser (2020) - "CO₂ and Greenhouse Gas Emissions". Published online at OurWorldInData.org. Retrieved from: 'https://ourworldindata.org/co2-and-other-greenhouse-gas-emissions' [Online Resource]</a:t>
            </a:r>
            <a:endParaRPr/>
          </a:p>
          <a:p>
            <a:pPr indent="-355600" lvl="0" marL="457200" rtl="0" algn="l">
              <a:lnSpc>
                <a:spcPct val="90000"/>
              </a:lnSpc>
              <a:spcBef>
                <a:spcPts val="1200"/>
              </a:spcBef>
              <a:spcAft>
                <a:spcPts val="0"/>
              </a:spcAft>
              <a:buClr>
                <a:schemeClr val="dk1"/>
              </a:buClr>
              <a:buSzPts val="1600"/>
              <a:buNone/>
            </a:pPr>
            <a:r>
              <a:t/>
            </a:r>
            <a:endParaRPr b="0" sz="1600">
              <a:latin typeface="Open Sans"/>
              <a:ea typeface="Open Sans"/>
              <a:cs typeface="Open Sans"/>
              <a:sym typeface="Open Sans"/>
            </a:endParaRPr>
          </a:p>
        </p:txBody>
      </p:sp>
      <p:sp>
        <p:nvSpPr>
          <p:cNvPr id="444" name="Google Shape;444;p20"/>
          <p:cNvSpPr txBox="1"/>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GB" sz="1400">
                <a:solidFill>
                  <a:schemeClr val="lt1"/>
                </a:solidFill>
                <a:latin typeface="Open Sans"/>
                <a:ea typeface="Open Sans"/>
                <a:cs typeface="Open Sans"/>
                <a:sym typeface="Open Sans"/>
              </a:rPr>
              <a:t>‹#›</a:t>
            </a:fld>
            <a:endParaRPr b="1" i="0" sz="1400">
              <a:solidFill>
                <a:schemeClr val="lt1"/>
              </a:solidFill>
              <a:latin typeface="Open Sans"/>
              <a:ea typeface="Open Sans"/>
              <a:cs typeface="Open Sans"/>
              <a:sym typeface="Open Sans"/>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21"/>
          <p:cNvSpPr txBox="1"/>
          <p:nvPr>
            <p:ph idx="2" type="body"/>
          </p:nvPr>
        </p:nvSpPr>
        <p:spPr>
          <a:xfrm>
            <a:off x="663574" y="1962579"/>
            <a:ext cx="4930402" cy="66866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CC2E5"/>
              </a:buClr>
              <a:buSzPts val="2000"/>
              <a:buNone/>
            </a:pPr>
            <a:r>
              <a:rPr lang="en-GB">
                <a:latin typeface="Open Sans"/>
                <a:ea typeface="Open Sans"/>
                <a:cs typeface="Open Sans"/>
                <a:sym typeface="Open Sans"/>
              </a:rPr>
              <a:t>What does net zero mean?</a:t>
            </a:r>
            <a:endParaRPr/>
          </a:p>
        </p:txBody>
      </p:sp>
      <p:sp>
        <p:nvSpPr>
          <p:cNvPr id="451" name="Google Shape;451;p21"/>
          <p:cNvSpPr txBox="1"/>
          <p:nvPr/>
        </p:nvSpPr>
        <p:spPr>
          <a:xfrm>
            <a:off x="663574" y="720887"/>
            <a:ext cx="9907781"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9.4. GHG mitigation</a:t>
            </a:r>
            <a:endParaRPr/>
          </a:p>
        </p:txBody>
      </p:sp>
      <p:sp>
        <p:nvSpPr>
          <p:cNvPr id="452" name="Google Shape;452;p21"/>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pic>
        <p:nvPicPr>
          <p:cNvPr id="453" name="Google Shape;453;p21"/>
          <p:cNvPicPr preferRelativeResize="0"/>
          <p:nvPr/>
        </p:nvPicPr>
        <p:blipFill rotWithShape="1">
          <a:blip r:embed="rId3">
            <a:alphaModFix/>
          </a:blip>
          <a:srcRect b="0" l="0" r="0" t="0"/>
          <a:stretch/>
        </p:blipFill>
        <p:spPr>
          <a:xfrm>
            <a:off x="4084327" y="2369481"/>
            <a:ext cx="7594557" cy="3974485"/>
          </a:xfrm>
          <a:prstGeom prst="rect">
            <a:avLst/>
          </a:prstGeom>
          <a:noFill/>
          <a:ln>
            <a:noFill/>
          </a:ln>
        </p:spPr>
      </p:pic>
      <p:sp>
        <p:nvSpPr>
          <p:cNvPr id="454" name="Google Shape;454;p21"/>
          <p:cNvSpPr txBox="1"/>
          <p:nvPr/>
        </p:nvSpPr>
        <p:spPr>
          <a:xfrm>
            <a:off x="663574" y="6137113"/>
            <a:ext cx="3211741" cy="20891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400"/>
              <a:buFont typeface="Arial"/>
              <a:buNone/>
            </a:pPr>
            <a:r>
              <a:rPr i="1" lang="en-GB" sz="1400">
                <a:solidFill>
                  <a:schemeClr val="dk1"/>
                </a:solidFill>
                <a:latin typeface="Open Sans"/>
                <a:ea typeface="Open Sans"/>
                <a:cs typeface="Open Sans"/>
                <a:sym typeface="Open Sans"/>
              </a:rPr>
              <a:t>Source:  World Resources Institute</a:t>
            </a:r>
            <a:endParaRPr/>
          </a:p>
        </p:txBody>
      </p:sp>
      <p:sp>
        <p:nvSpPr>
          <p:cNvPr id="455" name="Google Shape;455;p21"/>
          <p:cNvSpPr txBox="1"/>
          <p:nvPr/>
        </p:nvSpPr>
        <p:spPr>
          <a:xfrm>
            <a:off x="663574" y="2954274"/>
            <a:ext cx="3420753"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Open Sans"/>
                <a:ea typeface="Open Sans"/>
                <a:cs typeface="Open Sans"/>
                <a:sym typeface="Open Sans"/>
              </a:rPr>
              <a:t>Net-zero emissions will be achieved when all GHG emissions released by humans are counterbalanced by removing GHGs from the atmosphere </a:t>
            </a:r>
            <a:endParaRPr sz="1800">
              <a:solidFill>
                <a:schemeClr val="dk1"/>
              </a:solidFill>
              <a:latin typeface="Open Sans"/>
              <a:ea typeface="Open Sans"/>
              <a:cs typeface="Open Sans"/>
              <a:sym typeface="Open Sans"/>
            </a:endParaRPr>
          </a:p>
        </p:txBody>
      </p:sp>
      <p:sp>
        <p:nvSpPr>
          <p:cNvPr id="456" name="Google Shape;456;p21"/>
          <p:cNvSpPr/>
          <p:nvPr/>
        </p:nvSpPr>
        <p:spPr>
          <a:xfrm>
            <a:off x="6096000" y="1090920"/>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9_Slide21.mp3" id="457" name="Google Shape;457;p21"/>
          <p:cNvPicPr preferRelativeResize="0"/>
          <p:nvPr/>
        </p:nvPicPr>
        <p:blipFill rotWithShape="1">
          <a:blip r:embed="rId4">
            <a:alphaModFix/>
          </a:blip>
          <a:srcRect b="0" l="0" r="0" t="0"/>
          <a:stretch/>
        </p:blipFill>
        <p:spPr>
          <a:xfrm>
            <a:off x="6167365" y="1162285"/>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5000"/>
                                        <p:tgtEl>
                                          <p:spTgt spid="4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22"/>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464" name="Google Shape;464;p22"/>
          <p:cNvSpPr txBox="1"/>
          <p:nvPr>
            <p:ph idx="2" type="body"/>
          </p:nvPr>
        </p:nvSpPr>
        <p:spPr>
          <a:xfrm>
            <a:off x="663574" y="1962579"/>
            <a:ext cx="4930402" cy="66866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CC2E5"/>
              </a:buClr>
              <a:buSzPts val="2000"/>
              <a:buNone/>
            </a:pPr>
            <a:r>
              <a:rPr lang="en-GB">
                <a:latin typeface="Open Sans"/>
                <a:ea typeface="Open Sans"/>
                <a:cs typeface="Open Sans"/>
                <a:sym typeface="Open Sans"/>
              </a:rPr>
              <a:t>Net zero targets</a:t>
            </a:r>
            <a:endParaRPr/>
          </a:p>
        </p:txBody>
      </p:sp>
      <p:sp>
        <p:nvSpPr>
          <p:cNvPr id="465" name="Google Shape;465;p22"/>
          <p:cNvSpPr txBox="1"/>
          <p:nvPr/>
        </p:nvSpPr>
        <p:spPr>
          <a:xfrm>
            <a:off x="663574" y="724322"/>
            <a:ext cx="9907781"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9.4. GHG mitigation</a:t>
            </a:r>
            <a:endParaRPr/>
          </a:p>
        </p:txBody>
      </p:sp>
      <p:pic>
        <p:nvPicPr>
          <p:cNvPr id="466" name="Google Shape;466;p22"/>
          <p:cNvPicPr preferRelativeResize="0"/>
          <p:nvPr/>
        </p:nvPicPr>
        <p:blipFill rotWithShape="1">
          <a:blip r:embed="rId3">
            <a:alphaModFix/>
          </a:blip>
          <a:srcRect b="0" l="0" r="0" t="0"/>
          <a:stretch/>
        </p:blipFill>
        <p:spPr>
          <a:xfrm>
            <a:off x="4082814" y="2164327"/>
            <a:ext cx="7647406" cy="4038970"/>
          </a:xfrm>
          <a:prstGeom prst="rect">
            <a:avLst/>
          </a:prstGeom>
          <a:noFill/>
          <a:ln>
            <a:noFill/>
          </a:ln>
        </p:spPr>
      </p:pic>
      <p:sp>
        <p:nvSpPr>
          <p:cNvPr id="467" name="Google Shape;467;p22"/>
          <p:cNvSpPr txBox="1"/>
          <p:nvPr/>
        </p:nvSpPr>
        <p:spPr>
          <a:xfrm>
            <a:off x="663574" y="5928654"/>
            <a:ext cx="3381074" cy="50187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400"/>
              <a:buFont typeface="Arial"/>
              <a:buNone/>
            </a:pPr>
            <a:r>
              <a:rPr i="1" lang="en-GB" sz="1400">
                <a:solidFill>
                  <a:schemeClr val="dk1"/>
                </a:solidFill>
                <a:latin typeface="Open Sans"/>
                <a:ea typeface="Open Sans"/>
                <a:cs typeface="Open Sans"/>
                <a:sym typeface="Open Sans"/>
              </a:rPr>
              <a:t>Source:  Net-Zero Tracker from Climate Watch, World Resources Institute (2020)</a:t>
            </a:r>
            <a:endParaRPr/>
          </a:p>
        </p:txBody>
      </p:sp>
      <p:sp>
        <p:nvSpPr>
          <p:cNvPr id="468" name="Google Shape;468;p22"/>
          <p:cNvSpPr txBox="1"/>
          <p:nvPr/>
        </p:nvSpPr>
        <p:spPr>
          <a:xfrm>
            <a:off x="663574" y="2490875"/>
            <a:ext cx="3480521" cy="3349315"/>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GB" sz="1800">
                <a:solidFill>
                  <a:schemeClr val="dk1"/>
                </a:solidFill>
                <a:latin typeface="Open Sans"/>
                <a:ea typeface="Open Sans"/>
                <a:cs typeface="Open Sans"/>
                <a:sym typeface="Open Sans"/>
              </a:rPr>
              <a:t>Net-zero commitments must be </a:t>
            </a:r>
            <a:r>
              <a:rPr b="1" lang="en-GB" sz="1800">
                <a:solidFill>
                  <a:schemeClr val="dk1"/>
                </a:solidFill>
                <a:latin typeface="Open Sans"/>
                <a:ea typeface="Open Sans"/>
                <a:cs typeface="Open Sans"/>
                <a:sym typeface="Open Sans"/>
              </a:rPr>
              <a:t>robust and clearly defined</a:t>
            </a:r>
            <a:r>
              <a:rPr lang="en-GB" sz="1800">
                <a:solidFill>
                  <a:schemeClr val="dk1"/>
                </a:solidFill>
                <a:latin typeface="Open Sans"/>
                <a:ea typeface="Open Sans"/>
                <a:cs typeface="Open Sans"/>
                <a:sym typeface="Open Sans"/>
              </a:rPr>
              <a:t> in order to advance climate action.</a:t>
            </a:r>
            <a:endParaRPr/>
          </a:p>
          <a:p>
            <a:pPr indent="-285750" lvl="0" marL="285750" marR="0" rtl="0" algn="l">
              <a:lnSpc>
                <a:spcPct val="107000"/>
              </a:lnSpc>
              <a:spcBef>
                <a:spcPts val="80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Clarity on emission reductions occurring within country borders </a:t>
            </a:r>
            <a:endParaRPr sz="1800">
              <a:solidFill>
                <a:schemeClr val="dk1"/>
              </a:solidFill>
              <a:latin typeface="Open Sans"/>
              <a:ea typeface="Open Sans"/>
              <a:cs typeface="Open Sans"/>
              <a:sym typeface="Open Sans"/>
            </a:endParaRPr>
          </a:p>
          <a:p>
            <a:pPr indent="-285750" lvl="0" marL="285750" marR="0" rtl="0" algn="l">
              <a:lnSpc>
                <a:spcPct val="107000"/>
              </a:lnSpc>
              <a:spcBef>
                <a:spcPts val="80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Separate emission reduction targets </a:t>
            </a:r>
            <a:endParaRPr sz="1800">
              <a:solidFill>
                <a:schemeClr val="dk1"/>
              </a:solidFill>
              <a:latin typeface="Open Sans"/>
              <a:ea typeface="Open Sans"/>
              <a:cs typeface="Open Sans"/>
              <a:sym typeface="Open Sans"/>
            </a:endParaRPr>
          </a:p>
          <a:p>
            <a:pPr indent="-285750" lvl="0" marL="285750" marR="0" rtl="0" algn="l">
              <a:lnSpc>
                <a:spcPct val="107000"/>
              </a:lnSpc>
              <a:spcBef>
                <a:spcPts val="80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Intermediate milestones</a:t>
            </a:r>
            <a:endParaRPr sz="1800">
              <a:solidFill>
                <a:schemeClr val="dk1"/>
              </a:solidFill>
              <a:latin typeface="Open Sans"/>
              <a:ea typeface="Open Sans"/>
              <a:cs typeface="Open Sans"/>
              <a:sym typeface="Open Sans"/>
            </a:endParaRPr>
          </a:p>
        </p:txBody>
      </p:sp>
      <p:sp>
        <p:nvSpPr>
          <p:cNvPr id="469" name="Google Shape;469;p22"/>
          <p:cNvSpPr/>
          <p:nvPr/>
        </p:nvSpPr>
        <p:spPr>
          <a:xfrm>
            <a:off x="6096000" y="93819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9_Slide22.mp3" id="470" name="Google Shape;470;p22"/>
          <p:cNvPicPr preferRelativeResize="0"/>
          <p:nvPr/>
        </p:nvPicPr>
        <p:blipFill rotWithShape="1">
          <a:blip r:embed="rId4">
            <a:alphaModFix/>
          </a:blip>
          <a:srcRect b="0" l="0" r="0" t="0"/>
          <a:stretch/>
        </p:blipFill>
        <p:spPr>
          <a:xfrm>
            <a:off x="6167365" y="1009556"/>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5000"/>
                                        <p:tgtEl>
                                          <p:spTgt spid="4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23"/>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477" name="Google Shape;477;p23"/>
          <p:cNvSpPr txBox="1"/>
          <p:nvPr>
            <p:ph idx="2" type="body"/>
          </p:nvPr>
        </p:nvSpPr>
        <p:spPr>
          <a:xfrm>
            <a:off x="663574" y="1962579"/>
            <a:ext cx="4930402" cy="66866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CC2E5"/>
              </a:buClr>
              <a:buSzPts val="2000"/>
              <a:buNone/>
            </a:pPr>
            <a:r>
              <a:rPr lang="en-GB">
                <a:latin typeface="Open Sans"/>
                <a:ea typeface="Open Sans"/>
                <a:cs typeface="Open Sans"/>
                <a:sym typeface="Open Sans"/>
              </a:rPr>
              <a:t>Emission drivers</a:t>
            </a:r>
            <a:endParaRPr/>
          </a:p>
        </p:txBody>
      </p:sp>
      <p:sp>
        <p:nvSpPr>
          <p:cNvPr id="478" name="Google Shape;478;p23"/>
          <p:cNvSpPr txBox="1"/>
          <p:nvPr/>
        </p:nvSpPr>
        <p:spPr>
          <a:xfrm>
            <a:off x="663574" y="724322"/>
            <a:ext cx="9907781"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9.4. GHG mitigation</a:t>
            </a:r>
            <a:endParaRPr/>
          </a:p>
        </p:txBody>
      </p:sp>
      <p:pic>
        <p:nvPicPr>
          <p:cNvPr id="479" name="Google Shape;479;p23"/>
          <p:cNvPicPr preferRelativeResize="0"/>
          <p:nvPr/>
        </p:nvPicPr>
        <p:blipFill rotWithShape="1">
          <a:blip r:embed="rId3">
            <a:alphaModFix/>
          </a:blip>
          <a:srcRect b="0" l="0" r="0" t="0"/>
          <a:stretch/>
        </p:blipFill>
        <p:spPr>
          <a:xfrm>
            <a:off x="4035921" y="2078107"/>
            <a:ext cx="6302676" cy="4230430"/>
          </a:xfrm>
          <a:prstGeom prst="rect">
            <a:avLst/>
          </a:prstGeom>
          <a:noFill/>
          <a:ln>
            <a:noFill/>
          </a:ln>
        </p:spPr>
      </p:pic>
      <p:sp>
        <p:nvSpPr>
          <p:cNvPr id="480" name="Google Shape;480;p23"/>
          <p:cNvSpPr txBox="1"/>
          <p:nvPr/>
        </p:nvSpPr>
        <p:spPr>
          <a:xfrm>
            <a:off x="663574" y="6087982"/>
            <a:ext cx="421322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GB" sz="1400">
                <a:solidFill>
                  <a:schemeClr val="dk1"/>
                </a:solidFill>
                <a:latin typeface="Open Sans"/>
                <a:ea typeface="Open Sans"/>
                <a:cs typeface="Open Sans"/>
                <a:sym typeface="Open Sans"/>
              </a:rPr>
              <a:t>Source: OurWorldinData.org</a:t>
            </a:r>
            <a:endParaRPr i="1" sz="1400">
              <a:solidFill>
                <a:schemeClr val="dk1"/>
              </a:solidFill>
              <a:latin typeface="Open Sans"/>
              <a:ea typeface="Open Sans"/>
              <a:cs typeface="Open Sans"/>
              <a:sym typeface="Open Sans"/>
            </a:endParaRPr>
          </a:p>
        </p:txBody>
      </p:sp>
      <p:sp>
        <p:nvSpPr>
          <p:cNvPr id="481" name="Google Shape;481;p23"/>
          <p:cNvSpPr/>
          <p:nvPr/>
        </p:nvSpPr>
        <p:spPr>
          <a:xfrm>
            <a:off x="6096000" y="93819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9_Slide23.mp3" id="482" name="Google Shape;482;p23"/>
          <p:cNvPicPr preferRelativeResize="0"/>
          <p:nvPr/>
        </p:nvPicPr>
        <p:blipFill rotWithShape="1">
          <a:blip r:embed="rId4">
            <a:alphaModFix/>
          </a:blip>
          <a:srcRect b="0" l="0" r="0" t="0"/>
          <a:stretch/>
        </p:blipFill>
        <p:spPr>
          <a:xfrm>
            <a:off x="6167365" y="1006423"/>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5000"/>
                                        <p:tgtEl>
                                          <p:spTgt spid="4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24"/>
          <p:cNvSpPr txBox="1"/>
          <p:nvPr>
            <p:ph type="title"/>
          </p:nvPr>
        </p:nvSpPr>
        <p:spPr>
          <a:xfrm>
            <a:off x="663575" y="720887"/>
            <a:ext cx="10119755"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latin typeface="Open Sans"/>
                <a:ea typeface="Open Sans"/>
                <a:cs typeface="Open Sans"/>
                <a:sym typeface="Open Sans"/>
              </a:rPr>
              <a:t>9.4. GHG mitigation</a:t>
            </a:r>
            <a:endParaRPr sz="3600">
              <a:latin typeface="Open Sans"/>
              <a:ea typeface="Open Sans"/>
              <a:cs typeface="Open Sans"/>
              <a:sym typeface="Open Sans"/>
            </a:endParaRPr>
          </a:p>
        </p:txBody>
      </p:sp>
      <p:sp>
        <p:nvSpPr>
          <p:cNvPr id="489" name="Google Shape;489;p24"/>
          <p:cNvSpPr txBox="1"/>
          <p:nvPr>
            <p:ph idx="2" type="body"/>
          </p:nvPr>
        </p:nvSpPr>
        <p:spPr>
          <a:xfrm>
            <a:off x="662055" y="2164960"/>
            <a:ext cx="3289852" cy="66866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CC2E5"/>
              </a:buClr>
              <a:buSzPts val="2000"/>
              <a:buNone/>
            </a:pPr>
            <a:r>
              <a:rPr lang="en-GB">
                <a:latin typeface="Open Sans"/>
                <a:ea typeface="Open Sans"/>
                <a:cs typeface="Open Sans"/>
                <a:sym typeface="Open Sans"/>
              </a:rPr>
              <a:t>Cost of abatement</a:t>
            </a:r>
            <a:endParaRPr/>
          </a:p>
          <a:p>
            <a:pPr indent="0" lvl="0" marL="0" rtl="0" algn="l">
              <a:lnSpc>
                <a:spcPct val="90000"/>
              </a:lnSpc>
              <a:spcBef>
                <a:spcPts val="1000"/>
              </a:spcBef>
              <a:spcAft>
                <a:spcPts val="0"/>
              </a:spcAft>
              <a:buClr>
                <a:srgbClr val="9CC2E5"/>
              </a:buClr>
              <a:buSzPts val="2000"/>
              <a:buNone/>
            </a:pPr>
            <a:r>
              <a:t/>
            </a:r>
            <a:endParaRPr>
              <a:latin typeface="Open Sans"/>
              <a:ea typeface="Open Sans"/>
              <a:cs typeface="Open Sans"/>
              <a:sym typeface="Open Sans"/>
            </a:endParaRPr>
          </a:p>
        </p:txBody>
      </p:sp>
      <p:sp>
        <p:nvSpPr>
          <p:cNvPr id="490" name="Google Shape;490;p24"/>
          <p:cNvSpPr txBox="1"/>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GB" sz="1400">
                <a:solidFill>
                  <a:schemeClr val="lt1"/>
                </a:solidFill>
                <a:latin typeface="Open Sans"/>
                <a:ea typeface="Open Sans"/>
                <a:cs typeface="Open Sans"/>
                <a:sym typeface="Open Sans"/>
              </a:rPr>
              <a:t>‹#›</a:t>
            </a:fld>
            <a:endParaRPr b="1" i="0" sz="1400">
              <a:solidFill>
                <a:schemeClr val="lt1"/>
              </a:solidFill>
              <a:latin typeface="Open Sans"/>
              <a:ea typeface="Open Sans"/>
              <a:cs typeface="Open Sans"/>
              <a:sym typeface="Open Sans"/>
            </a:endParaRPr>
          </a:p>
        </p:txBody>
      </p:sp>
      <p:pic>
        <p:nvPicPr>
          <p:cNvPr id="491" name="Google Shape;491;p24"/>
          <p:cNvPicPr preferRelativeResize="0"/>
          <p:nvPr/>
        </p:nvPicPr>
        <p:blipFill rotWithShape="1">
          <a:blip r:embed="rId3">
            <a:alphaModFix/>
          </a:blip>
          <a:srcRect b="0" l="0" r="0" t="0"/>
          <a:stretch/>
        </p:blipFill>
        <p:spPr>
          <a:xfrm>
            <a:off x="5376079" y="2012231"/>
            <a:ext cx="6160886" cy="4235620"/>
          </a:xfrm>
          <a:prstGeom prst="rect">
            <a:avLst/>
          </a:prstGeom>
          <a:noFill/>
          <a:ln>
            <a:noFill/>
          </a:ln>
        </p:spPr>
      </p:pic>
      <p:sp>
        <p:nvSpPr>
          <p:cNvPr id="492" name="Google Shape;492;p24"/>
          <p:cNvSpPr txBox="1"/>
          <p:nvPr/>
        </p:nvSpPr>
        <p:spPr>
          <a:xfrm>
            <a:off x="663574" y="6093150"/>
            <a:ext cx="464693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GB" sz="1400">
                <a:solidFill>
                  <a:schemeClr val="dk1"/>
                </a:solidFill>
                <a:latin typeface="Open Sans"/>
                <a:ea typeface="Open Sans"/>
                <a:cs typeface="Open Sans"/>
                <a:sym typeface="Open Sans"/>
              </a:rPr>
              <a:t>Source: McKinsey and Company via OurWorldinData.org</a:t>
            </a:r>
            <a:endParaRPr i="1" sz="1400">
              <a:solidFill>
                <a:schemeClr val="dk1"/>
              </a:solidFill>
              <a:latin typeface="Open Sans"/>
              <a:ea typeface="Open Sans"/>
              <a:cs typeface="Open Sans"/>
              <a:sym typeface="Open Sans"/>
            </a:endParaRPr>
          </a:p>
        </p:txBody>
      </p:sp>
      <p:sp>
        <p:nvSpPr>
          <p:cNvPr id="493" name="Google Shape;493;p24"/>
          <p:cNvSpPr txBox="1"/>
          <p:nvPr/>
        </p:nvSpPr>
        <p:spPr>
          <a:xfrm>
            <a:off x="662055" y="3147214"/>
            <a:ext cx="4441489"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Open Sans"/>
                <a:ea typeface="Open Sans"/>
                <a:cs typeface="Open Sans"/>
                <a:sym typeface="Open Sans"/>
              </a:rPr>
              <a:t>Pursuing all of the low-cost abatement opportunities currently available, the total global economic cost would be 200 to 350 billion euros per year by 2030, which is less than one percent of the forecasted global GDP in 2030.</a:t>
            </a:r>
            <a:endParaRPr sz="1800">
              <a:solidFill>
                <a:schemeClr val="dk1"/>
              </a:solidFill>
              <a:latin typeface="Open Sans"/>
              <a:ea typeface="Open Sans"/>
              <a:cs typeface="Open Sans"/>
              <a:sym typeface="Open Sans"/>
            </a:endParaRPr>
          </a:p>
        </p:txBody>
      </p:sp>
      <p:sp>
        <p:nvSpPr>
          <p:cNvPr id="494" name="Google Shape;494;p24"/>
          <p:cNvSpPr/>
          <p:nvPr/>
        </p:nvSpPr>
        <p:spPr>
          <a:xfrm>
            <a:off x="6096000" y="93819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9_Slide24.mp3" id="495" name="Google Shape;495;p24"/>
          <p:cNvPicPr preferRelativeResize="0"/>
          <p:nvPr/>
        </p:nvPicPr>
        <p:blipFill rotWithShape="1">
          <a:blip r:embed="rId4">
            <a:alphaModFix/>
          </a:blip>
          <a:srcRect b="0" l="0" r="0" t="0"/>
          <a:stretch/>
        </p:blipFill>
        <p:spPr>
          <a:xfrm>
            <a:off x="6167365" y="1009556"/>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5000"/>
                                        <p:tgtEl>
                                          <p:spTgt spid="4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25"/>
          <p:cNvSpPr txBox="1"/>
          <p:nvPr/>
        </p:nvSpPr>
        <p:spPr>
          <a:xfrm>
            <a:off x="671811" y="2158564"/>
            <a:ext cx="4739751" cy="668664"/>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9CC2E5"/>
              </a:buClr>
              <a:buSzPts val="2000"/>
              <a:buFont typeface="Arial"/>
              <a:buNone/>
            </a:pPr>
            <a:r>
              <a:rPr b="1" i="0" lang="en-GB" sz="2000">
                <a:solidFill>
                  <a:srgbClr val="9CC2E5"/>
                </a:solidFill>
                <a:latin typeface="Open Sans"/>
                <a:ea typeface="Open Sans"/>
                <a:cs typeface="Open Sans"/>
                <a:sym typeface="Open Sans"/>
              </a:rPr>
              <a:t>Measures to achieve abatement</a:t>
            </a:r>
            <a:endParaRPr/>
          </a:p>
          <a:p>
            <a:pPr indent="0" lvl="0" marL="0" marR="0" rtl="0" algn="l">
              <a:lnSpc>
                <a:spcPct val="90000"/>
              </a:lnSpc>
              <a:spcBef>
                <a:spcPts val="1000"/>
              </a:spcBef>
              <a:spcAft>
                <a:spcPts val="0"/>
              </a:spcAft>
              <a:buClr>
                <a:srgbClr val="9CC2E5"/>
              </a:buClr>
              <a:buSzPts val="2000"/>
              <a:buFont typeface="Arial"/>
              <a:buNone/>
            </a:pPr>
            <a:r>
              <a:t/>
            </a:r>
            <a:endParaRPr b="1" i="0" sz="2000">
              <a:solidFill>
                <a:srgbClr val="9CC2E5"/>
              </a:solidFill>
              <a:latin typeface="Open Sans"/>
              <a:ea typeface="Open Sans"/>
              <a:cs typeface="Open Sans"/>
              <a:sym typeface="Open Sans"/>
            </a:endParaRPr>
          </a:p>
        </p:txBody>
      </p:sp>
      <p:sp>
        <p:nvSpPr>
          <p:cNvPr id="502" name="Google Shape;502;p25"/>
          <p:cNvSpPr txBox="1"/>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GB" sz="1400">
                <a:solidFill>
                  <a:schemeClr val="lt1"/>
                </a:solidFill>
                <a:latin typeface="Open Sans"/>
                <a:ea typeface="Open Sans"/>
                <a:cs typeface="Open Sans"/>
                <a:sym typeface="Open Sans"/>
              </a:rPr>
              <a:t>‹#›</a:t>
            </a:fld>
            <a:endParaRPr b="1" i="0" sz="1400">
              <a:solidFill>
                <a:schemeClr val="lt1"/>
              </a:solidFill>
              <a:latin typeface="Open Sans"/>
              <a:ea typeface="Open Sans"/>
              <a:cs typeface="Open Sans"/>
              <a:sym typeface="Open Sans"/>
            </a:endParaRPr>
          </a:p>
        </p:txBody>
      </p:sp>
      <p:pic>
        <p:nvPicPr>
          <p:cNvPr id="503" name="Google Shape;503;p25"/>
          <p:cNvPicPr preferRelativeResize="0"/>
          <p:nvPr/>
        </p:nvPicPr>
        <p:blipFill rotWithShape="1">
          <a:blip r:embed="rId3">
            <a:alphaModFix/>
          </a:blip>
          <a:srcRect b="0" l="0" r="0" t="0"/>
          <a:stretch/>
        </p:blipFill>
        <p:spPr>
          <a:xfrm>
            <a:off x="5583321" y="2160350"/>
            <a:ext cx="6034457" cy="4218396"/>
          </a:xfrm>
          <a:prstGeom prst="rect">
            <a:avLst/>
          </a:prstGeom>
          <a:noFill/>
          <a:ln>
            <a:noFill/>
          </a:ln>
        </p:spPr>
      </p:pic>
      <p:sp>
        <p:nvSpPr>
          <p:cNvPr id="504" name="Google Shape;504;p25"/>
          <p:cNvSpPr txBox="1"/>
          <p:nvPr/>
        </p:nvSpPr>
        <p:spPr>
          <a:xfrm>
            <a:off x="663575" y="6101747"/>
            <a:ext cx="458108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GB" sz="1400">
                <a:solidFill>
                  <a:schemeClr val="dk1"/>
                </a:solidFill>
                <a:latin typeface="Open Sans"/>
                <a:ea typeface="Open Sans"/>
                <a:cs typeface="Open Sans"/>
                <a:sym typeface="Open Sans"/>
              </a:rPr>
              <a:t>Source: McKinsey and Company via OurWorldinData.org</a:t>
            </a:r>
            <a:endParaRPr i="1" sz="1400">
              <a:solidFill>
                <a:schemeClr val="dk1"/>
              </a:solidFill>
              <a:latin typeface="Open Sans"/>
              <a:ea typeface="Open Sans"/>
              <a:cs typeface="Open Sans"/>
              <a:sym typeface="Open Sans"/>
            </a:endParaRPr>
          </a:p>
        </p:txBody>
      </p:sp>
      <p:sp>
        <p:nvSpPr>
          <p:cNvPr id="505" name="Google Shape;505;p25"/>
          <p:cNvSpPr txBox="1"/>
          <p:nvPr/>
        </p:nvSpPr>
        <p:spPr>
          <a:xfrm>
            <a:off x="663575" y="2854590"/>
            <a:ext cx="4418692"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Open Sans"/>
                <a:ea typeface="Open Sans"/>
                <a:cs typeface="Open Sans"/>
                <a:sym typeface="Open Sans"/>
              </a:rPr>
              <a:t>Only options costing less than 60 euros/tonne: </a:t>
            </a:r>
            <a:r>
              <a:rPr b="1" lang="en-GB" sz="1800">
                <a:solidFill>
                  <a:schemeClr val="dk1"/>
                </a:solidFill>
                <a:latin typeface="Open Sans"/>
                <a:ea typeface="Open Sans"/>
                <a:cs typeface="Open Sans"/>
                <a:sym typeface="Open Sans"/>
              </a:rPr>
              <a:t>38 billion tonnes of reduction by 2030</a:t>
            </a:r>
            <a:endParaRPr b="1" sz="18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a:p>
            <a:pPr indent="0" lvl="0" marL="0" marR="0" rtl="0" algn="l">
              <a:spcBef>
                <a:spcPts val="0"/>
              </a:spcBef>
              <a:spcAft>
                <a:spcPts val="0"/>
              </a:spcAft>
              <a:buNone/>
            </a:pPr>
            <a:r>
              <a:rPr lang="en-GB" sz="1800">
                <a:solidFill>
                  <a:schemeClr val="dk1"/>
                </a:solidFill>
                <a:latin typeface="Open Sans"/>
                <a:ea typeface="Open Sans"/>
                <a:cs typeface="Open Sans"/>
                <a:sym typeface="Open Sans"/>
              </a:rPr>
              <a:t>Including two additional options (technical options costing between 60-100 euros/tonne and behavioural change): </a:t>
            </a:r>
            <a:r>
              <a:rPr b="1" lang="en-GB" sz="1800">
                <a:solidFill>
                  <a:schemeClr val="dk1"/>
                </a:solidFill>
                <a:latin typeface="Open Sans"/>
                <a:ea typeface="Open Sans"/>
                <a:cs typeface="Open Sans"/>
                <a:sym typeface="Open Sans"/>
              </a:rPr>
              <a:t>47 billion tonnes of reduction by 2030</a:t>
            </a:r>
            <a:endParaRPr/>
          </a:p>
        </p:txBody>
      </p:sp>
      <p:sp>
        <p:nvSpPr>
          <p:cNvPr id="506" name="Google Shape;506;p25"/>
          <p:cNvSpPr txBox="1"/>
          <p:nvPr/>
        </p:nvSpPr>
        <p:spPr>
          <a:xfrm>
            <a:off x="663574" y="724322"/>
            <a:ext cx="9907781"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9.4. GHG mitigation</a:t>
            </a:r>
            <a:endParaRPr/>
          </a:p>
        </p:txBody>
      </p:sp>
      <p:sp>
        <p:nvSpPr>
          <p:cNvPr id="507" name="Google Shape;507;p25"/>
          <p:cNvSpPr/>
          <p:nvPr/>
        </p:nvSpPr>
        <p:spPr>
          <a:xfrm>
            <a:off x="6096000" y="93819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9_Slide25.mp3" id="508" name="Google Shape;508;p25"/>
          <p:cNvPicPr preferRelativeResize="0"/>
          <p:nvPr/>
        </p:nvPicPr>
        <p:blipFill rotWithShape="1">
          <a:blip r:embed="rId4">
            <a:alphaModFix/>
          </a:blip>
          <a:srcRect b="0" l="0" r="0" t="0"/>
          <a:stretch/>
        </p:blipFill>
        <p:spPr>
          <a:xfrm>
            <a:off x="6165954" y="1009556"/>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5000"/>
                                        <p:tgtEl>
                                          <p:spTgt spid="5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26"/>
          <p:cNvSpPr txBox="1"/>
          <p:nvPr/>
        </p:nvSpPr>
        <p:spPr>
          <a:xfrm>
            <a:off x="663575" y="723466"/>
            <a:ext cx="10707258"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Lecture 9.4. References</a:t>
            </a:r>
            <a:endParaRPr/>
          </a:p>
        </p:txBody>
      </p:sp>
      <p:sp>
        <p:nvSpPr>
          <p:cNvPr id="515" name="Google Shape;515;p26"/>
          <p:cNvSpPr txBox="1"/>
          <p:nvPr>
            <p:ph idx="1" type="body"/>
          </p:nvPr>
        </p:nvSpPr>
        <p:spPr>
          <a:xfrm>
            <a:off x="663879" y="2115680"/>
            <a:ext cx="6097324" cy="4743357"/>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1600"/>
              <a:buFont typeface="Arial"/>
              <a:buAutoNum type="arabicPeriod"/>
            </a:pPr>
            <a:r>
              <a:rPr b="0" i="0" lang="en-GB" sz="1600">
                <a:latin typeface="Open Sans"/>
                <a:ea typeface="Open Sans"/>
                <a:cs typeface="Open Sans"/>
                <a:sym typeface="Open Sans"/>
              </a:rPr>
              <a:t>McKinsey&amp;Company (2009) – Pathways to a low-carbon economy: Version 2 of the global greenhouse gas abatement cost curve. Available at: </a:t>
            </a:r>
            <a:r>
              <a:rPr b="0" i="0" lang="en-GB" sz="1600" u="sng" strike="noStrike">
                <a:solidFill>
                  <a:srgbClr val="2162E6"/>
                </a:solidFill>
                <a:latin typeface="Open Sans"/>
                <a:ea typeface="Open Sans"/>
                <a:cs typeface="Open Sans"/>
                <a:sym typeface="Open Sans"/>
                <a:hlinkClick r:id="rId3">
                  <a:extLst>
                    <a:ext uri="{A12FA001-AC4F-418D-AE19-62706E023703}">
                      <ahyp:hlinkClr val="tx"/>
                    </a:ext>
                  </a:extLst>
                </a:hlinkClick>
              </a:rPr>
              <a:t>McKinsey&amp;Company</a:t>
            </a:r>
            <a:endParaRPr b="0" i="0" sz="1600">
              <a:latin typeface="Open Sans"/>
              <a:ea typeface="Open Sans"/>
              <a:cs typeface="Open Sans"/>
              <a:sym typeface="Open Sans"/>
            </a:endParaRPr>
          </a:p>
          <a:p>
            <a:pPr indent="-355600" lvl="0" marL="457200" rtl="0" algn="l">
              <a:lnSpc>
                <a:spcPct val="90000"/>
              </a:lnSpc>
              <a:spcBef>
                <a:spcPts val="1200"/>
              </a:spcBef>
              <a:spcAft>
                <a:spcPts val="0"/>
              </a:spcAft>
              <a:buClr>
                <a:schemeClr val="dk1"/>
              </a:buClr>
              <a:buSzPts val="1600"/>
              <a:buNone/>
            </a:pPr>
            <a:r>
              <a:t/>
            </a:r>
            <a:endParaRPr b="0" sz="1600">
              <a:latin typeface="Open Sans"/>
              <a:ea typeface="Open Sans"/>
              <a:cs typeface="Open Sans"/>
              <a:sym typeface="Open Sans"/>
            </a:endParaRPr>
          </a:p>
          <a:p>
            <a:pPr indent="-355600" lvl="0" marL="457200" rtl="0" algn="l">
              <a:lnSpc>
                <a:spcPct val="90000"/>
              </a:lnSpc>
              <a:spcBef>
                <a:spcPts val="1200"/>
              </a:spcBef>
              <a:spcAft>
                <a:spcPts val="0"/>
              </a:spcAft>
              <a:buClr>
                <a:schemeClr val="dk1"/>
              </a:buClr>
              <a:buSzPts val="1600"/>
              <a:buNone/>
            </a:pPr>
            <a:r>
              <a:t/>
            </a:r>
            <a:endParaRPr b="0" sz="1600">
              <a:latin typeface="Open Sans"/>
              <a:ea typeface="Open Sans"/>
              <a:cs typeface="Open Sans"/>
              <a:sym typeface="Open Sans"/>
            </a:endParaRPr>
          </a:p>
        </p:txBody>
      </p:sp>
      <p:sp>
        <p:nvSpPr>
          <p:cNvPr id="516" name="Google Shape;516;p26"/>
          <p:cNvSpPr txBox="1"/>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GB" sz="1400">
                <a:solidFill>
                  <a:schemeClr val="lt1"/>
                </a:solidFill>
                <a:latin typeface="Open Sans"/>
                <a:ea typeface="Open Sans"/>
                <a:cs typeface="Open Sans"/>
                <a:sym typeface="Open Sans"/>
              </a:rPr>
              <a:t>‹#›</a:t>
            </a:fld>
            <a:endParaRPr b="1" i="0" sz="1400">
              <a:solidFill>
                <a:schemeClr val="lt1"/>
              </a:solidFill>
              <a:latin typeface="Open Sans"/>
              <a:ea typeface="Open Sans"/>
              <a:cs typeface="Open Sans"/>
              <a:sym typeface="Open Sans"/>
            </a:endParaRPr>
          </a:p>
        </p:txBody>
      </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27"/>
          <p:cNvSpPr txBox="1"/>
          <p:nvPr/>
        </p:nvSpPr>
        <p:spPr>
          <a:xfrm>
            <a:off x="8710007" y="4880749"/>
            <a:ext cx="319807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800">
                <a:solidFill>
                  <a:srgbClr val="FFFFFF"/>
                </a:solidFill>
                <a:latin typeface="Open Sans"/>
                <a:ea typeface="Open Sans"/>
                <a:cs typeface="Open Sans"/>
                <a:sym typeface="Open Sans"/>
              </a:rPr>
              <a:t>Shivakumar A. (UNDESA), Sridharan </a:t>
            </a:r>
            <a:r>
              <a:rPr b="0" i="0" lang="en-GB" sz="800" u="none" cap="none" strike="noStrike">
                <a:solidFill>
                  <a:srgbClr val="FFFFFF"/>
                </a:solidFill>
                <a:latin typeface="Open Sans"/>
                <a:ea typeface="Open Sans"/>
                <a:cs typeface="Open Sans"/>
                <a:sym typeface="Open Sans"/>
              </a:rPr>
              <a:t>V. (KTH), Niet T. (SFU), Ramos E.P., </a:t>
            </a:r>
            <a:r>
              <a:rPr lang="en-GB" sz="800">
                <a:solidFill>
                  <a:srgbClr val="FFFFFF"/>
                </a:solidFill>
                <a:latin typeface="Open Sans"/>
                <a:ea typeface="Open Sans"/>
                <a:cs typeface="Open Sans"/>
                <a:sym typeface="Open Sans"/>
              </a:rPr>
              <a:t>Gardumi F. (KTH), Alfstad </a:t>
            </a:r>
            <a:r>
              <a:rPr b="0" i="0" lang="en-GB" sz="800" u="none" cap="none" strike="noStrike">
                <a:solidFill>
                  <a:srgbClr val="FFFFFF"/>
                </a:solidFill>
                <a:latin typeface="Open Sans"/>
                <a:ea typeface="Open Sans"/>
                <a:cs typeface="Open Sans"/>
                <a:sym typeface="Open Sans"/>
              </a:rPr>
              <a:t>T., (UNDESA) 2021. Lecture 9: The climate</a:t>
            </a:r>
            <a:r>
              <a:rPr b="0" i="0" lang="en-GB" sz="800" u="none" cap="none" strike="noStrike">
                <a:solidFill>
                  <a:srgbClr val="FFFFFF"/>
                </a:solidFill>
                <a:latin typeface="Open Sans"/>
                <a:ea typeface="Open Sans"/>
                <a:cs typeface="Open Sans"/>
                <a:sym typeface="Open Sans"/>
              </a:rPr>
              <a:t> system – Part I</a:t>
            </a:r>
            <a:r>
              <a:rPr b="0" i="0" lang="en-GB" sz="800" u="none" cap="none" strike="noStrike">
                <a:solidFill>
                  <a:srgbClr val="FFFFFF"/>
                </a:solidFill>
                <a:latin typeface="Open Sans"/>
                <a:ea typeface="Open Sans"/>
                <a:cs typeface="Open Sans"/>
                <a:sym typeface="Open Sans"/>
              </a:rPr>
              <a:t>. Release Version 1.0.  [online presentation]. </a:t>
            </a:r>
            <a:r>
              <a:rPr lang="en-GB" sz="800">
                <a:solidFill>
                  <a:schemeClr val="lt1"/>
                </a:solidFill>
                <a:latin typeface="Open Sans"/>
                <a:ea typeface="Open Sans"/>
                <a:cs typeface="Open Sans"/>
                <a:sym typeface="Open Sans"/>
              </a:rPr>
              <a:t>Climate Compatible Growth Programme, United Nations Development Program and United Nations Department of Economic and Social Affairs.</a:t>
            </a:r>
            <a:endParaRPr/>
          </a:p>
        </p:txBody>
      </p:sp>
      <p:sp>
        <p:nvSpPr>
          <p:cNvPr id="523" name="Google Shape;523;p27"/>
          <p:cNvSpPr txBox="1"/>
          <p:nvPr/>
        </p:nvSpPr>
        <p:spPr>
          <a:xfrm>
            <a:off x="9871079" y="5876861"/>
            <a:ext cx="2045564"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800"/>
              <a:buFont typeface="Open Sans"/>
              <a:buNone/>
            </a:pPr>
            <a:r>
              <a:rPr b="0" i="0" lang="en-GB" sz="800" u="none" cap="none" strike="noStrike">
                <a:solidFill>
                  <a:srgbClr val="FFFFFF"/>
                </a:solidFill>
                <a:latin typeface="Open Sans"/>
                <a:ea typeface="Open Sans"/>
                <a:cs typeface="Open Sans"/>
                <a:sym typeface="Open Sans"/>
              </a:rPr>
              <a:t>CCG courses (this will take </a:t>
            </a:r>
            <a:br>
              <a:rPr b="0" i="0" lang="en-GB" sz="800" u="none" cap="none" strike="noStrike">
                <a:solidFill>
                  <a:srgbClr val="FFFFFF"/>
                </a:solidFill>
                <a:latin typeface="Open Sans"/>
                <a:ea typeface="Open Sans"/>
                <a:cs typeface="Open Sans"/>
                <a:sym typeface="Open Sans"/>
              </a:rPr>
            </a:br>
            <a:r>
              <a:rPr b="0" i="0" lang="en-GB" sz="800" u="none" cap="none" strike="noStrike">
                <a:solidFill>
                  <a:srgbClr val="FFFFFF"/>
                </a:solidFill>
                <a:latin typeface="Open Sans"/>
                <a:ea typeface="Open Sans"/>
                <a:cs typeface="Open Sans"/>
                <a:sym typeface="Open Sans"/>
              </a:rPr>
              <a:t>you to the website link http://www.ClimateCompatibleGrowth.com/teachingmaterials)</a:t>
            </a:r>
            <a:endParaRPr/>
          </a:p>
        </p:txBody>
      </p:sp>
      <p:grpSp>
        <p:nvGrpSpPr>
          <p:cNvPr id="524" name="Google Shape;524;p27"/>
          <p:cNvGrpSpPr/>
          <p:nvPr/>
        </p:nvGrpSpPr>
        <p:grpSpPr>
          <a:xfrm>
            <a:off x="3339465" y="4126495"/>
            <a:ext cx="1877504" cy="558800"/>
            <a:chOff x="929196" y="5461000"/>
            <a:chExt cx="1877504" cy="558800"/>
          </a:xfrm>
        </p:grpSpPr>
        <p:sp>
          <p:nvSpPr>
            <p:cNvPr id="525" name="Google Shape;525;p27">
              <a:hlinkClick r:id="rId3"/>
            </p:cNvPr>
            <p:cNvSpPr/>
            <p:nvPr/>
          </p:nvSpPr>
          <p:spPr>
            <a:xfrm>
              <a:off x="929196" y="5461000"/>
              <a:ext cx="1877504" cy="558800"/>
            </a:xfrm>
            <a:prstGeom prst="roundRect">
              <a:avLst>
                <a:gd fmla="val 16667" name="adj"/>
              </a:avLst>
            </a:prstGeom>
            <a:solidFill>
              <a:srgbClr val="4E71BD"/>
            </a:solidFill>
            <a:ln cap="flat" cmpd="sng" w="12700">
              <a:solidFill>
                <a:srgbClr val="485E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6" name="Google Shape;526;p27"/>
            <p:cNvSpPr txBox="1"/>
            <p:nvPr/>
          </p:nvSpPr>
          <p:spPr>
            <a:xfrm>
              <a:off x="951053" y="5551169"/>
              <a:ext cx="179214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Take Quiz</a:t>
              </a:r>
              <a:endParaRPr/>
            </a:p>
          </p:txBody>
        </p:sp>
        <p:sp>
          <p:nvSpPr>
            <p:cNvPr id="527" name="Google Shape;527;p27">
              <a:hlinkClick r:id="rId4"/>
            </p:cNvPr>
            <p:cNvSpPr/>
            <p:nvPr/>
          </p:nvSpPr>
          <p:spPr>
            <a:xfrm>
              <a:off x="929196" y="5461000"/>
              <a:ext cx="1877504" cy="55880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transition spd="slow">
    <p:push/>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descr="Graphical user interface, text" id="532" name="Google Shape;532;p2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533" name="Google Shape;533;p28"/>
          <p:cNvSpPr txBox="1"/>
          <p:nvPr/>
        </p:nvSpPr>
        <p:spPr>
          <a:xfrm>
            <a:off x="2480931" y="2817629"/>
            <a:ext cx="65283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accent1"/>
                </a:solidFill>
                <a:latin typeface="Calibri"/>
                <a:ea typeface="Calibri"/>
                <a:cs typeface="Calibri"/>
                <a:sym typeface="Calibri"/>
              </a:rPr>
              <a:t>This document was updated on 10.10.2025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
          <p:cNvSpPr txBox="1"/>
          <p:nvPr/>
        </p:nvSpPr>
        <p:spPr>
          <a:xfrm>
            <a:off x="663575" y="716881"/>
            <a:ext cx="8368913"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u="none" cap="none" strike="noStrike">
                <a:solidFill>
                  <a:schemeClr val="dk1"/>
                </a:solidFill>
                <a:latin typeface="Open Sans"/>
                <a:ea typeface="Open Sans"/>
                <a:cs typeface="Open Sans"/>
                <a:sym typeface="Open Sans"/>
              </a:rPr>
              <a:t>9.1. Basics of climate change</a:t>
            </a:r>
            <a:endParaRPr/>
          </a:p>
        </p:txBody>
      </p:sp>
      <p:sp>
        <p:nvSpPr>
          <p:cNvPr id="224" name="Google Shape;224;p3"/>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225" name="Google Shape;225;p3"/>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b="0" i="0" sz="1600" u="none" cap="none" strike="noStrike">
              <a:solidFill>
                <a:schemeClr val="dk1"/>
              </a:solidFill>
              <a:latin typeface="Open Sans"/>
              <a:ea typeface="Open Sans"/>
              <a:cs typeface="Open Sans"/>
              <a:sym typeface="Open Sans"/>
            </a:endParaRPr>
          </a:p>
        </p:txBody>
      </p:sp>
      <p:pic>
        <p:nvPicPr>
          <p:cNvPr id="226" name="Google Shape;226;p3"/>
          <p:cNvPicPr preferRelativeResize="0"/>
          <p:nvPr/>
        </p:nvPicPr>
        <p:blipFill rotWithShape="1">
          <a:blip r:embed="rId3">
            <a:alphaModFix/>
          </a:blip>
          <a:srcRect b="0" l="0" r="0" t="0"/>
          <a:stretch/>
        </p:blipFill>
        <p:spPr>
          <a:xfrm>
            <a:off x="5700466" y="2119256"/>
            <a:ext cx="5827959" cy="3965418"/>
          </a:xfrm>
          <a:prstGeom prst="rect">
            <a:avLst/>
          </a:prstGeom>
          <a:noFill/>
          <a:ln>
            <a:noFill/>
          </a:ln>
        </p:spPr>
      </p:pic>
      <p:sp>
        <p:nvSpPr>
          <p:cNvPr id="227" name="Google Shape;227;p3"/>
          <p:cNvSpPr txBox="1"/>
          <p:nvPr/>
        </p:nvSpPr>
        <p:spPr>
          <a:xfrm>
            <a:off x="663573" y="1963722"/>
            <a:ext cx="8949057" cy="66866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9CC2E5"/>
              </a:buClr>
              <a:buSzPts val="2000"/>
              <a:buFont typeface="Arial"/>
              <a:buNone/>
            </a:pPr>
            <a:r>
              <a:t/>
            </a:r>
            <a:endParaRPr b="1" i="0" sz="2000" u="none" cap="none" strike="noStrike">
              <a:solidFill>
                <a:srgbClr val="9CC2E5"/>
              </a:solidFill>
              <a:latin typeface="Open Sans"/>
              <a:ea typeface="Open Sans"/>
              <a:cs typeface="Open Sans"/>
              <a:sym typeface="Open Sans"/>
            </a:endParaRPr>
          </a:p>
          <a:p>
            <a:pPr indent="0" lvl="0" marL="0" marR="0" rtl="0" algn="l">
              <a:lnSpc>
                <a:spcPct val="90000"/>
              </a:lnSpc>
              <a:spcBef>
                <a:spcPts val="1000"/>
              </a:spcBef>
              <a:spcAft>
                <a:spcPts val="0"/>
              </a:spcAft>
              <a:buClr>
                <a:srgbClr val="9CC2E5"/>
              </a:buClr>
              <a:buSzPts val="2000"/>
              <a:buFont typeface="Arial"/>
              <a:buNone/>
            </a:pPr>
            <a:r>
              <a:rPr b="1" i="0" lang="en-GB" sz="2000" u="none" cap="none" strike="noStrike">
                <a:solidFill>
                  <a:srgbClr val="9CC2E5"/>
                </a:solidFill>
                <a:latin typeface="Open Sans"/>
                <a:ea typeface="Open Sans"/>
                <a:cs typeface="Open Sans"/>
                <a:sym typeface="Open Sans"/>
              </a:rPr>
              <a:t>Carbon cycle</a:t>
            </a:r>
            <a:endParaRPr/>
          </a:p>
          <a:p>
            <a:pPr indent="0" lvl="0" marL="0" marR="0" rtl="0" algn="l">
              <a:lnSpc>
                <a:spcPct val="90000"/>
              </a:lnSpc>
              <a:spcBef>
                <a:spcPts val="1000"/>
              </a:spcBef>
              <a:spcAft>
                <a:spcPts val="0"/>
              </a:spcAft>
              <a:buClr>
                <a:srgbClr val="9CC2E5"/>
              </a:buClr>
              <a:buSzPts val="2000"/>
              <a:buFont typeface="Arial"/>
              <a:buNone/>
            </a:pPr>
            <a:r>
              <a:t/>
            </a:r>
            <a:endParaRPr b="1" i="0" sz="2000" u="none" cap="none" strike="noStrike">
              <a:solidFill>
                <a:srgbClr val="9CC2E5"/>
              </a:solidFill>
              <a:latin typeface="Open Sans"/>
              <a:ea typeface="Open Sans"/>
              <a:cs typeface="Open Sans"/>
              <a:sym typeface="Open Sans"/>
            </a:endParaRPr>
          </a:p>
        </p:txBody>
      </p:sp>
      <p:sp>
        <p:nvSpPr>
          <p:cNvPr id="228" name="Google Shape;228;p3"/>
          <p:cNvSpPr txBox="1"/>
          <p:nvPr/>
        </p:nvSpPr>
        <p:spPr>
          <a:xfrm>
            <a:off x="662912" y="2897089"/>
            <a:ext cx="4534894"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2000" u="none" cap="none" strike="noStrike">
                <a:solidFill>
                  <a:schemeClr val="dk1"/>
                </a:solidFill>
                <a:latin typeface="Open Sans"/>
                <a:ea typeface="Open Sans"/>
                <a:cs typeface="Open Sans"/>
                <a:sym typeface="Open Sans"/>
              </a:rPr>
              <a:t>The natural flows of carbon between the atmosphere, ocean, terrestrial ecosystems, and sediments are fairly balanced so that carbon levels would be roughly stable </a:t>
            </a:r>
            <a:r>
              <a:rPr b="1" i="0" lang="en-GB" sz="2000" u="none" cap="none" strike="noStrike">
                <a:solidFill>
                  <a:schemeClr val="dk1"/>
                </a:solidFill>
                <a:latin typeface="Open Sans"/>
                <a:ea typeface="Open Sans"/>
                <a:cs typeface="Open Sans"/>
                <a:sym typeface="Open Sans"/>
              </a:rPr>
              <a:t>without human influence</a:t>
            </a:r>
            <a:endParaRPr b="1" sz="1600">
              <a:solidFill>
                <a:schemeClr val="dk1"/>
              </a:solidFill>
              <a:latin typeface="Open Sans"/>
              <a:ea typeface="Open Sans"/>
              <a:cs typeface="Open Sans"/>
              <a:sym typeface="Open Sans"/>
            </a:endParaRPr>
          </a:p>
        </p:txBody>
      </p:sp>
      <p:sp>
        <p:nvSpPr>
          <p:cNvPr id="229" name="Google Shape;229;p3"/>
          <p:cNvSpPr/>
          <p:nvPr/>
        </p:nvSpPr>
        <p:spPr>
          <a:xfrm>
            <a:off x="8367029" y="1008192"/>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9_Slide3.mp3" id="230" name="Google Shape;230;p3"/>
          <p:cNvPicPr preferRelativeResize="0"/>
          <p:nvPr/>
        </p:nvPicPr>
        <p:blipFill rotWithShape="1">
          <a:blip r:embed="rId4">
            <a:alphaModFix/>
          </a:blip>
          <a:srcRect b="0" l="0" r="0" t="0"/>
          <a:stretch/>
        </p:blipFill>
        <p:spPr>
          <a:xfrm>
            <a:off x="8442470" y="1079557"/>
            <a:ext cx="812800" cy="812800"/>
          </a:xfrm>
          <a:prstGeom prst="rect">
            <a:avLst/>
          </a:prstGeom>
          <a:noFill/>
          <a:ln>
            <a:noFill/>
          </a:ln>
        </p:spPr>
      </p:pic>
      <p:sp>
        <p:nvSpPr>
          <p:cNvPr id="231" name="Google Shape;231;p3"/>
          <p:cNvSpPr txBox="1"/>
          <p:nvPr/>
        </p:nvSpPr>
        <p:spPr>
          <a:xfrm>
            <a:off x="4811843" y="6094082"/>
            <a:ext cx="6899391" cy="52322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1400">
                <a:solidFill>
                  <a:schemeClr val="dk1"/>
                </a:solidFill>
                <a:latin typeface="Calibri"/>
                <a:ea typeface="Calibri"/>
                <a:cs typeface="Calibri"/>
                <a:sym typeface="Calibri"/>
              </a:rPr>
              <a:t>Photo Source: Harry C; </a:t>
            </a:r>
            <a:r>
              <a:rPr lang="en-GB" sz="1400" u="sng">
                <a:solidFill>
                  <a:schemeClr val="dk1"/>
                </a:solidFill>
                <a:latin typeface="Calibri"/>
                <a:ea typeface="Calibri"/>
                <a:cs typeface="Calibri"/>
                <a:sym typeface="Calibri"/>
                <a:hlinkClick r:id="rId5">
                  <a:extLst>
                    <a:ext uri="{A12FA001-AC4F-418D-AE19-62706E023703}">
                      <ahyp:hlinkClr val="tx"/>
                    </a:ext>
                  </a:extLst>
                </a:hlinkClick>
              </a:rPr>
              <a:t>Creative Commons — Attribution 4.0 International — CC BY 4.0</a:t>
            </a:r>
            <a:br>
              <a:rPr lang="en-GB" sz="1400">
                <a:solidFill>
                  <a:schemeClr val="dk1"/>
                </a:solidFill>
                <a:latin typeface="Calibri"/>
                <a:ea typeface="Calibri"/>
                <a:cs typeface="Calibri"/>
                <a:sym typeface="Calibri"/>
              </a:rPr>
            </a:br>
            <a:endParaRPr i="1" sz="1400">
              <a:solidFill>
                <a:schemeClr val="dk1"/>
              </a:solidFill>
              <a:latin typeface="Calibri"/>
              <a:ea typeface="Calibri"/>
              <a:cs typeface="Calibri"/>
              <a:sym typeface="Calibri"/>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5000"/>
                                        <p:tgtEl>
                                          <p:spTgt spid="2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4"/>
          <p:cNvSpPr txBox="1"/>
          <p:nvPr/>
        </p:nvSpPr>
        <p:spPr>
          <a:xfrm>
            <a:off x="685876" y="1959558"/>
            <a:ext cx="7497447" cy="66866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9CC2E5"/>
              </a:buClr>
              <a:buSzPts val="2000"/>
              <a:buFont typeface="Arial"/>
              <a:buNone/>
            </a:pPr>
            <a:r>
              <a:t/>
            </a:r>
            <a:endParaRPr b="1" i="0" sz="2000">
              <a:solidFill>
                <a:srgbClr val="9CC2E5"/>
              </a:solidFill>
              <a:latin typeface="Open Sans"/>
              <a:ea typeface="Open Sans"/>
              <a:cs typeface="Open Sans"/>
              <a:sym typeface="Open Sans"/>
            </a:endParaRPr>
          </a:p>
          <a:p>
            <a:pPr indent="0" lvl="0" marL="0" marR="0" rtl="0" algn="l">
              <a:lnSpc>
                <a:spcPct val="90000"/>
              </a:lnSpc>
              <a:spcBef>
                <a:spcPts val="1000"/>
              </a:spcBef>
              <a:spcAft>
                <a:spcPts val="0"/>
              </a:spcAft>
              <a:buClr>
                <a:srgbClr val="9CC2E5"/>
              </a:buClr>
              <a:buSzPts val="2000"/>
              <a:buFont typeface="Arial"/>
              <a:buNone/>
            </a:pPr>
            <a:r>
              <a:rPr b="1" i="0" lang="en-GB" sz="2000">
                <a:solidFill>
                  <a:srgbClr val="9CC2E5"/>
                </a:solidFill>
                <a:latin typeface="Open Sans"/>
                <a:ea typeface="Open Sans"/>
                <a:cs typeface="Open Sans"/>
                <a:sym typeface="Open Sans"/>
              </a:rPr>
              <a:t>Carbon sources and carbon sinks</a:t>
            </a:r>
            <a:endParaRPr/>
          </a:p>
          <a:p>
            <a:pPr indent="0" lvl="0" marL="0" marR="0" rtl="0" algn="l">
              <a:lnSpc>
                <a:spcPct val="90000"/>
              </a:lnSpc>
              <a:spcBef>
                <a:spcPts val="1000"/>
              </a:spcBef>
              <a:spcAft>
                <a:spcPts val="0"/>
              </a:spcAft>
              <a:buClr>
                <a:srgbClr val="9CC2E5"/>
              </a:buClr>
              <a:buSzPts val="2000"/>
              <a:buFont typeface="Arial"/>
              <a:buNone/>
            </a:pPr>
            <a:r>
              <a:t/>
            </a:r>
            <a:endParaRPr b="1" i="0" sz="2000">
              <a:solidFill>
                <a:srgbClr val="9CC2E5"/>
              </a:solidFill>
              <a:latin typeface="Open Sans"/>
              <a:ea typeface="Open Sans"/>
              <a:cs typeface="Open Sans"/>
              <a:sym typeface="Open Sans"/>
            </a:endParaRPr>
          </a:p>
        </p:txBody>
      </p:sp>
      <p:sp>
        <p:nvSpPr>
          <p:cNvPr id="238" name="Google Shape;238;p4"/>
          <p:cNvSpPr txBox="1"/>
          <p:nvPr/>
        </p:nvSpPr>
        <p:spPr>
          <a:xfrm>
            <a:off x="663575" y="716881"/>
            <a:ext cx="8368913"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9.1. Basics of climate change</a:t>
            </a:r>
            <a:endParaRPr/>
          </a:p>
        </p:txBody>
      </p:sp>
      <p:sp>
        <p:nvSpPr>
          <p:cNvPr id="239" name="Google Shape;239;p4"/>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240" name="Google Shape;240;p4"/>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sp>
        <p:nvSpPr>
          <p:cNvPr id="241" name="Google Shape;241;p4"/>
          <p:cNvSpPr/>
          <p:nvPr/>
        </p:nvSpPr>
        <p:spPr>
          <a:xfrm>
            <a:off x="1731400" y="2628222"/>
            <a:ext cx="2050582" cy="514350"/>
          </a:xfrm>
          <a:prstGeom prst="roundRect">
            <a:avLst>
              <a:gd fmla="val 16667" name="adj"/>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2000">
                <a:solidFill>
                  <a:schemeClr val="lt1"/>
                </a:solidFill>
                <a:latin typeface="Open Sans"/>
                <a:ea typeface="Open Sans"/>
                <a:cs typeface="Open Sans"/>
                <a:sym typeface="Open Sans"/>
              </a:rPr>
              <a:t>Sources</a:t>
            </a:r>
            <a:endParaRPr/>
          </a:p>
        </p:txBody>
      </p:sp>
      <p:sp>
        <p:nvSpPr>
          <p:cNvPr id="242" name="Google Shape;242;p4"/>
          <p:cNvSpPr/>
          <p:nvPr/>
        </p:nvSpPr>
        <p:spPr>
          <a:xfrm>
            <a:off x="8698556" y="2628222"/>
            <a:ext cx="2199871" cy="514350"/>
          </a:xfrm>
          <a:prstGeom prst="roundRect">
            <a:avLst>
              <a:gd fmla="val 16667" name="adj"/>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2000">
                <a:solidFill>
                  <a:schemeClr val="lt1"/>
                </a:solidFill>
                <a:latin typeface="Open Sans"/>
                <a:ea typeface="Open Sans"/>
                <a:cs typeface="Open Sans"/>
                <a:sym typeface="Open Sans"/>
              </a:rPr>
              <a:t>Sinks</a:t>
            </a:r>
            <a:endParaRPr/>
          </a:p>
        </p:txBody>
      </p:sp>
      <p:sp>
        <p:nvSpPr>
          <p:cNvPr id="243" name="Google Shape;243;p4"/>
          <p:cNvSpPr txBox="1"/>
          <p:nvPr/>
        </p:nvSpPr>
        <p:spPr>
          <a:xfrm>
            <a:off x="798815" y="3240043"/>
            <a:ext cx="3915752" cy="31393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800">
                <a:solidFill>
                  <a:schemeClr val="dk1"/>
                </a:solidFill>
                <a:latin typeface="Open Sans"/>
                <a:ea typeface="Open Sans"/>
                <a:cs typeface="Open Sans"/>
                <a:sym typeface="Open Sans"/>
              </a:rPr>
              <a:t>Respiration </a:t>
            </a:r>
            <a:endParaRPr b="1" sz="1800">
              <a:solidFill>
                <a:schemeClr val="dk1"/>
              </a:solidFill>
              <a:latin typeface="Open Sans"/>
              <a:ea typeface="Open Sans"/>
              <a:cs typeface="Open Sans"/>
              <a:sym typeface="Open Sans"/>
            </a:endParaRPr>
          </a:p>
          <a:p>
            <a:pPr indent="0" lvl="0" marL="0" marR="0" rtl="0" algn="ctr">
              <a:spcBef>
                <a:spcPts val="0"/>
              </a:spcBef>
              <a:spcAft>
                <a:spcPts val="0"/>
              </a:spcAft>
              <a:buNone/>
            </a:pPr>
            <a:r>
              <a:rPr b="1" lang="en-GB" sz="1800">
                <a:solidFill>
                  <a:schemeClr val="dk1"/>
                </a:solidFill>
                <a:latin typeface="Open Sans"/>
                <a:ea typeface="Open Sans"/>
                <a:cs typeface="Open Sans"/>
                <a:sym typeface="Open Sans"/>
              </a:rPr>
              <a:t>(from living organisms) </a:t>
            </a:r>
            <a:endParaRPr b="1" sz="1800">
              <a:solidFill>
                <a:schemeClr val="dk1"/>
              </a:solidFill>
              <a:latin typeface="Open Sans"/>
              <a:ea typeface="Open Sans"/>
              <a:cs typeface="Open Sans"/>
              <a:sym typeface="Open Sans"/>
            </a:endParaRPr>
          </a:p>
          <a:p>
            <a:pPr indent="0" lvl="0" marL="0" marR="0" rtl="0" algn="ctr">
              <a:spcBef>
                <a:spcPts val="0"/>
              </a:spcBef>
              <a:spcAft>
                <a:spcPts val="0"/>
              </a:spcAft>
              <a:buNone/>
            </a:pPr>
            <a:r>
              <a:t/>
            </a:r>
            <a:endParaRPr b="1" sz="1800">
              <a:solidFill>
                <a:schemeClr val="dk1"/>
              </a:solidFill>
              <a:latin typeface="Open Sans"/>
              <a:ea typeface="Open Sans"/>
              <a:cs typeface="Open Sans"/>
              <a:sym typeface="Open Sans"/>
            </a:endParaRPr>
          </a:p>
          <a:p>
            <a:pPr indent="0" lvl="0" marL="0" marR="0" rtl="0" algn="ctr">
              <a:spcBef>
                <a:spcPts val="0"/>
              </a:spcBef>
              <a:spcAft>
                <a:spcPts val="0"/>
              </a:spcAft>
              <a:buNone/>
            </a:pPr>
            <a:r>
              <a:rPr b="1" lang="en-GB" sz="1800">
                <a:solidFill>
                  <a:schemeClr val="dk1"/>
                </a:solidFill>
                <a:latin typeface="Open Sans"/>
                <a:ea typeface="Open Sans"/>
                <a:cs typeface="Open Sans"/>
                <a:sym typeface="Open Sans"/>
              </a:rPr>
              <a:t>Decomposition </a:t>
            </a:r>
            <a:endParaRPr b="1" sz="1800">
              <a:solidFill>
                <a:schemeClr val="dk1"/>
              </a:solidFill>
              <a:latin typeface="Open Sans"/>
              <a:ea typeface="Open Sans"/>
              <a:cs typeface="Open Sans"/>
              <a:sym typeface="Open Sans"/>
            </a:endParaRPr>
          </a:p>
          <a:p>
            <a:pPr indent="0" lvl="0" marL="0" marR="0" rtl="0" algn="ctr">
              <a:spcBef>
                <a:spcPts val="0"/>
              </a:spcBef>
              <a:spcAft>
                <a:spcPts val="0"/>
              </a:spcAft>
              <a:buNone/>
            </a:pPr>
            <a:r>
              <a:rPr b="1" lang="en-GB" sz="1800">
                <a:solidFill>
                  <a:schemeClr val="dk1"/>
                </a:solidFill>
                <a:latin typeface="Open Sans"/>
                <a:ea typeface="Open Sans"/>
                <a:cs typeface="Open Sans"/>
                <a:sym typeface="Open Sans"/>
              </a:rPr>
              <a:t>(from decaying matter)</a:t>
            </a:r>
            <a:endParaRPr/>
          </a:p>
          <a:p>
            <a:pPr indent="0" lvl="0" marL="0" marR="0" rtl="0" algn="ctr">
              <a:spcBef>
                <a:spcPts val="0"/>
              </a:spcBef>
              <a:spcAft>
                <a:spcPts val="0"/>
              </a:spcAft>
              <a:buNone/>
            </a:pPr>
            <a:r>
              <a:t/>
            </a:r>
            <a:endParaRPr b="1" sz="1800">
              <a:solidFill>
                <a:schemeClr val="dk1"/>
              </a:solidFill>
              <a:latin typeface="Open Sans"/>
              <a:ea typeface="Open Sans"/>
              <a:cs typeface="Open Sans"/>
              <a:sym typeface="Open Sans"/>
            </a:endParaRPr>
          </a:p>
          <a:p>
            <a:pPr indent="0" lvl="0" marL="0" marR="0" rtl="0" algn="ctr">
              <a:spcBef>
                <a:spcPts val="0"/>
              </a:spcBef>
              <a:spcAft>
                <a:spcPts val="0"/>
              </a:spcAft>
              <a:buNone/>
            </a:pPr>
            <a:r>
              <a:rPr b="1" lang="en-GB" sz="1800">
                <a:solidFill>
                  <a:schemeClr val="dk1"/>
                </a:solidFill>
                <a:latin typeface="Open Sans"/>
                <a:ea typeface="Open Sans"/>
                <a:cs typeface="Open Sans"/>
                <a:sym typeface="Open Sans"/>
              </a:rPr>
              <a:t>Geological processes</a:t>
            </a:r>
            <a:endParaRPr/>
          </a:p>
          <a:p>
            <a:pPr indent="0" lvl="0" marL="0" marR="0" rtl="0" algn="ctr">
              <a:spcBef>
                <a:spcPts val="0"/>
              </a:spcBef>
              <a:spcAft>
                <a:spcPts val="0"/>
              </a:spcAft>
              <a:buNone/>
            </a:pPr>
            <a:r>
              <a:t/>
            </a:r>
            <a:endParaRPr sz="1800">
              <a:solidFill>
                <a:schemeClr val="dk1"/>
              </a:solidFill>
              <a:latin typeface="Open Sans"/>
              <a:ea typeface="Open Sans"/>
              <a:cs typeface="Open Sans"/>
              <a:sym typeface="Open Sans"/>
            </a:endParaRPr>
          </a:p>
          <a:p>
            <a:pPr indent="0" lvl="0" marL="0" marR="0" rtl="0" algn="ctr">
              <a:spcBef>
                <a:spcPts val="0"/>
              </a:spcBef>
              <a:spcAft>
                <a:spcPts val="0"/>
              </a:spcAft>
              <a:buNone/>
            </a:pPr>
            <a:r>
              <a:rPr b="1" lang="en-GB" sz="1800">
                <a:solidFill>
                  <a:schemeClr val="dk1"/>
                </a:solidFill>
                <a:latin typeface="Open Sans"/>
                <a:ea typeface="Open Sans"/>
                <a:cs typeface="Open Sans"/>
                <a:sym typeface="Open Sans"/>
              </a:rPr>
              <a:t>Burning of Fossil Fuels</a:t>
            </a:r>
            <a:endParaRPr/>
          </a:p>
          <a:p>
            <a:pPr indent="0" lvl="0" marL="0" marR="0" rtl="0" algn="ctr">
              <a:spcBef>
                <a:spcPts val="0"/>
              </a:spcBef>
              <a:spcAft>
                <a:spcPts val="0"/>
              </a:spcAft>
              <a:buNone/>
            </a:pPr>
            <a:r>
              <a:t/>
            </a:r>
            <a:endParaRPr sz="1800">
              <a:solidFill>
                <a:schemeClr val="dk1"/>
              </a:solidFill>
              <a:latin typeface="Open Sans"/>
              <a:ea typeface="Open Sans"/>
              <a:cs typeface="Open Sans"/>
              <a:sym typeface="Open Sans"/>
            </a:endParaRPr>
          </a:p>
          <a:p>
            <a:pPr indent="0" lvl="0" marL="0" marR="0" rtl="0" algn="ctr">
              <a:spcBef>
                <a:spcPts val="0"/>
              </a:spcBef>
              <a:spcAft>
                <a:spcPts val="0"/>
              </a:spcAft>
              <a:buNone/>
            </a:pPr>
            <a:r>
              <a:rPr b="1" lang="en-GB" sz="1800">
                <a:solidFill>
                  <a:schemeClr val="dk1"/>
                </a:solidFill>
                <a:latin typeface="Open Sans"/>
                <a:ea typeface="Open Sans"/>
                <a:cs typeface="Open Sans"/>
                <a:sym typeface="Open Sans"/>
              </a:rPr>
              <a:t>Land-use change</a:t>
            </a:r>
            <a:endParaRPr sz="1400">
              <a:solidFill>
                <a:schemeClr val="dk1"/>
              </a:solidFill>
              <a:latin typeface="Open Sans"/>
              <a:ea typeface="Open Sans"/>
              <a:cs typeface="Open Sans"/>
              <a:sym typeface="Open Sans"/>
            </a:endParaRPr>
          </a:p>
        </p:txBody>
      </p:sp>
      <p:sp>
        <p:nvSpPr>
          <p:cNvPr id="244" name="Google Shape;244;p4"/>
          <p:cNvSpPr txBox="1"/>
          <p:nvPr/>
        </p:nvSpPr>
        <p:spPr>
          <a:xfrm>
            <a:off x="8010725" y="3285121"/>
            <a:ext cx="3575532" cy="258532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800">
                <a:solidFill>
                  <a:schemeClr val="dk1"/>
                </a:solidFill>
                <a:latin typeface="Open Sans"/>
                <a:ea typeface="Open Sans"/>
                <a:cs typeface="Open Sans"/>
                <a:sym typeface="Open Sans"/>
              </a:rPr>
              <a:t>Forests and vegetation</a:t>
            </a:r>
            <a:endParaRPr/>
          </a:p>
          <a:p>
            <a:pPr indent="0" lvl="0" marL="0" marR="0" rtl="0" algn="ctr">
              <a:spcBef>
                <a:spcPts val="0"/>
              </a:spcBef>
              <a:spcAft>
                <a:spcPts val="0"/>
              </a:spcAft>
              <a:buNone/>
            </a:pPr>
            <a:r>
              <a:t/>
            </a:r>
            <a:endParaRPr b="1" sz="1800">
              <a:solidFill>
                <a:schemeClr val="dk1"/>
              </a:solidFill>
              <a:latin typeface="Open Sans"/>
              <a:ea typeface="Open Sans"/>
              <a:cs typeface="Open Sans"/>
              <a:sym typeface="Open Sans"/>
            </a:endParaRPr>
          </a:p>
          <a:p>
            <a:pPr indent="0" lvl="0" marL="0" marR="0" rtl="0" algn="ctr">
              <a:spcBef>
                <a:spcPts val="0"/>
              </a:spcBef>
              <a:spcAft>
                <a:spcPts val="0"/>
              </a:spcAft>
              <a:buNone/>
            </a:pPr>
            <a:r>
              <a:rPr b="1" lang="en-GB" sz="1800">
                <a:solidFill>
                  <a:schemeClr val="dk1"/>
                </a:solidFill>
                <a:latin typeface="Open Sans"/>
                <a:ea typeface="Open Sans"/>
                <a:cs typeface="Open Sans"/>
                <a:sym typeface="Open Sans"/>
              </a:rPr>
              <a:t>Lithosphere </a:t>
            </a:r>
            <a:endParaRPr/>
          </a:p>
          <a:p>
            <a:pPr indent="0" lvl="0" marL="0" marR="0" rtl="0" algn="ctr">
              <a:spcBef>
                <a:spcPts val="0"/>
              </a:spcBef>
              <a:spcAft>
                <a:spcPts val="0"/>
              </a:spcAft>
              <a:buNone/>
            </a:pPr>
            <a:r>
              <a:rPr b="1" lang="en-GB" sz="1800">
                <a:solidFill>
                  <a:schemeClr val="dk1"/>
                </a:solidFill>
                <a:latin typeface="Open Sans"/>
                <a:ea typeface="Open Sans"/>
                <a:cs typeface="Open Sans"/>
                <a:sym typeface="Open Sans"/>
              </a:rPr>
              <a:t>(top layer on the earth’s mantle)</a:t>
            </a:r>
            <a:endParaRPr/>
          </a:p>
          <a:p>
            <a:pPr indent="0" lvl="0" marL="0" marR="0" rtl="0" algn="ctr">
              <a:spcBef>
                <a:spcPts val="0"/>
              </a:spcBef>
              <a:spcAft>
                <a:spcPts val="0"/>
              </a:spcAft>
              <a:buNone/>
            </a:pPr>
            <a:r>
              <a:t/>
            </a:r>
            <a:endParaRPr b="1" sz="1800">
              <a:solidFill>
                <a:schemeClr val="dk1"/>
              </a:solidFill>
              <a:latin typeface="Open Sans"/>
              <a:ea typeface="Open Sans"/>
              <a:cs typeface="Open Sans"/>
              <a:sym typeface="Open Sans"/>
            </a:endParaRPr>
          </a:p>
          <a:p>
            <a:pPr indent="0" lvl="0" marL="0" marR="0" rtl="0" algn="ctr">
              <a:spcBef>
                <a:spcPts val="0"/>
              </a:spcBef>
              <a:spcAft>
                <a:spcPts val="0"/>
              </a:spcAft>
              <a:buNone/>
            </a:pPr>
            <a:r>
              <a:rPr b="1" lang="en-GB" sz="1800">
                <a:solidFill>
                  <a:schemeClr val="dk1"/>
                </a:solidFill>
                <a:latin typeface="Open Sans"/>
                <a:ea typeface="Open Sans"/>
                <a:cs typeface="Open Sans"/>
                <a:sym typeface="Open Sans"/>
              </a:rPr>
              <a:t>Oceans</a:t>
            </a:r>
            <a:endParaRPr/>
          </a:p>
          <a:p>
            <a:pPr indent="0" lvl="0" marL="0" marR="0" rtl="0" algn="ctr">
              <a:spcBef>
                <a:spcPts val="0"/>
              </a:spcBef>
              <a:spcAft>
                <a:spcPts val="0"/>
              </a:spcAft>
              <a:buNone/>
            </a:pPr>
            <a:r>
              <a:t/>
            </a:r>
            <a:endParaRPr b="1" sz="1800">
              <a:solidFill>
                <a:schemeClr val="dk1"/>
              </a:solidFill>
              <a:latin typeface="Open Sans"/>
              <a:ea typeface="Open Sans"/>
              <a:cs typeface="Open Sans"/>
              <a:sym typeface="Open Sans"/>
            </a:endParaRPr>
          </a:p>
          <a:p>
            <a:pPr indent="0" lvl="0" marL="0" marR="0" rtl="0" algn="ctr">
              <a:spcBef>
                <a:spcPts val="0"/>
              </a:spcBef>
              <a:spcAft>
                <a:spcPts val="0"/>
              </a:spcAft>
              <a:buNone/>
            </a:pPr>
            <a:r>
              <a:rPr b="1" lang="en-GB" sz="1800">
                <a:solidFill>
                  <a:schemeClr val="dk1"/>
                </a:solidFill>
                <a:latin typeface="Open Sans"/>
                <a:ea typeface="Open Sans"/>
                <a:cs typeface="Open Sans"/>
                <a:sym typeface="Open Sans"/>
              </a:rPr>
              <a:t>Atmosphere</a:t>
            </a:r>
            <a:endParaRPr/>
          </a:p>
        </p:txBody>
      </p:sp>
      <p:sp>
        <p:nvSpPr>
          <p:cNvPr id="245" name="Google Shape;245;p4"/>
          <p:cNvSpPr/>
          <p:nvPr/>
        </p:nvSpPr>
        <p:spPr>
          <a:xfrm flipH="1">
            <a:off x="6604554" y="3336231"/>
            <a:ext cx="1195200" cy="2441428"/>
          </a:xfrm>
          <a:prstGeom prst="curvedRightArrow">
            <a:avLst>
              <a:gd fmla="val 25000" name="adj1"/>
              <a:gd fmla="val 50000" name="adj2"/>
              <a:gd fmla="val 25000" name="adj3"/>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Open Sans"/>
              <a:ea typeface="Open Sans"/>
              <a:cs typeface="Open Sans"/>
              <a:sym typeface="Open Sans"/>
            </a:endParaRPr>
          </a:p>
        </p:txBody>
      </p:sp>
      <p:sp>
        <p:nvSpPr>
          <p:cNvPr id="246" name="Google Shape;246;p4"/>
          <p:cNvSpPr/>
          <p:nvPr/>
        </p:nvSpPr>
        <p:spPr>
          <a:xfrm flipH="1" rot="10800000">
            <a:off x="4775509" y="3232058"/>
            <a:ext cx="1193746" cy="2441428"/>
          </a:xfrm>
          <a:prstGeom prst="curvedRightArrow">
            <a:avLst>
              <a:gd fmla="val 25000" name="adj1"/>
              <a:gd fmla="val 50000" name="adj2"/>
              <a:gd fmla="val 25000" name="adj3"/>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Open Sans"/>
              <a:ea typeface="Open Sans"/>
              <a:cs typeface="Open Sans"/>
              <a:sym typeface="Open Sans"/>
            </a:endParaRPr>
          </a:p>
        </p:txBody>
      </p:sp>
      <p:sp>
        <p:nvSpPr>
          <p:cNvPr id="247" name="Google Shape;247;p4"/>
          <p:cNvSpPr/>
          <p:nvPr/>
        </p:nvSpPr>
        <p:spPr>
          <a:xfrm>
            <a:off x="8388432" y="1203734"/>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9_Slide4.mp3" id="248" name="Google Shape;248;p4"/>
          <p:cNvPicPr preferRelativeResize="0"/>
          <p:nvPr/>
        </p:nvPicPr>
        <p:blipFill rotWithShape="1">
          <a:blip r:embed="rId3">
            <a:alphaModFix/>
          </a:blip>
          <a:srcRect b="0" l="0" r="0" t="0"/>
          <a:stretch/>
        </p:blipFill>
        <p:spPr>
          <a:xfrm>
            <a:off x="8459797" y="128805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5000"/>
                                        <p:tgtEl>
                                          <p:spTgt spid="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5"/>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255" name="Google Shape;255;p5"/>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pic>
        <p:nvPicPr>
          <p:cNvPr descr="Temperature Change and Carbon Dioxide Change | National Centers for  Environmental Information (NCEI) formerly known as National Climatic Data  Center (NCDC)" id="256" name="Google Shape;256;p5"/>
          <p:cNvPicPr preferRelativeResize="0"/>
          <p:nvPr/>
        </p:nvPicPr>
        <p:blipFill rotWithShape="1">
          <a:blip r:embed="rId3">
            <a:alphaModFix/>
          </a:blip>
          <a:srcRect b="0" l="0" r="0" t="0"/>
          <a:stretch/>
        </p:blipFill>
        <p:spPr>
          <a:xfrm>
            <a:off x="2195810" y="2362717"/>
            <a:ext cx="7508750" cy="3116119"/>
          </a:xfrm>
          <a:prstGeom prst="rect">
            <a:avLst/>
          </a:prstGeom>
          <a:noFill/>
          <a:ln>
            <a:noFill/>
          </a:ln>
        </p:spPr>
      </p:pic>
      <p:sp>
        <p:nvSpPr>
          <p:cNvPr id="257" name="Google Shape;257;p5"/>
          <p:cNvSpPr txBox="1"/>
          <p:nvPr/>
        </p:nvSpPr>
        <p:spPr>
          <a:xfrm>
            <a:off x="7992029" y="6102017"/>
            <a:ext cx="375942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en-GB" sz="1400">
                <a:solidFill>
                  <a:schemeClr val="dk1"/>
                </a:solidFill>
                <a:latin typeface="Open Sans"/>
                <a:ea typeface="Open Sans"/>
                <a:cs typeface="Open Sans"/>
                <a:sym typeface="Open Sans"/>
              </a:rPr>
              <a:t>Source: Jouzel et al. 2007; Lüthi et al. 2008</a:t>
            </a:r>
            <a:endParaRPr/>
          </a:p>
        </p:txBody>
      </p:sp>
      <p:sp>
        <p:nvSpPr>
          <p:cNvPr id="258" name="Google Shape;258;p5"/>
          <p:cNvSpPr txBox="1"/>
          <p:nvPr/>
        </p:nvSpPr>
        <p:spPr>
          <a:xfrm>
            <a:off x="668093" y="5582317"/>
            <a:ext cx="739388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Open Sans"/>
                <a:ea typeface="Open Sans"/>
                <a:cs typeface="Open Sans"/>
                <a:sym typeface="Open Sans"/>
              </a:rPr>
              <a:t>Temperature change </a:t>
            </a:r>
            <a:r>
              <a:rPr lang="en-GB" sz="1800">
                <a:solidFill>
                  <a:schemeClr val="dk1"/>
                </a:solidFill>
                <a:latin typeface="Open Sans"/>
                <a:ea typeface="Open Sans"/>
                <a:cs typeface="Open Sans"/>
                <a:sym typeface="Open Sans"/>
              </a:rPr>
              <a:t>(</a:t>
            </a:r>
            <a:r>
              <a:rPr b="1" lang="en-GB" sz="1800">
                <a:solidFill>
                  <a:srgbClr val="05B9D1"/>
                </a:solidFill>
                <a:latin typeface="Open Sans"/>
                <a:ea typeface="Open Sans"/>
                <a:cs typeface="Open Sans"/>
                <a:sym typeface="Open Sans"/>
              </a:rPr>
              <a:t>light blue</a:t>
            </a:r>
            <a:r>
              <a:rPr lang="en-GB" sz="1800">
                <a:solidFill>
                  <a:schemeClr val="dk1"/>
                </a:solidFill>
                <a:latin typeface="Open Sans"/>
                <a:ea typeface="Open Sans"/>
                <a:cs typeface="Open Sans"/>
                <a:sym typeface="Open Sans"/>
              </a:rPr>
              <a:t>) and </a:t>
            </a:r>
            <a:r>
              <a:rPr b="1" lang="en-GB" sz="1800">
                <a:solidFill>
                  <a:schemeClr val="dk1"/>
                </a:solidFill>
                <a:latin typeface="Open Sans"/>
                <a:ea typeface="Open Sans"/>
                <a:cs typeface="Open Sans"/>
                <a:sym typeface="Open Sans"/>
              </a:rPr>
              <a:t>carbon dioxide change </a:t>
            </a:r>
            <a:r>
              <a:rPr lang="en-GB" sz="1800">
                <a:solidFill>
                  <a:schemeClr val="dk1"/>
                </a:solidFill>
                <a:latin typeface="Open Sans"/>
                <a:ea typeface="Open Sans"/>
                <a:cs typeface="Open Sans"/>
                <a:sym typeface="Open Sans"/>
              </a:rPr>
              <a:t>(</a:t>
            </a:r>
            <a:r>
              <a:rPr b="1" lang="en-GB" sz="1800">
                <a:solidFill>
                  <a:srgbClr val="002AFA"/>
                </a:solidFill>
                <a:latin typeface="Open Sans"/>
                <a:ea typeface="Open Sans"/>
                <a:cs typeface="Open Sans"/>
                <a:sym typeface="Open Sans"/>
              </a:rPr>
              <a:t>dark blue</a:t>
            </a:r>
            <a:r>
              <a:rPr lang="en-GB" sz="1800">
                <a:solidFill>
                  <a:schemeClr val="dk1"/>
                </a:solidFill>
                <a:latin typeface="Open Sans"/>
                <a:ea typeface="Open Sans"/>
                <a:cs typeface="Open Sans"/>
                <a:sym typeface="Open Sans"/>
              </a:rPr>
              <a:t>) measured from the EPICA Dome C ice core in Antarctica</a:t>
            </a:r>
            <a:endParaRPr sz="1800">
              <a:solidFill>
                <a:schemeClr val="dk1"/>
              </a:solidFill>
              <a:latin typeface="Calibri"/>
              <a:ea typeface="Calibri"/>
              <a:cs typeface="Calibri"/>
              <a:sym typeface="Calibri"/>
            </a:endParaRPr>
          </a:p>
        </p:txBody>
      </p:sp>
      <p:sp>
        <p:nvSpPr>
          <p:cNvPr id="259" name="Google Shape;259;p5"/>
          <p:cNvSpPr txBox="1"/>
          <p:nvPr/>
        </p:nvSpPr>
        <p:spPr>
          <a:xfrm>
            <a:off x="663575" y="716881"/>
            <a:ext cx="8368913"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9.1. Basics of climate change</a:t>
            </a:r>
            <a:endParaRPr/>
          </a:p>
        </p:txBody>
      </p:sp>
      <p:sp>
        <p:nvSpPr>
          <p:cNvPr id="260" name="Google Shape;260;p5"/>
          <p:cNvSpPr txBox="1"/>
          <p:nvPr/>
        </p:nvSpPr>
        <p:spPr>
          <a:xfrm>
            <a:off x="663573" y="1963722"/>
            <a:ext cx="8949057" cy="66866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9CC2E5"/>
              </a:buClr>
              <a:buSzPts val="2000"/>
              <a:buFont typeface="Arial"/>
              <a:buNone/>
            </a:pPr>
            <a:r>
              <a:t/>
            </a:r>
            <a:endParaRPr b="1" i="0" sz="2000">
              <a:solidFill>
                <a:srgbClr val="9CC2E5"/>
              </a:solidFill>
              <a:latin typeface="Open Sans"/>
              <a:ea typeface="Open Sans"/>
              <a:cs typeface="Open Sans"/>
              <a:sym typeface="Open Sans"/>
            </a:endParaRPr>
          </a:p>
          <a:p>
            <a:pPr indent="0" lvl="0" marL="0" marR="0" rtl="0" algn="l">
              <a:lnSpc>
                <a:spcPct val="90000"/>
              </a:lnSpc>
              <a:spcBef>
                <a:spcPts val="1000"/>
              </a:spcBef>
              <a:spcAft>
                <a:spcPts val="0"/>
              </a:spcAft>
              <a:buClr>
                <a:srgbClr val="9CC2E5"/>
              </a:buClr>
              <a:buSzPts val="2000"/>
              <a:buFont typeface="Arial"/>
              <a:buNone/>
            </a:pPr>
            <a:r>
              <a:rPr b="1" i="0" lang="en-GB" sz="2000">
                <a:solidFill>
                  <a:srgbClr val="9CC2E5"/>
                </a:solidFill>
                <a:latin typeface="Open Sans"/>
                <a:ea typeface="Open Sans"/>
                <a:cs typeface="Open Sans"/>
                <a:sym typeface="Open Sans"/>
              </a:rPr>
              <a:t>What causes climate change?</a:t>
            </a:r>
            <a:endParaRPr/>
          </a:p>
          <a:p>
            <a:pPr indent="0" lvl="0" marL="0" marR="0" rtl="0" algn="l">
              <a:lnSpc>
                <a:spcPct val="90000"/>
              </a:lnSpc>
              <a:spcBef>
                <a:spcPts val="1000"/>
              </a:spcBef>
              <a:spcAft>
                <a:spcPts val="0"/>
              </a:spcAft>
              <a:buClr>
                <a:srgbClr val="9CC2E5"/>
              </a:buClr>
              <a:buSzPts val="2000"/>
              <a:buFont typeface="Arial"/>
              <a:buNone/>
            </a:pPr>
            <a:r>
              <a:t/>
            </a:r>
            <a:endParaRPr b="1" i="0" sz="2000">
              <a:solidFill>
                <a:srgbClr val="9CC2E5"/>
              </a:solidFill>
              <a:latin typeface="Open Sans"/>
              <a:ea typeface="Open Sans"/>
              <a:cs typeface="Open Sans"/>
              <a:sym typeface="Open Sans"/>
            </a:endParaRPr>
          </a:p>
        </p:txBody>
      </p:sp>
      <p:sp>
        <p:nvSpPr>
          <p:cNvPr id="261" name="Google Shape;261;p5"/>
          <p:cNvSpPr/>
          <p:nvPr/>
        </p:nvSpPr>
        <p:spPr>
          <a:xfrm>
            <a:off x="8388432" y="1203734"/>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9_Slide5.mp3" id="262" name="Google Shape;262;p5"/>
          <p:cNvPicPr preferRelativeResize="0"/>
          <p:nvPr/>
        </p:nvPicPr>
        <p:blipFill rotWithShape="1">
          <a:blip r:embed="rId4">
            <a:alphaModFix/>
          </a:blip>
          <a:srcRect b="0" l="0" r="0" t="0"/>
          <a:stretch/>
        </p:blipFill>
        <p:spPr>
          <a:xfrm>
            <a:off x="8459797" y="128805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6"/>
          <p:cNvSpPr txBox="1"/>
          <p:nvPr/>
        </p:nvSpPr>
        <p:spPr>
          <a:xfrm>
            <a:off x="685876" y="1959558"/>
            <a:ext cx="8182353" cy="66866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9CC2E5"/>
              </a:buClr>
              <a:buSzPts val="2000"/>
              <a:buFont typeface="Arial"/>
              <a:buNone/>
            </a:pPr>
            <a:r>
              <a:t/>
            </a:r>
            <a:endParaRPr b="1" i="0" sz="2000">
              <a:solidFill>
                <a:srgbClr val="9CC2E5"/>
              </a:solidFill>
              <a:latin typeface="Open Sans"/>
              <a:ea typeface="Open Sans"/>
              <a:cs typeface="Open Sans"/>
              <a:sym typeface="Open Sans"/>
            </a:endParaRPr>
          </a:p>
          <a:p>
            <a:pPr indent="0" lvl="0" marL="0" marR="0" rtl="0" algn="l">
              <a:lnSpc>
                <a:spcPct val="90000"/>
              </a:lnSpc>
              <a:spcBef>
                <a:spcPts val="1000"/>
              </a:spcBef>
              <a:spcAft>
                <a:spcPts val="0"/>
              </a:spcAft>
              <a:buClr>
                <a:srgbClr val="9CC2E5"/>
              </a:buClr>
              <a:buSzPts val="2000"/>
              <a:buFont typeface="Arial"/>
              <a:buNone/>
            </a:pPr>
            <a:r>
              <a:rPr b="1" i="0" lang="en-GB" sz="2000">
                <a:solidFill>
                  <a:srgbClr val="9CC2E5"/>
                </a:solidFill>
                <a:latin typeface="Open Sans"/>
                <a:ea typeface="Open Sans"/>
                <a:cs typeface="Open Sans"/>
                <a:sym typeface="Open Sans"/>
              </a:rPr>
              <a:t>Impact of growing emissions on global average temperatures</a:t>
            </a:r>
            <a:endParaRPr/>
          </a:p>
          <a:p>
            <a:pPr indent="0" lvl="0" marL="0" marR="0" rtl="0" algn="l">
              <a:lnSpc>
                <a:spcPct val="90000"/>
              </a:lnSpc>
              <a:spcBef>
                <a:spcPts val="1000"/>
              </a:spcBef>
              <a:spcAft>
                <a:spcPts val="0"/>
              </a:spcAft>
              <a:buClr>
                <a:srgbClr val="9CC2E5"/>
              </a:buClr>
              <a:buSzPts val="2000"/>
              <a:buFont typeface="Arial"/>
              <a:buNone/>
            </a:pPr>
            <a:r>
              <a:t/>
            </a:r>
            <a:endParaRPr b="1" i="0" sz="2000">
              <a:solidFill>
                <a:srgbClr val="9CC2E5"/>
              </a:solidFill>
              <a:latin typeface="Open Sans"/>
              <a:ea typeface="Open Sans"/>
              <a:cs typeface="Open Sans"/>
              <a:sym typeface="Open Sans"/>
            </a:endParaRPr>
          </a:p>
        </p:txBody>
      </p:sp>
      <p:sp>
        <p:nvSpPr>
          <p:cNvPr id="269" name="Google Shape;269;p6"/>
          <p:cNvSpPr txBox="1"/>
          <p:nvPr/>
        </p:nvSpPr>
        <p:spPr>
          <a:xfrm>
            <a:off x="663575" y="716881"/>
            <a:ext cx="8368913"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9.1. Basics of climate change</a:t>
            </a:r>
            <a:endParaRPr/>
          </a:p>
        </p:txBody>
      </p:sp>
      <p:sp>
        <p:nvSpPr>
          <p:cNvPr id="270" name="Google Shape;270;p6"/>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271" name="Google Shape;271;p6"/>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pic>
        <p:nvPicPr>
          <p:cNvPr id="272" name="Google Shape;272;p6"/>
          <p:cNvPicPr preferRelativeResize="0"/>
          <p:nvPr/>
        </p:nvPicPr>
        <p:blipFill rotWithShape="1">
          <a:blip r:embed="rId3">
            <a:alphaModFix/>
          </a:blip>
          <a:srcRect b="0" l="0" r="0" t="0"/>
          <a:stretch/>
        </p:blipFill>
        <p:spPr>
          <a:xfrm>
            <a:off x="799841" y="2542202"/>
            <a:ext cx="6556170" cy="3659585"/>
          </a:xfrm>
          <a:prstGeom prst="rect">
            <a:avLst/>
          </a:prstGeom>
          <a:noFill/>
          <a:ln>
            <a:noFill/>
          </a:ln>
        </p:spPr>
      </p:pic>
      <p:sp>
        <p:nvSpPr>
          <p:cNvPr id="273" name="Google Shape;273;p6"/>
          <p:cNvSpPr txBox="1"/>
          <p:nvPr/>
        </p:nvSpPr>
        <p:spPr>
          <a:xfrm>
            <a:off x="8490857" y="5876121"/>
            <a:ext cx="3260597" cy="52322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en-GB" sz="1400">
                <a:solidFill>
                  <a:schemeClr val="dk1"/>
                </a:solidFill>
                <a:latin typeface="Open Sans"/>
                <a:ea typeface="Open Sans"/>
                <a:cs typeface="Open Sans"/>
                <a:sym typeface="Open Sans"/>
              </a:rPr>
              <a:t>Source: Berkley Earth via OurWorldinData.org</a:t>
            </a:r>
            <a:endParaRPr/>
          </a:p>
        </p:txBody>
      </p:sp>
      <p:sp>
        <p:nvSpPr>
          <p:cNvPr id="274" name="Google Shape;274;p6"/>
          <p:cNvSpPr/>
          <p:nvPr/>
        </p:nvSpPr>
        <p:spPr>
          <a:xfrm>
            <a:off x="8388432" y="1203734"/>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9_Slide6.mp3" id="275" name="Google Shape;275;p6"/>
          <p:cNvPicPr preferRelativeResize="0"/>
          <p:nvPr/>
        </p:nvPicPr>
        <p:blipFill rotWithShape="1">
          <a:blip r:embed="rId4">
            <a:alphaModFix/>
          </a:blip>
          <a:srcRect b="0" l="0" r="0" t="0"/>
          <a:stretch/>
        </p:blipFill>
        <p:spPr>
          <a:xfrm>
            <a:off x="8457555" y="128805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5000"/>
                                        <p:tgtEl>
                                          <p:spTgt spid="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7"/>
          <p:cNvPicPr preferRelativeResize="0"/>
          <p:nvPr/>
        </p:nvPicPr>
        <p:blipFill rotWithShape="1">
          <a:blip r:embed="rId3">
            <a:alphaModFix/>
          </a:blip>
          <a:srcRect b="0" l="0" r="0" t="0"/>
          <a:stretch/>
        </p:blipFill>
        <p:spPr>
          <a:xfrm>
            <a:off x="797660" y="2452217"/>
            <a:ext cx="8677569" cy="3805790"/>
          </a:xfrm>
          <a:prstGeom prst="rect">
            <a:avLst/>
          </a:prstGeom>
          <a:noFill/>
          <a:ln>
            <a:noFill/>
          </a:ln>
        </p:spPr>
      </p:pic>
      <p:sp>
        <p:nvSpPr>
          <p:cNvPr id="282" name="Google Shape;282;p7"/>
          <p:cNvSpPr txBox="1"/>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GB" sz="1400">
                <a:solidFill>
                  <a:schemeClr val="lt1"/>
                </a:solidFill>
                <a:latin typeface="Open Sans"/>
                <a:ea typeface="Open Sans"/>
                <a:cs typeface="Open Sans"/>
                <a:sym typeface="Open Sans"/>
              </a:rPr>
              <a:t>‹#›</a:t>
            </a:fld>
            <a:endParaRPr b="1" i="0" sz="1400">
              <a:solidFill>
                <a:schemeClr val="lt1"/>
              </a:solidFill>
              <a:latin typeface="Open Sans"/>
              <a:ea typeface="Open Sans"/>
              <a:cs typeface="Open Sans"/>
              <a:sym typeface="Open Sans"/>
            </a:endParaRPr>
          </a:p>
        </p:txBody>
      </p:sp>
      <p:sp>
        <p:nvSpPr>
          <p:cNvPr id="283" name="Google Shape;283;p7"/>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sz="1600">
              <a:solidFill>
                <a:schemeClr val="dk1"/>
              </a:solidFill>
              <a:latin typeface="Montserrat"/>
              <a:ea typeface="Montserrat"/>
              <a:cs typeface="Montserrat"/>
              <a:sym typeface="Montserrat"/>
            </a:endParaRPr>
          </a:p>
        </p:txBody>
      </p:sp>
      <p:sp>
        <p:nvSpPr>
          <p:cNvPr id="284" name="Google Shape;284;p7"/>
          <p:cNvSpPr txBox="1"/>
          <p:nvPr/>
        </p:nvSpPr>
        <p:spPr>
          <a:xfrm>
            <a:off x="663575" y="716881"/>
            <a:ext cx="8368913"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9.1. Basics of climate change</a:t>
            </a:r>
            <a:endParaRPr/>
          </a:p>
        </p:txBody>
      </p:sp>
      <p:sp>
        <p:nvSpPr>
          <p:cNvPr id="285" name="Google Shape;285;p7"/>
          <p:cNvSpPr txBox="1"/>
          <p:nvPr/>
        </p:nvSpPr>
        <p:spPr>
          <a:xfrm>
            <a:off x="663573" y="1963722"/>
            <a:ext cx="8949057" cy="66866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9CC2E5"/>
              </a:buClr>
              <a:buSzPts val="2000"/>
              <a:buFont typeface="Arial"/>
              <a:buNone/>
            </a:pPr>
            <a:r>
              <a:t/>
            </a:r>
            <a:endParaRPr b="1" i="0" sz="2000">
              <a:solidFill>
                <a:srgbClr val="9CC2E5"/>
              </a:solidFill>
              <a:latin typeface="Open Sans"/>
              <a:ea typeface="Open Sans"/>
              <a:cs typeface="Open Sans"/>
              <a:sym typeface="Open Sans"/>
            </a:endParaRPr>
          </a:p>
          <a:p>
            <a:pPr indent="0" lvl="0" marL="0" marR="0" rtl="0" algn="l">
              <a:lnSpc>
                <a:spcPct val="90000"/>
              </a:lnSpc>
              <a:spcBef>
                <a:spcPts val="1000"/>
              </a:spcBef>
              <a:spcAft>
                <a:spcPts val="0"/>
              </a:spcAft>
              <a:buClr>
                <a:srgbClr val="9CC2E5"/>
              </a:buClr>
              <a:buSzPts val="2000"/>
              <a:buFont typeface="Arial"/>
              <a:buNone/>
            </a:pPr>
            <a:r>
              <a:rPr b="1" i="0" lang="en-GB" sz="2000">
                <a:solidFill>
                  <a:srgbClr val="9CC2E5"/>
                </a:solidFill>
                <a:latin typeface="Open Sans"/>
                <a:ea typeface="Open Sans"/>
                <a:cs typeface="Open Sans"/>
                <a:sym typeface="Open Sans"/>
              </a:rPr>
              <a:t>Definition of climate change and how it is manifested</a:t>
            </a:r>
            <a:endParaRPr/>
          </a:p>
          <a:p>
            <a:pPr indent="0" lvl="0" marL="0" marR="0" rtl="0" algn="l">
              <a:lnSpc>
                <a:spcPct val="90000"/>
              </a:lnSpc>
              <a:spcBef>
                <a:spcPts val="1000"/>
              </a:spcBef>
              <a:spcAft>
                <a:spcPts val="0"/>
              </a:spcAft>
              <a:buClr>
                <a:srgbClr val="9CC2E5"/>
              </a:buClr>
              <a:buSzPts val="2000"/>
              <a:buFont typeface="Arial"/>
              <a:buNone/>
            </a:pPr>
            <a:r>
              <a:t/>
            </a:r>
            <a:endParaRPr b="1" i="0" sz="2000">
              <a:solidFill>
                <a:srgbClr val="9CC2E5"/>
              </a:solidFill>
              <a:latin typeface="Open Sans"/>
              <a:ea typeface="Open Sans"/>
              <a:cs typeface="Open Sans"/>
              <a:sym typeface="Open Sans"/>
            </a:endParaRPr>
          </a:p>
        </p:txBody>
      </p:sp>
      <p:sp>
        <p:nvSpPr>
          <p:cNvPr id="286" name="Google Shape;286;p7"/>
          <p:cNvSpPr txBox="1"/>
          <p:nvPr/>
        </p:nvSpPr>
        <p:spPr>
          <a:xfrm>
            <a:off x="8352944" y="6094082"/>
            <a:ext cx="3398510"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en-GB" sz="1400">
                <a:solidFill>
                  <a:schemeClr val="dk1"/>
                </a:solidFill>
                <a:latin typeface="Open Sans"/>
                <a:ea typeface="Open Sans"/>
                <a:cs typeface="Open Sans"/>
                <a:sym typeface="Open Sans"/>
              </a:rPr>
              <a:t>Source: KVDP via Wikimedia Commons</a:t>
            </a:r>
            <a:endParaRPr sz="1800">
              <a:solidFill>
                <a:schemeClr val="dk1"/>
              </a:solidFill>
              <a:latin typeface="Calibri"/>
              <a:ea typeface="Calibri"/>
              <a:cs typeface="Calibri"/>
              <a:sym typeface="Calibri"/>
            </a:endParaRPr>
          </a:p>
        </p:txBody>
      </p:sp>
      <p:sp>
        <p:nvSpPr>
          <p:cNvPr id="287" name="Google Shape;287;p7"/>
          <p:cNvSpPr/>
          <p:nvPr/>
        </p:nvSpPr>
        <p:spPr>
          <a:xfrm>
            <a:off x="8388432" y="1203734"/>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9_Slide7.mp3" id="288" name="Google Shape;288;p7"/>
          <p:cNvPicPr preferRelativeResize="0"/>
          <p:nvPr/>
        </p:nvPicPr>
        <p:blipFill rotWithShape="1">
          <a:blip r:embed="rId4">
            <a:alphaModFix/>
          </a:blip>
          <a:srcRect b="0" l="0" r="0" t="0"/>
          <a:stretch/>
        </p:blipFill>
        <p:spPr>
          <a:xfrm>
            <a:off x="8459797" y="128805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50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8"/>
          <p:cNvSpPr txBox="1"/>
          <p:nvPr/>
        </p:nvSpPr>
        <p:spPr>
          <a:xfrm>
            <a:off x="663575" y="723466"/>
            <a:ext cx="10707258"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Lecture 9.1. References</a:t>
            </a:r>
            <a:endParaRPr/>
          </a:p>
        </p:txBody>
      </p:sp>
      <p:sp>
        <p:nvSpPr>
          <p:cNvPr id="295" name="Google Shape;295;p8"/>
          <p:cNvSpPr txBox="1"/>
          <p:nvPr>
            <p:ph idx="1" type="body"/>
          </p:nvPr>
        </p:nvSpPr>
        <p:spPr>
          <a:xfrm>
            <a:off x="663879" y="2115680"/>
            <a:ext cx="8242213" cy="3567432"/>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1600"/>
              <a:buAutoNum type="arabicPeriod"/>
            </a:pPr>
            <a:r>
              <a:rPr b="0" lang="en-GB" sz="1600">
                <a:latin typeface="Open Sans"/>
                <a:ea typeface="Open Sans"/>
                <a:cs typeface="Open Sans"/>
                <a:sym typeface="Open Sans"/>
              </a:rPr>
              <a:t>Jouzel, J., V. Masson-Delmotte, O. Cattani, G. Dreyfus, S. Falourd, G. Hoffmann, B. Minster, J. Nouet, J.M. Barnola, J. Chappellaz, H. Fischer, J.C. Gallet, S. Johnsen, M. Leuenberger, L. Loulergue, D. Luethi, H. Oerter, F. Parrenin, G. Raisbeck, D. Raynaud, A. Schilt, J. Schwander, E. Selmo, R. Souchez, R. Spahni, B. Stauffer, J.P. Steffensen, B. Stenni, T.F. Stocker, J.L. Tison, M. Werner, and E.W. Wolff. 2007. Orbital and Millennial Antarctic Climate Variability over the Past 800,000 Years. Science, Vol. 317, No. 5839, pp.793-797, 10 August 2007.</a:t>
            </a:r>
            <a:endParaRPr/>
          </a:p>
          <a:p>
            <a:pPr indent="-457200" lvl="0" marL="457200" rtl="0" algn="l">
              <a:lnSpc>
                <a:spcPct val="90000"/>
              </a:lnSpc>
              <a:spcBef>
                <a:spcPts val="1200"/>
              </a:spcBef>
              <a:spcAft>
                <a:spcPts val="0"/>
              </a:spcAft>
              <a:buClr>
                <a:srgbClr val="444444"/>
              </a:buClr>
              <a:buSzPts val="1600"/>
              <a:buAutoNum type="arabicPeriod"/>
            </a:pPr>
            <a:r>
              <a:rPr b="0" i="0" lang="en-GB" sz="1600">
                <a:solidFill>
                  <a:srgbClr val="444444"/>
                </a:solidFill>
                <a:latin typeface="Open Sans"/>
                <a:ea typeface="Open Sans"/>
                <a:cs typeface="Open Sans"/>
                <a:sym typeface="Open Sans"/>
              </a:rPr>
              <a:t>Lüthi, D., M. Le Floch, B. Bereiter, T. Blunier, J.-M. Barnola, U. Siegenthaler, D. Raynaud, J. Jouzel, H. Fischer, K. Kawamura, and T.F. Stocker. 2008. High-resolution carbon dioxide concentration record 650,000-800,000 years before present. Nature, Vol. 453, pp. 379-382, 15 May 2008.</a:t>
            </a:r>
            <a:endParaRPr/>
          </a:p>
          <a:p>
            <a:pPr indent="-457200" lvl="0" marL="457200" rtl="0" algn="l">
              <a:lnSpc>
                <a:spcPct val="90000"/>
              </a:lnSpc>
              <a:spcBef>
                <a:spcPts val="1200"/>
              </a:spcBef>
              <a:spcAft>
                <a:spcPts val="0"/>
              </a:spcAft>
              <a:buClr>
                <a:schemeClr val="dk1"/>
              </a:buClr>
              <a:buSzPts val="1600"/>
              <a:buAutoNum type="arabicPeriod"/>
            </a:pPr>
            <a:r>
              <a:rPr b="0" lang="en-GB" sz="1600">
                <a:latin typeface="Open Sans"/>
                <a:ea typeface="Open Sans"/>
                <a:cs typeface="Open Sans"/>
                <a:sym typeface="Open Sans"/>
              </a:rPr>
              <a:t>NASA, </a:t>
            </a:r>
            <a:r>
              <a:rPr b="0" lang="en-GB" sz="1600" u="sng">
                <a:solidFill>
                  <a:schemeClr val="hlink"/>
                </a:solidFill>
                <a:latin typeface="Open Sans"/>
                <a:ea typeface="Open Sans"/>
                <a:cs typeface="Open Sans"/>
                <a:sym typeface="Open Sans"/>
                <a:hlinkClick r:id="rId3"/>
              </a:rPr>
              <a:t>https://climate.nasa.gov/resources/global-warming-vs-climate-change/</a:t>
            </a:r>
            <a:endParaRPr b="0" sz="1600">
              <a:solidFill>
                <a:srgbClr val="444444"/>
              </a:solidFill>
              <a:latin typeface="Open Sans"/>
              <a:ea typeface="Open Sans"/>
              <a:cs typeface="Open Sans"/>
              <a:sym typeface="Open Sans"/>
            </a:endParaRPr>
          </a:p>
          <a:p>
            <a:pPr indent="-457200" lvl="0" marL="457200" rtl="0" algn="l">
              <a:lnSpc>
                <a:spcPct val="90000"/>
              </a:lnSpc>
              <a:spcBef>
                <a:spcPts val="1200"/>
              </a:spcBef>
              <a:spcAft>
                <a:spcPts val="0"/>
              </a:spcAft>
              <a:buClr>
                <a:schemeClr val="dk1"/>
              </a:buClr>
              <a:buSzPts val="1600"/>
              <a:buAutoNum type="arabicPeriod"/>
            </a:pPr>
            <a:r>
              <a:rPr b="0" lang="en-GB" sz="1600">
                <a:latin typeface="Open Sans"/>
                <a:ea typeface="Open Sans"/>
                <a:cs typeface="Open Sans"/>
                <a:sym typeface="Open Sans"/>
              </a:rPr>
              <a:t>NOAA-NCDC, </a:t>
            </a:r>
            <a:r>
              <a:rPr b="0" lang="en-GB" sz="1600" u="sng">
                <a:solidFill>
                  <a:schemeClr val="hlink"/>
                </a:solidFill>
                <a:latin typeface="Open Sans"/>
                <a:ea typeface="Open Sans"/>
                <a:cs typeface="Open Sans"/>
                <a:sym typeface="Open Sans"/>
                <a:hlinkClick r:id="rId4"/>
              </a:rPr>
              <a:t>https://www.ncdc.noaa.gov/global-warming/temperature-change</a:t>
            </a:r>
            <a:r>
              <a:rPr b="0" lang="en-GB" sz="1600">
                <a:latin typeface="Open Sans"/>
                <a:ea typeface="Open Sans"/>
                <a:cs typeface="Open Sans"/>
                <a:sym typeface="Open Sans"/>
              </a:rPr>
              <a:t> </a:t>
            </a:r>
            <a:endParaRPr b="0" sz="1600">
              <a:latin typeface="Open Sans"/>
              <a:ea typeface="Open Sans"/>
              <a:cs typeface="Open Sans"/>
              <a:sym typeface="Open Sans"/>
            </a:endParaRPr>
          </a:p>
        </p:txBody>
      </p:sp>
      <p:sp>
        <p:nvSpPr>
          <p:cNvPr id="296" name="Google Shape;296;p8"/>
          <p:cNvSpPr txBox="1"/>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GB" sz="1400">
                <a:solidFill>
                  <a:schemeClr val="lt1"/>
                </a:solidFill>
                <a:latin typeface="Open Sans"/>
                <a:ea typeface="Open Sans"/>
                <a:cs typeface="Open Sans"/>
                <a:sym typeface="Open Sans"/>
              </a:rPr>
              <a:t>‹#›</a:t>
            </a:fld>
            <a:endParaRPr b="1" i="0" sz="1400">
              <a:solidFill>
                <a:schemeClr val="lt1"/>
              </a:solidFill>
              <a:latin typeface="Open Sans"/>
              <a:ea typeface="Open Sans"/>
              <a:cs typeface="Open Sans"/>
              <a:sym typeface="Open Sans"/>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9"/>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graphicFrame>
        <p:nvGraphicFramePr>
          <p:cNvPr id="303" name="Google Shape;303;p9"/>
          <p:cNvGraphicFramePr/>
          <p:nvPr/>
        </p:nvGraphicFramePr>
        <p:xfrm>
          <a:off x="747796" y="3089253"/>
          <a:ext cx="3000000" cy="3000000"/>
        </p:xfrm>
        <a:graphic>
          <a:graphicData uri="http://schemas.openxmlformats.org/drawingml/2006/table">
            <a:tbl>
              <a:tblPr>
                <a:noFill/>
                <a:tableStyleId>{6419BAAB-F428-4141-87DA-C7E9DFD1C9AA}</a:tableStyleId>
              </a:tblPr>
              <a:tblGrid>
                <a:gridCol w="2575575"/>
                <a:gridCol w="1125250"/>
                <a:gridCol w="865600"/>
                <a:gridCol w="734750"/>
              </a:tblGrid>
              <a:tr h="330875">
                <a:tc rowSpan="2">
                  <a:txBody>
                    <a:bodyPr/>
                    <a:lstStyle/>
                    <a:p>
                      <a:pPr indent="0" lvl="0" marL="0" marR="0" rtl="0" algn="ctr">
                        <a:spcBef>
                          <a:spcPts val="0"/>
                        </a:spcBef>
                        <a:spcAft>
                          <a:spcPts val="0"/>
                        </a:spcAft>
                        <a:buNone/>
                      </a:pPr>
                      <a:r>
                        <a:rPr b="1" lang="en-GB" sz="1400" u="none" cap="none" strike="noStrike">
                          <a:latin typeface="Open Sans"/>
                          <a:ea typeface="Open Sans"/>
                          <a:cs typeface="Open Sans"/>
                          <a:sym typeface="Open Sans"/>
                        </a:rPr>
                        <a:t>GWP values and lifetimes</a:t>
                      </a:r>
                      <a:endParaRPr/>
                    </a:p>
                  </a:txBody>
                  <a:tcPr marT="45725" marB="45725" marR="91450" marL="91450" anchor="ctr"/>
                </a:tc>
                <a:tc rowSpan="2">
                  <a:txBody>
                    <a:bodyPr/>
                    <a:lstStyle/>
                    <a:p>
                      <a:pPr indent="0" lvl="0" marL="0" marR="0" rtl="0" algn="ctr">
                        <a:spcBef>
                          <a:spcPts val="0"/>
                        </a:spcBef>
                        <a:spcAft>
                          <a:spcPts val="0"/>
                        </a:spcAft>
                        <a:buNone/>
                      </a:pPr>
                      <a:r>
                        <a:rPr b="1" lang="en-GB" sz="1400" u="none" cap="none" strike="noStrike">
                          <a:latin typeface="Open Sans"/>
                          <a:ea typeface="Open Sans"/>
                          <a:cs typeface="Open Sans"/>
                          <a:sym typeface="Open Sans"/>
                        </a:rPr>
                        <a:t>Lifetime (years)</a:t>
                      </a:r>
                      <a:endParaRPr/>
                    </a:p>
                  </a:txBody>
                  <a:tcPr marT="45725" marB="45725" marR="91450" marL="91450" anchor="ctr"/>
                </a:tc>
                <a:tc gridSpan="2">
                  <a:txBody>
                    <a:bodyPr/>
                    <a:lstStyle/>
                    <a:p>
                      <a:pPr indent="0" lvl="0" marL="0" marR="0" rtl="0" algn="ctr">
                        <a:spcBef>
                          <a:spcPts val="0"/>
                        </a:spcBef>
                        <a:spcAft>
                          <a:spcPts val="0"/>
                        </a:spcAft>
                        <a:buNone/>
                      </a:pPr>
                      <a:r>
                        <a:rPr b="1" lang="en-GB" sz="1400" u="none" cap="none" strike="noStrike">
                          <a:latin typeface="Open Sans"/>
                          <a:ea typeface="Open Sans"/>
                          <a:cs typeface="Open Sans"/>
                          <a:sym typeface="Open Sans"/>
                        </a:rPr>
                        <a:t>GWP time horizon</a:t>
                      </a:r>
                      <a:endParaRPr/>
                    </a:p>
                  </a:txBody>
                  <a:tcPr marT="45725" marB="45725" marR="91450" marL="91450" anchor="ctr"/>
                </a:tc>
                <a:tc hMerge="1"/>
              </a:tr>
              <a:tr h="509475">
                <a:tc vMerge="1"/>
                <a:tc vMerge="1"/>
                <a:tc>
                  <a:txBody>
                    <a:bodyPr/>
                    <a:lstStyle/>
                    <a:p>
                      <a:pPr indent="0" lvl="0" marL="0" marR="0" rtl="0" algn="ctr">
                        <a:spcBef>
                          <a:spcPts val="0"/>
                        </a:spcBef>
                        <a:spcAft>
                          <a:spcPts val="0"/>
                        </a:spcAft>
                        <a:buNone/>
                      </a:pPr>
                      <a:r>
                        <a:rPr b="1" lang="en-GB" sz="1400" u="none" cap="none" strike="noStrike">
                          <a:latin typeface="Open Sans"/>
                          <a:ea typeface="Open Sans"/>
                          <a:cs typeface="Open Sans"/>
                          <a:sym typeface="Open Sans"/>
                        </a:rPr>
                        <a:t>20 years</a:t>
                      </a:r>
                      <a:endParaRPr/>
                    </a:p>
                  </a:txBody>
                  <a:tcPr marT="45725" marB="45725" marR="91450" marL="91450" anchor="ctr"/>
                </a:tc>
                <a:tc>
                  <a:txBody>
                    <a:bodyPr/>
                    <a:lstStyle/>
                    <a:p>
                      <a:pPr indent="0" lvl="0" marL="0" marR="0" rtl="0" algn="ctr">
                        <a:spcBef>
                          <a:spcPts val="0"/>
                        </a:spcBef>
                        <a:spcAft>
                          <a:spcPts val="0"/>
                        </a:spcAft>
                        <a:buNone/>
                      </a:pPr>
                      <a:r>
                        <a:rPr b="1" lang="en-GB" sz="1400" u="none" cap="none" strike="noStrike">
                          <a:latin typeface="Open Sans"/>
                          <a:ea typeface="Open Sans"/>
                          <a:cs typeface="Open Sans"/>
                          <a:sym typeface="Open Sans"/>
                        </a:rPr>
                        <a:t>100 years</a:t>
                      </a:r>
                      <a:endParaRPr/>
                    </a:p>
                  </a:txBody>
                  <a:tcPr marT="45725" marB="45725" marR="91450" marL="91450" anchor="ctr"/>
                </a:tc>
              </a:tr>
              <a:tr h="330875">
                <a:tc>
                  <a:txBody>
                    <a:bodyPr/>
                    <a:lstStyle/>
                    <a:p>
                      <a:pPr indent="0" lvl="0" marL="0" marR="0" rtl="0" algn="ctr">
                        <a:spcBef>
                          <a:spcPts val="0"/>
                        </a:spcBef>
                        <a:spcAft>
                          <a:spcPts val="0"/>
                        </a:spcAft>
                        <a:buNone/>
                      </a:pPr>
                      <a:r>
                        <a:rPr b="0" lang="en-GB" sz="1400" u="none" cap="none" strike="noStrike">
                          <a:solidFill>
                            <a:schemeClr val="dk1"/>
                          </a:solidFill>
                          <a:latin typeface="Open Sans"/>
                          <a:ea typeface="Open Sans"/>
                          <a:cs typeface="Open Sans"/>
                          <a:sym typeface="Open Sans"/>
                        </a:rPr>
                        <a:t>Carbon Dioxide (CO</a:t>
                      </a:r>
                      <a:r>
                        <a:rPr b="0" baseline="-25000" lang="en-GB" sz="1400" u="none" cap="none" strike="noStrike">
                          <a:solidFill>
                            <a:schemeClr val="dk1"/>
                          </a:solidFill>
                          <a:latin typeface="Open Sans"/>
                          <a:ea typeface="Open Sans"/>
                          <a:cs typeface="Open Sans"/>
                          <a:sym typeface="Open Sans"/>
                        </a:rPr>
                        <a:t>2</a:t>
                      </a:r>
                      <a:r>
                        <a:rPr b="0" lang="en-GB" sz="1400" u="none" cap="none" strike="noStrike">
                          <a:solidFill>
                            <a:schemeClr val="dk1"/>
                          </a:solidFill>
                          <a:latin typeface="Open Sans"/>
                          <a:ea typeface="Open Sans"/>
                          <a:cs typeface="Open Sans"/>
                          <a:sym typeface="Open Sans"/>
                        </a:rPr>
                        <a:t>)</a:t>
                      </a:r>
                      <a:endParaRPr b="0" sz="1400" u="none" cap="none" strike="noStrike">
                        <a:solidFill>
                          <a:schemeClr val="dk1"/>
                        </a:solidFill>
                        <a:latin typeface="Open Sans"/>
                        <a:ea typeface="Open Sans"/>
                        <a:cs typeface="Open Sans"/>
                        <a:sym typeface="Open Sans"/>
                      </a:endParaRPr>
                    </a:p>
                  </a:txBody>
                  <a:tcPr marT="45725" marB="45725" marR="91450" marL="91450" anchor="ctr"/>
                </a:tc>
                <a:tc>
                  <a:txBody>
                    <a:bodyPr/>
                    <a:lstStyle/>
                    <a:p>
                      <a:pPr indent="0" lvl="0" marL="0" marR="0" rtl="0" algn="ctr">
                        <a:spcBef>
                          <a:spcPts val="0"/>
                        </a:spcBef>
                        <a:spcAft>
                          <a:spcPts val="0"/>
                        </a:spcAft>
                        <a:buNone/>
                      </a:pPr>
                      <a:r>
                        <a:rPr b="0" lang="en-GB" sz="1400" u="none" cap="none" strike="noStrike">
                          <a:latin typeface="Open Sans"/>
                          <a:ea typeface="Open Sans"/>
                          <a:cs typeface="Open Sans"/>
                          <a:sym typeface="Open Sans"/>
                        </a:rPr>
                        <a:t>-</a:t>
                      </a:r>
                      <a:endParaRPr b="0" sz="1400" u="none" cap="none" strike="noStrike">
                        <a:latin typeface="Open Sans"/>
                        <a:ea typeface="Open Sans"/>
                        <a:cs typeface="Open Sans"/>
                        <a:sym typeface="Open Sans"/>
                      </a:endParaRPr>
                    </a:p>
                  </a:txBody>
                  <a:tcPr marT="45725" marB="45725" marR="91450" marL="91450" anchor="ctr"/>
                </a:tc>
                <a:tc>
                  <a:txBody>
                    <a:bodyPr/>
                    <a:lstStyle/>
                    <a:p>
                      <a:pPr indent="0" lvl="0" marL="0" marR="0" rtl="0" algn="ctr">
                        <a:spcBef>
                          <a:spcPts val="0"/>
                        </a:spcBef>
                        <a:spcAft>
                          <a:spcPts val="0"/>
                        </a:spcAft>
                        <a:buNone/>
                      </a:pPr>
                      <a:r>
                        <a:rPr b="0" lang="en-GB" sz="1400" u="none" cap="none" strike="noStrike">
                          <a:latin typeface="Open Sans"/>
                          <a:ea typeface="Open Sans"/>
                          <a:cs typeface="Open Sans"/>
                          <a:sym typeface="Open Sans"/>
                        </a:rPr>
                        <a:t>1</a:t>
                      </a:r>
                      <a:endParaRPr b="0" sz="1400" u="none" cap="none" strike="noStrike">
                        <a:latin typeface="Open Sans"/>
                        <a:ea typeface="Open Sans"/>
                        <a:cs typeface="Open Sans"/>
                        <a:sym typeface="Open Sans"/>
                      </a:endParaRPr>
                    </a:p>
                  </a:txBody>
                  <a:tcPr marT="45725" marB="45725" marR="91450" marL="91450" anchor="ctr"/>
                </a:tc>
                <a:tc>
                  <a:txBody>
                    <a:bodyPr/>
                    <a:lstStyle/>
                    <a:p>
                      <a:pPr indent="0" lvl="0" marL="0" marR="0" rtl="0" algn="ctr">
                        <a:spcBef>
                          <a:spcPts val="0"/>
                        </a:spcBef>
                        <a:spcAft>
                          <a:spcPts val="0"/>
                        </a:spcAft>
                        <a:buNone/>
                      </a:pPr>
                      <a:r>
                        <a:rPr b="0" lang="en-GB" sz="1400" u="none" cap="none" strike="noStrike">
                          <a:latin typeface="Open Sans"/>
                          <a:ea typeface="Open Sans"/>
                          <a:cs typeface="Open Sans"/>
                          <a:sym typeface="Open Sans"/>
                        </a:rPr>
                        <a:t>1</a:t>
                      </a:r>
                      <a:endParaRPr b="0" sz="1400" u="none" cap="none" strike="noStrike">
                        <a:latin typeface="Open Sans"/>
                        <a:ea typeface="Open Sans"/>
                        <a:cs typeface="Open Sans"/>
                        <a:sym typeface="Open Sans"/>
                      </a:endParaRPr>
                    </a:p>
                  </a:txBody>
                  <a:tcPr marT="45725" marB="45725" marR="91450" marL="91450" anchor="ctr"/>
                </a:tc>
              </a:tr>
              <a:tr h="330875">
                <a:tc>
                  <a:txBody>
                    <a:bodyPr/>
                    <a:lstStyle/>
                    <a:p>
                      <a:pPr indent="0" lvl="0" marL="0" marR="0" rtl="0" algn="ctr">
                        <a:spcBef>
                          <a:spcPts val="0"/>
                        </a:spcBef>
                        <a:spcAft>
                          <a:spcPts val="0"/>
                        </a:spcAft>
                        <a:buNone/>
                      </a:pPr>
                      <a:r>
                        <a:rPr lang="en-GB" sz="1400" u="none" cap="none" strike="noStrike">
                          <a:latin typeface="Open Sans"/>
                          <a:ea typeface="Open Sans"/>
                          <a:cs typeface="Open Sans"/>
                          <a:sym typeface="Open Sans"/>
                        </a:rPr>
                        <a:t>Methane (CH</a:t>
                      </a:r>
                      <a:r>
                        <a:rPr baseline="-25000" lang="en-GB" sz="1400" u="none" cap="none" strike="noStrike">
                          <a:latin typeface="Open Sans"/>
                          <a:ea typeface="Open Sans"/>
                          <a:cs typeface="Open Sans"/>
                          <a:sym typeface="Open Sans"/>
                        </a:rPr>
                        <a:t>4</a:t>
                      </a:r>
                      <a:r>
                        <a:rPr lang="en-GB" sz="1400" u="none" cap="none" strike="noStrike">
                          <a:latin typeface="Open Sans"/>
                          <a:ea typeface="Open Sans"/>
                          <a:cs typeface="Open Sans"/>
                          <a:sym typeface="Open Sans"/>
                        </a:rPr>
                        <a:t>)</a:t>
                      </a:r>
                      <a:endParaRPr b="0" sz="1400" u="none" cap="none" strike="noStrike">
                        <a:solidFill>
                          <a:schemeClr val="dk1"/>
                        </a:solidFill>
                        <a:latin typeface="Open Sans"/>
                        <a:ea typeface="Open Sans"/>
                        <a:cs typeface="Open Sans"/>
                        <a:sym typeface="Open Sans"/>
                      </a:endParaRPr>
                    </a:p>
                  </a:txBody>
                  <a:tcPr marT="45725" marB="45725" marR="91450" marL="91450" anchor="ctr"/>
                </a:tc>
                <a:tc>
                  <a:txBody>
                    <a:bodyPr/>
                    <a:lstStyle/>
                    <a:p>
                      <a:pPr indent="0" lvl="0" marL="0" marR="0" rtl="0" algn="ctr">
                        <a:spcBef>
                          <a:spcPts val="0"/>
                        </a:spcBef>
                        <a:spcAft>
                          <a:spcPts val="0"/>
                        </a:spcAft>
                        <a:buNone/>
                      </a:pPr>
                      <a:r>
                        <a:rPr lang="en-GB" sz="1400" u="none" cap="none" strike="noStrike">
                          <a:latin typeface="Open Sans"/>
                          <a:ea typeface="Open Sans"/>
                          <a:cs typeface="Open Sans"/>
                          <a:sym typeface="Open Sans"/>
                        </a:rPr>
                        <a:t>12.4</a:t>
                      </a:r>
                      <a:endParaRPr b="0" sz="1400" u="none" cap="none" strike="noStrike">
                        <a:latin typeface="Open Sans"/>
                        <a:ea typeface="Open Sans"/>
                        <a:cs typeface="Open Sans"/>
                        <a:sym typeface="Open Sans"/>
                      </a:endParaRPr>
                    </a:p>
                  </a:txBody>
                  <a:tcPr marT="45725" marB="45725" marR="91450" marL="91450" anchor="ctr"/>
                </a:tc>
                <a:tc>
                  <a:txBody>
                    <a:bodyPr/>
                    <a:lstStyle/>
                    <a:p>
                      <a:pPr indent="0" lvl="0" marL="0" marR="0" rtl="0" algn="ctr">
                        <a:spcBef>
                          <a:spcPts val="0"/>
                        </a:spcBef>
                        <a:spcAft>
                          <a:spcPts val="0"/>
                        </a:spcAft>
                        <a:buNone/>
                      </a:pPr>
                      <a:r>
                        <a:rPr b="1" lang="en-GB" sz="1400" u="none" cap="none" strike="noStrike">
                          <a:solidFill>
                            <a:srgbClr val="FF0000"/>
                          </a:solidFill>
                          <a:latin typeface="Open Sans"/>
                          <a:ea typeface="Open Sans"/>
                          <a:cs typeface="Open Sans"/>
                          <a:sym typeface="Open Sans"/>
                        </a:rPr>
                        <a:t>84</a:t>
                      </a:r>
                      <a:endParaRPr/>
                    </a:p>
                  </a:txBody>
                  <a:tcPr marT="45725" marB="45725" marR="91450" marL="91450" anchor="ctr"/>
                </a:tc>
                <a:tc>
                  <a:txBody>
                    <a:bodyPr/>
                    <a:lstStyle/>
                    <a:p>
                      <a:pPr indent="0" lvl="0" marL="0" marR="0" rtl="0" algn="ctr">
                        <a:spcBef>
                          <a:spcPts val="0"/>
                        </a:spcBef>
                        <a:spcAft>
                          <a:spcPts val="0"/>
                        </a:spcAft>
                        <a:buNone/>
                      </a:pPr>
                      <a:r>
                        <a:rPr b="1" lang="en-GB" sz="1400" u="none" cap="none" strike="noStrike">
                          <a:solidFill>
                            <a:srgbClr val="FF0000"/>
                          </a:solidFill>
                          <a:latin typeface="Open Sans"/>
                          <a:ea typeface="Open Sans"/>
                          <a:cs typeface="Open Sans"/>
                          <a:sym typeface="Open Sans"/>
                        </a:rPr>
                        <a:t>28</a:t>
                      </a:r>
                      <a:endParaRPr b="1" sz="1400" u="none" cap="none" strike="noStrike">
                        <a:solidFill>
                          <a:srgbClr val="FF0000"/>
                        </a:solidFill>
                        <a:latin typeface="Open Sans"/>
                        <a:ea typeface="Open Sans"/>
                        <a:cs typeface="Open Sans"/>
                        <a:sym typeface="Open Sans"/>
                      </a:endParaRPr>
                    </a:p>
                  </a:txBody>
                  <a:tcPr marT="45725" marB="45725" marR="91450" marL="91450" anchor="ctr"/>
                </a:tc>
              </a:tr>
              <a:tr h="330875">
                <a:tc>
                  <a:txBody>
                    <a:bodyPr/>
                    <a:lstStyle/>
                    <a:p>
                      <a:pPr indent="0" lvl="0" marL="0" marR="0" rtl="0" algn="ctr">
                        <a:spcBef>
                          <a:spcPts val="0"/>
                        </a:spcBef>
                        <a:spcAft>
                          <a:spcPts val="0"/>
                        </a:spcAft>
                        <a:buNone/>
                      </a:pPr>
                      <a:r>
                        <a:rPr lang="en-GB" sz="1400" u="none" cap="none" strike="noStrike">
                          <a:latin typeface="Open Sans"/>
                          <a:ea typeface="Open Sans"/>
                          <a:cs typeface="Open Sans"/>
                          <a:sym typeface="Open Sans"/>
                        </a:rPr>
                        <a:t>Nitrous oxide(N</a:t>
                      </a:r>
                      <a:r>
                        <a:rPr baseline="-25000" lang="en-GB" sz="1400" u="none" cap="none" strike="noStrike">
                          <a:latin typeface="Open Sans"/>
                          <a:ea typeface="Open Sans"/>
                          <a:cs typeface="Open Sans"/>
                          <a:sym typeface="Open Sans"/>
                        </a:rPr>
                        <a:t>2</a:t>
                      </a:r>
                      <a:r>
                        <a:rPr lang="en-GB" sz="1400" u="none" cap="none" strike="noStrike">
                          <a:latin typeface="Open Sans"/>
                          <a:ea typeface="Open Sans"/>
                          <a:cs typeface="Open Sans"/>
                          <a:sym typeface="Open Sans"/>
                        </a:rPr>
                        <a:t>O)</a:t>
                      </a:r>
                      <a:endParaRPr b="0" sz="1400" u="none" cap="none" strike="noStrike">
                        <a:solidFill>
                          <a:schemeClr val="dk1"/>
                        </a:solidFill>
                        <a:latin typeface="Open Sans"/>
                        <a:ea typeface="Open Sans"/>
                        <a:cs typeface="Open Sans"/>
                        <a:sym typeface="Open Sans"/>
                      </a:endParaRPr>
                    </a:p>
                  </a:txBody>
                  <a:tcPr marT="45725" marB="45725" marR="91450" marL="91450" anchor="ctr"/>
                </a:tc>
                <a:tc>
                  <a:txBody>
                    <a:bodyPr/>
                    <a:lstStyle/>
                    <a:p>
                      <a:pPr indent="0" lvl="0" marL="0" marR="0" rtl="0" algn="ctr">
                        <a:spcBef>
                          <a:spcPts val="0"/>
                        </a:spcBef>
                        <a:spcAft>
                          <a:spcPts val="0"/>
                        </a:spcAft>
                        <a:buNone/>
                      </a:pPr>
                      <a:r>
                        <a:rPr lang="en-GB" sz="1400" u="none" cap="none" strike="noStrike">
                          <a:latin typeface="Open Sans"/>
                          <a:ea typeface="Open Sans"/>
                          <a:cs typeface="Open Sans"/>
                          <a:sym typeface="Open Sans"/>
                        </a:rPr>
                        <a:t>121.0</a:t>
                      </a:r>
                      <a:endParaRPr b="0" sz="1400" u="none" cap="none" strike="noStrike">
                        <a:latin typeface="Open Sans"/>
                        <a:ea typeface="Open Sans"/>
                        <a:cs typeface="Open Sans"/>
                        <a:sym typeface="Open Sans"/>
                      </a:endParaRPr>
                    </a:p>
                  </a:txBody>
                  <a:tcPr marT="45725" marB="45725" marR="91450" marL="91450" anchor="ctr"/>
                </a:tc>
                <a:tc>
                  <a:txBody>
                    <a:bodyPr/>
                    <a:lstStyle/>
                    <a:p>
                      <a:pPr indent="0" lvl="0" marL="0" marR="0" rtl="0" algn="ctr">
                        <a:spcBef>
                          <a:spcPts val="0"/>
                        </a:spcBef>
                        <a:spcAft>
                          <a:spcPts val="0"/>
                        </a:spcAft>
                        <a:buNone/>
                      </a:pPr>
                      <a:r>
                        <a:rPr lang="en-GB" sz="1400" u="none" cap="none" strike="noStrike">
                          <a:latin typeface="Open Sans"/>
                          <a:ea typeface="Open Sans"/>
                          <a:cs typeface="Open Sans"/>
                          <a:sym typeface="Open Sans"/>
                        </a:rPr>
                        <a:t>264</a:t>
                      </a:r>
                      <a:endParaRPr b="0" sz="1400" u="none" cap="none" strike="noStrike">
                        <a:latin typeface="Open Sans"/>
                        <a:ea typeface="Open Sans"/>
                        <a:cs typeface="Open Sans"/>
                        <a:sym typeface="Open Sans"/>
                      </a:endParaRPr>
                    </a:p>
                  </a:txBody>
                  <a:tcPr marT="45725" marB="45725" marR="91450" marL="91450" anchor="ctr"/>
                </a:tc>
                <a:tc>
                  <a:txBody>
                    <a:bodyPr/>
                    <a:lstStyle/>
                    <a:p>
                      <a:pPr indent="0" lvl="0" marL="0" marR="0" rtl="0" algn="ctr">
                        <a:spcBef>
                          <a:spcPts val="0"/>
                        </a:spcBef>
                        <a:spcAft>
                          <a:spcPts val="0"/>
                        </a:spcAft>
                        <a:buNone/>
                      </a:pPr>
                      <a:r>
                        <a:rPr lang="en-GB" sz="1400" u="none" cap="none" strike="noStrike">
                          <a:latin typeface="Open Sans"/>
                          <a:ea typeface="Open Sans"/>
                          <a:cs typeface="Open Sans"/>
                          <a:sym typeface="Open Sans"/>
                        </a:rPr>
                        <a:t>265</a:t>
                      </a:r>
                      <a:endParaRPr b="0" sz="1400" u="none" cap="none" strike="noStrike">
                        <a:latin typeface="Open Sans"/>
                        <a:ea typeface="Open Sans"/>
                        <a:cs typeface="Open Sans"/>
                        <a:sym typeface="Open Sans"/>
                      </a:endParaRPr>
                    </a:p>
                  </a:txBody>
                  <a:tcPr marT="45725" marB="45725" marR="91450" marL="91450" anchor="ctr"/>
                </a:tc>
              </a:tr>
              <a:tr h="330875">
                <a:tc>
                  <a:txBody>
                    <a:bodyPr/>
                    <a:lstStyle/>
                    <a:p>
                      <a:pPr indent="0" lvl="0" marL="0" marR="0" rtl="0" algn="ctr">
                        <a:spcBef>
                          <a:spcPts val="0"/>
                        </a:spcBef>
                        <a:spcAft>
                          <a:spcPts val="0"/>
                        </a:spcAft>
                        <a:buNone/>
                      </a:pPr>
                      <a:r>
                        <a:rPr lang="en-GB" sz="1400" u="none" cap="none" strike="noStrike">
                          <a:latin typeface="Open Sans"/>
                          <a:ea typeface="Open Sans"/>
                          <a:cs typeface="Open Sans"/>
                          <a:sym typeface="Open Sans"/>
                        </a:rPr>
                        <a:t>Hydrofluorocarbon (HFC – 134a)</a:t>
                      </a:r>
                      <a:endParaRPr b="0" sz="1400" u="none" cap="none" strike="noStrike">
                        <a:solidFill>
                          <a:schemeClr val="dk1"/>
                        </a:solidFill>
                        <a:latin typeface="Open Sans"/>
                        <a:ea typeface="Open Sans"/>
                        <a:cs typeface="Open Sans"/>
                        <a:sym typeface="Open Sans"/>
                      </a:endParaRPr>
                    </a:p>
                  </a:txBody>
                  <a:tcPr marT="45725" marB="45725" marR="91450" marL="91450" anchor="ctr"/>
                </a:tc>
                <a:tc>
                  <a:txBody>
                    <a:bodyPr/>
                    <a:lstStyle/>
                    <a:p>
                      <a:pPr indent="0" lvl="0" marL="0" marR="0" rtl="0" algn="ctr">
                        <a:spcBef>
                          <a:spcPts val="0"/>
                        </a:spcBef>
                        <a:spcAft>
                          <a:spcPts val="0"/>
                        </a:spcAft>
                        <a:buNone/>
                      </a:pPr>
                      <a:r>
                        <a:rPr lang="en-GB" sz="1400" u="none" cap="none" strike="noStrike">
                          <a:latin typeface="Open Sans"/>
                          <a:ea typeface="Open Sans"/>
                          <a:cs typeface="Open Sans"/>
                          <a:sym typeface="Open Sans"/>
                        </a:rPr>
                        <a:t>13.4</a:t>
                      </a:r>
                      <a:endParaRPr b="0" sz="1400" u="none" cap="none" strike="noStrike">
                        <a:latin typeface="Open Sans"/>
                        <a:ea typeface="Open Sans"/>
                        <a:cs typeface="Open Sans"/>
                        <a:sym typeface="Open Sans"/>
                      </a:endParaRPr>
                    </a:p>
                  </a:txBody>
                  <a:tcPr marT="45725" marB="45725" marR="91450" marL="91450" anchor="ctr"/>
                </a:tc>
                <a:tc>
                  <a:txBody>
                    <a:bodyPr/>
                    <a:lstStyle/>
                    <a:p>
                      <a:pPr indent="0" lvl="0" marL="0" marR="0" rtl="0" algn="ctr">
                        <a:spcBef>
                          <a:spcPts val="0"/>
                        </a:spcBef>
                        <a:spcAft>
                          <a:spcPts val="0"/>
                        </a:spcAft>
                        <a:buNone/>
                      </a:pPr>
                      <a:r>
                        <a:rPr lang="en-GB" sz="1400" u="none" cap="none" strike="noStrike">
                          <a:latin typeface="Open Sans"/>
                          <a:ea typeface="Open Sans"/>
                          <a:cs typeface="Open Sans"/>
                          <a:sym typeface="Open Sans"/>
                        </a:rPr>
                        <a:t>3,710</a:t>
                      </a:r>
                      <a:endParaRPr b="0" sz="1400" u="none" cap="none" strike="noStrike">
                        <a:latin typeface="Open Sans"/>
                        <a:ea typeface="Open Sans"/>
                        <a:cs typeface="Open Sans"/>
                        <a:sym typeface="Open Sans"/>
                      </a:endParaRPr>
                    </a:p>
                  </a:txBody>
                  <a:tcPr marT="45725" marB="45725" marR="91450" marL="91450" anchor="ctr"/>
                </a:tc>
                <a:tc>
                  <a:txBody>
                    <a:bodyPr/>
                    <a:lstStyle/>
                    <a:p>
                      <a:pPr indent="0" lvl="0" marL="0" marR="0" rtl="0" algn="ctr">
                        <a:spcBef>
                          <a:spcPts val="0"/>
                        </a:spcBef>
                        <a:spcAft>
                          <a:spcPts val="0"/>
                        </a:spcAft>
                        <a:buNone/>
                      </a:pPr>
                      <a:r>
                        <a:rPr lang="en-GB" sz="1400" u="none" cap="none" strike="noStrike">
                          <a:latin typeface="Open Sans"/>
                          <a:ea typeface="Open Sans"/>
                          <a:cs typeface="Open Sans"/>
                          <a:sym typeface="Open Sans"/>
                        </a:rPr>
                        <a:t>1,300</a:t>
                      </a:r>
                      <a:endParaRPr b="0" sz="1400" u="none" cap="none" strike="noStrike">
                        <a:latin typeface="Open Sans"/>
                        <a:ea typeface="Open Sans"/>
                        <a:cs typeface="Open Sans"/>
                        <a:sym typeface="Open Sans"/>
                      </a:endParaRPr>
                    </a:p>
                  </a:txBody>
                  <a:tcPr marT="45725" marB="45725" marR="91450" marL="91450" anchor="ctr"/>
                </a:tc>
              </a:tr>
              <a:tr h="330875">
                <a:tc>
                  <a:txBody>
                    <a:bodyPr/>
                    <a:lstStyle/>
                    <a:p>
                      <a:pPr indent="0" lvl="0" marL="0" marR="0" rtl="0" algn="ctr">
                        <a:spcBef>
                          <a:spcPts val="0"/>
                        </a:spcBef>
                        <a:spcAft>
                          <a:spcPts val="0"/>
                        </a:spcAft>
                        <a:buNone/>
                      </a:pPr>
                      <a:r>
                        <a:rPr lang="en-GB" sz="1400" u="none" cap="none" strike="noStrike">
                          <a:latin typeface="Open Sans"/>
                          <a:ea typeface="Open Sans"/>
                          <a:cs typeface="Open Sans"/>
                          <a:sym typeface="Open Sans"/>
                        </a:rPr>
                        <a:t>Chlorofluorocarbon (CFC-11)</a:t>
                      </a:r>
                      <a:endParaRPr b="0" sz="1400" u="none" cap="none" strike="noStrike">
                        <a:solidFill>
                          <a:schemeClr val="dk1"/>
                        </a:solidFill>
                        <a:latin typeface="Open Sans"/>
                        <a:ea typeface="Open Sans"/>
                        <a:cs typeface="Open Sans"/>
                        <a:sym typeface="Open Sans"/>
                      </a:endParaRPr>
                    </a:p>
                  </a:txBody>
                  <a:tcPr marT="45725" marB="45725" marR="91450" marL="91450" anchor="ctr"/>
                </a:tc>
                <a:tc>
                  <a:txBody>
                    <a:bodyPr/>
                    <a:lstStyle/>
                    <a:p>
                      <a:pPr indent="0" lvl="0" marL="0" marR="0" rtl="0" algn="ctr">
                        <a:spcBef>
                          <a:spcPts val="0"/>
                        </a:spcBef>
                        <a:spcAft>
                          <a:spcPts val="0"/>
                        </a:spcAft>
                        <a:buNone/>
                      </a:pPr>
                      <a:r>
                        <a:rPr lang="en-GB" sz="1400" u="none" cap="none" strike="noStrike">
                          <a:latin typeface="Open Sans"/>
                          <a:ea typeface="Open Sans"/>
                          <a:cs typeface="Open Sans"/>
                          <a:sym typeface="Open Sans"/>
                        </a:rPr>
                        <a:t>45.0</a:t>
                      </a:r>
                      <a:endParaRPr b="0" sz="1400" u="none" cap="none" strike="noStrike">
                        <a:latin typeface="Open Sans"/>
                        <a:ea typeface="Open Sans"/>
                        <a:cs typeface="Open Sans"/>
                        <a:sym typeface="Open Sans"/>
                      </a:endParaRPr>
                    </a:p>
                  </a:txBody>
                  <a:tcPr marT="45725" marB="45725" marR="91450" marL="91450" anchor="ctr"/>
                </a:tc>
                <a:tc>
                  <a:txBody>
                    <a:bodyPr/>
                    <a:lstStyle/>
                    <a:p>
                      <a:pPr indent="0" lvl="0" marL="0" marR="0" rtl="0" algn="ctr">
                        <a:spcBef>
                          <a:spcPts val="0"/>
                        </a:spcBef>
                        <a:spcAft>
                          <a:spcPts val="0"/>
                        </a:spcAft>
                        <a:buNone/>
                      </a:pPr>
                      <a:r>
                        <a:rPr lang="en-GB" sz="1400" u="none" cap="none" strike="noStrike">
                          <a:latin typeface="Open Sans"/>
                          <a:ea typeface="Open Sans"/>
                          <a:cs typeface="Open Sans"/>
                          <a:sym typeface="Open Sans"/>
                        </a:rPr>
                        <a:t>7,020</a:t>
                      </a:r>
                      <a:endParaRPr b="0" sz="1400" u="none" cap="none" strike="noStrike">
                        <a:latin typeface="Open Sans"/>
                        <a:ea typeface="Open Sans"/>
                        <a:cs typeface="Open Sans"/>
                        <a:sym typeface="Open Sans"/>
                      </a:endParaRPr>
                    </a:p>
                  </a:txBody>
                  <a:tcPr marT="45725" marB="45725" marR="91450" marL="91450" anchor="ctr"/>
                </a:tc>
                <a:tc>
                  <a:txBody>
                    <a:bodyPr/>
                    <a:lstStyle/>
                    <a:p>
                      <a:pPr indent="0" lvl="0" marL="0" marR="0" rtl="0" algn="ctr">
                        <a:spcBef>
                          <a:spcPts val="0"/>
                        </a:spcBef>
                        <a:spcAft>
                          <a:spcPts val="0"/>
                        </a:spcAft>
                        <a:buNone/>
                      </a:pPr>
                      <a:r>
                        <a:rPr lang="en-GB" sz="1400" u="none" cap="none" strike="noStrike">
                          <a:latin typeface="Open Sans"/>
                          <a:ea typeface="Open Sans"/>
                          <a:cs typeface="Open Sans"/>
                          <a:sym typeface="Open Sans"/>
                        </a:rPr>
                        <a:t>5,350</a:t>
                      </a:r>
                      <a:endParaRPr b="0" sz="1400" u="none" cap="none" strike="noStrike">
                        <a:latin typeface="Open Sans"/>
                        <a:ea typeface="Open Sans"/>
                        <a:cs typeface="Open Sans"/>
                        <a:sym typeface="Open Sans"/>
                      </a:endParaRPr>
                    </a:p>
                  </a:txBody>
                  <a:tcPr marT="45725" marB="45725" marR="91450" marL="91450" anchor="ctr"/>
                </a:tc>
              </a:tr>
              <a:tr h="330875">
                <a:tc>
                  <a:txBody>
                    <a:bodyPr/>
                    <a:lstStyle/>
                    <a:p>
                      <a:pPr indent="0" lvl="0" marL="0" marR="0" rtl="0" algn="ctr">
                        <a:spcBef>
                          <a:spcPts val="0"/>
                        </a:spcBef>
                        <a:spcAft>
                          <a:spcPts val="0"/>
                        </a:spcAft>
                        <a:buNone/>
                      </a:pPr>
                      <a:r>
                        <a:rPr lang="en-GB" sz="1400" u="none" cap="none" strike="noStrike">
                          <a:latin typeface="Open Sans"/>
                          <a:ea typeface="Open Sans"/>
                          <a:cs typeface="Open Sans"/>
                          <a:sym typeface="Open Sans"/>
                        </a:rPr>
                        <a:t>Sulfur Hexafluoride  (SF</a:t>
                      </a:r>
                      <a:r>
                        <a:rPr baseline="-25000" lang="en-GB" sz="1400" u="none" cap="none" strike="noStrike">
                          <a:latin typeface="Open Sans"/>
                          <a:ea typeface="Open Sans"/>
                          <a:cs typeface="Open Sans"/>
                          <a:sym typeface="Open Sans"/>
                        </a:rPr>
                        <a:t>6</a:t>
                      </a:r>
                      <a:r>
                        <a:rPr lang="en-GB" sz="1400" u="none" cap="none" strike="noStrike">
                          <a:latin typeface="Open Sans"/>
                          <a:ea typeface="Open Sans"/>
                          <a:cs typeface="Open Sans"/>
                          <a:sym typeface="Open Sans"/>
                        </a:rPr>
                        <a:t>)</a:t>
                      </a:r>
                      <a:endParaRPr b="0" sz="1400" u="none" cap="none" strike="noStrike">
                        <a:solidFill>
                          <a:schemeClr val="dk1"/>
                        </a:solidFill>
                        <a:latin typeface="Open Sans"/>
                        <a:ea typeface="Open Sans"/>
                        <a:cs typeface="Open Sans"/>
                        <a:sym typeface="Open Sans"/>
                      </a:endParaRPr>
                    </a:p>
                  </a:txBody>
                  <a:tcPr marT="45725" marB="45725" marR="91450" marL="91450" anchor="ctr"/>
                </a:tc>
                <a:tc>
                  <a:txBody>
                    <a:bodyPr/>
                    <a:lstStyle/>
                    <a:p>
                      <a:pPr indent="0" lvl="0" marL="0" marR="0" rtl="0" algn="ctr">
                        <a:spcBef>
                          <a:spcPts val="0"/>
                        </a:spcBef>
                        <a:spcAft>
                          <a:spcPts val="0"/>
                        </a:spcAft>
                        <a:buNone/>
                      </a:pPr>
                      <a:r>
                        <a:rPr lang="en-GB" sz="1400" u="none" cap="none" strike="noStrike">
                          <a:latin typeface="Open Sans"/>
                          <a:ea typeface="Open Sans"/>
                          <a:cs typeface="Open Sans"/>
                          <a:sym typeface="Open Sans"/>
                        </a:rPr>
                        <a:t>3,200</a:t>
                      </a:r>
                      <a:endParaRPr b="0" sz="1400" u="none" cap="none" strike="noStrike">
                        <a:latin typeface="Open Sans"/>
                        <a:ea typeface="Open Sans"/>
                        <a:cs typeface="Open Sans"/>
                        <a:sym typeface="Open Sans"/>
                      </a:endParaRPr>
                    </a:p>
                  </a:txBody>
                  <a:tcPr marT="45725" marB="45725" marR="91450" marL="91450" anchor="ctr"/>
                </a:tc>
                <a:tc>
                  <a:txBody>
                    <a:bodyPr/>
                    <a:lstStyle/>
                    <a:p>
                      <a:pPr indent="0" lvl="0" marL="0" marR="0" rtl="0" algn="ctr">
                        <a:spcBef>
                          <a:spcPts val="0"/>
                        </a:spcBef>
                        <a:spcAft>
                          <a:spcPts val="0"/>
                        </a:spcAft>
                        <a:buNone/>
                      </a:pPr>
                      <a:r>
                        <a:rPr lang="en-GB" sz="1400" u="none" cap="none" strike="noStrike">
                          <a:latin typeface="Open Sans"/>
                          <a:ea typeface="Open Sans"/>
                          <a:cs typeface="Open Sans"/>
                          <a:sym typeface="Open Sans"/>
                        </a:rPr>
                        <a:t>17,500</a:t>
                      </a:r>
                      <a:endParaRPr b="0" sz="1400" u="none" cap="none" strike="noStrike">
                        <a:latin typeface="Open Sans"/>
                        <a:ea typeface="Open Sans"/>
                        <a:cs typeface="Open Sans"/>
                        <a:sym typeface="Open Sans"/>
                      </a:endParaRPr>
                    </a:p>
                  </a:txBody>
                  <a:tcPr marT="45725" marB="45725" marR="91450" marL="91450" anchor="ctr"/>
                </a:tc>
                <a:tc>
                  <a:txBody>
                    <a:bodyPr/>
                    <a:lstStyle/>
                    <a:p>
                      <a:pPr indent="0" lvl="0" marL="0" marR="0" rtl="0" algn="ctr">
                        <a:spcBef>
                          <a:spcPts val="0"/>
                        </a:spcBef>
                        <a:spcAft>
                          <a:spcPts val="0"/>
                        </a:spcAft>
                        <a:buNone/>
                      </a:pPr>
                      <a:r>
                        <a:rPr lang="en-GB" sz="1400" u="none" cap="none" strike="noStrike">
                          <a:latin typeface="Open Sans"/>
                          <a:ea typeface="Open Sans"/>
                          <a:cs typeface="Open Sans"/>
                          <a:sym typeface="Open Sans"/>
                        </a:rPr>
                        <a:t>23,500</a:t>
                      </a:r>
                      <a:endParaRPr b="0" sz="1400" u="none" cap="none" strike="noStrike">
                        <a:latin typeface="Open Sans"/>
                        <a:ea typeface="Open Sans"/>
                        <a:cs typeface="Open Sans"/>
                        <a:sym typeface="Open Sans"/>
                      </a:endParaRPr>
                    </a:p>
                  </a:txBody>
                  <a:tcPr marT="45725" marB="45725" marR="91450" marL="91450" anchor="ctr"/>
                </a:tc>
              </a:tr>
            </a:tbl>
          </a:graphicData>
        </a:graphic>
      </p:graphicFrame>
      <p:sp>
        <p:nvSpPr>
          <p:cNvPr id="304" name="Google Shape;304;p9"/>
          <p:cNvSpPr txBox="1"/>
          <p:nvPr/>
        </p:nvSpPr>
        <p:spPr>
          <a:xfrm>
            <a:off x="663129" y="2458610"/>
            <a:ext cx="829404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Open Sans"/>
              <a:buNone/>
            </a:pPr>
            <a:r>
              <a:rPr b="1" lang="en-GB" sz="1600">
                <a:solidFill>
                  <a:schemeClr val="dk1"/>
                </a:solidFill>
                <a:latin typeface="Open Sans"/>
                <a:ea typeface="Open Sans"/>
                <a:cs typeface="Open Sans"/>
                <a:sym typeface="Open Sans"/>
              </a:rPr>
              <a:t>Global Warming Potentials (GWPs):</a:t>
            </a:r>
            <a:r>
              <a:rPr lang="en-GB" sz="1600">
                <a:solidFill>
                  <a:schemeClr val="dk1"/>
                </a:solidFill>
                <a:latin typeface="Open Sans"/>
                <a:ea typeface="Open Sans"/>
                <a:cs typeface="Open Sans"/>
                <a:sym typeface="Open Sans"/>
              </a:rPr>
              <a:t> relative ‘greenhouse impact’ or radiative forcing over a period of time from a unit mass of gas relative to a reference gas (CO</a:t>
            </a:r>
            <a:r>
              <a:rPr baseline="-25000" lang="en-GB" sz="1600">
                <a:solidFill>
                  <a:schemeClr val="dk1"/>
                </a:solidFill>
                <a:latin typeface="Open Sans"/>
                <a:ea typeface="Open Sans"/>
                <a:cs typeface="Open Sans"/>
                <a:sym typeface="Open Sans"/>
              </a:rPr>
              <a:t>2</a:t>
            </a:r>
            <a:r>
              <a:rPr lang="en-GB" sz="1600">
                <a:solidFill>
                  <a:schemeClr val="dk1"/>
                </a:solidFill>
                <a:latin typeface="Open Sans"/>
                <a:ea typeface="Open Sans"/>
                <a:cs typeface="Open Sans"/>
                <a:sym typeface="Open Sans"/>
              </a:rPr>
              <a:t>).</a:t>
            </a:r>
            <a:endParaRPr/>
          </a:p>
        </p:txBody>
      </p:sp>
      <p:pic>
        <p:nvPicPr>
          <p:cNvPr descr="Global ghg emissions by gas" id="305" name="Google Shape;305;p9"/>
          <p:cNvPicPr preferRelativeResize="0"/>
          <p:nvPr/>
        </p:nvPicPr>
        <p:blipFill rotWithShape="1">
          <a:blip r:embed="rId3">
            <a:alphaModFix/>
          </a:blip>
          <a:srcRect b="0" l="0" r="0" t="0"/>
          <a:stretch/>
        </p:blipFill>
        <p:spPr>
          <a:xfrm>
            <a:off x="6197600" y="4009968"/>
            <a:ext cx="5421821" cy="1816308"/>
          </a:xfrm>
          <a:prstGeom prst="rect">
            <a:avLst/>
          </a:prstGeom>
          <a:noFill/>
          <a:ln>
            <a:noFill/>
          </a:ln>
        </p:spPr>
      </p:pic>
      <p:sp>
        <p:nvSpPr>
          <p:cNvPr id="306" name="Google Shape;306;p9"/>
          <p:cNvSpPr txBox="1"/>
          <p:nvPr/>
        </p:nvSpPr>
        <p:spPr>
          <a:xfrm>
            <a:off x="663574" y="2074493"/>
            <a:ext cx="7806658" cy="39483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9CC2E5"/>
              </a:buClr>
              <a:buSzPts val="2000"/>
              <a:buFont typeface="Arial"/>
              <a:buNone/>
            </a:pPr>
            <a:r>
              <a:rPr b="1" i="0" lang="en-GB" sz="2000">
                <a:solidFill>
                  <a:srgbClr val="9CC2E5"/>
                </a:solidFill>
                <a:latin typeface="Open Sans"/>
                <a:ea typeface="Open Sans"/>
                <a:cs typeface="Open Sans"/>
                <a:sym typeface="Open Sans"/>
              </a:rPr>
              <a:t>Comparing different types of greenhouse gas emissions</a:t>
            </a:r>
            <a:endParaRPr/>
          </a:p>
        </p:txBody>
      </p:sp>
      <p:sp>
        <p:nvSpPr>
          <p:cNvPr id="307" name="Google Shape;307;p9"/>
          <p:cNvSpPr txBox="1"/>
          <p:nvPr/>
        </p:nvSpPr>
        <p:spPr>
          <a:xfrm>
            <a:off x="663574" y="735217"/>
            <a:ext cx="9780414"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9.2. Greenhouse gas emissions</a:t>
            </a:r>
            <a:endParaRPr/>
          </a:p>
        </p:txBody>
      </p:sp>
      <p:sp>
        <p:nvSpPr>
          <p:cNvPr id="308" name="Google Shape;308;p9"/>
          <p:cNvSpPr txBox="1"/>
          <p:nvPr/>
        </p:nvSpPr>
        <p:spPr>
          <a:xfrm>
            <a:off x="7143283" y="5957979"/>
            <a:ext cx="4608171" cy="453728"/>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dk1"/>
              </a:buClr>
              <a:buSzPts val="1400"/>
              <a:buFont typeface="Arial"/>
              <a:buNone/>
            </a:pPr>
            <a:r>
              <a:rPr i="1" lang="en-GB" sz="1400">
                <a:solidFill>
                  <a:schemeClr val="dk1"/>
                </a:solidFill>
                <a:latin typeface="Open Sans"/>
                <a:ea typeface="Open Sans"/>
                <a:cs typeface="Open Sans"/>
                <a:sym typeface="Open Sans"/>
              </a:rPr>
              <a:t>Source: OurWorldinData.org based on data from Climate Watch - World Resources Institute (2020)</a:t>
            </a:r>
            <a:endParaRPr/>
          </a:p>
        </p:txBody>
      </p:sp>
      <p:sp>
        <p:nvSpPr>
          <p:cNvPr id="309" name="Google Shape;309;p9"/>
          <p:cNvSpPr/>
          <p:nvPr/>
        </p:nvSpPr>
        <p:spPr>
          <a:xfrm>
            <a:off x="8969603" y="1316379"/>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9_Slide9.mp3" id="310" name="Google Shape;310;p9"/>
          <p:cNvPicPr preferRelativeResize="0"/>
          <p:nvPr/>
        </p:nvPicPr>
        <p:blipFill rotWithShape="1">
          <a:blip r:embed="rId4">
            <a:alphaModFix/>
          </a:blip>
          <a:srcRect b="0" l="0" r="0" t="0"/>
          <a:stretch/>
        </p:blipFill>
        <p:spPr>
          <a:xfrm>
            <a:off x="9040968" y="138774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5000"/>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2021-04-28T16:53:04Z</dcterms:created>
  <dc:creator>Abhishek Shivakumar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