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F6A8E-2605-61EB-F020-F414CC4C7311}" v="4" dt="2026-02-09T14:31:33.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467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8T15:37:18.305" v="47" actId="14100"/>
      <pc:docMkLst>
        <pc:docMk/>
      </pc:docMkLst>
      <pc:sldChg chg="modSp mod">
        <pc:chgData name="Alexander Deliukov" userId="d5fda0f2-1d08-4016-b7e9-bb882f168707" providerId="ADAL" clId="{FE9DFF45-01DC-45CC-A80A-B50597210401}" dt="2026-01-28T15:33:58.346" v="3" actId="948"/>
        <pc:sldMkLst>
          <pc:docMk/>
          <pc:sldMk cId="4021606225" sldId="521"/>
        </pc:sldMkLst>
        <pc:spChg chg="mod">
          <ac:chgData name="Alexander Deliukov" userId="d5fda0f2-1d08-4016-b7e9-bb882f168707" providerId="ADAL" clId="{FE9DFF45-01DC-45CC-A80A-B50597210401}" dt="2026-01-28T15:33:58.346" v="3" actId="948"/>
          <ac:spMkLst>
            <pc:docMk/>
            <pc:sldMk cId="4021606225" sldId="521"/>
            <ac:spMk id="2" creationId="{9F52A8FD-D115-3917-B567-996023B58008}"/>
          </ac:spMkLst>
        </pc:spChg>
      </pc:sldChg>
      <pc:sldChg chg="modSp mod">
        <pc:chgData name="Alexander Deliukov" userId="d5fda0f2-1d08-4016-b7e9-bb882f168707" providerId="ADAL" clId="{FE9DFF45-01DC-45CC-A80A-B50597210401}" dt="2026-01-28T15:35:25.995" v="18" actId="1076"/>
        <pc:sldMkLst>
          <pc:docMk/>
          <pc:sldMk cId="1606069557" sldId="525"/>
        </pc:sldMkLst>
        <pc:spChg chg="mod">
          <ac:chgData name="Alexander Deliukov" userId="d5fda0f2-1d08-4016-b7e9-bb882f168707" providerId="ADAL" clId="{FE9DFF45-01DC-45CC-A80A-B50597210401}" dt="2026-01-28T15:35:25.995" v="18"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5:35:34.652" v="21" actId="948"/>
        <pc:sldMkLst>
          <pc:docMk/>
          <pc:sldMk cId="2006411794" sldId="526"/>
        </pc:sldMkLst>
        <pc:spChg chg="mod">
          <ac:chgData name="Alexander Deliukov" userId="d5fda0f2-1d08-4016-b7e9-bb882f168707" providerId="ADAL" clId="{FE9DFF45-01DC-45CC-A80A-B50597210401}" dt="2026-01-28T15:35:34.652" v="21" actId="948"/>
          <ac:spMkLst>
            <pc:docMk/>
            <pc:sldMk cId="2006411794" sldId="526"/>
            <ac:spMk id="2" creationId="{80E7D99A-AA02-4E8C-8B1C-0BAA15EB04CF}"/>
          </ac:spMkLst>
        </pc:spChg>
        <pc:spChg chg="mod">
          <ac:chgData name="Alexander Deliukov" userId="d5fda0f2-1d08-4016-b7e9-bb882f168707" providerId="ADAL" clId="{FE9DFF45-01DC-45CC-A80A-B50597210401}" dt="2026-01-28T15:35:29.454" v="19" actId="1076"/>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5:35:43.664" v="24" actId="14100"/>
        <pc:sldMkLst>
          <pc:docMk/>
          <pc:sldMk cId="2353518375" sldId="527"/>
        </pc:sldMkLst>
        <pc:spChg chg="mod">
          <ac:chgData name="Alexander Deliukov" userId="d5fda0f2-1d08-4016-b7e9-bb882f168707" providerId="ADAL" clId="{FE9DFF45-01DC-45CC-A80A-B50597210401}" dt="2026-01-28T15:35:43.664" v="24" actId="14100"/>
          <ac:spMkLst>
            <pc:docMk/>
            <pc:sldMk cId="2353518375" sldId="527"/>
            <ac:spMk id="2" creationId="{8DA81C1F-E6D4-7797-0566-5519F15B2FFB}"/>
          </ac:spMkLst>
        </pc:spChg>
      </pc:sldChg>
      <pc:sldChg chg="modSp mod">
        <pc:chgData name="Alexander Deliukov" userId="d5fda0f2-1d08-4016-b7e9-bb882f168707" providerId="ADAL" clId="{FE9DFF45-01DC-45CC-A80A-B50597210401}" dt="2026-01-28T15:35:54.504" v="27" actId="14100"/>
        <pc:sldMkLst>
          <pc:docMk/>
          <pc:sldMk cId="536010063" sldId="528"/>
        </pc:sldMkLst>
        <pc:spChg chg="mod">
          <ac:chgData name="Alexander Deliukov" userId="d5fda0f2-1d08-4016-b7e9-bb882f168707" providerId="ADAL" clId="{FE9DFF45-01DC-45CC-A80A-B50597210401}" dt="2026-01-28T15:35:54.504" v="27" actId="14100"/>
          <ac:spMkLst>
            <pc:docMk/>
            <pc:sldMk cId="536010063" sldId="528"/>
            <ac:spMk id="3" creationId="{0B3D41E6-E870-2405-A797-B19B3AA777C8}"/>
          </ac:spMkLst>
        </pc:spChg>
        <pc:spChg chg="mod">
          <ac:chgData name="Alexander Deliukov" userId="d5fda0f2-1d08-4016-b7e9-bb882f168707" providerId="ADAL" clId="{FE9DFF45-01DC-45CC-A80A-B50597210401}" dt="2026-01-28T15:35:51.216" v="26" actId="404"/>
          <ac:spMkLst>
            <pc:docMk/>
            <pc:sldMk cId="536010063" sldId="528"/>
            <ac:spMk id="4" creationId="{CB33C395-3CC3-4B54-6421-D833B99114A3}"/>
          </ac:spMkLst>
        </pc:spChg>
      </pc:sldChg>
      <pc:sldChg chg="modSp mod">
        <pc:chgData name="Alexander Deliukov" userId="d5fda0f2-1d08-4016-b7e9-bb882f168707" providerId="ADAL" clId="{FE9DFF45-01DC-45CC-A80A-B50597210401}" dt="2026-01-28T15:35:59.106" v="29" actId="1076"/>
        <pc:sldMkLst>
          <pc:docMk/>
          <pc:sldMk cId="3298366752" sldId="529"/>
        </pc:sldMkLst>
        <pc:spChg chg="mod">
          <ac:chgData name="Alexander Deliukov" userId="d5fda0f2-1d08-4016-b7e9-bb882f168707" providerId="ADAL" clId="{FE9DFF45-01DC-45CC-A80A-B50597210401}" dt="2026-01-28T15:35:57.068" v="28" actId="14100"/>
          <ac:spMkLst>
            <pc:docMk/>
            <pc:sldMk cId="3298366752" sldId="529"/>
            <ac:spMk id="2" creationId="{587C2D84-B999-85A7-C6D8-4189F18B4B3D}"/>
          </ac:spMkLst>
        </pc:spChg>
        <pc:spChg chg="mod">
          <ac:chgData name="Alexander Deliukov" userId="d5fda0f2-1d08-4016-b7e9-bb882f168707" providerId="ADAL" clId="{FE9DFF45-01DC-45CC-A80A-B50597210401}" dt="2026-01-28T15:35:59.106" v="29" actId="1076"/>
          <ac:spMkLst>
            <pc:docMk/>
            <pc:sldMk cId="3298366752" sldId="529"/>
            <ac:spMk id="4" creationId="{E89D4953-F522-1DC0-5021-75B2160CEB19}"/>
          </ac:spMkLst>
        </pc:spChg>
      </pc:sldChg>
      <pc:sldChg chg="modSp mod">
        <pc:chgData name="Alexander Deliukov" userId="d5fda0f2-1d08-4016-b7e9-bb882f168707" providerId="ADAL" clId="{FE9DFF45-01DC-45CC-A80A-B50597210401}" dt="2026-01-28T15:36:03.464" v="30" actId="948"/>
        <pc:sldMkLst>
          <pc:docMk/>
          <pc:sldMk cId="2185029648" sldId="530"/>
        </pc:sldMkLst>
        <pc:spChg chg="mod">
          <ac:chgData name="Alexander Deliukov" userId="d5fda0f2-1d08-4016-b7e9-bb882f168707" providerId="ADAL" clId="{FE9DFF45-01DC-45CC-A80A-B50597210401}" dt="2026-01-28T15:36:03.464" v="30" actId="948"/>
          <ac:spMkLst>
            <pc:docMk/>
            <pc:sldMk cId="2185029648" sldId="530"/>
            <ac:spMk id="2" creationId="{65F52513-E61F-952D-DC13-AF1A239475C6}"/>
          </ac:spMkLst>
        </pc:spChg>
      </pc:sldChg>
      <pc:sldChg chg="modSp mod">
        <pc:chgData name="Alexander Deliukov" userId="d5fda0f2-1d08-4016-b7e9-bb882f168707" providerId="ADAL" clId="{FE9DFF45-01DC-45CC-A80A-B50597210401}" dt="2026-01-28T15:36:14.408" v="33" actId="1076"/>
        <pc:sldMkLst>
          <pc:docMk/>
          <pc:sldMk cId="2464154826" sldId="531"/>
        </pc:sldMkLst>
        <pc:spChg chg="mod">
          <ac:chgData name="Alexander Deliukov" userId="d5fda0f2-1d08-4016-b7e9-bb882f168707" providerId="ADAL" clId="{FE9DFF45-01DC-45CC-A80A-B50597210401}" dt="2026-01-28T15:36:08.376" v="31" actId="14100"/>
          <ac:spMkLst>
            <pc:docMk/>
            <pc:sldMk cId="2464154826" sldId="531"/>
            <ac:spMk id="2" creationId="{14B7AC55-1995-8215-ACF9-D2D0B8B6B584}"/>
          </ac:spMkLst>
        </pc:spChg>
        <pc:spChg chg="mod">
          <ac:chgData name="Alexander Deliukov" userId="d5fda0f2-1d08-4016-b7e9-bb882f168707" providerId="ADAL" clId="{FE9DFF45-01DC-45CC-A80A-B50597210401}" dt="2026-01-28T15:36:14.408" v="33" actId="1076"/>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5:36:26.062" v="35" actId="948"/>
        <pc:sldMkLst>
          <pc:docMk/>
          <pc:sldMk cId="2916704819" sldId="532"/>
        </pc:sldMkLst>
        <pc:spChg chg="mod">
          <ac:chgData name="Alexander Deliukov" userId="d5fda0f2-1d08-4016-b7e9-bb882f168707" providerId="ADAL" clId="{FE9DFF45-01DC-45CC-A80A-B50597210401}" dt="2026-01-28T15:36:26.062" v="35" actId="948"/>
          <ac:spMkLst>
            <pc:docMk/>
            <pc:sldMk cId="2916704819" sldId="532"/>
            <ac:spMk id="2" creationId="{B7A601D1-86D4-55EF-E3B6-DCBDFB331F26}"/>
          </ac:spMkLst>
        </pc:spChg>
      </pc:sldChg>
      <pc:sldChg chg="modSp mod">
        <pc:chgData name="Alexander Deliukov" userId="d5fda0f2-1d08-4016-b7e9-bb882f168707" providerId="ADAL" clId="{FE9DFF45-01DC-45CC-A80A-B50597210401}" dt="2026-01-28T15:36:29.071" v="36" actId="1076"/>
        <pc:sldMkLst>
          <pc:docMk/>
          <pc:sldMk cId="3343093809" sldId="533"/>
        </pc:sldMkLst>
        <pc:spChg chg="mod">
          <ac:chgData name="Alexander Deliukov" userId="d5fda0f2-1d08-4016-b7e9-bb882f168707" providerId="ADAL" clId="{FE9DFF45-01DC-45CC-A80A-B50597210401}" dt="2026-01-28T15:34:28.334" v="14" actId="14100"/>
          <ac:spMkLst>
            <pc:docMk/>
            <pc:sldMk cId="3343093809" sldId="533"/>
            <ac:spMk id="2" creationId="{9CEEBBF2-57E8-98A7-5196-A80E5E02DE3D}"/>
          </ac:spMkLst>
        </pc:spChg>
        <pc:spChg chg="mod">
          <ac:chgData name="Alexander Deliukov" userId="d5fda0f2-1d08-4016-b7e9-bb882f168707" providerId="ADAL" clId="{FE9DFF45-01DC-45CC-A80A-B50597210401}" dt="2026-01-28T15:36:29.071" v="36" actId="1076"/>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5:36:32.936" v="37" actId="1076"/>
        <pc:sldMkLst>
          <pc:docMk/>
          <pc:sldMk cId="895903724" sldId="535"/>
        </pc:sldMkLst>
        <pc:spChg chg="mod">
          <ac:chgData name="Alexander Deliukov" userId="d5fda0f2-1d08-4016-b7e9-bb882f168707" providerId="ADAL" clId="{FE9DFF45-01DC-45CC-A80A-B50597210401}" dt="2026-01-28T15:36:32.936" v="37" actId="1076"/>
          <ac:spMkLst>
            <pc:docMk/>
            <pc:sldMk cId="895903724" sldId="535"/>
            <ac:spMk id="4" creationId="{C7B55AD6-BE39-9CA0-D95D-AC03B2E99E8F}"/>
          </ac:spMkLst>
        </pc:spChg>
      </pc:sldChg>
      <pc:sldChg chg="modSp mod">
        <pc:chgData name="Alexander Deliukov" userId="d5fda0f2-1d08-4016-b7e9-bb882f168707" providerId="ADAL" clId="{FE9DFF45-01DC-45CC-A80A-B50597210401}" dt="2026-01-28T15:36:39.841" v="38" actId="948"/>
        <pc:sldMkLst>
          <pc:docMk/>
          <pc:sldMk cId="328156667" sldId="537"/>
        </pc:sldMkLst>
        <pc:spChg chg="mod">
          <ac:chgData name="Alexander Deliukov" userId="d5fda0f2-1d08-4016-b7e9-bb882f168707" providerId="ADAL" clId="{FE9DFF45-01DC-45CC-A80A-B50597210401}" dt="2026-01-28T15:36:39.841" v="38" actId="948"/>
          <ac:spMkLst>
            <pc:docMk/>
            <pc:sldMk cId="328156667" sldId="537"/>
            <ac:spMk id="2" creationId="{06C04EB7-574D-BEE8-7D60-A52C064F2ABC}"/>
          </ac:spMkLst>
        </pc:spChg>
      </pc:sldChg>
      <pc:sldChg chg="modSp mod">
        <pc:chgData name="Alexander Deliukov" userId="d5fda0f2-1d08-4016-b7e9-bb882f168707" providerId="ADAL" clId="{FE9DFF45-01DC-45CC-A80A-B50597210401}" dt="2026-01-28T15:36:45.780" v="39" actId="1076"/>
        <pc:sldMkLst>
          <pc:docMk/>
          <pc:sldMk cId="2780248464" sldId="538"/>
        </pc:sldMkLst>
        <pc:spChg chg="mod">
          <ac:chgData name="Alexander Deliukov" userId="d5fda0f2-1d08-4016-b7e9-bb882f168707" providerId="ADAL" clId="{FE9DFF45-01DC-45CC-A80A-B50597210401}" dt="2026-01-28T15:36:45.780" v="39" actId="1076"/>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5:37:02.589" v="40" actId="1076"/>
        <pc:sldMkLst>
          <pc:docMk/>
          <pc:sldMk cId="2980495714" sldId="540"/>
        </pc:sldMkLst>
        <pc:spChg chg="mod">
          <ac:chgData name="Alexander Deliukov" userId="d5fda0f2-1d08-4016-b7e9-bb882f168707" providerId="ADAL" clId="{FE9DFF45-01DC-45CC-A80A-B50597210401}" dt="2026-01-28T15:37:02.589" v="40"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5:37:18.305" v="47" actId="14100"/>
        <pc:sldMkLst>
          <pc:docMk/>
          <pc:sldMk cId="2514830005" sldId="541"/>
        </pc:sldMkLst>
        <pc:spChg chg="mod">
          <ac:chgData name="Alexander Deliukov" userId="d5fda0f2-1d08-4016-b7e9-bb882f168707" providerId="ADAL" clId="{FE9DFF45-01DC-45CC-A80A-B50597210401}" dt="2026-01-28T15:37:05.756" v="41"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5:37:11.382" v="43"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5:37:13.704" v="44" actId="404"/>
          <ac:spMkLst>
            <pc:docMk/>
            <pc:sldMk cId="2514830005" sldId="541"/>
            <ac:spMk id="49" creationId="{E8F01505-D47E-4B07-82B8-EC043F5EC813}"/>
          </ac:spMkLst>
        </pc:spChg>
        <pc:spChg chg="mod">
          <ac:chgData name="Alexander Deliukov" userId="d5fda0f2-1d08-4016-b7e9-bb882f168707" providerId="ADAL" clId="{FE9DFF45-01DC-45CC-A80A-B50597210401}" dt="2026-01-28T15:37:18.305" v="47" actId="14100"/>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5:34:07.635" v="10" actId="404"/>
        <pc:sldMkLst>
          <pc:docMk/>
          <pc:sldMk cId="2029895012" sldId="542"/>
        </pc:sldMkLst>
        <pc:spChg chg="mod">
          <ac:chgData name="Alexander Deliukov" userId="d5fda0f2-1d08-4016-b7e9-bb882f168707" providerId="ADAL" clId="{FE9DFF45-01DC-45CC-A80A-B50597210401}" dt="2026-01-28T15:34:07.635" v="10" actId="404"/>
          <ac:spMkLst>
            <pc:docMk/>
            <pc:sldMk cId="2029895012" sldId="542"/>
            <ac:spMk id="4" creationId="{B6E2F0C4-3708-062E-837B-49F21B8E51C4}"/>
          </ac:spMkLst>
        </pc:spChg>
      </pc:sldChg>
    </pc:docChg>
  </pc:docChgLst>
  <pc:docChgLst>
    <pc:chgData name="Alexander Deliukov" userId="S::alexander_think-e.be#ext#@flux50.onmicrosoft.com::bee075c1-faac-4166-8fcb-7b2057bad6f6" providerId="AD" clId="Web-{BD7F6A8E-2605-61EB-F020-F414CC4C7311}"/>
    <pc:docChg chg="modSld">
      <pc:chgData name="Alexander Deliukov" userId="S::alexander_think-e.be#ext#@flux50.onmicrosoft.com::bee075c1-faac-4166-8fcb-7b2057bad6f6" providerId="AD" clId="Web-{BD7F6A8E-2605-61EB-F020-F414CC4C7311}" dt="2026-02-09T14:31:33.946" v="2" actId="14100"/>
      <pc:docMkLst>
        <pc:docMk/>
      </pc:docMkLst>
      <pc:sldChg chg="addSp modSp">
        <pc:chgData name="Alexander Deliukov" userId="S::alexander_think-e.be#ext#@flux50.onmicrosoft.com::bee075c1-faac-4166-8fcb-7b2057bad6f6" providerId="AD" clId="Web-{BD7F6A8E-2605-61EB-F020-F414CC4C7311}" dt="2026-02-09T14:31:33.946" v="2" actId="14100"/>
        <pc:sldMkLst>
          <pc:docMk/>
          <pc:sldMk cId="4021606225" sldId="521"/>
        </pc:sldMkLst>
        <pc:picChg chg="add mod">
          <ac:chgData name="Alexander Deliukov" userId="S::alexander_think-e.be#ext#@flux50.onmicrosoft.com::bee075c1-faac-4166-8fcb-7b2057bad6f6" providerId="AD" clId="Web-{BD7F6A8E-2605-61EB-F020-F414CC4C7311}" dt="2026-02-09T14:31:33.946" v="2" actId="14100"/>
          <ac:picMkLst>
            <pc:docMk/>
            <pc:sldMk cId="4021606225" sldId="521"/>
            <ac:picMk id="4" creationId="{154CA8B0-B29F-1D07-3A84-0882FE5174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Edytowanie stylu tekstu głównego</a:t>
            </a:r>
          </a:p>
          <a:p>
            <a:pPr lvl="1"/>
            <a:r>
              <a:rPr lang="ko-KR" altLang="en-US"/>
              <a:t>Drugi poziom</a:t>
            </a:r>
          </a:p>
          <a:p>
            <a:pPr lvl="2"/>
            <a:r>
              <a:rPr lang="ko-KR" altLang="en-US"/>
              <a:t>Trzeci poziom</a:t>
            </a:r>
          </a:p>
          <a:p>
            <a:pPr lvl="3"/>
            <a:r>
              <a:rPr lang="ko-KR" altLang="en-US"/>
              <a:t>Czwarty poziom</a:t>
            </a:r>
          </a:p>
          <a:p>
            <a:pPr lvl="4"/>
            <a:r>
              <a:rPr lang="ko-KR" altLang="en-US"/>
              <a:t>Piąty poziom</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Jak zmiany klimatyczne wpływają na... </a:t>
            </a:r>
            <a:r>
              <a:rPr lang="en-US" altLang="ko-KR" sz="1200" dirty="0">
                <a:solidFill>
                  <a:schemeClr val="tx2"/>
                </a:solidFill>
                <a:cs typeface="Arial" panose="020B0604020202020204" pitchFamily="34" charset="0"/>
              </a:rPr>
              <a:t>energię odnawialną?</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Projekt ten otrzymał dofinansowanie z programu Unii Europejskiej „Horyzont” na rzecz badań naukowych i innowacji (2021–2027) na podstawie umowy o dotację nr 101075596. Odpowiedzialność za treść niniejszego materiału spoczywa wyłącznie na projekcie Every1 i niekoniecznie odzwierciedla opinię Unii Europejskiej. Prezentacja jest objęta licencją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chyba że zaznaczono inaczej.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Różne rodzaje produkcji energii: Energia wiatrowa (turbiny wiatrowe)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Jaki jest potencjalny wpływ zmian klimatycznych na energię wiatrową?</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Różne rodzaje produkcji energii: Energia wiatrowa (turbiny wiatrowe)</a:t>
            </a:r>
            <a:endParaRPr lang="en-US" sz="1050" dirty="0">
              <a:solidFill>
                <a:schemeClr val="bg1"/>
              </a:solidFill>
            </a:endParaRPr>
          </a:p>
          <a:p>
            <a:pPr algn="just" latinLnBrk="0"/>
            <a:r>
              <a:rPr lang="en-GB" sz="1200" dirty="0"/>
              <a:t>Wiatr jest czystym i bogatym źródłem energii wykorzystywanym do wytwarzania energii elektrycznej. Można go wykorzystywać zarówno na lądzie (na lądzie), jak i na morzu (na morzu).</a:t>
            </a:r>
          </a:p>
          <a:p>
            <a:pPr algn="just" latinLnBrk="0"/>
            <a:endParaRPr lang="en-GB" sz="1200" dirty="0"/>
          </a:p>
          <a:p>
            <a:pPr algn="just" latinLnBrk="0"/>
            <a:r>
              <a:rPr lang="en-GB" sz="1200" dirty="0"/>
              <a:t>Ciągłe ulepszenia w produkcji i konstrukcji turbin wiatrowych w połączeniu z poprawą współczynników wydajności (więcej energii elektrycznej wytwarzanej przez turbinę) zainstalowanych, dzięki bardziej wydajnym turbinom i/lub lepszej lokalizacji, na przykład, obniżyły koszty energii wiatrowej i potwierdziły jej pozycję jako kluczowego czynnika napędzającego przejście na czystą energię.</a:t>
            </a:r>
          </a:p>
          <a:p>
            <a:pPr algn="just" latinLnBrk="0"/>
            <a:endParaRPr lang="en-GB" sz="1200" dirty="0"/>
          </a:p>
          <a:p>
            <a:pPr algn="just" latinLnBrk="0"/>
            <a:r>
              <a:rPr lang="en-GB" sz="1200" dirty="0"/>
              <a:t>Według </a:t>
            </a:r>
            <a:r>
              <a:rPr lang="en-GB" sz="1200" dirty="0">
                <a:hlinkClick r:id="rId3"/>
              </a:rPr>
              <a:t>Eurostatu </a:t>
            </a:r>
            <a:r>
              <a:rPr lang="en-GB" sz="1200" dirty="0"/>
              <a:t>w 2024 r. energia wiatrowa stanowiła 39,1 % całkowitej energii elektrycznej wytworzonej ze źródeł odnawialnych w UE.</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Różne rodzaje produkcji energii: Energia wiatrowa (turbiny wiatrowe)</a:t>
            </a:r>
            <a:endParaRPr lang="en-US" sz="1050" dirty="0">
              <a:solidFill>
                <a:schemeClr val="bg1"/>
              </a:solidFill>
            </a:endParaRPr>
          </a:p>
          <a:p>
            <a:pPr algn="just" latinLnBrk="0"/>
            <a:r>
              <a:rPr lang="en-GB" sz="1200" dirty="0"/>
              <a:t>Główne elementy turbiny wiatrowej to:</a:t>
            </a:r>
          </a:p>
          <a:p>
            <a:pPr algn="just" latinLnBrk="0"/>
            <a:endParaRPr lang="en-GB" sz="1200" dirty="0"/>
          </a:p>
          <a:p>
            <a:pPr marL="342900" indent="-342900" algn="just" latinLnBrk="0">
              <a:buFont typeface="Arial" panose="020B0604020202020204" pitchFamily="34" charset="0"/>
              <a:buChar char="•"/>
            </a:pPr>
            <a:r>
              <a:rPr lang="en-GB" sz="1200" dirty="0"/>
              <a:t>Wirnik, który obejmuje łopaty i napędza wał, przekształca energię wiatru w mechaniczną energię obrotową.</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Korpus, w którym znajduje się wał główny, przekładnia (zwiększająca prędkość obrotową), generator (przekształcający energię mechaniczną w energię elektryczną) oraz układ sterowania.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Wieża nośna, która podnosi turbinę na wysokość, na której może ona wychwytywać silniejsze i bardziej stałe prądy powietrza.</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Jaki jest potencjalny wpływ zmian klimatycznych na energię wiatrową?</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Oprócz ekstremalnych zjawisk pogodowych, takich jak burze i zwiększona intensywność burz, które mogą powodować uszkodzenia infrastruktury elektrowni wiatrowych, </a:t>
            </a:r>
            <a:r>
              <a:rPr lang="en-US" sz="1200" dirty="0"/>
              <a:t>mogą również wystąpić zmiany w rozkładzie wiatrów, zmniejszenie siły wiatru w wielu regionach („susza wiatrowa”), rosnące prawdopodobieństwo uderzeń pioruna oraz fale upałów skracające żywotność sprzętu i zwiększające przestoje turbin.</a:t>
            </a:r>
            <a:endParaRPr lang="en-US" sz="1200" dirty="0">
              <a:ea typeface="Calibri"/>
              <a:cs typeface="Calibri"/>
            </a:endParaRPr>
          </a:p>
          <a:p>
            <a:pPr marL="457200" indent="-457200" latinLnBrk="0">
              <a:buChar char="•"/>
            </a:pPr>
            <a:r>
              <a:rPr lang="en-US" sz="1200" dirty="0"/>
              <a:t>Prognozowanie siły i kierunków wiatru może być trudne. Może to powodować niepewność przy obliczaniu mocy wytwarzanej przez elektrownię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Różne rodzaje produkcji energii: Małe elektrownie wodne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Jaki jest potencjalny wpływ zmian klimatycznych na małe elektrownie wodne?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Różne rodzaje produkcji energii: Małe elektrownie wodne</a:t>
            </a:r>
            <a:endParaRPr lang="en-US" sz="1050" dirty="0">
              <a:solidFill>
                <a:schemeClr val="bg1"/>
              </a:solidFill>
            </a:endParaRPr>
          </a:p>
          <a:p>
            <a:pPr algn="just" latinLnBrk="0"/>
            <a:r>
              <a:rPr lang="en-GB" sz="1200" dirty="0"/>
              <a:t>Energia wodna pochodzi z przepływającej wody, która napędza turbinę. Jest to jedno z najstarszych źródeł energii odnawialnej, wykorzystywane już w czasach przedindustrialnych, na przykład w młynach wodnych.</a:t>
            </a:r>
          </a:p>
          <a:p>
            <a:pPr algn="just" latinLnBrk="0"/>
            <a:endParaRPr lang="en-GB" sz="1200" dirty="0"/>
          </a:p>
          <a:p>
            <a:pPr algn="just" latinLnBrk="0"/>
            <a:r>
              <a:rPr lang="en-GB" sz="1200" dirty="0"/>
              <a:t>Jako drugie co do wielkości źródło energii odnawialnej, energia wodna pozostaje ważnym źródłem energii również dzisiaj. Według Eurostatu w 2024 r. stanowiła ona 29,9 % całkowitej energii elektrycznej wytwarzanej w UE ze źródeł odnawialnych. </a:t>
            </a:r>
          </a:p>
          <a:p>
            <a:pPr algn="just" latinLnBrk="0"/>
            <a:endParaRPr lang="en-GB" sz="1200" dirty="0"/>
          </a:p>
          <a:p>
            <a:pPr algn="just" latinLnBrk="0"/>
            <a:r>
              <a:rPr lang="en-GB" sz="1200" dirty="0"/>
              <a:t>Małe elektrownie wodne (o mocy poniżej 10 megawatów) wytwarzają energię elektryczną dla ponad 13 milionów gospodarstw domowych w Europie (</a:t>
            </a:r>
            <a:r>
              <a:rPr lang="en-GB" sz="1200" dirty="0">
                <a:hlinkClick r:id="rId3"/>
              </a:rPr>
              <a:t>Europejska Federacja Energii Odnawialnej</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Jaki jest potencjalny wpływ zmian klimatu na małe elektrownie wodne?</a:t>
            </a:r>
            <a:endParaRPr lang="en-US" sz="1050" kern="1200" dirty="0">
              <a:solidFill>
                <a:schemeClr val="bg1"/>
              </a:solidFill>
              <a:latin typeface="+mn-lt"/>
              <a:ea typeface="+mn-ea"/>
              <a:cs typeface="+mn-cs"/>
            </a:endParaRPr>
          </a:p>
          <a:p>
            <a:pPr marL="457200" indent="-457200" latinLnBrk="0">
              <a:buFont typeface="Arial"/>
              <a:buChar char="•"/>
            </a:pPr>
            <a:r>
              <a:rPr lang="en-US" sz="1200" dirty="0"/>
              <a:t>Obecnie nie jest jasne, jaki wpływ na małe elektrownie wodne będą miały zmiany klimatu. W skali globalnej niektóre badania przewidują wzrost produkcji energii wodnej o 2,4% do 6,3% w różnych scenariuszach, podczas gdy inne nie są pewne co do kierunku zmian. Jednak wszystkie badania zgadzają się co do tego, że istnieją znaczne różnice regionalne.</a:t>
            </a:r>
            <a:endParaRPr lang="en-US" sz="1200" dirty="0">
              <a:ea typeface="Calibri"/>
              <a:cs typeface="Calibri"/>
            </a:endParaRPr>
          </a:p>
          <a:p>
            <a:pPr marL="457200" indent="-457200" latinLnBrk="0">
              <a:buChar char="•"/>
            </a:pPr>
            <a:r>
              <a:rPr lang="en-US" sz="1200" dirty="0"/>
              <a:t>W związku z bardziej nieregularną pogodą i mniejszą przewidywalnością sezonową przewiduje się, że na przykład w Europie Północnej energia wytwarzana przez małe elektrownie wodne wzrośnie w okresie zimowym (styczeń-marzec) i spadnie w okresie wiosenno-letnim (kwiecień-czerwiec). </a:t>
            </a:r>
          </a:p>
          <a:p>
            <a:pPr marL="457200" indent="-457200" latinLnBrk="0">
              <a:buChar char="•"/>
            </a:pPr>
            <a:r>
              <a:rPr lang="en-US" sz="1200" dirty="0"/>
              <a:t>W Europie Południowej przewiduje się spadek produkcji energii elektrycznej w małych elektrowniach wodnych z powodu mniejszych opadów deszczu w ciągu roku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Łagodzenie wpływu zmian klimatycznych na odnawialne źródła energii</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Jak możemy złagodzić wpływ zmian klimatycznych na odnawialne źródła energii?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Łagodzenie wpływu zmian klimatycznych na odnawialne źródła energii</a:t>
            </a:r>
          </a:p>
          <a:p>
            <a:pPr latinLnBrk="0"/>
            <a:r>
              <a:rPr lang="en-US" sz="1200" dirty="0"/>
              <a:t>Artykuł Columbia Climate School pt. </a:t>
            </a:r>
            <a:r>
              <a:rPr lang="en-US" sz="1200" i="1" dirty="0">
                <a:hlinkClick r:id="rId3"/>
              </a:rPr>
              <a:t>„Jak zmiany klimatyczne wpływają na energię </a:t>
            </a:r>
            <a:r>
              <a:rPr lang="en-US" sz="1200" dirty="0"/>
              <a:t>odnawialną” omawia cztery podejścia do zwiększenia „odporności systemu energetycznego”. Są to: </a:t>
            </a:r>
          </a:p>
          <a:p>
            <a:pPr latinLnBrk="0"/>
            <a:endParaRPr lang="en-US" sz="1200" dirty="0"/>
          </a:p>
          <a:p>
            <a:pPr marL="457200" indent="-457200" latinLnBrk="0">
              <a:buFont typeface="+mj-lt"/>
              <a:buAutoNum type="arabicPeriod"/>
            </a:pPr>
            <a:r>
              <a:rPr lang="en-US" sz="1200" dirty="0"/>
              <a:t>Zapewnienie, że nie polegamy nadmiernie na jednym źródle energii i korzystamy z wielu różnych źródeł energii („dywersyfikacja koszyka energetycznego”). Może to przybrać formę „rozproszonych systemów energetycznych” lub energii wytwarzanej w jednym miejscu z wielu różnych źródeł (np. kilka gospodarstw domowych wyposażonych w panele słoneczne i/lub turbiny wiatrowe). </a:t>
            </a:r>
          </a:p>
          <a:p>
            <a:pPr marL="457200" indent="-457200" latinLnBrk="0">
              <a:buFont typeface="+mj-lt"/>
              <a:buAutoNum type="arabicPeriod"/>
            </a:pPr>
            <a:r>
              <a:rPr lang="en-US" sz="1200" dirty="0"/>
              <a:t>Wykorzystanie inteligentnych sieci energetycznych w celu zapewnienia efektywnej równowagi między produkcją a zużyciem energii.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Łagodzenie wpływu zmian klimatycznych na odnawialne źródła energii</a:t>
            </a:r>
          </a:p>
          <a:p>
            <a:endParaRPr lang="en-GB" dirty="0"/>
          </a:p>
          <a:p>
            <a:pPr marL="457200" indent="-457200" latinLnBrk="0">
              <a:buAutoNum type="arabicPeriod" startAt="3"/>
            </a:pPr>
            <a:r>
              <a:rPr lang="en-US" sz="1200" dirty="0"/>
              <a:t>Modernizacja infrastruktury w celu lepszego radzenia sobie z nieprzewidywalnością zmian klimatycznych. Modernizacja infrastruktury obejmuje ulepszenia turbin wiatrowych, tak aby mogły one lepiej przewidywać i dostosowywać się do silnych mrozów, upałów i burz. </a:t>
            </a:r>
          </a:p>
          <a:p>
            <a:pPr marL="457200" indent="-457200" latinLnBrk="0">
              <a:buAutoNum type="arabicPeriod" startAt="3"/>
            </a:pPr>
            <a:r>
              <a:rPr lang="en-US" sz="1200" dirty="0"/>
              <a:t>Wykorzystanie istniejących narzędzi i informacji (takich jak modelowanie i prognozowanie pogody) do podejmowania świadomych decyzji dotyczących lokalizacji infrastruktury energii odnawialnej.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Wpływ zmian klimatycznych oznacza, że warunki pogodowe stają się coraz bardziej niepewne i ekstremalne. W miarę przechodzenia na bardziej odnawialne źródła energii, jaki wpływ mają zmiany klimatu na odnawialne źródła energii? Jakie działania możemy podjąć, aby złagodzić te skutki?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W tej krótkiej prezentacji omówimy: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Czym są zmiany klimatyczne.</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Różne rodzaje produkcji energii (np. energia słoneczna, wiatrowa i mała energia wodna).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Potencjalny wpływ zmian klimatycznych na te odnawialne źródła energii.</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Jakie działania możemy podjąć, aby złagodzić wpływ zmian klimatycznych na odnawialne źródła energii.</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Łagodzenie wpływu zmian klimatu na odnawialne źródła energii</a:t>
            </a:r>
          </a:p>
          <a:p>
            <a:pPr latinLnBrk="0"/>
            <a:r>
              <a:rPr lang="en-US" sz="1200" dirty="0"/>
              <a:t>Na koniec należy </a:t>
            </a:r>
            <a:r>
              <a:rPr lang="en-US" sz="1200" dirty="0" err="1"/>
              <a:t>podkreślić</a:t>
            </a:r>
            <a:r>
              <a:rPr lang="en-US" sz="1200" dirty="0"/>
              <a:t>, że zmiany klimatu nie mają wpływu wyłącznie na odnawialne źródła energii: </a:t>
            </a:r>
          </a:p>
          <a:p>
            <a:pPr latinLnBrk="0"/>
            <a:endParaRPr lang="en-US" sz="1200" dirty="0"/>
          </a:p>
          <a:p>
            <a:pPr latinLnBrk="0"/>
            <a:r>
              <a:rPr lang="en-US" sz="1200" i="1" dirty="0"/>
              <a:t>„Chociaż zmiany klimatu stanowią zagrożenie dla obiektów wykorzystujących energię odnawialną, te same skutki zagrażają również systemom opartym na paliwach kopalnych, dlatego też podatność energii odnawialnej na zagrożenia nie powinna być powodem do opóźniania przejścia na czystą energię, które zmniejszy ryzyko związane z klimatem poprzez ograniczenie emisji gazów cieplarnianych”. </a:t>
            </a:r>
          </a:p>
          <a:p>
            <a:pPr latinLnBrk="0"/>
            <a:endParaRPr lang="en-US" sz="1200" i="1" dirty="0"/>
          </a:p>
          <a:p>
            <a:pPr latinLnBrk="0"/>
            <a:r>
              <a:rPr lang="en-US" sz="1200" dirty="0"/>
              <a:t>(</a:t>
            </a:r>
            <a:r>
              <a:rPr lang="en-US" sz="1200" dirty="0">
                <a:hlinkClick r:id="rId3"/>
              </a:rPr>
              <a:t>Jak zmiany klimatyczne wpływają na energię odnawialną</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Kolejne kroki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Jeśli chcesz dowiedzieć się więcej na temat potencjalnego wpływu zmian klimatycznych na energię odnawialną, przydatne mogą okazać się następujące zasoby: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Dowiedz się więcej o materiałach edukacyjnych projektu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Zapoznaj się z zestawem krótkich kursów Every1 dotyczących cyfryzacji energii, zatytułowanym </a:t>
            </a:r>
            <a:r>
              <a:rPr lang="en-GB" sz="1200" i="1" noProof="0" dirty="0">
                <a:solidFill>
                  <a:srgbClr val="373737"/>
                </a:solidFill>
                <a:hlinkClick r:id="rId4"/>
              </a:rPr>
              <a:t>„Digital Energy Essentials</a:t>
            </a:r>
            <a:r>
              <a:rPr lang="en-GB" sz="1200" noProof="0" dirty="0">
                <a:solidFill>
                  <a:srgbClr val="373737"/>
                </a:solidFill>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Przeczytaj artykuł Międzynarodowej Agencji Energetycznej </a:t>
            </a:r>
            <a:r>
              <a:rPr lang="en-US" altLang="ko-KR" sz="1200" i="1" dirty="0">
                <a:solidFill>
                  <a:srgbClr val="373737"/>
                </a:solidFill>
                <a:hlinkClick r:id="rId5"/>
              </a:rPr>
              <a:t>„Energia i klimat są ze sobą nierozerwalnie związane: zmiany klimatyczne”.</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Przeczytaj artykuł Columbia Climate School pt. </a:t>
            </a:r>
            <a:r>
              <a:rPr lang="en-US" sz="1200" i="1" dirty="0">
                <a:solidFill>
                  <a:srgbClr val="373737"/>
                </a:solidFill>
                <a:ea typeface="+mn-lt"/>
                <a:cs typeface="+mn-lt"/>
                <a:hlinkClick r:id="rId6"/>
              </a:rPr>
              <a:t>„Jak zmiany klimatyczne wpływają na energię odnawialną</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Podziękowania</a:t>
            </a:r>
          </a:p>
          <a:p>
            <a:pPr fontAlgn="base" latinLnBrk="0" hangingPunct="0"/>
            <a:r>
              <a:rPr lang="en-GB" i="1" dirty="0"/>
              <a:t>Jak zmiany klimatyczne wpływają na energię odnawialną? </a:t>
            </a:r>
            <a:r>
              <a:rPr lang="en-GB" dirty="0"/>
              <a:t>Zawiera adaptacje slajdu 9 z prezentacji Komisji Europejskiej </a:t>
            </a:r>
            <a:r>
              <a:rPr lang="en-GB" dirty="0">
                <a:hlinkClick r:id="rId3"/>
              </a:rPr>
              <a:t>pt. „Fotowoltaika</a:t>
            </a:r>
            <a:r>
              <a:rPr lang="en-GB" dirty="0"/>
              <a:t>”, slajdu 11 z prezentacji Komisji Europejskiej pt</a:t>
            </a:r>
            <a:r>
              <a:rPr lang="en-GB" dirty="0">
                <a:hlinkClick r:id="rId4"/>
              </a:rPr>
              <a:t>. „Energia wiatrowa</a:t>
            </a:r>
            <a:r>
              <a:rPr lang="en-GB" dirty="0"/>
              <a:t>” oraz slajdu 15 z prezentacji Komisji Europejskiej pt</a:t>
            </a:r>
            <a:r>
              <a:rPr lang="en-GB" dirty="0">
                <a:hlinkClick r:id="rId5"/>
              </a:rPr>
              <a:t>. „Energia wodna</a:t>
            </a:r>
            <a:r>
              <a:rPr lang="en-GB" dirty="0"/>
              <a:t>” („Oryginalne prace”), które są objęte licencją </a:t>
            </a:r>
            <a:r>
              <a:rPr lang="en-GB" u="sng" dirty="0">
                <a:hlinkClick r:id="rId6"/>
              </a:rPr>
              <a:t>CC BY 4.0</a:t>
            </a:r>
            <a:r>
              <a:rPr lang="en-GB" dirty="0"/>
              <a:t>. Adaptacja ta została wykonana i opublikowana przez Every1 Project („Adapter”) i jest objęta licencją </a:t>
            </a:r>
            <a:r>
              <a:rPr lang="en-GB" u="sng" dirty="0">
                <a:hlinkClick r:id="rId7"/>
              </a:rPr>
              <a:t>CC BY-SA 4.0</a:t>
            </a:r>
            <a:r>
              <a:rPr lang="en-GB" dirty="0"/>
              <a:t>, o ile nie zaznaczono inaczej. </a:t>
            </a:r>
            <a:endParaRPr lang="en-US" dirty="0"/>
          </a:p>
          <a:p>
            <a:pPr latinLnBrk="0"/>
            <a:endParaRPr lang="en-GB" dirty="0"/>
          </a:p>
          <a:p>
            <a:pPr latinLnBrk="0"/>
            <a:endParaRPr lang="en-GB" dirty="0"/>
          </a:p>
          <a:p>
            <a:pPr latinLnBrk="0"/>
            <a:r>
              <a:rPr lang="en-GB" dirty="0"/>
              <a:t>W niniejszej prezentacji wykorzystano następujące zdjęcia: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Zdjęcie na okładce: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autorstwa Erika De Haana jest objęte licencją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Wprowadzenie i Łagodzenie wpływu zmian klimatycznych na odnawialne źródła energii: </a:t>
            </a:r>
            <a:r>
              <a:rPr lang="en-US" dirty="0">
                <a:solidFill>
                  <a:schemeClr val="dk1"/>
                </a:solidFill>
                <a:ea typeface="Public Sans"/>
                <a:cs typeface="Public Sans"/>
                <a:sym typeface="Public Sans"/>
                <a:hlinkClick r:id="rId10"/>
              </a:rPr>
              <a:t>Wiatrowa energia w końcu </a:t>
            </a:r>
            <a:r>
              <a:rPr lang="en-US" dirty="0">
                <a:solidFill>
                  <a:schemeClr val="dk1"/>
                </a:solidFill>
                <a:ea typeface="Public Sans"/>
                <a:cs typeface="Public Sans"/>
                <a:sym typeface="Public Sans"/>
              </a:rPr>
              <a:t>autorstwa Kim Jensen na licencji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Czym są zmiany klimatyczne?: </a:t>
            </a:r>
            <a:r>
              <a:rPr lang="en-US" dirty="0">
                <a:solidFill>
                  <a:schemeClr val="dk1"/>
                </a:solidFill>
                <a:ea typeface="Public Sans"/>
                <a:cs typeface="Public Sans"/>
                <a:sym typeface="Public Sans"/>
                <a:hlinkClick r:id="rId11"/>
              </a:rPr>
              <a:t>Zmiany klimatyczne </a:t>
            </a:r>
            <a:r>
              <a:rPr lang="en-US" dirty="0">
                <a:solidFill>
                  <a:schemeClr val="dk1"/>
                </a:solidFill>
                <a:ea typeface="Public Sans"/>
                <a:cs typeface="Public Sans"/>
                <a:sym typeface="Public Sans"/>
              </a:rPr>
              <a:t>autorstwa Andreasa </a:t>
            </a:r>
            <a:r>
              <a:rPr lang="en-US" dirty="0" err="1">
                <a:solidFill>
                  <a:schemeClr val="dk1"/>
                </a:solidFill>
                <a:ea typeface="Public Sans"/>
                <a:cs typeface="Public Sans"/>
                <a:sym typeface="Public Sans"/>
              </a:rPr>
              <a:t>Manessingera </a:t>
            </a:r>
            <a:r>
              <a:rPr lang="en-US" dirty="0">
                <a:solidFill>
                  <a:schemeClr val="dk1"/>
                </a:solidFill>
                <a:ea typeface="Public Sans"/>
                <a:cs typeface="Public Sans"/>
                <a:sym typeface="Public Sans"/>
              </a:rPr>
              <a:t>na licencji </a:t>
            </a:r>
            <a:r>
              <a:rPr lang="en-US" dirty="0">
                <a:solidFill>
                  <a:schemeClr val="dk1"/>
                </a:solidFill>
                <a:ea typeface="Public Sans"/>
                <a:cs typeface="Public Sans"/>
                <a:sym typeface="Public Sans"/>
                <a:hlinkClick r:id="rId12"/>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Jaki jest potencjalny wpływ zmian klimatycznych na energię słoneczną?: </a:t>
            </a:r>
            <a:r>
              <a:rPr lang="en-US" dirty="0">
                <a:solidFill>
                  <a:schemeClr val="dk1"/>
                </a:solidFill>
                <a:ea typeface="Public Sans"/>
                <a:cs typeface="Public Sans"/>
                <a:sym typeface="Public Sans"/>
                <a:hlinkClick r:id="rId13"/>
              </a:rPr>
              <a:t>Panele słoneczne </a:t>
            </a:r>
            <a:r>
              <a:rPr lang="en-US" dirty="0">
                <a:solidFill>
                  <a:schemeClr val="dk1"/>
                </a:solidFill>
                <a:ea typeface="Public Sans"/>
                <a:cs typeface="Public Sans"/>
                <a:sym typeface="Public Sans"/>
              </a:rPr>
              <a:t>autorstwa Jonathana Cutrera na licencji </a:t>
            </a:r>
            <a:r>
              <a:rPr lang="en-US" dirty="0">
                <a:solidFill>
                  <a:schemeClr val="dk1"/>
                </a:solidFill>
                <a:ea typeface="Public Sans"/>
                <a:cs typeface="Public Sans"/>
                <a:sym typeface="Public Sans"/>
                <a:hlinkClick r:id="rId9"/>
              </a:rPr>
              <a:t>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Jaki jest potencjalny wpływ zmian klimatycznych na energię wiatrową?: </a:t>
            </a:r>
            <a:r>
              <a:rPr lang="en-US" dirty="0">
                <a:solidFill>
                  <a:schemeClr val="dk1"/>
                </a:solidFill>
                <a:ea typeface="Public Sans"/>
                <a:cs typeface="Public Sans"/>
                <a:sym typeface="Public Sans"/>
                <a:hlinkClick r:id="rId14"/>
              </a:rPr>
              <a:t>Energia elektryczna </a:t>
            </a:r>
            <a:r>
              <a:rPr lang="en-US" dirty="0">
                <a:solidFill>
                  <a:schemeClr val="dk1"/>
                </a:solidFill>
                <a:ea typeface="Public Sans"/>
                <a:cs typeface="Public Sans"/>
                <a:sym typeface="Public Sans"/>
              </a:rPr>
              <a:t>autorstwa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jest objęta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Jaki jest potencjalny wpływ zmian klimatycznych na małe elektrownie wodne?: </a:t>
            </a:r>
            <a:r>
              <a:rPr lang="en-US" sz="1200" dirty="0">
                <a:solidFill>
                  <a:schemeClr val="dk1"/>
                </a:solidFill>
                <a:ea typeface="Public Sans"/>
                <a:cs typeface="Public Sans"/>
                <a:sym typeface="Public Sans"/>
                <a:hlinkClick r:id="rId16"/>
              </a:rPr>
              <a:t>Mini elektrownia wodna </a:t>
            </a:r>
            <a:r>
              <a:rPr lang="en-US" sz="1200" dirty="0">
                <a:solidFill>
                  <a:schemeClr val="dk1"/>
                </a:solidFill>
                <a:ea typeface="Public Sans"/>
                <a:cs typeface="Public Sans"/>
                <a:sym typeface="Public Sans"/>
              </a:rPr>
              <a:t>autorstwa Sergii </a:t>
            </a:r>
            <a:r>
              <a:rPr lang="en-US" sz="1200" dirty="0" err="1">
                <a:solidFill>
                  <a:schemeClr val="dk1"/>
                </a:solidFill>
                <a:ea typeface="Public Sans"/>
                <a:cs typeface="Public Sans"/>
                <a:sym typeface="Public Sans"/>
              </a:rPr>
              <a:t>Gulenok </a:t>
            </a:r>
            <a:r>
              <a:rPr lang="en-US" sz="1200" dirty="0">
                <a:solidFill>
                  <a:schemeClr val="dk1"/>
                </a:solidFill>
                <a:ea typeface="Public Sans"/>
                <a:cs typeface="Public Sans"/>
                <a:sym typeface="Public Sans"/>
              </a:rPr>
              <a:t>jest </a:t>
            </a:r>
            <a:r>
              <a:rPr lang="en-US" dirty="0">
                <a:solidFill>
                  <a:schemeClr val="dk1"/>
                </a:solidFill>
                <a:ea typeface="Public Sans"/>
                <a:cs typeface="Public Sans"/>
                <a:sym typeface="Public Sans"/>
              </a:rPr>
              <a:t>objęta licencją </a:t>
            </a:r>
            <a:r>
              <a:rPr lang="en-US" dirty="0">
                <a:solidFill>
                  <a:schemeClr val="dk1"/>
                </a:solidFill>
                <a:ea typeface="Public Sans"/>
                <a:cs typeface="Public Sans"/>
                <a:sym typeface="Public Sans"/>
                <a:hlinkClick r:id="rId9"/>
              </a:rPr>
              <a:t>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Podziękowania</a:t>
            </a:r>
          </a:p>
          <a:p>
            <a:pPr latinLnBrk="0">
              <a:buSzPts val="2800"/>
            </a:pPr>
            <a:r>
              <a:rPr lang="en-GB" sz="1200" dirty="0">
                <a:solidFill>
                  <a:srgbClr val="231F20"/>
                </a:solidFill>
                <a:ea typeface="Calibri"/>
                <a:cs typeface="Calibri"/>
              </a:rPr>
              <a:t>W niniejszej prezentacji wykorzystano następujące źródła: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Zmiany klimatyczne i energia wiatrowa: Wiatry zmian.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i van Vuuren, D. P. (2021). Wpływ zmian klimatycznych na dostawy energii odnawialnej.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i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Zmiany klimatu i energia odnawialna</a:t>
            </a:r>
            <a:r>
              <a:rPr lang="en-US" sz="1200" dirty="0">
                <a:solidFill>
                  <a:schemeClr val="dk1"/>
                </a:solidFill>
              </a:rPr>
              <a:t>. Międzynarodowa Agencja Energii Odnawialnej.</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Systemy fotowoltaiczne w ekstremalnych warunkach pogodowych: studia przypadków, klasyfikacja, ocena podatności i ścieżki adaptacyjne. </a:t>
            </a:r>
            <a:r>
              <a:rPr lang="en-US" sz="1200" dirty="0">
                <a:solidFill>
                  <a:schemeClr val="dk1"/>
                </a:solidFill>
              </a:rPr>
              <a:t>Science Direct: Energy Reports. Tom 13, czerwiec 2025 r., str. 929-959. </a:t>
            </a:r>
            <a:r>
              <a:rPr lang="en-US" sz="12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i Monteiro, A. (2022). Prognozowanie nieuniknionego: przegląd wpływu zmian klimatycznych na zasoby energii odnawialnej. </a:t>
            </a:r>
            <a:r>
              <a:rPr lang="en-US" sz="1200" i="1" dirty="0">
                <a:solidFill>
                  <a:schemeClr val="dk1"/>
                </a:solidFill>
              </a:rPr>
              <a:t>Zrównoważone technologie energetyczne i oceny</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i </a:t>
            </a:r>
            <a:r>
              <a:rPr lang="en-US" sz="1200" dirty="0" err="1">
                <a:solidFill>
                  <a:schemeClr val="dk1"/>
                </a:solidFill>
              </a:rPr>
              <a:t>Cerdá</a:t>
            </a:r>
            <a:r>
              <a:rPr lang="en-US" sz="1200" dirty="0">
                <a:solidFill>
                  <a:schemeClr val="dk1"/>
                </a:solidFill>
              </a:rPr>
              <a:t>, E. (2019). Wpływ zmian klimatycznych na wytwarzanie energii odnawialnej. Przegląd prognoz ilościowych. </a:t>
            </a:r>
            <a:r>
              <a:rPr lang="en-US" sz="1200" i="1" dirty="0">
                <a:solidFill>
                  <a:schemeClr val="dk1"/>
                </a:solidFill>
              </a:rPr>
              <a:t>Przegląd energii odnawialnej i zrównoważonej</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Raport dotyczący rozwoju małych elektrowni wodnych na świecie w 2022 r. Publikacja tematyczna: Małe elektrownie wodne a zmiany klimatu. Organizacja Narodów Zjednoczonych ds. Rozwoju Przemysłowego, Wiedeń, Austria; Międzynarodowe Centrum Małych Elektrowni Wodnych, Hangzhou, Chiny. Dostępne na stronie</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(2021, 11 </a:t>
            </a:r>
            <a:r>
              <a:rPr lang="en-US" sz="1200" dirty="0" err="1">
                <a:solidFill>
                  <a:schemeClr val="dk1"/>
                </a:solidFill>
              </a:rPr>
              <a:t>stycznia</a:t>
            </a:r>
            <a:r>
              <a:rPr lang="en-US" sz="1200" dirty="0">
                <a:solidFill>
                  <a:schemeClr val="dk1"/>
                </a:solidFill>
              </a:rPr>
              <a:t>). </a:t>
            </a:r>
            <a:r>
              <a:rPr lang="en-US" sz="1200" i="1" dirty="0" err="1">
                <a:solidFill>
                  <a:schemeClr val="dk1"/>
                </a:solidFill>
              </a:rPr>
              <a:t>Energie odnawialne w kontekście zmian klimatycznych</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Dziękuję!</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Zaczynamy od zdefiniowania pojęcia zmiany klimatu, a następnie omawiamy po kolei trzy różne rodzaje produkcji energii. Na początek zapraszamy Cię do zatrzymania się i zastanowienia się nad pytaniem skłaniającym do refleksji. Poświęć chwilę na rozważenie każdego pytania, a następnie przejdź do dalszej części, aby dowiedzieć się więcej o konkretnym rodzaju produkcji energii, potencjalnym wpływie zmiany klimatu i możliwych rozwiązaniach.</a:t>
            </a:r>
          </a:p>
          <a:p>
            <a:pPr latinLnBrk="0"/>
            <a:endParaRPr lang="en-GB" sz="1200" noProof="0" dirty="0">
              <a:solidFill>
                <a:srgbClr val="2B2C30"/>
              </a:solidFill>
              <a:sym typeface="Public Sans"/>
            </a:endParaRPr>
          </a:p>
          <a:p>
            <a:pPr latinLnBrk="0"/>
            <a:r>
              <a:rPr lang="en-GB" sz="1200" dirty="0">
                <a:solidFill>
                  <a:srgbClr val="2B2C30"/>
                </a:solidFill>
                <a:sym typeface="Public Sans"/>
              </a:rPr>
              <a:t>Możesz zapoznać się z każdym rodzajem produkcji energii po kolei. Możesz też wybrać konkretny rodzaj, który chcesz zbadać w pierwszej kolejności, korzystając z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Zmiany klimatyczne i trzy różne rodzaje produkcji energii</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Zacznijmy od początku: Czym są zmiany klimatyczne?</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Skup się na zmianach klimatycznych i różnych rodzajach produkcji energii: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Energia słoneczna (panele fotowoltaiczne).</a:t>
            </a:r>
          </a:p>
          <a:p>
            <a:pPr marL="800100" lvl="1" indent="-342900" latinLnBrk="0">
              <a:buFont typeface="Arial" panose="020B0604020202020204" pitchFamily="34" charset="0"/>
              <a:buChar char="•"/>
            </a:pPr>
            <a:r>
              <a:rPr lang="en-US" sz="2400" dirty="0">
                <a:ea typeface="Calibri"/>
                <a:cs typeface="Calibri"/>
                <a:sym typeface="Public Sans"/>
              </a:rPr>
              <a:t>Energia</a:t>
            </a:r>
            <a:r>
              <a:rPr lang="en-US" sz="2400" dirty="0">
                <a:ea typeface="Public Sans"/>
                <a:cs typeface="Public Sans"/>
                <a:sym typeface="Public Sans"/>
              </a:rPr>
              <a:t> wiatrowa (turbiny wiatrowe).</a:t>
            </a:r>
          </a:p>
          <a:p>
            <a:pPr marL="800100" lvl="1" indent="-342900" latinLnBrk="0">
              <a:buFont typeface="Arial" panose="020B0604020202020204" pitchFamily="34" charset="0"/>
              <a:buChar char="•"/>
            </a:pPr>
            <a:r>
              <a:rPr lang="en-US" sz="2400" dirty="0">
                <a:ea typeface="Public Sans"/>
                <a:cs typeface="Public Sans"/>
                <a:sym typeface="Public Sans"/>
              </a:rPr>
              <a:t>Małe elektrownie wodne.</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Łagodzenie wpływu zmian klimatycznych na odnawialne źródła energii.</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Czym są zmiany klimatu? </a:t>
            </a:r>
            <a:endParaRPr lang="en-US" sz="1050" kern="1200" dirty="0">
              <a:solidFill>
                <a:schemeClr val="bg1"/>
              </a:solidFill>
              <a:latin typeface="+mn-lt"/>
              <a:ea typeface="+mn-ea"/>
              <a:cs typeface="+mn-cs"/>
            </a:endParaRPr>
          </a:p>
          <a:p>
            <a:pPr latinLnBrk="0"/>
            <a:r>
              <a:rPr lang="en-GB" sz="1200" dirty="0">
                <a:ea typeface="Roboto"/>
                <a:cs typeface="Roboto"/>
              </a:rPr>
              <a:t>„Zmiana klimatu odnosi się do długoterminowych zmian temperatur i wzorców pogodowych. Zmiany te mogą mieć charakter naturalny, spowodowany zmianami aktywności słonecznej lub dużymi erupcjami wulkanów. </a:t>
            </a:r>
          </a:p>
          <a:p>
            <a:pPr latinLnBrk="0"/>
            <a:endParaRPr lang="en-GB" sz="1200" dirty="0">
              <a:ea typeface="Roboto"/>
              <a:cs typeface="Roboto"/>
            </a:endParaRPr>
          </a:p>
          <a:p>
            <a:pPr latinLnBrk="0"/>
            <a:r>
              <a:rPr lang="en-GB" sz="1200" dirty="0">
                <a:ea typeface="Roboto"/>
                <a:cs typeface="Roboto"/>
              </a:rPr>
              <a:t>Jednak od XIX wieku </a:t>
            </a:r>
            <a:r>
              <a:rPr lang="en-GB" sz="1200" dirty="0">
                <a:ea typeface="Roboto"/>
                <a:cs typeface="Roboto"/>
                <a:hlinkClick r:id="rId3">
                  <a:extLst>
                    <a:ext uri="{A12FA001-AC4F-418D-AE19-62706E023703}">
                      <ahyp:hlinkClr xmlns:ahyp="http://schemas.microsoft.com/office/drawing/2018/hyperlinkcolor" val="tx"/>
                    </a:ext>
                  </a:extLst>
                </a:hlinkClick>
              </a:rPr>
              <a:t>głównym czynnikiem powodującym zmiany klimatu jest działalność człowieka</a:t>
            </a:r>
            <a:r>
              <a:rPr lang="en-GB" sz="1200" dirty="0">
                <a:ea typeface="Roboto"/>
                <a:cs typeface="Roboto"/>
              </a:rPr>
              <a:t>, przede wszystkim spalanie paliw kopalnych, takich jak węgiel, ropa naftowa i gaz. </a:t>
            </a:r>
          </a:p>
          <a:p>
            <a:pPr latinLnBrk="0"/>
            <a:endParaRPr lang="en-GB" sz="1200" dirty="0">
              <a:ea typeface="Roboto"/>
              <a:cs typeface="Roboto"/>
            </a:endParaRPr>
          </a:p>
          <a:p>
            <a:pPr latinLnBrk="0"/>
            <a:r>
              <a:rPr lang="en-GB" sz="1200" dirty="0">
                <a:ea typeface="Roboto"/>
                <a:cs typeface="Roboto"/>
              </a:rPr>
              <a:t>Spalanie paliw kopalnych powoduje emisję gazów cieplarnianych, które działają jak koc otulający Ziemię, zatrzymując ciepło słoneczne i podnosząc temperaturę”. (</a:t>
            </a:r>
            <a:r>
              <a:rPr lang="en-GB" sz="1200" dirty="0">
                <a:ea typeface="Roboto"/>
                <a:cs typeface="Roboto"/>
                <a:hlinkClick r:id="rId4">
                  <a:extLst>
                    <a:ext uri="{A12FA001-AC4F-418D-AE19-62706E023703}">
                      <ahyp:hlinkClr xmlns:ahyp="http://schemas.microsoft.com/office/drawing/2018/hyperlinkcolor" val="tx"/>
                    </a:ext>
                  </a:extLst>
                </a:hlinkClick>
              </a:rPr>
              <a:t>Organizacja Narodów Zjednoczonych</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Czym są zmiany klimatyczne?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Jak wyjaśnia Organizacja </a:t>
            </a:r>
            <a:r>
              <a:rPr lang="en-GB" sz="1200" dirty="0">
                <a:ea typeface="Public Sans"/>
                <a:cs typeface="Public Sans"/>
                <a:sym typeface="Public Sans"/>
                <a:hlinkClick r:id="rId3"/>
              </a:rPr>
              <a:t>Narodów Zjednoczonych</a:t>
            </a:r>
            <a:r>
              <a:rPr lang="en-GB" sz="1200" dirty="0">
                <a:ea typeface="Public Sans"/>
                <a:cs typeface="Public Sans"/>
                <a:sym typeface="Public Sans"/>
              </a:rPr>
              <a:t>, możemy przeciwdziałać zmianom klimatycznym poprzez ograniczenie emisji gazów cieplarnianych. Aby to osiągnąć, musimy: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Odejść od paliw kopalnych (takich jak węgiel i ropa naftowa) na rzecz odnawialnych źródeł energii (takich jak energia słoneczna i wiatrowa).</a:t>
            </a:r>
          </a:p>
          <a:p>
            <a:pPr marL="342900" indent="-342900" latinLnBrk="0">
              <a:buFont typeface="Arial" panose="020B0604020202020204" pitchFamily="34" charset="0"/>
              <a:buChar char="•"/>
            </a:pPr>
            <a:r>
              <a:rPr lang="en-GB" sz="1200" dirty="0">
                <a:ea typeface="Public Sans"/>
                <a:cs typeface="Public Sans"/>
                <a:sym typeface="Public Sans"/>
              </a:rPr>
              <a:t>Dostosować się do skutków zmieniającego się klimatu.</a:t>
            </a:r>
          </a:p>
          <a:p>
            <a:pPr marL="342900" indent="-342900" latinLnBrk="0">
              <a:buFont typeface="Arial" panose="020B0604020202020204" pitchFamily="34" charset="0"/>
              <a:buChar char="•"/>
            </a:pPr>
            <a:r>
              <a:rPr lang="en-GB" sz="1200" dirty="0">
                <a:ea typeface="Public Sans"/>
                <a:cs typeface="Public Sans"/>
                <a:sym typeface="Public Sans"/>
              </a:rPr>
              <a:t>Inwestować w zmiany. Potrzebne są inwestycje zarówno ze strony rządów, jak i przedsiębiorstw.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Różne rodzaje produkcji energii: energia słoneczna (panele fotowoltaiczne)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Jaki jest potencjalny wpływ zmian klimatycznych na energię słoneczną?</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Różne rodzaje produkcji energii: energia słoneczna (panele fotowoltaiczne)</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Fotowoltaika to metoda wytwarzania energii elektrycznej przy użyciu ogniw słonecznych, które przekształcają energię słoneczną w energię elektryczną. Ogniwa te są montowane w panele słoneczne, a następnie instalowane na ziemi, dachach lub pływające na zaporach lub jeziorach.</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Technologia fotowoltaiczna staje się coraz bardziej popularna na całym świecie. Z roku na rok fotowoltaika stanowi coraz większą część koszyka energetycznego UE. Według </a:t>
            </a:r>
            <a:r>
              <a:rPr lang="en-US" sz="1200" dirty="0">
                <a:ea typeface="Public Sans"/>
                <a:cs typeface="Public Sans"/>
                <a:sym typeface="Public Sans"/>
                <a:hlinkClick r:id="rId3"/>
              </a:rPr>
              <a:t>Ember</a:t>
            </a:r>
            <a:r>
              <a:rPr lang="en-US" sz="1200" dirty="0">
                <a:ea typeface="Public Sans"/>
                <a:cs typeface="Public Sans"/>
                <a:sym typeface="Public Sans"/>
              </a:rPr>
              <a:t> w 2024 r. produkcja energii elektrycznej z fotowoltaiki stanowiła 11% całkowitej produkcji energii elektrycznej w UE.</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Jaki jest potencjalny wpływ zmian klimatycznych na energię słoneczną?</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Huragany i tornada mogą być bardzo intensywne i nieprzewidywalne. Tego typu zjawiska pogodowe mogą powodować znaczne szkody fizyczne w systemach fotowoltaicznych i ich instalacjach elektrycznych, powodując ich przemieszczenie i uszkodzenie (Okonkwo et al, 2025). </a:t>
            </a:r>
          </a:p>
          <a:p>
            <a:pPr marL="342900" indent="-342900" latinLnBrk="0">
              <a:buFont typeface="Arial" panose="020B0604020202020204" pitchFamily="34" charset="0"/>
              <a:buChar char="•"/>
            </a:pPr>
            <a:r>
              <a:rPr lang="en-GB" sz="1200" dirty="0">
                <a:ea typeface="Public Sans"/>
                <a:cs typeface="Public Sans"/>
                <a:sym typeface="Public Sans"/>
              </a:rPr>
              <a:t>Wysokie temperatury mogą również uszkodzić baterie paneli słonecznych. Pewną ochronę może zapewnić izolacja.</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Wykorzystanie energii słonecznej może wzrosnąć w umiarkowanych strefach klimatycznych, gdzie występuje wzrost bezpośredniego nasłonecznienia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CDFA8463-581F-4878-4867-2BD2FB99B749}"/>
              </a:ext>
            </a:extLst>
          </p:cNvPr>
          <p:cNvSpPr txBox="1"/>
          <p:nvPr userDrawn="1"/>
        </p:nvSpPr>
        <p:spPr>
          <a:xfrm>
            <a:off x="2555631" y="5992142"/>
            <a:ext cx="5029200" cy="861774"/>
          </a:xfrm>
          <a:prstGeom prst="rect">
            <a:avLst/>
          </a:prstGeom>
          <a:noFill/>
        </p:spPr>
        <p:txBody>
          <a:bodyPr wrap="square" rtlCol="0">
            <a:spAutoFit/>
          </a:bodyPr>
          <a:lstStyle/>
          <a:p>
            <a:pPr latinLnBrk="0" hangingPunct="0"/>
            <a:r>
              <a:rPr lang="pl-PL" sz="1000" b="0" i="0" kern="1200" noProof="1">
                <a:solidFill>
                  <a:schemeClr val="tx1"/>
                </a:solidFill>
                <a:effectLst/>
                <a:latin typeface="+mn-lt"/>
                <a:ea typeface="+mn-ea"/>
                <a:cs typeface="+mn-cs"/>
              </a:rPr>
              <a:t>Projekt ten otrzymał dofinansowanie z programu Unii Europejskiej „Horyzont” na rzecz badań naukowych i innowacji (2021–2027) na podstawie umowy o dotację nr 101075596. Odpowiedzialność za treść niniejszego materiału spoczywa wyłącznie na projekcie Every1 i niekoniecznie odzwierciedla opinię Unii Europejskiej. Prezentacja jest objęta licencją </a:t>
            </a:r>
            <a:r>
              <a:rPr lang="pl-PL"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pl-PL" sz="1000" b="0" i="0" kern="1200" noProof="1">
                <a:solidFill>
                  <a:schemeClr val="tx1"/>
                </a:solidFill>
                <a:effectLst/>
                <a:latin typeface="+mn-lt"/>
                <a:ea typeface="+mn-ea"/>
                <a:cs typeface="+mn-cs"/>
              </a:rPr>
              <a:t>chyba że zaznaczono inaczej. </a:t>
            </a:r>
            <a:endParaRPr lang="pl-PL" sz="1000" noProof="1"/>
          </a:p>
        </p:txBody>
      </p:sp>
      <p:pic>
        <p:nvPicPr>
          <p:cNvPr id="6" name="Picture 5">
            <a:extLst>
              <a:ext uri="{FF2B5EF4-FFF2-40B4-BE49-F238E27FC236}">
                <a16:creationId xmlns:a16="http://schemas.microsoft.com/office/drawing/2014/main" id="{1E1ED495-465F-8201-DC94-89255EDE3B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231" y="6177688"/>
            <a:ext cx="2438400" cy="511111"/>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pl-PL" sz="6000" noProof="1"/>
              <a:t>Jak zmiany klimatu wpływają na energię odnawialną?</a:t>
            </a:r>
            <a:endParaRPr lang="pl-PL"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Różne rodzaje produkcji energii: Energia wiatrowa (turbiny wiatrowe) – wprowadzenie</a:t>
            </a:r>
            <a:endParaRPr lang="pl-PL" noProof="1">
              <a:effectLst/>
            </a:endParaRPr>
          </a:p>
          <a:p>
            <a:endParaRPr lang="pl-PL"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Jaki jest potencjalny wpływ zmian klimatycznych na energię wiatrową?</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7619115"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Różne rodzaje produkcji energii: Energia wiatrowa (turbiny wiatrowe) 1</a:t>
            </a:r>
            <a:endParaRPr lang="pl-PL" noProof="1">
              <a:effectLst/>
            </a:endParaRPr>
          </a:p>
          <a:p>
            <a:endParaRPr lang="pl-PL"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277561"/>
            <a:ext cx="7993309" cy="3816429"/>
          </a:xfrm>
          <a:prstGeom prst="rect">
            <a:avLst/>
          </a:prstGeom>
          <a:noFill/>
        </p:spPr>
        <p:txBody>
          <a:bodyPr wrap="square" lIns="91440" tIns="45720" rIns="91440" bIns="45720" rtlCol="0" anchor="t">
            <a:spAutoFit/>
          </a:bodyPr>
          <a:lstStyle/>
          <a:p>
            <a:pPr latinLnBrk="0"/>
            <a:r>
              <a:rPr lang="en-GB" sz="2000" dirty="0"/>
              <a:t>Wiatr jest czystym i bogatym źródłem energii wykorzystywanym do wytwarzania energii elektrycznej. Można go wykorzystywać zarówno na lądzie (onshore), jak i na morzu (offshore).</a:t>
            </a:r>
          </a:p>
          <a:p>
            <a:pPr latinLnBrk="0"/>
            <a:endParaRPr lang="en-GB" sz="1100" dirty="0"/>
          </a:p>
          <a:p>
            <a:pPr latinLnBrk="0"/>
            <a:r>
              <a:rPr lang="en-GB" sz="2000" dirty="0"/>
              <a:t>Ciągłe ulepszenia w produkcji i konstrukcji turbin wiatrowych w połączeniu z poprawą współczynników wydajności (więcej energii elektrycznej wytwarzanej przez turbinę) zainstalowanych, dzięki bardziej wydajnym turbinom i/lub lepszej lokalizacji, na przykład, spowodowały obniżenie kosztów energii wiatrowej i potwierdziły jej pozycję jako kluczowego czynnika napędzającego przejście na czystą energię.</a:t>
            </a:r>
          </a:p>
          <a:p>
            <a:pPr latinLnBrk="0"/>
            <a:endParaRPr lang="en-GB" sz="1100" dirty="0"/>
          </a:p>
          <a:p>
            <a:pPr latinLnBrk="0"/>
            <a:r>
              <a:rPr lang="en-GB" sz="2000" dirty="0"/>
              <a:t>Według </a:t>
            </a:r>
            <a:r>
              <a:rPr lang="en-GB" sz="2000" dirty="0">
                <a:hlinkClick r:id="rId3"/>
              </a:rPr>
              <a:t>Eurostatu </a:t>
            </a:r>
            <a:r>
              <a:rPr lang="en-GB" sz="2000" dirty="0"/>
              <a:t>w 2024 r. energia wiatrowa stanowiła 39,1% całkowitej energii elektrycznej wytworzonej ze źródeł odnawialnych w UE.</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7646198"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Różne rodzaje produkcji energii: Energia wiatrowa (turbiny wiatrowe) 2</a:t>
            </a:r>
            <a:endParaRPr lang="pl-PL" noProof="1">
              <a:effectLst/>
            </a:endParaRPr>
          </a:p>
          <a:p>
            <a:pPr latinLnBrk="0"/>
            <a:endParaRPr lang="pl-PL" noProof="1"/>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Główne elementy turbiny wiatrowej to:</a:t>
            </a:r>
          </a:p>
          <a:p>
            <a:pPr marL="342900" indent="-342900" algn="just" latinLnBrk="0">
              <a:buFont typeface="Arial" panose="020B0604020202020204" pitchFamily="34" charset="0"/>
              <a:buChar char="•"/>
            </a:pPr>
            <a:r>
              <a:rPr lang="en-GB" sz="2400" dirty="0"/>
              <a:t>Wirnik, który obejmuje łopaty i napędza wał, przekształca energię wiatru w mechaniczną energię obrotową.</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Korpus, w którym znajduje się wał główny, przekładnia (zwiększająca prędkość obrotową), generator (przekształcający energię mechaniczną w energię elektryczną) oraz układ sterowania.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Wieża nośna, która podnosi turbinę na wysokość, na której może ona wychwytywać silniejsze i bardziej stałe prądy powietrza.</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4" y="766568"/>
            <a:ext cx="11448555" cy="1325563"/>
          </a:xfrm>
          <a:prstGeom prst="rect">
            <a:avLst/>
          </a:prstGeom>
        </p:spPr>
        <p:txBody>
          <a:bodyPr/>
          <a:lstStyle/>
          <a:p>
            <a:pPr latinLnBrk="0"/>
            <a:r>
              <a:rPr lang="pl-PL" sz="2800" b="1" noProof="1">
                <a:solidFill>
                  <a:schemeClr val="bg1"/>
                </a:solidFill>
              </a:rPr>
              <a:t>Jaki jest potencjalny wpływ zmian klimatycznych na energię wiatrową?</a:t>
            </a:r>
            <a:endParaRPr lang="pl-PL" b="1" noProof="1">
              <a:solidFill>
                <a:schemeClr val="bg1"/>
              </a:solidFill>
            </a:endParaRPr>
          </a:p>
        </p:txBody>
      </p:sp>
      <p:sp>
        <p:nvSpPr>
          <p:cNvPr id="4" name="TextBox 3">
            <a:extLst>
              <a:ext uri="{FF2B5EF4-FFF2-40B4-BE49-F238E27FC236}">
                <a16:creationId xmlns:a16="http://schemas.microsoft.com/office/drawing/2014/main" id="{F3695D75-7CB2-2E3E-FC36-E6C5542486F1}"/>
              </a:ext>
            </a:extLst>
          </p:cNvPr>
          <p:cNvSpPr txBox="1"/>
          <p:nvPr/>
        </p:nvSpPr>
        <p:spPr>
          <a:xfrm>
            <a:off x="4259023" y="2305780"/>
            <a:ext cx="7675608" cy="3785652"/>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Oprócz ekstremalnych zjawisk pogodowych, takich jak burze i zwiększona intensywność burz, które mogą powodować uszkodzenia infrastruktury elektrowni wiatrowych, </a:t>
            </a:r>
            <a:r>
              <a:rPr lang="en-US" sz="2400" dirty="0"/>
              <a:t>mogą również wystąpić zmiany w rozkładzie wiatrów, zmniejszenie siły wiatru w wielu regionach („susza wiatrowa”), rosnące prawdopodobieństwo uderzeń pioruna oraz fale upałów skracające żywotność sprzętu i zwiększające przestoje turbin.</a:t>
            </a:r>
            <a:endParaRPr lang="en-US" sz="2400" dirty="0">
              <a:ea typeface="Calibri"/>
              <a:cs typeface="Calibri"/>
            </a:endParaRPr>
          </a:p>
          <a:p>
            <a:pPr marL="457200" indent="-457200" latinLnBrk="0">
              <a:buChar char="•"/>
            </a:pPr>
            <a:r>
              <a:rPr lang="en-US" sz="2400" dirty="0"/>
              <a:t>Prognozowanie siły i kierunków wiatru może być trudne. Może to powodować niepewność przy obliczaniu mocy wytwarzanej przez elektrownię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Różne rodzaje produkcji energii: Małe elektrownie wodne – Wprowadzenie</a:t>
            </a:r>
            <a:endParaRPr lang="pl-PL" noProof="1">
              <a:effectLst/>
            </a:endParaRPr>
          </a:p>
          <a:p>
            <a:endParaRPr lang="pl-PL"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Jaki jest potencjalny wpływ zmian klimatycznych na małe elektrownie wodne?</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Różne rodzaje produkcji energii: Małe elektrownie wodne</a:t>
            </a:r>
            <a:endParaRPr lang="pl-PL" noProof="1">
              <a:effectLst/>
            </a:endParaRPr>
          </a:p>
          <a:p>
            <a:endParaRPr lang="pl-PL"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804684" y="1985179"/>
            <a:ext cx="8022445" cy="4524315"/>
          </a:xfrm>
          <a:prstGeom prst="rect">
            <a:avLst/>
          </a:prstGeom>
          <a:noFill/>
        </p:spPr>
        <p:txBody>
          <a:bodyPr wrap="square" rtlCol="0">
            <a:spAutoFit/>
          </a:bodyPr>
          <a:lstStyle/>
          <a:p>
            <a:pPr latinLnBrk="0"/>
            <a:r>
              <a:rPr lang="en-GB" sz="2400" dirty="0"/>
              <a:t>Energia wodna pochodzi z przepływającej wody, która napędza turbinę. Jest to jedno z najstarszych źródeł energii odnawialnej, wykorzystywane już w czasach przedindustrialnych, na przykład w młynach wodnych.</a:t>
            </a:r>
          </a:p>
          <a:p>
            <a:pPr latinLnBrk="0"/>
            <a:endParaRPr lang="en-GB" sz="1200" dirty="0"/>
          </a:p>
          <a:p>
            <a:pPr latinLnBrk="0"/>
            <a:r>
              <a:rPr lang="en-GB" sz="2400" dirty="0"/>
              <a:t>Jako drugie co do wielkości źródło energii odnawialnej, energia wodna pozostaje ważnym źródłem energii również dzisiaj. Według Eurostatu w 2024 r. stanowiła ona 29,9 % całkowitej energii elektrycznej wytwarzanej w UE ze źródeł odnawialnych. </a:t>
            </a:r>
          </a:p>
          <a:p>
            <a:pPr latinLnBrk="0"/>
            <a:endParaRPr lang="en-GB" sz="1200" dirty="0"/>
          </a:p>
          <a:p>
            <a:pPr latinLnBrk="0"/>
            <a:r>
              <a:rPr lang="en-GB" sz="2400" dirty="0"/>
              <a:t>Małe elektrownie wodne (o mocy poniżej 10 megawatów) wytwarzają energię elektryczną dla ponad 13 milionów gospodarstw domowych w Europie (</a:t>
            </a:r>
            <a:r>
              <a:rPr lang="en-GB" sz="2400" dirty="0">
                <a:hlinkClick r:id="rId3"/>
              </a:rPr>
              <a:t>Europejska Federacja Energii Odnawialnej</a:t>
            </a:r>
            <a:r>
              <a:rPr lang="en-GB" sz="24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Jaki jest potencjalny wpływ zmian klimatycznych na małe elektrownie wodne?</a:t>
            </a:r>
            <a:endParaRPr lang="pl-PL" noProof="1">
              <a:effectLst/>
            </a:endParaRPr>
          </a:p>
          <a:p>
            <a:endParaRPr lang="pl-PL"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493538"/>
          </a:xfrm>
          <a:prstGeom prst="rect">
            <a:avLst/>
          </a:prstGeom>
          <a:noFill/>
        </p:spPr>
        <p:txBody>
          <a:bodyPr wrap="square" lIns="91440" tIns="45720" rIns="91440" bIns="45720" rtlCol="0" anchor="t">
            <a:spAutoFit/>
          </a:bodyPr>
          <a:lstStyle/>
          <a:p>
            <a:pPr marL="457200" indent="-457200" latinLnBrk="0">
              <a:buFont typeface="Arial"/>
              <a:buChar char="•"/>
            </a:pPr>
            <a:r>
              <a:rPr lang="en-US" sz="2200" dirty="0"/>
              <a:t>Wpływ zmian klimatu na małe elektrownie wodne nie jest obecnie jasny. W skali globalnej niektóre badania przewidują wzrost produkcji energii wodnej o 2,4% do 6,3% w różnych scenariuszach, podczas gdy inne nie są pewne co do kierunku zmian. Jednak wszystkie badania zgadzają się co do tego, że istnieją znaczne różnice regionalne.</a:t>
            </a:r>
            <a:endParaRPr lang="en-US" sz="2200" dirty="0">
              <a:ea typeface="Calibri"/>
              <a:cs typeface="Calibri"/>
            </a:endParaRPr>
          </a:p>
          <a:p>
            <a:pPr marL="457200" indent="-457200" latinLnBrk="0">
              <a:buChar char="•"/>
            </a:pPr>
            <a:r>
              <a:rPr lang="en-US" sz="2200" dirty="0"/>
              <a:t>W związku z bardziej nieregularnymi warunkami pogodowymi i mniejszą przewidywalnością sezonową przewiduje się, że na przykład w Europie Północnej energia wytwarzana przez małe elektrownie wodne wzrośnie w okresie zimowym (styczeń-marzec) i spadnie w okresie od wiosny do lata (kwiecień-czerwiec). </a:t>
            </a:r>
          </a:p>
          <a:p>
            <a:pPr marL="457200" indent="-457200" latinLnBrk="0">
              <a:buChar char="•"/>
            </a:pPr>
            <a:r>
              <a:rPr lang="en-US" sz="2200" dirty="0"/>
              <a:t>W Europie Południowej przewiduje się spadek produkcji energii elektrycznej w małych elektrowniach wodnych z powodu mniejszych opadów deszczu w ciągu roku (Welt der </a:t>
            </a:r>
            <a:r>
              <a:rPr lang="en-US" sz="2200" dirty="0" err="1"/>
              <a:t>Physik</a:t>
            </a:r>
            <a:r>
              <a:rPr lang="en-US" sz="22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Łagodzenie wpływu zmian klimatycznych na odnawialne źródła energii – Wprowadzenie</a:t>
            </a:r>
            <a:endParaRPr lang="pl-PL" noProof="1">
              <a:effectLst/>
            </a:endParaRPr>
          </a:p>
          <a:p>
            <a:endParaRPr lang="pl-PL"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Jak możemy złagodzić wpływ zmian klimatycznych na odnawialne źródła energii?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Łagodzenie wpływu zmian klimatycznych na odnawialne źródła energii 1</a:t>
            </a:r>
            <a:endParaRPr lang="pl-PL" noProof="1">
              <a:effectLst/>
            </a:endParaRPr>
          </a:p>
          <a:p>
            <a:endParaRPr lang="pl-PL"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53900" y="1989323"/>
            <a:ext cx="8196245" cy="4524315"/>
          </a:xfrm>
          <a:prstGeom prst="rect">
            <a:avLst/>
          </a:prstGeom>
          <a:noFill/>
        </p:spPr>
        <p:txBody>
          <a:bodyPr wrap="square" lIns="91440" tIns="45720" rIns="91440" bIns="45720" rtlCol="0" anchor="t">
            <a:spAutoFit/>
          </a:bodyPr>
          <a:lstStyle/>
          <a:p>
            <a:pPr latinLnBrk="0"/>
            <a:r>
              <a:rPr lang="en-US" sz="2400" dirty="0"/>
              <a:t>Artykuł Columbia Climate School pt. </a:t>
            </a:r>
            <a:r>
              <a:rPr lang="en-US" sz="2400" i="1" dirty="0">
                <a:hlinkClick r:id="rId3"/>
              </a:rPr>
              <a:t>„Jak zmiany klimatyczne wpływają na energię </a:t>
            </a:r>
            <a:r>
              <a:rPr lang="en-US" sz="2400" dirty="0"/>
              <a:t>odnawialną” omawia cztery podejścia do zwiększenia „odporności systemu energetycznego”. Są to: </a:t>
            </a:r>
          </a:p>
          <a:p>
            <a:pPr marL="457200" indent="-457200" latinLnBrk="0">
              <a:buFont typeface="+mj-lt"/>
              <a:buAutoNum type="arabicPeriod"/>
            </a:pPr>
            <a:r>
              <a:rPr lang="en-US" sz="2400" dirty="0"/>
              <a:t>Zapewnienie, że nie polegamy nadmiernie na jednym źródle energii i korzystamy z wielu różnych źródeł energii („dywersyfikacja koszyka energetycznego”). Może to przybrać formę „rozproszonych systemów energetycznych” lub energii wytwarzanej w jednym miejscu z wielu różnych źródeł (np. kilka gospodarstw domowych wyposażonych w panele słoneczne i/lub turbiny wiatrowe). </a:t>
            </a:r>
          </a:p>
          <a:p>
            <a:pPr marL="457200" indent="-457200" latinLnBrk="0">
              <a:buFont typeface="+mj-lt"/>
              <a:buAutoNum type="arabicPeriod"/>
            </a:pPr>
            <a:r>
              <a:rPr lang="en-US" sz="2400" dirty="0"/>
              <a:t>Wykorzystanie inteligentnych sieci energetycznych w celu zapewnienia efektywnej równowagi między produkcją a zużyciem energii. </a:t>
            </a:r>
          </a:p>
          <a:p>
            <a:pPr latinLnBrk="0"/>
            <a:endParaRPr lang="en-US" sz="24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Łagodzenie wpływu zmian klimatycznych na odnawialne źródła energii 2</a:t>
            </a:r>
            <a:endParaRPr lang="pl-PL" noProof="1">
              <a:effectLst/>
            </a:endParaRPr>
          </a:p>
          <a:p>
            <a:endParaRPr lang="pl-PL"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578069" y="3005504"/>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Modernizacja infrastruktury w celu lepszego radzenia sobie z nieprzewidywalnością zmian klimatycznych. Modernizacja infrastruktury obejmuje ulepszenia turbin wiatrowych, tak aby mogły one lepiej przewidywać i dostosowywać się do silnych mrozów, upałów i burz. </a:t>
            </a:r>
          </a:p>
          <a:p>
            <a:pPr marL="457200" indent="-457200" latinLnBrk="0">
              <a:buAutoNum type="arabicPeriod" startAt="3"/>
            </a:pPr>
            <a:r>
              <a:rPr lang="en-US" sz="2400" dirty="0"/>
              <a:t>Wykorzystanie istniejących narzędzi i informacji (takich jak modelowanie i prognozowanie pogody) do podejmowania świadomych decyzji dotyczących lokalizacji infrastruktury energii odnawialnej.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pl-PL" sz="2800" b="1" noProof="1">
                <a:solidFill>
                  <a:schemeClr val="bg1"/>
                </a:solidFill>
              </a:rPr>
              <a:t>Wprowadzenie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Wpływ zmian klimatycznych oznacza, że warunki pogodowe stają się coraz bardziej niepewne i ekstremalne. W miarę przechodzenia na bardziej odnawialne źródła energii, jaki wpływ mają zmiany klimatu na odnawialne źródła energii? Jakie działania możemy podjąć, aby złagodzić te skutki?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W tej krótkiej prezentacji omówimy: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Czym są zmiany klimatyczne.</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Różne rodzaje produkcji energii (np. energia słoneczna, wiatrowa i mała energia wodna).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Potencjalny wpływ zmian klimatycznych na te odnawialne źródła energii.</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Jakie działania możemy podjąć, aby złagodzić wpływ zmian klimatycznych na odnawialne źródła energii.</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Łagodzenie wpływu zmian klimatycznych na odnawialne źródła energii 3</a:t>
            </a:r>
            <a:endParaRPr lang="pl-PL" noProof="1">
              <a:effectLst/>
            </a:endParaRPr>
          </a:p>
          <a:p>
            <a:endParaRPr lang="pl-PL" noProof="1"/>
          </a:p>
        </p:txBody>
      </p:sp>
      <p:sp>
        <p:nvSpPr>
          <p:cNvPr id="4" name="TextBox 3">
            <a:extLst>
              <a:ext uri="{FF2B5EF4-FFF2-40B4-BE49-F238E27FC236}">
                <a16:creationId xmlns:a16="http://schemas.microsoft.com/office/drawing/2014/main" id="{06E0C1A0-3021-4BED-9D7A-E8EE518B3DF4}"/>
              </a:ext>
            </a:extLst>
          </p:cNvPr>
          <p:cNvSpPr txBox="1"/>
          <p:nvPr/>
        </p:nvSpPr>
        <p:spPr>
          <a:xfrm>
            <a:off x="3749318" y="2222458"/>
            <a:ext cx="8189397" cy="4154984"/>
          </a:xfrm>
          <a:prstGeom prst="rect">
            <a:avLst/>
          </a:prstGeom>
          <a:noFill/>
        </p:spPr>
        <p:txBody>
          <a:bodyPr wrap="square" lIns="91440" tIns="45720" rIns="91440" bIns="45720" rtlCol="0" anchor="t">
            <a:spAutoFit/>
          </a:bodyPr>
          <a:lstStyle/>
          <a:p>
            <a:pPr latinLnBrk="0"/>
            <a:r>
              <a:rPr lang="en-US" sz="2400" dirty="0"/>
              <a:t>Na koniec należy podkreślić, że zmiany klimatyczne mają wpływ nie tylko na odnawialne źródła energii: </a:t>
            </a:r>
          </a:p>
          <a:p>
            <a:pPr latinLnBrk="0"/>
            <a:endParaRPr lang="en-US" sz="2400" dirty="0"/>
          </a:p>
          <a:p>
            <a:pPr latinLnBrk="0"/>
            <a:r>
              <a:rPr lang="en-US" sz="2400" i="1" dirty="0"/>
              <a:t>„Chociaż zmiany klimatyczne stanowią zagrożenie dla obiektów wykorzystujących energię odnawialną, te same skutki zagrażają również systemom opartym na paliwach kopalnych, dlatego też podatność energii odnawialnej na zagrożenia nie powinna być powodem do opóźniania przejścia na czystą energię, które zmniejszy ryzyko związane z klimatem poprzez ograniczenie emisji gazów cieplarnianych”. </a:t>
            </a:r>
          </a:p>
          <a:p>
            <a:pPr latinLnBrk="0"/>
            <a:endParaRPr lang="en-US" sz="2400" i="1" dirty="0"/>
          </a:p>
          <a:p>
            <a:pPr latinLnBrk="0"/>
            <a:r>
              <a:rPr lang="en-US" sz="2400" dirty="0"/>
              <a:t>(</a:t>
            </a:r>
            <a:r>
              <a:rPr lang="en-US" sz="2400" dirty="0">
                <a:hlinkClick r:id="rId3"/>
              </a:rPr>
              <a:t>Jak zmiany klimatyczne wpływają na energię odnawialną</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pl-P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Kolejne kroki</a:t>
            </a:r>
            <a:endParaRPr lang="pl-PL" noProof="1">
              <a:effectLst/>
            </a:endParaRPr>
          </a:p>
          <a:p>
            <a:endParaRPr lang="pl-PL"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Jeśli chcesz dowiedzieć się więcej o potencjalnym wpływie zmian klimatycznych na energię odnawialną, przydatne mogą okazać się następujące zasoby: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4863" y="3578643"/>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Dowiedz się więcej o materiałach edukacyjnych projektu Every1.</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14759" y="3234491"/>
            <a:ext cx="2364667" cy="2554545"/>
          </a:xfrm>
          <a:prstGeom prst="rect">
            <a:avLst/>
          </a:prstGeom>
          <a:noFill/>
        </p:spPr>
        <p:txBody>
          <a:bodyPr wrap="square" rtlCol="0" anchor="t" anchorCtr="0">
            <a:spAutoFit/>
          </a:bodyPr>
          <a:lstStyle/>
          <a:p>
            <a:pPr algn="ctr" latinLnBrk="0"/>
            <a:r>
              <a:rPr lang="en-GB" sz="2000" noProof="0" dirty="0">
                <a:solidFill>
                  <a:srgbClr val="373737"/>
                </a:solidFill>
              </a:rPr>
              <a:t>Zapoznaj się z zestawem krótkich kursów Every1 dotyczących cyfryzacji energetyki, zatytułowanym </a:t>
            </a:r>
            <a:r>
              <a:rPr lang="en-GB" sz="2000" i="1" noProof="0" dirty="0">
                <a:solidFill>
                  <a:srgbClr val="373737"/>
                </a:solidFill>
                <a:hlinkClick r:id="rId4"/>
              </a:rPr>
              <a:t>„Digital Energy Essentials</a:t>
            </a:r>
            <a:r>
              <a:rPr lang="en-GB" sz="2000" noProof="0" dirty="0">
                <a:solidFill>
                  <a:srgbClr val="373737"/>
                </a:solidFill>
              </a:rPr>
              <a:t>”.</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56287" y="3035049"/>
            <a:ext cx="2452848" cy="2554545"/>
          </a:xfrm>
          <a:prstGeom prst="rect">
            <a:avLst/>
          </a:prstGeom>
          <a:noFill/>
        </p:spPr>
        <p:txBody>
          <a:bodyPr wrap="square" rtlCol="0" anchor="t" anchorCtr="0">
            <a:spAutoFit/>
          </a:bodyPr>
          <a:lstStyle/>
          <a:p>
            <a:pPr algn="ctr"/>
            <a:r>
              <a:rPr lang="en-US" altLang="ko-KR" sz="2000" dirty="0">
                <a:solidFill>
                  <a:srgbClr val="373737"/>
                </a:solidFill>
              </a:rPr>
              <a:t>Przeczytaj artykuł Międzynarodowej Agencji Energetycznej </a:t>
            </a:r>
            <a:r>
              <a:rPr lang="en-US" altLang="ko-KR" sz="2000" i="1" dirty="0">
                <a:solidFill>
                  <a:srgbClr val="373737"/>
                </a:solidFill>
                <a:hlinkClick r:id="rId5"/>
              </a:rPr>
              <a:t>„Energia i klimat są ze sobą nierozerwalnie związane: zmiany klimatyczne”.</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64438" y="3274171"/>
            <a:ext cx="2204868" cy="2246769"/>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mn-lt"/>
                <a:cs typeface="+mn-lt"/>
              </a:rPr>
              <a:t>Przeczytaj artykuł Columbia Climate School pt. </a:t>
            </a:r>
            <a:r>
              <a:rPr lang="en-US" sz="2000" i="1" dirty="0">
                <a:solidFill>
                  <a:srgbClr val="373737"/>
                </a:solidFill>
                <a:ea typeface="+mn-lt"/>
                <a:cs typeface="+mn-lt"/>
                <a:hlinkClick r:id="rId6"/>
              </a:rPr>
              <a:t>„Jak zmiany klimatyczne wpływają na energię odnawialną</a:t>
            </a:r>
            <a:r>
              <a:rPr lang="en-US" sz="2000" i="1" dirty="0">
                <a:solidFill>
                  <a:srgbClr val="373737"/>
                </a:solidFill>
                <a:ea typeface="+mn-lt"/>
                <a:cs typeface="+mn-lt"/>
              </a:rPr>
              <a:t>”.</a:t>
            </a:r>
            <a:endParaRPr lang="en-US" altLang="ko-KR" sz="1600"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pl-P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Podziękowania 1</a:t>
            </a:r>
            <a:endParaRPr lang="pl-PL" noProof="1">
              <a:effectLst/>
            </a:endParaRPr>
          </a:p>
          <a:p>
            <a:endParaRPr lang="pl-P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5816977"/>
          </a:xfrm>
          <a:prstGeom prst="rect">
            <a:avLst/>
          </a:prstGeom>
          <a:noFill/>
        </p:spPr>
        <p:txBody>
          <a:bodyPr wrap="square" lIns="91440" tIns="45720" rIns="91440" bIns="45720" rtlCol="0" anchor="t">
            <a:spAutoFit/>
          </a:bodyPr>
          <a:lstStyle/>
          <a:p>
            <a:pPr fontAlgn="base" latinLnBrk="0" hangingPunct="0"/>
            <a:r>
              <a:rPr lang="en-GB" sz="1600" dirty="0"/>
              <a:t>“</a:t>
            </a:r>
            <a:r>
              <a:rPr lang="pl-PL" sz="1600" dirty="0"/>
              <a:t>Jak zmiany klimatu wpływają na energię odnawialną?</a:t>
            </a:r>
            <a:r>
              <a:rPr lang="en-GB" sz="1600" dirty="0"/>
              <a:t>” Zawiera adaptacje zawarte w slajdzie 9 z prezentacji Komisji Europejskiej </a:t>
            </a:r>
            <a:r>
              <a:rPr lang="en-GB" sz="1600" dirty="0">
                <a:hlinkClick r:id="rId3"/>
              </a:rPr>
              <a:t>pt. „Fotowoltaika”</a:t>
            </a:r>
            <a:r>
              <a:rPr lang="en-GB" sz="1600" dirty="0"/>
              <a:t>, slajdzie 11 z prezentacji Komisji Europejskiej </a:t>
            </a:r>
            <a:r>
              <a:rPr lang="en-GB" sz="1600" dirty="0">
                <a:hlinkClick r:id="rId4"/>
              </a:rPr>
              <a:t>pt. „Energia wiatrowa</a:t>
            </a:r>
            <a:r>
              <a:rPr lang="en-GB" sz="1600" dirty="0"/>
              <a:t>” oraz slajdzie 15 z prezentacji Komisji Europejskiej pt</a:t>
            </a:r>
            <a:r>
              <a:rPr lang="en-GB" sz="1600" dirty="0">
                <a:hlinkClick r:id="rId5"/>
              </a:rPr>
              <a:t>. „Energia wodna</a:t>
            </a:r>
            <a:r>
              <a:rPr lang="en-GB" sz="1600" dirty="0"/>
              <a:t>” („Oryginalne prace”), które są objęte licencją </a:t>
            </a:r>
            <a:r>
              <a:rPr lang="en-GB" sz="1600" u="sng" dirty="0">
                <a:hlinkClick r:id="rId6"/>
              </a:rPr>
              <a:t>CC BY 4.0</a:t>
            </a:r>
            <a:r>
              <a:rPr lang="en-GB" sz="1600" dirty="0"/>
              <a:t>. Adaptacja ta została wykonana i opublikowana przez Every1 Project („Adapter”) i jest objęta licencją </a:t>
            </a:r>
            <a:r>
              <a:rPr lang="en-GB" sz="1600" u="sng" dirty="0">
                <a:hlinkClick r:id="rId7"/>
              </a:rPr>
              <a:t>CC BY-SA 4.0</a:t>
            </a:r>
            <a:r>
              <a:rPr lang="en-GB" sz="1600" dirty="0"/>
              <a:t>, o ile nie zaznaczono inaczej. </a:t>
            </a:r>
            <a:endParaRPr lang="en-US" sz="1600" dirty="0"/>
          </a:p>
          <a:p>
            <a:pPr latinLnBrk="0"/>
            <a:endParaRPr lang="en-GB" sz="1600" dirty="0"/>
          </a:p>
          <a:p>
            <a:pPr latinLnBrk="0"/>
            <a:endParaRPr lang="en-GB" sz="1600" dirty="0"/>
          </a:p>
          <a:p>
            <a:pPr latinLnBrk="0"/>
            <a:r>
              <a:rPr lang="en-GB" sz="1600" dirty="0"/>
              <a:t>W niniejszej prezentacji wykorzystano następujące zdjęcia: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Zdjęcie na okładce: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autorstwa Erika De Haana jest objęte licencją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Wprowadzenie i Łagodzenie wpływu zmian klimatycznych na odnawialne źródła energii: </a:t>
            </a:r>
            <a:r>
              <a:rPr lang="en-US" sz="1600" dirty="0">
                <a:solidFill>
                  <a:schemeClr val="dk1"/>
                </a:solidFill>
                <a:ea typeface="Public Sans"/>
                <a:cs typeface="Public Sans"/>
                <a:sym typeface="Public Sans"/>
                <a:hlinkClick r:id="rId10"/>
              </a:rPr>
              <a:t>Wiatrowa energia w końcu </a:t>
            </a:r>
            <a:r>
              <a:rPr lang="en-US" sz="1600" dirty="0">
                <a:solidFill>
                  <a:schemeClr val="dk1"/>
                </a:solidFill>
                <a:ea typeface="Public Sans"/>
                <a:cs typeface="Public Sans"/>
                <a:sym typeface="Public Sans"/>
              </a:rPr>
              <a:t>autorstwa Kim Jensen na licencji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Czym są zmiany klimatyczne?: </a:t>
            </a:r>
            <a:r>
              <a:rPr lang="en-US" sz="1600" dirty="0">
                <a:solidFill>
                  <a:schemeClr val="dk1"/>
                </a:solidFill>
                <a:ea typeface="Public Sans"/>
                <a:cs typeface="Public Sans"/>
                <a:sym typeface="Public Sans"/>
                <a:hlinkClick r:id="rId11"/>
              </a:rPr>
              <a:t>Zmiany klimatyczne </a:t>
            </a:r>
            <a:r>
              <a:rPr lang="en-US" sz="1600" dirty="0">
                <a:solidFill>
                  <a:schemeClr val="dk1"/>
                </a:solidFill>
                <a:ea typeface="Public Sans"/>
                <a:cs typeface="Public Sans"/>
                <a:sym typeface="Public Sans"/>
              </a:rPr>
              <a:t>autorstwa Andreasa </a:t>
            </a:r>
            <a:r>
              <a:rPr lang="en-US" sz="1600" dirty="0" err="1">
                <a:solidFill>
                  <a:schemeClr val="dk1"/>
                </a:solidFill>
                <a:ea typeface="Public Sans"/>
                <a:cs typeface="Public Sans"/>
                <a:sym typeface="Public Sans"/>
              </a:rPr>
              <a:t>Manessingera </a:t>
            </a:r>
            <a:r>
              <a:rPr lang="en-US" sz="1600" dirty="0">
                <a:solidFill>
                  <a:schemeClr val="dk1"/>
                </a:solidFill>
                <a:ea typeface="Public Sans"/>
                <a:cs typeface="Public Sans"/>
                <a:sym typeface="Public Sans"/>
              </a:rPr>
              <a:t>na licencji </a:t>
            </a:r>
            <a:r>
              <a:rPr lang="en-US" sz="1600" dirty="0">
                <a:solidFill>
                  <a:schemeClr val="dk1"/>
                </a:solidFill>
                <a:ea typeface="Public Sans"/>
                <a:cs typeface="Public Sans"/>
                <a:sym typeface="Public Sans"/>
                <a:hlinkClick r:id="rId12"/>
              </a:rPr>
              <a:t>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Jaki jest potencjalny wpływ zmian klimatycznych na energię słoneczną?: </a:t>
            </a:r>
            <a:r>
              <a:rPr lang="en-US" sz="1600" dirty="0">
                <a:solidFill>
                  <a:schemeClr val="dk1"/>
                </a:solidFill>
                <a:ea typeface="Public Sans"/>
                <a:cs typeface="Public Sans"/>
                <a:sym typeface="Public Sans"/>
                <a:hlinkClick r:id="rId13"/>
              </a:rPr>
              <a:t>Panele słoneczne </a:t>
            </a:r>
            <a:r>
              <a:rPr lang="en-US" sz="1600" dirty="0">
                <a:solidFill>
                  <a:schemeClr val="dk1"/>
                </a:solidFill>
                <a:ea typeface="Public Sans"/>
                <a:cs typeface="Public Sans"/>
                <a:sym typeface="Public Sans"/>
              </a:rPr>
              <a:t>autorstwa Jonathana Cutrera na licencji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Jaki jest potencjalny wpływ zmian klimatycznych na energię wiatrową?: </a:t>
            </a:r>
            <a:r>
              <a:rPr lang="en-US" sz="1600" dirty="0">
                <a:solidFill>
                  <a:schemeClr val="dk1"/>
                </a:solidFill>
                <a:ea typeface="Public Sans"/>
                <a:cs typeface="Public Sans"/>
                <a:sym typeface="Public Sans"/>
                <a:hlinkClick r:id="rId14"/>
              </a:rPr>
              <a:t>Energia elektryczna </a:t>
            </a:r>
            <a:r>
              <a:rPr lang="en-US" sz="1600" dirty="0">
                <a:solidFill>
                  <a:schemeClr val="dk1"/>
                </a:solidFill>
                <a:ea typeface="Public Sans"/>
                <a:cs typeface="Public Sans"/>
                <a:sym typeface="Public Sans"/>
              </a:rPr>
              <a:t>autorstwa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jest objęta licencją </a:t>
            </a:r>
            <a:r>
              <a:rPr lang="en-US" sz="1600" dirty="0">
                <a:solidFill>
                  <a:schemeClr val="dk1"/>
                </a:solidFill>
                <a:ea typeface="Public Sans"/>
                <a:cs typeface="Public Sans"/>
                <a:sym typeface="Public Sans"/>
                <a:hlinkClick r:id="rId15"/>
              </a:rPr>
              <a:t>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Jaki jest potencjalny wpływ zmian klimatycznych na małe elektrownie wodne?: </a:t>
            </a:r>
            <a:r>
              <a:rPr lang="en-US" sz="1600" dirty="0">
                <a:solidFill>
                  <a:schemeClr val="dk1"/>
                </a:solidFill>
                <a:ea typeface="Public Sans"/>
                <a:cs typeface="Public Sans"/>
                <a:sym typeface="Public Sans"/>
                <a:hlinkClick r:id="rId16"/>
              </a:rPr>
              <a:t>Mini elektrownia wodna </a:t>
            </a:r>
            <a:r>
              <a:rPr lang="en-US" sz="1600" dirty="0">
                <a:solidFill>
                  <a:schemeClr val="dk1"/>
                </a:solidFill>
                <a:ea typeface="Public Sans"/>
                <a:cs typeface="Public Sans"/>
                <a:sym typeface="Public Sans"/>
              </a:rPr>
              <a:t>autorstwa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jest objęta licencją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pl-P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Podziękowania 2</a:t>
            </a:r>
            <a:endParaRPr lang="pl-PL" noProof="1">
              <a:effectLst/>
            </a:endParaRPr>
          </a:p>
          <a:p>
            <a:endParaRPr lang="pl-PL"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W niniejszej prezentacji wykorzystano następujące źródła: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Zmiany klimatyczne i energia wiatrowa: Wiatry zmian.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i van Vuuren, D. P. (2021). Wpływ zmian klimatycznych na dostawy energii odnawialnej.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i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Zmiany klimatu i energia odnawialna</a:t>
            </a:r>
            <a:r>
              <a:rPr lang="en-US" sz="1300" dirty="0">
                <a:solidFill>
                  <a:schemeClr val="dk1"/>
                </a:solidFill>
              </a:rPr>
              <a:t>. Międzynarodowa Agencja Energii Odnawialnej.</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Systemy fotowoltaiczne w ekstremalnych warunkach pogodowych: studia przypadków, klasyfikacja, ocena podatności i ścieżki adaptacyjne. </a:t>
            </a:r>
            <a:r>
              <a:rPr lang="en-US" sz="1300" dirty="0">
                <a:solidFill>
                  <a:schemeClr val="dk1"/>
                </a:solidFill>
              </a:rPr>
              <a:t>Science Direct: Energy Reports. Tom 13, czerwiec 2025, str. 929-959. </a:t>
            </a:r>
            <a:r>
              <a:rPr lang="en-US" sz="13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i Monteiro, A. (2022). Prognozowanie nieuniknionego: przegląd wpływu zmian klimatycznych na zasoby energii odnawialnej. </a:t>
            </a:r>
            <a:r>
              <a:rPr lang="en-US" sz="1300" i="1" dirty="0">
                <a:solidFill>
                  <a:schemeClr val="dk1"/>
                </a:solidFill>
              </a:rPr>
              <a:t>Zrównoważone technologie energetyczne i oceny</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i </a:t>
            </a:r>
            <a:r>
              <a:rPr lang="en-US" sz="1300" dirty="0" err="1">
                <a:solidFill>
                  <a:schemeClr val="dk1"/>
                </a:solidFill>
              </a:rPr>
              <a:t>Cerdá</a:t>
            </a:r>
            <a:r>
              <a:rPr lang="en-US" sz="1300" dirty="0">
                <a:solidFill>
                  <a:schemeClr val="dk1"/>
                </a:solidFill>
              </a:rPr>
              <a:t>, E. (2019). Wpływ zmian klimatycznych na wytwarzanie energii odnawialnej. Przegląd prognoz ilościowych. </a:t>
            </a:r>
            <a:r>
              <a:rPr lang="en-US" sz="1300" i="1" dirty="0">
                <a:solidFill>
                  <a:schemeClr val="dk1"/>
                </a:solidFill>
              </a:rPr>
              <a:t>Przegląd energii odnawialnej i zrównoważonej</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Raport dotyczący rozwoju małych elektrowni wodnych na świecie w 2022 r. Publikacja tematyczna: Małe elektrownie wodne a zmiany klimatu. Organizacja Narodów Zjednoczonych ds. Rozwoju Przemysłowego, Wiedeń, Austria; Międzynarodowe Centrum Małych Elektrowni Wodnych, Hangzhou, Chiny. Dostępne na stronie</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(2021, 11 </a:t>
            </a:r>
            <a:r>
              <a:rPr lang="en-US" sz="1300" dirty="0" err="1">
                <a:solidFill>
                  <a:schemeClr val="dk1"/>
                </a:solidFill>
              </a:rPr>
              <a:t>stycznia</a:t>
            </a:r>
            <a:r>
              <a:rPr lang="en-US" sz="1300" dirty="0">
                <a:solidFill>
                  <a:schemeClr val="dk1"/>
                </a:solidFill>
              </a:rPr>
              <a:t>). </a:t>
            </a:r>
            <a:r>
              <a:rPr lang="en-US" sz="1300" i="1" dirty="0" err="1">
                <a:solidFill>
                  <a:schemeClr val="dk1"/>
                </a:solidFill>
              </a:rPr>
              <a:t>Energie odnawialne w kontekście zmian klimatycznych</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pl-PL" sz="6000" noProof="1">
                <a:solidFill>
                  <a:schemeClr val="bg1"/>
                </a:solidFill>
              </a:rPr>
              <a:t>Dziękuję!</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pl-PL" sz="2800" b="1" noProof="1">
                <a:solidFill>
                  <a:schemeClr val="bg1"/>
                </a:solidFill>
              </a:rPr>
              <a:t>Wprowadzenie</a:t>
            </a:r>
            <a:r>
              <a:rPr lang="pl-PL" sz="2800" b="1" baseline="0" noProof="1">
                <a:solidFill>
                  <a:schemeClr val="bg1"/>
                </a:solidFill>
              </a:rPr>
              <a:t> 2</a:t>
            </a:r>
            <a:endParaRPr lang="pl-PL"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Zaczynamy od zdefiniowania pojęcia zmiany klimatu, a następnie omawiamy po kolei trzy różne rodzaje produkcji energii. Na początek zapraszamy Cię do zatrzymania się i zastanowienia się nad pytaniem skłaniającym do refleksji. Poświęć chwilę na rozważenie każdego pytania, a następnie przejdź do dalszej części, aby dowiedzieć się więcej o konkretnym rodzaju produkcji energii, potencjalnym wpływie zmiany klimatu i możliwych rozwiązaniach.</a:t>
            </a:r>
          </a:p>
          <a:p>
            <a:pPr latinLnBrk="0"/>
            <a:endParaRPr lang="en-GB" sz="2400" noProof="0" dirty="0">
              <a:solidFill>
                <a:srgbClr val="2B2C30"/>
              </a:solidFill>
              <a:sym typeface="Public Sans"/>
            </a:endParaRPr>
          </a:p>
          <a:p>
            <a:pPr latinLnBrk="0"/>
            <a:r>
              <a:rPr lang="en-GB" sz="2400" dirty="0">
                <a:solidFill>
                  <a:srgbClr val="2B2C30"/>
                </a:solidFill>
                <a:sym typeface="Public Sans"/>
              </a:rPr>
              <a:t>Możesz zapoznać się z każdym rodzajem produkcji energii po kolei. Możesz też wybrać konkretny rodzaj, który chcesz zbadać w pierwszej kolejności, korzystając z menu.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Zmiany klimatyczne i trzy różne rodzaje produkcji energii</a:t>
            </a:r>
            <a:endParaRPr lang="pl-PL" noProof="1">
              <a:effectLst/>
            </a:endParaRPr>
          </a:p>
          <a:p>
            <a:endParaRPr lang="pl-P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Pierwsze kroki: Czym są zmiany klimatu?</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Skup się na zmianach klimatycznych i różnych rodzajach produkcji energii: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Energia słoneczna (panele fotowoltaiczne).</a:t>
            </a:r>
          </a:p>
          <a:p>
            <a:pPr marL="800100" lvl="1" indent="-342900" latinLnBrk="0">
              <a:buFont typeface="Arial" panose="020B0604020202020204" pitchFamily="34" charset="0"/>
              <a:buChar char="•"/>
            </a:pPr>
            <a:r>
              <a:rPr lang="en-US" sz="2400" dirty="0">
                <a:ea typeface="Calibri"/>
                <a:cs typeface="Calibri"/>
                <a:sym typeface="Public Sans"/>
              </a:rPr>
              <a:t>Energia</a:t>
            </a:r>
            <a:r>
              <a:rPr lang="en-US" sz="2400" dirty="0">
                <a:ea typeface="Public Sans"/>
                <a:cs typeface="Public Sans"/>
                <a:sym typeface="Public Sans"/>
              </a:rPr>
              <a:t> wiatrowa (turbiny wiatrowe).</a:t>
            </a:r>
          </a:p>
          <a:p>
            <a:pPr marL="800100" lvl="1" indent="-342900" latinLnBrk="0">
              <a:buFont typeface="Arial" panose="020B0604020202020204" pitchFamily="34" charset="0"/>
              <a:buChar char="•"/>
            </a:pPr>
            <a:r>
              <a:rPr lang="en-US" sz="2400" dirty="0">
                <a:ea typeface="Public Sans"/>
                <a:cs typeface="Public Sans"/>
                <a:sym typeface="Public Sans"/>
              </a:rPr>
              <a:t>Małe elektrownie wodne.</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Łagodzenie wpływu zmian klimatycznych na odnawialne źródła energii.</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Czym są zmiany klimatu? </a:t>
            </a:r>
            <a:endParaRPr lang="pl-PL" noProof="1">
              <a:effectLst/>
            </a:endParaRPr>
          </a:p>
          <a:p>
            <a:endParaRPr lang="pl-PL" noProof="1"/>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Lst>
          </p:cNvPr>
          <p:cNvSpPr txBox="1"/>
          <p:nvPr/>
        </p:nvSpPr>
        <p:spPr>
          <a:xfrm>
            <a:off x="4077352" y="2270682"/>
            <a:ext cx="7503089" cy="3785652"/>
          </a:xfrm>
          <a:prstGeom prst="rect">
            <a:avLst/>
          </a:prstGeom>
          <a:noFill/>
        </p:spPr>
        <p:txBody>
          <a:bodyPr wrap="square" lIns="91440" tIns="45720" rIns="91440" bIns="45720" rtlCol="0" anchor="t">
            <a:spAutoFit/>
          </a:bodyPr>
          <a:lstStyle/>
          <a:p>
            <a:pPr latinLnBrk="0"/>
            <a:r>
              <a:rPr lang="en-GB" sz="2000" dirty="0">
                <a:ea typeface="Roboto"/>
                <a:cs typeface="Roboto"/>
              </a:rPr>
              <a:t>„Zmiany klimatu odnoszą się do długoterminowych zmian temperatur i wzorców pogodowych. Zmiany te mogą mieć charakter naturalny, spowodowany zmianami aktywności słonecznej lub dużymi erupcjami wulkanów. </a:t>
            </a:r>
          </a:p>
          <a:p>
            <a:pPr latinLnBrk="0"/>
            <a:endParaRPr lang="en-GB" sz="2000" dirty="0">
              <a:ea typeface="Roboto"/>
              <a:cs typeface="Roboto"/>
            </a:endParaRPr>
          </a:p>
          <a:p>
            <a:pPr latinLnBrk="0"/>
            <a:r>
              <a:rPr lang="en-GB" sz="2000" dirty="0">
                <a:ea typeface="Roboto"/>
                <a:cs typeface="Roboto"/>
              </a:rPr>
              <a:t>Jednak od XIX wieku </a:t>
            </a:r>
            <a:r>
              <a:rPr lang="en-GB" sz="2000" dirty="0">
                <a:ea typeface="Roboto"/>
                <a:cs typeface="Roboto"/>
                <a:hlinkClick r:id="rId4">
                  <a:extLst>
                    <a:ext uri="{A12FA001-AC4F-418D-AE19-62706E023703}">
                      <ahyp:hlinkClr xmlns:ahyp="http://schemas.microsoft.com/office/drawing/2018/hyperlinkcolor" val="tx"/>
                    </a:ext>
                  </a:extLst>
                </a:hlinkClick>
              </a:rPr>
              <a:t>głównym czynnikiem powodującym zmiany klimatu jest działalność człowieka</a:t>
            </a:r>
            <a:r>
              <a:rPr lang="en-GB" sz="2000" dirty="0">
                <a:ea typeface="Roboto"/>
                <a:cs typeface="Roboto"/>
              </a:rPr>
              <a:t>, przede wszystkim spalanie paliw kopalnych, takich jak węgiel, ropa naftowa i gaz. </a:t>
            </a:r>
          </a:p>
          <a:p>
            <a:pPr latinLnBrk="0"/>
            <a:endParaRPr lang="en-GB" sz="2000" dirty="0">
              <a:ea typeface="Roboto"/>
              <a:cs typeface="Roboto"/>
            </a:endParaRPr>
          </a:p>
          <a:p>
            <a:pPr latinLnBrk="0"/>
            <a:r>
              <a:rPr lang="en-GB" sz="2000" dirty="0">
                <a:ea typeface="Roboto"/>
                <a:cs typeface="Roboto"/>
              </a:rPr>
              <a:t>Spalanie paliw kopalnych powoduje emisję gazów cieplarnianych, które działają jak koc otulający Ziemię, zatrzymując ciepło słoneczne i podnosząc temperaturę”. (</a:t>
            </a:r>
            <a:r>
              <a:rPr lang="en-GB" sz="2000" dirty="0">
                <a:ea typeface="Roboto"/>
                <a:cs typeface="Roboto"/>
                <a:hlinkClick r:id="rId5">
                  <a:extLst>
                    <a:ext uri="{A12FA001-AC4F-418D-AE19-62706E023703}">
                      <ahyp:hlinkClr xmlns:ahyp="http://schemas.microsoft.com/office/drawing/2018/hyperlinkcolor" val="tx"/>
                    </a:ext>
                  </a:extLst>
                </a:hlinkClick>
              </a:rPr>
              <a:t>Organizacja Narodów Zjednoczonych</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1" y="801666"/>
            <a:ext cx="11085145" cy="1325563"/>
          </a:xfrm>
          <a:prstGeom prst="rect">
            <a:avLst/>
          </a:prstGeom>
        </p:spPr>
        <p:txBody>
          <a:bodyPr/>
          <a:lstStyle/>
          <a:p>
            <a:pPr latinLnBrk="0"/>
            <a:r>
              <a:rPr lang="pl-PL" sz="2800" b="1" noProof="1">
                <a:solidFill>
                  <a:schemeClr val="bg1"/>
                </a:solidFill>
              </a:rPr>
              <a:t>Czym są zmiany klimatyczne? Ograniczanie emisji gazów cieplarnianych</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247853" y="2348666"/>
            <a:ext cx="7541439" cy="3416320"/>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Jak wyjaśnia Organizacja </a:t>
            </a:r>
            <a:r>
              <a:rPr lang="en-GB" sz="2400" dirty="0">
                <a:ea typeface="Public Sans"/>
                <a:cs typeface="Public Sans"/>
                <a:sym typeface="Public Sans"/>
                <a:hlinkClick r:id="rId4"/>
              </a:rPr>
              <a:t>Narodów Zjednoczonych</a:t>
            </a:r>
            <a:r>
              <a:rPr lang="en-GB" sz="2400" dirty="0">
                <a:ea typeface="Public Sans"/>
                <a:cs typeface="Public Sans"/>
                <a:sym typeface="Public Sans"/>
              </a:rPr>
              <a:t>, możemy przeciwdziałać zmianom klimatycznym poprzez ograniczenie emisji gazów cieplarnianych. Aby to osiągnąć, musimy: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Odejść od paliw kopalnych (takich jak węgiel i ropa naftowa) na rzecz odnawialnych źródeł energii (takich jak energia słoneczna i wiatrowa).</a:t>
            </a:r>
          </a:p>
          <a:p>
            <a:pPr marL="342900" indent="-342900" latinLnBrk="0">
              <a:buFont typeface="Arial" panose="020B0604020202020204" pitchFamily="34" charset="0"/>
              <a:buChar char="•"/>
            </a:pPr>
            <a:r>
              <a:rPr lang="en-GB" sz="2400" dirty="0">
                <a:ea typeface="Public Sans"/>
                <a:cs typeface="Public Sans"/>
                <a:sym typeface="Public Sans"/>
              </a:rPr>
              <a:t>Dostosować się do skutków zmieniającego się klimatu.</a:t>
            </a:r>
          </a:p>
          <a:p>
            <a:pPr marL="342900" indent="-342900" latinLnBrk="0">
              <a:buFont typeface="Arial" panose="020B0604020202020204" pitchFamily="34" charset="0"/>
              <a:buChar char="•"/>
            </a:pPr>
            <a:r>
              <a:rPr lang="en-GB" sz="2400" dirty="0">
                <a:ea typeface="Public Sans"/>
                <a:cs typeface="Public Sans"/>
                <a:sym typeface="Public Sans"/>
              </a:rPr>
              <a:t>Inwestować w zmiany. Potrzebne są inwestycje zarówno ze strony rządów, jak i przedsiębiorstw.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5" y="911535"/>
            <a:ext cx="11437833"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Różne rodzaje produkcji energii: energia słoneczna (panele fotowoltaiczne) – wprowadzenie</a:t>
            </a:r>
            <a:endParaRPr lang="pl-PL" noProof="1">
              <a:effectLst/>
            </a:endParaRPr>
          </a:p>
          <a:p>
            <a:endParaRPr lang="pl-P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Jaki jest potencjalny wpływ zmian klimatycznych na energię słoneczną?</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0999" y="822325"/>
            <a:ext cx="11733223"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Różne rodzaje produkcji energii: energia słoneczna (panele fotowoltaiczne)</a:t>
            </a:r>
            <a:endParaRPr lang="pl-PL" noProof="1">
              <a:effectLst/>
            </a:endParaRPr>
          </a:p>
          <a:p>
            <a:endParaRPr lang="pl-P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3477875"/>
          </a:xfrm>
          <a:prstGeom prst="rect">
            <a:avLst/>
          </a:prstGeom>
          <a:noFill/>
        </p:spPr>
        <p:txBody>
          <a:bodyPr wrap="square" rtlCol="0">
            <a:spAutoFit/>
          </a:bodyPr>
          <a:lstStyle/>
          <a:p>
            <a:pPr latinLnBrk="0"/>
            <a:r>
              <a:rPr lang="en-US" sz="2000" dirty="0">
                <a:ea typeface="Public Sans"/>
                <a:cs typeface="Public Sans"/>
                <a:sym typeface="Public Sans"/>
              </a:rPr>
              <a:t>Fotowoltaika to metoda wytwarzania energii elektrycznej poprzez wykorzystanie ogniw słonecznych do przekształcania energii słonecznej w energię elektryczną. Ogniwa te są </a:t>
            </a:r>
            <a:r>
              <a:rPr lang="en-US" sz="2000" dirty="0" err="1">
                <a:ea typeface="Public Sans"/>
                <a:cs typeface="Public Sans"/>
                <a:sym typeface="Public Sans"/>
              </a:rPr>
              <a:t>montowane</a:t>
            </a:r>
            <a:r>
              <a:rPr lang="en-US" sz="2000" dirty="0">
                <a:ea typeface="Public Sans"/>
                <a:cs typeface="Public Sans"/>
                <a:sym typeface="Public Sans"/>
              </a:rPr>
              <a:t> </a:t>
            </a:r>
            <a:r>
              <a:rPr lang="en-GB" sz="2000" dirty="0"/>
              <a:t>w </a:t>
            </a:r>
            <a:r>
              <a:rPr lang="en-GB" sz="2000" dirty="0" err="1"/>
              <a:t>panelach</a:t>
            </a:r>
            <a:r>
              <a:rPr lang="en-GB" sz="2000" dirty="0"/>
              <a:t> </a:t>
            </a:r>
            <a:r>
              <a:rPr lang="en-GB" sz="2000" dirty="0" err="1"/>
              <a:t>słonecznych</a:t>
            </a:r>
            <a:r>
              <a:rPr lang="en-US" sz="2000" dirty="0">
                <a:ea typeface="Public Sans"/>
                <a:cs typeface="Public Sans"/>
                <a:sym typeface="Public Sans"/>
              </a:rPr>
              <a:t>, a następnie instalowane na ziemi, dachach lub pływające na zaporach lub jeziorach.</a:t>
            </a:r>
          </a:p>
          <a:p>
            <a:pPr latinLnBrk="0"/>
            <a:endParaRPr lang="en-US" sz="2000" dirty="0">
              <a:ea typeface="Public Sans"/>
              <a:cs typeface="Public Sans"/>
              <a:sym typeface="Public Sans"/>
            </a:endParaRPr>
          </a:p>
          <a:p>
            <a:pPr latinLnBrk="0"/>
            <a:r>
              <a:rPr lang="en-US" sz="2000" dirty="0">
                <a:ea typeface="Public Sans"/>
                <a:cs typeface="Public Sans"/>
                <a:sym typeface="Public Sans"/>
              </a:rPr>
              <a:t>Technologia fotowoltaiczna staje się coraz bardziej popularna na całym świecie. Z roku na rok fotowoltaika stanowi coraz większą część koszyka energetycznego UE. Według </a:t>
            </a:r>
            <a:r>
              <a:rPr lang="en-US" sz="2000" dirty="0">
                <a:ea typeface="Public Sans"/>
                <a:cs typeface="Public Sans"/>
                <a:sym typeface="Public Sans"/>
                <a:hlinkClick r:id="rId3"/>
              </a:rPr>
              <a:t>Ember</a:t>
            </a:r>
            <a:r>
              <a:rPr lang="en-US" sz="2000" dirty="0">
                <a:ea typeface="Public Sans"/>
                <a:cs typeface="Public Sans"/>
                <a:sym typeface="Public Sans"/>
              </a:rPr>
              <a:t> w 2024 r. produkcja energii elektrycznej z fotowoltaiki stanowiła 11% całkowitej produkcji energii elektrycznej w UE.</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1000" y="788871"/>
            <a:ext cx="1119089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Jaki jest potencjalny wpływ zmian klimatycznych na energię słoneczną?</a:t>
            </a:r>
            <a:endParaRPr lang="pl-PL" noProof="1">
              <a:effectLst/>
            </a:endParaRPr>
          </a:p>
          <a:p>
            <a:endParaRPr lang="pl-PL"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353010" y="2177931"/>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Huragany i tornada mogą być bardzo intensywne i nieprzewidywalne. Tego typu zjawiska pogodowe mogą powodować znaczne szkody fizyczne w systemach fotowoltaicznych i ich instalacjach elektrycznych, przemieszczając je i uszkadzając (Okonkwo et al, 2025). </a:t>
            </a:r>
          </a:p>
          <a:p>
            <a:pPr marL="342900" indent="-342900" latinLnBrk="0">
              <a:buFont typeface="Arial" panose="020B0604020202020204" pitchFamily="34" charset="0"/>
              <a:buChar char="•"/>
            </a:pPr>
            <a:r>
              <a:rPr lang="en-GB" sz="2400" dirty="0">
                <a:ea typeface="Public Sans"/>
                <a:cs typeface="Public Sans"/>
                <a:sym typeface="Public Sans"/>
              </a:rPr>
              <a:t>Wysokie temperatury mogą również uszkodzić baterie paneli słonecznych. Pewną ochronę może zapewnić izolacja.</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Wykorzystanie energii słonecznej może wzrosnąć w umiarkowanych strefach klimatycznych, gdzie występuje wzrost bezpośredniego nasłonecznienia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2BB276-BBCE-4F58-971B-A97194737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4959</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Jak zmiany klimatu wpływają na energię odnawialną?</vt:lpstr>
      <vt:lpstr>Wprowadzenie 1</vt:lpstr>
      <vt:lpstr>Wprowadzenie 2</vt:lpstr>
      <vt:lpstr>Zmiany klimatyczne i trzy różne rodzaje produkcji energii </vt:lpstr>
      <vt:lpstr>Czym są zmiany klimatu?  </vt:lpstr>
      <vt:lpstr>Czym są zmiany klimatyczne? Ograniczanie emisji gazów cieplarnianych</vt:lpstr>
      <vt:lpstr>Różne rodzaje produkcji energii: energia słoneczna (panele fotowoltaiczne) – wprowadzenie </vt:lpstr>
      <vt:lpstr>Różne rodzaje produkcji energii: energia słoneczna (panele fotowoltaiczne) </vt:lpstr>
      <vt:lpstr>Jaki jest potencjalny wpływ zmian klimatycznych na energię słoneczną? </vt:lpstr>
      <vt:lpstr>Różne rodzaje produkcji energii: Energia wiatrowa (turbiny wiatrowe) – wprowadzenie </vt:lpstr>
      <vt:lpstr>Różne rodzaje produkcji energii: Energia wiatrowa (turbiny wiatrowe) 1 </vt:lpstr>
      <vt:lpstr>Różne rodzaje produkcji energii: Energia wiatrowa (turbiny wiatrowe) 2 </vt:lpstr>
      <vt:lpstr>Jaki jest potencjalny wpływ zmian klimatycznych na energię wiatrową?</vt:lpstr>
      <vt:lpstr>Różne rodzaje produkcji energii: Małe elektrownie wodne – Wprowadzenie </vt:lpstr>
      <vt:lpstr>Różne rodzaje produkcji energii: Małe elektrownie wodne </vt:lpstr>
      <vt:lpstr>Jaki jest potencjalny wpływ zmian klimatycznych na małe elektrownie wodne? </vt:lpstr>
      <vt:lpstr>Łagodzenie wpływu zmian klimatycznych na odnawialne źródła energii – Wprowadzenie </vt:lpstr>
      <vt:lpstr>Łagodzenie wpływu zmian klimatycznych na odnawialne źródła energii 1 </vt:lpstr>
      <vt:lpstr>Łagodzenie wpływu zmian klimatycznych na odnawialne źródła energii 2 </vt:lpstr>
      <vt:lpstr>Łagodzenie wpływu zmian klimatycznych na odnawialne źródła energii 3 </vt:lpstr>
      <vt:lpstr>Kolejne kroki </vt:lpstr>
      <vt:lpstr>Podziękowania 1 </vt:lpstr>
      <vt:lpstr>Podziękowania 2 </vt:lpstr>
      <vt:lpstr>Dziękuję!</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2026-03-17T16:55:29Z</dcterms:modified>
  <cp:category/>
</cp:coreProperties>
</file>