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1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4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38"/>
    <p:restoredTop sz="94694"/>
  </p:normalViewPr>
  <p:slideViewPr>
    <p:cSldViewPr snapToGrid="0" snapToObjects="1">
      <p:cViewPr varScale="1">
        <p:scale>
          <a:sx n="91" d="100"/>
          <a:sy n="91" d="100"/>
        </p:scale>
        <p:origin x="200" y="7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B188C-3AD3-9942-A6E3-B0028C893497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FE3EF-6446-F047-8E15-487B59ABA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962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/>
              <a:t>Objectifs de la section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987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/>
              <a:t>Pour faire glisser les étiquettes sous la catégorie à laquelle elles appartiennent, visualiser sous« Normal ».</a:t>
            </a:r>
          </a:p>
          <a:p>
            <a:r>
              <a:rPr lang="fr-FR" noProof="0" dirty="0"/>
              <a:t>Avant chaque manipulation, invitez les </a:t>
            </a:r>
            <a:r>
              <a:rPr lang="fr-FR" noProof="0" dirty="0" err="1"/>
              <a:t>participant.e.s</a:t>
            </a:r>
            <a:r>
              <a:rPr lang="fr-FR" noProof="0" dirty="0"/>
              <a:t> à discuter et justifier leur recommandation.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65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/>
              <a:t>Ceci est un écran d’information. Pas de manipulation nécessaire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158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/>
              <a:t>Demandez aux </a:t>
            </a:r>
            <a:r>
              <a:rPr lang="fr-FR" noProof="0" dirty="0" err="1"/>
              <a:t>participant.e.s</a:t>
            </a:r>
            <a:r>
              <a:rPr lang="fr-FR" noProof="0" dirty="0"/>
              <a:t> de discuter et justifier leurs recommandations.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6819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noProof="0" dirty="0"/>
              <a:t>Annonce de la section 3 et de ses objectifs.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83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96163-5354-F39E-7396-FFD8A8667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954648-A5BC-351D-292F-10312B0744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88F9A-5E81-0F10-02B6-874FE5B1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A194C-D1C7-5087-CAD0-4D842E0CD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E7647-0A89-3B87-E1EC-5A2F72095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22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F298A-327C-3184-C3B2-8322CF55E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5152C5-2510-9B96-84C8-546F166778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D7988-85D3-CC2A-382C-4079D2E88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9DA9F-3640-927A-014D-07C3C5AB6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ECFA0-E9B9-9DAA-A4AF-E22345683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67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2B23CD-1F9C-DAA6-ECB1-21EFDB82AB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60E8E0-DEDC-4187-668B-A9FE053C9A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FE89D-2CA7-DF4D-058F-EE3883D6B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BA242-B9F6-8EE3-32B1-3995E9CBD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20B68-81CD-E723-16AF-36C043DB2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08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501BF-D035-EAC2-BD19-57923E8E6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5600D-0EAF-E00A-A681-19763F1E3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7CA71-F6F2-644A-6259-03D72C1DD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C3A85-E61A-5AAC-5CAE-330F9ABA1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1F0BF-42C5-F31E-653B-E8C6A803C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60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575C7-3CCF-2194-5E49-ABF61EA15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B6EE1-0FB7-370C-2E14-4E2421A39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0A138-9E55-36C9-E8AC-EA73B577E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3BC7E-9513-F039-2E99-681EE64F4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74236-47ED-9F40-D50F-AC1102723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928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CD2B2-052A-12C6-81BF-1FABEDABE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A3E22-F683-6F86-F495-DFBB06DAF5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C682E2-121B-311E-EC41-08495938F6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2B2C3-29DC-4787-2471-DE5E3FB7E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3983D-337C-8848-E353-1AE77710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6EB9D4-9204-BF72-278C-6091ABF5A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07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284A3-CEA1-BA61-BC66-A967E62C8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2B558D-5C46-49E8-4DFE-6B4304450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350FCC-31C4-C137-7CA0-7D56098712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92B793-6A6B-3574-812C-D4C7C3F104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B9BF4A-F0B8-ECA8-B897-D5AA4F0296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06655A-1EAD-2DC1-0121-54D525CA5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B78136-454A-28E2-D11F-03B4BDAE9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717D9C-F67D-8548-6529-FFBE40D79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150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A033B-779E-74D3-65E1-DC00EBED5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1A3C82-480F-E832-39DE-76C216AB8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C41D67-F91C-7B80-46BE-B756D46FC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F29C9F-D816-FC7D-AE51-BC9A72254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60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3E026E-9810-7D81-6F0A-6642FCF5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0DFDC5-DF37-52A7-531C-0933539E1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3C3BC0-4E8A-39EE-1833-227288D01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0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E263A-D202-4023-3F60-1B9AE63CB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3EA08-F4CA-9D20-24D9-AA6D7BF93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BDF8F2-0E90-926F-B8F7-E9B1921DC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BF9611-FCD9-2AA8-F5C9-CDA80CE6D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6B233C-91A1-7EBC-D9FB-0BB72FEF5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25B2C9-4428-0B5A-FAAC-AD8870BA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5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25FE2-0CA0-B70C-5DB5-75324858E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EFD6DB-A63A-213D-8E14-997632F269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2AF698-CF93-49B8-3BDA-B17C92D7E4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648591-F75A-33B2-4B9E-5D9569B82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41B2EC-9311-88CA-058F-3B06B0735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06D5F-CDF8-2B5C-B849-0301B69D5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81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13B347-4706-A23B-F5C9-74FEE25AE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07A7B6-6E84-1C58-DBD1-6BA06BCF9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4CFD8-64DE-1A9A-85E2-4BF0D4C891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9CE46-CF3B-792C-757B-6C85DFDC3E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DEC05-7890-3334-8373-8C65C3828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527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9895F6-C809-0565-A90D-E89123F9FBD5}"/>
              </a:ext>
            </a:extLst>
          </p:cNvPr>
          <p:cNvSpPr txBox="1"/>
          <p:nvPr/>
        </p:nvSpPr>
        <p:spPr>
          <a:xfrm>
            <a:off x="277090" y="2702392"/>
            <a:ext cx="11719830" cy="3377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900"/>
              </a:spcBef>
            </a:pPr>
            <a:r>
              <a:rPr lang="fr-FR" sz="2400" dirty="0"/>
              <a:t>La </a:t>
            </a:r>
            <a:r>
              <a:rPr lang="fr-FR" sz="2400" b="1" dirty="0"/>
              <a:t>Section 2</a:t>
            </a:r>
            <a:r>
              <a:rPr lang="fr-FR" sz="2400" dirty="0"/>
              <a:t> invite à : </a:t>
            </a:r>
          </a:p>
          <a:p>
            <a:pPr marL="361950" indent="-361950" algn="l">
              <a:lnSpc>
                <a:spcPct val="110000"/>
              </a:lnSpc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fr-FR" sz="2400" b="0" i="0" u="none" strike="noStrike" dirty="0">
                <a:solidFill>
                  <a:srgbClr val="212529"/>
                </a:solidFill>
                <a:effectLst/>
              </a:rPr>
              <a:t>se pencher sur l'importance de la politique dans l'établissement de pratiques inclusives</a:t>
            </a:r>
          </a:p>
          <a:p>
            <a:pPr marL="361950" indent="-361950" algn="l">
              <a:lnSpc>
                <a:spcPct val="110000"/>
              </a:lnSpc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fr-FR" sz="2400" b="0" i="0" u="none" strike="noStrike" dirty="0">
                <a:solidFill>
                  <a:srgbClr val="212529"/>
                </a:solidFill>
                <a:effectLst/>
              </a:rPr>
              <a:t>examiner ce que l'on entend par éducation centrée sur l'</a:t>
            </a:r>
            <a:r>
              <a:rPr lang="fr-FR" sz="2400" b="0" i="0" u="none" strike="noStrike" dirty="0" err="1">
                <a:solidFill>
                  <a:srgbClr val="212529"/>
                </a:solidFill>
                <a:effectLst/>
              </a:rPr>
              <a:t>apprenant.e</a:t>
            </a:r>
            <a:r>
              <a:rPr lang="fr-FR" sz="2400" b="0" i="0" u="none" strike="noStrike" dirty="0">
                <a:solidFill>
                  <a:srgbClr val="212529"/>
                </a:solidFill>
                <a:effectLst/>
              </a:rPr>
              <a:t> (ECA) et comment cela se traduit dans la pratique</a:t>
            </a:r>
          </a:p>
          <a:p>
            <a:pPr marL="361950" indent="-361950" algn="l">
              <a:lnSpc>
                <a:spcPct val="110000"/>
              </a:lnSpc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fr-FR" sz="2400" b="0" i="0" u="none" strike="noStrike" dirty="0">
                <a:solidFill>
                  <a:srgbClr val="212529"/>
                </a:solidFill>
                <a:effectLst/>
              </a:rPr>
              <a:t>faire connaissance avec les « critères minimaux » pour une approche centrée sur l'</a:t>
            </a:r>
            <a:r>
              <a:rPr lang="fr-FR" sz="2400" b="0" i="0" u="none" strike="noStrike" dirty="0" err="1">
                <a:solidFill>
                  <a:srgbClr val="212529"/>
                </a:solidFill>
                <a:effectLst/>
              </a:rPr>
              <a:t>apprenant.e</a:t>
            </a:r>
            <a:r>
              <a:rPr lang="fr-FR" sz="2400" b="0" i="0" u="none" strike="noStrike" dirty="0">
                <a:solidFill>
                  <a:srgbClr val="212529"/>
                </a:solidFill>
                <a:effectLst/>
              </a:rPr>
              <a:t> (ECA)</a:t>
            </a:r>
          </a:p>
          <a:p>
            <a:pPr marL="361950" indent="-361950" algn="l">
              <a:lnSpc>
                <a:spcPct val="110000"/>
              </a:lnSpc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fr-FR" sz="2400" b="0" i="0" u="none" strike="noStrike" dirty="0">
                <a:solidFill>
                  <a:srgbClr val="212529"/>
                </a:solidFill>
                <a:effectLst/>
              </a:rPr>
              <a:t>soupeser les défis liés à l’ECA dans votre propre contexte.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4EC007-829E-69EF-DB48-5732EE6C0C24}"/>
              </a:ext>
            </a:extLst>
          </p:cNvPr>
          <p:cNvSpPr txBox="1"/>
          <p:nvPr/>
        </p:nvSpPr>
        <p:spPr>
          <a:xfrm>
            <a:off x="277091" y="712371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TESSA – </a:t>
            </a:r>
            <a:r>
              <a:rPr lang="fr-FR" dirty="0">
                <a:solidFill>
                  <a:schemeClr val="bg1"/>
                </a:solidFill>
              </a:rPr>
              <a:t>Apprentissage et enseignement inclusifs (AEI)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03F677-2A0A-1F04-5AA5-554A66679B0B}"/>
              </a:ext>
            </a:extLst>
          </p:cNvPr>
          <p:cNvSpPr txBox="1"/>
          <p:nvPr/>
        </p:nvSpPr>
        <p:spPr>
          <a:xfrm>
            <a:off x="277090" y="1932292"/>
            <a:ext cx="11797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Objectifs de la Section 2</a:t>
            </a:r>
          </a:p>
        </p:txBody>
      </p:sp>
    </p:spTree>
    <p:extLst>
      <p:ext uri="{BB962C8B-B14F-4D97-AF65-F5344CB8AC3E}">
        <p14:creationId xmlns:p14="http://schemas.microsoft.com/office/powerpoint/2010/main" val="2833145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823C7D-A08D-3767-2A40-9E21311A6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80174" y="6248618"/>
            <a:ext cx="1099238" cy="360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85671E-D0D6-11C8-5CF1-370BAD8C63C2}"/>
              </a:ext>
            </a:extLst>
          </p:cNvPr>
          <p:cNvSpPr txBox="1"/>
          <p:nvPr/>
        </p:nvSpPr>
        <p:spPr>
          <a:xfrm>
            <a:off x="277091" y="249382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Guide pour l’animateur et l’animatrice – Section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98FB7D-059F-AE8B-5160-70327E01B42C}"/>
              </a:ext>
            </a:extLst>
          </p:cNvPr>
          <p:cNvSpPr txBox="1"/>
          <p:nvPr/>
        </p:nvSpPr>
        <p:spPr>
          <a:xfrm>
            <a:off x="4076694" y="2882481"/>
            <a:ext cx="3729250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2">
                    <a:lumMod val="50000"/>
                  </a:schemeClr>
                </a:solidFill>
              </a:rPr>
              <a:t>5. </a:t>
            </a:r>
            <a:r>
              <a:rPr lang="fr-FR" sz="2000" dirty="0"/>
              <a:t>Les relations sont </a:t>
            </a:r>
            <a:r>
              <a:rPr lang="fr-FR" sz="2000" dirty="0" err="1"/>
              <a:t>basées</a:t>
            </a:r>
            <a:r>
              <a:rPr lang="fr-FR" sz="2000" dirty="0"/>
              <a:t> sur l'</a:t>
            </a:r>
            <a:r>
              <a:rPr lang="fr-FR" sz="2000" dirty="0" err="1"/>
              <a:t>autorite</a:t>
            </a:r>
            <a:r>
              <a:rPr lang="fr-FR" sz="2000" dirty="0"/>
              <a:t>́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7CEB32-A6BC-9BC4-AF01-14D9518AF786}"/>
              </a:ext>
            </a:extLst>
          </p:cNvPr>
          <p:cNvSpPr txBox="1"/>
          <p:nvPr/>
        </p:nvSpPr>
        <p:spPr>
          <a:xfrm>
            <a:off x="4414861" y="3786393"/>
            <a:ext cx="3729250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2">
                    <a:lumMod val="50000"/>
                  </a:schemeClr>
                </a:solidFill>
              </a:rPr>
              <a:t>6. </a:t>
            </a:r>
            <a:r>
              <a:rPr lang="fr-FR" sz="2000" dirty="0"/>
              <a:t>Motivation </a:t>
            </a:r>
            <a:r>
              <a:rPr lang="fr-FR" sz="2000" dirty="0" err="1"/>
              <a:t>intrinsèque</a:t>
            </a:r>
            <a:r>
              <a:rPr lang="fr-FR" sz="2000" dirty="0"/>
              <a:t> de l'</a:t>
            </a:r>
            <a:r>
              <a:rPr lang="fr-FR" sz="2000" dirty="0" err="1"/>
              <a:t>apprenant.e</a:t>
            </a:r>
            <a:r>
              <a:rPr lang="fr-FR" sz="2000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8A7C6C-E904-7AD2-D586-2A4423C10DE8}"/>
              </a:ext>
            </a:extLst>
          </p:cNvPr>
          <p:cNvSpPr txBox="1"/>
          <p:nvPr/>
        </p:nvSpPr>
        <p:spPr>
          <a:xfrm>
            <a:off x="8224294" y="4572667"/>
            <a:ext cx="3729250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2">
                    <a:lumMod val="50000"/>
                  </a:schemeClr>
                </a:solidFill>
              </a:rPr>
              <a:t>11. </a:t>
            </a:r>
            <a:r>
              <a:rPr lang="fr-FR" sz="2000" dirty="0"/>
              <a:t>Le programme est </a:t>
            </a:r>
            <a:r>
              <a:rPr lang="fr-FR" sz="2000" dirty="0" err="1"/>
              <a:t>présente</a:t>
            </a:r>
            <a:r>
              <a:rPr lang="fr-FR" sz="2000" dirty="0"/>
              <a:t>́ comme </a:t>
            </a:r>
            <a:r>
              <a:rPr lang="fr-FR" sz="2000" dirty="0" err="1"/>
              <a:t>décontextualise</a:t>
            </a:r>
            <a:r>
              <a:rPr lang="fr-FR" sz="2000" dirty="0"/>
              <a:t>́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F345F7-E8A5-CBC9-A31C-8F31F1815906}"/>
              </a:ext>
            </a:extLst>
          </p:cNvPr>
          <p:cNvSpPr txBox="1"/>
          <p:nvPr/>
        </p:nvSpPr>
        <p:spPr>
          <a:xfrm>
            <a:off x="4339936" y="4762742"/>
            <a:ext cx="3729250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2">
                    <a:lumMod val="50000"/>
                  </a:schemeClr>
                </a:solidFill>
              </a:rPr>
              <a:t>7. </a:t>
            </a:r>
            <a:r>
              <a:rPr lang="fr-FR" sz="2000" dirty="0"/>
              <a:t>Les relations sont </a:t>
            </a:r>
            <a:r>
              <a:rPr lang="fr-FR" sz="2000" dirty="0" err="1"/>
              <a:t>basées</a:t>
            </a:r>
            <a:r>
              <a:rPr lang="fr-FR" sz="2000" dirty="0"/>
              <a:t> sur le respect mutuel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F30DA0-5A4C-7906-170B-CA2AA1BFA0B6}"/>
              </a:ext>
            </a:extLst>
          </p:cNvPr>
          <p:cNvSpPr txBox="1"/>
          <p:nvPr/>
        </p:nvSpPr>
        <p:spPr>
          <a:xfrm>
            <a:off x="455195" y="4553177"/>
            <a:ext cx="3729250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2">
                    <a:lumMod val="50000"/>
                  </a:schemeClr>
                </a:solidFill>
              </a:rPr>
              <a:t>3. </a:t>
            </a:r>
            <a:r>
              <a:rPr lang="fr-FR" sz="2000" dirty="0"/>
              <a:t>Le programme </a:t>
            </a:r>
            <a:r>
              <a:rPr lang="fr-FR" sz="2000" dirty="0" err="1"/>
              <a:t>reflète</a:t>
            </a:r>
            <a:r>
              <a:rPr lang="fr-FR" sz="2000" dirty="0"/>
              <a:t> la vie des </a:t>
            </a:r>
            <a:r>
              <a:rPr lang="fr-FR" sz="2000" dirty="0" err="1"/>
              <a:t>apprenant.e.s</a:t>
            </a:r>
            <a:endParaRPr lang="fr-FR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75638E-73B8-24DB-A0A7-23048E318902}"/>
              </a:ext>
            </a:extLst>
          </p:cNvPr>
          <p:cNvSpPr txBox="1"/>
          <p:nvPr/>
        </p:nvSpPr>
        <p:spPr>
          <a:xfrm>
            <a:off x="8125862" y="2412999"/>
            <a:ext cx="3729250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2">
                    <a:lumMod val="50000"/>
                  </a:schemeClr>
                </a:solidFill>
              </a:rPr>
              <a:t>9. </a:t>
            </a:r>
            <a:r>
              <a:rPr lang="fr-FR" sz="2000" dirty="0"/>
              <a:t>L'intelligence est fixée à la naissance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A31302-8E1F-29E8-2431-08E660F3DF04}"/>
              </a:ext>
            </a:extLst>
          </p:cNvPr>
          <p:cNvSpPr txBox="1"/>
          <p:nvPr/>
        </p:nvSpPr>
        <p:spPr>
          <a:xfrm>
            <a:off x="4218706" y="1803183"/>
            <a:ext cx="3729250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2">
                    <a:lumMod val="50000"/>
                  </a:schemeClr>
                </a:solidFill>
              </a:rPr>
              <a:t>4. </a:t>
            </a:r>
            <a:r>
              <a:rPr lang="fr-FR" sz="2000" dirty="0"/>
              <a:t>L'</a:t>
            </a:r>
            <a:r>
              <a:rPr lang="fr-FR" sz="2000" dirty="0" err="1"/>
              <a:t>enseignant.e</a:t>
            </a:r>
            <a:r>
              <a:rPr lang="fr-FR" sz="2000" dirty="0"/>
              <a:t> est l'</a:t>
            </a:r>
            <a:r>
              <a:rPr lang="fr-FR" sz="2000" dirty="0" err="1"/>
              <a:t>expert.e</a:t>
            </a:r>
            <a:r>
              <a:rPr lang="fr-FR" sz="2000" dirty="0"/>
              <a:t> - </a:t>
            </a:r>
            <a:r>
              <a:rPr lang="fr-FR" sz="2000" dirty="0" err="1"/>
              <a:t>autorite</a:t>
            </a:r>
            <a:r>
              <a:rPr lang="fr-FR" sz="2000" dirty="0"/>
              <a:t>́ principale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F9A8425-792F-C42E-DDCB-BCEEDDE8596C}"/>
              </a:ext>
            </a:extLst>
          </p:cNvPr>
          <p:cNvSpPr txBox="1"/>
          <p:nvPr/>
        </p:nvSpPr>
        <p:spPr>
          <a:xfrm>
            <a:off x="8288461" y="3410911"/>
            <a:ext cx="3729250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2">
                    <a:lumMod val="50000"/>
                  </a:schemeClr>
                </a:solidFill>
              </a:rPr>
              <a:t>10. </a:t>
            </a:r>
            <a:r>
              <a:rPr lang="fr-FR" sz="2000" dirty="0"/>
              <a:t>L'apprentissage constitue une </a:t>
            </a:r>
            <a:r>
              <a:rPr lang="fr-FR" sz="2000" dirty="0" err="1"/>
              <a:t>activite</a:t>
            </a:r>
            <a:r>
              <a:rPr lang="fr-FR" sz="2000" dirty="0"/>
              <a:t>́ sociale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BEEDA7-C400-2C2D-85B5-3564195F8A21}"/>
              </a:ext>
            </a:extLst>
          </p:cNvPr>
          <p:cNvSpPr txBox="1"/>
          <p:nvPr/>
        </p:nvSpPr>
        <p:spPr>
          <a:xfrm>
            <a:off x="2483424" y="5769810"/>
            <a:ext cx="3729250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2">
                    <a:lumMod val="50000"/>
                  </a:schemeClr>
                </a:solidFill>
              </a:rPr>
              <a:t>8. </a:t>
            </a:r>
            <a:r>
              <a:rPr lang="fr-FR" sz="2000" dirty="0"/>
              <a:t>L'apprentissage constitue une </a:t>
            </a:r>
            <a:r>
              <a:rPr lang="fr-FR" sz="2000" dirty="0" err="1"/>
              <a:t>activite</a:t>
            </a:r>
            <a:r>
              <a:rPr lang="fr-FR" sz="2000" dirty="0"/>
              <a:t>́ cognitive individuelle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5AAF3F8-2081-170F-03EE-8DC919EE6332}"/>
              </a:ext>
            </a:extLst>
          </p:cNvPr>
          <p:cNvSpPr txBox="1"/>
          <p:nvPr/>
        </p:nvSpPr>
        <p:spPr>
          <a:xfrm>
            <a:off x="215298" y="2036286"/>
            <a:ext cx="3729250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2">
                    <a:lumMod val="50000"/>
                  </a:schemeClr>
                </a:solidFill>
              </a:rPr>
              <a:t>1. </a:t>
            </a:r>
            <a:r>
              <a:rPr lang="fr-FR" sz="2000" dirty="0"/>
              <a:t>Motivation </a:t>
            </a:r>
            <a:r>
              <a:rPr lang="fr-FR" sz="2000" dirty="0" err="1"/>
              <a:t>extrinsèque</a:t>
            </a:r>
            <a:r>
              <a:rPr lang="fr-FR" sz="2000" dirty="0"/>
              <a:t> de l'</a:t>
            </a:r>
            <a:r>
              <a:rPr lang="fr-FR" sz="2000" dirty="0" err="1"/>
              <a:t>apprenant.e</a:t>
            </a:r>
            <a:r>
              <a:rPr lang="fr-FR" sz="2000" dirty="0"/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5B4452-29E6-D3A4-859F-ACFFAEE600B3}"/>
              </a:ext>
            </a:extLst>
          </p:cNvPr>
          <p:cNvSpPr txBox="1"/>
          <p:nvPr/>
        </p:nvSpPr>
        <p:spPr>
          <a:xfrm>
            <a:off x="6882247" y="5622963"/>
            <a:ext cx="3729250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2">
                    <a:lumMod val="50000"/>
                  </a:schemeClr>
                </a:solidFill>
              </a:rPr>
              <a:t>12. </a:t>
            </a:r>
            <a:r>
              <a:rPr lang="fr-FR" sz="2000" dirty="0"/>
              <a:t>L'</a:t>
            </a:r>
            <a:r>
              <a:rPr lang="fr-FR" sz="2000" dirty="0" err="1"/>
              <a:t>enseignant.e</a:t>
            </a:r>
            <a:r>
              <a:rPr lang="fr-FR" sz="2000" dirty="0"/>
              <a:t> est un facilitateur d'apprentissage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34406DC-1D71-4DC5-0234-AE3052CCCD5F}"/>
              </a:ext>
            </a:extLst>
          </p:cNvPr>
          <p:cNvSpPr txBox="1"/>
          <p:nvPr/>
        </p:nvSpPr>
        <p:spPr>
          <a:xfrm>
            <a:off x="142008" y="3399278"/>
            <a:ext cx="3729250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2">
                    <a:lumMod val="50000"/>
                  </a:schemeClr>
                </a:solidFill>
              </a:rPr>
              <a:t>2. </a:t>
            </a:r>
            <a:r>
              <a:rPr lang="fr-FR" sz="2000" dirty="0"/>
              <a:t>Tout le monde peut apprendre avec un soutien approprié</a:t>
            </a:r>
            <a:r>
              <a:rPr lang="fr-FR" sz="2000" dirty="0">
                <a:effectLst/>
              </a:rPr>
              <a:t> </a:t>
            </a:r>
            <a:endParaRPr lang="fr-FR" sz="2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E1E0D7-82B4-8A43-91DA-1E0093D8A835}"/>
              </a:ext>
            </a:extLst>
          </p:cNvPr>
          <p:cNvSpPr txBox="1"/>
          <p:nvPr/>
        </p:nvSpPr>
        <p:spPr>
          <a:xfrm>
            <a:off x="277091" y="1233970"/>
            <a:ext cx="11667875" cy="369332"/>
          </a:xfrm>
          <a:prstGeom prst="rect">
            <a:avLst/>
          </a:prstGeom>
          <a:gradFill flip="none" rotWithShape="1">
            <a:gsLst>
              <a:gs pos="97000">
                <a:schemeClr val="accent6">
                  <a:lumMod val="75000"/>
                </a:schemeClr>
              </a:gs>
              <a:gs pos="55000">
                <a:schemeClr val="accent6">
                  <a:lumMod val="60000"/>
                  <a:lumOff val="40000"/>
                </a:schemeClr>
              </a:gs>
              <a:gs pos="1000">
                <a:schemeClr val="accent6">
                  <a:lumMod val="20000"/>
                  <a:lumOff val="8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Enseignement traditionnel</a:t>
            </a:r>
            <a:r>
              <a:rPr lang="fr-FR" dirty="0"/>
              <a:t>					              Vers un enseignement centré sur l’</a:t>
            </a:r>
            <a:r>
              <a:rPr lang="fr-FR" dirty="0" err="1"/>
              <a:t>apprenant.e</a:t>
            </a:r>
            <a:endParaRPr lang="fr-FR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D737B11-BA62-08DA-5809-85E6E789D589}"/>
              </a:ext>
            </a:extLst>
          </p:cNvPr>
          <p:cNvSpPr txBox="1"/>
          <p:nvPr/>
        </p:nvSpPr>
        <p:spPr>
          <a:xfrm>
            <a:off x="277091" y="775855"/>
            <a:ext cx="11667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Triez les étiquettes ci-dessous et faites-les glisser sous l’entête du groupe auquel elles appartiennent.</a:t>
            </a:r>
          </a:p>
        </p:txBody>
      </p:sp>
    </p:spTree>
    <p:extLst>
      <p:ext uri="{BB962C8B-B14F-4D97-AF65-F5344CB8AC3E}">
        <p14:creationId xmlns:p14="http://schemas.microsoft.com/office/powerpoint/2010/main" val="816214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823C7D-A08D-3767-2A40-9E21311A6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043" y="745843"/>
            <a:ext cx="1099238" cy="360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85671E-D0D6-11C8-5CF1-370BAD8C63C2}"/>
              </a:ext>
            </a:extLst>
          </p:cNvPr>
          <p:cNvSpPr txBox="1"/>
          <p:nvPr/>
        </p:nvSpPr>
        <p:spPr>
          <a:xfrm>
            <a:off x="189766" y="249382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>
                <a:solidFill>
                  <a:schemeClr val="bg1"/>
                </a:solidFill>
              </a:rPr>
              <a:t>Guide pour l’animateur et l’animatrice – Section 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E1E0D7-82B4-8A43-91DA-1E0093D8A835}"/>
              </a:ext>
            </a:extLst>
          </p:cNvPr>
          <p:cNvSpPr txBox="1"/>
          <p:nvPr/>
        </p:nvSpPr>
        <p:spPr>
          <a:xfrm>
            <a:off x="102441" y="1185844"/>
            <a:ext cx="11894479" cy="461665"/>
          </a:xfrm>
          <a:prstGeom prst="rect">
            <a:avLst/>
          </a:prstGeom>
          <a:solidFill>
            <a:srgbClr val="F9F4C9"/>
          </a:solidFill>
          <a:ln w="19050">
            <a:solidFill>
              <a:srgbClr val="F9F4C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/>
              <a:t>Principes de base pour centrer l’enseignement sur les apprenant.e.s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20647F-3A0F-07C2-85C9-4B31A4328B2A}"/>
              </a:ext>
            </a:extLst>
          </p:cNvPr>
          <p:cNvSpPr txBox="1"/>
          <p:nvPr/>
        </p:nvSpPr>
        <p:spPr>
          <a:xfrm>
            <a:off x="10252201" y="6481660"/>
            <a:ext cx="17730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/>
              <a:t>Michele Schweisfurth (2019)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9FA12F-6652-67C4-A240-DD7E165DDCF3}"/>
              </a:ext>
            </a:extLst>
          </p:cNvPr>
          <p:cNvSpPr txBox="1"/>
          <p:nvPr/>
        </p:nvSpPr>
        <p:spPr>
          <a:xfrm>
            <a:off x="2406618" y="4223156"/>
            <a:ext cx="7286124" cy="99116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b="1">
                <a:solidFill>
                  <a:schemeClr val="accent2">
                    <a:lumMod val="50000"/>
                  </a:schemeClr>
                </a:solidFill>
              </a:rPr>
              <a:t>E. </a:t>
            </a:r>
            <a:r>
              <a:rPr lang="fr-FR"/>
              <a:t>La formation est appropriée à la vie des élèves et à leurs besoins futurs estimés, dans une langue qui leur est accessible (de préférence leur langue maternelle)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29A928F-54B2-3F0B-4D4B-4667BA365EA2}"/>
              </a:ext>
            </a:extLst>
          </p:cNvPr>
          <p:cNvSpPr txBox="1"/>
          <p:nvPr/>
        </p:nvSpPr>
        <p:spPr>
          <a:xfrm>
            <a:off x="2406618" y="3771186"/>
            <a:ext cx="7286124" cy="3817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b="1">
                <a:solidFill>
                  <a:schemeClr val="accent2">
                    <a:lumMod val="50000"/>
                  </a:schemeClr>
                </a:solidFill>
              </a:rPr>
              <a:t>D. </a:t>
            </a:r>
            <a:r>
              <a:rPr lang="fr-FR"/>
              <a:t>Le dialogue authentique est encouragé, y compris les questions ouvertes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02A7920-AA64-1E8D-F7DE-1F299BE9CC8F}"/>
              </a:ext>
            </a:extLst>
          </p:cNvPr>
          <p:cNvSpPr txBox="1"/>
          <p:nvPr/>
        </p:nvSpPr>
        <p:spPr>
          <a:xfrm>
            <a:off x="2406618" y="3014517"/>
            <a:ext cx="7286124" cy="68647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b="1">
                <a:solidFill>
                  <a:schemeClr val="accent2">
                    <a:lumMod val="50000"/>
                  </a:schemeClr>
                </a:solidFill>
              </a:rPr>
              <a:t>C. </a:t>
            </a:r>
            <a:r>
              <a:rPr lang="fr-FR"/>
              <a:t>Les défis d'apprentissage doivent se baser de manière réaliste sur les connaissances préalables de l'apprenant.e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60021E5-4BB1-7B5A-39C3-D4A76931104B}"/>
              </a:ext>
            </a:extLst>
          </p:cNvPr>
          <p:cNvSpPr txBox="1"/>
          <p:nvPr/>
        </p:nvSpPr>
        <p:spPr>
          <a:xfrm>
            <a:off x="2406618" y="1805878"/>
            <a:ext cx="7286124" cy="3817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b="1">
                <a:solidFill>
                  <a:schemeClr val="accent2">
                    <a:lumMod val="50000"/>
                  </a:schemeClr>
                </a:solidFill>
              </a:rPr>
              <a:t>A. </a:t>
            </a:r>
            <a:r>
              <a:rPr lang="fr-FR"/>
              <a:t>Les leçons doivent être stimulantes et motiver l'élève à apprendre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471440B-5C44-E93A-FAC9-B836BC6E6B06}"/>
              </a:ext>
            </a:extLst>
          </p:cNvPr>
          <p:cNvSpPr txBox="1"/>
          <p:nvPr/>
        </p:nvSpPr>
        <p:spPr>
          <a:xfrm>
            <a:off x="2406618" y="2257848"/>
            <a:ext cx="7286124" cy="68647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b="1">
                <a:solidFill>
                  <a:schemeClr val="accent2">
                    <a:lumMod val="50000"/>
                  </a:schemeClr>
                </a:solidFill>
              </a:rPr>
              <a:t>B. </a:t>
            </a:r>
            <a:r>
              <a:rPr lang="fr-FR"/>
              <a:t>L'ambiance et le comportement reflètent le respect mutuel entre enseignant.e.s et apprenant.e.s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2B808EB-1E62-9A4B-C5B0-F667950C4513}"/>
              </a:ext>
            </a:extLst>
          </p:cNvPr>
          <p:cNvSpPr txBox="1"/>
          <p:nvPr/>
        </p:nvSpPr>
        <p:spPr>
          <a:xfrm>
            <a:off x="2406618" y="5284524"/>
            <a:ext cx="7286124" cy="68647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b="1">
                <a:solidFill>
                  <a:schemeClr val="accent2">
                    <a:lumMod val="50000"/>
                  </a:schemeClr>
                </a:solidFill>
              </a:rPr>
              <a:t>F. </a:t>
            </a:r>
            <a:r>
              <a:rPr lang="fr-FR"/>
              <a:t>Le curriculum est basé sur les compétences et le comportement mais n'exclut pas le contenu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746BAA9-E749-8E0B-D27F-76249ECB6AAC}"/>
              </a:ext>
            </a:extLst>
          </p:cNvPr>
          <p:cNvSpPr txBox="1"/>
          <p:nvPr/>
        </p:nvSpPr>
        <p:spPr>
          <a:xfrm>
            <a:off x="2406618" y="6041192"/>
            <a:ext cx="7286124" cy="6846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b="1">
                <a:solidFill>
                  <a:schemeClr val="accent2">
                    <a:lumMod val="50000"/>
                  </a:schemeClr>
                </a:solidFill>
              </a:rPr>
              <a:t>G. </a:t>
            </a:r>
            <a:r>
              <a:rPr lang="fr-FR"/>
              <a:t>L'évaluation est cohérente avec ces principes en testant un large éventail de compétences cognitives</a:t>
            </a:r>
          </a:p>
        </p:txBody>
      </p:sp>
    </p:spTree>
    <p:extLst>
      <p:ext uri="{BB962C8B-B14F-4D97-AF65-F5344CB8AC3E}">
        <p14:creationId xmlns:p14="http://schemas.microsoft.com/office/powerpoint/2010/main" val="3566296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823C7D-A08D-3767-2A40-9E21311A6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3572" y="702162"/>
            <a:ext cx="1099238" cy="360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85671E-D0D6-11C8-5CF1-370BAD8C63C2}"/>
              </a:ext>
            </a:extLst>
          </p:cNvPr>
          <p:cNvSpPr txBox="1"/>
          <p:nvPr/>
        </p:nvSpPr>
        <p:spPr>
          <a:xfrm>
            <a:off x="277091" y="249382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>
                <a:solidFill>
                  <a:schemeClr val="bg1"/>
                </a:solidFill>
              </a:rPr>
              <a:t>Guide pour l’animateur et l’animatrice – Section 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F345F7-E8A5-CBC9-A31C-8F31F1815906}"/>
              </a:ext>
            </a:extLst>
          </p:cNvPr>
          <p:cNvSpPr txBox="1"/>
          <p:nvPr/>
        </p:nvSpPr>
        <p:spPr>
          <a:xfrm>
            <a:off x="102440" y="5225167"/>
            <a:ext cx="3512127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b="1"/>
              <a:t>5. </a:t>
            </a:r>
            <a:r>
              <a:rPr lang="fr-FR"/>
              <a:t>Les relations sont basées sur le respect mutuel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F30DA0-5A4C-7906-170B-CA2AA1BFA0B6}"/>
              </a:ext>
            </a:extLst>
          </p:cNvPr>
          <p:cNvSpPr txBox="1"/>
          <p:nvPr/>
        </p:nvSpPr>
        <p:spPr>
          <a:xfrm>
            <a:off x="102440" y="3511209"/>
            <a:ext cx="3512127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b="1"/>
              <a:t>3. </a:t>
            </a:r>
            <a:r>
              <a:rPr lang="fr-FR"/>
              <a:t>Le programme reflète la vie des apprenant.e.s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BEEDA7-C400-2C2D-85B5-3564195F8A21}"/>
              </a:ext>
            </a:extLst>
          </p:cNvPr>
          <p:cNvSpPr txBox="1"/>
          <p:nvPr/>
        </p:nvSpPr>
        <p:spPr>
          <a:xfrm>
            <a:off x="102440" y="4368188"/>
            <a:ext cx="3512127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b="1"/>
              <a:t>4. </a:t>
            </a:r>
            <a:r>
              <a:rPr lang="fr-FR"/>
              <a:t>L'apprentissage constitue une activité́ sociale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5AAF3F8-2081-170F-03EE-8DC919EE6332}"/>
              </a:ext>
            </a:extLst>
          </p:cNvPr>
          <p:cNvSpPr txBox="1"/>
          <p:nvPr/>
        </p:nvSpPr>
        <p:spPr>
          <a:xfrm>
            <a:off x="102440" y="1805878"/>
            <a:ext cx="3512127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b="1"/>
              <a:t>1.  </a:t>
            </a:r>
            <a:r>
              <a:rPr lang="fr-FR"/>
              <a:t>Motivation intrinsèque de l'apprenant.e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5B4452-29E6-D3A4-859F-ACFFAEE600B3}"/>
              </a:ext>
            </a:extLst>
          </p:cNvPr>
          <p:cNvSpPr txBox="1"/>
          <p:nvPr/>
        </p:nvSpPr>
        <p:spPr>
          <a:xfrm>
            <a:off x="102440" y="6082145"/>
            <a:ext cx="3512127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b="1"/>
              <a:t>6. </a:t>
            </a:r>
            <a:r>
              <a:rPr lang="fr-FR"/>
              <a:t>L'enseignant.e est un facilitateur d'apprentissage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34406DC-1D71-4DC5-0234-AE3052CCCD5F}"/>
              </a:ext>
            </a:extLst>
          </p:cNvPr>
          <p:cNvSpPr txBox="1"/>
          <p:nvPr/>
        </p:nvSpPr>
        <p:spPr>
          <a:xfrm>
            <a:off x="102440" y="2654230"/>
            <a:ext cx="3512127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r-FR" b="1"/>
              <a:t>2. </a:t>
            </a:r>
            <a:r>
              <a:rPr lang="fr-FR"/>
              <a:t>Tout le monde peut apprendre avec un soutien approprié</a:t>
            </a:r>
            <a:r>
              <a:rPr lang="fr-FR">
                <a:effectLst/>
              </a:rPr>
              <a:t> </a:t>
            </a:r>
            <a:endParaRPr lang="fr-FR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E1E0D7-82B4-8A43-91DA-1E0093D8A835}"/>
              </a:ext>
            </a:extLst>
          </p:cNvPr>
          <p:cNvSpPr txBox="1"/>
          <p:nvPr/>
        </p:nvSpPr>
        <p:spPr>
          <a:xfrm>
            <a:off x="102440" y="1185844"/>
            <a:ext cx="11894479" cy="461665"/>
          </a:xfrm>
          <a:prstGeom prst="rect">
            <a:avLst/>
          </a:prstGeom>
          <a:solidFill>
            <a:srgbClr val="F9F4C9"/>
          </a:solidFill>
          <a:ln w="19050">
            <a:solidFill>
              <a:srgbClr val="F9F4C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/>
              <a:t>Relations avec les </a:t>
            </a:r>
            <a:r>
              <a:rPr lang="fr-FR" sz="2400" b="1"/>
              <a:t>Principes de base </a:t>
            </a:r>
            <a:r>
              <a:rPr lang="fr-FR" sz="2400"/>
              <a:t>pour centrer l’enseignement sur les apprenant.e.s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D737B11-BA62-08DA-5809-85E6E789D589}"/>
              </a:ext>
            </a:extLst>
          </p:cNvPr>
          <p:cNvSpPr txBox="1"/>
          <p:nvPr/>
        </p:nvSpPr>
        <p:spPr>
          <a:xfrm>
            <a:off x="106815" y="733002"/>
            <a:ext cx="11667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/>
              <a:t>Attribuez les étiquettes à chacun des principes, par exemple : 1 – A, F, 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DC19D26-A2D3-141C-FF19-17B3DD298B56}"/>
              </a:ext>
            </a:extLst>
          </p:cNvPr>
          <p:cNvSpPr txBox="1"/>
          <p:nvPr/>
        </p:nvSpPr>
        <p:spPr>
          <a:xfrm>
            <a:off x="4739268" y="4223156"/>
            <a:ext cx="7286124" cy="99116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b="1">
                <a:solidFill>
                  <a:schemeClr val="accent2">
                    <a:lumMod val="50000"/>
                  </a:schemeClr>
                </a:solidFill>
              </a:rPr>
              <a:t>E. </a:t>
            </a:r>
            <a:r>
              <a:rPr lang="fr-FR"/>
              <a:t>La formation est appropriée à la vie des élèves et à leurs besoins futurs estimés, dans une langue qui leur est accessible (de préférence leur langue maternelle)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121A9D3-0389-E860-162A-EACA2D06DBA5}"/>
              </a:ext>
            </a:extLst>
          </p:cNvPr>
          <p:cNvSpPr txBox="1"/>
          <p:nvPr/>
        </p:nvSpPr>
        <p:spPr>
          <a:xfrm>
            <a:off x="4739268" y="3771186"/>
            <a:ext cx="7286124" cy="3817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b="1">
                <a:solidFill>
                  <a:schemeClr val="accent2">
                    <a:lumMod val="50000"/>
                  </a:schemeClr>
                </a:solidFill>
              </a:rPr>
              <a:t>D. </a:t>
            </a:r>
            <a:r>
              <a:rPr lang="fr-FR"/>
              <a:t>Le dialogue authentique est encouragé, y compris les questions ouvertes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58E1B9B-C8E8-0A27-93BE-3CCB6B353CCE}"/>
              </a:ext>
            </a:extLst>
          </p:cNvPr>
          <p:cNvSpPr txBox="1"/>
          <p:nvPr/>
        </p:nvSpPr>
        <p:spPr>
          <a:xfrm>
            <a:off x="4739268" y="3014517"/>
            <a:ext cx="7286124" cy="68647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b="1">
                <a:solidFill>
                  <a:schemeClr val="accent2">
                    <a:lumMod val="50000"/>
                  </a:schemeClr>
                </a:solidFill>
              </a:rPr>
              <a:t>C. </a:t>
            </a:r>
            <a:r>
              <a:rPr lang="fr-FR"/>
              <a:t>Les défis d'apprentissage doivent se baser de manière réaliste sur les connaissances préalables de l'apprenant.e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7A9C878-95E3-ED49-7346-32E1A45CD3AB}"/>
              </a:ext>
            </a:extLst>
          </p:cNvPr>
          <p:cNvSpPr txBox="1"/>
          <p:nvPr/>
        </p:nvSpPr>
        <p:spPr>
          <a:xfrm>
            <a:off x="4739268" y="1805878"/>
            <a:ext cx="7286124" cy="3817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b="1">
                <a:solidFill>
                  <a:schemeClr val="accent2">
                    <a:lumMod val="50000"/>
                  </a:schemeClr>
                </a:solidFill>
              </a:rPr>
              <a:t>A. </a:t>
            </a:r>
            <a:r>
              <a:rPr lang="fr-FR"/>
              <a:t>Les leçons doivent être stimulantes et motiver l'élève à apprendre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43A93F7-531A-C0CE-460C-CE0B438F6020}"/>
              </a:ext>
            </a:extLst>
          </p:cNvPr>
          <p:cNvSpPr txBox="1"/>
          <p:nvPr/>
        </p:nvSpPr>
        <p:spPr>
          <a:xfrm>
            <a:off x="4739268" y="2257848"/>
            <a:ext cx="7286124" cy="68647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b="1">
                <a:solidFill>
                  <a:schemeClr val="accent2">
                    <a:lumMod val="50000"/>
                  </a:schemeClr>
                </a:solidFill>
              </a:rPr>
              <a:t>B. </a:t>
            </a:r>
            <a:r>
              <a:rPr lang="fr-FR"/>
              <a:t>L'ambiance et le comportement reflètent le respect mutuel entre enseignant.e.s et apprenant.e.s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D2E558F-7B00-FF03-B462-D12448B0F48C}"/>
              </a:ext>
            </a:extLst>
          </p:cNvPr>
          <p:cNvSpPr txBox="1"/>
          <p:nvPr/>
        </p:nvSpPr>
        <p:spPr>
          <a:xfrm>
            <a:off x="4739268" y="5284524"/>
            <a:ext cx="7286124" cy="68647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b="1">
                <a:solidFill>
                  <a:schemeClr val="accent2">
                    <a:lumMod val="50000"/>
                  </a:schemeClr>
                </a:solidFill>
              </a:rPr>
              <a:t>F. </a:t>
            </a:r>
            <a:r>
              <a:rPr lang="fr-FR"/>
              <a:t>Le curriculum est basé sur les compétences et le comportement mais n'exclut pas le contenu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4FCA720-D3F4-E26D-0AE8-80C6C92AF03A}"/>
              </a:ext>
            </a:extLst>
          </p:cNvPr>
          <p:cNvSpPr txBox="1"/>
          <p:nvPr/>
        </p:nvSpPr>
        <p:spPr>
          <a:xfrm>
            <a:off x="4739268" y="6041192"/>
            <a:ext cx="7286124" cy="6846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b="1">
                <a:solidFill>
                  <a:schemeClr val="accent2">
                    <a:lumMod val="50000"/>
                  </a:schemeClr>
                </a:solidFill>
              </a:rPr>
              <a:t>G. </a:t>
            </a:r>
            <a:r>
              <a:rPr lang="fr-FR"/>
              <a:t>L'évaluation est cohérente avec ces principes en testant un large éventail de compétences cognitives</a:t>
            </a:r>
          </a:p>
        </p:txBody>
      </p:sp>
    </p:spTree>
    <p:extLst>
      <p:ext uri="{BB962C8B-B14F-4D97-AF65-F5344CB8AC3E}">
        <p14:creationId xmlns:p14="http://schemas.microsoft.com/office/powerpoint/2010/main" val="1651690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9895F6-C809-0565-A90D-E89123F9FBD5}"/>
              </a:ext>
            </a:extLst>
          </p:cNvPr>
          <p:cNvSpPr txBox="1"/>
          <p:nvPr/>
        </p:nvSpPr>
        <p:spPr>
          <a:xfrm>
            <a:off x="277090" y="2702392"/>
            <a:ext cx="11719830" cy="3323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4000"/>
              </a:lnSpc>
              <a:spcBef>
                <a:spcPts val="600"/>
              </a:spcBef>
            </a:pPr>
            <a:r>
              <a:rPr lang="fr-FR" sz="2400" dirty="0"/>
              <a:t>La </a:t>
            </a:r>
            <a:r>
              <a:rPr lang="fr-FR" sz="2400" b="1" dirty="0"/>
              <a:t>Section 3</a:t>
            </a:r>
            <a:r>
              <a:rPr lang="fr-FR" sz="2400" dirty="0"/>
              <a:t> invite à : </a:t>
            </a:r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dirty="0"/>
              <a:t>explorer les principales stratégies d’enseignements/ apprentissages actifs que les </a:t>
            </a:r>
            <a:r>
              <a:rPr lang="fr-FR" sz="2400" dirty="0" err="1"/>
              <a:t>enseignant.e.s</a:t>
            </a:r>
            <a:r>
              <a:rPr lang="fr-FR" sz="2400" dirty="0"/>
              <a:t> peuvent utiliser et utilisent effectivement en classe</a:t>
            </a:r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dirty="0"/>
              <a:t>identifier certaines des caractéristiques des enseignements/ apprentissages inclusifs</a:t>
            </a:r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dirty="0"/>
              <a:t>réfléchir à la manière d'impliquer tous les </a:t>
            </a:r>
            <a:r>
              <a:rPr lang="fr-FR" sz="2400" dirty="0" err="1"/>
              <a:t>apprenant.e.s</a:t>
            </a:r>
            <a:endParaRPr lang="fr-FR" sz="2400" dirty="0"/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dirty="0"/>
              <a:t>mettre en rapport ces stratégies avec certains des défis de l'inclusion soulignés dans la section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4EC007-829E-69EF-DB48-5732EE6C0C24}"/>
              </a:ext>
            </a:extLst>
          </p:cNvPr>
          <p:cNvSpPr txBox="1"/>
          <p:nvPr/>
        </p:nvSpPr>
        <p:spPr>
          <a:xfrm>
            <a:off x="277091" y="712371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TESSA – </a:t>
            </a:r>
            <a:r>
              <a:rPr lang="fr-FR" dirty="0">
                <a:solidFill>
                  <a:schemeClr val="bg1"/>
                </a:solidFill>
              </a:rPr>
              <a:t>Apprentissage et enseignement inclusifs (AEI)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03F677-2A0A-1F04-5AA5-554A66679B0B}"/>
              </a:ext>
            </a:extLst>
          </p:cNvPr>
          <p:cNvSpPr txBox="1"/>
          <p:nvPr/>
        </p:nvSpPr>
        <p:spPr>
          <a:xfrm>
            <a:off x="277090" y="1932292"/>
            <a:ext cx="11797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Objectifs de la Section 3</a:t>
            </a:r>
          </a:p>
        </p:txBody>
      </p:sp>
    </p:spTree>
    <p:extLst>
      <p:ext uri="{BB962C8B-B14F-4D97-AF65-F5344CB8AC3E}">
        <p14:creationId xmlns:p14="http://schemas.microsoft.com/office/powerpoint/2010/main" val="3011989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</TotalTime>
  <Words>782</Words>
  <Application>Microsoft Macintosh PowerPoint</Application>
  <PresentationFormat>Widescreen</PresentationFormat>
  <Paragraphs>66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Michele Deane</dc:creator>
  <cp:lastModifiedBy>Michele Deane</cp:lastModifiedBy>
  <cp:revision>15</cp:revision>
  <cp:lastPrinted>2022-08-31T21:07:33Z</cp:lastPrinted>
  <dcterms:created xsi:type="dcterms:W3CDTF">2022-05-14T12:36:15Z</dcterms:created>
  <dcterms:modified xsi:type="dcterms:W3CDTF">2022-11-14T20:54:00Z</dcterms:modified>
</cp:coreProperties>
</file>