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9"/>
  </p:notesMasterIdLst>
  <p:handoutMasterIdLst>
    <p:handoutMasterId r:id="rId30"/>
  </p:handoutMasterIdLst>
  <p:sldIdLst>
    <p:sldId id="521" r:id="rId5"/>
    <p:sldId id="522" r:id="rId6"/>
    <p:sldId id="523"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3F54E-19CD-AD8C-4ED4-1D2455CDFE9E}" v="4" dt="2026-02-09T13:33:08.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1" autoAdjust="0"/>
    <p:restoredTop sz="86422" autoAdjust="0"/>
  </p:normalViewPr>
  <p:slideViewPr>
    <p:cSldViewPr snapToGrid="0">
      <p:cViewPr varScale="1">
        <p:scale>
          <a:sx n="92" d="100"/>
          <a:sy n="92" d="100"/>
        </p:scale>
        <p:origin x="344" y="184"/>
      </p:cViewPr>
      <p:guideLst/>
    </p:cSldViewPr>
  </p:slideViewPr>
  <p:outlineViewPr>
    <p:cViewPr>
      <p:scale>
        <a:sx n="33" d="100"/>
        <a:sy n="33" d="100"/>
      </p:scale>
      <p:origin x="0" y="-556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8T11:46:11.403" v="65" actId="1076"/>
      <pc:docMkLst>
        <pc:docMk/>
      </pc:docMkLst>
      <pc:sldChg chg="modSp mod">
        <pc:chgData name="Alexander Deliukov" userId="d5fda0f2-1d08-4016-b7e9-bb882f168707" providerId="ADAL" clId="{FE9DFF45-01DC-45CC-A80A-B50597210401}" dt="2026-01-28T11:41:58.205" v="3" actId="948"/>
        <pc:sldMkLst>
          <pc:docMk/>
          <pc:sldMk cId="4021606225" sldId="521"/>
        </pc:sldMkLst>
        <pc:spChg chg="mod">
          <ac:chgData name="Alexander Deliukov" userId="d5fda0f2-1d08-4016-b7e9-bb882f168707" providerId="ADAL" clId="{FE9DFF45-01DC-45CC-A80A-B50597210401}" dt="2026-01-28T11:41:58.205" v="3" actId="948"/>
          <ac:spMkLst>
            <pc:docMk/>
            <pc:sldMk cId="4021606225" sldId="521"/>
            <ac:spMk id="2" creationId="{9F52A8FD-D115-3917-B567-996023B58008}"/>
          </ac:spMkLst>
        </pc:spChg>
      </pc:sldChg>
      <pc:sldChg chg="modSp">
        <pc:chgData name="Alexander Deliukov" userId="d5fda0f2-1d08-4016-b7e9-bb882f168707" providerId="ADAL" clId="{FE9DFF45-01DC-45CC-A80A-B50597210401}" dt="2026-01-28T11:43:49.082" v="15" actId="404"/>
        <pc:sldMkLst>
          <pc:docMk/>
          <pc:sldMk cId="4210138846" sldId="522"/>
        </pc:sldMkLst>
        <pc:spChg chg="mod">
          <ac:chgData name="Alexander Deliukov" userId="d5fda0f2-1d08-4016-b7e9-bb882f168707" providerId="ADAL" clId="{FE9DFF45-01DC-45CC-A80A-B50597210401}" dt="2026-01-28T11:43:49.082" v="15" actId="404"/>
          <ac:spMkLst>
            <pc:docMk/>
            <pc:sldMk cId="4210138846" sldId="522"/>
            <ac:spMk id="2" creationId="{0FE65402-2D24-4C0B-3A9B-70B199ADCEA8}"/>
          </ac:spMkLst>
        </pc:spChg>
      </pc:sldChg>
      <pc:sldChg chg="modSp modNotesTx">
        <pc:chgData name="Alexander Deliukov" userId="d5fda0f2-1d08-4016-b7e9-bb882f168707" providerId="ADAL" clId="{FE9DFF45-01DC-45CC-A80A-B50597210401}" dt="2026-01-28T11:42:43.746" v="14" actId="20577"/>
        <pc:sldMkLst>
          <pc:docMk/>
          <pc:sldMk cId="2409541442" sldId="523"/>
        </pc:sldMkLst>
        <pc:spChg chg="mod">
          <ac:chgData name="Alexander Deliukov" userId="d5fda0f2-1d08-4016-b7e9-bb882f168707" providerId="ADAL" clId="{FE9DFF45-01DC-45CC-A80A-B50597210401}" dt="2026-01-28T11:42:39.358" v="12" actId="20577"/>
          <ac:spMkLst>
            <pc:docMk/>
            <pc:sldMk cId="2409541442" sldId="523"/>
            <ac:spMk id="2" creationId="{4D366B55-7ACA-91FD-62DA-6FBF6BEC8E01}"/>
          </ac:spMkLst>
        </pc:spChg>
      </pc:sldChg>
      <pc:sldChg chg="modSp mod">
        <pc:chgData name="Alexander Deliukov" userId="d5fda0f2-1d08-4016-b7e9-bb882f168707" providerId="ADAL" clId="{FE9DFF45-01DC-45CC-A80A-B50597210401}" dt="2026-01-28T11:43:58.605" v="18" actId="1076"/>
        <pc:sldMkLst>
          <pc:docMk/>
          <pc:sldMk cId="1606069557" sldId="525"/>
        </pc:sldMkLst>
        <pc:spChg chg="mod">
          <ac:chgData name="Alexander Deliukov" userId="d5fda0f2-1d08-4016-b7e9-bb882f168707" providerId="ADAL" clId="{FE9DFF45-01DC-45CC-A80A-B50597210401}" dt="2026-01-28T11:43:58.605" v="18" actId="1076"/>
          <ac:spMkLst>
            <pc:docMk/>
            <pc:sldMk cId="1606069557" sldId="525"/>
            <ac:spMk id="6" creationId="{BCBC3EFB-6EA2-73C5-A404-54EB71533BD8}"/>
          </ac:spMkLst>
        </pc:spChg>
      </pc:sldChg>
      <pc:sldChg chg="modSp mod">
        <pc:chgData name="Alexander Deliukov" userId="d5fda0f2-1d08-4016-b7e9-bb882f168707" providerId="ADAL" clId="{FE9DFF45-01DC-45CC-A80A-B50597210401}" dt="2026-01-28T11:44:01.699" v="19" actId="1076"/>
        <pc:sldMkLst>
          <pc:docMk/>
          <pc:sldMk cId="2006411794" sldId="526"/>
        </pc:sldMkLst>
        <pc:spChg chg="mod">
          <ac:chgData name="Alexander Deliukov" userId="d5fda0f2-1d08-4016-b7e9-bb882f168707" providerId="ADAL" clId="{FE9DFF45-01DC-45CC-A80A-B50597210401}" dt="2026-01-28T11:44:01.699" v="19" actId="1076"/>
          <ac:spMkLst>
            <pc:docMk/>
            <pc:sldMk cId="2006411794" sldId="526"/>
            <ac:spMk id="6" creationId="{0698FE26-8855-FDC1-4976-215061E57FEA}"/>
          </ac:spMkLst>
        </pc:spChg>
      </pc:sldChg>
      <pc:sldChg chg="modSp mod">
        <pc:chgData name="Alexander Deliukov" userId="d5fda0f2-1d08-4016-b7e9-bb882f168707" providerId="ADAL" clId="{FE9DFF45-01DC-45CC-A80A-B50597210401}" dt="2026-01-28T11:44:09.200" v="20" actId="1076"/>
        <pc:sldMkLst>
          <pc:docMk/>
          <pc:sldMk cId="3298366752" sldId="529"/>
        </pc:sldMkLst>
        <pc:spChg chg="mod">
          <ac:chgData name="Alexander Deliukov" userId="d5fda0f2-1d08-4016-b7e9-bb882f168707" providerId="ADAL" clId="{FE9DFF45-01DC-45CC-A80A-B50597210401}" dt="2026-01-28T11:44:09.200" v="20" actId="1076"/>
          <ac:spMkLst>
            <pc:docMk/>
            <pc:sldMk cId="3298366752" sldId="529"/>
            <ac:spMk id="4" creationId="{E89D4953-F522-1DC0-5021-75B2160CEB19}"/>
          </ac:spMkLst>
        </pc:spChg>
      </pc:sldChg>
      <pc:sldChg chg="modSp mod">
        <pc:chgData name="Alexander Deliukov" userId="d5fda0f2-1d08-4016-b7e9-bb882f168707" providerId="ADAL" clId="{FE9DFF45-01DC-45CC-A80A-B50597210401}" dt="2026-01-28T11:44:16.760" v="21" actId="948"/>
        <pc:sldMkLst>
          <pc:docMk/>
          <pc:sldMk cId="2185029648" sldId="530"/>
        </pc:sldMkLst>
        <pc:spChg chg="mod">
          <ac:chgData name="Alexander Deliukov" userId="d5fda0f2-1d08-4016-b7e9-bb882f168707" providerId="ADAL" clId="{FE9DFF45-01DC-45CC-A80A-B50597210401}" dt="2026-01-28T11:44:16.760" v="21" actId="948"/>
          <ac:spMkLst>
            <pc:docMk/>
            <pc:sldMk cId="2185029648" sldId="530"/>
            <ac:spMk id="2" creationId="{65F52513-E61F-952D-DC13-AF1A239475C6}"/>
          </ac:spMkLst>
        </pc:spChg>
      </pc:sldChg>
      <pc:sldChg chg="modSp mod">
        <pc:chgData name="Alexander Deliukov" userId="d5fda0f2-1d08-4016-b7e9-bb882f168707" providerId="ADAL" clId="{FE9DFF45-01DC-45CC-A80A-B50597210401}" dt="2026-01-28T11:44:31.592" v="25" actId="20577"/>
        <pc:sldMkLst>
          <pc:docMk/>
          <pc:sldMk cId="2464154826" sldId="531"/>
        </pc:sldMkLst>
        <pc:spChg chg="mod">
          <ac:chgData name="Alexander Deliukov" userId="d5fda0f2-1d08-4016-b7e9-bb882f168707" providerId="ADAL" clId="{FE9DFF45-01DC-45CC-A80A-B50597210401}" dt="2026-01-28T11:44:31.592" v="25" actId="20577"/>
          <ac:spMkLst>
            <pc:docMk/>
            <pc:sldMk cId="2464154826" sldId="531"/>
            <ac:spMk id="2" creationId="{14B7AC55-1995-8215-ACF9-D2D0B8B6B584}"/>
          </ac:spMkLst>
        </pc:spChg>
        <pc:spChg chg="mod">
          <ac:chgData name="Alexander Deliukov" userId="d5fda0f2-1d08-4016-b7e9-bb882f168707" providerId="ADAL" clId="{FE9DFF45-01DC-45CC-A80A-B50597210401}" dt="2026-01-28T11:44:29.974" v="23" actId="404"/>
          <ac:spMkLst>
            <pc:docMk/>
            <pc:sldMk cId="2464154826" sldId="531"/>
            <ac:spMk id="4" creationId="{6626F0D8-00A2-4308-1A56-AEAB5E13091A}"/>
          </ac:spMkLst>
        </pc:spChg>
      </pc:sldChg>
      <pc:sldChg chg="modSp mod">
        <pc:chgData name="Alexander Deliukov" userId="d5fda0f2-1d08-4016-b7e9-bb882f168707" providerId="ADAL" clId="{FE9DFF45-01DC-45CC-A80A-B50597210401}" dt="2026-01-28T11:44:36.363" v="27" actId="20577"/>
        <pc:sldMkLst>
          <pc:docMk/>
          <pc:sldMk cId="2916704819" sldId="532"/>
        </pc:sldMkLst>
        <pc:spChg chg="mod">
          <ac:chgData name="Alexander Deliukov" userId="d5fda0f2-1d08-4016-b7e9-bb882f168707" providerId="ADAL" clId="{FE9DFF45-01DC-45CC-A80A-B50597210401}" dt="2026-01-28T11:44:36.363" v="27" actId="20577"/>
          <ac:spMkLst>
            <pc:docMk/>
            <pc:sldMk cId="2916704819" sldId="532"/>
            <ac:spMk id="2" creationId="{B7A601D1-86D4-55EF-E3B6-DCBDFB331F26}"/>
          </ac:spMkLst>
        </pc:spChg>
      </pc:sldChg>
      <pc:sldChg chg="modSp mod">
        <pc:chgData name="Alexander Deliukov" userId="d5fda0f2-1d08-4016-b7e9-bb882f168707" providerId="ADAL" clId="{FE9DFF45-01DC-45CC-A80A-B50597210401}" dt="2026-01-28T11:44:45.189" v="30" actId="1076"/>
        <pc:sldMkLst>
          <pc:docMk/>
          <pc:sldMk cId="3343093809" sldId="533"/>
        </pc:sldMkLst>
        <pc:spChg chg="mod">
          <ac:chgData name="Alexander Deliukov" userId="d5fda0f2-1d08-4016-b7e9-bb882f168707" providerId="ADAL" clId="{FE9DFF45-01DC-45CC-A80A-B50597210401}" dt="2026-01-28T11:44:42.516" v="29" actId="14100"/>
          <ac:spMkLst>
            <pc:docMk/>
            <pc:sldMk cId="3343093809" sldId="533"/>
            <ac:spMk id="2" creationId="{9CEEBBF2-57E8-98A7-5196-A80E5E02DE3D}"/>
          </ac:spMkLst>
        </pc:spChg>
        <pc:spChg chg="mod">
          <ac:chgData name="Alexander Deliukov" userId="d5fda0f2-1d08-4016-b7e9-bb882f168707" providerId="ADAL" clId="{FE9DFF45-01DC-45CC-A80A-B50597210401}" dt="2026-01-28T11:44:45.189" v="30" actId="1076"/>
          <ac:spMkLst>
            <pc:docMk/>
            <pc:sldMk cId="3343093809" sldId="533"/>
            <ac:spMk id="4" creationId="{F3695D75-7CB2-2E3E-FC36-E6C5542486F1}"/>
          </ac:spMkLst>
        </pc:spChg>
      </pc:sldChg>
      <pc:sldChg chg="modSp mod">
        <pc:chgData name="Alexander Deliukov" userId="d5fda0f2-1d08-4016-b7e9-bb882f168707" providerId="ADAL" clId="{FE9DFF45-01DC-45CC-A80A-B50597210401}" dt="2026-01-28T11:44:49.963" v="31" actId="1076"/>
        <pc:sldMkLst>
          <pc:docMk/>
          <pc:sldMk cId="895903724" sldId="535"/>
        </pc:sldMkLst>
        <pc:spChg chg="mod">
          <ac:chgData name="Alexander Deliukov" userId="d5fda0f2-1d08-4016-b7e9-bb882f168707" providerId="ADAL" clId="{FE9DFF45-01DC-45CC-A80A-B50597210401}" dt="2026-01-28T11:44:49.963" v="31" actId="1076"/>
          <ac:spMkLst>
            <pc:docMk/>
            <pc:sldMk cId="895903724" sldId="535"/>
            <ac:spMk id="4" creationId="{C7B55AD6-BE39-9CA0-D95D-AC03B2E99E8F}"/>
          </ac:spMkLst>
        </pc:spChg>
      </pc:sldChg>
      <pc:sldChg chg="modSp">
        <pc:chgData name="Alexander Deliukov" userId="d5fda0f2-1d08-4016-b7e9-bb882f168707" providerId="ADAL" clId="{FE9DFF45-01DC-45CC-A80A-B50597210401}" dt="2026-01-28T11:44:53.883" v="32" actId="404"/>
        <pc:sldMkLst>
          <pc:docMk/>
          <pc:sldMk cId="2949091759" sldId="536"/>
        </pc:sldMkLst>
        <pc:spChg chg="mod">
          <ac:chgData name="Alexander Deliukov" userId="d5fda0f2-1d08-4016-b7e9-bb882f168707" providerId="ADAL" clId="{FE9DFF45-01DC-45CC-A80A-B50597210401}" dt="2026-01-28T11:44:53.883" v="32" actId="404"/>
          <ac:spMkLst>
            <pc:docMk/>
            <pc:sldMk cId="2949091759" sldId="536"/>
            <ac:spMk id="4" creationId="{155DF4ED-FF8C-0564-EF5D-DA6654E5F96E}"/>
          </ac:spMkLst>
        </pc:spChg>
      </pc:sldChg>
      <pc:sldChg chg="modSp mod">
        <pc:chgData name="Alexander Deliukov" userId="d5fda0f2-1d08-4016-b7e9-bb882f168707" providerId="ADAL" clId="{FE9DFF45-01DC-45CC-A80A-B50597210401}" dt="2026-01-28T11:44:59.352" v="33" actId="948"/>
        <pc:sldMkLst>
          <pc:docMk/>
          <pc:sldMk cId="328156667" sldId="537"/>
        </pc:sldMkLst>
        <pc:spChg chg="mod">
          <ac:chgData name="Alexander Deliukov" userId="d5fda0f2-1d08-4016-b7e9-bb882f168707" providerId="ADAL" clId="{FE9DFF45-01DC-45CC-A80A-B50597210401}" dt="2026-01-28T11:44:59.352" v="33" actId="948"/>
          <ac:spMkLst>
            <pc:docMk/>
            <pc:sldMk cId="328156667" sldId="537"/>
            <ac:spMk id="2" creationId="{06C04EB7-574D-BEE8-7D60-A52C064F2ABC}"/>
          </ac:spMkLst>
        </pc:spChg>
      </pc:sldChg>
      <pc:sldChg chg="modSp mod">
        <pc:chgData name="Alexander Deliukov" userId="d5fda0f2-1d08-4016-b7e9-bb882f168707" providerId="ADAL" clId="{FE9DFF45-01DC-45CC-A80A-B50597210401}" dt="2026-01-28T11:45:09.280" v="36" actId="20577"/>
        <pc:sldMkLst>
          <pc:docMk/>
          <pc:sldMk cId="2780248464" sldId="538"/>
        </pc:sldMkLst>
        <pc:spChg chg="mod">
          <ac:chgData name="Alexander Deliukov" userId="d5fda0f2-1d08-4016-b7e9-bb882f168707" providerId="ADAL" clId="{FE9DFF45-01DC-45CC-A80A-B50597210401}" dt="2026-01-28T11:45:09.280" v="36" actId="20577"/>
          <ac:spMkLst>
            <pc:docMk/>
            <pc:sldMk cId="2780248464" sldId="538"/>
            <ac:spMk id="3" creationId="{CD3152FB-94BB-5F97-F9DF-816B8B4D2A53}"/>
          </ac:spMkLst>
        </pc:spChg>
        <pc:spChg chg="mod">
          <ac:chgData name="Alexander Deliukov" userId="d5fda0f2-1d08-4016-b7e9-bb882f168707" providerId="ADAL" clId="{FE9DFF45-01DC-45CC-A80A-B50597210401}" dt="2026-01-28T11:45:06.101" v="34" actId="404"/>
          <ac:spMkLst>
            <pc:docMk/>
            <pc:sldMk cId="2780248464" sldId="538"/>
            <ac:spMk id="4" creationId="{814CABE2-6C61-7A78-A88D-15A7E427F630}"/>
          </ac:spMkLst>
        </pc:spChg>
      </pc:sldChg>
      <pc:sldChg chg="modSp mod">
        <pc:chgData name="Alexander Deliukov" userId="d5fda0f2-1d08-4016-b7e9-bb882f168707" providerId="ADAL" clId="{FE9DFF45-01DC-45CC-A80A-B50597210401}" dt="2026-01-28T11:45:15.895" v="37" actId="20577"/>
        <pc:sldMkLst>
          <pc:docMk/>
          <pc:sldMk cId="3463406520" sldId="539"/>
        </pc:sldMkLst>
        <pc:spChg chg="mod">
          <ac:chgData name="Alexander Deliukov" userId="d5fda0f2-1d08-4016-b7e9-bb882f168707" providerId="ADAL" clId="{FE9DFF45-01DC-45CC-A80A-B50597210401}" dt="2026-01-28T11:45:15.895" v="37" actId="20577"/>
          <ac:spMkLst>
            <pc:docMk/>
            <pc:sldMk cId="3463406520" sldId="539"/>
            <ac:spMk id="3" creationId="{533C87F4-7C01-C8AB-FC0A-B6333F474CFE}"/>
          </ac:spMkLst>
        </pc:spChg>
      </pc:sldChg>
      <pc:sldChg chg="modSp mod">
        <pc:chgData name="Alexander Deliukov" userId="d5fda0f2-1d08-4016-b7e9-bb882f168707" providerId="ADAL" clId="{FE9DFF45-01DC-45CC-A80A-B50597210401}" dt="2026-01-28T11:45:24.680" v="40" actId="14100"/>
        <pc:sldMkLst>
          <pc:docMk/>
          <pc:sldMk cId="2980495714" sldId="540"/>
        </pc:sldMkLst>
        <pc:spChg chg="mod">
          <ac:chgData name="Alexander Deliukov" userId="d5fda0f2-1d08-4016-b7e9-bb882f168707" providerId="ADAL" clId="{FE9DFF45-01DC-45CC-A80A-B50597210401}" dt="2026-01-28T11:45:24.680" v="40" actId="14100"/>
          <ac:spMkLst>
            <pc:docMk/>
            <pc:sldMk cId="2980495714" sldId="540"/>
            <ac:spMk id="3" creationId="{77693812-8F0C-7714-4327-E0A74ABD3F65}"/>
          </ac:spMkLst>
        </pc:spChg>
      </pc:sldChg>
      <pc:sldChg chg="modSp mod">
        <pc:chgData name="Alexander Deliukov" userId="d5fda0f2-1d08-4016-b7e9-bb882f168707" providerId="ADAL" clId="{FE9DFF45-01DC-45CC-A80A-B50597210401}" dt="2026-01-28T11:46:11.403" v="65" actId="1076"/>
        <pc:sldMkLst>
          <pc:docMk/>
          <pc:sldMk cId="2514830005" sldId="541"/>
        </pc:sldMkLst>
        <pc:spChg chg="mod">
          <ac:chgData name="Alexander Deliukov" userId="d5fda0f2-1d08-4016-b7e9-bb882f168707" providerId="ADAL" clId="{FE9DFF45-01DC-45CC-A80A-B50597210401}" dt="2026-01-28T11:46:06.928" v="62" actId="1076"/>
          <ac:spMkLst>
            <pc:docMk/>
            <pc:sldMk cId="2514830005" sldId="541"/>
            <ac:spMk id="29" creationId="{4ECDE187-04E2-45C2-AB71-3163282F7484}"/>
          </ac:spMkLst>
        </pc:spChg>
        <pc:spChg chg="mod">
          <ac:chgData name="Alexander Deliukov" userId="d5fda0f2-1d08-4016-b7e9-bb882f168707" providerId="ADAL" clId="{FE9DFF45-01DC-45CC-A80A-B50597210401}" dt="2026-01-28T11:45:58.852" v="59" actId="1076"/>
          <ac:spMkLst>
            <pc:docMk/>
            <pc:sldMk cId="2514830005" sldId="541"/>
            <ac:spMk id="31" creationId="{054E5D47-4CA2-42D3-88F2-36300092A0B6}"/>
          </ac:spMkLst>
        </pc:spChg>
        <pc:spChg chg="mod">
          <ac:chgData name="Alexander Deliukov" userId="d5fda0f2-1d08-4016-b7e9-bb882f168707" providerId="ADAL" clId="{FE9DFF45-01DC-45CC-A80A-B50597210401}" dt="2026-01-28T11:46:00.984" v="60" actId="1076"/>
          <ac:spMkLst>
            <pc:docMk/>
            <pc:sldMk cId="2514830005" sldId="541"/>
            <ac:spMk id="41" creationId="{D9C87595-16A2-4A0F-9DBB-4AF40FA3BA2C}"/>
          </ac:spMkLst>
        </pc:spChg>
        <pc:spChg chg="mod">
          <ac:chgData name="Alexander Deliukov" userId="d5fda0f2-1d08-4016-b7e9-bb882f168707" providerId="ADAL" clId="{FE9DFF45-01DC-45CC-A80A-B50597210401}" dt="2026-01-28T11:46:09.788" v="64" actId="1076"/>
          <ac:spMkLst>
            <pc:docMk/>
            <pc:sldMk cId="2514830005" sldId="541"/>
            <ac:spMk id="43" creationId="{D8C4E46F-1B05-476B-90D3-800B8F061E5E}"/>
          </ac:spMkLst>
        </pc:spChg>
        <pc:spChg chg="mod">
          <ac:chgData name="Alexander Deliukov" userId="d5fda0f2-1d08-4016-b7e9-bb882f168707" providerId="ADAL" clId="{FE9DFF45-01DC-45CC-A80A-B50597210401}" dt="2026-01-28T11:46:11.403" v="65" actId="1076"/>
          <ac:spMkLst>
            <pc:docMk/>
            <pc:sldMk cId="2514830005" sldId="541"/>
            <ac:spMk id="49" creationId="{E8F01505-D47E-4B07-82B8-EC043F5EC813}"/>
          </ac:spMkLst>
        </pc:spChg>
        <pc:spChg chg="mod">
          <ac:chgData name="Alexander Deliukov" userId="d5fda0f2-1d08-4016-b7e9-bb882f168707" providerId="ADAL" clId="{FE9DFF45-01DC-45CC-A80A-B50597210401}" dt="2026-01-28T11:45:50.875" v="53" actId="1076"/>
          <ac:spMkLst>
            <pc:docMk/>
            <pc:sldMk cId="2514830005" sldId="541"/>
            <ac:spMk id="60" creationId="{DB6D982A-54DA-4FCC-9383-F91FC1E1D9CE}"/>
          </ac:spMkLst>
        </pc:spChg>
      </pc:sldChg>
      <pc:sldChg chg="modSp mod">
        <pc:chgData name="Alexander Deliukov" userId="d5fda0f2-1d08-4016-b7e9-bb882f168707" providerId="ADAL" clId="{FE9DFF45-01DC-45CC-A80A-B50597210401}" dt="2026-01-28T11:42:17.023" v="10" actId="404"/>
        <pc:sldMkLst>
          <pc:docMk/>
          <pc:sldMk cId="2029895012" sldId="542"/>
        </pc:sldMkLst>
        <pc:spChg chg="mod">
          <ac:chgData name="Alexander Deliukov" userId="d5fda0f2-1d08-4016-b7e9-bb882f168707" providerId="ADAL" clId="{FE9DFF45-01DC-45CC-A80A-B50597210401}" dt="2026-01-28T11:42:17.023" v="10" actId="404"/>
          <ac:spMkLst>
            <pc:docMk/>
            <pc:sldMk cId="2029895012" sldId="542"/>
            <ac:spMk id="4" creationId="{B6E2F0C4-3708-062E-837B-49F21B8E51C4}"/>
          </ac:spMkLst>
        </pc:spChg>
      </pc:sldChg>
    </pc:docChg>
  </pc:docChgLst>
  <pc:docChgLst>
    <pc:chgData name="Alexander Deliukov" userId="S::alexander_think-e.be#ext#@flux50.onmicrosoft.com::bee075c1-faac-4166-8fcb-7b2057bad6f6" providerId="AD" clId="Web-{3B93F54E-19CD-AD8C-4ED4-1D2455CDFE9E}"/>
    <pc:docChg chg="modSld">
      <pc:chgData name="Alexander Deliukov" userId="S::alexander_think-e.be#ext#@flux50.onmicrosoft.com::bee075c1-faac-4166-8fcb-7b2057bad6f6" providerId="AD" clId="Web-{3B93F54E-19CD-AD8C-4ED4-1D2455CDFE9E}" dt="2026-02-09T13:33:08.655" v="2" actId="14100"/>
      <pc:docMkLst>
        <pc:docMk/>
      </pc:docMkLst>
      <pc:sldChg chg="addSp modSp">
        <pc:chgData name="Alexander Deliukov" userId="S::alexander_think-e.be#ext#@flux50.onmicrosoft.com::bee075c1-faac-4166-8fcb-7b2057bad6f6" providerId="AD" clId="Web-{3B93F54E-19CD-AD8C-4ED4-1D2455CDFE9E}" dt="2026-02-09T13:33:08.655" v="2" actId="14100"/>
        <pc:sldMkLst>
          <pc:docMk/>
          <pc:sldMk cId="4021606225" sldId="521"/>
        </pc:sldMkLst>
        <pc:picChg chg="add mod">
          <ac:chgData name="Alexander Deliukov" userId="S::alexander_think-e.be#ext#@flux50.onmicrosoft.com::bee075c1-faac-4166-8fcb-7b2057bad6f6" providerId="AD" clId="Web-{3B93F54E-19CD-AD8C-4ED4-1D2455CDFE9E}" dt="2026-02-09T13:33:08.655" v="2" actId="14100"/>
          <ac:picMkLst>
            <pc:docMk/>
            <pc:sldMk cId="4021606225" sldId="521"/>
            <ac:picMk id="4" creationId="{4327A960-5A57-4E0E-6BBB-3AD3E38EE40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Master-Textstil bearbeiten</a:t>
            </a:r>
          </a:p>
          <a:p>
            <a:pPr lvl="1"/>
            <a:r>
              <a:rPr lang="ko-KR" altLang="en-US"/>
              <a:t>Zweite Ebene</a:t>
            </a:r>
          </a:p>
          <a:p>
            <a:pPr lvl="2"/>
            <a:r>
              <a:rPr lang="ko-KR" altLang="en-US"/>
              <a:t>Dritte Ebene</a:t>
            </a:r>
          </a:p>
          <a:p>
            <a:pPr lvl="3"/>
            <a:r>
              <a:rPr lang="ko-KR" altLang="en-US"/>
              <a:t>Vierte Ebene</a:t>
            </a:r>
          </a:p>
          <a:p>
            <a:pPr lvl="4"/>
            <a:r>
              <a:rPr lang="ko-KR" altLang="en-US"/>
              <a:t>Fünfte Ebene</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slide" Target="../slid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notesMaster" Target="../notesMasters/notesMaster1.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pcc.ch/2021/08/09/ar6-wg1-20210809-p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n.org/en/climatechange/what-is-climate-chang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org/en/climatechange/what-is-climate-chan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Wie wirkt sich der Klimawandel auf </a:t>
            </a:r>
            <a:r>
              <a:rPr lang="en-US" altLang="ko-KR" sz="1200" dirty="0">
                <a:solidFill>
                  <a:schemeClr val="tx2"/>
                </a:solidFill>
                <a:cs typeface="Arial" panose="020B0604020202020204" pitchFamily="34" charset="0"/>
              </a:rPr>
              <a:t>erneuerbare Energien </a:t>
            </a:r>
            <a:r>
              <a:rPr lang="en-US" altLang="ko-KR" sz="1200" kern="1200" dirty="0">
                <a:solidFill>
                  <a:schemeClr val="tx1"/>
                </a:solidFill>
                <a:latin typeface="+mn-lt"/>
                <a:ea typeface="+mn-ea"/>
                <a:cs typeface="Arial" panose="020B0604020202020204" pitchFamily="34" charset="0"/>
              </a:rPr>
              <a:t>aus</a:t>
            </a:r>
            <a:r>
              <a:rPr lang="en-US" altLang="ko-KR" sz="1200" dirty="0">
                <a:solidFill>
                  <a:schemeClr val="tx2"/>
                </a:solidFill>
                <a:cs typeface="Arial" panose="020B0604020202020204" pitchFamily="34" charset="0"/>
              </a:rPr>
              <a:t>?</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r>
              <a:rPr lang="en-GB" sz="1200" b="0" i="0" kern="1200" dirty="0">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sofern nicht anders angegeben</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unter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lizenziert.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286577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Verschiedene Arten der Energieerzeugung: Wind (Windkraftanlagen)</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Welche Auswirkungen könnte der Klimawandel auf die Windenergie haben?</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364388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Verschiedene Arten der Energieerzeugung: Wind (Windkraftanlagen)</a:t>
            </a:r>
            <a:endParaRPr lang="en-US" sz="1050" dirty="0">
              <a:solidFill>
                <a:schemeClr val="bg1"/>
              </a:solidFill>
            </a:endParaRPr>
          </a:p>
          <a:p>
            <a:pPr algn="just" latinLnBrk="0"/>
            <a:r>
              <a:rPr lang="en-GB" sz="1200" dirty="0"/>
              <a:t>Wind ist eine saubere und reichlich vorhandene Energiequelle, die zur Stromerzeugung genutzt wird. Er kann sowohl an Land (Onshore) als auch auf See (Offshore) genutzt werden.</a:t>
            </a:r>
          </a:p>
          <a:p>
            <a:pPr algn="just" latinLnBrk="0"/>
            <a:endParaRPr lang="en-GB" sz="1200" dirty="0"/>
          </a:p>
          <a:p>
            <a:pPr algn="just" latinLnBrk="0"/>
            <a:r>
              <a:rPr lang="en-GB" sz="1200" dirty="0"/>
              <a:t>Kontinuierliche Verbesserungen in der Fertigung und im Design von Windkraftanlagen in Verbindung mit verbesserten Kapazitätsfaktoren (mehr Strom pro installierter Anlage) aufgrund leistungsfähigerer Turbinen und/oder besserer Standortwahl haben die Kosten der Windenergie gesenkt und ihre Position als wichtiger Motor für die Energiewende bekräftigt.</a:t>
            </a:r>
          </a:p>
          <a:p>
            <a:pPr algn="just" latinLnBrk="0"/>
            <a:endParaRPr lang="en-GB" sz="1200" dirty="0"/>
          </a:p>
          <a:p>
            <a:pPr algn="just" latinLnBrk="0"/>
            <a:r>
              <a:rPr lang="en-GB" sz="1200" dirty="0"/>
              <a:t>Laut </a:t>
            </a:r>
            <a:r>
              <a:rPr lang="en-GB" sz="1200" dirty="0">
                <a:hlinkClick r:id="rId3"/>
              </a:rPr>
              <a:t>Eurostat </a:t>
            </a:r>
            <a:r>
              <a:rPr lang="en-GB" sz="1200" dirty="0"/>
              <a:t>entfielen im Jahr 2024 39,1 % der gesamten Stromerzeugung aus erneuerbaren Energiequellen in der EU auf Windenergie.</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215258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20782-F4E8-B2A2-8F8D-7A0E8606E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1F272-A2C0-D250-3E0B-669132D284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206026B-AAB8-D140-8FD8-778A5EE2655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Verschiedene Arten der Energieerzeugung: Wind (Windkraftanlagen)</a:t>
            </a:r>
            <a:endParaRPr lang="en-US" sz="1050" dirty="0">
              <a:solidFill>
                <a:schemeClr val="bg1"/>
              </a:solidFill>
            </a:endParaRPr>
          </a:p>
          <a:p>
            <a:pPr algn="just" latinLnBrk="0"/>
            <a:r>
              <a:rPr lang="en-GB" sz="1200" dirty="0"/>
              <a:t>Die Hauptkomponenten einer Windkraftanlage sind:</a:t>
            </a:r>
          </a:p>
          <a:p>
            <a:pPr algn="just" latinLnBrk="0"/>
            <a:endParaRPr lang="en-GB" sz="1200" dirty="0"/>
          </a:p>
          <a:p>
            <a:pPr marL="342900" indent="-342900" algn="just" latinLnBrk="0">
              <a:buFont typeface="Arial" panose="020B0604020202020204" pitchFamily="34" charset="0"/>
              <a:buChar char="•"/>
            </a:pPr>
            <a:r>
              <a:rPr lang="en-GB" sz="1200" dirty="0"/>
              <a:t>Der Rotor, der die Flügel umfasst und die Welle antreibt, wandelt Windenergie in mechanische Rotationsenergie um.</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Der Hauptkörper, in dem sich die Hauptwelle, das Getriebe (das die Drehzahl erhöht), der Generator (der mechanische Energie in Elektrizität umwandelt) und das Steuerungssystem befinden.</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Der Stützturm, der die Turbine auf eine Höhe hebt, auf der sie stärkere und gleichmäßigere Windströmungen auffangen kann.</a:t>
            </a:r>
          </a:p>
          <a:p>
            <a:endParaRPr lang="en-GB" dirty="0"/>
          </a:p>
        </p:txBody>
      </p:sp>
      <p:sp>
        <p:nvSpPr>
          <p:cNvPr id="4" name="Slide Number Placeholder 3">
            <a:extLst>
              <a:ext uri="{FF2B5EF4-FFF2-40B4-BE49-F238E27FC236}">
                <a16:creationId xmlns:a16="http://schemas.microsoft.com/office/drawing/2014/main" id="{66B5E629-CD9D-AF2E-B0E4-F7683D84245A}"/>
              </a:ext>
            </a:extLst>
          </p:cNvPr>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78985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Welche Auswirkungen könnte der Klimawandel auf die Windenergie haben?</a:t>
            </a:r>
            <a:endParaRPr lang="en-US" sz="1050" kern="1200" dirty="0">
              <a:solidFill>
                <a:schemeClr val="bg1"/>
              </a:solidFill>
              <a:latin typeface="+mn-lt"/>
              <a:ea typeface="+mn-ea"/>
              <a:cs typeface="+mn-cs"/>
            </a:endParaRPr>
          </a:p>
          <a:p>
            <a:pPr marL="457200" indent="-457200" latinLnBrk="0">
              <a:buChar char="•"/>
            </a:pPr>
            <a:r>
              <a:rPr lang="en-US" sz="1200" dirty="0">
                <a:ea typeface="Public Sans"/>
                <a:cs typeface="Public Sans"/>
              </a:rPr>
              <a:t>Neben extremen Wetterereignissen wie Stürmen und einer erhöhten Sturmintensität, die zu Schäden an der Infrastruktur von Windkraftanlagen führen können, </a:t>
            </a:r>
            <a:r>
              <a:rPr lang="en-US" sz="1200" dirty="0"/>
              <a:t>könnte es auch zu veränderten Windverhältnissen kommen, wodurch in vielen Regionen weniger Wind weht („Winddürre“), die Wahrscheinlichkeit von Blitzeinschlägen steigt und Hitzewellen die Lebensdauer der Anlagen verkürzen und zu längeren Ausfallzeiten der Turbinen führen.</a:t>
            </a:r>
            <a:endParaRPr lang="en-US" sz="1200" dirty="0">
              <a:ea typeface="Calibri"/>
              <a:cs typeface="Calibri"/>
            </a:endParaRPr>
          </a:p>
          <a:p>
            <a:pPr marL="457200" indent="-457200" latinLnBrk="0">
              <a:buChar char="•"/>
            </a:pPr>
            <a:r>
              <a:rPr lang="en-US" sz="1200" dirty="0"/>
              <a:t>Die Vorhersage von Windstärke und -mustern kann schwierig sein. Dies kann zu Unsicherheiten bei der Berechnung der Stromerzeugung von Kraftwerken führen (Herrmann et al., 2016).</a:t>
            </a:r>
            <a:endParaRPr lang="en-US"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75634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Verschiedene Arten der Energieerzeugung: Kleinwasserkraft</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Welche Auswirkungen könnte der Klimawandel auf Kleinwasserkraftwerke haben?</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4281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Verschiedene Arten der Energieerzeugung: Kleinwasserkraft</a:t>
            </a:r>
            <a:endParaRPr lang="en-US" sz="1050" dirty="0">
              <a:solidFill>
                <a:schemeClr val="bg1"/>
              </a:solidFill>
            </a:endParaRPr>
          </a:p>
          <a:p>
            <a:pPr algn="just" latinLnBrk="0"/>
            <a:r>
              <a:rPr lang="en-GB" sz="1200" dirty="0"/>
              <a:t>Wasserkraft wird aus fließendem Wasser gewonnen, das eine Turbine antreibt. Sie ist eine der ältesten erneuerbaren Energiequellen und wurde bereits in vorindustrieller Zeit genutzt, beispielsweise in Wassermühlen.</a:t>
            </a:r>
          </a:p>
          <a:p>
            <a:pPr algn="just" latinLnBrk="0"/>
            <a:endParaRPr lang="en-GB" sz="1200" dirty="0"/>
          </a:p>
          <a:p>
            <a:pPr algn="just" latinLnBrk="0"/>
            <a:r>
              <a:rPr lang="en-GB" sz="1200" dirty="0"/>
              <a:t>Als zweitgrößte erneuerbare Stromquelle ist Wasserkraft auch heute noch eine wichtige Energiequelle. Laut Eurostat machte sie im Jahr 2024 29,9 % der gesamten Stromerzeugung aus erneuerbaren Energien in der EU aus. </a:t>
            </a:r>
          </a:p>
          <a:p>
            <a:pPr algn="just" latinLnBrk="0"/>
            <a:endParaRPr lang="en-GB" sz="1200" dirty="0"/>
          </a:p>
          <a:p>
            <a:pPr algn="just" latinLnBrk="0"/>
            <a:r>
              <a:rPr lang="en-GB" sz="1200" dirty="0"/>
              <a:t>Kleine Wasserkraftwerke (mit einer Leistung von weniger als 10 Megawatt) erzeugen Strom für mehr als 13 Millionen Haushalte in Europa (</a:t>
            </a:r>
            <a:r>
              <a:rPr lang="en-GB" sz="1200" dirty="0">
                <a:hlinkClick r:id="rId3"/>
              </a:rPr>
              <a:t>Europäischer Verband für erneuerbare Energien</a:t>
            </a:r>
            <a:r>
              <a:rPr lang="en-GB" sz="1200" dirty="0"/>
              <a:t>).</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47986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Welche Auswirkungen könnte der Klimawandel auf kleine Wasserkraftwerke haben?</a:t>
            </a:r>
            <a:endParaRPr lang="en-US" sz="1050" kern="1200" dirty="0">
              <a:solidFill>
                <a:schemeClr val="bg1"/>
              </a:solidFill>
              <a:latin typeface="+mn-lt"/>
              <a:ea typeface="+mn-ea"/>
              <a:cs typeface="+mn-cs"/>
            </a:endParaRPr>
          </a:p>
          <a:p>
            <a:pPr marL="457200" indent="-457200" latinLnBrk="0">
              <a:buFont typeface="Arial"/>
              <a:buChar char="•"/>
            </a:pPr>
            <a:r>
              <a:rPr lang="en-US" sz="1200" dirty="0"/>
              <a:t>Die Auswirkungen des Klimawandels auf kleine Wasserkraftwerke sind derzeit noch unklar. Auf globaler Ebene prognostizieren einige Studien unter verschiedenen Szenarien einen Anstieg der Wasserkraftproduktion zwischen 2,4 % und 6,3 %, während andere sich über die Richtung der Veränderung unsicher sind. Alle Studien stimmen jedoch darin überein, dass es erhebliche regionale Unterschiede gibt.</a:t>
            </a:r>
            <a:endParaRPr lang="en-US" sz="1200" dirty="0">
              <a:ea typeface="Calibri"/>
              <a:cs typeface="Calibri"/>
            </a:endParaRPr>
          </a:p>
          <a:p>
            <a:pPr marL="457200" indent="-457200" latinLnBrk="0">
              <a:buChar char="•"/>
            </a:pPr>
            <a:r>
              <a:rPr lang="en-US" sz="1200" dirty="0"/>
              <a:t>Angesichts unbeständigerer Wetterverhältnisse und geringerer saisonaler Vorhersagbarkeit wird beispielsweise in Nordeuropa davon ausgegangen, dass die Stromerzeugung aus Kleinwasserkraftwerken im Winter (Januar bis März) zunehmen und im Frühjahr bis Sommer (April bis Juni) abnehmen wird. </a:t>
            </a:r>
          </a:p>
          <a:p>
            <a:pPr marL="457200" indent="-457200" latinLnBrk="0">
              <a:buChar char="•"/>
            </a:pPr>
            <a:r>
              <a:rPr lang="en-US" sz="1200" dirty="0"/>
              <a:t>In Südeuropa wird aufgrund geringerer Niederschläge während des gesamten Jahres ein Rückgang der Stromerzeugung aus Kleinwasserkraftwerken erwartet (Welt der </a:t>
            </a:r>
            <a:r>
              <a:rPr lang="en-US" sz="1200" dirty="0" err="1"/>
              <a:t>Physik</a:t>
            </a:r>
            <a:r>
              <a:rPr lang="en-US" sz="1200" dirty="0"/>
              <a:t>, 2021).</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75797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Minderung der Auswirkungen des Klimawandels auf erneuerbare Energiequellen</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Wie können wir die Auswirkungen des Klimawandels auf erneuerbare Energiequellen abmildern?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6503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Minderung der Auswirkungen des Klimawandels auf erneuerbare Energiequellen</a:t>
            </a:r>
          </a:p>
          <a:p>
            <a:pPr latinLnBrk="0"/>
            <a:r>
              <a:rPr lang="en-US" sz="1200" dirty="0"/>
              <a:t>Ein Artikel der Columbia Climate School mit dem Titel </a:t>
            </a:r>
            <a:r>
              <a:rPr lang="en-US" sz="1200" i="1" dirty="0">
                <a:hlinkClick r:id="rId3"/>
              </a:rPr>
              <a:t>„How Climate Change Impacts Renewable Energy” (Wie sich der Klimawandel auf erneuerbare Energien auswirkt) </a:t>
            </a:r>
            <a:r>
              <a:rPr lang="en-US" sz="1200" dirty="0"/>
              <a:t>behandelt vier Ansätze zur Erhöhung der „Resilienz des Energiesystems”. Diese sind: </a:t>
            </a:r>
          </a:p>
          <a:p>
            <a:pPr latinLnBrk="0"/>
            <a:endParaRPr lang="en-US" sz="1200" dirty="0"/>
          </a:p>
          <a:p>
            <a:pPr marL="457200" indent="-457200" latinLnBrk="0">
              <a:buFont typeface="+mj-lt"/>
              <a:buAutoNum type="arabicPeriod"/>
            </a:pPr>
            <a:r>
              <a:rPr lang="en-US" sz="1200" dirty="0"/>
              <a:t>Sicherstellen, dass wir uns nicht zu sehr auf eine Energiequelle verlassen und stattdessen eine Reihe verschiedener Energiequellen nutzen („Diversifizierung des Energiemix“). Dies kann in Form von „dezentralen Energiesystemen“ oder Energie erfolgen, die an einem Standort aus einer Reihe verschiedener Quellen erzeugt wird (z. B. mehrere Haushalte mit Sonnenkollektoren und/oder Windkraftanlagen). </a:t>
            </a:r>
          </a:p>
          <a:p>
            <a:pPr marL="457200" indent="-457200" latinLnBrk="0">
              <a:buFont typeface="+mj-lt"/>
              <a:buAutoNum type="arabicPeriod"/>
            </a:pPr>
            <a:r>
              <a:rPr lang="en-US" sz="1200" dirty="0"/>
              <a:t>Der Einsatz intelligenter Stromnetze, um sicherzustellen, dass Produktion und Verbrauch von Energie effizient ausgeglichen werden können.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5249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B3FFA-7262-217F-06F5-D56BF309C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C8292-5A2B-2AFD-9F13-5675A5D87DC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43BF176-8B4C-0640-2977-1261F18BF06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Milderung der Auswirkungen des Klimawandels auf erneuerbare Energiequellen</a:t>
            </a:r>
          </a:p>
          <a:p>
            <a:endParaRPr lang="en-GB" dirty="0"/>
          </a:p>
          <a:p>
            <a:pPr marL="457200" indent="-457200" latinLnBrk="0">
              <a:buAutoNum type="arabicPeriod" startAt="3"/>
            </a:pPr>
            <a:r>
              <a:rPr lang="en-US" sz="1200" dirty="0"/>
              <a:t>Modernisierung der Infrastruktur, um besser mit den Unwägbarkeiten des Klimawandels umgehen zu können. Zur Modernisierung der Infrastruktur gehören Verbesserungen an Windkraftanlagen, damit diese besser auf extreme Kälte, Hitze und Stürme reagieren können. </a:t>
            </a:r>
          </a:p>
          <a:p>
            <a:pPr marL="457200" indent="-457200" latinLnBrk="0">
              <a:buAutoNum type="arabicPeriod" startAt="3"/>
            </a:pPr>
            <a:r>
              <a:rPr lang="en-US" sz="1200" dirty="0"/>
              <a:t>Nutzung vorhandener Instrumente und Informationen (wie Modellierung und Wettervorhersagen), um fundierte Entscheidungen über den Standort von Infrastrukturen für erneuerbare Energien zu treffen.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553F7A41-B261-985C-2F39-95E088CF76E7}"/>
              </a:ext>
            </a:extLst>
          </p:cNvPr>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93378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Die Auswirkungen des Klimawandels führen dazu, dass die Wetterbedingungen immer unbeständiger und extremer werden. Welche Auswirkungen hat der Klimawandel auf erneuerbare Energien, während wir auf erneuerbare Energiequellen umsteigen? Und mit welchen Ansätzen können wir diese Auswirkungen abmildern?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In dieser kurzen Präsentation werden wir uns mit folgenden Fragen beschäftigen: </a:t>
            </a:r>
          </a:p>
          <a:p>
            <a:pPr latinLnBrk="0"/>
            <a:endParaRPr lang="en-GB" sz="12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Was ist der Klimawandel?</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Verschiedene Arten der Energieerzeugung (z. B. Solar-, Wind- und Kleinwasserkraft). </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Die potenziellen Auswirkungen des Klimawandels auf diese erneuerbaren Energiequellen.</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Welche Ansätze wir verfolgen können, um die Auswirkungen des Klimawandels auf erneuerbare Energiequellen abzuschwächen.</a:t>
            </a:r>
          </a:p>
          <a:p>
            <a:pPr latinLnBrk="0"/>
            <a:endParaRPr lang="en-GB" sz="1200" dirty="0">
              <a:solidFill>
                <a:srgbClr val="2B2C30"/>
              </a:solidFill>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56587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45B7-0D3F-149F-D95D-5AD071DE7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64FC5-FC70-DB5B-7D2A-EAE6925616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B887A4-5205-808B-5567-40279AE497C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Abmilderung der Auswirkungen des Klimawandels auf erneuerbare Energiequellen</a:t>
            </a:r>
          </a:p>
          <a:p>
            <a:pPr latinLnBrk="0"/>
            <a:r>
              <a:rPr lang="en-US" sz="1200" dirty="0"/>
              <a:t>Abschließend ist es wichtig zu </a:t>
            </a:r>
            <a:r>
              <a:rPr lang="en-US" sz="1200" dirty="0" err="1"/>
              <a:t>betonen</a:t>
            </a:r>
            <a:r>
              <a:rPr lang="en-US" sz="1200" dirty="0"/>
              <a:t>, dass der Klimawandel nicht nur Auswirkungen auf erneuerbare Energiequellen hat: </a:t>
            </a:r>
          </a:p>
          <a:p>
            <a:pPr latinLnBrk="0"/>
            <a:endParaRPr lang="en-US" sz="1200" dirty="0"/>
          </a:p>
          <a:p>
            <a:pPr latinLnBrk="0"/>
            <a:r>
              <a:rPr lang="en-US" sz="1200" i="1" dirty="0"/>
              <a:t>„Der Klimawandel birgt zwar Risiken für Anlagen zur Nutzung erneuerbarer Energien, aber fossile Brennstoffsysteme sind denselben Auswirkungen ausgesetzt. Daher sollte die Anfälligkeit erneuerbarer Energien kein Grund sein, den Übergang zu sauberer Energie zu verzögern, der durch die Verringerung der Treibhausgasemissionen klimabedingte Risiken mindert.“ </a:t>
            </a:r>
          </a:p>
          <a:p>
            <a:pPr latinLnBrk="0"/>
            <a:endParaRPr lang="en-US" sz="1200" i="1" dirty="0"/>
          </a:p>
          <a:p>
            <a:pPr latinLnBrk="0"/>
            <a:r>
              <a:rPr lang="en-US" sz="1200" dirty="0"/>
              <a:t>(</a:t>
            </a:r>
            <a:r>
              <a:rPr lang="en-US" sz="1200" dirty="0">
                <a:hlinkClick r:id="rId3"/>
              </a:rPr>
              <a:t>Wie sich der Klimawandel auf erneuerbare Energien auswirkt</a:t>
            </a:r>
            <a:r>
              <a:rPr lang="en-US" sz="1200" dirty="0"/>
              <a:t>) </a:t>
            </a:r>
          </a:p>
          <a:p>
            <a:pPr latinLnBrk="0"/>
            <a:endParaRPr lang="en-US" sz="1200" dirty="0"/>
          </a:p>
          <a:p>
            <a:endParaRPr lang="en-GB"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79976A92-2703-66F8-CC56-F12986140397}"/>
              </a:ext>
            </a:extLst>
          </p:cNvPr>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902402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Nächste Schritte</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Wenn Sie mehr über die möglichen Auswirkungen des Klimawandels auf erneuerbare Energien erfahren möchten, könnten die folgenden Ressourcen für Sie nützlich sein: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3"/>
              </a:rPr>
              <a:t>Erfahren Sie mehr über die Lernmaterialien des Every1-Projekts.</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Sehen Sie sich die Reihe von Every1 mit Kurzkursen zu </a:t>
            </a:r>
            <a:r>
              <a:rPr lang="en-GB" sz="1200" i="1" noProof="0" dirty="0">
                <a:solidFill>
                  <a:srgbClr val="373737"/>
                </a:solidFill>
                <a:hlinkClick r:id="rId4"/>
              </a:rPr>
              <a:t>den Grundlagen der digitalen Energie (Digital Energy Essentials) </a:t>
            </a:r>
            <a:r>
              <a:rPr lang="en-GB" sz="1200" noProof="0" dirty="0">
                <a:solidFill>
                  <a:srgbClr val="373737"/>
                </a:solidFill>
              </a:rPr>
              <a:t>zum Thema Energiedigitalisierung an.</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Lesen Sie den Bericht </a:t>
            </a:r>
            <a:r>
              <a:rPr lang="en-US" altLang="ko-KR" sz="1200" i="1" dirty="0">
                <a:solidFill>
                  <a:srgbClr val="373737"/>
                </a:solidFill>
                <a:hlinkClick r:id="rId5"/>
              </a:rPr>
              <a:t>„Energie und Klima sind untrennbar miteinander verbunden: Klimawandel” </a:t>
            </a:r>
            <a:r>
              <a:rPr lang="en-US" altLang="ko-KR" sz="1200" dirty="0">
                <a:solidFill>
                  <a:srgbClr val="373737"/>
                </a:solidFill>
              </a:rPr>
              <a:t>der Internationalen Energieagentur.</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mn-lt"/>
                <a:cs typeface="+mn-lt"/>
              </a:rPr>
              <a:t>Lesen Sie den Artikel </a:t>
            </a:r>
            <a:r>
              <a:rPr lang="en-US" sz="1200" i="1" dirty="0">
                <a:solidFill>
                  <a:srgbClr val="373737"/>
                </a:solidFill>
                <a:ea typeface="+mn-lt"/>
                <a:cs typeface="+mn-lt"/>
                <a:hlinkClick r:id="rId6"/>
              </a:rPr>
              <a:t>„How Climate Change Impacts Renewable Energy” (Wie sich der Klimawandel auf erneuerbare Energien auswirkt) </a:t>
            </a:r>
            <a:r>
              <a:rPr lang="en-US" sz="1200" dirty="0">
                <a:solidFill>
                  <a:srgbClr val="373737"/>
                </a:solidFill>
                <a:ea typeface="+mn-lt"/>
                <a:cs typeface="+mn-lt"/>
              </a:rPr>
              <a:t>der Columbia Climate School</a:t>
            </a:r>
            <a:r>
              <a:rPr lang="en-US" sz="1200" i="1" dirty="0">
                <a:solidFill>
                  <a:srgbClr val="373737"/>
                </a:solidFill>
                <a:ea typeface="+mn-lt"/>
                <a:cs typeface="+mn-lt"/>
              </a:rPr>
              <a:t>.</a:t>
            </a:r>
            <a:endParaRPr lang="en-US" altLang="ko-KR" dirty="0">
              <a:solidFill>
                <a:srgbClr val="231F20"/>
              </a:solidFill>
              <a:ea typeface="+mn-ea"/>
              <a:cs typeface="+mn-lt"/>
            </a:endParaRPr>
          </a:p>
          <a:p>
            <a:endParaRPr lang="en-GB" dirty="0"/>
          </a:p>
          <a:p>
            <a:endParaRPr lang="en-GB" dirty="0"/>
          </a:p>
          <a:p>
            <a:endParaRPr lang="en-GB" dirty="0"/>
          </a:p>
          <a:p>
            <a:r>
              <a:rPr lang="en-GB" dirty="0"/>
              <a:t>https://www.open.edu/openlearncreate/course/index.php?categoryid=1459</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949201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Danksagungen</a:t>
            </a:r>
          </a:p>
          <a:p>
            <a:pPr fontAlgn="base" latinLnBrk="0" hangingPunct="0"/>
            <a:r>
              <a:rPr lang="en-GB" i="1" dirty="0"/>
              <a:t>Wie wirkt sich der Klimawandel auf erneuerbare Energien aus? </a:t>
            </a:r>
            <a:r>
              <a:rPr lang="en-GB" dirty="0"/>
              <a:t>Enthält Anpassungen aus Folie 9 aus </a:t>
            </a:r>
            <a:r>
              <a:rPr lang="en-GB" dirty="0">
                <a:hlinkClick r:id="rId3"/>
              </a:rPr>
              <a:t>„Photovoltaik“</a:t>
            </a:r>
            <a:r>
              <a:rPr lang="en-GB" dirty="0"/>
              <a:t> der Europäischen Kommission, Folie 11 aus </a:t>
            </a:r>
            <a:r>
              <a:rPr lang="en-GB" dirty="0">
                <a:hlinkClick r:id="rId4"/>
              </a:rPr>
              <a:t>„Windkraft“</a:t>
            </a:r>
            <a:r>
              <a:rPr lang="en-GB" dirty="0"/>
              <a:t> der Europäischen Kommission und Folie 15 aus </a:t>
            </a:r>
            <a:r>
              <a:rPr lang="en-GB" dirty="0">
                <a:hlinkClick r:id="rId5"/>
              </a:rPr>
              <a:t>„Wasserkraft“</a:t>
            </a:r>
            <a:r>
              <a:rPr lang="en-GB" dirty="0"/>
              <a:t> der Europäischen Kommission (die „Originalwerke“), die unter </a:t>
            </a:r>
            <a:r>
              <a:rPr lang="en-GB" u="sng" dirty="0">
                <a:hlinkClick r:id="rId6"/>
              </a:rPr>
              <a:t>CC BY 4.0 </a:t>
            </a:r>
            <a:r>
              <a:rPr lang="en-GB" dirty="0"/>
              <a:t>lizenziert sind. Diese Anpassung wurde vom Every1-Projekt (der „Anpasser”) vorgenommen und veröffentlicht und unterliegt der Lizenz </a:t>
            </a:r>
            <a:r>
              <a:rPr lang="en-GB" u="sng" dirty="0">
                <a:hlinkClick r:id="rId7"/>
              </a:rPr>
              <a:t>CC BY-SA 4.0</a:t>
            </a:r>
            <a:r>
              <a:rPr lang="en-GB" dirty="0"/>
              <a:t>, sofern nicht anders angegeben. </a:t>
            </a:r>
            <a:endParaRPr lang="en-US" dirty="0"/>
          </a:p>
          <a:p>
            <a:pPr latinLnBrk="0"/>
            <a:endParaRPr lang="en-GB" dirty="0"/>
          </a:p>
          <a:p>
            <a:pPr latinLnBrk="0"/>
            <a:endParaRPr lang="en-GB" dirty="0"/>
          </a:p>
          <a:p>
            <a:pPr latinLnBrk="0"/>
            <a:r>
              <a:rPr lang="en-GB" dirty="0"/>
              <a:t>Die in dieser Präsentation verwendeten Bilder sind wie folgt: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Titelbild: </a:t>
            </a:r>
            <a:r>
              <a:rPr lang="en-US" dirty="0">
                <a:solidFill>
                  <a:schemeClr val="dk1"/>
                </a:solidFill>
                <a:ea typeface="Public Sans"/>
                <a:cs typeface="Public Sans"/>
                <a:sym typeface="Public Sans"/>
                <a:hlinkClick r:id="rId8"/>
              </a:rPr>
              <a:t>IMG_3385 </a:t>
            </a:r>
            <a:r>
              <a:rPr lang="en-US" dirty="0">
                <a:solidFill>
                  <a:schemeClr val="dk1"/>
                </a:solidFill>
                <a:ea typeface="Public Sans"/>
                <a:cs typeface="Public Sans"/>
                <a:sym typeface="Public Sans"/>
              </a:rPr>
              <a:t>von Erik De Haan ist unter </a:t>
            </a:r>
            <a:r>
              <a:rPr lang="en-US" dirty="0">
                <a:solidFill>
                  <a:schemeClr val="dk1"/>
                </a:solidFill>
                <a:ea typeface="Public Sans"/>
                <a:cs typeface="Public Sans"/>
                <a:sym typeface="Public Sans"/>
                <a:hlinkClick r:id="rId9"/>
              </a:rPr>
              <a:t>CC BY-NC 2.0 </a:t>
            </a:r>
            <a:r>
              <a:rPr lang="en-US" dirty="0">
                <a:solidFill>
                  <a:schemeClr val="dk1"/>
                </a:solidFill>
                <a:ea typeface="Public Sans"/>
                <a:cs typeface="Public Sans"/>
                <a:sym typeface="Public Sans"/>
              </a:rPr>
              <a:t>lizenziert</a:t>
            </a:r>
            <a:r>
              <a:rPr lang="en-US" dirty="0">
                <a:solidFill>
                  <a:schemeClr val="dk1"/>
                </a:solidFill>
                <a:ea typeface="Public Sans"/>
                <a:cs typeface="Public Sans"/>
                <a:sym typeface="Public Sans"/>
                <a:hlinkClick r:id="rId9"/>
              </a:rPr>
              <a:t>.</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Einleitung und Minderung der Auswirkungen des Klimawandels auf erneuerbare Energiequellen: </a:t>
            </a:r>
            <a:r>
              <a:rPr lang="en-US" dirty="0">
                <a:solidFill>
                  <a:schemeClr val="dk1"/>
                </a:solidFill>
                <a:ea typeface="Public Sans"/>
                <a:cs typeface="Public Sans"/>
                <a:sym typeface="Public Sans"/>
                <a:hlinkClick r:id="rId10"/>
              </a:rPr>
              <a:t>Wind, endlich </a:t>
            </a:r>
            <a:r>
              <a:rPr lang="en-US" dirty="0">
                <a:solidFill>
                  <a:schemeClr val="dk1"/>
                </a:solidFill>
                <a:ea typeface="Public Sans"/>
                <a:cs typeface="Public Sans"/>
                <a:sym typeface="Public Sans"/>
              </a:rPr>
              <a:t>von Kim Jensen ist unter </a:t>
            </a:r>
            <a:r>
              <a:rPr lang="en-US" dirty="0">
                <a:solidFill>
                  <a:schemeClr val="dk1"/>
                </a:solidFill>
                <a:ea typeface="Public Sans"/>
                <a:cs typeface="Public Sans"/>
                <a:sym typeface="Public Sans"/>
                <a:hlinkClick r:id="rId9"/>
              </a:rPr>
              <a:t>CC BY-NC 2.0 </a:t>
            </a:r>
            <a:r>
              <a:rPr lang="en-US" dirty="0">
                <a:solidFill>
                  <a:schemeClr val="dk1"/>
                </a:solidFill>
                <a:ea typeface="Public Sans"/>
                <a:cs typeface="Public Sans"/>
                <a:sym typeface="Public Sans"/>
              </a:rPr>
              <a:t>lizenziert</a:t>
            </a:r>
            <a:r>
              <a:rPr lang="en-US" dirty="0">
                <a:solidFill>
                  <a:schemeClr val="dk1"/>
                </a:solidFill>
                <a:ea typeface="Public Sans"/>
                <a:cs typeface="Public Sans"/>
                <a:sym typeface="Public Sans"/>
                <a:hlinkClick r:id="rId9"/>
              </a:rPr>
              <a:t>.</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Was ist Klimawandel?: </a:t>
            </a:r>
            <a:r>
              <a:rPr lang="en-US" dirty="0">
                <a:solidFill>
                  <a:schemeClr val="dk1"/>
                </a:solidFill>
                <a:ea typeface="Public Sans"/>
                <a:cs typeface="Public Sans"/>
                <a:sym typeface="Public Sans"/>
                <a:hlinkClick r:id="rId11"/>
              </a:rPr>
              <a:t>„Klimawandel“ </a:t>
            </a:r>
            <a:r>
              <a:rPr lang="en-US" dirty="0">
                <a:solidFill>
                  <a:schemeClr val="dk1"/>
                </a:solidFill>
                <a:ea typeface="Public Sans"/>
                <a:cs typeface="Public Sans"/>
                <a:sym typeface="Public Sans"/>
              </a:rPr>
              <a:t>von Andreas </a:t>
            </a:r>
            <a:r>
              <a:rPr lang="en-US" dirty="0" err="1">
                <a:solidFill>
                  <a:schemeClr val="dk1"/>
                </a:solidFill>
                <a:ea typeface="Public Sans"/>
                <a:cs typeface="Public Sans"/>
                <a:sym typeface="Public Sans"/>
              </a:rPr>
              <a:t>Manessinger </a:t>
            </a:r>
            <a:r>
              <a:rPr lang="en-US" dirty="0">
                <a:solidFill>
                  <a:schemeClr val="dk1"/>
                </a:solidFill>
                <a:ea typeface="Public Sans"/>
                <a:cs typeface="Public Sans"/>
                <a:sym typeface="Public Sans"/>
              </a:rPr>
              <a:t>ist unter </a:t>
            </a:r>
            <a:r>
              <a:rPr lang="en-US" dirty="0">
                <a:solidFill>
                  <a:schemeClr val="dk1"/>
                </a:solidFill>
                <a:ea typeface="Public Sans"/>
                <a:cs typeface="Public Sans"/>
                <a:sym typeface="Public Sans"/>
                <a:hlinkClick r:id="rId12"/>
              </a:rPr>
              <a:t>CC BY-SA 2.0 </a:t>
            </a:r>
            <a:r>
              <a:rPr lang="en-US" dirty="0">
                <a:solidFill>
                  <a:schemeClr val="dk1"/>
                </a:solidFill>
                <a:ea typeface="Public Sans"/>
                <a:cs typeface="Public Sans"/>
                <a:sym typeface="Public Sans"/>
              </a:rPr>
              <a:t>lizenziert.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Welche potenziellen Auswirkungen hat der Klimawandel auf die Solarenergie?: </a:t>
            </a:r>
            <a:r>
              <a:rPr lang="en-US" dirty="0">
                <a:solidFill>
                  <a:schemeClr val="dk1"/>
                </a:solidFill>
                <a:ea typeface="Public Sans"/>
                <a:cs typeface="Public Sans"/>
                <a:sym typeface="Public Sans"/>
                <a:hlinkClick r:id="rId13"/>
              </a:rPr>
              <a:t>„Solar panels” </a:t>
            </a:r>
            <a:r>
              <a:rPr lang="en-US" dirty="0">
                <a:solidFill>
                  <a:schemeClr val="dk1"/>
                </a:solidFill>
                <a:ea typeface="Public Sans"/>
                <a:cs typeface="Public Sans"/>
                <a:sym typeface="Public Sans"/>
              </a:rPr>
              <a:t>von Jonathan Cutrer ist lizenziert </a:t>
            </a:r>
            <a:r>
              <a:rPr lang="en-US" dirty="0">
                <a:solidFill>
                  <a:schemeClr val="dk1"/>
                </a:solidFill>
                <a:ea typeface="Public Sans"/>
                <a:cs typeface="Public Sans"/>
                <a:sym typeface="Public Sans"/>
                <a:hlinkClick r:id="rId9"/>
              </a:rPr>
              <a:t>unter CC BY-NC 2.0.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Welche potenziellen Auswirkungen hat der Klimawandel auf die Windenergie?: </a:t>
            </a:r>
            <a:r>
              <a:rPr lang="en-US" dirty="0">
                <a:solidFill>
                  <a:schemeClr val="dk1"/>
                </a:solidFill>
                <a:ea typeface="Public Sans"/>
                <a:cs typeface="Public Sans"/>
                <a:sym typeface="Public Sans"/>
                <a:hlinkClick r:id="rId14"/>
              </a:rPr>
              <a:t>Elektrizität </a:t>
            </a:r>
            <a:r>
              <a:rPr lang="en-US" dirty="0">
                <a:solidFill>
                  <a:schemeClr val="dk1"/>
                </a:solidFill>
                <a:ea typeface="Public Sans"/>
                <a:cs typeface="Public Sans"/>
                <a:sym typeface="Public Sans"/>
              </a:rPr>
              <a:t>von Jeanne </a:t>
            </a:r>
            <a:r>
              <a:rPr lang="en-US" dirty="0" err="1">
                <a:solidFill>
                  <a:schemeClr val="dk1"/>
                </a:solidFill>
                <a:ea typeface="Public Sans"/>
                <a:cs typeface="Public Sans"/>
                <a:sym typeface="Public Sans"/>
              </a:rPr>
              <a:t>Menjoulet </a:t>
            </a:r>
            <a:r>
              <a:rPr lang="en-US" dirty="0">
                <a:solidFill>
                  <a:schemeClr val="dk1"/>
                </a:solidFill>
                <a:ea typeface="Public Sans"/>
                <a:cs typeface="Public Sans"/>
                <a:sym typeface="Public Sans"/>
              </a:rPr>
              <a:t>ist lizenziert </a:t>
            </a:r>
            <a:r>
              <a:rPr lang="en-US" dirty="0">
                <a:solidFill>
                  <a:schemeClr val="dk1"/>
                </a:solidFill>
                <a:ea typeface="Public Sans"/>
                <a:cs typeface="Public Sans"/>
                <a:sym typeface="Public Sans"/>
                <a:hlinkClick r:id="rId15"/>
              </a:rPr>
              <a:t>unter 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Welche potenziellen Auswirkungen hat der Klimawandel auf kleine Wasserkraftwerke?: </a:t>
            </a:r>
            <a:r>
              <a:rPr lang="en-US" sz="1200" dirty="0">
                <a:solidFill>
                  <a:schemeClr val="dk1"/>
                </a:solidFill>
                <a:ea typeface="Public Sans"/>
                <a:cs typeface="Public Sans"/>
                <a:sym typeface="Public Sans"/>
                <a:hlinkClick r:id="rId16"/>
              </a:rPr>
              <a:t>„Mini-Wasserkraftwerk” </a:t>
            </a:r>
            <a:r>
              <a:rPr lang="en-US" sz="1200" dirty="0">
                <a:solidFill>
                  <a:schemeClr val="dk1"/>
                </a:solidFill>
                <a:ea typeface="Public Sans"/>
                <a:cs typeface="Public Sans"/>
                <a:sym typeface="Public Sans"/>
              </a:rPr>
              <a:t>von Sergii </a:t>
            </a:r>
            <a:r>
              <a:rPr lang="en-US" sz="1200" dirty="0" err="1">
                <a:solidFill>
                  <a:schemeClr val="dk1"/>
                </a:solidFill>
                <a:ea typeface="Public Sans"/>
                <a:cs typeface="Public Sans"/>
                <a:sym typeface="Public Sans"/>
              </a:rPr>
              <a:t>Gulenok </a:t>
            </a:r>
            <a:r>
              <a:rPr lang="en-US" sz="1200" dirty="0">
                <a:solidFill>
                  <a:schemeClr val="dk1"/>
                </a:solidFill>
                <a:ea typeface="Public Sans"/>
                <a:cs typeface="Public Sans"/>
                <a:sym typeface="Public Sans"/>
              </a:rPr>
              <a:t>ist </a:t>
            </a:r>
            <a:r>
              <a:rPr lang="en-US" dirty="0">
                <a:solidFill>
                  <a:schemeClr val="dk1"/>
                </a:solidFill>
                <a:ea typeface="Public Sans"/>
                <a:cs typeface="Public Sans"/>
                <a:sym typeface="Public Sans"/>
              </a:rPr>
              <a:t>lizenziert </a:t>
            </a:r>
            <a:r>
              <a:rPr lang="en-US" dirty="0">
                <a:solidFill>
                  <a:schemeClr val="dk1"/>
                </a:solidFill>
                <a:ea typeface="Public Sans"/>
                <a:cs typeface="Public Sans"/>
                <a:sym typeface="Public Sans"/>
                <a:hlinkClick r:id="rId9"/>
              </a:rPr>
              <a:t>unter CC BY-NC 2.0.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endParaRPr lang="en-GB" dirty="0"/>
          </a:p>
          <a:p>
            <a:endParaRPr lang="en-GB" dirty="0"/>
          </a:p>
          <a:p>
            <a:endParaRPr lang="en-GB" dirty="0"/>
          </a:p>
          <a:p>
            <a:r>
              <a:rPr lang="en-GB" dirty="0"/>
              <a:t>https://energy.ec.europa.eu/topics/renewable-energy/solar-energy_en#photovoltaics</a:t>
            </a:r>
          </a:p>
          <a:p>
            <a:r>
              <a:rPr lang="en-GB" dirty="0" err="1"/>
              <a:t>https://energy.ec.europa.eu/topics/renewable-energy/eu-wind-energy_en</a:t>
            </a:r>
            <a:endParaRPr lang="en-GB" dirty="0"/>
          </a:p>
          <a:p>
            <a:r>
              <a:rPr lang="en-GB" dirty="0" err="1"/>
              <a:t>https://energy.ec.europa.eu/topics/renewable-energy/hydropower_en</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BE" dirty="0"/>
              <a:t>https://commission.europa.eu/legal-notice_en#copyright-notice</a:t>
            </a:r>
            <a:endParaRPr lang="en-GB" dirty="0"/>
          </a:p>
          <a:p>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6F8E-2086-60A9-CF02-411103252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1D396-C54F-51E4-A8D9-84659A78AE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B24E475-ABC4-F2D1-BD63-4370D7AC19F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Danksagungen</a:t>
            </a:r>
          </a:p>
          <a:p>
            <a:pPr latinLnBrk="0">
              <a:buSzPts val="2800"/>
            </a:pPr>
            <a:r>
              <a:rPr lang="en-GB" sz="1200" dirty="0">
                <a:solidFill>
                  <a:srgbClr val="231F20"/>
                </a:solidFill>
                <a:ea typeface="Calibri"/>
                <a:cs typeface="Calibri"/>
              </a:rPr>
              <a:t>Die folgenden Quellen wurden für diese Präsentation herangezogen: </a:t>
            </a:r>
          </a:p>
          <a:p>
            <a:pPr marL="285750" indent="-285750" latinLnBrk="0">
              <a:buSzPts val="2800"/>
              <a:buFont typeface="Arial" panose="020B0604020202020204" pitchFamily="34" charset="0"/>
              <a:buChar char="•"/>
            </a:pP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Gahlot, S. (2024) </a:t>
            </a:r>
            <a:r>
              <a:rPr lang="en-US" sz="1200" i="1" dirty="0">
                <a:solidFill>
                  <a:schemeClr val="dk1"/>
                </a:solidFill>
              </a:rPr>
              <a:t>Klimawandel und Windkraft: Der Wind der Veränderung. </a:t>
            </a:r>
            <a:r>
              <a:rPr lang="en-US" sz="1200" dirty="0">
                <a:solidFill>
                  <a:schemeClr val="dk1"/>
                </a:solidFill>
              </a:rPr>
              <a:t>Prevention Web/Swiss Reinsurance Company (Swiss RE).</a:t>
            </a:r>
            <a:r>
              <a:rPr lang="en-GB" sz="1200" dirty="0">
                <a:solidFill>
                  <a:srgbClr val="3F3F3F"/>
                </a:solidFill>
                <a:effectLst/>
              </a:rPr>
              <a:t> https://www.preventionweb.net/news/climate-change-and-wind-power-winds-change</a:t>
            </a: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Gernaat, D. E. H. J., de Boer, H. S., </a:t>
            </a:r>
            <a:r>
              <a:rPr lang="en-US" sz="1200" dirty="0" err="1">
                <a:solidFill>
                  <a:schemeClr val="dk1"/>
                </a:solidFill>
              </a:rPr>
              <a:t>Daioglou</a:t>
            </a:r>
            <a:r>
              <a:rPr lang="en-US" sz="1200" dirty="0">
                <a:solidFill>
                  <a:schemeClr val="dk1"/>
                </a:solidFill>
              </a:rPr>
              <a:t>, V., </a:t>
            </a:r>
            <a:r>
              <a:rPr lang="en-US" sz="1200" dirty="0" err="1">
                <a:solidFill>
                  <a:schemeClr val="dk1"/>
                </a:solidFill>
              </a:rPr>
              <a:t>Yalew</a:t>
            </a:r>
            <a:r>
              <a:rPr lang="en-US" sz="1200" dirty="0">
                <a:solidFill>
                  <a:schemeClr val="dk1"/>
                </a:solidFill>
              </a:rPr>
              <a:t>, S. G., Müller, C. und van Vuuren, D. P. (2021). Auswirkungen des Klimawandels auf die Versorgung mit erneuerbaren Energien. </a:t>
            </a:r>
            <a:r>
              <a:rPr lang="en-US" sz="1200" i="1" dirty="0">
                <a:solidFill>
                  <a:schemeClr val="dk1"/>
                </a:solidFill>
              </a:rPr>
              <a:t>Nature Climate Change</a:t>
            </a:r>
            <a:r>
              <a:rPr lang="en-US" sz="1200" dirty="0">
                <a:solidFill>
                  <a:schemeClr val="dk1"/>
                </a:solidFill>
              </a:rPr>
              <a:t>,</a:t>
            </a:r>
            <a:r>
              <a:rPr lang="en-US" sz="1200" i="1" dirty="0">
                <a:solidFill>
                  <a:schemeClr val="dk1"/>
                </a:solidFill>
              </a:rPr>
              <a:t> 11</a:t>
            </a:r>
            <a:r>
              <a:rPr lang="en-US" sz="1200" dirty="0">
                <a:solidFill>
                  <a:schemeClr val="dk1"/>
                </a:solidFill>
              </a:rPr>
              <a:t>(2), 119–125. </a:t>
            </a:r>
            <a:r>
              <a:rPr lang="en-US" sz="12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2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200" dirty="0">
                <a:solidFill>
                  <a:schemeClr val="dk1"/>
                </a:solidFill>
              </a:rPr>
              <a:t>Herrmann, A., </a:t>
            </a:r>
            <a:r>
              <a:rPr lang="en-US" sz="1200" dirty="0" err="1">
                <a:solidFill>
                  <a:schemeClr val="dk1"/>
                </a:solidFill>
              </a:rPr>
              <a:t>Mädlow</a:t>
            </a:r>
            <a:r>
              <a:rPr lang="en-US" sz="1200" dirty="0">
                <a:solidFill>
                  <a:schemeClr val="dk1"/>
                </a:solidFill>
              </a:rPr>
              <a:t>, A., Gross, U., &amp; Krause, H. (2016). </a:t>
            </a:r>
            <a:r>
              <a:rPr lang="en-US" sz="1200" i="1" dirty="0" err="1">
                <a:solidFill>
                  <a:schemeClr val="dk1"/>
                </a:solidFill>
              </a:rPr>
              <a:t>Auswirkungen </a:t>
            </a:r>
            <a:r>
              <a:rPr lang="en-US" sz="1200" i="1" dirty="0">
                <a:solidFill>
                  <a:schemeClr val="dk1"/>
                </a:solidFill>
              </a:rPr>
              <a:t>des </a:t>
            </a:r>
            <a:r>
              <a:rPr lang="en-US" sz="1200" i="1" dirty="0" err="1">
                <a:solidFill>
                  <a:schemeClr val="dk1"/>
                </a:solidFill>
              </a:rPr>
              <a:t>Klimawandels </a:t>
            </a:r>
            <a:r>
              <a:rPr lang="en-US" sz="1200" i="1" dirty="0">
                <a:solidFill>
                  <a:schemeClr val="dk1"/>
                </a:solidFill>
              </a:rPr>
              <a:t>auf den </a:t>
            </a:r>
            <a:r>
              <a:rPr lang="en-US" sz="1200" i="1" dirty="0" err="1">
                <a:solidFill>
                  <a:schemeClr val="dk1"/>
                </a:solidFill>
              </a:rPr>
              <a:t>Energiebedarf </a:t>
            </a:r>
            <a:r>
              <a:rPr lang="en-US" sz="1200" i="1" dirty="0">
                <a:solidFill>
                  <a:schemeClr val="dk1"/>
                </a:solidFill>
              </a:rPr>
              <a:t>von </a:t>
            </a:r>
            <a:r>
              <a:rPr lang="en-US" sz="1200" i="1" dirty="0" err="1">
                <a:solidFill>
                  <a:schemeClr val="dk1"/>
                </a:solidFill>
              </a:rPr>
              <a:t>Gebäuden </a:t>
            </a:r>
            <a:r>
              <a:rPr lang="en-US" sz="1200" i="1" dirty="0">
                <a:solidFill>
                  <a:schemeClr val="dk1"/>
                </a:solidFill>
              </a:rPr>
              <a:t>und den </a:t>
            </a:r>
            <a:r>
              <a:rPr lang="en-US" sz="1200" i="1" dirty="0" err="1">
                <a:solidFill>
                  <a:schemeClr val="dk1"/>
                </a:solidFill>
              </a:rPr>
              <a:t>Ertrag erneuerbarer Energien</a:t>
            </a:r>
            <a:r>
              <a:rPr lang="en-US" sz="1200" dirty="0">
                <a:solidFill>
                  <a:schemeClr val="dk1"/>
                </a:solidFill>
              </a:rPr>
              <a:t>. 9.</a:t>
            </a:r>
          </a:p>
          <a:p>
            <a:pPr marL="285750" indent="-285750" latinLnBrk="0">
              <a:buClr>
                <a:schemeClr val="dk1"/>
              </a:buClr>
              <a:buSzPts val="2800"/>
              <a:buFont typeface="Arial" panose="020B0604020202020204" pitchFamily="34" charset="0"/>
              <a:buChar char="•"/>
            </a:pPr>
            <a:r>
              <a:rPr lang="en-US" sz="1200" dirty="0">
                <a:solidFill>
                  <a:schemeClr val="dk1"/>
                </a:solidFill>
              </a:rPr>
              <a:t>IRENA. (2019). </a:t>
            </a:r>
            <a:r>
              <a:rPr lang="en-US" sz="1200" i="1" dirty="0">
                <a:solidFill>
                  <a:schemeClr val="dk1"/>
                </a:solidFill>
              </a:rPr>
              <a:t>Klimawandel und erneuerbare Energien</a:t>
            </a:r>
            <a:r>
              <a:rPr lang="en-US" sz="1200" dirty="0">
                <a:solidFill>
                  <a:schemeClr val="dk1"/>
                </a:solidFill>
              </a:rPr>
              <a:t>. Internationale Agentur für erneuerbare Energien.</a:t>
            </a:r>
            <a:r>
              <a:rPr lang="en-US" sz="12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Okonkwo, P. C., Nwokolo, S. C., Udo, S. O., </a:t>
            </a:r>
            <a:r>
              <a:rPr lang="en-US" sz="1200" dirty="0" err="1">
                <a:solidFill>
                  <a:schemeClr val="dk1"/>
                </a:solidFill>
              </a:rPr>
              <a:t>Obiwulu</a:t>
            </a:r>
            <a:r>
              <a:rPr lang="en-US" sz="1200" dirty="0">
                <a:solidFill>
                  <a:schemeClr val="dk1"/>
                </a:solidFill>
              </a:rPr>
              <a:t>, A. U., </a:t>
            </a:r>
            <a:r>
              <a:rPr lang="en-US" sz="1200" dirty="0" err="1">
                <a:solidFill>
                  <a:schemeClr val="dk1"/>
                </a:solidFill>
              </a:rPr>
              <a:t>Onnoghen</a:t>
            </a:r>
            <a:r>
              <a:rPr lang="en-US" sz="1200" dirty="0">
                <a:solidFill>
                  <a:schemeClr val="dk1"/>
                </a:solidFill>
              </a:rPr>
              <a:t>, U. N., </a:t>
            </a:r>
            <a:r>
              <a:rPr lang="en-US" sz="1200" dirty="0" err="1">
                <a:solidFill>
                  <a:schemeClr val="dk1"/>
                </a:solidFill>
              </a:rPr>
              <a:t>Alarifi</a:t>
            </a:r>
            <a:r>
              <a:rPr lang="en-US" sz="1200" dirty="0">
                <a:solidFill>
                  <a:schemeClr val="dk1"/>
                </a:solidFill>
              </a:rPr>
              <a:t>, S. S., </a:t>
            </a:r>
            <a:r>
              <a:rPr lang="en-US" sz="1200" dirty="0" err="1">
                <a:solidFill>
                  <a:schemeClr val="dk1"/>
                </a:solidFill>
              </a:rPr>
              <a:t>Eldosouky</a:t>
            </a:r>
            <a:r>
              <a:rPr lang="en-US" sz="1200" dirty="0">
                <a:solidFill>
                  <a:schemeClr val="dk1"/>
                </a:solidFill>
              </a:rPr>
              <a:t>, A. M., Ekwok, S. E., Andras, P. &amp; Akpan, A. E. (2025) </a:t>
            </a:r>
            <a:r>
              <a:rPr lang="en-US" sz="1200" i="1" dirty="0">
                <a:solidFill>
                  <a:schemeClr val="dk1"/>
                </a:solidFill>
              </a:rPr>
              <a:t>Solar-PV-Anlagen unter extremen Wetterbedingungen: Fallstudien, Klassifizierung, Vulnerabilitätsbewertung und Anpassungsstrategien. </a:t>
            </a:r>
            <a:r>
              <a:rPr lang="en-US" sz="1200" dirty="0">
                <a:solidFill>
                  <a:schemeClr val="dk1"/>
                </a:solidFill>
              </a:rPr>
              <a:t>Science Direct: Energy Reports. Band 13, Juni 2025, S. 929–959. </a:t>
            </a:r>
            <a:r>
              <a:rPr lang="en-US" sz="1200" dirty="0">
                <a:solidFill>
                  <a:schemeClr val="dk1"/>
                </a:solidFill>
                <a:hlinkClick r:id="rId5"/>
              </a:rPr>
              <a:t>https://www.sciencedirect.com/science/article/pii/S2352484724008813#:~:text=Hurricanes%20can%20inflict%20direct%20damage,may%20harm%20solar%20photovoltaic%20systems.%20 % Energieberichte, Band 13, 2025, Seiten 929–959, ISSN 2352-4847</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Russo, M. A., Carvalho, D., Martins, N., &amp; Monteiro, A. (2022). Das Unvermeidliche vorhersagen: Eine Übersicht über die Auswirkungen des Klimawandels auf erneuerbare Energiequellen. </a:t>
            </a:r>
            <a:r>
              <a:rPr lang="en-US" sz="1200" i="1" dirty="0">
                <a:solidFill>
                  <a:schemeClr val="dk1"/>
                </a:solidFill>
              </a:rPr>
              <a:t>Nachhaltige Energietechnologien und -bewertungen</a:t>
            </a:r>
            <a:r>
              <a:rPr lang="en-US" sz="1200" dirty="0">
                <a:solidFill>
                  <a:schemeClr val="dk1"/>
                </a:solidFill>
              </a:rPr>
              <a:t>,</a:t>
            </a:r>
            <a:r>
              <a:rPr lang="en-US" sz="1200" i="1" dirty="0">
                <a:solidFill>
                  <a:schemeClr val="dk1"/>
                </a:solidFill>
              </a:rPr>
              <a:t> 52</a:t>
            </a:r>
            <a:r>
              <a:rPr lang="en-US" sz="1200" dirty="0">
                <a:solidFill>
                  <a:schemeClr val="dk1"/>
                </a:solidFill>
              </a:rPr>
              <a:t>, 102283. </a:t>
            </a:r>
            <a:r>
              <a:rPr lang="en-US" sz="12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err="1">
                <a:solidFill>
                  <a:schemeClr val="dk1"/>
                </a:solidFill>
              </a:rPr>
              <a:t>Solaun</a:t>
            </a:r>
            <a:r>
              <a:rPr lang="en-US" sz="1200" dirty="0">
                <a:solidFill>
                  <a:schemeClr val="dk1"/>
                </a:solidFill>
              </a:rPr>
              <a:t>, K., &amp; </a:t>
            </a:r>
            <a:r>
              <a:rPr lang="en-US" sz="1200" dirty="0" err="1">
                <a:solidFill>
                  <a:schemeClr val="dk1"/>
                </a:solidFill>
              </a:rPr>
              <a:t>Cerdá</a:t>
            </a:r>
            <a:r>
              <a:rPr lang="en-US" sz="1200" dirty="0">
                <a:solidFill>
                  <a:schemeClr val="dk1"/>
                </a:solidFill>
              </a:rPr>
              <a:t>, E. (2019). Auswirkungen des Klimawandels auf die Erzeugung erneuerbarer Energien. Eine Übersicht über quantitative Prognosen. </a:t>
            </a:r>
            <a:r>
              <a:rPr lang="en-US" sz="1200" i="1" dirty="0">
                <a:solidFill>
                  <a:schemeClr val="dk1"/>
                </a:solidFill>
              </a:rPr>
              <a:t>Renewable and Sustainable Energy Reviews</a:t>
            </a:r>
            <a:r>
              <a:rPr lang="en-US" sz="1200" dirty="0">
                <a:solidFill>
                  <a:schemeClr val="dk1"/>
                </a:solidFill>
              </a:rPr>
              <a:t>,</a:t>
            </a:r>
            <a:r>
              <a:rPr lang="en-US" sz="1200" i="1" dirty="0">
                <a:solidFill>
                  <a:schemeClr val="dk1"/>
                </a:solidFill>
              </a:rPr>
              <a:t> 116</a:t>
            </a:r>
            <a:r>
              <a:rPr lang="en-US" sz="1200" dirty="0">
                <a:solidFill>
                  <a:schemeClr val="dk1"/>
                </a:solidFill>
              </a:rPr>
              <a:t>, 109415.</a:t>
            </a:r>
            <a:r>
              <a:rPr lang="en-US" sz="12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UNIDO, ICSHP (2022). Weltbericht zur Entwicklung kleiner Wasserkraftwerke 2022. Thematische Veröffentlichung: Kleine Wasserkraftwerke und Klimawandel. Organisation der Vereinten Nationen für industrielle Entwicklung, Wien, Österreich; Internationales Zentrum für kleine Wasserkraftwerke, Hangzhou, China. Verfügbar unter</a:t>
            </a:r>
            <a:r>
              <a:rPr lang="en-US" sz="1200" dirty="0">
                <a:solidFill>
                  <a:schemeClr val="dk1"/>
                </a:solidFill>
                <a:hlinkClick r:id="rId8"/>
              </a:rPr>
              <a:t> www.unido.org/WSHPDR</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Welt der </a:t>
            </a:r>
            <a:r>
              <a:rPr lang="en-US" sz="1200" dirty="0" err="1">
                <a:solidFill>
                  <a:schemeClr val="dk1"/>
                </a:solidFill>
              </a:rPr>
              <a:t>Physik</a:t>
            </a:r>
            <a:r>
              <a:rPr lang="en-US" sz="1200" dirty="0">
                <a:solidFill>
                  <a:schemeClr val="dk1"/>
                </a:solidFill>
              </a:rPr>
              <a:t>. (2021, 11. </a:t>
            </a:r>
            <a:r>
              <a:rPr lang="en-US" sz="1200" dirty="0" err="1">
                <a:solidFill>
                  <a:schemeClr val="dk1"/>
                </a:solidFill>
              </a:rPr>
              <a:t>Januar</a:t>
            </a:r>
            <a:r>
              <a:rPr lang="en-US" sz="1200" dirty="0">
                <a:solidFill>
                  <a:schemeClr val="dk1"/>
                </a:solidFill>
              </a:rPr>
              <a:t>). </a:t>
            </a:r>
            <a:r>
              <a:rPr lang="en-US" sz="1200" i="1" dirty="0" err="1">
                <a:solidFill>
                  <a:schemeClr val="dk1"/>
                </a:solidFill>
              </a:rPr>
              <a:t>Erneuerbare Energien im Klimawandel</a:t>
            </a:r>
            <a:r>
              <a:rPr lang="en-US" sz="1200" dirty="0">
                <a:solidFill>
                  <a:schemeClr val="dk1"/>
                </a:solidFill>
              </a:rPr>
              <a:t>.</a:t>
            </a:r>
            <a:r>
              <a:rPr lang="en-US" sz="12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200" dirty="0">
              <a:solidFill>
                <a:schemeClr val="dk1"/>
              </a:solidFill>
              <a:ea typeface="Calibri"/>
              <a:cs typeface="Calibri"/>
              <a:sym typeface="Calibri"/>
            </a:endParaRPr>
          </a:p>
          <a:p>
            <a:pPr latinLnBrk="0"/>
            <a:endParaRPr lang="en-GB" sz="1200" dirty="0"/>
          </a:p>
          <a:p>
            <a:endParaRPr lang="en-BE" dirty="0"/>
          </a:p>
        </p:txBody>
      </p:sp>
      <p:sp>
        <p:nvSpPr>
          <p:cNvPr id="4" name="Slide Number Placeholder 3">
            <a:extLst>
              <a:ext uri="{FF2B5EF4-FFF2-40B4-BE49-F238E27FC236}">
                <a16:creationId xmlns:a16="http://schemas.microsoft.com/office/drawing/2014/main" id="{84E6431C-3A27-12A0-EC4A-3D5A9C728E84}"/>
              </a:ext>
            </a:extLst>
          </p:cNvPr>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81674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Danke!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62391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Wir beginnen mit einer Definition des Klimawandels und untersuchen anschließend nacheinander drei verschiedene Arten der Energieerzeugung. Zunächst laden wir Sie ein, </a:t>
            </a:r>
            <a:r>
              <a:rPr lang="en-GB" sz="1200" dirty="0" err="1">
                <a:solidFill>
                  <a:srgbClr val="2B2C30"/>
                </a:solidFill>
                <a:ea typeface="Public Sans"/>
                <a:cs typeface="Public Sans"/>
                <a:sym typeface="Public Sans"/>
              </a:rPr>
              <a:t>innezuhalten</a:t>
            </a:r>
            <a:r>
              <a:rPr lang="en-GB" sz="1200" dirty="0">
                <a:solidFill>
                  <a:srgbClr val="2B2C30"/>
                </a:solidFill>
                <a:ea typeface="Public Sans"/>
                <a:cs typeface="Public Sans"/>
                <a:sym typeface="Public Sans"/>
              </a:rPr>
              <a:t> und über eine reflektierende Frage nachzudenken. Nehmen Sie sich einen Moment Zeit, um über jede Frage nachzudenken, bevor Sie mehr über eine bestimmte Art der Energieerzeugung, die potenziellen Auswirkungen des Klimawandels und mögliche Lösungen erfahren.</a:t>
            </a:r>
          </a:p>
          <a:p>
            <a:pPr latinLnBrk="0"/>
            <a:endParaRPr lang="en-GB" sz="1200" noProof="0" dirty="0">
              <a:solidFill>
                <a:srgbClr val="2B2C30"/>
              </a:solidFill>
              <a:sym typeface="Public Sans"/>
            </a:endParaRPr>
          </a:p>
          <a:p>
            <a:pPr latinLnBrk="0"/>
            <a:r>
              <a:rPr lang="en-GB" sz="1200" dirty="0">
                <a:solidFill>
                  <a:srgbClr val="2B2C30"/>
                </a:solidFill>
                <a:sym typeface="Public Sans"/>
              </a:rPr>
              <a:t>Sie können nacheinander jede Art der Energieerzeugung durcharbeiten. Alternativ können Sie über das Menü eine bestimmte Art auswählen, die Sie zuerst erkunden möchten.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7682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Klimawandel und drei verschiedene Arten der Energieerzeugung</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US" sz="2400" dirty="0">
                <a:ea typeface="Public Sans"/>
                <a:cs typeface="Public Sans"/>
                <a:sym typeface="Public Sans"/>
              </a:rPr>
              <a:t>Einführung: Was ist Klimawandel?</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Fokus auf Klimawandel und verschiedene Arten der Energieerzeugung: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Solarenergie (PV-Module).</a:t>
            </a:r>
          </a:p>
          <a:p>
            <a:pPr marL="800100" lvl="1" indent="-342900" latinLnBrk="0">
              <a:buFont typeface="Arial" panose="020B0604020202020204" pitchFamily="34" charset="0"/>
              <a:buChar char="•"/>
            </a:pPr>
            <a:r>
              <a:rPr lang="en-US" sz="2400" dirty="0">
                <a:ea typeface="Calibri"/>
                <a:cs typeface="Calibri"/>
                <a:sym typeface="Public Sans"/>
              </a:rPr>
              <a:t>Windenergie </a:t>
            </a:r>
            <a:r>
              <a:rPr lang="en-US" sz="2400" dirty="0">
                <a:ea typeface="Public Sans"/>
                <a:cs typeface="Public Sans"/>
                <a:sym typeface="Public Sans"/>
              </a:rPr>
              <a:t>(Windkraftanlagen).</a:t>
            </a:r>
          </a:p>
          <a:p>
            <a:pPr marL="800100" lvl="1" indent="-342900" latinLnBrk="0">
              <a:buFont typeface="Arial" panose="020B0604020202020204" pitchFamily="34" charset="0"/>
              <a:buChar char="•"/>
            </a:pPr>
            <a:r>
              <a:rPr lang="en-US" sz="2400" dirty="0">
                <a:ea typeface="Public Sans"/>
                <a:cs typeface="Public Sans"/>
                <a:sym typeface="Public Sans"/>
              </a:rPr>
              <a:t>Kleine Wasserkraftwerke.</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Minderung der Auswirkungen des Klimawandels auf erneuerbare Energiequellen.</a:t>
            </a:r>
          </a:p>
          <a:p>
            <a:pPr marL="342900" indent="-342900" latinLnBrk="0">
              <a:buFont typeface="Arial" panose="020B0604020202020204" pitchFamily="34" charset="0"/>
              <a:buChar char="•"/>
            </a:pPr>
            <a:endParaRPr lang="en-US" sz="2400" dirty="0">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270077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Was ist Klimawandel? </a:t>
            </a:r>
            <a:endParaRPr lang="en-US" sz="1050" kern="1200" dirty="0">
              <a:solidFill>
                <a:schemeClr val="bg1"/>
              </a:solidFill>
              <a:latin typeface="+mn-lt"/>
              <a:ea typeface="+mn-ea"/>
              <a:cs typeface="+mn-cs"/>
            </a:endParaRPr>
          </a:p>
          <a:p>
            <a:pPr latinLnBrk="0"/>
            <a:r>
              <a:rPr lang="en-GB" sz="1200" dirty="0">
                <a:ea typeface="Roboto"/>
                <a:cs typeface="Roboto"/>
              </a:rPr>
              <a:t>„Klimawandel bezeichnet langfristige Veränderungen der Temperaturen und Wetterverhältnisse. Solche Veränderungen können natürlichen Ursprungs sein, beispielsweise aufgrund von Veränderungen der Sonnenaktivität oder großen Vulkanausbrüchen. </a:t>
            </a:r>
          </a:p>
          <a:p>
            <a:pPr latinLnBrk="0"/>
            <a:endParaRPr lang="en-GB" sz="1200" dirty="0">
              <a:ea typeface="Roboto"/>
              <a:cs typeface="Roboto"/>
            </a:endParaRPr>
          </a:p>
          <a:p>
            <a:pPr latinLnBrk="0"/>
            <a:r>
              <a:rPr lang="en-GB" sz="1200" dirty="0">
                <a:ea typeface="Roboto"/>
                <a:cs typeface="Roboto"/>
              </a:rPr>
              <a:t>Seit dem 19. Jahrhundert </a:t>
            </a:r>
            <a:r>
              <a:rPr lang="en-GB" sz="1200" dirty="0">
                <a:ea typeface="Roboto"/>
                <a:cs typeface="Roboto"/>
                <a:hlinkClick r:id="rId3">
                  <a:extLst>
                    <a:ext uri="{A12FA001-AC4F-418D-AE19-62706E023703}">
                      <ahyp:hlinkClr xmlns:ahyp="http://schemas.microsoft.com/office/drawing/2018/hyperlinkcolor" val="tx"/>
                    </a:ext>
                  </a:extLst>
                </a:hlinkClick>
              </a:rPr>
              <a:t>sind </a:t>
            </a:r>
            <a:r>
              <a:rPr lang="en-GB" sz="1200" dirty="0">
                <a:ea typeface="Roboto"/>
                <a:cs typeface="Roboto"/>
              </a:rPr>
              <a:t>jedoch </a:t>
            </a:r>
            <a:r>
              <a:rPr lang="en-GB" sz="1200" dirty="0">
                <a:ea typeface="Roboto"/>
                <a:cs typeface="Roboto"/>
                <a:hlinkClick r:id="rId3">
                  <a:extLst>
                    <a:ext uri="{A12FA001-AC4F-418D-AE19-62706E023703}">
                      <ahyp:hlinkClr xmlns:ahyp="http://schemas.microsoft.com/office/drawing/2018/hyperlinkcolor" val="tx"/>
                    </a:ext>
                  </a:extLst>
                </a:hlinkClick>
              </a:rPr>
              <a:t>menschliche Aktivitäten der Haupttreiber des Klimawandels</a:t>
            </a:r>
            <a:r>
              <a:rPr lang="en-GB" sz="1200" dirty="0">
                <a:ea typeface="Roboto"/>
                <a:cs typeface="Roboto"/>
              </a:rPr>
              <a:t>, vor allem aufgrund der Verbrennung fossiler Brennstoffe wie Kohle, Öl und Gas. </a:t>
            </a:r>
          </a:p>
          <a:p>
            <a:pPr latinLnBrk="0"/>
            <a:endParaRPr lang="en-GB" sz="1200" dirty="0">
              <a:ea typeface="Roboto"/>
              <a:cs typeface="Roboto"/>
            </a:endParaRPr>
          </a:p>
          <a:p>
            <a:pPr latinLnBrk="0"/>
            <a:r>
              <a:rPr lang="en-GB" sz="1200" dirty="0">
                <a:ea typeface="Roboto"/>
                <a:cs typeface="Roboto"/>
              </a:rPr>
              <a:t>Die Verbrennung fossiler Brennstoffe erzeugt Treibhausgasemissionen, die wie eine Decke um die Erde wirken, die Sonnenwärme einfangen und die Temperaturen erhöhen.“ (</a:t>
            </a:r>
            <a:r>
              <a:rPr lang="en-GB" sz="1200" dirty="0">
                <a:ea typeface="Roboto"/>
                <a:cs typeface="Roboto"/>
                <a:hlinkClick r:id="rId4">
                  <a:extLst>
                    <a:ext uri="{A12FA001-AC4F-418D-AE19-62706E023703}">
                      <ahyp:hlinkClr xmlns:ahyp="http://schemas.microsoft.com/office/drawing/2018/hyperlinkcolor" val="tx"/>
                    </a:ext>
                  </a:extLst>
                </a:hlinkClick>
              </a:rPr>
              <a:t>Vereinte Nationen</a:t>
            </a:r>
            <a:r>
              <a:rPr lang="en-GB" sz="1200" dirty="0">
                <a:ea typeface="Roboto"/>
                <a:cs typeface="Roboto"/>
              </a:rPr>
              <a:t>) </a:t>
            </a:r>
            <a:endParaRPr lang="en-GB" sz="1200" dirty="0"/>
          </a:p>
          <a:p>
            <a:endParaRPr lang="en-GB" dirty="0"/>
          </a:p>
          <a:p>
            <a:endParaRPr lang="en-GB" dirty="0"/>
          </a:p>
          <a:p>
            <a:r>
              <a:rPr lang="en-GB" dirty="0"/>
              <a:t>https://www.ipcc.ch/2021/08/09/ar6-wg1-20210809-pr/</a:t>
            </a:r>
          </a:p>
          <a:p>
            <a:r>
              <a:rPr lang="en-GB" dirty="0"/>
              <a:t>https://www.un.org/en/climatechange/what-is-climate-change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23980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Was ist Klimawandel? </a:t>
            </a:r>
            <a:endParaRPr lang="en-US" sz="1050" kern="1200" dirty="0">
              <a:solidFill>
                <a:schemeClr val="bg1"/>
              </a:solidFill>
              <a:latin typeface="+mn-lt"/>
              <a:ea typeface="+mn-ea"/>
              <a:cs typeface="+mn-cs"/>
            </a:endParaRPr>
          </a:p>
          <a:p>
            <a:pPr latinLnBrk="0"/>
            <a:r>
              <a:rPr lang="en-GB" sz="1200" dirty="0">
                <a:ea typeface="Public Sans"/>
                <a:cs typeface="Public Sans"/>
                <a:sym typeface="Public Sans"/>
              </a:rPr>
              <a:t>Wie die </a:t>
            </a:r>
            <a:r>
              <a:rPr lang="en-GB" sz="1200" dirty="0">
                <a:ea typeface="Public Sans"/>
                <a:cs typeface="Public Sans"/>
                <a:sym typeface="Public Sans"/>
                <a:hlinkClick r:id="rId3"/>
              </a:rPr>
              <a:t>Vereinten Nationen </a:t>
            </a:r>
            <a:r>
              <a:rPr lang="en-GB" sz="1200" dirty="0">
                <a:ea typeface="Public Sans"/>
                <a:cs typeface="Public Sans"/>
                <a:sym typeface="Public Sans"/>
              </a:rPr>
              <a:t>erklären, können wir den Klimawandel durch die Reduzierung von Treibhausgasemissionen bekämpfen. Dazu müssen wir: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von fossilen Brennstoffen (wie Kohle und Öl) auf erneuerbare Energiequellen (wie Sonne und Wind) umsteigen.</a:t>
            </a:r>
          </a:p>
          <a:p>
            <a:pPr marL="342900" indent="-342900" latinLnBrk="0">
              <a:buFont typeface="Arial" panose="020B0604020202020204" pitchFamily="34" charset="0"/>
              <a:buChar char="•"/>
            </a:pPr>
            <a:r>
              <a:rPr lang="en-GB" sz="1200" dirty="0">
                <a:ea typeface="Public Sans"/>
                <a:cs typeface="Public Sans"/>
                <a:sym typeface="Public Sans"/>
              </a:rPr>
              <a:t>uns an die Auswirkungen des Klimawandels anpassen</a:t>
            </a:r>
          </a:p>
          <a:p>
            <a:pPr marL="342900" indent="-342900" latinLnBrk="0">
              <a:buFont typeface="Arial" panose="020B0604020202020204" pitchFamily="34" charset="0"/>
              <a:buChar char="•"/>
            </a:pPr>
            <a:r>
              <a:rPr lang="en-GB" sz="1200" dirty="0">
                <a:ea typeface="Public Sans"/>
                <a:cs typeface="Public Sans"/>
                <a:sym typeface="Public Sans"/>
              </a:rPr>
              <a:t>In den Wandel investieren. Investitionen sind sowohl von Seiten der Regierungen als auch der Unternehmen erforderlich.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91473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Verschiedene Arten der Energieerzeugung: Solarenergie (PV-Module)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Welche Auswirkungen könnte der Klimawandel auf die Solarenergie haben?</a:t>
            </a:r>
            <a:endParaRPr lang="en-GB" sz="1200" i="1" dirty="0">
              <a:solidFill>
                <a:schemeClr val="accent5"/>
              </a:solidFill>
            </a:endParaRPr>
          </a:p>
          <a:p>
            <a:r>
              <a:rPr lang="en-GB" dirty="0"/>
              <a:t>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26193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Verschiedene Arten der Energieerzeugung: Solarenergie (PV-Module)</a:t>
            </a:r>
            <a:endParaRPr lang="en-US" sz="1050" kern="1200" dirty="0">
              <a:solidFill>
                <a:schemeClr val="bg1"/>
              </a:solidFill>
              <a:latin typeface="+mn-lt"/>
              <a:ea typeface="+mn-ea"/>
              <a:cs typeface="+mn-cs"/>
            </a:endParaRPr>
          </a:p>
          <a:p>
            <a:pPr latinLnBrk="0"/>
            <a:r>
              <a:rPr lang="en-US" sz="1200" dirty="0">
                <a:ea typeface="Public Sans"/>
                <a:cs typeface="Public Sans"/>
                <a:sym typeface="Public Sans"/>
              </a:rPr>
              <a:t>Photovoltaik ist eine Methode zur Erzeugung von Strom, bei der Sonnenenergie mithilfe von Solarzellen in Elektrizität umgewandelt wird. Diese Zellen werden zu Solarmodulen zusammengesetzt und dann auf dem Boden, auf Dächern oder schwimmend auf Staudämmen oder Seen installiert.</a:t>
            </a:r>
          </a:p>
          <a:p>
            <a:pPr latinLnBrk="0"/>
            <a:endParaRPr lang="en-US" sz="1200" dirty="0">
              <a:ea typeface="Public Sans"/>
              <a:cs typeface="Public Sans"/>
              <a:sym typeface="Public Sans"/>
            </a:endParaRPr>
          </a:p>
          <a:p>
            <a:pPr latinLnBrk="0"/>
            <a:r>
              <a:rPr lang="en-US" sz="1200" dirty="0">
                <a:ea typeface="Public Sans"/>
                <a:cs typeface="Public Sans"/>
                <a:sym typeface="Public Sans"/>
              </a:rPr>
              <a:t>Die Photovoltaik-Technologie findet weltweit immer breitere Anwendung. Jahr für Jahr macht die Photovoltaik einen größeren Anteil am Energiemix der EU aus. Im Jahr 2024 machte die Photovoltaik-Stromerzeugung laut </a:t>
            </a:r>
            <a:r>
              <a:rPr lang="en-US" sz="1200" dirty="0">
                <a:ea typeface="Public Sans"/>
                <a:cs typeface="Public Sans"/>
                <a:sym typeface="Public Sans"/>
                <a:hlinkClick r:id="rId3"/>
              </a:rPr>
              <a:t>Ember</a:t>
            </a:r>
            <a:r>
              <a:rPr lang="en-US" sz="1200" dirty="0">
                <a:ea typeface="Public Sans"/>
                <a:cs typeface="Public Sans"/>
                <a:sym typeface="Public Sans"/>
              </a:rPr>
              <a:t> 11 % der Bruttostromerzeugung der EU aus.</a:t>
            </a:r>
          </a:p>
          <a:p>
            <a:endParaRPr lang="en-GB" dirty="0"/>
          </a:p>
          <a:p>
            <a:r>
              <a:rPr lang="en-GB" dirty="0"/>
              <a:t>https://ember-energy.org/data/electricity-data-explorer/</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32684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Welche Auswirkungen kann der Klimawandel auf die Solarenergie haben?</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GB" sz="1200" noProof="0" dirty="0">
                <a:ea typeface="Public Sans"/>
                <a:cs typeface="Public Sans"/>
                <a:sym typeface="Public Sans"/>
              </a:rPr>
              <a:t>Hurrikane und Tornados können sehr heftig und unvorhersehbar sein. Diese Art von Wetterereignissen kann erhebliche physische Schäden an Solar-PV-Anlagen und deren Elektrik verursachen, indem sie diese verschieben und beschädigen (Okonkwo et al., 2025). </a:t>
            </a:r>
          </a:p>
          <a:p>
            <a:pPr marL="342900" indent="-342900" latinLnBrk="0">
              <a:buFont typeface="Arial" panose="020B0604020202020204" pitchFamily="34" charset="0"/>
              <a:buChar char="•"/>
            </a:pPr>
            <a:r>
              <a:rPr lang="en-GB" sz="1200" dirty="0">
                <a:ea typeface="Public Sans"/>
                <a:cs typeface="Public Sans"/>
                <a:sym typeface="Public Sans"/>
              </a:rPr>
              <a:t>Solarpanel-Batterien können auch durch hohe Temperaturen beschädigt werden. Eine Isolierung kann hier einen gewissen Schutz bieten.</a:t>
            </a:r>
            <a:endParaRPr lang="en-GB" sz="1200" noProof="0" dirty="0">
              <a:ea typeface="Public Sans"/>
              <a:cs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Die Nutzung von Solarenergie könnte in gemäßigten Klimazonen zunehmen, in denen es zu einer Zunahme der direkten Sonneneinstrahlung kommt (Welt der </a:t>
            </a:r>
            <a:r>
              <a:rPr lang="en-GB" sz="1200" noProof="0" dirty="0" err="1">
                <a:ea typeface="Public Sans"/>
                <a:cs typeface="Public Sans"/>
                <a:sym typeface="Public Sans"/>
              </a:rPr>
              <a:t>Physik</a:t>
            </a:r>
            <a:r>
              <a:rPr lang="en-GB" sz="1200" noProof="0" dirty="0">
                <a:ea typeface="Public Sans"/>
                <a:cs typeface="Public Sans"/>
                <a:sym typeface="Public Sans"/>
              </a:rPr>
              <a:t>, 2021).</a:t>
            </a:r>
            <a:endParaRPr lang="en-GB" sz="1200" noProof="0" dirty="0">
              <a:ea typeface="Public Sans"/>
              <a:cs typeface="Public Sans"/>
            </a:endParaRP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097899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D18A7CFA-99B8-CEFA-F331-4874D68C24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603" y="6182579"/>
            <a:ext cx="2063262" cy="448316"/>
          </a:xfrm>
          <a:prstGeom prst="rect">
            <a:avLst/>
          </a:prstGeom>
        </p:spPr>
      </p:pic>
      <p:sp>
        <p:nvSpPr>
          <p:cNvPr id="6" name="TextBox 5">
            <a:extLst>
              <a:ext uri="{FF2B5EF4-FFF2-40B4-BE49-F238E27FC236}">
                <a16:creationId xmlns:a16="http://schemas.microsoft.com/office/drawing/2014/main" id="{E74B2182-0EAF-E82E-6E52-E27304629553}"/>
              </a:ext>
            </a:extLst>
          </p:cNvPr>
          <p:cNvSpPr txBox="1"/>
          <p:nvPr userDrawn="1"/>
        </p:nvSpPr>
        <p:spPr>
          <a:xfrm>
            <a:off x="2223865" y="5884797"/>
            <a:ext cx="5360966" cy="861774"/>
          </a:xfrm>
          <a:prstGeom prst="rect">
            <a:avLst/>
          </a:prstGeom>
          <a:noFill/>
        </p:spPr>
        <p:txBody>
          <a:bodyPr wrap="square" rtlCol="0">
            <a:spAutoFit/>
          </a:bodyPr>
          <a:lstStyle/>
          <a:p>
            <a:pPr latinLnBrk="0" hangingPunct="0"/>
            <a:r>
              <a:rPr lang="de-DE" sz="1000" b="0" i="0" kern="1200" noProof="1">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de-DE" sz="1000" noProof="1"/>
              <a:t> </a:t>
            </a:r>
            <a:r>
              <a:rPr lang="de-DE" sz="1000" b="0" i="0" kern="1200" noProof="1">
                <a:solidFill>
                  <a:schemeClr val="tx1"/>
                </a:solidFill>
                <a:effectLst/>
                <a:latin typeface="+mn-lt"/>
                <a:ea typeface="+mn-ea"/>
                <a:cs typeface="+mn-cs"/>
              </a:rPr>
              <a:t>sofern nicht anders angegeben</a:t>
            </a:r>
            <a:r>
              <a:rPr lang="de-DE" sz="1000" b="0" i="0" u="sng" kern="1200" noProof="1">
                <a:solidFill>
                  <a:schemeClr val="tx1"/>
                </a:solidFill>
                <a:effectLst/>
                <a:latin typeface="+mn-lt"/>
                <a:ea typeface="+mn-ea"/>
                <a:cs typeface="+mn-cs"/>
                <a:hlinkClick r:id="rId4"/>
              </a:rPr>
              <a:t>, </a:t>
            </a:r>
            <a:r>
              <a:rPr lang="de-DE" sz="1000" b="0" i="0" kern="1200" noProof="1">
                <a:solidFill>
                  <a:schemeClr val="tx1"/>
                </a:solidFill>
                <a:effectLst/>
                <a:latin typeface="+mn-lt"/>
                <a:ea typeface="+mn-ea"/>
                <a:cs typeface="+mn-cs"/>
              </a:rPr>
              <a:t>unter </a:t>
            </a:r>
            <a:r>
              <a:rPr lang="de-DE" sz="1000" b="0" i="0" u="sng" kern="1200" noProof="1">
                <a:solidFill>
                  <a:schemeClr val="tx1"/>
                </a:solidFill>
                <a:effectLst/>
                <a:latin typeface="+mn-lt"/>
                <a:ea typeface="+mn-ea"/>
                <a:cs typeface="+mn-cs"/>
                <a:hlinkClick r:id="rId4"/>
              </a:rPr>
              <a:t>CC BY-SA 4.0 </a:t>
            </a:r>
            <a:r>
              <a:rPr lang="de-DE" sz="1000" b="0" i="0" kern="1200" noProof="1">
                <a:solidFill>
                  <a:schemeClr val="tx1"/>
                </a:solidFill>
                <a:effectLst/>
                <a:latin typeface="+mn-lt"/>
                <a:ea typeface="+mn-ea"/>
                <a:cs typeface="+mn-cs"/>
              </a:rPr>
              <a:t>lizenziert. </a:t>
            </a:r>
            <a:endParaRPr lang="de-DE"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notesSlide" Target="../notesSlides/not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slideLayout" Target="../slideLayouts/slideLayout2.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un.org/en/climatechange/what-is-climate-change" TargetMode="External"/><Relationship Id="rId4" Type="http://schemas.openxmlformats.org/officeDocument/2006/relationships/hyperlink" Target="https://www.ipcc.ch/2021/08/09/ar6-wg1-20210809-p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un.org/en/climatechange/what-is-climate-chang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CDB14078-4AE6-DDF0-C6CF-27E293AE42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540" y="2245249"/>
            <a:ext cx="4519460" cy="2540510"/>
          </a:xfrm>
          <a:prstGeom prst="rect">
            <a:avLst/>
          </a:prstGeom>
        </p:spPr>
      </p:pic>
      <p:sp>
        <p:nvSpPr>
          <p:cNvPr id="2" name="Title 1">
            <a:extLst>
              <a:ext uri="{FF2B5EF4-FFF2-40B4-BE49-F238E27FC236}">
                <a16:creationId xmlns:a16="http://schemas.microsoft.com/office/drawing/2014/main" id="{9F52A8FD-D115-3917-B567-996023B58008}"/>
              </a:ext>
            </a:extLst>
          </p:cNvPr>
          <p:cNvSpPr>
            <a:spLocks noGrp="1"/>
          </p:cNvSpPr>
          <p:nvPr>
            <p:ph type="title" idx="4294967295"/>
          </p:nvPr>
        </p:nvSpPr>
        <p:spPr>
          <a:xfrm>
            <a:off x="211873" y="1402189"/>
            <a:ext cx="6545765" cy="3928094"/>
          </a:xfrm>
          <a:prstGeom prst="rect">
            <a:avLst/>
          </a:prstGeom>
        </p:spPr>
        <p:txBody>
          <a:bodyPr/>
          <a:lstStyle/>
          <a:p>
            <a:pPr latinLnBrk="0"/>
            <a:r>
              <a:rPr lang="de-DE" sz="6000" noProof="1"/>
              <a:t>Wie wirkt sich der Klimawandel auf erneuerbare Energien aus?</a:t>
            </a:r>
            <a:endParaRPr lang="de-DE" sz="6000" noProof="1">
              <a:solidFill>
                <a:schemeClr val="tx2"/>
              </a:solidFill>
            </a:endParaRPr>
          </a:p>
        </p:txBody>
      </p:sp>
    </p:spTree>
    <p:extLst>
      <p:ext uri="{BB962C8B-B14F-4D97-AF65-F5344CB8AC3E}">
        <p14:creationId xmlns:p14="http://schemas.microsoft.com/office/powerpoint/2010/main" val="402160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10364-81A8-630F-CAC2-DBF9D53C0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52513-E61F-952D-DC13-AF1A239475C6}"/>
              </a:ext>
            </a:extLst>
          </p:cNvPr>
          <p:cNvSpPr>
            <a:spLocks noGrp="1"/>
          </p:cNvSpPr>
          <p:nvPr>
            <p:ph type="title" idx="4294967295"/>
          </p:nvPr>
        </p:nvSpPr>
        <p:spPr>
          <a:xfrm>
            <a:off x="302942" y="766569"/>
            <a:ext cx="11350082"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mn-ea"/>
                <a:cs typeface="+mn-cs"/>
              </a:rPr>
              <a:t>Verschiedene Arten der Energieerzeugung: Wind (Windkraftanlagen) – Einführung</a:t>
            </a:r>
            <a:endParaRPr lang="de-DE" noProof="1">
              <a:effectLst/>
            </a:endParaRPr>
          </a:p>
          <a:p>
            <a:endParaRPr lang="de-DE" noProof="1"/>
          </a:p>
        </p:txBody>
      </p:sp>
      <p:sp>
        <p:nvSpPr>
          <p:cNvPr id="4" name="TextBox 3">
            <a:extLst>
              <a:ext uri="{FF2B5EF4-FFF2-40B4-BE49-F238E27FC236}">
                <a16:creationId xmlns:a16="http://schemas.microsoft.com/office/drawing/2014/main" id="{17F66662-FCFA-2C8A-5FD4-DE6A61D0DDF6}"/>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Welche Auswirkungen könnte der Klimawandel auf die Windenergie haben?</a:t>
            </a:r>
            <a:endParaRPr lang="en-GB" sz="4800" i="1" dirty="0">
              <a:solidFill>
                <a:schemeClr val="accent5"/>
              </a:solidFill>
            </a:endParaRPr>
          </a:p>
        </p:txBody>
      </p:sp>
    </p:spTree>
    <p:extLst>
      <p:ext uri="{BB962C8B-B14F-4D97-AF65-F5344CB8AC3E}">
        <p14:creationId xmlns:p14="http://schemas.microsoft.com/office/powerpoint/2010/main" val="218502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68985-3F46-FA0C-85E6-FB59610B3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7AC55-1995-8215-ACF9-D2D0B8B6B584}"/>
              </a:ext>
            </a:extLst>
          </p:cNvPr>
          <p:cNvSpPr>
            <a:spLocks noGrp="1"/>
          </p:cNvSpPr>
          <p:nvPr>
            <p:ph type="title" idx="4294967295"/>
          </p:nvPr>
        </p:nvSpPr>
        <p:spPr>
          <a:xfrm>
            <a:off x="314092" y="844628"/>
            <a:ext cx="11283021"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mn-ea"/>
                <a:cs typeface="+mn-cs"/>
              </a:rPr>
              <a:t>Verschiedene Arten der Energieerzeugung: Wind (Windkraftanlagen)</a:t>
            </a:r>
            <a:endParaRPr lang="de-DE" noProof="1">
              <a:effectLst/>
            </a:endParaRPr>
          </a:p>
          <a:p>
            <a:endParaRPr lang="de-DE" noProof="1"/>
          </a:p>
        </p:txBody>
      </p:sp>
      <p:sp>
        <p:nvSpPr>
          <p:cNvPr id="4" name="TextBox 3">
            <a:extLst>
              <a:ext uri="{FF2B5EF4-FFF2-40B4-BE49-F238E27FC236}">
                <a16:creationId xmlns:a16="http://schemas.microsoft.com/office/drawing/2014/main" id="{6626F0D8-00A2-4308-1A56-AEAB5E13091A}"/>
              </a:ext>
            </a:extLst>
          </p:cNvPr>
          <p:cNvSpPr txBox="1"/>
          <p:nvPr/>
        </p:nvSpPr>
        <p:spPr>
          <a:xfrm>
            <a:off x="3988646" y="1974863"/>
            <a:ext cx="7993309" cy="3816429"/>
          </a:xfrm>
          <a:prstGeom prst="rect">
            <a:avLst/>
          </a:prstGeom>
          <a:noFill/>
        </p:spPr>
        <p:txBody>
          <a:bodyPr wrap="square" lIns="91440" tIns="45720" rIns="91440" bIns="45720" rtlCol="0" anchor="t">
            <a:spAutoFit/>
          </a:bodyPr>
          <a:lstStyle/>
          <a:p>
            <a:pPr latinLnBrk="0"/>
            <a:r>
              <a:rPr lang="en-GB" sz="2000" dirty="0"/>
              <a:t>Wind ist eine saubere und reichlich vorhandene Energiequelle, die zur Stromerzeugung genutzt wird. Er kann sowohl an Land (Onshore) als auch auf See (Offshore) genutzt werden.</a:t>
            </a:r>
          </a:p>
          <a:p>
            <a:pPr latinLnBrk="0"/>
            <a:endParaRPr lang="en-GB" sz="1100" dirty="0"/>
          </a:p>
          <a:p>
            <a:pPr latinLnBrk="0"/>
            <a:r>
              <a:rPr lang="en-GB" sz="2000" dirty="0"/>
              <a:t>Kontinuierliche Verbesserungen in der Fertigung und im Design von Windkraftanlagen in Verbindung mit verbesserten Kapazitätsfaktoren (mehr Strom pro installierter Anlage) aufgrund leistungsfähigerer Turbinen und/oder besserer Standortwahl haben die Kosten der Windenergie gesenkt und ihre Position als wichtiger Motor für die Energiewende bekräftigt.</a:t>
            </a:r>
          </a:p>
          <a:p>
            <a:pPr latinLnBrk="0"/>
            <a:endParaRPr lang="en-GB" sz="1100" dirty="0"/>
          </a:p>
          <a:p>
            <a:pPr latinLnBrk="0"/>
            <a:r>
              <a:rPr lang="en-GB" sz="2000" dirty="0"/>
              <a:t>Laut </a:t>
            </a:r>
            <a:r>
              <a:rPr lang="en-GB" sz="2000" dirty="0">
                <a:hlinkClick r:id="rId3"/>
              </a:rPr>
              <a:t>Eurostat </a:t>
            </a:r>
            <a:r>
              <a:rPr lang="en-GB" sz="2000" dirty="0"/>
              <a:t>entfielen im Jahr 2024 39,1 % der gesamten Stromerzeugung aus erneuerbaren Quellen in der EU auf Windenergie.</a:t>
            </a:r>
          </a:p>
        </p:txBody>
      </p:sp>
      <p:pic>
        <p:nvPicPr>
          <p:cNvPr id="3" name="Picture 2">
            <a:extLst>
              <a:ext uri="{FF2B5EF4-FFF2-40B4-BE49-F238E27FC236}">
                <a16:creationId xmlns:a16="http://schemas.microsoft.com/office/drawing/2014/main" id="{995415B9-0DAE-D005-D041-B0232380F45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4641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F753-FF72-D619-FCA0-32AC6EC67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601D1-86D4-55EF-E3B6-DCBDFB331F26}"/>
              </a:ext>
            </a:extLst>
          </p:cNvPr>
          <p:cNvSpPr>
            <a:spLocks noGrp="1"/>
          </p:cNvSpPr>
          <p:nvPr>
            <p:ph type="title" idx="4294967295"/>
          </p:nvPr>
        </p:nvSpPr>
        <p:spPr>
          <a:xfrm>
            <a:off x="210045" y="916914"/>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mn-ea"/>
                <a:cs typeface="+mn-cs"/>
              </a:rPr>
              <a:t>Verschiedene Arten der Energieerzeugung: Wind (Windkraftanlagen)</a:t>
            </a:r>
            <a:endParaRPr lang="de-DE" noProof="1">
              <a:effectLst/>
            </a:endParaRPr>
          </a:p>
        </p:txBody>
      </p:sp>
      <p:sp>
        <p:nvSpPr>
          <p:cNvPr id="4" name="TextBox 3">
            <a:extLst>
              <a:ext uri="{FF2B5EF4-FFF2-40B4-BE49-F238E27FC236}">
                <a16:creationId xmlns:a16="http://schemas.microsoft.com/office/drawing/2014/main" id="{A45B8CBE-1F11-E934-F1CC-E369F0A7208F}"/>
              </a:ext>
            </a:extLst>
          </p:cNvPr>
          <p:cNvSpPr txBox="1"/>
          <p:nvPr/>
        </p:nvSpPr>
        <p:spPr>
          <a:xfrm>
            <a:off x="4200584" y="2242477"/>
            <a:ext cx="7646198" cy="4154984"/>
          </a:xfrm>
          <a:prstGeom prst="rect">
            <a:avLst/>
          </a:prstGeom>
          <a:noFill/>
        </p:spPr>
        <p:txBody>
          <a:bodyPr wrap="square" lIns="91440" tIns="45720" rIns="91440" bIns="45720" rtlCol="0" anchor="t">
            <a:spAutoFit/>
          </a:bodyPr>
          <a:lstStyle/>
          <a:p>
            <a:pPr algn="just" latinLnBrk="0"/>
            <a:r>
              <a:rPr lang="en-GB" sz="2400" dirty="0"/>
              <a:t>Die Hauptkomponenten einer Windkraftanlage sind:</a:t>
            </a:r>
          </a:p>
          <a:p>
            <a:pPr marL="342900" indent="-342900" algn="just" latinLnBrk="0">
              <a:buFont typeface="Arial" panose="020B0604020202020204" pitchFamily="34" charset="0"/>
              <a:buChar char="•"/>
            </a:pPr>
            <a:r>
              <a:rPr lang="en-GB" sz="2400" dirty="0"/>
              <a:t>Der Rotor, der die Flügel umfasst und die Welle antreibt, wandelt Windenergie in mechanische Rotationsenergie um.</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Der Hauptkörper, in dem sich die Hauptwelle, das Getriebe (das die Drehzahl erhöht), der Generator (der mechanische Energie in Elektrizität umwandelt) und das Steuerungssystem befinden.</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Der Stützturm, der die Turbine auf eine Höhe hebt, auf der sie stärkere und gleichmäßigere Windströmungen auffangen kann.</a:t>
            </a:r>
          </a:p>
        </p:txBody>
      </p:sp>
      <p:pic>
        <p:nvPicPr>
          <p:cNvPr id="6" name="Picture 5">
            <a:extLst>
              <a:ext uri="{FF2B5EF4-FFF2-40B4-BE49-F238E27FC236}">
                <a16:creationId xmlns:a16="http://schemas.microsoft.com/office/drawing/2014/main" id="{4AD3F938-6005-953F-7EE3-1A6F08E0A0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9167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D333-F6DF-291A-2920-BE2F4B613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EBBF2-57E8-98A7-5196-A80E5E02DE3D}"/>
              </a:ext>
            </a:extLst>
          </p:cNvPr>
          <p:cNvSpPr>
            <a:spLocks noGrp="1"/>
          </p:cNvSpPr>
          <p:nvPr>
            <p:ph type="title" idx="4294967295"/>
          </p:nvPr>
        </p:nvSpPr>
        <p:spPr>
          <a:xfrm>
            <a:off x="210044" y="766568"/>
            <a:ext cx="11916791"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mn-ea"/>
                <a:cs typeface="+mn-cs"/>
              </a:rPr>
              <a:t>Welche potenziellen Auswirkungen hat der Klimawandel auf die Windenergie?</a:t>
            </a:r>
            <a:endParaRPr lang="de-DE" noProof="1">
              <a:effectLst/>
            </a:endParaRPr>
          </a:p>
          <a:p>
            <a:endParaRPr lang="de-DE" noProof="1"/>
          </a:p>
        </p:txBody>
      </p:sp>
      <p:sp>
        <p:nvSpPr>
          <p:cNvPr id="4" name="TextBox 3">
            <a:extLst>
              <a:ext uri="{FF2B5EF4-FFF2-40B4-BE49-F238E27FC236}">
                <a16:creationId xmlns:a16="http://schemas.microsoft.com/office/drawing/2014/main" id="{F3695D75-7CB2-2E3E-FC36-E6C5542486F1}"/>
              </a:ext>
            </a:extLst>
          </p:cNvPr>
          <p:cNvSpPr txBox="1"/>
          <p:nvPr/>
        </p:nvSpPr>
        <p:spPr>
          <a:xfrm>
            <a:off x="4208573" y="1963022"/>
            <a:ext cx="7675608" cy="3785652"/>
          </a:xfrm>
          <a:prstGeom prst="rect">
            <a:avLst/>
          </a:prstGeom>
          <a:noFill/>
        </p:spPr>
        <p:txBody>
          <a:bodyPr wrap="square" lIns="91440" tIns="45720" rIns="91440" bIns="45720" rtlCol="0" anchor="t">
            <a:spAutoFit/>
          </a:bodyPr>
          <a:lstStyle/>
          <a:p>
            <a:pPr marL="457200" indent="-457200" latinLnBrk="0">
              <a:buChar char="•"/>
            </a:pPr>
            <a:r>
              <a:rPr lang="en-US" sz="2400" dirty="0">
                <a:ea typeface="Public Sans"/>
                <a:cs typeface="Public Sans"/>
              </a:rPr>
              <a:t>Neben extremen Wetterereignissen wie Stürmen und einer zunehmenden Sturmintensität, die zu Schäden an der Infrastruktur von Windkraftanlagen führen können, </a:t>
            </a:r>
            <a:r>
              <a:rPr lang="en-US" sz="2400" dirty="0"/>
              <a:t>könnte es auch zu veränderten Windverhältnissen kommen, die in vielen Regionen zu einer Verringerung der Windstärke („Winddürre“) führen, sowie zu einer steigenden Blitzschlagwahrscheinlichkeit und Hitzewellen, die die Lebensdauer der Anlagen verkürzen und zu längeren Ausfallzeiten der Turbinen führen.</a:t>
            </a:r>
            <a:endParaRPr lang="en-US" sz="2400" dirty="0">
              <a:ea typeface="Calibri"/>
              <a:cs typeface="Calibri"/>
            </a:endParaRPr>
          </a:p>
          <a:p>
            <a:pPr marL="457200" indent="-457200" latinLnBrk="0">
              <a:buChar char="•"/>
            </a:pPr>
            <a:r>
              <a:rPr lang="en-US" sz="2400" dirty="0"/>
              <a:t>Die Vorhersage von Windstärke und -mustern kann schwierig sein. Dies kann zu Unsicherheiten bei der Berechnung der Stromerzeugung von Kraftwerken führen (Herrmann et al., 2016).</a:t>
            </a:r>
            <a:endParaRPr lang="en-US" sz="2400" dirty="0">
              <a:ea typeface="Calibri"/>
              <a:cs typeface="Calibri"/>
            </a:endParaRPr>
          </a:p>
        </p:txBody>
      </p:sp>
      <p:pic>
        <p:nvPicPr>
          <p:cNvPr id="3" name="Picture 2">
            <a:extLst>
              <a:ext uri="{FF2B5EF4-FFF2-40B4-BE49-F238E27FC236}">
                <a16:creationId xmlns:a16="http://schemas.microsoft.com/office/drawing/2014/main" id="{477FD4E0-BD65-C0FF-9459-FC040287A1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33430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2DE49-A6A0-7ED5-C453-91DF53921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1AA4E-9257-5B0A-B307-3A3FE61C373A}"/>
              </a:ext>
            </a:extLst>
          </p:cNvPr>
          <p:cNvSpPr>
            <a:spLocks noGrp="1"/>
          </p:cNvSpPr>
          <p:nvPr>
            <p:ph type="title" idx="4294967295"/>
          </p:nvPr>
        </p:nvSpPr>
        <p:spPr>
          <a:xfrm>
            <a:off x="157976" y="705283"/>
            <a:ext cx="11640014"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mn-ea"/>
                <a:cs typeface="+mn-cs"/>
              </a:rPr>
              <a:t>Verschiedene Arten der Energieerzeugung: Kleinwasserkraft – Einführung</a:t>
            </a:r>
            <a:endParaRPr lang="de-DE" noProof="1">
              <a:effectLst/>
            </a:endParaRPr>
          </a:p>
          <a:p>
            <a:endParaRPr lang="de-DE" noProof="1"/>
          </a:p>
        </p:txBody>
      </p:sp>
      <p:sp>
        <p:nvSpPr>
          <p:cNvPr id="4" name="TextBox 3">
            <a:extLst>
              <a:ext uri="{FF2B5EF4-FFF2-40B4-BE49-F238E27FC236}">
                <a16:creationId xmlns:a16="http://schemas.microsoft.com/office/drawing/2014/main" id="{5B5D8088-03F2-C00C-E9D4-5BE4067C09EB}"/>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Welche potenziellen Auswirkungen hat der Klimawandel auf kleine Wasserkraftwerke?</a:t>
            </a:r>
            <a:endParaRPr lang="en-GB" sz="4800" i="1" dirty="0">
              <a:solidFill>
                <a:schemeClr val="accent5"/>
              </a:solidFill>
            </a:endParaRPr>
          </a:p>
        </p:txBody>
      </p:sp>
    </p:spTree>
    <p:extLst>
      <p:ext uri="{BB962C8B-B14F-4D97-AF65-F5344CB8AC3E}">
        <p14:creationId xmlns:p14="http://schemas.microsoft.com/office/powerpoint/2010/main" val="213326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E064-0535-EBAF-35D9-ED895F42D5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9F3511-8F6B-1635-927F-DA2092DC4D45}"/>
              </a:ext>
            </a:extLst>
          </p:cNvPr>
          <p:cNvSpPr>
            <a:spLocks noGrp="1"/>
          </p:cNvSpPr>
          <p:nvPr>
            <p:ph type="title" idx="4294967295"/>
          </p:nvPr>
        </p:nvSpPr>
        <p:spPr>
          <a:xfrm>
            <a:off x="183605" y="816393"/>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mn-ea"/>
                <a:cs typeface="+mn-cs"/>
              </a:rPr>
              <a:t>Verschiedene Arten der Energieerzeugung: Kleinwasserkraft</a:t>
            </a:r>
            <a:endParaRPr lang="de-DE" noProof="1">
              <a:effectLst/>
            </a:endParaRPr>
          </a:p>
          <a:p>
            <a:endParaRPr lang="de-DE" noProof="1"/>
          </a:p>
        </p:txBody>
      </p:sp>
      <p:sp>
        <p:nvSpPr>
          <p:cNvPr id="4" name="TextBox 3">
            <a:extLst>
              <a:ext uri="{FF2B5EF4-FFF2-40B4-BE49-F238E27FC236}">
                <a16:creationId xmlns:a16="http://schemas.microsoft.com/office/drawing/2014/main" id="{C7B55AD6-BE39-9CA0-D95D-AC03B2E99E8F}"/>
              </a:ext>
            </a:extLst>
          </p:cNvPr>
          <p:cNvSpPr txBox="1"/>
          <p:nvPr/>
        </p:nvSpPr>
        <p:spPr>
          <a:xfrm>
            <a:off x="3792072" y="1985179"/>
            <a:ext cx="8022445" cy="4524315"/>
          </a:xfrm>
          <a:prstGeom prst="rect">
            <a:avLst/>
          </a:prstGeom>
          <a:noFill/>
        </p:spPr>
        <p:txBody>
          <a:bodyPr wrap="square" rtlCol="0">
            <a:spAutoFit/>
          </a:bodyPr>
          <a:lstStyle/>
          <a:p>
            <a:pPr latinLnBrk="0"/>
            <a:r>
              <a:rPr lang="en-GB" sz="2400" dirty="0"/>
              <a:t>Wasserkraft wird aus fließendem Wasser gewonnen, das eine Turbine antreibt. Sie ist eine der ältesten erneuerbaren Energiequellen und wurde bereits in vorindustrieller Zeit genutzt, beispielsweise in Wassermühlen.</a:t>
            </a:r>
          </a:p>
          <a:p>
            <a:pPr latinLnBrk="0"/>
            <a:endParaRPr lang="en-GB" sz="1200" dirty="0"/>
          </a:p>
          <a:p>
            <a:pPr latinLnBrk="0"/>
            <a:r>
              <a:rPr lang="en-GB" sz="2400" dirty="0"/>
              <a:t>Als zweitgrößte erneuerbare Stromquelle ist Wasserkraft auch heute noch eine wichtige Energiequelle. Laut Eurostat machte sie im Jahr 2024 29,9 % der gesamten Stromerzeugung aus erneuerbaren Energien in der EU aus. </a:t>
            </a:r>
          </a:p>
          <a:p>
            <a:pPr latinLnBrk="0"/>
            <a:endParaRPr lang="en-GB" sz="1200" dirty="0"/>
          </a:p>
          <a:p>
            <a:pPr latinLnBrk="0"/>
            <a:r>
              <a:rPr lang="en-GB" sz="2400" dirty="0"/>
              <a:t>Kleine Wasserkraftwerke (mit einer Leistung von weniger als 10 Megawatt) erzeugen Strom für mehr als 13 Millionen Haushalte in Europa (</a:t>
            </a:r>
            <a:r>
              <a:rPr lang="en-GB" sz="2400" dirty="0">
                <a:hlinkClick r:id="rId3"/>
              </a:rPr>
              <a:t>Europäischer Verband für erneuerbare Energien</a:t>
            </a:r>
            <a:r>
              <a:rPr lang="en-GB" sz="2400" dirty="0"/>
              <a:t>).</a:t>
            </a:r>
          </a:p>
        </p:txBody>
      </p:sp>
      <p:pic>
        <p:nvPicPr>
          <p:cNvPr id="2" name="Picture 1">
            <a:extLst>
              <a:ext uri="{FF2B5EF4-FFF2-40B4-BE49-F238E27FC236}">
                <a16:creationId xmlns:a16="http://schemas.microsoft.com/office/drawing/2014/main" id="{BD9D4764-4589-58BD-2283-FDE527E7278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895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8312-3474-6D3A-8417-ECA1DB970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AC07F-70A5-A19E-B031-F3631767D5A8}"/>
              </a:ext>
            </a:extLst>
          </p:cNvPr>
          <p:cNvSpPr>
            <a:spLocks noGrp="1"/>
          </p:cNvSpPr>
          <p:nvPr>
            <p:ph type="title" idx="4294967295"/>
          </p:nvPr>
        </p:nvSpPr>
        <p:spPr>
          <a:xfrm>
            <a:off x="183605" y="733115"/>
            <a:ext cx="11580932"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mn-ea"/>
                <a:cs typeface="+mn-cs"/>
              </a:rPr>
              <a:t>Welche Auswirkungen könnte der Klimawandel auf kleine Wasserkraftwerke haben?</a:t>
            </a:r>
            <a:endParaRPr lang="de-DE" noProof="1">
              <a:effectLst/>
            </a:endParaRPr>
          </a:p>
          <a:p>
            <a:endParaRPr lang="de-DE" noProof="1"/>
          </a:p>
        </p:txBody>
      </p:sp>
      <p:sp>
        <p:nvSpPr>
          <p:cNvPr id="4" name="TextBox 3">
            <a:extLst>
              <a:ext uri="{FF2B5EF4-FFF2-40B4-BE49-F238E27FC236}">
                <a16:creationId xmlns:a16="http://schemas.microsoft.com/office/drawing/2014/main" id="{155DF4ED-FF8C-0564-EF5D-DA6654E5F96E}"/>
              </a:ext>
            </a:extLst>
          </p:cNvPr>
          <p:cNvSpPr txBox="1"/>
          <p:nvPr/>
        </p:nvSpPr>
        <p:spPr>
          <a:xfrm>
            <a:off x="3578069" y="2155498"/>
            <a:ext cx="8573728" cy="4493538"/>
          </a:xfrm>
          <a:prstGeom prst="rect">
            <a:avLst/>
          </a:prstGeom>
          <a:noFill/>
        </p:spPr>
        <p:txBody>
          <a:bodyPr wrap="square" lIns="91440" tIns="45720" rIns="91440" bIns="45720" rtlCol="0" anchor="t">
            <a:spAutoFit/>
          </a:bodyPr>
          <a:lstStyle/>
          <a:p>
            <a:pPr marL="457200" indent="-457200" latinLnBrk="0">
              <a:buFont typeface="Arial"/>
              <a:buChar char="•"/>
            </a:pPr>
            <a:r>
              <a:rPr lang="en-US" sz="2000" dirty="0"/>
              <a:t>Die Auswirkungen des Klimawandels auf kleine Wasserkraftwerke sind derzeit noch unklar. Auf globaler Ebene prognostizieren einige Studien unter verschiedenen Szenarien einen Anstieg der Wasserkraftproduktion zwischen 2,4 % und 6,3 %, während andere sich über die Richtung der Veränderung unsicher sind. Alle Studien stimmen jedoch darin überein, dass es erhebliche regionale Unterschiede gibt.</a:t>
            </a:r>
            <a:endParaRPr lang="en-US" sz="2000" dirty="0">
              <a:ea typeface="Calibri"/>
              <a:cs typeface="Calibri"/>
            </a:endParaRPr>
          </a:p>
          <a:p>
            <a:pPr marL="457200" indent="-457200" latinLnBrk="0">
              <a:buChar char="•"/>
            </a:pPr>
            <a:r>
              <a:rPr lang="en-US" sz="2000" dirty="0"/>
              <a:t>Angesichts unbeständigerer Wetterverhältnisse und geringerer saisonaler Vorhersagbarkeit wird beispielsweise in Nordeuropa davon ausgegangen, dass die Stromerzeugung aus Kleinwasserkraftwerken im Winter (Januar bis März) zunehmen und im Frühjahr bis Sommer (April bis Juni) abnehmen wird. </a:t>
            </a:r>
          </a:p>
          <a:p>
            <a:pPr marL="457200" indent="-457200" latinLnBrk="0">
              <a:buChar char="•"/>
            </a:pPr>
            <a:r>
              <a:rPr lang="en-US" sz="2000" dirty="0"/>
              <a:t>In Südeuropa wird aufgrund geringerer Niederschläge während des gesamten Jahres ein Rückgang der Stromerzeugung aus Kleinwasserkraftwerken erwartet (Welt der </a:t>
            </a:r>
            <a:r>
              <a:rPr lang="en-US" sz="2000" dirty="0" err="1"/>
              <a:t>Physik</a:t>
            </a:r>
            <a:r>
              <a:rPr lang="en-US" sz="2000" dirty="0"/>
              <a:t>, 2021).</a:t>
            </a:r>
          </a:p>
        </p:txBody>
      </p:sp>
      <p:pic>
        <p:nvPicPr>
          <p:cNvPr id="3" name="Picture 2">
            <a:extLst>
              <a:ext uri="{FF2B5EF4-FFF2-40B4-BE49-F238E27FC236}">
                <a16:creationId xmlns:a16="http://schemas.microsoft.com/office/drawing/2014/main" id="{BF3DB441-AC8D-D5E2-A906-803106400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29490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E32AE-6796-E19C-22A5-732CA3B29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04EB7-574D-BEE8-7D60-A52C064F2ABC}"/>
              </a:ext>
            </a:extLst>
          </p:cNvPr>
          <p:cNvSpPr>
            <a:spLocks noGrp="1"/>
          </p:cNvSpPr>
          <p:nvPr>
            <p:ph type="title" idx="4294967295"/>
          </p:nvPr>
        </p:nvSpPr>
        <p:spPr>
          <a:xfrm>
            <a:off x="269488" y="705283"/>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mn-ea"/>
                <a:cs typeface="+mn-cs"/>
              </a:rPr>
              <a:t>Abmilderung der Auswirkungen des Klimawandels auf erneuerbare Energiequellen – Einleitung</a:t>
            </a:r>
            <a:endParaRPr lang="de-DE" noProof="1">
              <a:effectLst/>
            </a:endParaRPr>
          </a:p>
          <a:p>
            <a:endParaRPr lang="de-DE" noProof="1"/>
          </a:p>
        </p:txBody>
      </p:sp>
      <p:sp>
        <p:nvSpPr>
          <p:cNvPr id="4" name="TextBox 3">
            <a:extLst>
              <a:ext uri="{FF2B5EF4-FFF2-40B4-BE49-F238E27FC236}">
                <a16:creationId xmlns:a16="http://schemas.microsoft.com/office/drawing/2014/main" id="{7CA482E6-1387-2BED-E5C7-2E5D47EBDF4D}"/>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Wie können wir die Auswirkungen des Klimawandels auf erneuerbare Energiequellen abmildern? </a:t>
            </a:r>
            <a:endParaRPr lang="en-GB" sz="4800" i="1" dirty="0">
              <a:solidFill>
                <a:schemeClr val="accent5"/>
              </a:solidFill>
            </a:endParaRPr>
          </a:p>
        </p:txBody>
      </p:sp>
    </p:spTree>
    <p:extLst>
      <p:ext uri="{BB962C8B-B14F-4D97-AF65-F5344CB8AC3E}">
        <p14:creationId xmlns:p14="http://schemas.microsoft.com/office/powerpoint/2010/main" val="32815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AF9EB-AFE7-85EF-37A6-EB21CCC77F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3152FB-94BB-5F97-F9DF-816B8B4D2A53}"/>
              </a:ext>
            </a:extLst>
          </p:cNvPr>
          <p:cNvSpPr>
            <a:spLocks noGrp="1"/>
          </p:cNvSpPr>
          <p:nvPr>
            <p:ph type="title" idx="4294967295"/>
          </p:nvPr>
        </p:nvSpPr>
        <p:spPr>
          <a:xfrm>
            <a:off x="358697" y="789500"/>
            <a:ext cx="11260873"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mn-ea"/>
                <a:cs typeface="+mn-cs"/>
              </a:rPr>
              <a:t>Minderung der Auswirkungen des Klimawandels auf erneuerbare Energiequellen</a:t>
            </a:r>
            <a:endParaRPr lang="de-DE" noProof="1">
              <a:effectLst/>
            </a:endParaRPr>
          </a:p>
          <a:p>
            <a:endParaRPr lang="de-DE" noProof="1"/>
          </a:p>
        </p:txBody>
      </p:sp>
      <p:sp>
        <p:nvSpPr>
          <p:cNvPr id="4" name="TextBox 3">
            <a:extLst>
              <a:ext uri="{FF2B5EF4-FFF2-40B4-BE49-F238E27FC236}">
                <a16:creationId xmlns:a16="http://schemas.microsoft.com/office/drawing/2014/main" id="{814CABE2-6C61-7A78-A88D-15A7E427F630}"/>
              </a:ext>
            </a:extLst>
          </p:cNvPr>
          <p:cNvSpPr txBox="1"/>
          <p:nvPr/>
        </p:nvSpPr>
        <p:spPr>
          <a:xfrm>
            <a:off x="3772819" y="2335802"/>
            <a:ext cx="8196245" cy="4093428"/>
          </a:xfrm>
          <a:prstGeom prst="rect">
            <a:avLst/>
          </a:prstGeom>
          <a:noFill/>
        </p:spPr>
        <p:txBody>
          <a:bodyPr wrap="square" lIns="91440" tIns="45720" rIns="91440" bIns="45720" rtlCol="0" anchor="t">
            <a:spAutoFit/>
          </a:bodyPr>
          <a:lstStyle/>
          <a:p>
            <a:pPr latinLnBrk="0"/>
            <a:r>
              <a:rPr lang="en-US" sz="2000" dirty="0"/>
              <a:t>Ein Artikel der Columbia Climate School mit dem Titel </a:t>
            </a:r>
            <a:r>
              <a:rPr lang="en-US" sz="2000" i="1" dirty="0">
                <a:hlinkClick r:id="rId3"/>
              </a:rPr>
              <a:t>„How Climate Change Impacts Renewable Energy” (Wie sich der Klimawandel auf erneuerbare Energien auswirkt) </a:t>
            </a:r>
            <a:r>
              <a:rPr lang="en-US" sz="2000" dirty="0"/>
              <a:t>behandelt vier Ansätze zur Erhöhung der „Resilienz des Energiesystems”. Diese sind: </a:t>
            </a:r>
          </a:p>
          <a:p>
            <a:pPr marL="457200" indent="-457200" latinLnBrk="0">
              <a:buFont typeface="+mj-lt"/>
              <a:buAutoNum type="arabicPeriod"/>
            </a:pPr>
            <a:r>
              <a:rPr lang="en-US" sz="2000" dirty="0"/>
              <a:t>Sicherstellen, dass wir uns nicht zu sehr auf eine Energiequelle verlassen und eine Reihe verschiedener Energiequellen nutzen („Diversifizierung des Energiemix“). Dies kann in Form von „dezentralen Energiesystemen“ oder Energie geschehen, die an einem Standort aus einer Reihe verschiedener Quellen erzeugt wird (z. B. mehrere Haushalte mit Sonnenkollektoren und/oder Windkraftanlagen). </a:t>
            </a:r>
          </a:p>
          <a:p>
            <a:pPr marL="457200" indent="-457200" latinLnBrk="0">
              <a:buFont typeface="+mj-lt"/>
              <a:buAutoNum type="arabicPeriod"/>
            </a:pPr>
            <a:r>
              <a:rPr lang="en-US" sz="2000" dirty="0"/>
              <a:t>Der Einsatz intelligenter Stromnetze, um sicherzustellen, dass Produktion und Verbrauch von Energie effizient ausgeglichen werden können. </a:t>
            </a:r>
          </a:p>
          <a:p>
            <a:pPr latinLnBrk="0"/>
            <a:endParaRPr lang="en-US" sz="2000" dirty="0"/>
          </a:p>
        </p:txBody>
      </p:sp>
      <p:pic>
        <p:nvPicPr>
          <p:cNvPr id="2" name="Picture 1">
            <a:extLst>
              <a:ext uri="{FF2B5EF4-FFF2-40B4-BE49-F238E27FC236}">
                <a16:creationId xmlns:a16="http://schemas.microsoft.com/office/drawing/2014/main" id="{E2014A87-8DAE-2B08-00CE-2CBA7CE0FF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7802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D238-5770-B1DE-5A3A-73A00C7817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3C87F4-7C01-C8AB-FC0A-B6333F474CFE}"/>
              </a:ext>
            </a:extLst>
          </p:cNvPr>
          <p:cNvSpPr>
            <a:spLocks noGrp="1"/>
          </p:cNvSpPr>
          <p:nvPr>
            <p:ph type="title" idx="4294967295"/>
          </p:nvPr>
        </p:nvSpPr>
        <p:spPr>
          <a:xfrm>
            <a:off x="302940" y="699662"/>
            <a:ext cx="11439293"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mn-ea"/>
                <a:cs typeface="+mn-cs"/>
              </a:rPr>
              <a:t>Minderung der Auswirkungen des Klimawandels auf erneuerbare Energiequellen </a:t>
            </a:r>
            <a:endParaRPr lang="de-DE" noProof="1">
              <a:effectLst/>
            </a:endParaRPr>
          </a:p>
          <a:p>
            <a:endParaRPr lang="de-DE" noProof="1"/>
          </a:p>
        </p:txBody>
      </p:sp>
      <p:sp>
        <p:nvSpPr>
          <p:cNvPr id="4" name="TextBox 3">
            <a:extLst>
              <a:ext uri="{FF2B5EF4-FFF2-40B4-BE49-F238E27FC236}">
                <a16:creationId xmlns:a16="http://schemas.microsoft.com/office/drawing/2014/main" id="{0DF50959-6A86-41AD-4206-D98C378FFC99}"/>
              </a:ext>
            </a:extLst>
          </p:cNvPr>
          <p:cNvSpPr txBox="1"/>
          <p:nvPr/>
        </p:nvSpPr>
        <p:spPr>
          <a:xfrm>
            <a:off x="3578069" y="3005504"/>
            <a:ext cx="8573728" cy="3046988"/>
          </a:xfrm>
          <a:prstGeom prst="rect">
            <a:avLst/>
          </a:prstGeom>
          <a:noFill/>
        </p:spPr>
        <p:txBody>
          <a:bodyPr wrap="square" lIns="91440" tIns="45720" rIns="91440" bIns="45720" rtlCol="0" anchor="t">
            <a:spAutoFit/>
          </a:bodyPr>
          <a:lstStyle/>
          <a:p>
            <a:pPr marL="457200" indent="-457200" latinLnBrk="0">
              <a:buAutoNum type="arabicPeriod" startAt="3"/>
            </a:pPr>
            <a:r>
              <a:rPr lang="en-US" sz="2400" dirty="0"/>
              <a:t>Modernisierung der Infrastruktur, um besser mit den Unwägbarkeiten des Klimawandels umgehen zu können. Zu den Modernisierungsmaßnahmen gehört die Verbesserung von Windkraftanlagen, damit diese besser auf extreme Kälte, Hitze und Stürme reagieren können. </a:t>
            </a:r>
          </a:p>
          <a:p>
            <a:pPr marL="457200" indent="-457200" latinLnBrk="0">
              <a:buAutoNum type="arabicPeriod" startAt="3"/>
            </a:pPr>
            <a:r>
              <a:rPr lang="en-US" sz="2400" dirty="0"/>
              <a:t>Nutzung vorhandener Instrumente und Informationen (wie Modellierung und Wettervorhersagen), um fundierte Entscheidungen über den Standort von Infrastrukturen für erneuerbare Energien zu treffen. </a:t>
            </a:r>
          </a:p>
          <a:p>
            <a:pPr latinLnBrk="0"/>
            <a:endParaRPr lang="en-US" sz="2400" dirty="0"/>
          </a:p>
        </p:txBody>
      </p:sp>
      <p:pic>
        <p:nvPicPr>
          <p:cNvPr id="2" name="Picture 1">
            <a:extLst>
              <a:ext uri="{FF2B5EF4-FFF2-40B4-BE49-F238E27FC236}">
                <a16:creationId xmlns:a16="http://schemas.microsoft.com/office/drawing/2014/main" id="{DD1C5E54-A08B-1D0D-1DC5-8E526DD2B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34634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3ED27-7E06-3707-82C8-CF4DA7544DDC}"/>
              </a:ext>
            </a:extLst>
          </p:cNvPr>
          <p:cNvSpPr>
            <a:spLocks noGrp="1"/>
          </p:cNvSpPr>
          <p:nvPr>
            <p:ph type="title" idx="4294967295"/>
          </p:nvPr>
        </p:nvSpPr>
        <p:spPr>
          <a:xfrm>
            <a:off x="481361" y="487788"/>
            <a:ext cx="10515600" cy="1325563"/>
          </a:xfrm>
          <a:prstGeom prst="rect">
            <a:avLst/>
          </a:prstGeom>
        </p:spPr>
        <p:txBody>
          <a:bodyPr/>
          <a:lstStyle/>
          <a:p>
            <a:r>
              <a:rPr lang="de-DE" sz="2800" b="1" noProof="1">
                <a:solidFill>
                  <a:schemeClr val="bg1"/>
                </a:solidFill>
              </a:rPr>
              <a:t>Einführung 1</a:t>
            </a:r>
          </a:p>
        </p:txBody>
      </p:sp>
      <p:sp>
        <p:nvSpPr>
          <p:cNvPr id="2" name="TextBox 1">
            <a:extLst>
              <a:ext uri="{FF2B5EF4-FFF2-40B4-BE49-F238E27FC236}">
                <a16:creationId xmlns:a16="http://schemas.microsoft.com/office/drawing/2014/main" id="{0FE65402-2D24-4C0B-3A9B-70B199ADCEA8}"/>
              </a:ext>
            </a:extLst>
          </p:cNvPr>
          <p:cNvSpPr txBox="1"/>
          <p:nvPr/>
        </p:nvSpPr>
        <p:spPr>
          <a:xfrm>
            <a:off x="4361676" y="256145"/>
            <a:ext cx="7146383" cy="5632311"/>
          </a:xfrm>
          <a:prstGeom prst="rect">
            <a:avLst/>
          </a:prstGeom>
          <a:noFill/>
        </p:spPr>
        <p:txBody>
          <a:bodyPr wrap="square" rtlCol="0">
            <a:spAutoFit/>
          </a:bodyPr>
          <a:lstStyle/>
          <a:p>
            <a:pPr latinLnBrk="0"/>
            <a:r>
              <a:rPr lang="en-GB" sz="2000" dirty="0">
                <a:solidFill>
                  <a:srgbClr val="2B2C30"/>
                </a:solidFill>
                <a:ea typeface="Public Sans"/>
                <a:cs typeface="Public Sans"/>
                <a:sym typeface="Public Sans"/>
              </a:rPr>
              <a:t>Die Auswirkungen des Klimawandels führen dazu, dass die Wetterbedingungen immer unbeständiger und extremer werden. Welche Auswirkungen hat der Klimawandel auf erneuerbare Energien, während wir auf erneuerbare Energiequellen umsteigen? Und mit welchen Ansätzen können wir diese Auswirkungen abmildern?  </a:t>
            </a:r>
          </a:p>
          <a:p>
            <a:pPr latinLnBrk="0"/>
            <a:endParaRPr lang="en-GB" sz="2000" dirty="0">
              <a:solidFill>
                <a:srgbClr val="2B2C30"/>
              </a:solidFill>
              <a:ea typeface="Public Sans"/>
              <a:cs typeface="Public Sans"/>
              <a:sym typeface="Public Sans"/>
            </a:endParaRPr>
          </a:p>
          <a:p>
            <a:pPr latinLnBrk="0"/>
            <a:r>
              <a:rPr lang="en-GB" sz="2000" dirty="0">
                <a:solidFill>
                  <a:srgbClr val="2B2C30"/>
                </a:solidFill>
                <a:ea typeface="Public Sans"/>
                <a:cs typeface="Public Sans"/>
                <a:sym typeface="Public Sans"/>
              </a:rPr>
              <a:t>In dieser kurzen Präsentation werden wir uns mit folgenden Fragen beschäftigen: </a:t>
            </a:r>
          </a:p>
          <a:p>
            <a:pPr marL="342900" indent="-342900" latinLnBrk="0">
              <a:buFont typeface="Arial" panose="020B0604020202020204" pitchFamily="34" charset="0"/>
              <a:buChar char="•"/>
            </a:pPr>
            <a:r>
              <a:rPr lang="en-GB" sz="2000" dirty="0">
                <a:solidFill>
                  <a:srgbClr val="2B2C30"/>
                </a:solidFill>
                <a:ea typeface="Public Sans"/>
                <a:cs typeface="Public Sans"/>
                <a:sym typeface="Public Sans"/>
              </a:rPr>
              <a:t>Was ist der Klimawandel?</a:t>
            </a:r>
          </a:p>
          <a:p>
            <a:pPr marL="342900" indent="-342900" latinLnBrk="0">
              <a:buFont typeface="Arial" panose="020B0604020202020204" pitchFamily="34" charset="0"/>
              <a:buChar char="•"/>
            </a:pPr>
            <a:r>
              <a:rPr lang="en-GB" sz="2000" dirty="0">
                <a:solidFill>
                  <a:srgbClr val="2B2C30"/>
                </a:solidFill>
                <a:ea typeface="Public Sans"/>
                <a:cs typeface="Public Sans"/>
                <a:sym typeface="Public Sans"/>
              </a:rPr>
              <a:t>Verschiedene Arten der Energieerzeugung (z. B. Solar-, Wind- und Kleinwasserkraft). </a:t>
            </a:r>
          </a:p>
          <a:p>
            <a:pPr marL="342900" indent="-342900" latinLnBrk="0">
              <a:buFont typeface="Arial" panose="020B0604020202020204" pitchFamily="34" charset="0"/>
              <a:buChar char="•"/>
            </a:pPr>
            <a:r>
              <a:rPr lang="en-GB" sz="2000" dirty="0">
                <a:solidFill>
                  <a:srgbClr val="2B2C30"/>
                </a:solidFill>
                <a:ea typeface="Public Sans"/>
                <a:cs typeface="Public Sans"/>
                <a:sym typeface="Public Sans"/>
              </a:rPr>
              <a:t>Die potenziellen Auswirkungen des Klimawandels auf diese erneuerbaren Energiequellen.</a:t>
            </a:r>
          </a:p>
          <a:p>
            <a:pPr marL="342900" indent="-342900" latinLnBrk="0">
              <a:buFont typeface="Arial" panose="020B0604020202020204" pitchFamily="34" charset="0"/>
              <a:buChar char="•"/>
            </a:pPr>
            <a:r>
              <a:rPr lang="en-GB" sz="2000" dirty="0">
                <a:solidFill>
                  <a:srgbClr val="2B2C30"/>
                </a:solidFill>
                <a:ea typeface="Public Sans"/>
                <a:cs typeface="Public Sans"/>
                <a:sym typeface="Public Sans"/>
              </a:rPr>
              <a:t>Welche Ansätze wir verfolgen können, um die Auswirkungen des Klimawandels auf erneuerbare Energiequellen abzuschwächen.</a:t>
            </a:r>
          </a:p>
          <a:p>
            <a:pPr latinLnBrk="0"/>
            <a:endParaRPr lang="en-GB" sz="2000" dirty="0">
              <a:solidFill>
                <a:srgbClr val="2B2C30"/>
              </a:solidFill>
              <a:ea typeface="Public Sans"/>
              <a:cs typeface="Public Sans"/>
              <a:sym typeface="Public Sans"/>
            </a:endParaRPr>
          </a:p>
        </p:txBody>
      </p:sp>
      <p:pic>
        <p:nvPicPr>
          <p:cNvPr id="5" name="Picture 4">
            <a:extLst>
              <a:ext uri="{FF2B5EF4-FFF2-40B4-BE49-F238E27FC236}">
                <a16:creationId xmlns:a16="http://schemas.microsoft.com/office/drawing/2014/main" id="{2114F8F9-1CD5-87B5-C4A2-309F6F673C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715"/>
            <a:ext cx="4020855" cy="2680570"/>
          </a:xfrm>
          <a:prstGeom prst="rect">
            <a:avLst/>
          </a:prstGeom>
        </p:spPr>
      </p:pic>
    </p:spTree>
    <p:extLst>
      <p:ext uri="{BB962C8B-B14F-4D97-AF65-F5344CB8AC3E}">
        <p14:creationId xmlns:p14="http://schemas.microsoft.com/office/powerpoint/2010/main" val="42101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3D51-4496-3C8B-F270-FE40456560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693812-8F0C-7714-4327-E0A74ABD3F65}"/>
              </a:ext>
            </a:extLst>
          </p:cNvPr>
          <p:cNvSpPr>
            <a:spLocks noGrp="1"/>
          </p:cNvSpPr>
          <p:nvPr>
            <p:ph type="title" idx="4294967295"/>
          </p:nvPr>
        </p:nvSpPr>
        <p:spPr>
          <a:xfrm>
            <a:off x="280638" y="789500"/>
            <a:ext cx="11911361"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mn-ea"/>
                <a:cs typeface="+mn-cs"/>
              </a:rPr>
              <a:t>Minderung der Auswirkungen des Klimawandels auf erneuerbare Energiequellen</a:t>
            </a:r>
            <a:endParaRPr lang="de-DE" noProof="1">
              <a:effectLst/>
            </a:endParaRPr>
          </a:p>
        </p:txBody>
      </p:sp>
      <p:sp>
        <p:nvSpPr>
          <p:cNvPr id="4" name="TextBox 3">
            <a:extLst>
              <a:ext uri="{FF2B5EF4-FFF2-40B4-BE49-F238E27FC236}">
                <a16:creationId xmlns:a16="http://schemas.microsoft.com/office/drawing/2014/main" id="{06E0C1A0-3021-4BED-9D7A-E8EE518B3DF4}"/>
              </a:ext>
            </a:extLst>
          </p:cNvPr>
          <p:cNvSpPr txBox="1"/>
          <p:nvPr/>
        </p:nvSpPr>
        <p:spPr>
          <a:xfrm>
            <a:off x="3749318" y="2512543"/>
            <a:ext cx="8189397" cy="4154984"/>
          </a:xfrm>
          <a:prstGeom prst="rect">
            <a:avLst/>
          </a:prstGeom>
          <a:noFill/>
        </p:spPr>
        <p:txBody>
          <a:bodyPr wrap="square" lIns="91440" tIns="45720" rIns="91440" bIns="45720" rtlCol="0" anchor="t">
            <a:spAutoFit/>
          </a:bodyPr>
          <a:lstStyle/>
          <a:p>
            <a:pPr latinLnBrk="0"/>
            <a:r>
              <a:rPr lang="en-US" sz="2400" dirty="0"/>
              <a:t>Abschließend ist es wichtig zu betonen, dass der Klimawandel nicht nur Auswirkungen auf erneuerbare Energiequellen hat: </a:t>
            </a:r>
          </a:p>
          <a:p>
            <a:pPr latinLnBrk="0"/>
            <a:endParaRPr lang="en-US" sz="2400" dirty="0"/>
          </a:p>
          <a:p>
            <a:pPr latinLnBrk="0"/>
            <a:r>
              <a:rPr lang="en-US" sz="2400" i="1" dirty="0"/>
              <a:t>„Der Klimawandel birgt zwar Risiken für Anlagen zur Nutzung erneuerbarer Energien, aber fossile Brennstoffsysteme sind denselben Auswirkungen ausgesetzt. Daher sollte die Anfälligkeit erneuerbarer Energien kein Grund sein, den Übergang zu sauberer Energie zu verzögern, der durch die Verringerung der Treibhausgasemissionen klimabedingte Risiken mindert.“ </a:t>
            </a:r>
          </a:p>
          <a:p>
            <a:pPr latinLnBrk="0"/>
            <a:endParaRPr lang="en-US" sz="2400" i="1" dirty="0"/>
          </a:p>
          <a:p>
            <a:pPr latinLnBrk="0"/>
            <a:r>
              <a:rPr lang="en-US" sz="2400" dirty="0"/>
              <a:t>(</a:t>
            </a:r>
            <a:r>
              <a:rPr lang="en-US" sz="2400" dirty="0">
                <a:hlinkClick r:id="rId3"/>
              </a:rPr>
              <a:t>Wie sich der Klimawandel auf erneuerbare Energien auswirkt</a:t>
            </a:r>
            <a:r>
              <a:rPr lang="en-US" sz="2400" dirty="0"/>
              <a:t>) </a:t>
            </a:r>
          </a:p>
          <a:p>
            <a:pPr latinLnBrk="0"/>
            <a:endParaRPr lang="en-US" sz="2400" dirty="0"/>
          </a:p>
        </p:txBody>
      </p:sp>
      <p:pic>
        <p:nvPicPr>
          <p:cNvPr id="2" name="Picture 1">
            <a:extLst>
              <a:ext uri="{FF2B5EF4-FFF2-40B4-BE49-F238E27FC236}">
                <a16:creationId xmlns:a16="http://schemas.microsoft.com/office/drawing/2014/main" id="{525FB396-3F1C-F702-B536-17D78469C5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9804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94CA7BD2-B75D-E691-D147-CF5C44DFC3EF}"/>
              </a:ext>
            </a:extLst>
          </p:cNvPr>
          <p:cNvSpPr>
            <a:spLocks noGrp="1"/>
          </p:cNvSpPr>
          <p:nvPr>
            <p:ph type="title" idx="4294967295"/>
          </p:nvPr>
        </p:nvSpPr>
        <p:spPr>
          <a:xfrm>
            <a:off x="753706" y="732874"/>
            <a:ext cx="10515600" cy="1325563"/>
          </a:xfrm>
          <a:prstGeom prst="rect">
            <a:avLst/>
          </a:prstGeom>
        </p:spPr>
        <p:txBody>
          <a:bodyPr/>
          <a:lstStyle/>
          <a:p>
            <a:pPr rtl="0" eaLnBrk="1" latinLnBrk="1" hangingPunct="1"/>
            <a:r>
              <a:rPr lang="de-DE"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Nächste Schritte</a:t>
            </a:r>
            <a:endParaRPr lang="de-DE" noProof="1">
              <a:effectLst/>
            </a:endParaRPr>
          </a:p>
          <a:p>
            <a:endParaRPr lang="de-DE" noProof="1"/>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Wenn Sie mehr über die möglichen Auswirkungen des Klimawandels auf erneuerbare Energien erfahren möchten, könnten die folgenden Ressourcen für Sie nützlich sein: </a:t>
            </a:r>
          </a:p>
        </p:txBody>
      </p:sp>
      <p:sp>
        <p:nvSpPr>
          <p:cNvPr id="29" name="TextBox 28">
            <a:extLst>
              <a:ext uri="{FF2B5EF4-FFF2-40B4-BE49-F238E27FC236}">
                <a16:creationId xmlns:a16="http://schemas.microsoft.com/office/drawing/2014/main" id="{4ECDE187-04E2-45C2-AB71-3163282F7484}"/>
              </a:ext>
            </a:extLst>
          </p:cNvPr>
          <p:cNvSpPr txBox="1"/>
          <p:nvPr/>
        </p:nvSpPr>
        <p:spPr>
          <a:xfrm>
            <a:off x="954062" y="3762882"/>
            <a:ext cx="2175491" cy="1631216"/>
          </a:xfrm>
          <a:prstGeom prst="rect">
            <a:avLst/>
          </a:prstGeom>
          <a:noFill/>
        </p:spPr>
        <p:txBody>
          <a:bodyPr wrap="square" lIns="91440" tIns="45720" rIns="91440" bIns="45720" rtlCol="0" anchor="t" anchorCtr="0">
            <a:spAutoFit/>
          </a:bodyPr>
          <a:lstStyle/>
          <a:p>
            <a:pPr algn="ctr"/>
            <a:r>
              <a:rPr lang="en-US" altLang="ko-KR" sz="2000" dirty="0">
                <a:solidFill>
                  <a:srgbClr val="373737"/>
                </a:solidFill>
                <a:hlinkClick r:id="rId3"/>
              </a:rPr>
              <a:t>Erfahren Sie mehr über die Lernmaterialien des Every1-Projekts.</a:t>
            </a:r>
            <a:endParaRPr lang="ko-KR" altLang="en-US" sz="2000" dirty="0">
              <a:solidFill>
                <a:srgbClr val="373737"/>
              </a:solidFill>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570017" y="3498182"/>
            <a:ext cx="2364667" cy="2031325"/>
          </a:xfrm>
          <a:prstGeom prst="rect">
            <a:avLst/>
          </a:prstGeom>
          <a:noFill/>
        </p:spPr>
        <p:txBody>
          <a:bodyPr wrap="square" rtlCol="0" anchor="t" anchorCtr="0">
            <a:spAutoFit/>
          </a:bodyPr>
          <a:lstStyle/>
          <a:p>
            <a:pPr algn="ctr" latinLnBrk="0"/>
            <a:r>
              <a:rPr lang="en-GB" noProof="0" dirty="0">
                <a:solidFill>
                  <a:srgbClr val="373737"/>
                </a:solidFill>
              </a:rPr>
              <a:t>Sehen Sie sich die Reihe der Every1-Kurzkurse</a:t>
            </a:r>
            <a:r>
              <a:rPr lang="en-GB" i="1" noProof="0" dirty="0">
                <a:solidFill>
                  <a:srgbClr val="373737"/>
                </a:solidFill>
                <a:hlinkClick r:id="rId4"/>
              </a:rPr>
              <a:t> „Digital Energy Essentials” </a:t>
            </a:r>
            <a:r>
              <a:rPr lang="en-GB" noProof="0" dirty="0">
                <a:solidFill>
                  <a:srgbClr val="373737"/>
                </a:solidFill>
              </a:rPr>
              <a:t>zum Thema Energiedigitalisierung an.</a:t>
            </a: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199685" y="3540224"/>
            <a:ext cx="2452848" cy="2031325"/>
          </a:xfrm>
          <a:prstGeom prst="rect">
            <a:avLst/>
          </a:prstGeom>
          <a:noFill/>
        </p:spPr>
        <p:txBody>
          <a:bodyPr wrap="square" rtlCol="0" anchor="t" anchorCtr="0">
            <a:spAutoFit/>
          </a:bodyPr>
          <a:lstStyle/>
          <a:p>
            <a:pPr algn="ctr"/>
            <a:r>
              <a:rPr lang="en-US" altLang="ko-KR" dirty="0">
                <a:solidFill>
                  <a:srgbClr val="373737"/>
                </a:solidFill>
              </a:rPr>
              <a:t>Lesen Sie den Bericht </a:t>
            </a:r>
            <a:r>
              <a:rPr lang="en-US" altLang="ko-KR" i="1" dirty="0">
                <a:solidFill>
                  <a:srgbClr val="373737"/>
                </a:solidFill>
                <a:hlinkClick r:id="rId5"/>
              </a:rPr>
              <a:t>„Energie und Klima sind untrennbar miteinander verbunden: Klimawandel” </a:t>
            </a:r>
            <a:r>
              <a:rPr lang="en-US" altLang="ko-KR" dirty="0">
                <a:solidFill>
                  <a:srgbClr val="373737"/>
                </a:solidFill>
              </a:rPr>
              <a:t>der Internationalen Energieagentur.</a:t>
            </a:r>
            <a:endParaRPr lang="ko-KR" altLang="en-US"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498182"/>
            <a:ext cx="2071376" cy="2031325"/>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mn-lt"/>
                <a:cs typeface="+mn-lt"/>
              </a:rPr>
              <a:t>Lesen Sie den Artikel </a:t>
            </a:r>
            <a:r>
              <a:rPr lang="en-US" i="1" dirty="0">
                <a:solidFill>
                  <a:srgbClr val="373737"/>
                </a:solidFill>
                <a:ea typeface="+mn-lt"/>
                <a:cs typeface="+mn-lt"/>
                <a:hlinkClick r:id="rId6"/>
              </a:rPr>
              <a:t>„Wie sich der Klimawandel auf erneuerbare </a:t>
            </a:r>
            <a:r>
              <a:rPr lang="en-US" i="1" dirty="0" err="1">
                <a:solidFill>
                  <a:srgbClr val="373737"/>
                </a:solidFill>
                <a:ea typeface="+mn-lt"/>
                <a:cs typeface="+mn-lt"/>
                <a:hlinkClick r:id="rId6"/>
              </a:rPr>
              <a:t>Energien</a:t>
            </a:r>
            <a:r>
              <a:rPr lang="en-US" i="1" dirty="0">
                <a:solidFill>
                  <a:srgbClr val="373737"/>
                </a:solidFill>
                <a:ea typeface="+mn-lt"/>
                <a:cs typeface="+mn-lt"/>
                <a:hlinkClick r:id="rId6"/>
              </a:rPr>
              <a:t> </a:t>
            </a:r>
            <a:r>
              <a:rPr lang="en-US" i="1" dirty="0" err="1">
                <a:solidFill>
                  <a:srgbClr val="373737"/>
                </a:solidFill>
                <a:ea typeface="+mn-lt"/>
                <a:cs typeface="+mn-lt"/>
                <a:hlinkClick r:id="rId6"/>
              </a:rPr>
              <a:t>auswirkt</a:t>
            </a:r>
            <a:r>
              <a:rPr lang="en-US" i="1" dirty="0">
                <a:solidFill>
                  <a:srgbClr val="373737"/>
                </a:solidFill>
                <a:ea typeface="+mn-lt"/>
                <a:cs typeface="+mn-lt"/>
                <a:hlinkClick r:id="rId6"/>
              </a:rPr>
              <a:t>” </a:t>
            </a:r>
            <a:r>
              <a:rPr lang="en-US" dirty="0">
                <a:solidFill>
                  <a:srgbClr val="373737"/>
                </a:solidFill>
                <a:ea typeface="+mn-lt"/>
                <a:cs typeface="+mn-lt"/>
              </a:rPr>
              <a:t>der Columbia Climate School</a:t>
            </a:r>
            <a:r>
              <a:rPr lang="en-US" i="1" dirty="0">
                <a:solidFill>
                  <a:srgbClr val="373737"/>
                </a:solidFill>
                <a:ea typeface="+mn-lt"/>
                <a:cs typeface="+mn-lt"/>
              </a:rPr>
              <a:t>.</a:t>
            </a:r>
            <a:endParaRPr lang="en-US" altLang="ko-KR" sz="1400" dirty="0">
              <a:solidFill>
                <a:srgbClr val="231F20"/>
              </a:solidFill>
              <a:ea typeface="맑은 고딕" panose="020B0503020000020004" pitchFamily="34" charset="-127"/>
              <a:cs typeface="+mn-lt"/>
            </a:endParaRPr>
          </a:p>
        </p:txBody>
      </p:sp>
    </p:spTree>
    <p:extLst>
      <p:ext uri="{BB962C8B-B14F-4D97-AF65-F5344CB8AC3E}">
        <p14:creationId xmlns:p14="http://schemas.microsoft.com/office/powerpoint/2010/main" val="251483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1A280-0943-5E23-9ED2-4FE21FFFDA5E}"/>
              </a:ext>
            </a:extLst>
          </p:cNvPr>
          <p:cNvSpPr>
            <a:spLocks noGrp="1"/>
          </p:cNvSpPr>
          <p:nvPr>
            <p:ph type="title" idx="4294967295"/>
          </p:nvPr>
        </p:nvSpPr>
        <p:spPr>
          <a:xfrm>
            <a:off x="318248" y="822325"/>
            <a:ext cx="10515600" cy="1325563"/>
          </a:xfrm>
          <a:prstGeom prst="rect">
            <a:avLst/>
          </a:prstGeom>
        </p:spPr>
        <p:txBody>
          <a:bodyPr/>
          <a:lstStyle/>
          <a:p>
            <a:pPr rtl="0" eaLnBrk="1" latinLnBrk="1" hangingPunct="1"/>
            <a:r>
              <a:rPr lang="de-DE"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Danksagungen 1</a:t>
            </a:r>
            <a:endParaRPr lang="de-DE" noProof="1">
              <a:effectLst/>
            </a:endParaRPr>
          </a:p>
          <a:p>
            <a:endParaRPr lang="de-DE"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45401" y="448568"/>
            <a:ext cx="7628351" cy="5909310"/>
          </a:xfrm>
          <a:prstGeom prst="rect">
            <a:avLst/>
          </a:prstGeom>
          <a:noFill/>
        </p:spPr>
        <p:txBody>
          <a:bodyPr wrap="square" lIns="91440" tIns="45720" rIns="91440" bIns="45720" rtlCol="0" anchor="t">
            <a:spAutoFit/>
          </a:bodyPr>
          <a:lstStyle/>
          <a:p>
            <a:pPr fontAlgn="base" latinLnBrk="0" hangingPunct="0"/>
            <a:r>
              <a:rPr lang="de-DE" sz="1600" dirty="0"/>
              <a:t>„Wie wirkt sich der Klimawandel auf erneuerbare Energien aus?“ </a:t>
            </a:r>
            <a:r>
              <a:rPr lang="en-GB" sz="1600" dirty="0" err="1"/>
              <a:t>Enthält</a:t>
            </a:r>
            <a:r>
              <a:rPr lang="en-GB" sz="1600" dirty="0"/>
              <a:t> Anpassungen aus Folie 9 aus </a:t>
            </a:r>
            <a:r>
              <a:rPr lang="en-GB" sz="1600" dirty="0">
                <a:hlinkClick r:id="rId3"/>
              </a:rPr>
              <a:t>„Photovoltaik“</a:t>
            </a:r>
            <a:r>
              <a:rPr lang="en-GB" sz="1600" dirty="0"/>
              <a:t> der Europäischen Kommission, Folie 11 aus </a:t>
            </a:r>
            <a:r>
              <a:rPr lang="en-GB" sz="1600" dirty="0">
                <a:hlinkClick r:id="rId4"/>
              </a:rPr>
              <a:t>„Windkraft“</a:t>
            </a:r>
            <a:r>
              <a:rPr lang="en-GB" sz="1600" dirty="0"/>
              <a:t> der Europäischen Kommission und Folie 15 aus </a:t>
            </a:r>
            <a:r>
              <a:rPr lang="en-GB" sz="1600" dirty="0">
                <a:hlinkClick r:id="rId5"/>
              </a:rPr>
              <a:t>„Wasserkraft“</a:t>
            </a:r>
            <a:r>
              <a:rPr lang="en-GB" sz="1600" dirty="0"/>
              <a:t> der Europäischen Kommission (die „Originalwerke“), die unter </a:t>
            </a:r>
            <a:r>
              <a:rPr lang="en-GB" sz="1600" u="sng" dirty="0">
                <a:hlinkClick r:id="rId6"/>
              </a:rPr>
              <a:t>CC BY 4.0 </a:t>
            </a:r>
            <a:r>
              <a:rPr lang="en-GB" sz="1600" dirty="0"/>
              <a:t>lizenziert sind. Diese Anpassung wurde vom Every1-Projekt (der „Anpasser”) vorgenommen und veröffentlicht und unterliegt der Lizenz </a:t>
            </a:r>
            <a:r>
              <a:rPr lang="en-GB" sz="1600" u="sng" dirty="0">
                <a:hlinkClick r:id="rId7"/>
              </a:rPr>
              <a:t>CC BY-SA 4.0</a:t>
            </a:r>
            <a:r>
              <a:rPr lang="en-GB" sz="1600" dirty="0"/>
              <a:t>, sofern nicht anders angegeben. </a:t>
            </a:r>
            <a:endParaRPr lang="en-US" sz="1600" dirty="0"/>
          </a:p>
          <a:p>
            <a:pPr latinLnBrk="0"/>
            <a:endParaRPr lang="en-GB" sz="1600" dirty="0"/>
          </a:p>
          <a:p>
            <a:pPr latinLnBrk="0"/>
            <a:endParaRPr lang="en-GB" sz="1600" dirty="0"/>
          </a:p>
          <a:p>
            <a:pPr latinLnBrk="0"/>
            <a:r>
              <a:rPr lang="en-GB" sz="1600" dirty="0"/>
              <a:t>Die in dieser Präsentation verwendeten Bilder sind wie folgt: </a:t>
            </a:r>
          </a:p>
          <a:p>
            <a:pPr latinLnBrk="0"/>
            <a:endParaRPr lang="en-GB" sz="1600" dirty="0"/>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Titelbild: </a:t>
            </a:r>
            <a:r>
              <a:rPr lang="en-US" sz="1600" dirty="0">
                <a:solidFill>
                  <a:schemeClr val="dk1"/>
                </a:solidFill>
                <a:ea typeface="Public Sans"/>
                <a:cs typeface="Public Sans"/>
                <a:sym typeface="Public Sans"/>
                <a:hlinkClick r:id="rId8"/>
              </a:rPr>
              <a:t>IMG_3385 </a:t>
            </a:r>
            <a:r>
              <a:rPr lang="en-US" sz="1600" dirty="0">
                <a:solidFill>
                  <a:schemeClr val="dk1"/>
                </a:solidFill>
                <a:ea typeface="Public Sans"/>
                <a:cs typeface="Public Sans"/>
                <a:sym typeface="Public Sans"/>
              </a:rPr>
              <a:t>von Erik De Haan ist unter </a:t>
            </a:r>
            <a:r>
              <a:rPr lang="en-US" sz="1600" dirty="0">
                <a:solidFill>
                  <a:schemeClr val="dk1"/>
                </a:solidFill>
                <a:ea typeface="Public Sans"/>
                <a:cs typeface="Public Sans"/>
                <a:sym typeface="Public Sans"/>
                <a:hlinkClick r:id="rId9"/>
              </a:rPr>
              <a:t>CC BY-NC 2.0 </a:t>
            </a:r>
            <a:r>
              <a:rPr lang="en-US" sz="1600" dirty="0">
                <a:solidFill>
                  <a:schemeClr val="dk1"/>
                </a:solidFill>
                <a:ea typeface="Public Sans"/>
                <a:cs typeface="Public Sans"/>
                <a:sym typeface="Public Sans"/>
              </a:rPr>
              <a:t>lizenziert</a:t>
            </a:r>
            <a:r>
              <a:rPr lang="en-US" sz="1600" dirty="0">
                <a:solidFill>
                  <a:schemeClr val="dk1"/>
                </a:solidFill>
                <a:ea typeface="Public Sans"/>
                <a:cs typeface="Public Sans"/>
                <a:sym typeface="Public Sans"/>
                <a:hlinkClick r:id="rId9"/>
              </a:rPr>
              <a:t>.</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Einleitung und Minderung der Auswirkungen des Klimawandels auf erneuerbare Energiequellen: </a:t>
            </a:r>
            <a:r>
              <a:rPr lang="en-US" sz="1600" dirty="0">
                <a:solidFill>
                  <a:schemeClr val="dk1"/>
                </a:solidFill>
                <a:ea typeface="Public Sans"/>
                <a:cs typeface="Public Sans"/>
                <a:sym typeface="Public Sans"/>
                <a:hlinkClick r:id="rId10"/>
              </a:rPr>
              <a:t>Wind, endlich </a:t>
            </a:r>
            <a:r>
              <a:rPr lang="en-US" sz="1600" dirty="0">
                <a:solidFill>
                  <a:schemeClr val="dk1"/>
                </a:solidFill>
                <a:ea typeface="Public Sans"/>
                <a:cs typeface="Public Sans"/>
                <a:sym typeface="Public Sans"/>
              </a:rPr>
              <a:t>von Kim Jensen ist unter </a:t>
            </a:r>
            <a:r>
              <a:rPr lang="en-US" sz="1600" dirty="0">
                <a:solidFill>
                  <a:schemeClr val="dk1"/>
                </a:solidFill>
                <a:ea typeface="Public Sans"/>
                <a:cs typeface="Public Sans"/>
                <a:sym typeface="Public Sans"/>
                <a:hlinkClick r:id="rId9"/>
              </a:rPr>
              <a:t>CC BY-NC 2.0 </a:t>
            </a:r>
            <a:r>
              <a:rPr lang="en-US" sz="1600" dirty="0">
                <a:solidFill>
                  <a:schemeClr val="dk1"/>
                </a:solidFill>
                <a:ea typeface="Public Sans"/>
                <a:cs typeface="Public Sans"/>
                <a:sym typeface="Public Sans"/>
              </a:rPr>
              <a:t>lizenziert</a:t>
            </a:r>
            <a:r>
              <a:rPr lang="en-US" sz="1600" dirty="0">
                <a:solidFill>
                  <a:schemeClr val="dk1"/>
                </a:solidFill>
                <a:ea typeface="Public Sans"/>
                <a:cs typeface="Public Sans"/>
                <a:sym typeface="Public Sans"/>
                <a:hlinkClick r:id="rId9"/>
              </a:rPr>
              <a:t>.</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Was ist Klimawandel?: </a:t>
            </a:r>
            <a:r>
              <a:rPr lang="en-US" sz="1600" dirty="0">
                <a:solidFill>
                  <a:schemeClr val="dk1"/>
                </a:solidFill>
                <a:ea typeface="Public Sans"/>
                <a:cs typeface="Public Sans"/>
                <a:sym typeface="Public Sans"/>
                <a:hlinkClick r:id="rId11"/>
              </a:rPr>
              <a:t>„Klimawandel“ </a:t>
            </a:r>
            <a:r>
              <a:rPr lang="en-US" sz="1600" dirty="0">
                <a:solidFill>
                  <a:schemeClr val="dk1"/>
                </a:solidFill>
                <a:ea typeface="Public Sans"/>
                <a:cs typeface="Public Sans"/>
                <a:sym typeface="Public Sans"/>
              </a:rPr>
              <a:t>von Andreas </a:t>
            </a:r>
            <a:r>
              <a:rPr lang="en-US" sz="1600" dirty="0" err="1">
                <a:solidFill>
                  <a:schemeClr val="dk1"/>
                </a:solidFill>
                <a:ea typeface="Public Sans"/>
                <a:cs typeface="Public Sans"/>
                <a:sym typeface="Public Sans"/>
              </a:rPr>
              <a:t>Manessinger </a:t>
            </a:r>
            <a:r>
              <a:rPr lang="en-US" sz="1600" dirty="0">
                <a:solidFill>
                  <a:schemeClr val="dk1"/>
                </a:solidFill>
                <a:ea typeface="Public Sans"/>
                <a:cs typeface="Public Sans"/>
                <a:sym typeface="Public Sans"/>
              </a:rPr>
              <a:t>ist unter </a:t>
            </a:r>
            <a:r>
              <a:rPr lang="en-US" sz="1600" dirty="0">
                <a:solidFill>
                  <a:schemeClr val="dk1"/>
                </a:solidFill>
                <a:ea typeface="Public Sans"/>
                <a:cs typeface="Public Sans"/>
                <a:sym typeface="Public Sans"/>
                <a:hlinkClick r:id="rId12"/>
              </a:rPr>
              <a:t>CC BY-SA 2.0 </a:t>
            </a:r>
            <a:r>
              <a:rPr lang="en-US" sz="1600" dirty="0">
                <a:solidFill>
                  <a:schemeClr val="dk1"/>
                </a:solidFill>
                <a:ea typeface="Public Sans"/>
                <a:cs typeface="Public Sans"/>
                <a:sym typeface="Public Sans"/>
              </a:rPr>
              <a:t>lizenziert.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Welche potenziellen Auswirkungen hat der Klimawandel auf die Solarenergie?: </a:t>
            </a:r>
            <a:r>
              <a:rPr lang="en-US" sz="1600" dirty="0">
                <a:solidFill>
                  <a:schemeClr val="dk1"/>
                </a:solidFill>
                <a:ea typeface="Public Sans"/>
                <a:cs typeface="Public Sans"/>
                <a:sym typeface="Public Sans"/>
                <a:hlinkClick r:id="rId13"/>
              </a:rPr>
              <a:t>„Solar panels” </a:t>
            </a:r>
            <a:r>
              <a:rPr lang="en-US" sz="1600" dirty="0">
                <a:solidFill>
                  <a:schemeClr val="dk1"/>
                </a:solidFill>
                <a:ea typeface="Public Sans"/>
                <a:cs typeface="Public Sans"/>
                <a:sym typeface="Public Sans"/>
              </a:rPr>
              <a:t>von Jonathan Cutrer ist lizenziert </a:t>
            </a:r>
            <a:r>
              <a:rPr lang="en-US" sz="1600" dirty="0">
                <a:solidFill>
                  <a:schemeClr val="dk1"/>
                </a:solidFill>
                <a:ea typeface="Public Sans"/>
                <a:cs typeface="Public Sans"/>
                <a:sym typeface="Public Sans"/>
                <a:hlinkClick r:id="rId9"/>
              </a:rPr>
              <a:t>unter CC BY-NC 2.0. </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Welche potenziellen Auswirkungen hat der Klimawandel auf die Windenergie?: </a:t>
            </a:r>
            <a:r>
              <a:rPr lang="en-US" sz="1600" dirty="0">
                <a:solidFill>
                  <a:schemeClr val="dk1"/>
                </a:solidFill>
                <a:ea typeface="Public Sans"/>
                <a:cs typeface="Public Sans"/>
                <a:sym typeface="Public Sans"/>
                <a:hlinkClick r:id="rId14"/>
              </a:rPr>
              <a:t>Elektrizität </a:t>
            </a:r>
            <a:r>
              <a:rPr lang="en-US" sz="1600" dirty="0">
                <a:solidFill>
                  <a:schemeClr val="dk1"/>
                </a:solidFill>
                <a:ea typeface="Public Sans"/>
                <a:cs typeface="Public Sans"/>
                <a:sym typeface="Public Sans"/>
              </a:rPr>
              <a:t>von Jeanne </a:t>
            </a:r>
            <a:r>
              <a:rPr lang="en-US" sz="1600" dirty="0" err="1">
                <a:solidFill>
                  <a:schemeClr val="dk1"/>
                </a:solidFill>
                <a:ea typeface="Public Sans"/>
                <a:cs typeface="Public Sans"/>
                <a:sym typeface="Public Sans"/>
              </a:rPr>
              <a:t>Menjoulet </a:t>
            </a:r>
            <a:r>
              <a:rPr lang="en-US" sz="1600" dirty="0">
                <a:solidFill>
                  <a:schemeClr val="dk1"/>
                </a:solidFill>
                <a:ea typeface="Public Sans"/>
                <a:cs typeface="Public Sans"/>
                <a:sym typeface="Public Sans"/>
              </a:rPr>
              <a:t>ist lizenziert </a:t>
            </a:r>
            <a:r>
              <a:rPr lang="en-US" sz="1600" dirty="0">
                <a:solidFill>
                  <a:schemeClr val="dk1"/>
                </a:solidFill>
                <a:ea typeface="Public Sans"/>
                <a:cs typeface="Public Sans"/>
                <a:sym typeface="Public Sans"/>
                <a:hlinkClick r:id="rId15"/>
              </a:rPr>
              <a:t>unter CC BY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Welche potenziellen Auswirkungen hat der Klimawandel auf kleine Wasserkraftwerke?: </a:t>
            </a:r>
            <a:r>
              <a:rPr lang="en-US" sz="1600" dirty="0">
                <a:solidFill>
                  <a:schemeClr val="dk1"/>
                </a:solidFill>
                <a:ea typeface="Public Sans"/>
                <a:cs typeface="Public Sans"/>
                <a:sym typeface="Public Sans"/>
                <a:hlinkClick r:id="rId16"/>
              </a:rPr>
              <a:t>„Mini-Wasserkraftwerk” </a:t>
            </a:r>
            <a:r>
              <a:rPr lang="en-US" sz="1600" dirty="0">
                <a:solidFill>
                  <a:schemeClr val="dk1"/>
                </a:solidFill>
                <a:ea typeface="Public Sans"/>
                <a:cs typeface="Public Sans"/>
                <a:sym typeface="Public Sans"/>
              </a:rPr>
              <a:t>von Sergii </a:t>
            </a:r>
            <a:r>
              <a:rPr lang="en-US" sz="1600" dirty="0" err="1">
                <a:solidFill>
                  <a:schemeClr val="dk1"/>
                </a:solidFill>
                <a:ea typeface="Public Sans"/>
                <a:cs typeface="Public Sans"/>
                <a:sym typeface="Public Sans"/>
              </a:rPr>
              <a:t>Gulenok </a:t>
            </a:r>
            <a:r>
              <a:rPr lang="en-US" sz="1600" dirty="0">
                <a:solidFill>
                  <a:schemeClr val="dk1"/>
                </a:solidFill>
                <a:ea typeface="Public Sans"/>
                <a:cs typeface="Public Sans"/>
                <a:sym typeface="Public Sans"/>
              </a:rPr>
              <a:t>ist lizenziert </a:t>
            </a:r>
            <a:r>
              <a:rPr lang="en-US" sz="1600" dirty="0">
                <a:solidFill>
                  <a:schemeClr val="dk1"/>
                </a:solidFill>
                <a:ea typeface="Public Sans"/>
                <a:cs typeface="Public Sans"/>
                <a:sym typeface="Public Sans"/>
                <a:hlinkClick r:id="rId9"/>
              </a:rPr>
              <a:t>unter CC BY-NC 2.0. </a:t>
            </a:r>
            <a:endParaRPr lang="en-US" sz="1600" dirty="0">
              <a:solidFill>
                <a:schemeClr val="dk1"/>
              </a:solidFill>
              <a:ea typeface="Public Sans"/>
              <a:cs typeface="Public Sans"/>
              <a:sym typeface="Public Sans"/>
            </a:endParaRPr>
          </a:p>
          <a:p>
            <a:pPr latinLnBrk="0"/>
            <a:endParaRPr lang="en-US" sz="1600" dirty="0">
              <a:solidFill>
                <a:schemeClr val="dk1"/>
              </a:solidFill>
              <a:ea typeface="Public Sans"/>
              <a:cs typeface="Public Sans"/>
              <a:sym typeface="Public Sans"/>
            </a:endParaRPr>
          </a:p>
        </p:txBody>
      </p:sp>
    </p:spTree>
    <p:extLst>
      <p:ext uri="{BB962C8B-B14F-4D97-AF65-F5344CB8AC3E}">
        <p14:creationId xmlns:p14="http://schemas.microsoft.com/office/powerpoint/2010/main" val="202989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64D6-8A07-4752-5739-49AF7CE901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2D84A4-1473-710F-C445-9E888FC1361E}"/>
              </a:ext>
            </a:extLst>
          </p:cNvPr>
          <p:cNvSpPr>
            <a:spLocks noGrp="1"/>
          </p:cNvSpPr>
          <p:nvPr>
            <p:ph type="title" idx="4294967295"/>
          </p:nvPr>
        </p:nvSpPr>
        <p:spPr>
          <a:xfrm>
            <a:off x="291790" y="800023"/>
            <a:ext cx="10515600" cy="1325563"/>
          </a:xfrm>
          <a:prstGeom prst="rect">
            <a:avLst/>
          </a:prstGeom>
        </p:spPr>
        <p:txBody>
          <a:bodyPr/>
          <a:lstStyle/>
          <a:p>
            <a:pPr rtl="0" eaLnBrk="1" latinLnBrk="1" hangingPunct="1"/>
            <a:r>
              <a:rPr lang="de-DE"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Danksagungen 2</a:t>
            </a:r>
            <a:endParaRPr lang="de-DE" noProof="1">
              <a:effectLst/>
            </a:endParaRPr>
          </a:p>
          <a:p>
            <a:endParaRPr lang="de-DE" noProof="1"/>
          </a:p>
        </p:txBody>
      </p:sp>
      <p:sp>
        <p:nvSpPr>
          <p:cNvPr id="4" name="TextBox 3">
            <a:extLst>
              <a:ext uri="{FF2B5EF4-FFF2-40B4-BE49-F238E27FC236}">
                <a16:creationId xmlns:a16="http://schemas.microsoft.com/office/drawing/2014/main" id="{3DB6FBCA-B841-CF2C-0B0D-6DB6E9A3C5AB}"/>
              </a:ext>
            </a:extLst>
          </p:cNvPr>
          <p:cNvSpPr txBox="1"/>
          <p:nvPr/>
        </p:nvSpPr>
        <p:spPr>
          <a:xfrm>
            <a:off x="4133588" y="302359"/>
            <a:ext cx="8058412" cy="6294031"/>
          </a:xfrm>
          <a:prstGeom prst="rect">
            <a:avLst/>
          </a:prstGeom>
          <a:noFill/>
        </p:spPr>
        <p:txBody>
          <a:bodyPr wrap="square" lIns="91440" tIns="45720" rIns="91440" bIns="45720" rtlCol="0" anchor="t">
            <a:spAutoFit/>
          </a:bodyPr>
          <a:lstStyle/>
          <a:p>
            <a:pPr latinLnBrk="0">
              <a:buSzPts val="2800"/>
            </a:pPr>
            <a:r>
              <a:rPr lang="en-GB" sz="1300" dirty="0">
                <a:solidFill>
                  <a:srgbClr val="231F20"/>
                </a:solidFill>
                <a:ea typeface="Calibri"/>
                <a:cs typeface="Calibri"/>
              </a:rPr>
              <a:t>Die folgenden Quellen wurden für diese Präsentation herangezogen: </a:t>
            </a:r>
          </a:p>
          <a:p>
            <a:pPr marL="285750" indent="-285750" latinLnBrk="0">
              <a:buSzPts val="2800"/>
              <a:buFont typeface="Arial" panose="020B0604020202020204" pitchFamily="34" charset="0"/>
              <a:buChar char="•"/>
            </a:pP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Gahlot, S. (2024) </a:t>
            </a:r>
            <a:r>
              <a:rPr lang="en-US" sz="1300" i="1" dirty="0">
                <a:solidFill>
                  <a:schemeClr val="dk1"/>
                </a:solidFill>
              </a:rPr>
              <a:t>Klimawandel und Windkraft: Der Wind der Veränderung. </a:t>
            </a:r>
            <a:r>
              <a:rPr lang="en-US" sz="1300" dirty="0">
                <a:solidFill>
                  <a:schemeClr val="dk1"/>
                </a:solidFill>
              </a:rPr>
              <a:t>Prevention Web/Swiss Reinsurance Company (Swiss RE).</a:t>
            </a:r>
            <a:r>
              <a:rPr lang="en-GB" sz="1300" dirty="0">
                <a:solidFill>
                  <a:srgbClr val="3F3F3F"/>
                </a:solidFill>
                <a:effectLst/>
              </a:rPr>
              <a:t> https://www.preventionweb.net/news/climate-change-and-wind-power-winds-change</a:t>
            </a: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Gernaat, D. E. H. J., de Boer, H. S., </a:t>
            </a:r>
            <a:r>
              <a:rPr lang="en-US" sz="1300" dirty="0" err="1">
                <a:solidFill>
                  <a:schemeClr val="dk1"/>
                </a:solidFill>
              </a:rPr>
              <a:t>Daioglou</a:t>
            </a:r>
            <a:r>
              <a:rPr lang="en-US" sz="1300" dirty="0">
                <a:solidFill>
                  <a:schemeClr val="dk1"/>
                </a:solidFill>
              </a:rPr>
              <a:t>, V., </a:t>
            </a:r>
            <a:r>
              <a:rPr lang="en-US" sz="1300" dirty="0" err="1">
                <a:solidFill>
                  <a:schemeClr val="dk1"/>
                </a:solidFill>
              </a:rPr>
              <a:t>Yalew</a:t>
            </a:r>
            <a:r>
              <a:rPr lang="en-US" sz="1300" dirty="0">
                <a:solidFill>
                  <a:schemeClr val="dk1"/>
                </a:solidFill>
              </a:rPr>
              <a:t>, S. G., Müller, C. und van Vuuren, D. P. (2021). Auswirkungen des Klimawandels auf die Versorgung mit erneuerbaren Energien. </a:t>
            </a:r>
            <a:r>
              <a:rPr lang="en-US" sz="1300" i="1" dirty="0">
                <a:solidFill>
                  <a:schemeClr val="dk1"/>
                </a:solidFill>
              </a:rPr>
              <a:t>Nature Climate Change</a:t>
            </a:r>
            <a:r>
              <a:rPr lang="en-US" sz="1300" dirty="0">
                <a:solidFill>
                  <a:schemeClr val="dk1"/>
                </a:solidFill>
              </a:rPr>
              <a:t>,</a:t>
            </a:r>
            <a:r>
              <a:rPr lang="en-US" sz="1300" i="1" dirty="0">
                <a:solidFill>
                  <a:schemeClr val="dk1"/>
                </a:solidFill>
              </a:rPr>
              <a:t> 11</a:t>
            </a:r>
            <a:r>
              <a:rPr lang="en-US" sz="1300" dirty="0">
                <a:solidFill>
                  <a:schemeClr val="dk1"/>
                </a:solidFill>
              </a:rPr>
              <a:t>(2), 119–125. </a:t>
            </a:r>
            <a:r>
              <a:rPr lang="en-US" sz="13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3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300" dirty="0">
                <a:solidFill>
                  <a:schemeClr val="dk1"/>
                </a:solidFill>
              </a:rPr>
              <a:t>Herrmann, A., </a:t>
            </a:r>
            <a:r>
              <a:rPr lang="en-US" sz="1300" dirty="0" err="1">
                <a:solidFill>
                  <a:schemeClr val="dk1"/>
                </a:solidFill>
              </a:rPr>
              <a:t>Mädlow</a:t>
            </a:r>
            <a:r>
              <a:rPr lang="en-US" sz="1300" dirty="0">
                <a:solidFill>
                  <a:schemeClr val="dk1"/>
                </a:solidFill>
              </a:rPr>
              <a:t>, A., Gross, U., &amp; Krause, H. (2016). </a:t>
            </a:r>
            <a:r>
              <a:rPr lang="en-US" sz="1300" i="1" dirty="0" err="1">
                <a:solidFill>
                  <a:schemeClr val="dk1"/>
                </a:solidFill>
              </a:rPr>
              <a:t>Auswirkungen </a:t>
            </a:r>
            <a:r>
              <a:rPr lang="en-US" sz="1300" i="1" dirty="0">
                <a:solidFill>
                  <a:schemeClr val="dk1"/>
                </a:solidFill>
              </a:rPr>
              <a:t>des </a:t>
            </a:r>
            <a:r>
              <a:rPr lang="en-US" sz="1300" i="1" dirty="0" err="1">
                <a:solidFill>
                  <a:schemeClr val="dk1"/>
                </a:solidFill>
              </a:rPr>
              <a:t>Klimawandels </a:t>
            </a:r>
            <a:r>
              <a:rPr lang="en-US" sz="1300" i="1" dirty="0">
                <a:solidFill>
                  <a:schemeClr val="dk1"/>
                </a:solidFill>
              </a:rPr>
              <a:t>auf den </a:t>
            </a:r>
            <a:r>
              <a:rPr lang="en-US" sz="1300" i="1" dirty="0" err="1">
                <a:solidFill>
                  <a:schemeClr val="dk1"/>
                </a:solidFill>
              </a:rPr>
              <a:t>Energiebedarf </a:t>
            </a:r>
            <a:r>
              <a:rPr lang="en-US" sz="1300" i="1" dirty="0">
                <a:solidFill>
                  <a:schemeClr val="dk1"/>
                </a:solidFill>
              </a:rPr>
              <a:t>von </a:t>
            </a:r>
            <a:r>
              <a:rPr lang="en-US" sz="1300" i="1" dirty="0" err="1">
                <a:solidFill>
                  <a:schemeClr val="dk1"/>
                </a:solidFill>
              </a:rPr>
              <a:t>Gebäuden </a:t>
            </a:r>
            <a:r>
              <a:rPr lang="en-US" sz="1300" i="1" dirty="0">
                <a:solidFill>
                  <a:schemeClr val="dk1"/>
                </a:solidFill>
              </a:rPr>
              <a:t>und den </a:t>
            </a:r>
            <a:r>
              <a:rPr lang="en-US" sz="1300" i="1" dirty="0" err="1">
                <a:solidFill>
                  <a:schemeClr val="dk1"/>
                </a:solidFill>
              </a:rPr>
              <a:t>Ertrag erneuerbarer Energien</a:t>
            </a:r>
            <a:r>
              <a:rPr lang="en-US" sz="1300" dirty="0">
                <a:solidFill>
                  <a:schemeClr val="dk1"/>
                </a:solidFill>
              </a:rPr>
              <a:t>. 9.</a:t>
            </a:r>
          </a:p>
          <a:p>
            <a:pPr marL="285750" indent="-285750" latinLnBrk="0">
              <a:buClr>
                <a:schemeClr val="dk1"/>
              </a:buClr>
              <a:buSzPts val="2800"/>
              <a:buFont typeface="Arial" panose="020B0604020202020204" pitchFamily="34" charset="0"/>
              <a:buChar char="•"/>
            </a:pPr>
            <a:r>
              <a:rPr lang="en-US" sz="1300" dirty="0">
                <a:solidFill>
                  <a:schemeClr val="dk1"/>
                </a:solidFill>
              </a:rPr>
              <a:t>IRENA. (2019). </a:t>
            </a:r>
            <a:r>
              <a:rPr lang="en-US" sz="1300" i="1" dirty="0">
                <a:solidFill>
                  <a:schemeClr val="dk1"/>
                </a:solidFill>
              </a:rPr>
              <a:t>Klimawandel und erneuerbare Energien</a:t>
            </a:r>
            <a:r>
              <a:rPr lang="en-US" sz="1300" dirty="0">
                <a:solidFill>
                  <a:schemeClr val="dk1"/>
                </a:solidFill>
              </a:rPr>
              <a:t>. Internationale Agentur für erneuerbare Energien.</a:t>
            </a:r>
            <a:r>
              <a:rPr lang="en-US" sz="13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Okonkwo, P. C., Nwokolo, S. C., Udo, S. O., </a:t>
            </a:r>
            <a:r>
              <a:rPr lang="en-US" sz="1300" dirty="0" err="1">
                <a:solidFill>
                  <a:schemeClr val="dk1"/>
                </a:solidFill>
              </a:rPr>
              <a:t>Obiwulu</a:t>
            </a:r>
            <a:r>
              <a:rPr lang="en-US" sz="1300" dirty="0">
                <a:solidFill>
                  <a:schemeClr val="dk1"/>
                </a:solidFill>
              </a:rPr>
              <a:t>, A. U., </a:t>
            </a:r>
            <a:r>
              <a:rPr lang="en-US" sz="1300" dirty="0" err="1">
                <a:solidFill>
                  <a:schemeClr val="dk1"/>
                </a:solidFill>
              </a:rPr>
              <a:t>Onnoghen</a:t>
            </a:r>
            <a:r>
              <a:rPr lang="en-US" sz="1300" dirty="0">
                <a:solidFill>
                  <a:schemeClr val="dk1"/>
                </a:solidFill>
              </a:rPr>
              <a:t>, U. N., </a:t>
            </a:r>
            <a:r>
              <a:rPr lang="en-US" sz="1300" dirty="0" err="1">
                <a:solidFill>
                  <a:schemeClr val="dk1"/>
                </a:solidFill>
              </a:rPr>
              <a:t>Alarifi</a:t>
            </a:r>
            <a:r>
              <a:rPr lang="en-US" sz="1300" dirty="0">
                <a:solidFill>
                  <a:schemeClr val="dk1"/>
                </a:solidFill>
              </a:rPr>
              <a:t>, S. S., </a:t>
            </a:r>
            <a:r>
              <a:rPr lang="en-US" sz="1300" dirty="0" err="1">
                <a:solidFill>
                  <a:schemeClr val="dk1"/>
                </a:solidFill>
              </a:rPr>
              <a:t>Eldosouky</a:t>
            </a:r>
            <a:r>
              <a:rPr lang="en-US" sz="1300" dirty="0">
                <a:solidFill>
                  <a:schemeClr val="dk1"/>
                </a:solidFill>
              </a:rPr>
              <a:t>, A. M., Ekwok, S. E., Andras, P. &amp; Akpan, A. E. (2025) </a:t>
            </a:r>
            <a:r>
              <a:rPr lang="en-US" sz="1300" i="1" dirty="0">
                <a:solidFill>
                  <a:schemeClr val="dk1"/>
                </a:solidFill>
              </a:rPr>
              <a:t>Solar-PV-Anlagen unter extremen Wetterbedingungen: Fallstudien, Klassifizierung, Vulnerabilitätsbewertung und Anpassungsstrategien. </a:t>
            </a:r>
            <a:r>
              <a:rPr lang="en-US" sz="1300" dirty="0">
                <a:solidFill>
                  <a:schemeClr val="dk1"/>
                </a:solidFill>
              </a:rPr>
              <a:t>Science Direct: Energy Reports. Band 13, Juni 2025, S. 929–959. </a:t>
            </a:r>
            <a:r>
              <a:rPr lang="en-US" sz="1300" dirty="0">
                <a:solidFill>
                  <a:schemeClr val="dk1"/>
                </a:solidFill>
                <a:hlinkClick r:id="rId5"/>
              </a:rPr>
              <a:t>https://www.sciencedirect.com/science/article/pii/S2352484724008813#:~:text=Hurricanes%20can%20inflict%20direct%20damage,may%20harm%20solar%20photovoltaic%20systems.%20 % Energieberichte, Band 13, 2025, Seiten 929–959, ISSN 2352-4847</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Russo, M. A., Carvalho, D., Martins, N., &amp; Monteiro, A. (2022). Das Unvermeidliche vorhersagen: Eine Übersicht über die Auswirkungen des Klimawandels auf erneuerbare Energiequellen. </a:t>
            </a:r>
            <a:r>
              <a:rPr lang="en-US" sz="1300" i="1" dirty="0">
                <a:solidFill>
                  <a:schemeClr val="dk1"/>
                </a:solidFill>
              </a:rPr>
              <a:t>Nachhaltige Energietechnologien und -bewertungen</a:t>
            </a:r>
            <a:r>
              <a:rPr lang="en-US" sz="1300" dirty="0">
                <a:solidFill>
                  <a:schemeClr val="dk1"/>
                </a:solidFill>
              </a:rPr>
              <a:t>,</a:t>
            </a:r>
            <a:r>
              <a:rPr lang="en-US" sz="1300" i="1" dirty="0">
                <a:solidFill>
                  <a:schemeClr val="dk1"/>
                </a:solidFill>
              </a:rPr>
              <a:t> 52</a:t>
            </a:r>
            <a:r>
              <a:rPr lang="en-US" sz="1300" dirty="0">
                <a:solidFill>
                  <a:schemeClr val="dk1"/>
                </a:solidFill>
              </a:rPr>
              <a:t>, 102283. </a:t>
            </a:r>
            <a:r>
              <a:rPr lang="en-US" sz="13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err="1">
                <a:solidFill>
                  <a:schemeClr val="dk1"/>
                </a:solidFill>
              </a:rPr>
              <a:t>Solaun</a:t>
            </a:r>
            <a:r>
              <a:rPr lang="en-US" sz="1300" dirty="0">
                <a:solidFill>
                  <a:schemeClr val="dk1"/>
                </a:solidFill>
              </a:rPr>
              <a:t>, K., &amp; </a:t>
            </a:r>
            <a:r>
              <a:rPr lang="en-US" sz="1300" dirty="0" err="1">
                <a:solidFill>
                  <a:schemeClr val="dk1"/>
                </a:solidFill>
              </a:rPr>
              <a:t>Cerdá</a:t>
            </a:r>
            <a:r>
              <a:rPr lang="en-US" sz="1300" dirty="0">
                <a:solidFill>
                  <a:schemeClr val="dk1"/>
                </a:solidFill>
              </a:rPr>
              <a:t>, E. (2019). Auswirkungen des Klimawandels auf die Erzeugung erneuerbarer Energien. Eine Übersicht über quantitative Prognosen. </a:t>
            </a:r>
            <a:r>
              <a:rPr lang="en-US" sz="1300" i="1" dirty="0">
                <a:solidFill>
                  <a:schemeClr val="dk1"/>
                </a:solidFill>
              </a:rPr>
              <a:t>Renewable and Sustainable Energy Reviews</a:t>
            </a:r>
            <a:r>
              <a:rPr lang="en-US" sz="1300" dirty="0">
                <a:solidFill>
                  <a:schemeClr val="dk1"/>
                </a:solidFill>
              </a:rPr>
              <a:t>,</a:t>
            </a:r>
            <a:r>
              <a:rPr lang="en-US" sz="1300" i="1" dirty="0">
                <a:solidFill>
                  <a:schemeClr val="dk1"/>
                </a:solidFill>
              </a:rPr>
              <a:t> 116</a:t>
            </a:r>
            <a:r>
              <a:rPr lang="en-US" sz="1300" dirty="0">
                <a:solidFill>
                  <a:schemeClr val="dk1"/>
                </a:solidFill>
              </a:rPr>
              <a:t>, 109415.</a:t>
            </a:r>
            <a:r>
              <a:rPr lang="en-US" sz="13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UNIDO, ICSHP (2022). Weltbericht zur Entwicklung kleiner Wasserkraftwerke 2022. Thematische Veröffentlichung: Kleine Wasserkraftwerke und Klimawandel. Organisation der Vereinten Nationen für industrielle Entwicklung, Wien, Österreich; Internationales Zentrum für kleine Wasserkraftwerke, Hangzhou, China. Verfügbar unter</a:t>
            </a:r>
            <a:r>
              <a:rPr lang="en-US" sz="1300" dirty="0">
                <a:solidFill>
                  <a:schemeClr val="dk1"/>
                </a:solidFill>
                <a:hlinkClick r:id="rId8"/>
              </a:rPr>
              <a:t> www.unido.org/WSHPDR</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Welt der </a:t>
            </a:r>
            <a:r>
              <a:rPr lang="en-US" sz="1300" dirty="0" err="1">
                <a:solidFill>
                  <a:schemeClr val="dk1"/>
                </a:solidFill>
              </a:rPr>
              <a:t>Physik</a:t>
            </a:r>
            <a:r>
              <a:rPr lang="en-US" sz="1300" dirty="0">
                <a:solidFill>
                  <a:schemeClr val="dk1"/>
                </a:solidFill>
              </a:rPr>
              <a:t>. (2021, 11. </a:t>
            </a:r>
            <a:r>
              <a:rPr lang="en-US" sz="1300" dirty="0" err="1">
                <a:solidFill>
                  <a:schemeClr val="dk1"/>
                </a:solidFill>
              </a:rPr>
              <a:t>Januar</a:t>
            </a:r>
            <a:r>
              <a:rPr lang="en-US" sz="1300" dirty="0">
                <a:solidFill>
                  <a:schemeClr val="dk1"/>
                </a:solidFill>
              </a:rPr>
              <a:t>). </a:t>
            </a:r>
            <a:r>
              <a:rPr lang="en-US" sz="1300" i="1" dirty="0" err="1">
                <a:solidFill>
                  <a:schemeClr val="dk1"/>
                </a:solidFill>
              </a:rPr>
              <a:t>Erneuerbare Energien im Klimawandel</a:t>
            </a:r>
            <a:r>
              <a:rPr lang="en-US" sz="1300" dirty="0">
                <a:solidFill>
                  <a:schemeClr val="dk1"/>
                </a:solidFill>
              </a:rPr>
              <a:t>.</a:t>
            </a:r>
            <a:r>
              <a:rPr lang="en-US" sz="13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300" dirty="0">
              <a:solidFill>
                <a:schemeClr val="dk1"/>
              </a:solidFill>
              <a:ea typeface="Calibri"/>
              <a:cs typeface="Calibri"/>
              <a:sym typeface="Calibri"/>
            </a:endParaRPr>
          </a:p>
          <a:p>
            <a:pPr latinLnBrk="0"/>
            <a:endParaRPr lang="en-GB" sz="1300" dirty="0"/>
          </a:p>
        </p:txBody>
      </p:sp>
    </p:spTree>
    <p:extLst>
      <p:ext uri="{BB962C8B-B14F-4D97-AF65-F5344CB8AC3E}">
        <p14:creationId xmlns:p14="http://schemas.microsoft.com/office/powerpoint/2010/main" val="33698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6040-EA34-9578-AA01-597DE266CDD4}"/>
              </a:ext>
            </a:extLst>
          </p:cNvPr>
          <p:cNvSpPr>
            <a:spLocks noGrp="1"/>
          </p:cNvSpPr>
          <p:nvPr>
            <p:ph type="title" idx="4294967295"/>
          </p:nvPr>
        </p:nvSpPr>
        <p:spPr>
          <a:xfrm>
            <a:off x="4038600" y="2885300"/>
            <a:ext cx="10515600" cy="1325563"/>
          </a:xfrm>
          <a:prstGeom prst="rect">
            <a:avLst/>
          </a:prstGeom>
        </p:spPr>
        <p:txBody>
          <a:bodyPr/>
          <a:lstStyle/>
          <a:p>
            <a:r>
              <a:rPr lang="de-DE" sz="6000" noProof="1">
                <a:solidFill>
                  <a:schemeClr val="bg1"/>
                </a:solidFill>
              </a:rPr>
              <a:t>Danke!</a:t>
            </a:r>
          </a:p>
        </p:txBody>
      </p:sp>
    </p:spTree>
    <p:extLst>
      <p:ext uri="{BB962C8B-B14F-4D97-AF65-F5344CB8AC3E}">
        <p14:creationId xmlns:p14="http://schemas.microsoft.com/office/powerpoint/2010/main" val="169924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7D4936-25BF-9585-9904-3B119E81C9E3}"/>
              </a:ext>
            </a:extLst>
          </p:cNvPr>
          <p:cNvSpPr>
            <a:spLocks noGrp="1"/>
          </p:cNvSpPr>
          <p:nvPr>
            <p:ph type="title" idx="4294967295"/>
          </p:nvPr>
        </p:nvSpPr>
        <p:spPr>
          <a:xfrm>
            <a:off x="247185" y="758976"/>
            <a:ext cx="10515600" cy="1325563"/>
          </a:xfrm>
          <a:prstGeom prst="rect">
            <a:avLst/>
          </a:prstGeom>
        </p:spPr>
        <p:txBody>
          <a:bodyPr/>
          <a:lstStyle/>
          <a:p>
            <a:r>
              <a:rPr lang="de-DE" sz="2800" b="1" noProof="1">
                <a:solidFill>
                  <a:schemeClr val="bg1"/>
                </a:solidFill>
              </a:rPr>
              <a:t>Einführung</a:t>
            </a:r>
            <a:r>
              <a:rPr lang="de-DE" sz="2800" b="1" baseline="0" noProof="1">
                <a:solidFill>
                  <a:schemeClr val="bg1"/>
                </a:solidFill>
              </a:rPr>
              <a:t> 2</a:t>
            </a:r>
            <a:endParaRPr lang="de-DE" sz="2800" b="1" noProof="1">
              <a:solidFill>
                <a:schemeClr val="bg1"/>
              </a:solidFill>
            </a:endParaRPr>
          </a:p>
        </p:txBody>
      </p:sp>
      <p:sp>
        <p:nvSpPr>
          <p:cNvPr id="2" name="TextBox 1">
            <a:extLst>
              <a:ext uri="{FF2B5EF4-FFF2-40B4-BE49-F238E27FC236}">
                <a16:creationId xmlns:a16="http://schemas.microsoft.com/office/drawing/2014/main" id="{4D366B55-7ACA-91FD-62DA-6FBF6BEC8E01}"/>
              </a:ext>
            </a:extLst>
          </p:cNvPr>
          <p:cNvSpPr txBox="1"/>
          <p:nvPr/>
        </p:nvSpPr>
        <p:spPr>
          <a:xfrm>
            <a:off x="4350003" y="1138292"/>
            <a:ext cx="7236114" cy="5262979"/>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Wir beginnen mit einer Definition des Klimawandels und untersuchen anschließend nacheinander drei verschiedene Arten der Energieerzeugung. Zunächst laden wir Sie ein, </a:t>
            </a:r>
            <a:r>
              <a:rPr lang="en-GB" sz="2400" dirty="0" err="1">
                <a:solidFill>
                  <a:srgbClr val="2B2C30"/>
                </a:solidFill>
                <a:ea typeface="Public Sans"/>
                <a:cs typeface="Public Sans"/>
                <a:sym typeface="Public Sans"/>
              </a:rPr>
              <a:t>innezuhalten</a:t>
            </a:r>
            <a:r>
              <a:rPr lang="en-GB" sz="2400" dirty="0">
                <a:solidFill>
                  <a:srgbClr val="2B2C30"/>
                </a:solidFill>
                <a:ea typeface="Public Sans"/>
                <a:cs typeface="Public Sans"/>
                <a:sym typeface="Public Sans"/>
              </a:rPr>
              <a:t> und über eine reflektierende Frage nachzudenken. Nehmen Sie sich einen Moment Zeit, um über jede Frage nachzudenken, bevor Sie mehr über eine bestimmte Art der Energieerzeugung, die potenziellen Auswirkungen des Klimawandels und mögliche Lösungen erfahren.</a:t>
            </a:r>
          </a:p>
          <a:p>
            <a:pPr latinLnBrk="0"/>
            <a:endParaRPr lang="en-GB" sz="2400" noProof="0" dirty="0">
              <a:solidFill>
                <a:srgbClr val="2B2C30"/>
              </a:solidFill>
              <a:sym typeface="Public Sans"/>
            </a:endParaRPr>
          </a:p>
          <a:p>
            <a:pPr latinLnBrk="0"/>
            <a:r>
              <a:rPr lang="en-GB" sz="2400" dirty="0">
                <a:solidFill>
                  <a:srgbClr val="2B2C30"/>
                </a:solidFill>
                <a:sym typeface="Public Sans"/>
              </a:rPr>
              <a:t>Sie können nacheinander jede Art der Energieerzeugung durcharbeiten. Alternativ können Sie über das Menü eine bestimmte Art auswählen, die Sie zuerst erkunden möchten. </a:t>
            </a:r>
            <a:endParaRPr lang="en-GB" sz="2400" noProof="0" dirty="0"/>
          </a:p>
        </p:txBody>
      </p:sp>
      <p:pic>
        <p:nvPicPr>
          <p:cNvPr id="5" name="Picture 4">
            <a:extLst>
              <a:ext uri="{FF2B5EF4-FFF2-40B4-BE49-F238E27FC236}">
                <a16:creationId xmlns:a16="http://schemas.microsoft.com/office/drawing/2014/main" id="{053F54EF-DBB7-FA94-8005-38656F8AF9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4539"/>
            <a:ext cx="4033382" cy="2688921"/>
          </a:xfrm>
          <a:prstGeom prst="rect">
            <a:avLst/>
          </a:prstGeom>
        </p:spPr>
      </p:pic>
    </p:spTree>
    <p:extLst>
      <p:ext uri="{BB962C8B-B14F-4D97-AF65-F5344CB8AC3E}">
        <p14:creationId xmlns:p14="http://schemas.microsoft.com/office/powerpoint/2010/main" val="24095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40FD4-E1E0-2E56-7DCF-8A54A92CB1A1}"/>
              </a:ext>
            </a:extLst>
          </p:cNvPr>
          <p:cNvSpPr>
            <a:spLocks noGrp="1"/>
          </p:cNvSpPr>
          <p:nvPr>
            <p:ph type="title" idx="4294967295"/>
          </p:nvPr>
        </p:nvSpPr>
        <p:spPr>
          <a:xfrm>
            <a:off x="390779" y="844628"/>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mn-ea"/>
                <a:cs typeface="+mn-cs"/>
              </a:rPr>
              <a:t>Klimawandel und drei verschiedene Arten der Energieerzeugung</a:t>
            </a:r>
            <a:endParaRPr lang="de-DE" noProof="1">
              <a:effectLst/>
            </a:endParaRPr>
          </a:p>
          <a:p>
            <a:endParaRPr lang="de-DE"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90779" y="2487345"/>
            <a:ext cx="11423738" cy="3785652"/>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US" sz="2400" dirty="0">
                <a:ea typeface="Public Sans"/>
                <a:cs typeface="Public Sans"/>
                <a:sym typeface="Public Sans"/>
              </a:rPr>
              <a:t>Erste Schritte: Was ist Klimawandel?</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Fokus auf Klimawandel und verschiedene Arten der Energieerzeugung: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Solarenergie (PV-Module).</a:t>
            </a:r>
          </a:p>
          <a:p>
            <a:pPr marL="800100" lvl="1" indent="-342900" latinLnBrk="0">
              <a:buFont typeface="Arial" panose="020B0604020202020204" pitchFamily="34" charset="0"/>
              <a:buChar char="•"/>
            </a:pPr>
            <a:r>
              <a:rPr lang="en-US" sz="2400" dirty="0">
                <a:ea typeface="Calibri"/>
                <a:cs typeface="Calibri"/>
                <a:sym typeface="Public Sans"/>
              </a:rPr>
              <a:t>Windenergie </a:t>
            </a:r>
            <a:r>
              <a:rPr lang="en-US" sz="2400" dirty="0">
                <a:ea typeface="Public Sans"/>
                <a:cs typeface="Public Sans"/>
                <a:sym typeface="Public Sans"/>
              </a:rPr>
              <a:t>(Windkraftanlagen).</a:t>
            </a:r>
          </a:p>
          <a:p>
            <a:pPr marL="800100" lvl="1" indent="-342900" latinLnBrk="0">
              <a:buFont typeface="Arial" panose="020B0604020202020204" pitchFamily="34" charset="0"/>
              <a:buChar char="•"/>
            </a:pPr>
            <a:r>
              <a:rPr lang="en-US" sz="2400" dirty="0">
                <a:ea typeface="Public Sans"/>
                <a:cs typeface="Public Sans"/>
                <a:sym typeface="Public Sans"/>
              </a:rPr>
              <a:t>Kleine Wasserkraftwerke.</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Minderung der Auswirkungen des Klimawandels auf erneuerbare Energiequellen.</a:t>
            </a:r>
          </a:p>
          <a:p>
            <a:pPr marL="342900" indent="-342900" latinLnBrk="0">
              <a:buFont typeface="Arial" panose="020B0604020202020204" pitchFamily="34" charset="0"/>
              <a:buChar char="•"/>
            </a:pPr>
            <a:endParaRPr lang="en-US" sz="2400" dirty="0">
              <a:ea typeface="Public Sans"/>
              <a:cs typeface="Public Sans"/>
            </a:endParaRPr>
          </a:p>
        </p:txBody>
      </p:sp>
    </p:spTree>
    <p:extLst>
      <p:ext uri="{BB962C8B-B14F-4D97-AF65-F5344CB8AC3E}">
        <p14:creationId xmlns:p14="http://schemas.microsoft.com/office/powerpoint/2010/main" val="389925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34167-31C4-F81D-100A-E2C8FE2F4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C39A2-3DE5-1035-5332-5053CEF5BB84}"/>
              </a:ext>
            </a:extLst>
          </p:cNvPr>
          <p:cNvSpPr>
            <a:spLocks noGrp="1"/>
          </p:cNvSpPr>
          <p:nvPr>
            <p:ph type="title" idx="4294967295"/>
          </p:nvPr>
        </p:nvSpPr>
        <p:spPr>
          <a:xfrm>
            <a:off x="250521" y="801666"/>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mn-ea"/>
                <a:cs typeface="+mn-cs"/>
              </a:rPr>
              <a:t>Was ist Klimawandel? </a:t>
            </a:r>
            <a:endParaRPr lang="de-DE" noProof="1">
              <a:effectLst/>
            </a:endParaRPr>
          </a:p>
          <a:p>
            <a:endParaRPr lang="de-DE" noProof="1"/>
          </a:p>
        </p:txBody>
      </p:sp>
      <p:pic>
        <p:nvPicPr>
          <p:cNvPr id="5" name="Picture 4">
            <a:extLst>
              <a:ext uri="{FF2B5EF4-FFF2-40B4-BE49-F238E27FC236}">
                <a16:creationId xmlns:a16="http://schemas.microsoft.com/office/drawing/2014/main" id="{195F7F43-3B7B-A497-064A-33BEB066F9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BCBC3EFB-6EA2-73C5-A404-54EB71533BD8}"/>
              </a:ext>
            </a:extLst>
          </p:cNvPr>
          <p:cNvSpPr txBox="1"/>
          <p:nvPr/>
        </p:nvSpPr>
        <p:spPr>
          <a:xfrm>
            <a:off x="4102576" y="2312471"/>
            <a:ext cx="7503089" cy="3785652"/>
          </a:xfrm>
          <a:prstGeom prst="rect">
            <a:avLst/>
          </a:prstGeom>
          <a:noFill/>
        </p:spPr>
        <p:txBody>
          <a:bodyPr wrap="square" lIns="91440" tIns="45720" rIns="91440" bIns="45720" rtlCol="0" anchor="t">
            <a:spAutoFit/>
          </a:bodyPr>
          <a:lstStyle/>
          <a:p>
            <a:pPr latinLnBrk="0"/>
            <a:r>
              <a:rPr lang="en-GB" sz="2000" dirty="0">
                <a:ea typeface="Roboto"/>
                <a:cs typeface="Roboto"/>
              </a:rPr>
              <a:t>„Der Klimawandel bezieht sich auf langfristige Veränderungen der Temperaturen und Wetterverhältnisse. Solche Veränderungen können natürlichen Ursprungs sein, beispielsweise aufgrund von Veränderungen der Sonnenaktivität oder großen Vulkanausbrüchen. </a:t>
            </a:r>
          </a:p>
          <a:p>
            <a:pPr latinLnBrk="0"/>
            <a:endParaRPr lang="en-GB" sz="2000" dirty="0">
              <a:ea typeface="Roboto"/>
              <a:cs typeface="Roboto"/>
            </a:endParaRPr>
          </a:p>
          <a:p>
            <a:pPr latinLnBrk="0"/>
            <a:r>
              <a:rPr lang="en-GB" sz="2000" dirty="0">
                <a:ea typeface="Roboto"/>
                <a:cs typeface="Roboto"/>
              </a:rPr>
              <a:t>Seit dem 19. Jahrhundert </a:t>
            </a:r>
            <a:r>
              <a:rPr lang="en-GB" sz="2000" dirty="0">
                <a:ea typeface="Roboto"/>
                <a:cs typeface="Roboto"/>
                <a:hlinkClick r:id="rId4">
                  <a:extLst>
                    <a:ext uri="{A12FA001-AC4F-418D-AE19-62706E023703}">
                      <ahyp:hlinkClr xmlns:ahyp="http://schemas.microsoft.com/office/drawing/2018/hyperlinkcolor" val="tx"/>
                    </a:ext>
                  </a:extLst>
                </a:hlinkClick>
              </a:rPr>
              <a:t>sind </a:t>
            </a:r>
            <a:r>
              <a:rPr lang="en-GB" sz="2000" dirty="0">
                <a:ea typeface="Roboto"/>
                <a:cs typeface="Roboto"/>
              </a:rPr>
              <a:t>jedoch </a:t>
            </a:r>
            <a:r>
              <a:rPr lang="en-GB" sz="2000" dirty="0">
                <a:ea typeface="Roboto"/>
                <a:cs typeface="Roboto"/>
                <a:hlinkClick r:id="rId4">
                  <a:extLst>
                    <a:ext uri="{A12FA001-AC4F-418D-AE19-62706E023703}">
                      <ahyp:hlinkClr xmlns:ahyp="http://schemas.microsoft.com/office/drawing/2018/hyperlinkcolor" val="tx"/>
                    </a:ext>
                  </a:extLst>
                </a:hlinkClick>
              </a:rPr>
              <a:t>menschliche Aktivitäten der Haupttreiber des Klimawandels</a:t>
            </a:r>
            <a:r>
              <a:rPr lang="en-GB" sz="2000" dirty="0">
                <a:ea typeface="Roboto"/>
                <a:cs typeface="Roboto"/>
              </a:rPr>
              <a:t>, vor allem aufgrund der Verbrennung fossiler Brennstoffe wie Kohle, Öl und Gas. </a:t>
            </a:r>
          </a:p>
          <a:p>
            <a:pPr latinLnBrk="0"/>
            <a:endParaRPr lang="en-GB" sz="2000" dirty="0">
              <a:ea typeface="Roboto"/>
              <a:cs typeface="Roboto"/>
            </a:endParaRPr>
          </a:p>
          <a:p>
            <a:pPr latinLnBrk="0"/>
            <a:r>
              <a:rPr lang="en-GB" sz="2000" dirty="0">
                <a:ea typeface="Roboto"/>
                <a:cs typeface="Roboto"/>
              </a:rPr>
              <a:t>Die Verbrennung fossiler Brennstoffe erzeugt Treibhausgasemissionen, die wie eine Decke um die Erde wirken, die Sonnenwärme einfangen und die Temperaturen erhöhen.“ (</a:t>
            </a:r>
            <a:r>
              <a:rPr lang="en-GB" sz="2000" dirty="0">
                <a:ea typeface="Roboto"/>
                <a:cs typeface="Roboto"/>
                <a:hlinkClick r:id="rId5">
                  <a:extLst>
                    <a:ext uri="{A12FA001-AC4F-418D-AE19-62706E023703}">
                      <ahyp:hlinkClr xmlns:ahyp="http://schemas.microsoft.com/office/drawing/2018/hyperlinkcolor" val="tx"/>
                    </a:ext>
                  </a:extLst>
                </a:hlinkClick>
              </a:rPr>
              <a:t>Vereinte Nationen</a:t>
            </a:r>
            <a:r>
              <a:rPr lang="en-GB" sz="2000" dirty="0">
                <a:ea typeface="Roboto"/>
                <a:cs typeface="Roboto"/>
              </a:rPr>
              <a:t>) </a:t>
            </a:r>
            <a:endParaRPr lang="en-GB" sz="2000" dirty="0"/>
          </a:p>
        </p:txBody>
      </p:sp>
    </p:spTree>
    <p:extLst>
      <p:ext uri="{BB962C8B-B14F-4D97-AF65-F5344CB8AC3E}">
        <p14:creationId xmlns:p14="http://schemas.microsoft.com/office/powerpoint/2010/main" val="160606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9402D-7AA3-CA70-A164-ED3D50AE9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7D99A-AA02-4E8C-8B1C-0BAA15EB04CF}"/>
              </a:ext>
            </a:extLst>
          </p:cNvPr>
          <p:cNvSpPr>
            <a:spLocks noGrp="1"/>
          </p:cNvSpPr>
          <p:nvPr>
            <p:ph type="title" idx="4294967295"/>
          </p:nvPr>
        </p:nvSpPr>
        <p:spPr>
          <a:xfrm>
            <a:off x="392152" y="801666"/>
            <a:ext cx="10515600" cy="1325563"/>
          </a:xfrm>
          <a:prstGeom prst="rect">
            <a:avLst/>
          </a:prstGeom>
        </p:spPr>
        <p:txBody>
          <a:bodyPr/>
          <a:lstStyle/>
          <a:p>
            <a:r>
              <a:rPr lang="de-DE" sz="2800" b="1" noProof="1">
                <a:solidFill>
                  <a:schemeClr val="bg1"/>
                </a:solidFill>
              </a:rPr>
              <a:t>Was ist Klimawandel? Reduzierung der Treibhausgasemissionen</a:t>
            </a:r>
          </a:p>
        </p:txBody>
      </p:sp>
      <p:pic>
        <p:nvPicPr>
          <p:cNvPr id="5" name="Picture 4">
            <a:extLst>
              <a:ext uri="{FF2B5EF4-FFF2-40B4-BE49-F238E27FC236}">
                <a16:creationId xmlns:a16="http://schemas.microsoft.com/office/drawing/2014/main" id="{BB54A7EC-130B-2AA6-8B4B-14991B3434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0698FE26-8855-FDC1-4976-215061E57FEA}"/>
              </a:ext>
              <a:ext uri="{C183D7F6-B498-43B3-948B-1728B52AA6E4}">
                <adec:decorative xmlns:adec="http://schemas.microsoft.com/office/drawing/2017/decorative" val="0"/>
              </a:ext>
            </a:extLst>
          </p:cNvPr>
          <p:cNvSpPr txBox="1"/>
          <p:nvPr/>
        </p:nvSpPr>
        <p:spPr>
          <a:xfrm>
            <a:off x="4184791" y="2298217"/>
            <a:ext cx="7541439" cy="3416320"/>
          </a:xfrm>
          <a:prstGeom prst="rect">
            <a:avLst/>
          </a:prstGeom>
          <a:noFill/>
        </p:spPr>
        <p:txBody>
          <a:bodyPr wrap="square" lIns="91440" tIns="45720" rIns="91440" bIns="45720" rtlCol="0" anchor="t">
            <a:spAutoFit/>
          </a:bodyPr>
          <a:lstStyle/>
          <a:p>
            <a:pPr latinLnBrk="0"/>
            <a:r>
              <a:rPr lang="en-GB" sz="2400" dirty="0">
                <a:ea typeface="Public Sans"/>
                <a:cs typeface="Public Sans"/>
                <a:sym typeface="Public Sans"/>
              </a:rPr>
              <a:t>Wie die </a:t>
            </a:r>
            <a:r>
              <a:rPr lang="en-GB" sz="2400" dirty="0">
                <a:ea typeface="Public Sans"/>
                <a:cs typeface="Public Sans"/>
                <a:sym typeface="Public Sans"/>
                <a:hlinkClick r:id="rId4"/>
              </a:rPr>
              <a:t>Vereinten Nationen </a:t>
            </a:r>
            <a:r>
              <a:rPr lang="en-GB" sz="2400" dirty="0">
                <a:ea typeface="Public Sans"/>
                <a:cs typeface="Public Sans"/>
                <a:sym typeface="Public Sans"/>
              </a:rPr>
              <a:t>erklären, können wir den Klimawandel durch die Reduzierung der Treibhausgasemissionen bekämpfen. Dazu müssen wir: </a:t>
            </a:r>
          </a:p>
          <a:p>
            <a:pPr latinLnBrk="0"/>
            <a:endParaRPr lang="en-GB" sz="2400" dirty="0">
              <a:ea typeface="Public Sans"/>
              <a:cs typeface="Public Sans"/>
              <a:sym typeface="Public Sans"/>
            </a:endParaRPr>
          </a:p>
          <a:p>
            <a:pPr marL="342900" indent="-342900" latinLnBrk="0">
              <a:buFont typeface="Arial" panose="020B0604020202020204" pitchFamily="34" charset="0"/>
              <a:buChar char="•"/>
            </a:pPr>
            <a:r>
              <a:rPr lang="en-GB" sz="2400" dirty="0">
                <a:ea typeface="Public Sans"/>
                <a:cs typeface="Public Sans"/>
                <a:sym typeface="Public Sans"/>
              </a:rPr>
              <a:t>von fossilen Brennstoffen (wie Kohle und Öl) auf erneuerbare Energiequellen (wie Sonne und Wind) umsteigen.</a:t>
            </a:r>
          </a:p>
          <a:p>
            <a:pPr marL="342900" indent="-342900" latinLnBrk="0">
              <a:buFont typeface="Arial" panose="020B0604020202020204" pitchFamily="34" charset="0"/>
              <a:buChar char="•"/>
            </a:pPr>
            <a:r>
              <a:rPr lang="en-GB" sz="2400" dirty="0">
                <a:ea typeface="Public Sans"/>
                <a:cs typeface="Public Sans"/>
                <a:sym typeface="Public Sans"/>
              </a:rPr>
              <a:t>uns an die Auswirkungen des Klimawandels anpassen</a:t>
            </a:r>
          </a:p>
          <a:p>
            <a:pPr marL="342900" indent="-342900" latinLnBrk="0">
              <a:buFont typeface="Arial" panose="020B0604020202020204" pitchFamily="34" charset="0"/>
              <a:buChar char="•"/>
            </a:pPr>
            <a:r>
              <a:rPr lang="en-GB" sz="2400" dirty="0">
                <a:ea typeface="Public Sans"/>
                <a:cs typeface="Public Sans"/>
                <a:sym typeface="Public Sans"/>
              </a:rPr>
              <a:t>in Veränderungen investieren. Investitionen sind sowohl von Seiten der Regierungen als auch der Unternehmen erforderlich. </a:t>
            </a:r>
          </a:p>
        </p:txBody>
      </p:sp>
    </p:spTree>
    <p:extLst>
      <p:ext uri="{BB962C8B-B14F-4D97-AF65-F5344CB8AC3E}">
        <p14:creationId xmlns:p14="http://schemas.microsoft.com/office/powerpoint/2010/main" val="200641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1C1F-E6D4-7797-0566-5519F15B2FFB}"/>
              </a:ext>
            </a:extLst>
          </p:cNvPr>
          <p:cNvSpPr>
            <a:spLocks noGrp="1"/>
          </p:cNvSpPr>
          <p:nvPr>
            <p:ph type="title" idx="4294967295"/>
          </p:nvPr>
        </p:nvSpPr>
        <p:spPr>
          <a:xfrm>
            <a:off x="436756" y="911535"/>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mn-ea"/>
                <a:cs typeface="+mn-cs"/>
              </a:rPr>
              <a:t>Verschiedene Arten der Energieerzeugung: Solarenergie (PV-Module) – Einführung</a:t>
            </a:r>
            <a:endParaRPr lang="de-DE" noProof="1">
              <a:effectLst/>
            </a:endParaRPr>
          </a:p>
          <a:p>
            <a:endParaRPr lang="de-DE"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Welche Auswirkungen könnte der Klimawandel auf die Solarenergie haben?</a:t>
            </a:r>
            <a:endParaRPr lang="en-GB" sz="4800" i="1" dirty="0">
              <a:solidFill>
                <a:schemeClr val="accent5"/>
              </a:solidFill>
            </a:endParaRPr>
          </a:p>
        </p:txBody>
      </p:sp>
    </p:spTree>
    <p:extLst>
      <p:ext uri="{BB962C8B-B14F-4D97-AF65-F5344CB8AC3E}">
        <p14:creationId xmlns:p14="http://schemas.microsoft.com/office/powerpoint/2010/main" val="235351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3D41E6-E870-2405-A797-B19B3AA777C8}"/>
              </a:ext>
            </a:extLst>
          </p:cNvPr>
          <p:cNvSpPr>
            <a:spLocks noGrp="1"/>
          </p:cNvSpPr>
          <p:nvPr>
            <p:ph type="title" idx="4294967295"/>
          </p:nvPr>
        </p:nvSpPr>
        <p:spPr>
          <a:xfrm>
            <a:off x="381000" y="822325"/>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mn-ea"/>
                <a:cs typeface="+mn-cs"/>
              </a:rPr>
              <a:t>Verschiedene Arten der Energieerzeugung: Solarenergie (PV-Module)</a:t>
            </a:r>
            <a:endParaRPr lang="de-DE" noProof="1">
              <a:effectLst/>
            </a:endParaRPr>
          </a:p>
          <a:p>
            <a:endParaRPr lang="de-DE"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459266" y="2269529"/>
            <a:ext cx="7355251" cy="4154984"/>
          </a:xfrm>
          <a:prstGeom prst="rect">
            <a:avLst/>
          </a:prstGeom>
          <a:noFill/>
        </p:spPr>
        <p:txBody>
          <a:bodyPr wrap="square" rtlCol="0">
            <a:spAutoFit/>
          </a:bodyPr>
          <a:lstStyle/>
          <a:p>
            <a:pPr latinLnBrk="0"/>
            <a:r>
              <a:rPr lang="en-US" sz="2400" dirty="0">
                <a:ea typeface="Public Sans"/>
                <a:cs typeface="Public Sans"/>
                <a:sym typeface="Public Sans"/>
              </a:rPr>
              <a:t>Photovoltaik ist eine Methode zur Stromerzeugung, bei der Sonnenenergie mithilfe von Solarzellen in Elektrizität umgewandelt wird. Diese Zellen werden zu Solarmodulen zusammengesetzt und dann auf dem Boden, auf Dächern oder schwimmend auf Staudämmen oder Seen installiert.</a:t>
            </a:r>
          </a:p>
          <a:p>
            <a:pPr latinLnBrk="0"/>
            <a:endParaRPr lang="en-US" sz="2400" dirty="0">
              <a:ea typeface="Public Sans"/>
              <a:cs typeface="Public Sans"/>
              <a:sym typeface="Public Sans"/>
            </a:endParaRPr>
          </a:p>
          <a:p>
            <a:pPr latinLnBrk="0"/>
            <a:r>
              <a:rPr lang="en-US" sz="2400" dirty="0">
                <a:ea typeface="Public Sans"/>
                <a:cs typeface="Public Sans"/>
                <a:sym typeface="Public Sans"/>
              </a:rPr>
              <a:t>Die Photovoltaik-Technologie findet weltweit immer breitere Anwendung. Jahr für Jahr macht die Photovoltaik einen größeren Anteil am Energiemix der EU aus. Im Jahr 2024 machte die Photovoltaik-Stromerzeugung laut </a:t>
            </a:r>
            <a:r>
              <a:rPr lang="en-US" sz="2400" dirty="0">
                <a:ea typeface="Public Sans"/>
                <a:cs typeface="Public Sans"/>
                <a:sym typeface="Public Sans"/>
                <a:hlinkClick r:id="rId3"/>
              </a:rPr>
              <a:t>Ember</a:t>
            </a:r>
            <a:r>
              <a:rPr lang="en-US" sz="2400" dirty="0">
                <a:ea typeface="Public Sans"/>
                <a:cs typeface="Public Sans"/>
                <a:sym typeface="Public Sans"/>
              </a:rPr>
              <a:t> 11 % der Bruttostromerzeugung der EU aus.</a:t>
            </a:r>
          </a:p>
        </p:txBody>
      </p:sp>
      <p:pic>
        <p:nvPicPr>
          <p:cNvPr id="2" name="Picture 1">
            <a:extLst>
              <a:ext uri="{FF2B5EF4-FFF2-40B4-BE49-F238E27FC236}">
                <a16:creationId xmlns:a16="http://schemas.microsoft.com/office/drawing/2014/main" id="{CEEAC485-0DD5-FADD-EF0D-2ADDF90641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5360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D6FD0-60D9-7054-1AF4-4C5954C6A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C2D84-B999-85A7-C6D8-4189F18B4B3D}"/>
              </a:ext>
            </a:extLst>
          </p:cNvPr>
          <p:cNvSpPr>
            <a:spLocks noGrp="1"/>
          </p:cNvSpPr>
          <p:nvPr>
            <p:ph type="title" idx="4294967295"/>
          </p:nvPr>
        </p:nvSpPr>
        <p:spPr>
          <a:xfrm>
            <a:off x="381000" y="788871"/>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mn-ea"/>
                <a:cs typeface="+mn-cs"/>
              </a:rPr>
              <a:t>Welche potenziellen Auswirkungen hat der Klimawandel auf die Solarenergie?</a:t>
            </a:r>
            <a:endParaRPr lang="de-DE" noProof="1">
              <a:effectLst/>
            </a:endParaRPr>
          </a:p>
          <a:p>
            <a:endParaRPr lang="de-DE" noProof="1"/>
          </a:p>
        </p:txBody>
      </p:sp>
      <p:sp>
        <p:nvSpPr>
          <p:cNvPr id="4" name="TextBox 3">
            <a:extLst>
              <a:ext uri="{FF2B5EF4-FFF2-40B4-BE49-F238E27FC236}">
                <a16:creationId xmlns:a16="http://schemas.microsoft.com/office/drawing/2014/main" id="{E89D4953-F522-1DC0-5021-75B2160CEB19}"/>
              </a:ext>
            </a:extLst>
          </p:cNvPr>
          <p:cNvSpPr txBox="1"/>
          <p:nvPr/>
        </p:nvSpPr>
        <p:spPr>
          <a:xfrm>
            <a:off x="4271029" y="2269529"/>
            <a:ext cx="7630824" cy="4154984"/>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GB" sz="2400" noProof="0" dirty="0">
                <a:ea typeface="Public Sans"/>
                <a:cs typeface="Public Sans"/>
                <a:sym typeface="Public Sans"/>
              </a:rPr>
              <a:t>Hurrikane und Tornados können sehr heftig und unvorhersehbar sein. Diese Art von Wetterereignissen kann erhebliche physische Schäden an Solar-PV-Anlagen und deren Elektrik verursachen, indem sie diese verschieben und beschädigen (Okonkwo et al., 2025). </a:t>
            </a:r>
          </a:p>
          <a:p>
            <a:pPr marL="342900" indent="-342900" latinLnBrk="0">
              <a:buFont typeface="Arial" panose="020B0604020202020204" pitchFamily="34" charset="0"/>
              <a:buChar char="•"/>
            </a:pPr>
            <a:r>
              <a:rPr lang="en-GB" sz="2400" dirty="0">
                <a:ea typeface="Public Sans"/>
                <a:cs typeface="Public Sans"/>
                <a:sym typeface="Public Sans"/>
              </a:rPr>
              <a:t>Solarpanel-Batterien können auch durch hohe Temperaturen beschädigt werden. Eine Isolierung kann hier einen gewissen Schutz bieten.</a:t>
            </a:r>
            <a:endParaRPr lang="en-GB" sz="2400" noProof="0" dirty="0">
              <a:ea typeface="Public Sans"/>
              <a:cs typeface="Public Sans"/>
            </a:endParaRPr>
          </a:p>
          <a:p>
            <a:pPr marL="342900" indent="-342900" latinLnBrk="0">
              <a:buFont typeface="Arial" panose="020B0604020202020204" pitchFamily="34" charset="0"/>
              <a:buChar char="•"/>
            </a:pPr>
            <a:r>
              <a:rPr lang="en-GB" sz="2400" noProof="0" dirty="0">
                <a:ea typeface="Public Sans"/>
                <a:cs typeface="Public Sans"/>
                <a:sym typeface="Public Sans"/>
              </a:rPr>
              <a:t>Die Nutzung von Solarenergie könnte in gemäßigten Klimazonen zunehmen, in denen es zu einer Zunahme der direkten Sonneneinstrahlung kommt (Welt der </a:t>
            </a:r>
            <a:r>
              <a:rPr lang="en-GB" sz="2400" noProof="0" dirty="0" err="1">
                <a:ea typeface="Public Sans"/>
                <a:cs typeface="Public Sans"/>
                <a:sym typeface="Public Sans"/>
              </a:rPr>
              <a:t>Physik</a:t>
            </a:r>
            <a:r>
              <a:rPr lang="en-GB" sz="2400" noProof="0" dirty="0">
                <a:ea typeface="Public Sans"/>
                <a:cs typeface="Public Sans"/>
                <a:sym typeface="Public Sans"/>
              </a:rPr>
              <a:t>, 2021).</a:t>
            </a:r>
            <a:endParaRPr lang="en-GB" sz="2400" noProof="0" dirty="0">
              <a:ea typeface="Public Sans"/>
              <a:cs typeface="Public Sans"/>
            </a:endParaRPr>
          </a:p>
          <a:p>
            <a:pPr latinLnBrk="0"/>
            <a:endParaRPr lang="en-GB" sz="2400" noProof="0" dirty="0">
              <a:ea typeface="Public Sans"/>
              <a:cs typeface="Public Sans"/>
              <a:sym typeface="Public Sans"/>
            </a:endParaRPr>
          </a:p>
        </p:txBody>
      </p:sp>
      <p:pic>
        <p:nvPicPr>
          <p:cNvPr id="3" name="Picture 2">
            <a:extLst>
              <a:ext uri="{FF2B5EF4-FFF2-40B4-BE49-F238E27FC236}">
                <a16:creationId xmlns:a16="http://schemas.microsoft.com/office/drawing/2014/main" id="{E1865EF6-35E3-158D-9060-3A865669AB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32983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AAF72843-213D-41CA-9E28-41E852B6F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384</TotalTime>
  <Words>4955</Words>
  <Application>Microsoft Macintosh PowerPoint</Application>
  <PresentationFormat>Widescreen</PresentationFormat>
  <Paragraphs>305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맑은 고딕</vt:lpstr>
      <vt:lpstr>Arial</vt:lpstr>
      <vt:lpstr>Calibri</vt:lpstr>
      <vt:lpstr>Public Sans</vt:lpstr>
      <vt:lpstr>Roboto</vt:lpstr>
      <vt:lpstr>Every1 slide master</vt:lpstr>
      <vt:lpstr>Wie wirkt sich der Klimawandel auf erneuerbare Energien aus?</vt:lpstr>
      <vt:lpstr>Einführung 1</vt:lpstr>
      <vt:lpstr>Einführung 2</vt:lpstr>
      <vt:lpstr>Klimawandel und drei verschiedene Arten der Energieerzeugung </vt:lpstr>
      <vt:lpstr>Was ist Klimawandel?  </vt:lpstr>
      <vt:lpstr>Was ist Klimawandel? Reduzierung der Treibhausgasemissionen</vt:lpstr>
      <vt:lpstr>Verschiedene Arten der Energieerzeugung: Solarenergie (PV-Module) – Einführung </vt:lpstr>
      <vt:lpstr>Verschiedene Arten der Energieerzeugung: Solarenergie (PV-Module) </vt:lpstr>
      <vt:lpstr>Welche potenziellen Auswirkungen hat der Klimawandel auf die Solarenergie? </vt:lpstr>
      <vt:lpstr>Verschiedene Arten der Energieerzeugung: Wind (Windkraftanlagen) – Einführung </vt:lpstr>
      <vt:lpstr>Verschiedene Arten der Energieerzeugung: Wind (Windkraftanlagen) </vt:lpstr>
      <vt:lpstr>Verschiedene Arten der Energieerzeugung: Wind (Windkraftanlagen)</vt:lpstr>
      <vt:lpstr>Welche potenziellen Auswirkungen hat der Klimawandel auf die Windenergie? </vt:lpstr>
      <vt:lpstr>Verschiedene Arten der Energieerzeugung: Kleinwasserkraft – Einführung </vt:lpstr>
      <vt:lpstr>Verschiedene Arten der Energieerzeugung: Kleinwasserkraft </vt:lpstr>
      <vt:lpstr>Welche Auswirkungen könnte der Klimawandel auf kleine Wasserkraftwerke haben? </vt:lpstr>
      <vt:lpstr>Abmilderung der Auswirkungen des Klimawandels auf erneuerbare Energiequellen – Einleitung </vt:lpstr>
      <vt:lpstr>Minderung der Auswirkungen des Klimawandels auf erneuerbare Energiequellen </vt:lpstr>
      <vt:lpstr>Minderung der Auswirkungen des Klimawandels auf erneuerbare Energiequellen  </vt:lpstr>
      <vt:lpstr>Minderung der Auswirkungen des Klimawandels auf erneuerbare Energiequellen</vt:lpstr>
      <vt:lpstr>Nächste Schritte </vt:lpstr>
      <vt:lpstr>Danksagungen 1 </vt:lpstr>
      <vt:lpstr>Danksagungen 2 </vt:lpstr>
      <vt:lpstr>Danke!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2026-03-17T16:40:01Z</dcterms:modified>
  <cp:category/>
</cp:coreProperties>
</file>