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Open Sans ExtraBold"/>
      <p:bold r:id="rId13"/>
      <p:boldItalic r:id="rId14"/>
    </p:embeddedFon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hfqP60u7VTwItI4xof8Lbs2bj2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OpenSansExtraBold-bold.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penSans-regular.fntdata"/><Relationship Id="rId14" Type="http://schemas.openxmlformats.org/officeDocument/2006/relationships/font" Target="fonts/OpenSansExtraBold-boldItalic.fntdata"/><Relationship Id="rId17" Type="http://schemas.openxmlformats.org/officeDocument/2006/relationships/font" Target="fonts/OpenSans-italic.fntdata"/><Relationship Id="rId16" Type="http://schemas.openxmlformats.org/officeDocument/2006/relationships/font" Target="fonts/OpenSans-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OpenSans-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grideso.com/industry-information/balancing-services/frequency-response-services/new-dynamic-services-dcdmd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grideso.com/industry-information/balancing-services/pathfinders/noa-constraint-management-pathfinder"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grideso.com/industry-information/balancing-services/pathfinders/noa-voltage-pathfinder" TargetMode="External"/><Relationship Id="rId3" Type="http://schemas.openxmlformats.org/officeDocument/2006/relationships/hyperlink" Target="https://www.nationalgrideso.com/industry-information/balancing-services/reactive-power-services/future-reactive-powe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grideso.com/industry-information/balancing-services/pathfinders/noa-stability-pathfinder" TargetMode="External"/><Relationship Id="rId3" Type="http://schemas.openxmlformats.org/officeDocument/2006/relationships/hyperlink" Target="https://www.nationalgrideso.com/future-energy/projects/stability-market-desig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grideso.com/news/demand-flexibility-service-delivers-electricity-power-10-million-household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The next four slides provide an overview of the some of the specific case studies for how Operability challenges have been addressed in a Great Britain context</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01" name="Google Shape;10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Dynamic containment</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What is it?</a:t>
            </a:r>
            <a:endParaRPr/>
          </a:p>
          <a:p>
            <a:pPr indent="-342900" lvl="0" marL="342900" rtl="0" algn="l">
              <a:lnSpc>
                <a:spcPct val="107000"/>
              </a:lnSpc>
              <a:spcBef>
                <a:spcPts val="0"/>
              </a:spcBef>
              <a:spcAft>
                <a:spcPts val="0"/>
              </a:spcAft>
              <a:buClr>
                <a:srgbClr val="0563C1"/>
              </a:buClr>
              <a:buSzPts val="1800"/>
              <a:buFont typeface="Noto Sans Symbols"/>
              <a:buChar char="∙"/>
            </a:pPr>
            <a:r>
              <a:rPr lang="en-GB" sz="1800" u="sng">
                <a:solidFill>
                  <a:srgbClr val="0563C1"/>
                </a:solidFill>
                <a:latin typeface="Calibri"/>
                <a:ea typeface="Calibri"/>
                <a:cs typeface="Calibri"/>
                <a:sym typeface="Calibri"/>
                <a:hlinkClick r:id="rId2">
                  <a:extLst>
                    <a:ext uri="{A12FA001-AC4F-418D-AE19-62706E023703}">
                      <ahyp:hlinkClr val="tx"/>
                    </a:ext>
                  </a:extLst>
                </a:hlinkClick>
              </a:rPr>
              <a:t>Dynamic Containment or DC</a:t>
            </a:r>
            <a:r>
              <a:rPr lang="en-GB" sz="1800">
                <a:latin typeface="Calibri"/>
                <a:ea typeface="Calibri"/>
                <a:cs typeface="Calibri"/>
                <a:sym typeface="Calibri"/>
              </a:rPr>
              <a:t> is a service that is designed by to act rapidly when there is a fault on the system. Faults on the system cause the frequency to fluctuate drastically, DC counteracts this fluctuation.</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There are 2 types of DC - ‘high’ and ‘low’ containment with ‘high’ containment dealing with when the frequency goes above 50Hz and ‘low’ dealing with when the frequency drops below 50Hz during a fault. </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Maximum delivery time is 1 second and is capable of sustaining that delivery for 15 minutes. </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DC being dynamic means that the any response is proportionate to the level of the fluctuation. </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How does it mitigate operability challenges?	</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Increase in renewable generation on the system has resulted in an increase in both the frequency fluctuation pre-fault and rate of change of frequency post-fault.</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DC service deals with this by detecting the fault within 0.5 seconds. This allows DC to deal with system faults faster to limit the negative effects that can occur when frequency deviates for too long.</a:t>
            </a:r>
            <a:endParaRPr/>
          </a:p>
          <a:p>
            <a:pPr indent="0" lvl="0" marL="0" rtl="0" algn="l">
              <a:spcBef>
                <a:spcPts val="800"/>
              </a:spcBef>
              <a:spcAft>
                <a:spcPts val="0"/>
              </a:spcAft>
              <a:buNone/>
            </a:pPr>
            <a:r>
              <a:t/>
            </a:r>
            <a:endParaRPr/>
          </a:p>
        </p:txBody>
      </p:sp>
      <p:sp>
        <p:nvSpPr>
          <p:cNvPr id="111" name="Google Shape;11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12" name="Google Shape;112;p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Constraint management pathfinder </a:t>
            </a:r>
            <a:endParaRPr/>
          </a:p>
          <a:p>
            <a:pPr indent="-342900" lvl="0" marL="342900" rtl="0" algn="l">
              <a:lnSpc>
                <a:spcPct val="107000"/>
              </a:lnSpc>
              <a:spcBef>
                <a:spcPts val="0"/>
              </a:spcBef>
              <a:spcAft>
                <a:spcPts val="0"/>
              </a:spcAft>
              <a:buClr>
                <a:schemeClr val="dk1"/>
              </a:buClr>
              <a:buSzPts val="1800"/>
              <a:buFont typeface="Noto Sans Symbols"/>
              <a:buChar char="∙"/>
            </a:pPr>
            <a:r>
              <a:rPr b="1" lang="en-GB" sz="1800">
                <a:latin typeface="Calibri"/>
                <a:ea typeface="Calibri"/>
                <a:cs typeface="Calibri"/>
                <a:sym typeface="Calibri"/>
              </a:rPr>
              <a:t>What is it?</a:t>
            </a:r>
            <a:endParaRPr sz="1800">
              <a:latin typeface="Calibri"/>
              <a:ea typeface="Calibri"/>
              <a:cs typeface="Calibri"/>
              <a:sym typeface="Calibri"/>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With the increase in wind generation around GB with the aim of 50GW by 2030, there will be significant constraints on the system. One area in particular being the England-Scotland border also called the ‘B6’ Boundary.</a:t>
            </a:r>
            <a:endParaRPr/>
          </a:p>
          <a:p>
            <a:pPr indent="-342900" lvl="0" marL="342900" rtl="0" algn="l">
              <a:lnSpc>
                <a:spcPct val="107000"/>
              </a:lnSpc>
              <a:spcBef>
                <a:spcPts val="0"/>
              </a:spcBef>
              <a:spcAft>
                <a:spcPts val="0"/>
              </a:spcAft>
              <a:buClr>
                <a:srgbClr val="0563C1"/>
              </a:buClr>
              <a:buSzPts val="1800"/>
              <a:buFont typeface="Noto Sans Symbols"/>
              <a:buChar char="∙"/>
            </a:pPr>
            <a:r>
              <a:rPr lang="en-GB" sz="1800" u="sng">
                <a:solidFill>
                  <a:srgbClr val="0563C1"/>
                </a:solidFill>
                <a:latin typeface="Calibri"/>
                <a:ea typeface="Calibri"/>
                <a:cs typeface="Calibri"/>
                <a:sym typeface="Calibri"/>
                <a:hlinkClick r:id="rId2">
                  <a:extLst>
                    <a:ext uri="{A12FA001-AC4F-418D-AE19-62706E023703}">
                      <ahyp:hlinkClr val="tx"/>
                    </a:ext>
                  </a:extLst>
                </a:hlinkClick>
              </a:rPr>
              <a:t>Constraint Management Pathfinder</a:t>
            </a:r>
            <a:r>
              <a:rPr lang="en-GB" sz="1800">
                <a:latin typeface="Calibri"/>
                <a:ea typeface="Calibri"/>
                <a:cs typeface="Calibri"/>
                <a:sym typeface="Calibri"/>
              </a:rPr>
              <a:t> is designed to explore new short- and long-term solutions for Intertripping services. Intertripping is where generation may be reduced or disconnected following a fault.</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Intertripping would allow more power over a boundary pre-fault as it enables the system operator to reduce the flow very rapidly in case of system faults.</a:t>
            </a:r>
            <a:endParaRPr/>
          </a:p>
          <a:p>
            <a:pPr indent="-342900" lvl="0" marL="342900" rtl="0" algn="l">
              <a:lnSpc>
                <a:spcPct val="107000"/>
              </a:lnSpc>
              <a:spcBef>
                <a:spcPts val="0"/>
              </a:spcBef>
              <a:spcAft>
                <a:spcPts val="0"/>
              </a:spcAft>
              <a:buClr>
                <a:schemeClr val="dk1"/>
              </a:buClr>
              <a:buSzPts val="1800"/>
              <a:buFont typeface="Noto Sans Symbols"/>
              <a:buChar char="∙"/>
            </a:pPr>
            <a:r>
              <a:rPr b="1" lang="en-GB" sz="1800">
                <a:latin typeface="Calibri"/>
                <a:ea typeface="Calibri"/>
                <a:cs typeface="Calibri"/>
                <a:sym typeface="Calibri"/>
              </a:rPr>
              <a:t>How does it mitigate operability challenges?</a:t>
            </a:r>
            <a:endParaRPr sz="1800">
              <a:latin typeface="Calibri"/>
              <a:ea typeface="Calibri"/>
              <a:cs typeface="Calibri"/>
              <a:sym typeface="Calibri"/>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It allows the system operator to run the system more efficiently allowing access to generation that has been moved to different areas such as B6 England-Scottish boundary.</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The graph on the right shows the increasing financial impact of constraint costs </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The initial requirements are 800MW of transmission-connected generation with the ability to be tripped off within 150micro seconds when armed and tripped by a fault.</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Through the months of April 2022 to January 2023 National Grid ESO estimated that this service has saved consumers £80million that would otherwise have been used on constraint payments.</a:t>
            </a:r>
            <a:endParaRPr/>
          </a:p>
          <a:p>
            <a:pPr indent="0" lvl="0" marL="0" rtl="0" algn="l">
              <a:spcBef>
                <a:spcPts val="800"/>
              </a:spcBef>
              <a:spcAft>
                <a:spcPts val="0"/>
              </a:spcAft>
              <a:buNone/>
            </a:pPr>
            <a:r>
              <a:t/>
            </a:r>
            <a:endParaRPr/>
          </a:p>
        </p:txBody>
      </p:sp>
      <p:sp>
        <p:nvSpPr>
          <p:cNvPr id="166" name="Google Shape;16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67" name="Google Shape;167;p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Voltage Pathfinders and Reactive Market</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What is it</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The </a:t>
            </a:r>
            <a:r>
              <a:rPr lang="en-GB" sz="1800" u="sng">
                <a:solidFill>
                  <a:srgbClr val="0563C1"/>
                </a:solidFill>
                <a:latin typeface="Calibri"/>
                <a:ea typeface="Calibri"/>
                <a:cs typeface="Calibri"/>
                <a:sym typeface="Calibri"/>
                <a:hlinkClick r:id="rId2">
                  <a:extLst>
                    <a:ext uri="{A12FA001-AC4F-418D-AE19-62706E023703}">
                      <ahyp:hlinkClr val="tx"/>
                    </a:ext>
                  </a:extLst>
                </a:hlinkClick>
              </a:rPr>
              <a:t>Voltage Pathfinders</a:t>
            </a:r>
            <a:r>
              <a:rPr lang="en-GB" sz="1800">
                <a:latin typeface="Calibri"/>
                <a:ea typeface="Calibri"/>
                <a:cs typeface="Calibri"/>
                <a:sym typeface="Calibri"/>
              </a:rPr>
              <a:t> look for the most cost-effective ways to address high voltage system issues created by the need to absorb more reactive power on the transmission network due to a drop in both minimum demand and power consumption </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They are long-term tender contracts and support the move to a 100% zero carbon by promoting the role of zero carbon assets to manage reactive power. </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Whereas The </a:t>
            </a:r>
            <a:r>
              <a:rPr lang="en-GB" sz="1800" u="sng">
                <a:solidFill>
                  <a:srgbClr val="0563C1"/>
                </a:solidFill>
                <a:latin typeface="Calibri"/>
                <a:ea typeface="Calibri"/>
                <a:cs typeface="Calibri"/>
                <a:sym typeface="Calibri"/>
                <a:hlinkClick r:id="rId3">
                  <a:extLst>
                    <a:ext uri="{A12FA001-AC4F-418D-AE19-62706E023703}">
                      <ahyp:hlinkClr val="tx"/>
                    </a:ext>
                  </a:extLst>
                </a:hlinkClick>
              </a:rPr>
              <a:t>Reactive Market design</a:t>
            </a:r>
            <a:r>
              <a:rPr lang="en-GB" sz="1800">
                <a:latin typeface="Calibri"/>
                <a:ea typeface="Calibri"/>
                <a:cs typeface="Calibri"/>
                <a:sym typeface="Calibri"/>
              </a:rPr>
              <a:t> project has explored market design solutions to resolve the challenges for procuring reactive power, ensuring cost efficient solutions by maximising the participation of low carbon and flexible technologies.</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This project looks at services across 3 timeframes; short-term looking at the day-head, medium-term looking at year-ahead contracts, and long-term market which covers over 4 years.</a:t>
            </a:r>
            <a:endParaRPr/>
          </a:p>
          <a:p>
            <a:pPr indent="-342900" lvl="0" marL="342900" rtl="0" algn="l">
              <a:lnSpc>
                <a:spcPct val="107000"/>
              </a:lnSpc>
              <a:spcBef>
                <a:spcPts val="0"/>
              </a:spcBef>
              <a:spcAft>
                <a:spcPts val="0"/>
              </a:spcAft>
              <a:buClr>
                <a:schemeClr val="dk1"/>
              </a:buClr>
              <a:buSzPts val="1800"/>
              <a:buFont typeface="Noto Sans Symbols"/>
              <a:buChar char="∙"/>
            </a:pPr>
            <a:r>
              <a:rPr b="1" lang="en-GB" sz="1800">
                <a:latin typeface="Calibri"/>
                <a:ea typeface="Calibri"/>
                <a:cs typeface="Calibri"/>
                <a:sym typeface="Calibri"/>
              </a:rPr>
              <a:t>How does it mitigate operability challenges? </a:t>
            </a:r>
            <a:endParaRPr sz="1800">
              <a:latin typeface="Calibri"/>
              <a:ea typeface="Calibri"/>
              <a:cs typeface="Calibri"/>
              <a:sym typeface="Calibri"/>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This is aimed to solve the loss of reactive power providers due to decommissioning of aging power plants.</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decarbonisation means that these retired generators are not being replaced with similar assets. Confounding the issues as the new assets are further away from the locations where reactive services are needed. </a:t>
            </a:r>
            <a:endParaRPr/>
          </a:p>
          <a:p>
            <a:pPr indent="0" lvl="0" marL="0" rtl="0" algn="l">
              <a:spcBef>
                <a:spcPts val="800"/>
              </a:spcBef>
              <a:spcAft>
                <a:spcPts val="0"/>
              </a:spcAft>
              <a:buNone/>
            </a:pPr>
            <a:r>
              <a:t/>
            </a:r>
            <a:endParaRPr/>
          </a:p>
        </p:txBody>
      </p:sp>
      <p:sp>
        <p:nvSpPr>
          <p:cNvPr id="179" name="Google Shape;17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80" name="Google Shape;180;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Stability Pathfinders and Market</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The </a:t>
            </a:r>
            <a:r>
              <a:rPr lang="en-GB" sz="1800" u="sng">
                <a:solidFill>
                  <a:srgbClr val="0563C1"/>
                </a:solidFill>
                <a:latin typeface="Calibri"/>
                <a:ea typeface="Calibri"/>
                <a:cs typeface="Calibri"/>
                <a:sym typeface="Calibri"/>
                <a:hlinkClick r:id="rId2">
                  <a:extLst>
                    <a:ext uri="{A12FA001-AC4F-418D-AE19-62706E023703}">
                      <ahyp:hlinkClr val="tx"/>
                    </a:ext>
                  </a:extLst>
                </a:hlinkClick>
              </a:rPr>
              <a:t>Stability Pathfinders</a:t>
            </a:r>
            <a:r>
              <a:rPr lang="en-GB" sz="1800">
                <a:latin typeface="Calibri"/>
                <a:ea typeface="Calibri"/>
                <a:cs typeface="Calibri"/>
                <a:sym typeface="Calibri"/>
              </a:rPr>
              <a:t> look for the most cost-effective way to address stability issues created by the decline in system inertia caused by the loss of conventional generation that provided system stability as a by-product to generating energy </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Three rounds of stability Pathfinder long-term tenders across different parts of GB in order to ensure National Grid ESO has access to enough system inertia and short circuit level to run the system reliably.</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Whereas The </a:t>
            </a:r>
            <a:r>
              <a:rPr lang="en-GB" sz="1800" u="sng">
                <a:solidFill>
                  <a:srgbClr val="0563C1"/>
                </a:solidFill>
                <a:latin typeface="Calibri"/>
                <a:ea typeface="Calibri"/>
                <a:cs typeface="Calibri"/>
                <a:sym typeface="Calibri"/>
                <a:hlinkClick r:id="rId3">
                  <a:extLst>
                    <a:ext uri="{A12FA001-AC4F-418D-AE19-62706E023703}">
                      <ahyp:hlinkClr val="tx"/>
                    </a:ext>
                  </a:extLst>
                </a:hlinkClick>
              </a:rPr>
              <a:t>Stability Market design</a:t>
            </a:r>
            <a:r>
              <a:rPr lang="en-GB" sz="1800">
                <a:latin typeface="Calibri"/>
                <a:ea typeface="Calibri"/>
                <a:cs typeface="Calibri"/>
                <a:sym typeface="Calibri"/>
              </a:rPr>
              <a:t> project will consider the current GB stability arrangements and investigate the best options for an end to end market design. </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The market will be designed to work across 3 timeframes; short-term looking at the day-head, medium-term looking at year-ahead contracts, and long-term market which covers 4+ years.</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This allows the system operator a route to access stability services through an open, transparent, and competitive market.</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It will promote the role of long-term investment signals for new assets such as synchronous condensers and also grid-forming capability in short-term market.</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It is anticipated that the benefits of this market in 2030 would be approx. £58million</a:t>
            </a:r>
            <a:endParaRPr/>
          </a:p>
          <a:p>
            <a:pPr indent="-342900" lvl="0" marL="342900" rtl="0" algn="l">
              <a:lnSpc>
                <a:spcPct val="107000"/>
              </a:lnSpc>
              <a:spcBef>
                <a:spcPts val="0"/>
              </a:spcBef>
              <a:spcAft>
                <a:spcPts val="0"/>
              </a:spcAft>
              <a:buClr>
                <a:schemeClr val="dk1"/>
              </a:buClr>
              <a:buSzPts val="1800"/>
              <a:buFont typeface="Noto Sans Symbols"/>
              <a:buChar char="∙"/>
            </a:pPr>
            <a:r>
              <a:rPr b="1" lang="en-GB" sz="1800">
                <a:latin typeface="Calibri"/>
                <a:ea typeface="Calibri"/>
                <a:cs typeface="Calibri"/>
                <a:sym typeface="Calibri"/>
              </a:rPr>
              <a:t>How does it mitigate operability challenges? </a:t>
            </a:r>
            <a:endParaRPr sz="1800">
              <a:latin typeface="Calibri"/>
              <a:ea typeface="Calibri"/>
              <a:cs typeface="Calibri"/>
              <a:sym typeface="Calibri"/>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With the removal of carbon intensive assets there is a loss of inherent system stability, including system inertia, short circuit level and dynamic voltage.</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As a result there will be a significant increase in the needs for inertia as highlighted by the graph </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The stability Pathfinders and Stability Market are projects that work to mitigate the 40% loss of inertia over the last decade on GB’s system since the shift towards more renewable generation.</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The total spend on three stability Pathfinders to date is over £1.6bn and they provide significant savings versus alternative options</a:t>
            </a:r>
            <a:endParaRPr/>
          </a:p>
          <a:p>
            <a:pPr indent="0" lvl="0" marL="0" rtl="0" algn="l">
              <a:spcBef>
                <a:spcPts val="800"/>
              </a:spcBef>
              <a:spcAft>
                <a:spcPts val="0"/>
              </a:spcAft>
              <a:buNone/>
            </a:pPr>
            <a:r>
              <a:t/>
            </a:r>
            <a:endParaRPr/>
          </a:p>
        </p:txBody>
      </p:sp>
      <p:sp>
        <p:nvSpPr>
          <p:cNvPr id="194" name="Google Shape;19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195" name="Google Shape;195;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Demand Flexibility Service</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What is it?</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The </a:t>
            </a:r>
            <a:r>
              <a:rPr lang="en-GB" sz="1800" u="sng">
                <a:solidFill>
                  <a:srgbClr val="0563C1"/>
                </a:solidFill>
                <a:latin typeface="Calibri"/>
                <a:ea typeface="Calibri"/>
                <a:cs typeface="Calibri"/>
                <a:sym typeface="Calibri"/>
                <a:hlinkClick r:id="rId2">
                  <a:extLst>
                    <a:ext uri="{A12FA001-AC4F-418D-AE19-62706E023703}">
                      <ahyp:hlinkClr val="tx"/>
                    </a:ext>
                  </a:extLst>
                </a:hlinkClick>
              </a:rPr>
              <a:t>Demand Flexibility Service (DFS)</a:t>
            </a:r>
            <a:r>
              <a:rPr lang="en-GB" sz="1800">
                <a:latin typeface="Calibri"/>
                <a:ea typeface="Calibri"/>
                <a:cs typeface="Calibri"/>
                <a:sym typeface="Calibri"/>
              </a:rPr>
              <a:t> is a service put in place by National Grid ESO across the winter of 2022/2023 and launched following the global energy crisis when the energy price increased sharply.</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It is designed to reward both domestic and some commercial customers with smart meters, by offering incentives that will reduce their energy bills by using less power at certain peak points during the day.</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The demonstration tests had a guaranteed minimum price of £3kWh, but could be more depending on the price in the Balancing mechanism </a:t>
            </a:r>
            <a:endParaRPr/>
          </a:p>
          <a:p>
            <a:pPr indent="-342900" lvl="0" marL="342900" rtl="0" algn="l">
              <a:lnSpc>
                <a:spcPct val="107000"/>
              </a:lnSpc>
              <a:spcBef>
                <a:spcPts val="0"/>
              </a:spcBef>
              <a:spcAft>
                <a:spcPts val="0"/>
              </a:spcAft>
              <a:buClr>
                <a:schemeClr val="dk1"/>
              </a:buClr>
              <a:buSzPts val="1800"/>
              <a:buFont typeface="Noto Sans Symbols"/>
              <a:buChar char="∙"/>
            </a:pPr>
            <a:r>
              <a:rPr b="1" lang="en-GB" sz="1800">
                <a:latin typeface="Calibri"/>
                <a:ea typeface="Calibri"/>
                <a:cs typeface="Calibri"/>
                <a:sym typeface="Calibri"/>
              </a:rPr>
              <a:t>How does it mitigate operability challenges?</a:t>
            </a:r>
            <a:endParaRPr sz="1800">
              <a:latin typeface="Calibri"/>
              <a:ea typeface="Calibri"/>
              <a:cs typeface="Calibri"/>
              <a:sym typeface="Calibri"/>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This helps to deal with a few of the operability challenges highlighted earlier by reducing energy usage during peak hours and cost of electricity down.</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Energy Balancing - it helps to reduce the peak draw on the system reducing the need for redispatching generation to meet that demand.</a:t>
            </a:r>
            <a:endParaRPr/>
          </a:p>
          <a:p>
            <a:pPr indent="-342900" lvl="0" marL="342900" rtl="0" algn="l">
              <a:lnSpc>
                <a:spcPct val="107000"/>
              </a:lnSpc>
              <a:spcBef>
                <a:spcPts val="0"/>
              </a:spcBef>
              <a:spcAft>
                <a:spcPts val="0"/>
              </a:spcAft>
              <a:buClr>
                <a:schemeClr val="dk1"/>
              </a:buClr>
              <a:buSzPts val="1800"/>
              <a:buFont typeface="Noto Sans Symbols"/>
              <a:buChar char="∙"/>
            </a:pPr>
            <a:r>
              <a:rPr lang="en-GB" sz="1800">
                <a:latin typeface="Calibri"/>
                <a:ea typeface="Calibri"/>
                <a:cs typeface="Calibri"/>
                <a:sym typeface="Calibri"/>
              </a:rPr>
              <a:t>System Adequacy – the service provides more flexibility when the output of renewable energy plants is low, during less windy/sunny days.</a:t>
            </a:r>
            <a:endParaRPr/>
          </a:p>
          <a:p>
            <a:pPr indent="0" lvl="0" marL="0" rtl="0" algn="l">
              <a:spcBef>
                <a:spcPts val="800"/>
              </a:spcBef>
              <a:spcAft>
                <a:spcPts val="0"/>
              </a:spcAft>
              <a:buNone/>
            </a:pPr>
            <a:r>
              <a:t/>
            </a:r>
            <a:endParaRPr/>
          </a:p>
        </p:txBody>
      </p:sp>
      <p:sp>
        <p:nvSpPr>
          <p:cNvPr id="215" name="Google Shape;21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Trebuchet MS"/>
              <a:buNone/>
            </a:pPr>
            <a:r>
              <a:rPr b="0" i="0" lang="en-GB" sz="1400" u="none" cap="none" strike="noStrike">
                <a:solidFill>
                  <a:srgbClr val="000000"/>
                </a:solidFill>
                <a:latin typeface="Trebuchet MS"/>
                <a:ea typeface="Trebuchet MS"/>
                <a:cs typeface="Trebuchet MS"/>
                <a:sym typeface="Trebuchet MS"/>
              </a:rPr>
              <a:t>Notes view: </a:t>
            </a:r>
            <a:fld id="{00000000-1234-1234-1234-123412341234}" type="slidenum">
              <a:rPr b="0" i="0" lang="en-GB" sz="1400" u="none" cap="none" strike="noStrike">
                <a:solidFill>
                  <a:srgbClr val="000000"/>
                </a:solidFill>
                <a:latin typeface="Trebuchet MS"/>
                <a:ea typeface="Trebuchet MS"/>
                <a:cs typeface="Trebuchet MS"/>
                <a:sym typeface="Trebuchet MS"/>
              </a:rPr>
              <a:t>‹#›</a:t>
            </a:fld>
            <a:endParaRPr b="0" i="0" sz="1400" u="none" cap="none" strike="noStrike">
              <a:solidFill>
                <a:srgbClr val="000000"/>
              </a:solidFill>
              <a:latin typeface="Trebuchet MS"/>
              <a:ea typeface="Trebuchet MS"/>
              <a:cs typeface="Trebuchet MS"/>
              <a:sym typeface="Trebuchet MS"/>
            </a:endParaRPr>
          </a:p>
        </p:txBody>
      </p:sp>
      <p:sp>
        <p:nvSpPr>
          <p:cNvPr id="216" name="Google Shape;216;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27" name="Google Shape;22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5" name="Shape 15"/>
        <p:cNvGrpSpPr/>
        <p:nvPr/>
      </p:nvGrpSpPr>
      <p:grpSpPr>
        <a:xfrm>
          <a:off x="0" y="0"/>
          <a:ext cx="0" cy="0"/>
          <a:chOff x="0" y="0"/>
          <a:chExt cx="0" cy="0"/>
        </a:xfrm>
      </p:grpSpPr>
      <p:pic>
        <p:nvPicPr>
          <p:cNvPr descr="A picture containing website&#10;&#10;Description automatically generated" id="16" name="Google Shape;16;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10"/>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0"/>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0"/>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0"/>
          <p:cNvSpPr/>
          <p:nvPr>
            <p:ph idx="2" type="pic"/>
          </p:nvPr>
        </p:nvSpPr>
        <p:spPr>
          <a:xfrm>
            <a:off x="5183188" y="987425"/>
            <a:ext cx="6172200" cy="4873625"/>
          </a:xfrm>
          <a:prstGeom prst="rect">
            <a:avLst/>
          </a:prstGeom>
          <a:noFill/>
          <a:ln>
            <a:noFill/>
          </a:ln>
        </p:spPr>
      </p:sp>
      <p:sp>
        <p:nvSpPr>
          <p:cNvPr id="82" name="Google Shape;82;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1" name="Shape 21"/>
        <p:cNvGrpSpPr/>
        <p:nvPr/>
      </p:nvGrpSpPr>
      <p:grpSpPr>
        <a:xfrm>
          <a:off x="0" y="0"/>
          <a:ext cx="0" cy="0"/>
          <a:chOff x="0" y="0"/>
          <a:chExt cx="0" cy="0"/>
        </a:xfrm>
      </p:grpSpPr>
      <p:sp>
        <p:nvSpPr>
          <p:cNvPr id="22" name="Google Shape;22;p11"/>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1"/>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Calibri"/>
              <a:buAutoNum type="arabicPeriod"/>
              <a:defRPr sz="2000">
                <a:latin typeface="Calibri"/>
                <a:ea typeface="Calibri"/>
                <a:cs typeface="Calibri"/>
                <a:sym typeface="Calibri"/>
              </a:defRPr>
            </a:lvl1pPr>
            <a:lvl2pPr indent="-355600" lvl="1" marL="914400" algn="l">
              <a:lnSpc>
                <a:spcPct val="100000"/>
              </a:lnSpc>
              <a:spcBef>
                <a:spcPts val="300"/>
              </a:spcBef>
              <a:spcAft>
                <a:spcPts val="0"/>
              </a:spcAft>
              <a:buClr>
                <a:schemeClr val="dk1"/>
              </a:buClr>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Clr>
                <a:schemeClr val="dk1"/>
              </a:buClr>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Clr>
                <a:schemeClr val="dk1"/>
              </a:buClr>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4" name="Google Shape;24;p11"/>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 name="Google Shape;25;p11"/>
          <p:cNvGrpSpPr/>
          <p:nvPr/>
        </p:nvGrpSpPr>
        <p:grpSpPr>
          <a:xfrm>
            <a:off x="9055065" y="227808"/>
            <a:ext cx="1097280" cy="718618"/>
            <a:chOff x="3403969" y="5271776"/>
            <a:chExt cx="1878150" cy="1161732"/>
          </a:xfrm>
        </p:grpSpPr>
        <p:pic>
          <p:nvPicPr>
            <p:cNvPr descr="Logo&#10;&#10;Description automatically generated" id="26" name="Google Shape;26;p11"/>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27" name="Google Shape;27;p11"/>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28" name="Google Shape;28;p11"/>
          <p:cNvPicPr preferRelativeResize="0"/>
          <p:nvPr/>
        </p:nvPicPr>
        <p:blipFill rotWithShape="1">
          <a:blip r:embed="rId3">
            <a:alphaModFix/>
          </a:blip>
          <a:srcRect b="55139" l="72969" r="1015" t="6111"/>
          <a:stretch/>
        </p:blipFill>
        <p:spPr>
          <a:xfrm>
            <a:off x="10504156" y="127446"/>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 name="Shape 35"/>
        <p:cNvGrpSpPr/>
        <p:nvPr/>
      </p:nvGrpSpPr>
      <p:grpSpPr>
        <a:xfrm>
          <a:off x="0" y="0"/>
          <a:ext cx="0" cy="0"/>
          <a:chOff x="0" y="0"/>
          <a:chExt cx="0" cy="0"/>
        </a:xfrm>
      </p:grpSpPr>
      <p:sp>
        <p:nvSpPr>
          <p:cNvPr id="36" name="Google Shape;36;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8" name="Google Shape;3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668383" y="4547829"/>
            <a:ext cx="7892284" cy="194875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Open Sans ExtraBold"/>
              <a:buNone/>
            </a:pPr>
            <a:r>
              <a:rPr lang="en-GB" sz="6700">
                <a:solidFill>
                  <a:schemeClr val="lt1"/>
                </a:solidFill>
              </a:rPr>
              <a:t>Lecture 5 </a:t>
            </a:r>
            <a:br>
              <a:rPr lang="en-GB"/>
            </a:br>
            <a:r>
              <a:rPr lang="en-GB" sz="4900"/>
              <a:t>Operational Requirements – Case Study</a:t>
            </a:r>
            <a:endParaRPr/>
          </a:p>
        </p:txBody>
      </p:sp>
      <p:sp>
        <p:nvSpPr>
          <p:cNvPr id="104" name="Google Shape;104;p1"/>
          <p:cNvSpPr txBox="1"/>
          <p:nvPr>
            <p:ph idx="1" type="subTitle"/>
          </p:nvPr>
        </p:nvSpPr>
        <p:spPr>
          <a:xfrm>
            <a:off x="709479" y="3421995"/>
            <a:ext cx="3186383" cy="9548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GB"/>
              <a:t>The Electricity Transition Playbook</a:t>
            </a:r>
            <a:endParaRPr/>
          </a:p>
        </p:txBody>
      </p:sp>
      <p:sp>
        <p:nvSpPr>
          <p:cNvPr id="105" name="Google Shape;105;p1"/>
          <p:cNvSpPr txBox="1"/>
          <p:nvPr>
            <p:ph idx="2" type="body"/>
          </p:nvPr>
        </p:nvSpPr>
        <p:spPr>
          <a:xfrm>
            <a:off x="8707582" y="6106160"/>
            <a:ext cx="3484418" cy="33591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1600"/>
              <a:buNone/>
            </a:pPr>
            <a:r>
              <a:rPr lang="en-GB"/>
              <a:t>Version 1.0</a:t>
            </a:r>
            <a:endParaRPr/>
          </a:p>
        </p:txBody>
      </p:sp>
      <p:sp>
        <p:nvSpPr>
          <p:cNvPr id="106" name="Google Shape;106;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107" name="Google Shape;107;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type="title"/>
          </p:nvPr>
        </p:nvSpPr>
        <p:spPr>
          <a:xfrm>
            <a:off x="629400" y="476496"/>
            <a:ext cx="8103896" cy="3600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600"/>
              <a:t>Case study 1: Dynamic Containment </a:t>
            </a:r>
            <a:endParaRPr/>
          </a:p>
        </p:txBody>
      </p:sp>
      <p:sp>
        <p:nvSpPr>
          <p:cNvPr id="115" name="Google Shape;115;p2"/>
          <p:cNvSpPr txBox="1"/>
          <p:nvPr/>
        </p:nvSpPr>
        <p:spPr>
          <a:xfrm>
            <a:off x="174915" y="1113184"/>
            <a:ext cx="5871658" cy="328360"/>
          </a:xfrm>
          <a:prstGeom prst="rect">
            <a:avLst/>
          </a:prstGeom>
          <a:noFill/>
          <a:ln>
            <a:noFill/>
          </a:ln>
        </p:spPr>
        <p:txBody>
          <a:bodyPr anchorCtr="0" anchor="t" bIns="45700" lIns="91425" spcFirstLastPara="1" rIns="91425" wrap="square" tIns="45700">
            <a:spAutoFit/>
          </a:bodyPr>
          <a:lstStyle/>
          <a:p>
            <a:pPr indent="0" lvl="2" marL="44450" marR="0" rtl="0" algn="just">
              <a:lnSpc>
                <a:spcPct val="107000"/>
              </a:lnSpc>
              <a:spcBef>
                <a:spcPts val="0"/>
              </a:spcBef>
              <a:spcAft>
                <a:spcPts val="0"/>
              </a:spcAft>
              <a:buNone/>
            </a:pPr>
            <a:r>
              <a:rPr b="1" i="0" lang="en-GB" sz="1500" u="none" cap="none" strike="noStrike">
                <a:solidFill>
                  <a:schemeClr val="accent2"/>
                </a:solidFill>
                <a:latin typeface="Calibri"/>
                <a:ea typeface="Calibri"/>
                <a:cs typeface="Calibri"/>
                <a:sym typeface="Calibri"/>
              </a:rPr>
              <a:t>What is it?</a:t>
            </a:r>
            <a:endParaRPr/>
          </a:p>
        </p:txBody>
      </p:sp>
      <p:sp>
        <p:nvSpPr>
          <p:cNvPr id="116" name="Google Shape;116;p2"/>
          <p:cNvSpPr txBox="1"/>
          <p:nvPr/>
        </p:nvSpPr>
        <p:spPr>
          <a:xfrm>
            <a:off x="6234077" y="1249485"/>
            <a:ext cx="5603928" cy="1516313"/>
          </a:xfrm>
          <a:prstGeom prst="rect">
            <a:avLst/>
          </a:prstGeom>
          <a:noFill/>
          <a:ln>
            <a:noFill/>
          </a:ln>
        </p:spPr>
        <p:txBody>
          <a:bodyPr anchorCtr="0" anchor="t" bIns="45700" lIns="91425" spcFirstLastPara="1" rIns="91425" wrap="square" tIns="45700">
            <a:spAutoFit/>
          </a:bodyPr>
          <a:lstStyle/>
          <a:p>
            <a:pPr indent="0" lvl="2" marL="44450" marR="0" rtl="0" algn="just">
              <a:lnSpc>
                <a:spcPct val="107000"/>
              </a:lnSpc>
              <a:spcBef>
                <a:spcPts val="0"/>
              </a:spcBef>
              <a:spcAft>
                <a:spcPts val="0"/>
              </a:spcAft>
              <a:buNone/>
            </a:pPr>
            <a:r>
              <a:rPr b="1" i="0" lang="en-GB" sz="1500" u="none" cap="none" strike="noStrike">
                <a:solidFill>
                  <a:schemeClr val="accent2"/>
                </a:solidFill>
                <a:latin typeface="Calibri"/>
                <a:ea typeface="Calibri"/>
                <a:cs typeface="Calibri"/>
                <a:sym typeface="Calibri"/>
              </a:rPr>
              <a:t>Participants</a:t>
            </a:r>
            <a:endParaRPr/>
          </a:p>
          <a:p>
            <a:pPr indent="-228600" lvl="2" marL="273050" marR="0" rtl="0" algn="just">
              <a:lnSpc>
                <a:spcPct val="107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Over 2022-23 FY, the market consisted of 30 active participants with executed volume of approx. 3TW and average clearing price of 10.2 £/MW/h for both DC High and Low services.</a:t>
            </a:r>
            <a:endParaRPr/>
          </a:p>
          <a:p>
            <a:pPr indent="-228600" lvl="2" marL="273050" marR="0" rtl="0" algn="just">
              <a:lnSpc>
                <a:spcPct val="107000"/>
              </a:lnSpc>
              <a:spcBef>
                <a:spcPts val="0"/>
              </a:spcBef>
              <a:spcAft>
                <a:spcPts val="0"/>
              </a:spcAft>
              <a:buClr>
                <a:schemeClr val="dk1"/>
              </a:buClr>
              <a:buSzPts val="1200"/>
              <a:buFont typeface="Noto Sans Symbols"/>
              <a:buChar char="∙"/>
            </a:pPr>
            <a:r>
              <a:rPr b="0" i="0" lang="en-GB" sz="1200" u="none" cap="none" strike="noStrike">
                <a:solidFill>
                  <a:schemeClr val="dk1"/>
                </a:solidFill>
                <a:latin typeface="Calibri"/>
                <a:ea typeface="Calibri"/>
                <a:cs typeface="Calibri"/>
                <a:sym typeface="Calibri"/>
              </a:rPr>
              <a:t>At the moment, the primary technology participating in DC is battery energy storage due to flexibility and speed of response.</a:t>
            </a:r>
            <a:endParaRPr/>
          </a:p>
          <a:p>
            <a:pPr indent="-152400" lvl="2" marL="273050" marR="0" rtl="0" algn="just">
              <a:lnSpc>
                <a:spcPct val="107000"/>
              </a:lnSpc>
              <a:spcBef>
                <a:spcPts val="0"/>
              </a:spcBef>
              <a:spcAft>
                <a:spcPts val="0"/>
              </a:spcAft>
              <a:buClr>
                <a:schemeClr val="dk1"/>
              </a:buClr>
              <a:buSzPts val="1200"/>
              <a:buFont typeface="Noto Sans Symbols"/>
              <a:buNone/>
            </a:pPr>
            <a:r>
              <a:t/>
            </a:r>
            <a:endParaRPr b="0" i="0" sz="1200" u="none" cap="none" strike="noStrike">
              <a:solidFill>
                <a:schemeClr val="dk1"/>
              </a:solidFill>
              <a:latin typeface="Calibri"/>
              <a:ea typeface="Calibri"/>
              <a:cs typeface="Calibri"/>
              <a:sym typeface="Calibri"/>
            </a:endParaRPr>
          </a:p>
        </p:txBody>
      </p:sp>
      <p:grpSp>
        <p:nvGrpSpPr>
          <p:cNvPr id="117" name="Google Shape;117;p2"/>
          <p:cNvGrpSpPr/>
          <p:nvPr/>
        </p:nvGrpSpPr>
        <p:grpSpPr>
          <a:xfrm>
            <a:off x="6268174" y="2895052"/>
            <a:ext cx="5315174" cy="3528679"/>
            <a:chOff x="6615428" y="4026733"/>
            <a:chExt cx="4590093" cy="2797236"/>
          </a:xfrm>
        </p:grpSpPr>
        <p:grpSp>
          <p:nvGrpSpPr>
            <p:cNvPr id="118" name="Google Shape;118;p2"/>
            <p:cNvGrpSpPr/>
            <p:nvPr/>
          </p:nvGrpSpPr>
          <p:grpSpPr>
            <a:xfrm>
              <a:off x="6615428" y="4026733"/>
              <a:ext cx="4590093" cy="2624489"/>
              <a:chOff x="6603071" y="4026733"/>
              <a:chExt cx="4590093" cy="2624489"/>
            </a:xfrm>
          </p:grpSpPr>
          <p:pic>
            <p:nvPicPr>
              <p:cNvPr id="119" name="Google Shape;119;p2"/>
              <p:cNvPicPr preferRelativeResize="0"/>
              <p:nvPr/>
            </p:nvPicPr>
            <p:blipFill rotWithShape="1">
              <a:blip r:embed="rId3">
                <a:alphaModFix/>
              </a:blip>
              <a:srcRect b="0" l="0" r="0" t="0"/>
              <a:stretch/>
            </p:blipFill>
            <p:spPr>
              <a:xfrm>
                <a:off x="6603071" y="4089090"/>
                <a:ext cx="4590093" cy="2562132"/>
              </a:xfrm>
              <a:prstGeom prst="rect">
                <a:avLst/>
              </a:prstGeom>
              <a:noFill/>
              <a:ln>
                <a:noFill/>
              </a:ln>
            </p:spPr>
          </p:pic>
          <p:sp>
            <p:nvSpPr>
              <p:cNvPr id="120" name="Google Shape;120;p2"/>
              <p:cNvSpPr/>
              <p:nvPr/>
            </p:nvSpPr>
            <p:spPr>
              <a:xfrm>
                <a:off x="7012459" y="4026733"/>
                <a:ext cx="3892379" cy="20692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DC volumes: Jan 2021 - Dec 2022</a:t>
                </a:r>
                <a:endParaRPr/>
              </a:p>
            </p:txBody>
          </p:sp>
        </p:grpSp>
        <p:sp>
          <p:nvSpPr>
            <p:cNvPr id="121" name="Google Shape;121;p2"/>
            <p:cNvSpPr/>
            <p:nvPr/>
          </p:nvSpPr>
          <p:spPr>
            <a:xfrm>
              <a:off x="7313142" y="6617043"/>
              <a:ext cx="3892379" cy="20692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i="1" lang="en-GB" sz="600">
                  <a:solidFill>
                    <a:schemeClr val="dk1"/>
                  </a:solidFill>
                  <a:latin typeface="Calibri"/>
                  <a:ea typeface="Calibri"/>
                  <a:cs typeface="Calibri"/>
                  <a:sym typeface="Calibri"/>
                </a:rPr>
                <a:t>NGESO Markets Roadmap</a:t>
              </a:r>
              <a:endParaRPr/>
            </a:p>
          </p:txBody>
        </p:sp>
      </p:grpSp>
      <p:grpSp>
        <p:nvGrpSpPr>
          <p:cNvPr id="122" name="Google Shape;122;p2"/>
          <p:cNvGrpSpPr/>
          <p:nvPr/>
        </p:nvGrpSpPr>
        <p:grpSpPr>
          <a:xfrm>
            <a:off x="629400" y="1671004"/>
            <a:ext cx="4952794" cy="4272428"/>
            <a:chOff x="1136328" y="3994135"/>
            <a:chExt cx="3892379" cy="2626195"/>
          </a:xfrm>
        </p:grpSpPr>
        <p:sp>
          <p:nvSpPr>
            <p:cNvPr id="123" name="Google Shape;123;p2"/>
            <p:cNvSpPr/>
            <p:nvPr/>
          </p:nvSpPr>
          <p:spPr>
            <a:xfrm>
              <a:off x="1136328" y="3994135"/>
              <a:ext cx="3892379" cy="20692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500">
                  <a:solidFill>
                    <a:schemeClr val="dk1"/>
                  </a:solidFill>
                  <a:latin typeface="Calibri"/>
                  <a:ea typeface="Calibri"/>
                  <a:cs typeface="Calibri"/>
                  <a:sym typeface="Calibri"/>
                </a:rPr>
                <a:t>Operational limits of DC</a:t>
              </a:r>
              <a:endParaRPr/>
            </a:p>
          </p:txBody>
        </p:sp>
        <p:grpSp>
          <p:nvGrpSpPr>
            <p:cNvPr id="124" name="Google Shape;124;p2"/>
            <p:cNvGrpSpPr/>
            <p:nvPr/>
          </p:nvGrpSpPr>
          <p:grpSpPr>
            <a:xfrm>
              <a:off x="1154398" y="4317617"/>
              <a:ext cx="3856237" cy="2302713"/>
              <a:chOff x="-316820" y="-17709"/>
              <a:chExt cx="4988010" cy="3257875"/>
            </a:xfrm>
          </p:grpSpPr>
          <p:cxnSp>
            <p:nvCxnSpPr>
              <p:cNvPr id="125" name="Google Shape;125;p2"/>
              <p:cNvCxnSpPr/>
              <p:nvPr/>
            </p:nvCxnSpPr>
            <p:spPr>
              <a:xfrm rot="10800000">
                <a:off x="1440000" y="1331231"/>
                <a:ext cx="719000" cy="0"/>
              </a:xfrm>
              <a:prstGeom prst="straightConnector1">
                <a:avLst/>
              </a:prstGeom>
              <a:noFill/>
              <a:ln cap="rnd" cmpd="sng" w="19050">
                <a:solidFill>
                  <a:srgbClr val="D8D8D8"/>
                </a:solidFill>
                <a:prstDash val="dot"/>
                <a:round/>
                <a:headEnd len="sm" w="sm" type="none"/>
                <a:tailEnd len="sm" w="sm" type="none"/>
              </a:ln>
            </p:spPr>
          </p:cxnSp>
          <p:cxnSp>
            <p:nvCxnSpPr>
              <p:cNvPr id="126" name="Google Shape;126;p2"/>
              <p:cNvCxnSpPr/>
              <p:nvPr/>
            </p:nvCxnSpPr>
            <p:spPr>
              <a:xfrm rot="10800000">
                <a:off x="2160000" y="1548000"/>
                <a:ext cx="719000" cy="0"/>
              </a:xfrm>
              <a:prstGeom prst="straightConnector1">
                <a:avLst/>
              </a:prstGeom>
              <a:noFill/>
              <a:ln cap="rnd" cmpd="sng" w="19050">
                <a:solidFill>
                  <a:srgbClr val="D8D8D8"/>
                </a:solidFill>
                <a:prstDash val="dot"/>
                <a:round/>
                <a:headEnd len="sm" w="sm" type="none"/>
                <a:tailEnd len="sm" w="sm" type="none"/>
              </a:ln>
            </p:spPr>
          </p:cxnSp>
          <p:cxnSp>
            <p:nvCxnSpPr>
              <p:cNvPr id="127" name="Google Shape;127;p2"/>
              <p:cNvCxnSpPr/>
              <p:nvPr/>
            </p:nvCxnSpPr>
            <p:spPr>
              <a:xfrm flipH="1">
                <a:off x="2160000" y="2700000"/>
                <a:ext cx="1800000" cy="769"/>
              </a:xfrm>
              <a:prstGeom prst="straightConnector1">
                <a:avLst/>
              </a:prstGeom>
              <a:noFill/>
              <a:ln cap="rnd" cmpd="sng" w="19050">
                <a:solidFill>
                  <a:srgbClr val="D8D8D8"/>
                </a:solidFill>
                <a:prstDash val="dot"/>
                <a:round/>
                <a:headEnd len="sm" w="sm" type="none"/>
                <a:tailEnd len="sm" w="sm" type="none"/>
              </a:ln>
            </p:spPr>
          </p:cxnSp>
          <p:cxnSp>
            <p:nvCxnSpPr>
              <p:cNvPr id="128" name="Google Shape;128;p2"/>
              <p:cNvCxnSpPr/>
              <p:nvPr/>
            </p:nvCxnSpPr>
            <p:spPr>
              <a:xfrm flipH="1">
                <a:off x="359999" y="179231"/>
                <a:ext cx="1800000" cy="769"/>
              </a:xfrm>
              <a:prstGeom prst="straightConnector1">
                <a:avLst/>
              </a:prstGeom>
              <a:noFill/>
              <a:ln cap="rnd" cmpd="sng" w="19050">
                <a:solidFill>
                  <a:srgbClr val="D8D8D8"/>
                </a:solidFill>
                <a:prstDash val="dot"/>
                <a:round/>
                <a:headEnd len="sm" w="sm" type="none"/>
                <a:tailEnd len="sm" w="sm" type="none"/>
              </a:ln>
            </p:spPr>
          </p:cxnSp>
          <p:sp>
            <p:nvSpPr>
              <p:cNvPr id="129" name="Google Shape;129;p2"/>
              <p:cNvSpPr/>
              <p:nvPr/>
            </p:nvSpPr>
            <p:spPr>
              <a:xfrm>
                <a:off x="-316820" y="1801714"/>
                <a:ext cx="2161703" cy="14384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900">
                    <a:solidFill>
                      <a:srgbClr val="7F7F7F"/>
                    </a:solidFill>
                    <a:latin typeface="Arial"/>
                    <a:ea typeface="Arial"/>
                    <a:cs typeface="Arial"/>
                    <a:sym typeface="Arial"/>
                  </a:rPr>
                  <a:t>1 second</a:t>
                </a:r>
                <a:endParaRPr/>
              </a:p>
              <a:p>
                <a:pPr indent="0" lvl="0" marL="0" marR="0" rtl="0" algn="ctr">
                  <a:spcBef>
                    <a:spcPts val="0"/>
                  </a:spcBef>
                  <a:spcAft>
                    <a:spcPts val="0"/>
                  </a:spcAft>
                  <a:buNone/>
                </a:pPr>
                <a:r>
                  <a:rPr lang="en-GB" sz="900">
                    <a:solidFill>
                      <a:srgbClr val="7F7F7F"/>
                    </a:solidFill>
                    <a:latin typeface="Arial"/>
                    <a:ea typeface="Arial"/>
                    <a:cs typeface="Arial"/>
                    <a:sym typeface="Arial"/>
                  </a:rPr>
                  <a:t>to full delivery</a:t>
                </a:r>
                <a:endParaRPr/>
              </a:p>
            </p:txBody>
          </p:sp>
          <p:cxnSp>
            <p:nvCxnSpPr>
              <p:cNvPr id="130" name="Google Shape;130;p2"/>
              <p:cNvCxnSpPr/>
              <p:nvPr/>
            </p:nvCxnSpPr>
            <p:spPr>
              <a:xfrm rot="10800000">
                <a:off x="1440000" y="1332000"/>
                <a:ext cx="0" cy="108000"/>
              </a:xfrm>
              <a:prstGeom prst="straightConnector1">
                <a:avLst/>
              </a:prstGeom>
              <a:noFill/>
              <a:ln cap="rnd" cmpd="sng" w="19050">
                <a:solidFill>
                  <a:srgbClr val="D8D8D8"/>
                </a:solidFill>
                <a:prstDash val="dot"/>
                <a:round/>
                <a:headEnd len="sm" w="sm" type="none"/>
                <a:tailEnd len="sm" w="sm" type="none"/>
              </a:ln>
            </p:spPr>
          </p:cxnSp>
          <p:cxnSp>
            <p:nvCxnSpPr>
              <p:cNvPr id="131" name="Google Shape;131;p2"/>
              <p:cNvCxnSpPr/>
              <p:nvPr/>
            </p:nvCxnSpPr>
            <p:spPr>
              <a:xfrm rot="10800000">
                <a:off x="2878770" y="1440000"/>
                <a:ext cx="0" cy="108000"/>
              </a:xfrm>
              <a:prstGeom prst="straightConnector1">
                <a:avLst/>
              </a:prstGeom>
              <a:noFill/>
              <a:ln cap="rnd" cmpd="sng" w="19050">
                <a:solidFill>
                  <a:srgbClr val="D8D8D8"/>
                </a:solidFill>
                <a:prstDash val="dot"/>
                <a:round/>
                <a:headEnd len="sm" w="sm" type="none"/>
                <a:tailEnd len="sm" w="sm" type="none"/>
              </a:ln>
            </p:spPr>
          </p:cxnSp>
          <p:cxnSp>
            <p:nvCxnSpPr>
              <p:cNvPr id="132" name="Google Shape;132;p2"/>
              <p:cNvCxnSpPr/>
              <p:nvPr/>
            </p:nvCxnSpPr>
            <p:spPr>
              <a:xfrm rot="10800000">
                <a:off x="3960000" y="1439231"/>
                <a:ext cx="0" cy="1260000"/>
              </a:xfrm>
              <a:prstGeom prst="straightConnector1">
                <a:avLst/>
              </a:prstGeom>
              <a:noFill/>
              <a:ln cap="rnd" cmpd="sng" w="19050">
                <a:solidFill>
                  <a:srgbClr val="D8D8D8"/>
                </a:solidFill>
                <a:prstDash val="dot"/>
                <a:round/>
                <a:headEnd len="sm" w="sm" type="none"/>
                <a:tailEnd len="sm" w="sm" type="none"/>
              </a:ln>
            </p:spPr>
          </p:cxnSp>
          <p:cxnSp>
            <p:nvCxnSpPr>
              <p:cNvPr id="133" name="Google Shape;133;p2"/>
              <p:cNvCxnSpPr/>
              <p:nvPr/>
            </p:nvCxnSpPr>
            <p:spPr>
              <a:xfrm rot="10800000">
                <a:off x="360000" y="180000"/>
                <a:ext cx="0" cy="1260000"/>
              </a:xfrm>
              <a:prstGeom prst="straightConnector1">
                <a:avLst/>
              </a:prstGeom>
              <a:noFill/>
              <a:ln cap="rnd" cmpd="sng" w="19050">
                <a:solidFill>
                  <a:srgbClr val="D8D8D8"/>
                </a:solidFill>
                <a:prstDash val="dot"/>
                <a:round/>
                <a:headEnd len="sm" w="sm" type="none"/>
                <a:tailEnd len="sm" w="sm" type="none"/>
              </a:ln>
            </p:spPr>
          </p:cxnSp>
          <p:cxnSp>
            <p:nvCxnSpPr>
              <p:cNvPr id="134" name="Google Shape;134;p2"/>
              <p:cNvCxnSpPr/>
              <p:nvPr/>
            </p:nvCxnSpPr>
            <p:spPr>
              <a:xfrm rot="10800000">
                <a:off x="2160000" y="0"/>
                <a:ext cx="0" cy="2880000"/>
              </a:xfrm>
              <a:prstGeom prst="straightConnector1">
                <a:avLst/>
              </a:prstGeom>
              <a:noFill/>
              <a:ln cap="flat" cmpd="sng" w="19050">
                <a:solidFill>
                  <a:srgbClr val="A5A5A5"/>
                </a:solidFill>
                <a:prstDash val="solid"/>
                <a:miter lim="800000"/>
                <a:headEnd len="sm" w="sm" type="none"/>
                <a:tailEnd len="sm" w="sm" type="none"/>
              </a:ln>
            </p:spPr>
          </p:cxnSp>
          <p:cxnSp>
            <p:nvCxnSpPr>
              <p:cNvPr id="135" name="Google Shape;135;p2"/>
              <p:cNvCxnSpPr/>
              <p:nvPr/>
            </p:nvCxnSpPr>
            <p:spPr>
              <a:xfrm flipH="1" rot="10800000">
                <a:off x="0" y="1440000"/>
                <a:ext cx="4320000" cy="1"/>
              </a:xfrm>
              <a:prstGeom prst="straightConnector1">
                <a:avLst/>
              </a:prstGeom>
              <a:noFill/>
              <a:ln cap="flat" cmpd="sng" w="19050">
                <a:solidFill>
                  <a:srgbClr val="A5A5A5"/>
                </a:solidFill>
                <a:prstDash val="solid"/>
                <a:miter lim="800000"/>
                <a:headEnd len="med" w="med" type="triangle"/>
                <a:tailEnd len="med" w="med" type="triangle"/>
              </a:ln>
            </p:spPr>
          </p:cxnSp>
          <p:cxnSp>
            <p:nvCxnSpPr>
              <p:cNvPr id="136" name="Google Shape;136;p2"/>
              <p:cNvCxnSpPr/>
              <p:nvPr/>
            </p:nvCxnSpPr>
            <p:spPr>
              <a:xfrm rot="10800000">
                <a:off x="360000" y="1440000"/>
                <a:ext cx="0" cy="72000"/>
              </a:xfrm>
              <a:prstGeom prst="straightConnector1">
                <a:avLst/>
              </a:prstGeom>
              <a:noFill/>
              <a:ln cap="flat" cmpd="sng" w="19050">
                <a:solidFill>
                  <a:srgbClr val="A5A5A5"/>
                </a:solidFill>
                <a:prstDash val="solid"/>
                <a:miter lim="800000"/>
                <a:headEnd len="sm" w="sm" type="none"/>
                <a:tailEnd len="sm" w="sm" type="none"/>
              </a:ln>
            </p:spPr>
          </p:cxnSp>
          <p:cxnSp>
            <p:nvCxnSpPr>
              <p:cNvPr id="137" name="Google Shape;137;p2"/>
              <p:cNvCxnSpPr/>
              <p:nvPr/>
            </p:nvCxnSpPr>
            <p:spPr>
              <a:xfrm rot="10800000">
                <a:off x="720000" y="1440000"/>
                <a:ext cx="0" cy="72000"/>
              </a:xfrm>
              <a:prstGeom prst="straightConnector1">
                <a:avLst/>
              </a:prstGeom>
              <a:noFill/>
              <a:ln cap="flat" cmpd="sng" w="19050">
                <a:solidFill>
                  <a:srgbClr val="A5A5A5"/>
                </a:solidFill>
                <a:prstDash val="solid"/>
                <a:miter lim="800000"/>
                <a:headEnd len="sm" w="sm" type="none"/>
                <a:tailEnd len="sm" w="sm" type="none"/>
              </a:ln>
            </p:spPr>
          </p:cxnSp>
          <p:cxnSp>
            <p:nvCxnSpPr>
              <p:cNvPr id="138" name="Google Shape;138;p2"/>
              <p:cNvCxnSpPr/>
              <p:nvPr/>
            </p:nvCxnSpPr>
            <p:spPr>
              <a:xfrm rot="10800000">
                <a:off x="1080000" y="1440000"/>
                <a:ext cx="0" cy="72000"/>
              </a:xfrm>
              <a:prstGeom prst="straightConnector1">
                <a:avLst/>
              </a:prstGeom>
              <a:noFill/>
              <a:ln cap="flat" cmpd="sng" w="19050">
                <a:solidFill>
                  <a:srgbClr val="A5A5A5"/>
                </a:solidFill>
                <a:prstDash val="solid"/>
                <a:miter lim="800000"/>
                <a:headEnd len="sm" w="sm" type="none"/>
                <a:tailEnd len="sm" w="sm" type="none"/>
              </a:ln>
            </p:spPr>
          </p:cxnSp>
          <p:cxnSp>
            <p:nvCxnSpPr>
              <p:cNvPr id="139" name="Google Shape;139;p2"/>
              <p:cNvCxnSpPr/>
              <p:nvPr/>
            </p:nvCxnSpPr>
            <p:spPr>
              <a:xfrm rot="10800000">
                <a:off x="1440000" y="1440000"/>
                <a:ext cx="0" cy="72000"/>
              </a:xfrm>
              <a:prstGeom prst="straightConnector1">
                <a:avLst/>
              </a:prstGeom>
              <a:noFill/>
              <a:ln cap="flat" cmpd="sng" w="19050">
                <a:solidFill>
                  <a:srgbClr val="A5A5A5"/>
                </a:solidFill>
                <a:prstDash val="solid"/>
                <a:miter lim="800000"/>
                <a:headEnd len="sm" w="sm" type="none"/>
                <a:tailEnd len="sm" w="sm" type="none"/>
              </a:ln>
            </p:spPr>
          </p:cxnSp>
          <p:cxnSp>
            <p:nvCxnSpPr>
              <p:cNvPr id="140" name="Google Shape;140;p2"/>
              <p:cNvCxnSpPr/>
              <p:nvPr/>
            </p:nvCxnSpPr>
            <p:spPr>
              <a:xfrm rot="10800000">
                <a:off x="1800000" y="1440000"/>
                <a:ext cx="0" cy="72000"/>
              </a:xfrm>
              <a:prstGeom prst="straightConnector1">
                <a:avLst/>
              </a:prstGeom>
              <a:noFill/>
              <a:ln cap="flat" cmpd="sng" w="19050">
                <a:solidFill>
                  <a:srgbClr val="A5A5A5"/>
                </a:solidFill>
                <a:prstDash val="solid"/>
                <a:miter lim="800000"/>
                <a:headEnd len="sm" w="sm" type="none"/>
                <a:tailEnd len="sm" w="sm" type="none"/>
              </a:ln>
            </p:spPr>
          </p:cxnSp>
          <p:cxnSp>
            <p:nvCxnSpPr>
              <p:cNvPr id="141" name="Google Shape;141;p2"/>
              <p:cNvCxnSpPr/>
              <p:nvPr/>
            </p:nvCxnSpPr>
            <p:spPr>
              <a:xfrm rot="10800000">
                <a:off x="2519000" y="1368000"/>
                <a:ext cx="0" cy="72000"/>
              </a:xfrm>
              <a:prstGeom prst="straightConnector1">
                <a:avLst/>
              </a:prstGeom>
              <a:noFill/>
              <a:ln cap="flat" cmpd="sng" w="19050">
                <a:solidFill>
                  <a:srgbClr val="A5A5A5"/>
                </a:solidFill>
                <a:prstDash val="solid"/>
                <a:miter lim="800000"/>
                <a:headEnd len="sm" w="sm" type="none"/>
                <a:tailEnd len="sm" w="sm" type="none"/>
              </a:ln>
            </p:spPr>
          </p:cxnSp>
          <p:cxnSp>
            <p:nvCxnSpPr>
              <p:cNvPr id="142" name="Google Shape;142;p2"/>
              <p:cNvCxnSpPr/>
              <p:nvPr/>
            </p:nvCxnSpPr>
            <p:spPr>
              <a:xfrm rot="10800000">
                <a:off x="2879000" y="1368000"/>
                <a:ext cx="0" cy="72000"/>
              </a:xfrm>
              <a:prstGeom prst="straightConnector1">
                <a:avLst/>
              </a:prstGeom>
              <a:noFill/>
              <a:ln cap="flat" cmpd="sng" w="19050">
                <a:solidFill>
                  <a:srgbClr val="A5A5A5"/>
                </a:solidFill>
                <a:prstDash val="solid"/>
                <a:miter lim="800000"/>
                <a:headEnd len="sm" w="sm" type="none"/>
                <a:tailEnd len="sm" w="sm" type="none"/>
              </a:ln>
            </p:spPr>
          </p:cxnSp>
          <p:cxnSp>
            <p:nvCxnSpPr>
              <p:cNvPr id="143" name="Google Shape;143;p2"/>
              <p:cNvCxnSpPr/>
              <p:nvPr/>
            </p:nvCxnSpPr>
            <p:spPr>
              <a:xfrm rot="10800000">
                <a:off x="3239000" y="1368000"/>
                <a:ext cx="0" cy="72000"/>
              </a:xfrm>
              <a:prstGeom prst="straightConnector1">
                <a:avLst/>
              </a:prstGeom>
              <a:noFill/>
              <a:ln cap="flat" cmpd="sng" w="19050">
                <a:solidFill>
                  <a:srgbClr val="A5A5A5"/>
                </a:solidFill>
                <a:prstDash val="solid"/>
                <a:miter lim="800000"/>
                <a:headEnd len="sm" w="sm" type="none"/>
                <a:tailEnd len="sm" w="sm" type="none"/>
              </a:ln>
            </p:spPr>
          </p:cxnSp>
          <p:cxnSp>
            <p:nvCxnSpPr>
              <p:cNvPr id="144" name="Google Shape;144;p2"/>
              <p:cNvCxnSpPr/>
              <p:nvPr/>
            </p:nvCxnSpPr>
            <p:spPr>
              <a:xfrm rot="10800000">
                <a:off x="3599000" y="1368000"/>
                <a:ext cx="0" cy="72000"/>
              </a:xfrm>
              <a:prstGeom prst="straightConnector1">
                <a:avLst/>
              </a:prstGeom>
              <a:noFill/>
              <a:ln cap="flat" cmpd="sng" w="19050">
                <a:solidFill>
                  <a:srgbClr val="A5A5A5"/>
                </a:solidFill>
                <a:prstDash val="solid"/>
                <a:miter lim="800000"/>
                <a:headEnd len="sm" w="sm" type="none"/>
                <a:tailEnd len="sm" w="sm" type="none"/>
              </a:ln>
            </p:spPr>
          </p:cxnSp>
          <p:cxnSp>
            <p:nvCxnSpPr>
              <p:cNvPr id="145" name="Google Shape;145;p2"/>
              <p:cNvCxnSpPr/>
              <p:nvPr/>
            </p:nvCxnSpPr>
            <p:spPr>
              <a:xfrm rot="10800000">
                <a:off x="3959000" y="1368000"/>
                <a:ext cx="0" cy="72000"/>
              </a:xfrm>
              <a:prstGeom prst="straightConnector1">
                <a:avLst/>
              </a:prstGeom>
              <a:noFill/>
              <a:ln cap="flat" cmpd="sng" w="19050">
                <a:solidFill>
                  <a:srgbClr val="A5A5A5"/>
                </a:solidFill>
                <a:prstDash val="solid"/>
                <a:miter lim="800000"/>
                <a:headEnd len="sm" w="sm" type="none"/>
                <a:tailEnd len="sm" w="sm" type="none"/>
              </a:ln>
            </p:spPr>
          </p:cxnSp>
          <p:cxnSp>
            <p:nvCxnSpPr>
              <p:cNvPr id="146" name="Google Shape;146;p2"/>
              <p:cNvCxnSpPr/>
              <p:nvPr/>
            </p:nvCxnSpPr>
            <p:spPr>
              <a:xfrm>
                <a:off x="2160000" y="180000"/>
                <a:ext cx="72000" cy="0"/>
              </a:xfrm>
              <a:prstGeom prst="straightConnector1">
                <a:avLst/>
              </a:prstGeom>
              <a:noFill/>
              <a:ln cap="flat" cmpd="sng" w="19050">
                <a:solidFill>
                  <a:srgbClr val="A5A5A5"/>
                </a:solidFill>
                <a:prstDash val="solid"/>
                <a:miter lim="800000"/>
                <a:headEnd len="sm" w="sm" type="none"/>
                <a:tailEnd len="sm" w="sm" type="none"/>
              </a:ln>
            </p:spPr>
          </p:cxnSp>
          <p:cxnSp>
            <p:nvCxnSpPr>
              <p:cNvPr id="147" name="Google Shape;147;p2"/>
              <p:cNvCxnSpPr/>
              <p:nvPr/>
            </p:nvCxnSpPr>
            <p:spPr>
              <a:xfrm>
                <a:off x="2088000" y="2700000"/>
                <a:ext cx="72000" cy="0"/>
              </a:xfrm>
              <a:prstGeom prst="straightConnector1">
                <a:avLst/>
              </a:prstGeom>
              <a:noFill/>
              <a:ln cap="flat" cmpd="sng" w="19050">
                <a:solidFill>
                  <a:srgbClr val="A5A5A5"/>
                </a:solidFill>
                <a:prstDash val="solid"/>
                <a:miter lim="800000"/>
                <a:headEnd len="sm" w="sm" type="none"/>
                <a:tailEnd len="sm" w="sm" type="none"/>
              </a:ln>
            </p:spPr>
          </p:cxnSp>
          <p:sp>
            <p:nvSpPr>
              <p:cNvPr id="148" name="Google Shape;148;p2"/>
              <p:cNvSpPr txBox="1"/>
              <p:nvPr/>
            </p:nvSpPr>
            <p:spPr>
              <a:xfrm>
                <a:off x="2146553" y="-17709"/>
                <a:ext cx="606554" cy="4006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rgbClr val="7F7F7F"/>
                    </a:solidFill>
                    <a:latin typeface="Arial"/>
                    <a:ea typeface="Arial"/>
                    <a:cs typeface="Arial"/>
                    <a:sym typeface="Arial"/>
                  </a:rPr>
                  <a:t>100%</a:t>
                </a:r>
                <a:endParaRPr/>
              </a:p>
            </p:txBody>
          </p:sp>
          <p:sp>
            <p:nvSpPr>
              <p:cNvPr id="149" name="Google Shape;149;p2"/>
              <p:cNvSpPr txBox="1"/>
              <p:nvPr/>
            </p:nvSpPr>
            <p:spPr>
              <a:xfrm>
                <a:off x="1383266" y="2483955"/>
                <a:ext cx="606554" cy="4006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rgbClr val="7F7F7F"/>
                    </a:solidFill>
                    <a:latin typeface="Arial"/>
                    <a:ea typeface="Arial"/>
                    <a:cs typeface="Arial"/>
                    <a:sym typeface="Arial"/>
                  </a:rPr>
                  <a:t>100%</a:t>
                </a:r>
                <a:endParaRPr/>
              </a:p>
            </p:txBody>
          </p:sp>
          <p:sp>
            <p:nvSpPr>
              <p:cNvPr id="150" name="Google Shape;150;p2"/>
              <p:cNvSpPr txBox="1"/>
              <p:nvPr/>
            </p:nvSpPr>
            <p:spPr>
              <a:xfrm rot="-5400000">
                <a:off x="62461" y="1717012"/>
                <a:ext cx="565875" cy="3663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rgbClr val="7F7F7F"/>
                    </a:solidFill>
                    <a:latin typeface="Arial"/>
                    <a:ea typeface="Arial"/>
                    <a:cs typeface="Arial"/>
                    <a:sym typeface="Arial"/>
                  </a:rPr>
                  <a:t>49.5</a:t>
                </a:r>
                <a:endParaRPr/>
              </a:p>
            </p:txBody>
          </p:sp>
          <p:sp>
            <p:nvSpPr>
              <p:cNvPr id="151" name="Google Shape;151;p2"/>
              <p:cNvSpPr txBox="1"/>
              <p:nvPr/>
            </p:nvSpPr>
            <p:spPr>
              <a:xfrm rot="-5400000">
                <a:off x="1136399" y="1717012"/>
                <a:ext cx="565875" cy="3663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rgbClr val="7F7F7F"/>
                    </a:solidFill>
                    <a:latin typeface="Arial"/>
                    <a:ea typeface="Arial"/>
                    <a:cs typeface="Arial"/>
                    <a:sym typeface="Arial"/>
                  </a:rPr>
                  <a:t>49.8</a:t>
                </a:r>
                <a:endParaRPr/>
              </a:p>
            </p:txBody>
          </p:sp>
          <p:sp>
            <p:nvSpPr>
              <p:cNvPr id="152" name="Google Shape;152;p2"/>
              <p:cNvSpPr txBox="1"/>
              <p:nvPr/>
            </p:nvSpPr>
            <p:spPr>
              <a:xfrm rot="-5400000">
                <a:off x="2583463" y="1010101"/>
                <a:ext cx="565875" cy="3663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rgbClr val="7F7F7F"/>
                    </a:solidFill>
                    <a:latin typeface="Arial"/>
                    <a:ea typeface="Arial"/>
                    <a:cs typeface="Arial"/>
                    <a:sym typeface="Arial"/>
                  </a:rPr>
                  <a:t>50.2</a:t>
                </a:r>
                <a:endParaRPr/>
              </a:p>
            </p:txBody>
          </p:sp>
          <p:sp>
            <p:nvSpPr>
              <p:cNvPr id="153" name="Google Shape;153;p2"/>
              <p:cNvSpPr txBox="1"/>
              <p:nvPr/>
            </p:nvSpPr>
            <p:spPr>
              <a:xfrm rot="-5400000">
                <a:off x="3647849" y="1030776"/>
                <a:ext cx="565875" cy="3663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rgbClr val="7F7F7F"/>
                    </a:solidFill>
                    <a:latin typeface="Arial"/>
                    <a:ea typeface="Arial"/>
                    <a:cs typeface="Arial"/>
                    <a:sym typeface="Arial"/>
                  </a:rPr>
                  <a:t>50.5</a:t>
                </a:r>
                <a:endParaRPr/>
              </a:p>
            </p:txBody>
          </p:sp>
          <p:cxnSp>
            <p:nvCxnSpPr>
              <p:cNvPr id="154" name="Google Shape;154;p2"/>
              <p:cNvCxnSpPr/>
              <p:nvPr/>
            </p:nvCxnSpPr>
            <p:spPr>
              <a:xfrm rot="10800000">
                <a:off x="360000" y="180001"/>
                <a:ext cx="1080000" cy="1151230"/>
              </a:xfrm>
              <a:prstGeom prst="straightConnector1">
                <a:avLst/>
              </a:prstGeom>
              <a:noFill/>
              <a:ln cap="rnd" cmpd="sng" w="25400">
                <a:solidFill>
                  <a:schemeClr val="accent2"/>
                </a:solidFill>
                <a:prstDash val="solid"/>
                <a:round/>
                <a:headEnd len="sm" w="sm" type="none"/>
                <a:tailEnd len="sm" w="sm" type="none"/>
              </a:ln>
            </p:spPr>
          </p:cxnSp>
          <p:cxnSp>
            <p:nvCxnSpPr>
              <p:cNvPr id="155" name="Google Shape;155;p2"/>
              <p:cNvCxnSpPr/>
              <p:nvPr/>
            </p:nvCxnSpPr>
            <p:spPr>
              <a:xfrm rot="10800000">
                <a:off x="1439999" y="1331231"/>
                <a:ext cx="648000" cy="108000"/>
              </a:xfrm>
              <a:prstGeom prst="straightConnector1">
                <a:avLst/>
              </a:prstGeom>
              <a:noFill/>
              <a:ln cap="rnd" cmpd="sng" w="25400">
                <a:solidFill>
                  <a:schemeClr val="accent2"/>
                </a:solidFill>
                <a:prstDash val="solid"/>
                <a:round/>
                <a:headEnd len="sm" w="sm" type="none"/>
                <a:tailEnd len="sm" w="sm" type="none"/>
              </a:ln>
            </p:spPr>
          </p:cxnSp>
          <p:cxnSp>
            <p:nvCxnSpPr>
              <p:cNvPr id="156" name="Google Shape;156;p2"/>
              <p:cNvCxnSpPr/>
              <p:nvPr/>
            </p:nvCxnSpPr>
            <p:spPr>
              <a:xfrm rot="10800000">
                <a:off x="2232000" y="1440000"/>
                <a:ext cx="648000" cy="108000"/>
              </a:xfrm>
              <a:prstGeom prst="straightConnector1">
                <a:avLst/>
              </a:prstGeom>
              <a:noFill/>
              <a:ln cap="rnd" cmpd="sng" w="25400">
                <a:solidFill>
                  <a:srgbClr val="FFC000"/>
                </a:solidFill>
                <a:prstDash val="solid"/>
                <a:round/>
                <a:headEnd len="sm" w="sm" type="none"/>
                <a:tailEnd len="sm" w="sm" type="none"/>
              </a:ln>
            </p:spPr>
          </p:cxnSp>
          <p:cxnSp>
            <p:nvCxnSpPr>
              <p:cNvPr id="157" name="Google Shape;157;p2"/>
              <p:cNvCxnSpPr/>
              <p:nvPr/>
            </p:nvCxnSpPr>
            <p:spPr>
              <a:xfrm rot="10800000">
                <a:off x="2878770" y="1548769"/>
                <a:ext cx="1080000" cy="1151230"/>
              </a:xfrm>
              <a:prstGeom prst="straightConnector1">
                <a:avLst/>
              </a:prstGeom>
              <a:noFill/>
              <a:ln cap="rnd" cmpd="sng" w="25400">
                <a:solidFill>
                  <a:srgbClr val="FFC000"/>
                </a:solidFill>
                <a:prstDash val="solid"/>
                <a:round/>
                <a:headEnd len="sm" w="sm" type="none"/>
                <a:tailEnd len="sm" w="sm" type="none"/>
              </a:ln>
            </p:spPr>
          </p:cxnSp>
          <p:cxnSp>
            <p:nvCxnSpPr>
              <p:cNvPr id="158" name="Google Shape;158;p2"/>
              <p:cNvCxnSpPr/>
              <p:nvPr/>
            </p:nvCxnSpPr>
            <p:spPr>
              <a:xfrm flipH="1">
                <a:off x="180000" y="180000"/>
                <a:ext cx="180000" cy="1"/>
              </a:xfrm>
              <a:prstGeom prst="straightConnector1">
                <a:avLst/>
              </a:prstGeom>
              <a:noFill/>
              <a:ln cap="rnd" cmpd="sng" w="25400">
                <a:solidFill>
                  <a:schemeClr val="accent2"/>
                </a:solidFill>
                <a:prstDash val="solid"/>
                <a:round/>
                <a:headEnd len="sm" w="sm" type="none"/>
                <a:tailEnd len="sm" w="sm" type="none"/>
              </a:ln>
            </p:spPr>
          </p:cxnSp>
          <p:cxnSp>
            <p:nvCxnSpPr>
              <p:cNvPr id="159" name="Google Shape;159;p2"/>
              <p:cNvCxnSpPr/>
              <p:nvPr/>
            </p:nvCxnSpPr>
            <p:spPr>
              <a:xfrm flipH="1">
                <a:off x="3958154" y="2699231"/>
                <a:ext cx="180000" cy="1"/>
              </a:xfrm>
              <a:prstGeom prst="straightConnector1">
                <a:avLst/>
              </a:prstGeom>
              <a:noFill/>
              <a:ln cap="rnd" cmpd="sng" w="25400">
                <a:solidFill>
                  <a:srgbClr val="FFC000"/>
                </a:solidFill>
                <a:prstDash val="solid"/>
                <a:round/>
                <a:headEnd len="sm" w="sm" type="none"/>
                <a:tailEnd len="sm" w="sm" type="none"/>
              </a:ln>
            </p:spPr>
          </p:cxnSp>
          <p:cxnSp>
            <p:nvCxnSpPr>
              <p:cNvPr id="160" name="Google Shape;160;p2"/>
              <p:cNvCxnSpPr/>
              <p:nvPr/>
            </p:nvCxnSpPr>
            <p:spPr>
              <a:xfrm rot="10800000">
                <a:off x="2088000" y="1440000"/>
                <a:ext cx="72000" cy="0"/>
              </a:xfrm>
              <a:prstGeom prst="straightConnector1">
                <a:avLst/>
              </a:prstGeom>
              <a:noFill/>
              <a:ln cap="rnd" cmpd="sng" w="25400">
                <a:solidFill>
                  <a:schemeClr val="accent2"/>
                </a:solidFill>
                <a:prstDash val="solid"/>
                <a:round/>
                <a:headEnd len="sm" w="sm" type="none"/>
                <a:tailEnd len="sm" w="sm" type="none"/>
              </a:ln>
            </p:spPr>
          </p:cxnSp>
          <p:cxnSp>
            <p:nvCxnSpPr>
              <p:cNvPr id="161" name="Google Shape;161;p2"/>
              <p:cNvCxnSpPr/>
              <p:nvPr/>
            </p:nvCxnSpPr>
            <p:spPr>
              <a:xfrm rot="10800000">
                <a:off x="2160000" y="1440000"/>
                <a:ext cx="72000" cy="0"/>
              </a:xfrm>
              <a:prstGeom prst="straightConnector1">
                <a:avLst/>
              </a:prstGeom>
              <a:noFill/>
              <a:ln cap="rnd" cmpd="sng" w="25400">
                <a:solidFill>
                  <a:schemeClr val="accent4"/>
                </a:solidFill>
                <a:prstDash val="solid"/>
                <a:round/>
                <a:headEnd len="sm" w="sm" type="none"/>
                <a:tailEnd len="sm" w="sm" type="none"/>
              </a:ln>
            </p:spPr>
          </p:cxnSp>
          <p:sp>
            <p:nvSpPr>
              <p:cNvPr id="162" name="Google Shape;162;p2"/>
              <p:cNvSpPr txBox="1"/>
              <p:nvPr/>
            </p:nvSpPr>
            <p:spPr>
              <a:xfrm>
                <a:off x="4259252" y="1248280"/>
                <a:ext cx="411938" cy="4006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900">
                    <a:solidFill>
                      <a:srgbClr val="7F7F7F"/>
                    </a:solidFill>
                    <a:latin typeface="Arial"/>
                    <a:ea typeface="Arial"/>
                    <a:cs typeface="Arial"/>
                    <a:sym typeface="Arial"/>
                  </a:rPr>
                  <a:t>Hz</a:t>
                </a:r>
                <a:endParaRPr/>
              </a:p>
            </p:txBody>
          </p:sp>
        </p:grpSp>
      </p:grpSp>
    </p:spTree>
  </p:cSld>
  <p:clrMapOvr>
    <a:masterClrMapping/>
  </p:clrMapOvr>
  <mc:AlternateContent>
    <mc:Choice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
          <p:cNvSpPr txBox="1"/>
          <p:nvPr>
            <p:ph type="title"/>
          </p:nvPr>
        </p:nvSpPr>
        <p:spPr>
          <a:xfrm>
            <a:off x="629400" y="476496"/>
            <a:ext cx="8103896" cy="3600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600"/>
              <a:t>Case study 2: Constraint Management Pathfinder</a:t>
            </a:r>
            <a:endParaRPr/>
          </a:p>
        </p:txBody>
      </p:sp>
      <p:sp>
        <p:nvSpPr>
          <p:cNvPr id="170" name="Google Shape;170;p3"/>
          <p:cNvSpPr txBox="1"/>
          <p:nvPr/>
        </p:nvSpPr>
        <p:spPr>
          <a:xfrm>
            <a:off x="174915" y="1113184"/>
            <a:ext cx="5871658" cy="281231"/>
          </a:xfrm>
          <a:prstGeom prst="rect">
            <a:avLst/>
          </a:prstGeom>
          <a:noFill/>
          <a:ln>
            <a:noFill/>
          </a:ln>
        </p:spPr>
        <p:txBody>
          <a:bodyPr anchorCtr="0" anchor="t" bIns="45700" lIns="91425" spcFirstLastPara="1" rIns="91425" wrap="square" tIns="45700">
            <a:spAutoFit/>
          </a:bodyPr>
          <a:lstStyle/>
          <a:p>
            <a:pPr indent="0" lvl="2" marL="44450" marR="0" rtl="0" algn="just">
              <a:lnSpc>
                <a:spcPct val="107000"/>
              </a:lnSpc>
              <a:spcBef>
                <a:spcPts val="0"/>
              </a:spcBef>
              <a:spcAft>
                <a:spcPts val="0"/>
              </a:spcAft>
              <a:buNone/>
            </a:pPr>
            <a:r>
              <a:rPr b="1" i="0" lang="en-GB" sz="1200" u="none" cap="none" strike="noStrike">
                <a:solidFill>
                  <a:schemeClr val="accent2"/>
                </a:solidFill>
                <a:latin typeface="Calibri"/>
                <a:ea typeface="Calibri"/>
                <a:cs typeface="Calibri"/>
                <a:sym typeface="Calibri"/>
              </a:rPr>
              <a:t>What is it?</a:t>
            </a:r>
            <a:endParaRPr/>
          </a:p>
        </p:txBody>
      </p:sp>
      <p:grpSp>
        <p:nvGrpSpPr>
          <p:cNvPr id="171" name="Google Shape;171;p3"/>
          <p:cNvGrpSpPr/>
          <p:nvPr/>
        </p:nvGrpSpPr>
        <p:grpSpPr>
          <a:xfrm>
            <a:off x="6541809" y="1532708"/>
            <a:ext cx="5188637" cy="4188052"/>
            <a:chOff x="6890152" y="4088415"/>
            <a:chExt cx="4451951" cy="2729880"/>
          </a:xfrm>
        </p:grpSpPr>
        <p:pic>
          <p:nvPicPr>
            <p:cNvPr id="172" name="Google Shape;172;p3"/>
            <p:cNvPicPr preferRelativeResize="0"/>
            <p:nvPr/>
          </p:nvPicPr>
          <p:blipFill rotWithShape="1">
            <a:blip r:embed="rId3">
              <a:alphaModFix/>
            </a:blip>
            <a:srcRect b="0" l="0" r="0" t="0"/>
            <a:stretch/>
          </p:blipFill>
          <p:spPr>
            <a:xfrm>
              <a:off x="6890152" y="4282954"/>
              <a:ext cx="4451951" cy="2431878"/>
            </a:xfrm>
            <a:prstGeom prst="rect">
              <a:avLst/>
            </a:prstGeom>
            <a:noFill/>
            <a:ln>
              <a:noFill/>
            </a:ln>
          </p:spPr>
        </p:pic>
        <p:sp>
          <p:nvSpPr>
            <p:cNvPr id="173" name="Google Shape;173;p3"/>
            <p:cNvSpPr/>
            <p:nvPr/>
          </p:nvSpPr>
          <p:spPr>
            <a:xfrm>
              <a:off x="7169937" y="4088415"/>
              <a:ext cx="3892379" cy="20692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500">
                  <a:solidFill>
                    <a:schemeClr val="dk1"/>
                  </a:solidFill>
                  <a:latin typeface="Calibri"/>
                  <a:ea typeface="Calibri"/>
                  <a:cs typeface="Calibri"/>
                  <a:sym typeface="Calibri"/>
                </a:rPr>
                <a:t>Thermal constraint costs 2020-2022 in GB</a:t>
              </a:r>
              <a:endParaRPr/>
            </a:p>
          </p:txBody>
        </p:sp>
        <p:sp>
          <p:nvSpPr>
            <p:cNvPr id="174" name="Google Shape;174;p3"/>
            <p:cNvSpPr/>
            <p:nvPr/>
          </p:nvSpPr>
          <p:spPr>
            <a:xfrm>
              <a:off x="7449724" y="6611369"/>
              <a:ext cx="3892379" cy="20692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i="1" lang="en-GB" sz="600">
                  <a:solidFill>
                    <a:schemeClr val="dk1"/>
                  </a:solidFill>
                  <a:latin typeface="Calibri"/>
                  <a:ea typeface="Calibri"/>
                  <a:cs typeface="Calibri"/>
                  <a:sym typeface="Calibri"/>
                </a:rPr>
                <a:t>NGESO Markets Roadmap</a:t>
              </a:r>
              <a:endParaRPr/>
            </a:p>
          </p:txBody>
        </p:sp>
      </p:grpSp>
      <p:pic>
        <p:nvPicPr>
          <p:cNvPr id="175" name="Google Shape;175;p3"/>
          <p:cNvPicPr preferRelativeResize="0"/>
          <p:nvPr/>
        </p:nvPicPr>
        <p:blipFill rotWithShape="1">
          <a:blip r:embed="rId4">
            <a:alphaModFix/>
          </a:blip>
          <a:srcRect b="0" l="0" r="0" t="0"/>
          <a:stretch/>
        </p:blipFill>
        <p:spPr>
          <a:xfrm>
            <a:off x="273907" y="1761683"/>
            <a:ext cx="5871659" cy="3563386"/>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
          <p:cNvSpPr txBox="1"/>
          <p:nvPr>
            <p:ph type="title"/>
          </p:nvPr>
        </p:nvSpPr>
        <p:spPr>
          <a:xfrm>
            <a:off x="629399" y="476496"/>
            <a:ext cx="8230395" cy="7201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600"/>
              <a:t>Case study 3: Voltage Pathfinders and Reactive Market</a:t>
            </a:r>
            <a:endParaRPr/>
          </a:p>
        </p:txBody>
      </p:sp>
      <p:grpSp>
        <p:nvGrpSpPr>
          <p:cNvPr id="183" name="Google Shape;183;p4"/>
          <p:cNvGrpSpPr/>
          <p:nvPr/>
        </p:nvGrpSpPr>
        <p:grpSpPr>
          <a:xfrm>
            <a:off x="6413159" y="2090057"/>
            <a:ext cx="5649613" cy="3859095"/>
            <a:chOff x="7096661" y="4766887"/>
            <a:chExt cx="3937608" cy="2013671"/>
          </a:xfrm>
        </p:grpSpPr>
        <p:pic>
          <p:nvPicPr>
            <p:cNvPr id="184" name="Google Shape;184;p4"/>
            <p:cNvPicPr preferRelativeResize="0"/>
            <p:nvPr/>
          </p:nvPicPr>
          <p:blipFill rotWithShape="1">
            <a:blip r:embed="rId3">
              <a:alphaModFix/>
            </a:blip>
            <a:srcRect b="0" l="0" r="0" t="0"/>
            <a:stretch/>
          </p:blipFill>
          <p:spPr>
            <a:xfrm>
              <a:off x="7096661" y="4766888"/>
              <a:ext cx="3847541" cy="1906228"/>
            </a:xfrm>
            <a:prstGeom prst="rect">
              <a:avLst/>
            </a:prstGeom>
            <a:noFill/>
            <a:ln>
              <a:noFill/>
            </a:ln>
          </p:spPr>
        </p:pic>
        <p:sp>
          <p:nvSpPr>
            <p:cNvPr id="185" name="Google Shape;185;p4"/>
            <p:cNvSpPr/>
            <p:nvPr/>
          </p:nvSpPr>
          <p:spPr>
            <a:xfrm>
              <a:off x="8362666" y="4766887"/>
              <a:ext cx="2581536" cy="20692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500">
                  <a:solidFill>
                    <a:schemeClr val="dk1"/>
                  </a:solidFill>
                  <a:latin typeface="Calibri"/>
                  <a:ea typeface="Calibri"/>
                  <a:cs typeface="Calibri"/>
                  <a:sym typeface="Calibri"/>
                </a:rPr>
                <a:t>Voltage Pathfinder 2 (Pennines Area) entrants by technology type</a:t>
              </a:r>
              <a:endParaRPr/>
            </a:p>
          </p:txBody>
        </p:sp>
        <p:sp>
          <p:nvSpPr>
            <p:cNvPr id="186" name="Google Shape;186;p4"/>
            <p:cNvSpPr/>
            <p:nvPr/>
          </p:nvSpPr>
          <p:spPr>
            <a:xfrm>
              <a:off x="7141890" y="6573632"/>
              <a:ext cx="3892379" cy="20692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i="1" lang="en-GB" sz="600">
                  <a:solidFill>
                    <a:schemeClr val="dk1"/>
                  </a:solidFill>
                  <a:latin typeface="Calibri"/>
                  <a:ea typeface="Calibri"/>
                  <a:cs typeface="Calibri"/>
                  <a:sym typeface="Calibri"/>
                </a:rPr>
                <a:t>NGESO Markets Roadmap</a:t>
              </a:r>
              <a:endParaRPr/>
            </a:p>
          </p:txBody>
        </p:sp>
      </p:grpSp>
      <p:grpSp>
        <p:nvGrpSpPr>
          <p:cNvPr id="187" name="Google Shape;187;p4"/>
          <p:cNvGrpSpPr/>
          <p:nvPr/>
        </p:nvGrpSpPr>
        <p:grpSpPr>
          <a:xfrm>
            <a:off x="79253" y="1262742"/>
            <a:ext cx="5699589" cy="3569666"/>
            <a:chOff x="1280707" y="4668858"/>
            <a:chExt cx="3920624" cy="2111700"/>
          </a:xfrm>
        </p:grpSpPr>
        <p:pic>
          <p:nvPicPr>
            <p:cNvPr id="188" name="Google Shape;188;p4"/>
            <p:cNvPicPr preferRelativeResize="0"/>
            <p:nvPr/>
          </p:nvPicPr>
          <p:blipFill rotWithShape="1">
            <a:blip r:embed="rId4">
              <a:alphaModFix/>
            </a:blip>
            <a:srcRect b="0" l="0" r="0" t="0"/>
            <a:stretch/>
          </p:blipFill>
          <p:spPr>
            <a:xfrm>
              <a:off x="1353788" y="4709074"/>
              <a:ext cx="3847543" cy="1856598"/>
            </a:xfrm>
            <a:prstGeom prst="rect">
              <a:avLst/>
            </a:prstGeom>
            <a:noFill/>
            <a:ln>
              <a:noFill/>
            </a:ln>
          </p:spPr>
        </p:pic>
        <p:sp>
          <p:nvSpPr>
            <p:cNvPr id="189" name="Google Shape;189;p4"/>
            <p:cNvSpPr/>
            <p:nvPr/>
          </p:nvSpPr>
          <p:spPr>
            <a:xfrm>
              <a:off x="1308952" y="4668858"/>
              <a:ext cx="3892379" cy="20692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500">
                  <a:solidFill>
                    <a:schemeClr val="dk1"/>
                  </a:solidFill>
                  <a:latin typeface="Calibri"/>
                  <a:ea typeface="Calibri"/>
                  <a:cs typeface="Calibri"/>
                  <a:sym typeface="Calibri"/>
                </a:rPr>
                <a:t>Voltage Pathfinder 1 (Mersey Area) entrants by technology type</a:t>
              </a:r>
              <a:endParaRPr/>
            </a:p>
          </p:txBody>
        </p:sp>
        <p:sp>
          <p:nvSpPr>
            <p:cNvPr id="190" name="Google Shape;190;p4"/>
            <p:cNvSpPr/>
            <p:nvPr/>
          </p:nvSpPr>
          <p:spPr>
            <a:xfrm>
              <a:off x="1280707" y="6573632"/>
              <a:ext cx="3892379" cy="20692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i="1" lang="en-GB" sz="600">
                  <a:solidFill>
                    <a:schemeClr val="dk1"/>
                  </a:solidFill>
                  <a:latin typeface="Calibri"/>
                  <a:ea typeface="Calibri"/>
                  <a:cs typeface="Calibri"/>
                  <a:sym typeface="Calibri"/>
                </a:rPr>
                <a:t>NGESO Markets Roadmap</a:t>
              </a:r>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5"/>
          <p:cNvSpPr txBox="1"/>
          <p:nvPr>
            <p:ph type="title"/>
          </p:nvPr>
        </p:nvSpPr>
        <p:spPr>
          <a:xfrm>
            <a:off x="629400" y="476496"/>
            <a:ext cx="8103896" cy="3600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600"/>
              <a:t>Case study 4: Stability Pathfinders and Market</a:t>
            </a:r>
            <a:endParaRPr/>
          </a:p>
        </p:txBody>
      </p:sp>
      <p:sp>
        <p:nvSpPr>
          <p:cNvPr id="198" name="Google Shape;198;p5"/>
          <p:cNvSpPr/>
          <p:nvPr/>
        </p:nvSpPr>
        <p:spPr>
          <a:xfrm>
            <a:off x="518983" y="6665881"/>
            <a:ext cx="3892379" cy="20692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i="1" lang="en-GB" sz="600">
                <a:solidFill>
                  <a:schemeClr val="dk1"/>
                </a:solidFill>
                <a:latin typeface="Calibri"/>
                <a:ea typeface="Calibri"/>
                <a:cs typeface="Calibri"/>
                <a:sym typeface="Calibri"/>
              </a:rPr>
              <a:t>*Live project as of May 2023.</a:t>
            </a:r>
            <a:endParaRPr/>
          </a:p>
        </p:txBody>
      </p:sp>
      <p:grpSp>
        <p:nvGrpSpPr>
          <p:cNvPr id="199" name="Google Shape;199;p5"/>
          <p:cNvGrpSpPr/>
          <p:nvPr/>
        </p:nvGrpSpPr>
        <p:grpSpPr>
          <a:xfrm>
            <a:off x="6194069" y="1567544"/>
            <a:ext cx="5237831" cy="4187614"/>
            <a:chOff x="7000374" y="4053986"/>
            <a:chExt cx="4336087" cy="2799525"/>
          </a:xfrm>
        </p:grpSpPr>
        <p:pic>
          <p:nvPicPr>
            <p:cNvPr id="200" name="Google Shape;200;p5"/>
            <p:cNvPicPr preferRelativeResize="0"/>
            <p:nvPr/>
          </p:nvPicPr>
          <p:blipFill rotWithShape="1">
            <a:blip r:embed="rId3">
              <a:alphaModFix/>
            </a:blip>
            <a:srcRect b="0" l="0" r="0" t="0"/>
            <a:stretch/>
          </p:blipFill>
          <p:spPr>
            <a:xfrm>
              <a:off x="7000374" y="4053986"/>
              <a:ext cx="4231507" cy="2739975"/>
            </a:xfrm>
            <a:prstGeom prst="rect">
              <a:avLst/>
            </a:prstGeom>
            <a:noFill/>
            <a:ln>
              <a:noFill/>
            </a:ln>
          </p:spPr>
        </p:pic>
        <p:sp>
          <p:nvSpPr>
            <p:cNvPr id="201" name="Google Shape;201;p5"/>
            <p:cNvSpPr/>
            <p:nvPr/>
          </p:nvSpPr>
          <p:spPr>
            <a:xfrm>
              <a:off x="7444082" y="5374905"/>
              <a:ext cx="3892379" cy="20692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500">
                  <a:solidFill>
                    <a:schemeClr val="dk1"/>
                  </a:solidFill>
                  <a:latin typeface="Calibri"/>
                  <a:ea typeface="Calibri"/>
                  <a:cs typeface="Calibri"/>
                  <a:sym typeface="Calibri"/>
                </a:rPr>
                <a:t>Distribution of additional inertia requirement in 2030 in GB’s system</a:t>
              </a:r>
              <a:endParaRPr/>
            </a:p>
          </p:txBody>
        </p:sp>
        <p:sp>
          <p:nvSpPr>
            <p:cNvPr id="202" name="Google Shape;202;p5"/>
            <p:cNvSpPr/>
            <p:nvPr/>
          </p:nvSpPr>
          <p:spPr>
            <a:xfrm>
              <a:off x="7444082" y="6646585"/>
              <a:ext cx="3892379" cy="20692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i="1" lang="en-GB" sz="600">
                  <a:solidFill>
                    <a:schemeClr val="dk1"/>
                  </a:solidFill>
                  <a:latin typeface="Calibri"/>
                  <a:ea typeface="Calibri"/>
                  <a:cs typeface="Calibri"/>
                  <a:sym typeface="Calibri"/>
                </a:rPr>
                <a:t>NGESO Operability Strategy Report</a:t>
              </a:r>
              <a:endParaRPr/>
            </a:p>
          </p:txBody>
        </p:sp>
      </p:grpSp>
      <p:grpSp>
        <p:nvGrpSpPr>
          <p:cNvPr id="203" name="Google Shape;203;p5"/>
          <p:cNvGrpSpPr/>
          <p:nvPr/>
        </p:nvGrpSpPr>
        <p:grpSpPr>
          <a:xfrm>
            <a:off x="761306" y="1960944"/>
            <a:ext cx="5002561" cy="2738959"/>
            <a:chOff x="1206" y="558864"/>
            <a:chExt cx="5002561" cy="2738959"/>
          </a:xfrm>
        </p:grpSpPr>
        <p:sp>
          <p:nvSpPr>
            <p:cNvPr id="204" name="Google Shape;204;p5"/>
            <p:cNvSpPr/>
            <p:nvPr/>
          </p:nvSpPr>
          <p:spPr>
            <a:xfrm>
              <a:off x="2502487" y="1690665"/>
              <a:ext cx="1369479" cy="475356"/>
            </a:xfrm>
            <a:custGeom>
              <a:rect b="b" l="l" r="r" t="t"/>
              <a:pathLst>
                <a:path extrusionOk="0" h="120000" w="120000">
                  <a:moveTo>
                    <a:pt x="0" y="0"/>
                  </a:moveTo>
                  <a:lnTo>
                    <a:pt x="0" y="60000"/>
                  </a:lnTo>
                  <a:lnTo>
                    <a:pt x="120000" y="60000"/>
                  </a:lnTo>
                  <a:lnTo>
                    <a:pt x="120000" y="120000"/>
                  </a:lnTo>
                </a:path>
              </a:pathLst>
            </a:custGeom>
            <a:noFill/>
            <a:ln cap="flat" cmpd="sng" w="12700">
              <a:solidFill>
                <a:srgbClr val="345A99"/>
              </a:solidFill>
              <a:prstDash val="solid"/>
              <a:miter lim="800000"/>
              <a:headEnd len="sm" w="sm" type="none"/>
              <a:tailEnd len="sm" w="sm" type="none"/>
            </a:ln>
          </p:spPr>
        </p:sp>
        <p:sp>
          <p:nvSpPr>
            <p:cNvPr id="205" name="Google Shape;205;p5"/>
            <p:cNvSpPr/>
            <p:nvPr/>
          </p:nvSpPr>
          <p:spPr>
            <a:xfrm>
              <a:off x="1133007" y="1690665"/>
              <a:ext cx="1369479" cy="475356"/>
            </a:xfrm>
            <a:custGeom>
              <a:rect b="b" l="l" r="r" t="t"/>
              <a:pathLst>
                <a:path extrusionOk="0" h="120000" w="120000">
                  <a:moveTo>
                    <a:pt x="120000" y="0"/>
                  </a:moveTo>
                  <a:lnTo>
                    <a:pt x="120000" y="60000"/>
                  </a:lnTo>
                  <a:lnTo>
                    <a:pt x="0" y="60000"/>
                  </a:lnTo>
                  <a:lnTo>
                    <a:pt x="0" y="120000"/>
                  </a:lnTo>
                </a:path>
              </a:pathLst>
            </a:custGeom>
            <a:noFill/>
            <a:ln cap="flat" cmpd="sng" w="12700">
              <a:solidFill>
                <a:srgbClr val="345A99"/>
              </a:solidFill>
              <a:prstDash val="solid"/>
              <a:miter lim="800000"/>
              <a:headEnd len="sm" w="sm" type="none"/>
              <a:tailEnd len="sm" w="sm" type="none"/>
            </a:ln>
          </p:spPr>
        </p:sp>
        <p:sp>
          <p:nvSpPr>
            <p:cNvPr id="206" name="Google Shape;206;p5"/>
            <p:cNvSpPr/>
            <p:nvPr/>
          </p:nvSpPr>
          <p:spPr>
            <a:xfrm>
              <a:off x="1370685" y="558864"/>
              <a:ext cx="2263602" cy="1131801"/>
            </a:xfrm>
            <a:prstGeom prst="rect">
              <a:avLst/>
            </a:prstGeom>
            <a:gradFill>
              <a:gsLst>
                <a:gs pos="0">
                  <a:srgbClr val="A6B6DE"/>
                </a:gs>
                <a:gs pos="50000">
                  <a:srgbClr val="97AAD8"/>
                </a:gs>
                <a:gs pos="100000">
                  <a:srgbClr val="859CD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txBox="1"/>
            <p:nvPr/>
          </p:nvSpPr>
          <p:spPr>
            <a:xfrm>
              <a:off x="1370685" y="558864"/>
              <a:ext cx="2263602" cy="1131801"/>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4000"/>
                <a:buFont typeface="Calibri"/>
                <a:buNone/>
              </a:pPr>
              <a:r>
                <a:rPr lang="en-GB" sz="4000">
                  <a:solidFill>
                    <a:schemeClr val="dk1"/>
                  </a:solidFill>
                  <a:latin typeface="Calibri"/>
                  <a:ea typeface="Calibri"/>
                  <a:cs typeface="Calibri"/>
                  <a:sym typeface="Calibri"/>
                </a:rPr>
                <a:t>Stability </a:t>
              </a:r>
              <a:endParaRPr/>
            </a:p>
          </p:txBody>
        </p:sp>
        <p:sp>
          <p:nvSpPr>
            <p:cNvPr id="208" name="Google Shape;208;p5"/>
            <p:cNvSpPr/>
            <p:nvPr/>
          </p:nvSpPr>
          <p:spPr>
            <a:xfrm>
              <a:off x="1206" y="2166022"/>
              <a:ext cx="2263602" cy="1131801"/>
            </a:xfrm>
            <a:prstGeom prst="rect">
              <a:avLst/>
            </a:prstGeom>
            <a:gradFill>
              <a:gsLst>
                <a:gs pos="0">
                  <a:srgbClr val="A6B6DE"/>
                </a:gs>
                <a:gs pos="50000">
                  <a:srgbClr val="97AAD8"/>
                </a:gs>
                <a:gs pos="100000">
                  <a:srgbClr val="859CD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txBox="1"/>
            <p:nvPr/>
          </p:nvSpPr>
          <p:spPr>
            <a:xfrm>
              <a:off x="1206" y="2166022"/>
              <a:ext cx="2263602" cy="1131801"/>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4000"/>
                <a:buFont typeface="Calibri"/>
                <a:buNone/>
              </a:pPr>
              <a:r>
                <a:rPr lang="en-GB" sz="4000">
                  <a:solidFill>
                    <a:schemeClr val="dk1"/>
                  </a:solidFill>
                  <a:latin typeface="Calibri"/>
                  <a:ea typeface="Calibri"/>
                  <a:cs typeface="Calibri"/>
                  <a:sym typeface="Calibri"/>
                </a:rPr>
                <a:t>Pathfinder</a:t>
              </a:r>
              <a:endParaRPr/>
            </a:p>
          </p:txBody>
        </p:sp>
        <p:sp>
          <p:nvSpPr>
            <p:cNvPr id="210" name="Google Shape;210;p5"/>
            <p:cNvSpPr/>
            <p:nvPr/>
          </p:nvSpPr>
          <p:spPr>
            <a:xfrm>
              <a:off x="2740165" y="2166022"/>
              <a:ext cx="2263602" cy="1131801"/>
            </a:xfrm>
            <a:prstGeom prst="rect">
              <a:avLst/>
            </a:prstGeom>
            <a:gradFill>
              <a:gsLst>
                <a:gs pos="0">
                  <a:srgbClr val="A6B6DE"/>
                </a:gs>
                <a:gs pos="50000">
                  <a:srgbClr val="97AAD8"/>
                </a:gs>
                <a:gs pos="100000">
                  <a:srgbClr val="859CD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5"/>
            <p:cNvSpPr txBox="1"/>
            <p:nvPr/>
          </p:nvSpPr>
          <p:spPr>
            <a:xfrm>
              <a:off x="2740165" y="2166022"/>
              <a:ext cx="2263602" cy="1131801"/>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dk1"/>
                </a:buClr>
                <a:buSzPts val="4000"/>
                <a:buFont typeface="Calibri"/>
                <a:buNone/>
              </a:pPr>
              <a:r>
                <a:rPr lang="en-GB" sz="4000">
                  <a:solidFill>
                    <a:schemeClr val="dk1"/>
                  </a:solidFill>
                  <a:latin typeface="Calibri"/>
                  <a:ea typeface="Calibri"/>
                  <a:cs typeface="Calibri"/>
                  <a:sym typeface="Calibri"/>
                </a:rPr>
                <a:t>Market</a:t>
              </a:r>
              <a:endParaRPr sz="4000">
                <a:solidFill>
                  <a:schemeClr val="dk1"/>
                </a:solidFill>
                <a:latin typeface="Calibri"/>
                <a:ea typeface="Calibri"/>
                <a:cs typeface="Calibri"/>
                <a:sym typeface="Calibri"/>
              </a:endParaRPr>
            </a:p>
          </p:txBody>
        </p:sp>
      </p:grpSp>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6"/>
          <p:cNvSpPr txBox="1"/>
          <p:nvPr>
            <p:ph type="title"/>
          </p:nvPr>
        </p:nvSpPr>
        <p:spPr>
          <a:xfrm>
            <a:off x="629400" y="476496"/>
            <a:ext cx="8103896" cy="36009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sz="2600"/>
              <a:t>Case study 5: Demand Flexibility Service</a:t>
            </a:r>
            <a:endParaRPr/>
          </a:p>
        </p:txBody>
      </p:sp>
      <p:grpSp>
        <p:nvGrpSpPr>
          <p:cNvPr id="219" name="Google Shape;219;p6"/>
          <p:cNvGrpSpPr/>
          <p:nvPr/>
        </p:nvGrpSpPr>
        <p:grpSpPr>
          <a:xfrm>
            <a:off x="6232960" y="1969141"/>
            <a:ext cx="5209263" cy="4169883"/>
            <a:chOff x="822509" y="3703343"/>
            <a:chExt cx="4234424" cy="2781624"/>
          </a:xfrm>
        </p:grpSpPr>
        <p:grpSp>
          <p:nvGrpSpPr>
            <p:cNvPr id="220" name="Google Shape;220;p6"/>
            <p:cNvGrpSpPr/>
            <p:nvPr/>
          </p:nvGrpSpPr>
          <p:grpSpPr>
            <a:xfrm>
              <a:off x="822509" y="3703343"/>
              <a:ext cx="4158690" cy="2546277"/>
              <a:chOff x="1248032" y="3811813"/>
              <a:chExt cx="4023266" cy="2546277"/>
            </a:xfrm>
          </p:grpSpPr>
          <p:pic>
            <p:nvPicPr>
              <p:cNvPr descr="Chart, line chart&#10;&#10;Description automatically generated" id="221" name="Google Shape;221;p6"/>
              <p:cNvPicPr preferRelativeResize="0"/>
              <p:nvPr/>
            </p:nvPicPr>
            <p:blipFill rotWithShape="1">
              <a:blip r:embed="rId3">
                <a:alphaModFix/>
              </a:blip>
              <a:srcRect b="0" l="0" r="0" t="0"/>
              <a:stretch/>
            </p:blipFill>
            <p:spPr>
              <a:xfrm>
                <a:off x="1248032" y="3811813"/>
                <a:ext cx="4023266" cy="2546277"/>
              </a:xfrm>
              <a:prstGeom prst="rect">
                <a:avLst/>
              </a:prstGeom>
              <a:noFill/>
              <a:ln>
                <a:noFill/>
              </a:ln>
            </p:spPr>
          </p:pic>
          <p:sp>
            <p:nvSpPr>
              <p:cNvPr id="222" name="Google Shape;222;p6"/>
              <p:cNvSpPr/>
              <p:nvPr/>
            </p:nvSpPr>
            <p:spPr>
              <a:xfrm>
                <a:off x="1313475" y="3878910"/>
                <a:ext cx="3892379" cy="2069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Demand profile for Event 1: 16:30-18:30</a:t>
                </a:r>
                <a:endParaRPr/>
              </a:p>
            </p:txBody>
          </p:sp>
        </p:grpSp>
        <p:sp>
          <p:nvSpPr>
            <p:cNvPr id="223" name="Google Shape;223;p6"/>
            <p:cNvSpPr/>
            <p:nvPr/>
          </p:nvSpPr>
          <p:spPr>
            <a:xfrm>
              <a:off x="1164554" y="6278041"/>
              <a:ext cx="3892379" cy="20692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i="1" lang="en-GB" sz="600">
                  <a:solidFill>
                    <a:schemeClr val="dk1"/>
                  </a:solidFill>
                  <a:latin typeface="Calibri"/>
                  <a:ea typeface="Calibri"/>
                  <a:cs typeface="Calibri"/>
                  <a:sym typeface="Calibri"/>
                </a:rPr>
                <a:t>Octopus Energy</a:t>
              </a:r>
              <a:endParaRPr/>
            </a:p>
          </p:txBody>
        </p:sp>
      </p:grpSp>
      <p:pic>
        <p:nvPicPr>
          <p:cNvPr id="224" name="Google Shape;224;p6"/>
          <p:cNvPicPr preferRelativeResize="0"/>
          <p:nvPr/>
        </p:nvPicPr>
        <p:blipFill rotWithShape="1">
          <a:blip r:embed="rId4">
            <a:alphaModFix/>
          </a:blip>
          <a:srcRect b="0" l="0" r="0" t="0"/>
          <a:stretch/>
        </p:blipFill>
        <p:spPr>
          <a:xfrm>
            <a:off x="749777" y="1645129"/>
            <a:ext cx="4422297" cy="4169883"/>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30" name="Google Shape;230;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31" name="Google Shape;231;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2" name="Google Shape;232;p7"/>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Gregory, T.,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5: Operational Requirements – Case Study.</a:t>
            </a:r>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Calibri"/>
              <a:ea typeface="Calibri"/>
              <a:cs typeface="Calibri"/>
              <a:sym typeface="Calibri"/>
            </a:endParaRPr>
          </a:p>
        </p:txBody>
      </p:sp>
      <p:sp>
        <p:nvSpPr>
          <p:cNvPr id="233" name="Google Shape;233;p7"/>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Calibri"/>
              <a:ea typeface="Calibri"/>
              <a:cs typeface="Calibri"/>
              <a:sym typeface="Calibri"/>
            </a:endParaRPr>
          </a:p>
        </p:txBody>
      </p:sp>
      <p:sp>
        <p:nvSpPr>
          <p:cNvPr id="234" name="Google Shape;234;p7"/>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35" name="Google Shape;235;p7"/>
          <p:cNvSpPr txBox="1"/>
          <p:nvPr/>
        </p:nvSpPr>
        <p:spPr>
          <a:xfrm>
            <a:off x="9266839" y="4569195"/>
            <a:ext cx="237201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Tim Gregory from CCG and Green Grids Initiative</a:t>
            </a:r>
            <a:endParaRPr/>
          </a:p>
        </p:txBody>
      </p:sp>
      <p:pic>
        <p:nvPicPr>
          <p:cNvPr id="236" name="Google Shape;236;p7"/>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Graphical user interface, text" id="241" name="Google Shape;241;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2" name="Google Shape;242;p8"/>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2023-10-05T13:56:06Z</dcterms:created>
  <dc:creator>Tim Gregory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