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89" r:id="rId19"/>
    <p:sldId id="290" r:id="rId20"/>
    <p:sldId id="291" r:id="rId21"/>
    <p:sldId id="292" r:id="rId22"/>
    <p:sldId id="293" r:id="rId23"/>
    <p:sldId id="282" r:id="rId24"/>
    <p:sldId id="281" r:id="rId25"/>
    <p:sldId id="280" r:id="rId26"/>
    <p:sldId id="279" r:id="rId27"/>
    <p:sldId id="278" r:id="rId28"/>
    <p:sldId id="286"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LL93qkeUxeHaLYh2XdgIQ==" hashData="LkOI5ED+KrHVjvZAoaiwgEWlPGGUOW3RUli289UWVbNBctxX9brGMFwTTvpNJ+2Nrpc5netS4g6UQeiV2dQBj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85509" autoAdjust="0"/>
  </p:normalViewPr>
  <p:slideViewPr>
    <p:cSldViewPr snapToGrid="0">
      <p:cViewPr varScale="1">
        <p:scale>
          <a:sx n="53" d="100"/>
          <a:sy n="53" d="100"/>
        </p:scale>
        <p:origin x="14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B001DA51-B748-4578-B5DB-9517535067F5}"/>
    <pc:docChg chg="custSel modSld">
      <pc:chgData name="Allington, Lucy" userId="0c3dcd08-4988-403f-8eba-f42e59c87b71" providerId="ADAL" clId="{B001DA51-B748-4578-B5DB-9517535067F5}" dt="2021-03-24T11:58:08.965" v="39" actId="20577"/>
      <pc:docMkLst>
        <pc:docMk/>
      </pc:docMkLst>
      <pc:sldChg chg="modSp mod">
        <pc:chgData name="Allington, Lucy" userId="0c3dcd08-4988-403f-8eba-f42e59c87b71" providerId="ADAL" clId="{B001DA51-B748-4578-B5DB-9517535067F5}" dt="2021-03-24T11:58:08.965" v="39" actId="20577"/>
        <pc:sldMkLst>
          <pc:docMk/>
          <pc:sldMk cId="2559802330" sldId="256"/>
        </pc:sldMkLst>
        <pc:spChg chg="mod">
          <ac:chgData name="Allington, Lucy" userId="0c3dcd08-4988-403f-8eba-f42e59c87b71" providerId="ADAL" clId="{B001DA51-B748-4578-B5DB-9517535067F5}" dt="2021-03-24T11:58:08.965" v="39" actId="20577"/>
          <ac:spMkLst>
            <pc:docMk/>
            <pc:sldMk cId="2559802330" sldId="256"/>
            <ac:spMk id="6" creationId="{99DEA05E-3DE2-714D-9D7C-D14D82DB9D79}"/>
          </ac:spMkLst>
        </pc:spChg>
      </pc:sldChg>
      <pc:sldChg chg="modSp mod">
        <pc:chgData name="Allington, Lucy" userId="0c3dcd08-4988-403f-8eba-f42e59c87b71" providerId="ADAL" clId="{B001DA51-B748-4578-B5DB-9517535067F5}" dt="2021-03-24T11:47:45.038" v="3" actId="20577"/>
        <pc:sldMkLst>
          <pc:docMk/>
          <pc:sldMk cId="348628638" sldId="263"/>
        </pc:sldMkLst>
        <pc:spChg chg="mod">
          <ac:chgData name="Allington, Lucy" userId="0c3dcd08-4988-403f-8eba-f42e59c87b71" providerId="ADAL" clId="{B001DA51-B748-4578-B5DB-9517535067F5}" dt="2021-03-24T11:47:45.038" v="3" actId="20577"/>
          <ac:spMkLst>
            <pc:docMk/>
            <pc:sldMk cId="348628638" sldId="263"/>
            <ac:spMk id="12" creationId="{6E3B38D3-F381-6241-BDAC-66BC8B5F698F}"/>
          </ac:spMkLst>
        </pc:spChg>
      </pc:sldChg>
      <pc:sldChg chg="addSp delSp modSp mod">
        <pc:chgData name="Allington, Lucy" userId="0c3dcd08-4988-403f-8eba-f42e59c87b71" providerId="ADAL" clId="{B001DA51-B748-4578-B5DB-9517535067F5}" dt="2021-03-24T11:47:57.099" v="5"/>
        <pc:sldMkLst>
          <pc:docMk/>
          <pc:sldMk cId="2708744156" sldId="264"/>
        </pc:sldMkLst>
        <pc:spChg chg="del">
          <ac:chgData name="Allington, Lucy" userId="0c3dcd08-4988-403f-8eba-f42e59c87b71" providerId="ADAL" clId="{B001DA51-B748-4578-B5DB-9517535067F5}" dt="2021-03-24T11:47:56.163" v="4" actId="478"/>
          <ac:spMkLst>
            <pc:docMk/>
            <pc:sldMk cId="2708744156" sldId="264"/>
            <ac:spMk id="12" creationId="{F655321F-A391-1141-B0F4-0E727D938566}"/>
          </ac:spMkLst>
        </pc:spChg>
        <pc:spChg chg="add mod">
          <ac:chgData name="Allington, Lucy" userId="0c3dcd08-4988-403f-8eba-f42e59c87b71" providerId="ADAL" clId="{B001DA51-B748-4578-B5DB-9517535067F5}" dt="2021-03-24T11:47:57.099" v="5"/>
          <ac:spMkLst>
            <pc:docMk/>
            <pc:sldMk cId="2708744156" sldId="264"/>
            <ac:spMk id="13" creationId="{9006C9FA-5A52-4BA5-9B29-D14A7B9ADD2C}"/>
          </ac:spMkLst>
        </pc:spChg>
      </pc:sldChg>
      <pc:sldChg chg="addSp delSp modSp mod">
        <pc:chgData name="Allington, Lucy" userId="0c3dcd08-4988-403f-8eba-f42e59c87b71" providerId="ADAL" clId="{B001DA51-B748-4578-B5DB-9517535067F5}" dt="2021-03-24T11:48:04.158" v="7"/>
        <pc:sldMkLst>
          <pc:docMk/>
          <pc:sldMk cId="3278782939" sldId="265"/>
        </pc:sldMkLst>
        <pc:spChg chg="del">
          <ac:chgData name="Allington, Lucy" userId="0c3dcd08-4988-403f-8eba-f42e59c87b71" providerId="ADAL" clId="{B001DA51-B748-4578-B5DB-9517535067F5}" dt="2021-03-24T11:48:03.376" v="6" actId="478"/>
          <ac:spMkLst>
            <pc:docMk/>
            <pc:sldMk cId="3278782939" sldId="265"/>
            <ac:spMk id="12" creationId="{B1FB2874-7C5A-EF48-89FA-2DE41EDB12D3}"/>
          </ac:spMkLst>
        </pc:spChg>
        <pc:spChg chg="add mod">
          <ac:chgData name="Allington, Lucy" userId="0c3dcd08-4988-403f-8eba-f42e59c87b71" providerId="ADAL" clId="{B001DA51-B748-4578-B5DB-9517535067F5}" dt="2021-03-24T11:48:04.158" v="7"/>
          <ac:spMkLst>
            <pc:docMk/>
            <pc:sldMk cId="3278782939" sldId="265"/>
            <ac:spMk id="13" creationId="{D8AAB52A-6BAA-47AC-AE67-1830DEA90161}"/>
          </ac:spMkLst>
        </pc:spChg>
      </pc:sldChg>
      <pc:sldChg chg="addSp delSp modSp mod">
        <pc:chgData name="Allington, Lucy" userId="0c3dcd08-4988-403f-8eba-f42e59c87b71" providerId="ADAL" clId="{B001DA51-B748-4578-B5DB-9517535067F5}" dt="2021-03-24T11:48:13.534" v="9"/>
        <pc:sldMkLst>
          <pc:docMk/>
          <pc:sldMk cId="986106943" sldId="266"/>
        </pc:sldMkLst>
        <pc:spChg chg="del">
          <ac:chgData name="Allington, Lucy" userId="0c3dcd08-4988-403f-8eba-f42e59c87b71" providerId="ADAL" clId="{B001DA51-B748-4578-B5DB-9517535067F5}" dt="2021-03-24T11:48:12.739" v="8" actId="478"/>
          <ac:spMkLst>
            <pc:docMk/>
            <pc:sldMk cId="986106943" sldId="266"/>
            <ac:spMk id="4" creationId="{E795793A-BA3E-4D80-B825-B86B9562A549}"/>
          </ac:spMkLst>
        </pc:spChg>
        <pc:spChg chg="add mod">
          <ac:chgData name="Allington, Lucy" userId="0c3dcd08-4988-403f-8eba-f42e59c87b71" providerId="ADAL" clId="{B001DA51-B748-4578-B5DB-9517535067F5}" dt="2021-03-24T11:48:13.534" v="9"/>
          <ac:spMkLst>
            <pc:docMk/>
            <pc:sldMk cId="986106943" sldId="266"/>
            <ac:spMk id="12" creationId="{D5ED12A9-CE73-4F83-A9CB-BBBEC4396A06}"/>
          </ac:spMkLst>
        </pc:spChg>
      </pc:sldChg>
      <pc:sldChg chg="addSp delSp modSp mod">
        <pc:chgData name="Allington, Lucy" userId="0c3dcd08-4988-403f-8eba-f42e59c87b71" providerId="ADAL" clId="{B001DA51-B748-4578-B5DB-9517535067F5}" dt="2021-03-24T11:48:22.236" v="11"/>
        <pc:sldMkLst>
          <pc:docMk/>
          <pc:sldMk cId="174070660" sldId="267"/>
        </pc:sldMkLst>
        <pc:spChg chg="del">
          <ac:chgData name="Allington, Lucy" userId="0c3dcd08-4988-403f-8eba-f42e59c87b71" providerId="ADAL" clId="{B001DA51-B748-4578-B5DB-9517535067F5}" dt="2021-03-24T11:48:21.422" v="10" actId="478"/>
          <ac:spMkLst>
            <pc:docMk/>
            <pc:sldMk cId="174070660" sldId="267"/>
            <ac:spMk id="4" creationId="{B9F677D9-FFE2-47AB-A984-D8F1386A1DDA}"/>
          </ac:spMkLst>
        </pc:spChg>
        <pc:spChg chg="add mod">
          <ac:chgData name="Allington, Lucy" userId="0c3dcd08-4988-403f-8eba-f42e59c87b71" providerId="ADAL" clId="{B001DA51-B748-4578-B5DB-9517535067F5}" dt="2021-03-24T11:48:22.236" v="11"/>
          <ac:spMkLst>
            <pc:docMk/>
            <pc:sldMk cId="174070660" sldId="267"/>
            <ac:spMk id="12" creationId="{585E16E9-A037-4EEF-864E-B16550F0A1B8}"/>
          </ac:spMkLst>
        </pc:spChg>
      </pc:sldChg>
      <pc:sldChg chg="modSp mod">
        <pc:chgData name="Allington, Lucy" userId="0c3dcd08-4988-403f-8eba-f42e59c87b71" providerId="ADAL" clId="{B001DA51-B748-4578-B5DB-9517535067F5}" dt="2021-03-24T11:55:26.348" v="37" actId="113"/>
        <pc:sldMkLst>
          <pc:docMk/>
          <pc:sldMk cId="1732966013" sldId="268"/>
        </pc:sldMkLst>
        <pc:spChg chg="mod">
          <ac:chgData name="Allington, Lucy" userId="0c3dcd08-4988-403f-8eba-f42e59c87b71" providerId="ADAL" clId="{B001DA51-B748-4578-B5DB-9517535067F5}" dt="2021-03-24T11:55:26.348" v="37" actId="113"/>
          <ac:spMkLst>
            <pc:docMk/>
            <pc:sldMk cId="1732966013" sldId="268"/>
            <ac:spMk id="13" creationId="{AFE85073-4313-4FBF-AE8D-9AA112953D43}"/>
          </ac:spMkLst>
        </pc:spChg>
      </pc:sldChg>
      <pc:sldChg chg="addSp delSp modSp mod">
        <pc:chgData name="Allington, Lucy" userId="0c3dcd08-4988-403f-8eba-f42e59c87b71" providerId="ADAL" clId="{B001DA51-B748-4578-B5DB-9517535067F5}" dt="2021-03-24T11:54:57.091" v="27"/>
        <pc:sldMkLst>
          <pc:docMk/>
          <pc:sldMk cId="114964038" sldId="270"/>
        </pc:sldMkLst>
        <pc:spChg chg="del">
          <ac:chgData name="Allington, Lucy" userId="0c3dcd08-4988-403f-8eba-f42e59c87b71" providerId="ADAL" clId="{B001DA51-B748-4578-B5DB-9517535067F5}" dt="2021-03-24T11:54:56.413" v="26" actId="478"/>
          <ac:spMkLst>
            <pc:docMk/>
            <pc:sldMk cId="114964038" sldId="270"/>
            <ac:spMk id="4" creationId="{061FDCAD-7BFD-437E-8FA0-2669724FCFDA}"/>
          </ac:spMkLst>
        </pc:spChg>
        <pc:spChg chg="add mod">
          <ac:chgData name="Allington, Lucy" userId="0c3dcd08-4988-403f-8eba-f42e59c87b71" providerId="ADAL" clId="{B001DA51-B748-4578-B5DB-9517535067F5}" dt="2021-03-24T11:54:57.091" v="27"/>
          <ac:spMkLst>
            <pc:docMk/>
            <pc:sldMk cId="114964038" sldId="270"/>
            <ac:spMk id="14" creationId="{00281E9C-F00A-4DC1-82B1-13C33E87395B}"/>
          </ac:spMkLst>
        </pc:spChg>
      </pc:sldChg>
      <pc:sldChg chg="modSp mod">
        <pc:chgData name="Allington, Lucy" userId="0c3dcd08-4988-403f-8eba-f42e59c87b71" providerId="ADAL" clId="{B001DA51-B748-4578-B5DB-9517535067F5}" dt="2021-03-24T11:54:48.274" v="25" actId="113"/>
        <pc:sldMkLst>
          <pc:docMk/>
          <pc:sldMk cId="587726888" sldId="271"/>
        </pc:sldMkLst>
        <pc:spChg chg="mod">
          <ac:chgData name="Allington, Lucy" userId="0c3dcd08-4988-403f-8eba-f42e59c87b71" providerId="ADAL" clId="{B001DA51-B748-4578-B5DB-9517535067F5}" dt="2021-03-24T11:54:48.274" v="25" actId="113"/>
          <ac:spMkLst>
            <pc:docMk/>
            <pc:sldMk cId="587726888" sldId="271"/>
            <ac:spMk id="3" creationId="{58A31644-2218-4856-B677-769BF84B24A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a:latin typeface="Calibri Light" panose="020F0302020204030204"/>
            </a:rPr>
            <a:t>Open Source energy Modelling System</a:t>
          </a:r>
          <a:endParaRPr lang="en-GB"/>
        </a:p>
      </dgm:t>
    </dgm:pt>
    <dgm:pt modelId="{83597B38-BE97-48D4-8D33-3156673705CE}" type="parTrans" cxnId="{A5BDDBAB-4A64-49F7-A340-587A669EE95F}">
      <dgm:prSet/>
      <dgm:spPr/>
      <dgm:t>
        <a:bodyPr/>
        <a:lstStyle/>
        <a:p>
          <a:endParaRPr lang="en-GB"/>
        </a:p>
      </dgm:t>
    </dgm:pt>
    <dgm:pt modelId="{8E3CD7E9-229C-4064-BBBA-8FC01B7DDC58}" type="sib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FlexTool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934656C4-4386-4E3A-AFA8-733C52DF4DEF}">
      <dgm:prSet phldrT="[Text]" phldr="0"/>
      <dgm:spPr/>
      <dgm:t>
        <a:bodyPr/>
        <a:lstStyle/>
        <a:p>
          <a:pPr rtl="0"/>
          <a:r>
            <a:rPr lang="en-GB">
              <a:latin typeface="Calibri Light" panose="020F0302020204030204"/>
            </a:rPr>
            <a:t>Freely accessible tool from IRENA</a:t>
          </a:r>
          <a:endParaRPr lang="en-GB"/>
        </a:p>
      </dgm:t>
    </dgm:pt>
    <dgm:pt modelId="{95F7908F-EA58-4F42-A447-008B9EAC88EC}" type="parTrans" cxnId="{EB2583A5-48B5-41E7-B415-2EAD682F9D45}">
      <dgm:prSet/>
      <dgm:spPr/>
      <dgm:t>
        <a:bodyPr/>
        <a:lstStyle/>
        <a:p>
          <a:endParaRPr lang="en-GB"/>
        </a:p>
      </dgm:t>
    </dgm:pt>
    <dgm:pt modelId="{D4C8A0A2-C81A-456E-A364-0A0DB3901F9F}" type="sibTrans" cxnId="{EB2583A5-48B5-41E7-B415-2EAD682F9D45}">
      <dgm:prSet/>
      <dgm:spPr/>
      <dgm:t>
        <a:bodyPr/>
        <a:lstStyle/>
        <a:p>
          <a:endParaRPr lang="en-GB"/>
        </a:p>
      </dgm:t>
    </dgm:pt>
    <dgm:pt modelId="{C12AAC64-BB27-4C5F-927B-7AF6FFA84934}">
      <dgm:prSet phldrT="[Text]" phldr="0"/>
      <dgm:spPr/>
      <dgm:t>
        <a:bodyPr/>
        <a:lstStyle/>
        <a:p>
          <a:pPr rtl="0"/>
          <a:r>
            <a:rPr lang="en-GB">
              <a:latin typeface="Calibri Light" panose="020F0302020204030204"/>
            </a:rPr>
            <a:t>System flexibility assessments</a:t>
          </a:r>
          <a:endParaRPr lang="en-GB"/>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75439920-8F96-4E73-BB4A-EE1D22F73A2A}" srcId="{91BCEA05-8719-4993-AE23-3E406B67C42F}" destId="{C12AAC64-BB27-4C5F-927B-7AF6FFA84934}" srcOrd="1" destOrd="0" parTransId="{47E29AF0-1780-4BC5-B4DB-D88AD07B1F4D}" sibTransId="{A6A318D6-5407-4A58-BE79-E49579E8F27E}"/>
    <dgm:cxn modelId="{C1B4702C-A1B6-48B5-9099-2BE26646F543}" type="presOf" srcId="{C12AAC64-BB27-4C5F-927B-7AF6FFA84934}" destId="{7685E3B1-BF72-455D-AD46-8456B0FAB69E}" srcOrd="0" destOrd="1" presId="urn:microsoft.com/office/officeart/2005/8/layout/vList6"/>
    <dgm:cxn modelId="{9D0B116E-8D20-4BDC-9126-959534D9A61A}" type="presOf" srcId="{7DD5214F-EC5F-4AAF-9DDF-CB276F86A674}" destId="{FF323B80-9818-4B42-92D6-B4CA9A939ED2}" srcOrd="0" destOrd="1" presId="urn:microsoft.com/office/officeart/2005/8/layout/vList6"/>
    <dgm:cxn modelId="{AE390680-30DF-4C42-B69B-72B6502538EC}" type="presOf" srcId="{934656C4-4386-4E3A-AFA8-733C52DF4DEF}" destId="{7685E3B1-BF72-455D-AD46-8456B0FAB69E}"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EB2583A5-48B5-41E7-B415-2EAD682F9D45}" srcId="{91BCEA05-8719-4993-AE23-3E406B67C42F}" destId="{934656C4-4386-4E3A-AFA8-733C52DF4DEF}" srcOrd="0" destOrd="0" parTransId="{95F7908F-EA58-4F42-A447-008B9EAC88EC}" sibTransId="{D4C8A0A2-C81A-456E-A364-0A0DB3901F9F}"/>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923779" y="353"/>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rtl="0">
            <a:lnSpc>
              <a:spcPct val="90000"/>
            </a:lnSpc>
            <a:spcBef>
              <a:spcPct val="0"/>
            </a:spcBef>
            <a:spcAft>
              <a:spcPct val="15000"/>
            </a:spcAft>
            <a:buChar char="•"/>
          </a:pPr>
          <a:r>
            <a:rPr lang="en-GB" sz="2200" kern="1200">
              <a:latin typeface="Calibri Light" panose="020F0302020204030204"/>
            </a:rPr>
            <a:t>Open Source energy Modelling System</a:t>
          </a:r>
          <a:endParaRPr lang="en-GB" sz="2200" kern="1200"/>
        </a:p>
        <a:p>
          <a:pPr marL="228600" lvl="1" indent="-228600" algn="l" defTabSz="977900" rtl="0">
            <a:lnSpc>
              <a:spcPct val="90000"/>
            </a:lnSpc>
            <a:spcBef>
              <a:spcPct val="0"/>
            </a:spcBef>
            <a:spcAft>
              <a:spcPct val="15000"/>
            </a:spcAft>
            <a:buChar char="•"/>
          </a:pPr>
          <a:r>
            <a:rPr lang="en-GB" sz="2200" kern="1200">
              <a:latin typeface="Calibri Light" panose="020F0302020204030204"/>
            </a:rPr>
            <a:t>Capacity expansion planning</a:t>
          </a:r>
          <a:endParaRPr lang="en-GB" sz="2200" kern="1200"/>
        </a:p>
      </dsp:txBody>
      <dsp:txXfrm>
        <a:off x="2923779" y="172884"/>
        <a:ext cx="3868077" cy="1035185"/>
      </dsp:txXfrm>
    </dsp:sp>
    <dsp:sp modelId="{19FA7A5A-1B3E-4EC4-8BF7-062AA4160233}">
      <dsp:nvSpPr>
        <dsp:cNvPr id="0" name=""/>
        <dsp:cNvSpPr/>
      </dsp:nvSpPr>
      <dsp:spPr>
        <a:xfrm>
          <a:off x="0" y="353"/>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OSeMOSYS</a:t>
          </a:r>
          <a:endParaRPr lang="en-GB" sz="4100" kern="1200" dirty="0"/>
        </a:p>
      </dsp:txBody>
      <dsp:txXfrm>
        <a:off x="67378" y="67731"/>
        <a:ext cx="2789024" cy="1245491"/>
      </dsp:txXfrm>
    </dsp:sp>
    <dsp:sp modelId="{7685E3B1-BF72-455D-AD46-8456B0FAB69E}">
      <dsp:nvSpPr>
        <dsp:cNvPr id="0" name=""/>
        <dsp:cNvSpPr/>
      </dsp:nvSpPr>
      <dsp:spPr>
        <a:xfrm>
          <a:off x="2923779" y="1518625"/>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rtl="0">
            <a:lnSpc>
              <a:spcPct val="90000"/>
            </a:lnSpc>
            <a:spcBef>
              <a:spcPct val="0"/>
            </a:spcBef>
            <a:spcAft>
              <a:spcPct val="15000"/>
            </a:spcAft>
            <a:buChar char="•"/>
          </a:pPr>
          <a:r>
            <a:rPr lang="en-GB" sz="2200" kern="1200">
              <a:latin typeface="Calibri Light" panose="020F0302020204030204"/>
            </a:rPr>
            <a:t>Freely accessible tool from IRENA</a:t>
          </a:r>
          <a:endParaRPr lang="en-GB" sz="2200" kern="1200"/>
        </a:p>
        <a:p>
          <a:pPr marL="228600" lvl="1" indent="-228600" algn="l" defTabSz="977900" rtl="0">
            <a:lnSpc>
              <a:spcPct val="90000"/>
            </a:lnSpc>
            <a:spcBef>
              <a:spcPct val="0"/>
            </a:spcBef>
            <a:spcAft>
              <a:spcPct val="15000"/>
            </a:spcAft>
            <a:buChar char="•"/>
          </a:pPr>
          <a:r>
            <a:rPr lang="en-GB" sz="2200" kern="1200">
              <a:latin typeface="Calibri Light" panose="020F0302020204030204"/>
            </a:rPr>
            <a:t>System flexibility assessments</a:t>
          </a:r>
          <a:endParaRPr lang="en-GB" sz="2200" kern="1200"/>
        </a:p>
      </dsp:txBody>
      <dsp:txXfrm>
        <a:off x="2923779" y="1691156"/>
        <a:ext cx="3868077" cy="1035185"/>
      </dsp:txXfrm>
    </dsp:sp>
    <dsp:sp modelId="{244FB5B9-9DA9-41C6-AD53-4C2CEDF92437}">
      <dsp:nvSpPr>
        <dsp:cNvPr id="0" name=""/>
        <dsp:cNvSpPr/>
      </dsp:nvSpPr>
      <dsp:spPr>
        <a:xfrm>
          <a:off x="0" y="1518625"/>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FlexTool</a:t>
          </a:r>
          <a:endParaRPr lang="en-GB" sz="4100" kern="1200" dirty="0"/>
        </a:p>
      </dsp:txBody>
      <dsp:txXfrm>
        <a:off x="67378" y="1586003"/>
        <a:ext cx="2789024" cy="124549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a:p>
          <a:p>
            <a:endParaRPr lang="en-US" dirty="0">
              <a:cs typeface="Calibri"/>
            </a:endParaRPr>
          </a:p>
          <a:p>
            <a:r>
              <a:rPr lang="en-US" dirty="0">
                <a:cs typeface="Calibri"/>
              </a:rPr>
              <a:t>As an example, let's think about the links between the energy system and S.D.G. targets. </a:t>
            </a:r>
            <a:r>
              <a:rPr lang="en-US" err="1">
                <a:cs typeface="Calibri"/>
              </a:rPr>
              <a:t>Nerini</a:t>
            </a:r>
            <a:r>
              <a:rPr lang="en-US">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err="1">
                <a:cs typeface="Calibri"/>
              </a:rPr>
              <a:t>Nerini</a:t>
            </a:r>
            <a:r>
              <a:rPr lang="en-US">
                <a:cs typeface="Calibri"/>
              </a:rPr>
              <a:t> et al. highlight that we cannot think in silos and must use integrated planning approaches with a long-term perspective. Energy modelling tools are a key enabler of such approaches.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system is very much interlinked with many other sectors. Therefore, the trajectory that the energy system undertakes will have many different implications outside of the energy system. It is important for socio-economic progress and the well-being of people that there is wide access to a modern energy supply. </a:t>
            </a:r>
          </a:p>
          <a:p>
            <a:endParaRPr lang="en-US" dirty="0"/>
          </a:p>
          <a:p>
            <a:r>
              <a:rPr lang="en-US" dirty="0"/>
              <a:t>To aid policymaking in the energy domain, energy modelling can provide insight and motivate different pathways. However, often, energy modelling is undertaken by just</a:t>
            </a:r>
            <a:r>
              <a:rPr lang="en-US" b="1" dirty="0"/>
              <a:t> </a:t>
            </a:r>
            <a:r>
              <a:rPr lang="en-US" dirty="0"/>
              <a:t>a few analysts. In addition, they can work with closed-source energy tools. This can make the energy modelling process opaque.</a:t>
            </a:r>
            <a:endParaRPr lang="en-US" dirty="0">
              <a:cs typeface="Calibri"/>
            </a:endParaRPr>
          </a:p>
          <a:p>
            <a:endParaRPr lang="en-US" dirty="0"/>
          </a:p>
          <a:p>
            <a:r>
              <a:rPr lang="en-US" dirty="0"/>
              <a:t>However, it is true that modelling can have a large impact on energy policy, and so it is important that energy modelling is founded on deep and rigorous analysis guided by good governance principles.</a:t>
            </a:r>
            <a:endParaRPr lang="en-US" dirty="0">
              <a:cs typeface="Calibri"/>
            </a:endParaRPr>
          </a:p>
          <a:p>
            <a:endParaRPr lang="en-US" dirty="0"/>
          </a:p>
          <a:p>
            <a:r>
              <a:rPr lang="en-US" dirty="0"/>
              <a:t>In this mini-lecture, we will introduce the concept of U4RIA, which is designed to help with these issues.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644600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critical observations were identified for energy modelling for energy policy. </a:t>
            </a:r>
          </a:p>
          <a:p>
            <a:endParaRPr lang="en-US"/>
          </a:p>
          <a:p>
            <a:r>
              <a:rPr lang="en-US"/>
              <a:t>Firstly, as previously mentioned, the analysis is often opaque. For instance, the modelling process is a black box. This means that the functioning of the model is not completely understood. This makes it difficult to properly scrutinize the results of the models. </a:t>
            </a:r>
          </a:p>
          <a:p>
            <a:endParaRPr lang="en-US"/>
          </a:p>
          <a:p>
            <a:r>
              <a:rPr lang="en-US"/>
              <a:t>In addition to this, the opacity leads to low knowledge management from the national energy modelling community, as universities and institutions cannot increase national competence and capacity.</a:t>
            </a:r>
          </a:p>
          <a:p>
            <a:endParaRPr lang="en-US"/>
          </a:p>
          <a:p>
            <a:r>
              <a:rPr lang="en-US"/>
              <a:t>Secondly, the lack of community co-operation with socio-economic actors decreases the accountability of the modelling. In addition, there can be a lack of interfaces and organization to enable co-operation.</a:t>
            </a:r>
          </a:p>
          <a:p>
            <a:endParaRPr lang="en-US"/>
          </a:p>
          <a:p>
            <a:r>
              <a:rPr lang="en-US"/>
              <a:t>Thirdly, downstream matters are important. This means that energy policy can have a great impact on other sectors.</a:t>
            </a:r>
          </a:p>
          <a:p>
            <a:endParaRPr lang="en-US"/>
          </a:p>
          <a:p>
            <a:r>
              <a:rPr lang="en-US"/>
              <a:t>Lastly, there is a need for appropriate answerability, as the financial impact from energy modelling can lead to inefficient uses of the public finances.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4482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mitigate the four critical observations mentioned previously, the following governance principles are proposed:</a:t>
            </a:r>
          </a:p>
          <a:p>
            <a:endParaRPr lang="en-US"/>
          </a:p>
          <a:p>
            <a:r>
              <a:rPr lang="en-US" dirty="0"/>
              <a:t>Ubuntu. </a:t>
            </a:r>
            <a:r>
              <a:rPr lang="en-US"/>
              <a:t>This is a concept borrowed from African philosophy regarding our shared humanity. Here this refers to the fact that communities should be involved with energy modelling.</a:t>
            </a:r>
          </a:p>
          <a:p>
            <a:endParaRPr lang="en-US"/>
          </a:p>
          <a:p>
            <a:r>
              <a:rPr lang="en-US"/>
              <a:t>Retrievability. It is often the case that it is difficult to find data. However, it should be the case that data are easily accessed and found.</a:t>
            </a:r>
          </a:p>
          <a:p>
            <a:endParaRPr lang="en-US"/>
          </a:p>
          <a:p>
            <a:r>
              <a:rPr lang="en-US"/>
              <a:t>Reusability. The model should be re-usable, no matter the amount of times the model is licensed.</a:t>
            </a:r>
          </a:p>
          <a:p>
            <a:endParaRPr lang="en-US"/>
          </a:p>
          <a:p>
            <a:r>
              <a:rPr lang="en-US"/>
              <a:t>Repeatability. The model should be repeatable and user friendly in a digital workflow.</a:t>
            </a:r>
          </a:p>
          <a:p>
            <a:endParaRPr lang="en-US"/>
          </a:p>
          <a:p>
            <a:r>
              <a:rPr lang="en-US" err="1"/>
              <a:t>Reconstructability</a:t>
            </a:r>
            <a:r>
              <a:rPr lang="en-US"/>
              <a:t>. This extends the concept of repeatability to include the instructions for how to rebuild the energy modelling elements. For example, input data, model relations, and resulting scenarios.</a:t>
            </a:r>
          </a:p>
          <a:p>
            <a:endParaRPr lang="en-US"/>
          </a:p>
          <a:p>
            <a:r>
              <a:rPr lang="en-US"/>
              <a:t>Interoperability. This allows for scenarios to be tested by other models or approaches and integrate with other sub-sectors and more broadly in general</a:t>
            </a:r>
            <a:r>
              <a:rPr lang="en-US" dirty="0"/>
              <a:t>.</a:t>
            </a:r>
            <a:endParaRPr lang="en-US" dirty="0">
              <a:cs typeface="Calibri"/>
            </a:endParaRPr>
          </a:p>
          <a:p>
            <a:endParaRPr lang="en-US"/>
          </a:p>
          <a:p>
            <a:r>
              <a:rPr lang="en-US"/>
              <a:t>Auditability. This means that there should be direct accountability to the internal or external funders of the energy modelling for policy support, as well as to society more broadly.</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2035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look at a brief example of how the U4RIA principles can be applied.</a:t>
            </a:r>
          </a:p>
          <a:p>
            <a:r>
              <a:rPr lang="en-US"/>
              <a:t>Costa Rica have a Nationally Determined Contribution or N. D. C. target compatible with a two degree pathway.</a:t>
            </a:r>
          </a:p>
          <a:p>
            <a:endParaRPr lang="en-US"/>
          </a:p>
          <a:p>
            <a:r>
              <a:rPr lang="en-US" dirty="0"/>
              <a:t>To aid in the development of the</a:t>
            </a:r>
            <a:r>
              <a:rPr lang="en-US" b="1" dirty="0"/>
              <a:t> </a:t>
            </a:r>
            <a:r>
              <a:rPr lang="en-US"/>
              <a:t>national decarbonisation plan or N. D. P., t</a:t>
            </a:r>
            <a:r>
              <a:rPr lang="en-US" dirty="0"/>
              <a: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a:p>
          <a:p>
            <a:r>
              <a:rPr lang="en-US"/>
              <a:t>The work introduced a framework that can guide national energy policy in line with the U4RIA</a:t>
            </a:r>
            <a:r>
              <a:rPr lang="en-US" b="1"/>
              <a:t> </a:t>
            </a:r>
            <a:r>
              <a:rPr lang="en-US"/>
              <a:t>governing principles.</a:t>
            </a:r>
            <a:endParaRPr lang="en-US">
              <a:cs typeface="Calibri"/>
            </a:endParaRPr>
          </a:p>
          <a:p>
            <a:endParaRPr lang="en-US"/>
          </a:p>
          <a:p>
            <a:r>
              <a:rPr lang="en-US"/>
              <a:t>Specifically, the stakeholder engagement involved the community (i.e. ubuntu) and the </a:t>
            </a:r>
            <a:r>
              <a:rPr lang="en-US" err="1"/>
              <a:t>OSeMOSYS</a:t>
            </a:r>
            <a:r>
              <a:rPr lang="en-US"/>
              <a:t> data and model code are published openly on GitHub for retrievability, reusability, and repeatability.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6677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messages from this mini-lecture are that energy systems have many interlinkages, and they are important for the well-being of citizens. </a:t>
            </a:r>
          </a:p>
          <a:p>
            <a:endParaRPr lang="en-US"/>
          </a:p>
          <a:p>
            <a:r>
              <a:rPr lang="en-US"/>
              <a:t>Energy modelling for policy support can be an opaque process and can lack community involvement. </a:t>
            </a:r>
          </a:p>
          <a:p>
            <a:endParaRPr lang="en-US"/>
          </a:p>
          <a:p>
            <a:r>
              <a:rPr lang="en-US"/>
              <a:t>Energy policy also has a great impact downstream on other sectors, and therefore a high level of accountability is required.</a:t>
            </a:r>
          </a:p>
          <a:p>
            <a:endParaRPr lang="en-US"/>
          </a:p>
          <a:p>
            <a:pPr>
              <a:buClr>
                <a:schemeClr val="dk1"/>
              </a:buClr>
              <a:buSzPts val="1100"/>
              <a:defRPr/>
            </a:pPr>
            <a:r>
              <a:rPr lang="en-US" sz="1200" b="0" i="0" u="none" strike="noStrike" cap="none">
                <a:solidFill>
                  <a:srgbClr val="000000"/>
                </a:solidFill>
                <a:effectLst/>
                <a:latin typeface="Arial"/>
                <a:ea typeface="Arial"/>
                <a:cs typeface="Arial"/>
                <a:sym typeface="Arial"/>
              </a:rPr>
              <a:t>The governing </a:t>
            </a:r>
            <a:r>
              <a:rPr lang="en-US">
                <a:solidFill>
                  <a:srgbClr val="000000"/>
                </a:solidFill>
                <a:latin typeface="Arial"/>
                <a:ea typeface="Arial"/>
                <a:cs typeface="Arial"/>
                <a:sym typeface="Arial"/>
              </a:rPr>
              <a:t>principle</a:t>
            </a:r>
            <a:r>
              <a:rPr lang="en-US" sz="1200" b="0" i="0" u="none" strike="noStrike" cap="none">
                <a:solidFill>
                  <a:srgbClr val="000000"/>
                </a:solidFill>
                <a:effectLst/>
                <a:latin typeface="Arial"/>
                <a:ea typeface="Arial"/>
                <a:cs typeface="Arial"/>
                <a:sym typeface="Arial"/>
              </a:rPr>
              <a:t> to support</a:t>
            </a:r>
            <a:r>
              <a:rPr lang="en-US" sz="1200" b="0" i="0" u="none" strike="noStrike" cap="none" baseline="0">
                <a:solidFill>
                  <a:srgbClr val="000000"/>
                </a:solidFill>
                <a:effectLst/>
                <a:latin typeface="Arial"/>
                <a:ea typeface="Arial"/>
                <a:cs typeface="Arial"/>
                <a:sym typeface="Arial"/>
              </a:rPr>
              <a:t> the energy modelling for policy support </a:t>
            </a:r>
            <a:r>
              <a:rPr lang="en-US">
                <a:solidFill>
                  <a:srgbClr val="000000"/>
                </a:solidFill>
                <a:latin typeface="Arial"/>
                <a:ea typeface="Arial"/>
                <a:cs typeface="Arial"/>
                <a:sym typeface="Arial"/>
              </a:rPr>
              <a:t>is therefore</a:t>
            </a:r>
            <a:r>
              <a:rPr lang="en-US" sz="1200" b="0" i="0" u="none" strike="noStrike" cap="none" baseline="0">
                <a:solidFill>
                  <a:srgbClr val="000000"/>
                </a:solidFill>
                <a:effectLst/>
                <a:latin typeface="Arial"/>
                <a:ea typeface="Arial"/>
                <a:cs typeface="Arial"/>
                <a:sym typeface="Arial"/>
              </a:rPr>
              <a:t> to follow </a:t>
            </a:r>
            <a:r>
              <a:rPr lang="en-US">
                <a:solidFill>
                  <a:srgbClr val="000000"/>
                </a:solidFill>
                <a:latin typeface="Arial"/>
                <a:ea typeface="Arial"/>
                <a:cs typeface="Arial"/>
                <a:sym typeface="Arial"/>
              </a:rPr>
              <a:t>U4RIA, that is Ubuntu</a:t>
            </a:r>
            <a:r>
              <a:rPr lang="en-US" sz="1200" b="0" i="0" u="none" strike="noStrike" cap="none">
                <a:solidFill>
                  <a:srgbClr val="000000"/>
                </a:solidFill>
                <a:effectLst/>
                <a:latin typeface="Arial"/>
                <a:ea typeface="Arial"/>
                <a:cs typeface="Arial"/>
                <a:sym typeface="Arial"/>
              </a:rPr>
              <a:t>, Retrievability, Reusability, Repeatability, </a:t>
            </a:r>
            <a:r>
              <a:rPr lang="en-US" sz="1200" b="0" i="0" u="none" strike="noStrike" cap="none" dirty="0" err="1">
                <a:solidFill>
                  <a:srgbClr val="000000"/>
                </a:solidFill>
                <a:effectLst/>
                <a:latin typeface="Arial"/>
                <a:ea typeface="Arial"/>
                <a:cs typeface="Arial"/>
                <a:sym typeface="Arial"/>
              </a:rPr>
              <a:t>Reconstructability</a:t>
            </a:r>
            <a:r>
              <a:rPr lang="en-US" sz="1200" b="0" i="0" u="none" strike="noStrike" cap="none" dirty="0">
                <a:solidFill>
                  <a:srgbClr val="000000"/>
                </a:solidFill>
                <a:effectLst/>
                <a:latin typeface="Arial"/>
                <a:ea typeface="Arial"/>
                <a:cs typeface="Arial"/>
                <a:sym typeface="Arial"/>
              </a:rPr>
              <a:t>, Interoperability and Auditability.</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2316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So far in this lecture we have seen the importance of energy planning for sustainable development, and the role that energy modelling can play in supporting policymaking. This course focuses on the concepts of energy and flexibility modelling, and how they can be used in the policy process. The course will first introduce energy modelling tools and their applications. For the rest of the course, the focus will be on two energy modelling tools: OSeMOSYS and FlexTool. Lectures 3 to 12 will look at how OSeMOSYS models are developed and cover key theoretical concepts in capacity expansion planning. Lectures 13 to 16 will look at how FlexTool can be used to assess the flexibility of energy systems and explore why this is increasingly important. The course also contains hands-on exercises, where you will learn to develop models and analyses of your own and explore how the skills gained can be applied to future country-specific analyses to support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a:t>
            </a:r>
            <a:r>
              <a:rPr lang="en-US" dirty="0" err="1">
                <a:cs typeface="Calibri"/>
              </a:rPr>
              <a:t>OSeMOSYS</a:t>
            </a:r>
            <a:r>
              <a:rPr lang="en-US">
                <a:cs typeface="Calibri"/>
              </a:rPr>
              <a:t> part of this course, you will gain an understanding of the key processes in energy systems. We will analyse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a:spcBef>
                <a:spcPts val="1000"/>
              </a:spcBef>
            </a:pPr>
            <a:r>
              <a:rPr lang="en-GB" dirty="0"/>
              <a:t>1) Learn why energy modelling is needed and the principles of energy planning</a:t>
            </a:r>
            <a:endParaRPr lang="en-US" dirty="0"/>
          </a:p>
          <a:p>
            <a:pPr>
              <a:spcBef>
                <a:spcPts val="1000"/>
              </a:spcBef>
            </a:pPr>
            <a:r>
              <a:rPr lang="en-US" dirty="0"/>
              <a:t>2) Learn about the concept of SDGs, the strong interlinkages between them, and the global climate agendas</a:t>
            </a:r>
            <a:endParaRPr lang="en-US" dirty="0">
              <a:cs typeface="Calibri"/>
            </a:endParaRPr>
          </a:p>
          <a:p>
            <a:pPr>
              <a:spcBef>
                <a:spcPts val="1000"/>
              </a:spcBef>
            </a:pPr>
            <a:r>
              <a:rPr lang="en-US" dirty="0"/>
              <a:t>3) Learn how to best use U4RIA guidelines on modelling processes, tools and data</a:t>
            </a:r>
            <a:r>
              <a:rPr lang="en-US" b="1" dirty="0"/>
              <a:t> </a:t>
            </a:r>
            <a:endParaRPr lang="en-US" dirty="0"/>
          </a:p>
          <a:p>
            <a:pPr>
              <a:spcBef>
                <a:spcPts val="1000"/>
              </a:spcBef>
            </a:pPr>
            <a:r>
              <a:rPr lang="en-US" dirty="0"/>
              <a:t>4) Get an overview of this course in Energy and Flexibility Modelling</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06628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OSeMOSYS</a:t>
            </a:r>
            <a:r>
              <a:rPr lang="en-US" dirty="0">
                <a:cs typeface="Calibri"/>
              </a:rPr>
              <a:t> stands for the Open Source energy Modelling System. </a:t>
            </a:r>
            <a:r>
              <a:rPr lang="en-US" err="1">
                <a:cs typeface="Calibri"/>
              </a:rPr>
              <a:t>OSeMOSYS</a:t>
            </a:r>
            <a:r>
              <a:rPr lang="en-US" dirty="0">
                <a:cs typeface="Calibri"/>
              </a:rPr>
              <a:t> stands out from many other modelling tools as it is completely open source, freely accessible, and transparent. This means that </a:t>
            </a:r>
            <a:r>
              <a:rPr lang="en-US" err="1">
                <a:cs typeface="Calibri"/>
              </a:rPr>
              <a:t>OSeMOSYS</a:t>
            </a:r>
            <a:r>
              <a:rPr lang="en-US" dirty="0">
                <a:cs typeface="Calibri"/>
              </a:rPr>
              <a:t> is widely used for training and capacity building. Additionally, it is possible to learn how to use </a:t>
            </a:r>
            <a:r>
              <a:rPr lang="en-US" err="1">
                <a:cs typeface="Calibri"/>
              </a:rPr>
              <a:t>OSeMOSYS</a:t>
            </a:r>
            <a:r>
              <a:rPr lang="en-US">
                <a:cs typeface="Calibri"/>
              </a:rPr>
              <a:t> in a relatively short timeframe, especially compared to less accessible modelling tools. Overall, these key features mean </a:t>
            </a:r>
            <a:r>
              <a:rPr lang="en-US" err="1">
                <a:cs typeface="Calibri"/>
              </a:rPr>
              <a:t>OSeMOSYS</a:t>
            </a:r>
            <a:r>
              <a:rPr lang="en-US">
                <a:cs typeface="Calibri"/>
              </a:rPr>
              <a:t> is well placed to be used in a range of settings, from developers to academics to policymakers. Since the system requires no upfront financial investment, it can be used by resource limited governments and institutions. </a:t>
            </a:r>
            <a:r>
              <a:rPr lang="en-US" err="1">
                <a:cs typeface="Calibri"/>
              </a:rPr>
              <a:t>OSeMOSYS</a:t>
            </a:r>
            <a:r>
              <a:rPr lang="en-US">
                <a:cs typeface="Calibri"/>
              </a:rPr>
              <a:t> is used to develop long-term analyses of the energy sector at a range of scales, including continent-, country- and regional-level studies. </a:t>
            </a:r>
            <a:r>
              <a:rPr lang="en-US" err="1">
                <a:cs typeface="Calibri"/>
              </a:rPr>
              <a:t>OSeMOSYS</a:t>
            </a:r>
            <a:r>
              <a:rPr lang="en-US">
                <a:cs typeface="Calibri"/>
              </a:rPr>
              <a:t> has been used for a wealth of applications, from assessing electrification pathways to understanding the environmental and economic implications of decarbonization</a:t>
            </a:r>
            <a:r>
              <a:rPr lang="en-US" dirty="0">
                <a:cs typeface="Calibri"/>
              </a:rPr>
              <a:t> scenarios. You will learn more about </a:t>
            </a:r>
            <a:r>
              <a:rPr lang="en-US" err="1">
                <a:cs typeface="Calibri"/>
              </a:rPr>
              <a:t>OSeMOSYS</a:t>
            </a:r>
            <a:r>
              <a:rPr lang="en-US" dirty="0">
                <a:cs typeface="Calibri"/>
              </a:rPr>
              <a:t> and its applications as you progress through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a:t>
            </a:r>
            <a:r>
              <a:rPr lang="en-US" dirty="0" err="1"/>
              <a:t>FlexTool</a:t>
            </a:r>
            <a:r>
              <a:rPr lang="en-US"/>
              <a:t> part of the course you will learn a number of things. You will start by understanding the challenge of integrating renewables into the power system and the value of adding flexibility into this system.</a:t>
            </a:r>
          </a:p>
          <a:p>
            <a:endParaRPr lang="en-US"/>
          </a:p>
          <a:p>
            <a:r>
              <a:rPr lang="en-US"/>
              <a:t>Next, you will learn to understand the methodological underpinnings of the </a:t>
            </a:r>
            <a:r>
              <a:rPr lang="en-US" err="1"/>
              <a:t>FlexTool</a:t>
            </a:r>
            <a:r>
              <a:rPr lang="en-US"/>
              <a:t> model, which can help you improve the flexibility of a power system.</a:t>
            </a:r>
            <a:endParaRPr lang="en-US">
              <a:cs typeface="Calibri"/>
            </a:endParaRPr>
          </a:p>
          <a:p>
            <a:endParaRPr lang="en-US"/>
          </a:p>
          <a:p>
            <a:r>
              <a:rPr lang="en-US"/>
              <a:t>You will also learn how to design a </a:t>
            </a:r>
            <a:r>
              <a:rPr lang="en-US" err="1"/>
              <a:t>FlexTool</a:t>
            </a:r>
            <a:r>
              <a:rPr lang="en-US"/>
              <a:t> flexibility assessment. With this, you will be able to increase the flexibility within a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a:t>
            </a:r>
            <a:r>
              <a:rPr lang="en-US" err="1"/>
              <a:t>FlexTool</a:t>
            </a:r>
            <a:r>
              <a:rPr lang="en-US"/>
              <a:t> course you will go through a streamlined set of lectures which builds up your knowledge and experience.</a:t>
            </a:r>
          </a:p>
          <a:p>
            <a:endParaRPr lang="en-US"/>
          </a:p>
          <a:p>
            <a:r>
              <a:rPr lang="en-US" dirty="0"/>
              <a:t>First, you will learn about the power of flexibility, then you will learn to understand the assumptions </a:t>
            </a:r>
            <a:r>
              <a:rPr lang="en-US" dirty="0" err="1"/>
              <a:t>FlexTool</a:t>
            </a:r>
            <a:r>
              <a:rPr lang="en-US"/>
              <a:t> makes, as well as how it calculates cost-optimal solutions. Then you will learn how to investigate the flexibility of a particular system, how to modify input data to make different case studies, and finally, how to increase the flexibility of a system – be it through power to electric vehicles, hydrogen, or the heat network.</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Why is energy planning important? </a:t>
            </a:r>
          </a:p>
          <a:p>
            <a:endParaRPr lang="en-US">
              <a:cs typeface="Calibri"/>
            </a:endParaRPr>
          </a:p>
          <a:p>
            <a:r>
              <a:rPr lang="en-US" dirty="0">
                <a:cs typeface="Calibri"/>
              </a:rPr>
              <a:t>A sustainable energy system can lift people out of poverty around the world. But, how can we provide access for all while avoiding past pitfalls and not creating new ones?</a:t>
            </a:r>
          </a:p>
          <a:p>
            <a:endParaRPr lang="en-US">
              <a:cs typeface="Calibri"/>
            </a:endParaRPr>
          </a:p>
          <a:p>
            <a:r>
              <a:rPr lang="en-US" dirty="0">
                <a:cs typeface="Calibri"/>
              </a:rPr>
              <a:t>The truth is that, to achieve this goal, a fundamental transformation of the energy system is required. This is a difficult task, especially given that modern energy systems are highly complex and capital intensive. In addition, these systems constantly interact with many other systems such as the environment, natural resource systems, and infrastructure.</a:t>
            </a:r>
          </a:p>
          <a:p>
            <a:endParaRPr lang="en-US">
              <a:cs typeface="Calibri"/>
            </a:endParaRPr>
          </a:p>
          <a:p>
            <a:r>
              <a:rPr lang="en-US" dirty="0">
                <a:cs typeface="Calibri"/>
              </a:rPr>
              <a:t>Therefore, to achieve this, countries will have to undertake comprehensive, systematic analyses and planning to identify and avoid expensive stop-gap measures and long-term ”lock-in” into inadequate and unsustainable infrastructures. This can be challenging as, in many instances, short-term pressures for immediate actions take precedence over long-term consideration for sustainability.</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Differing economies and geographies require different solutions to the challenge of providing affordable energy. There is no 'one size fits all' energy system. </a:t>
            </a:r>
          </a:p>
          <a:p>
            <a:endParaRPr lang="en-US"/>
          </a:p>
          <a:p>
            <a:r>
              <a:rPr lang="en-US" dirty="0"/>
              <a:t>For instance, in developing countries, access to affordable energy services is important to combat energy poverty. This is especially true for rural areas, but it is also increasingly true for large metropolitan areas as urbanization accelerates. These countries have 2 billion people without electricity, and nearly 3 billion people relying on dirty fuels for cooking and heating.</a:t>
            </a:r>
            <a:endParaRPr lang="en-US" dirty="0">
              <a:cs typeface="Calibri"/>
            </a:endParaRPr>
          </a:p>
          <a:p>
            <a:endParaRPr lang="en-US"/>
          </a:p>
          <a:p>
            <a:r>
              <a:rPr lang="en-US" dirty="0"/>
              <a:t>In contrast, the developed countries of Europe, North America, and Asia struggle with the replacement of ageing plants and equipment, with some 40 percent of existing capacity stock scheduled for retirement by 2040.</a:t>
            </a:r>
            <a:endParaRPr lang="en-US" dirty="0">
              <a:cs typeface="Calibri"/>
            </a:endParaRPr>
          </a:p>
          <a:p>
            <a:endParaRPr lang="en-US"/>
          </a:p>
          <a:p>
            <a:r>
              <a:rPr lang="en-US" dirty="0"/>
              <a:t>However, investment decisions are clouded by demand uncertainty due to factors such as efficiency improvements, the emergence of smart-grids, and potential developments of new electricity markets such as electric vehicles.</a:t>
            </a:r>
            <a:endParaRPr lang="en-US" dirty="0">
              <a:cs typeface="Calibri"/>
            </a:endParaRPr>
          </a:p>
          <a:p>
            <a:endParaRPr lang="en-US"/>
          </a:p>
          <a:p>
            <a:r>
              <a:rPr lang="en-US" dirty="0"/>
              <a:t>Competitive and private sector dominated energy markets rely on clear and consistent government energy–environment policies to align their investment decisions with sustainable development objectives.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a:p>
          <a:p>
            <a:r>
              <a:rPr lang="en-US"/>
              <a:t>Drawing on the field of operations research, electricity planning applies advanced analytical methods and tools to make better decisions when faced with complex decisions. This process must be done iteratively due to the fast transformations that can take place over a very limited period.</a:t>
            </a:r>
            <a:endParaRPr lang="en-US">
              <a:cs typeface="Calibri"/>
            </a:endParaRPr>
          </a:p>
          <a:p>
            <a:endParaRPr lang="en-US"/>
          </a:p>
          <a:p>
            <a:r>
              <a:rPr lang="en-US"/>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a:cs typeface="Calibri"/>
            </a:endParaRPr>
          </a:p>
          <a:p>
            <a:endParaRPr lang="en-US"/>
          </a:p>
          <a:p>
            <a:pPr>
              <a:defRPr/>
            </a:pPr>
            <a:r>
              <a:rPr lang="en-US"/>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a:solidFill>
                  <a:schemeClr val="tx1"/>
                </a:solidFill>
                <a:effectLst/>
                <a:latin typeface="+mn-lt"/>
                <a:ea typeface="+mn-ea"/>
                <a:cs typeface="+mn-cs"/>
              </a:rPr>
              <a:t>Given that such actions serve the supply shortfalls of </a:t>
            </a:r>
            <a:r>
              <a:rPr lang="en-GB"/>
              <a:t>already-connected</a:t>
            </a:r>
            <a:r>
              <a:rPr lang="en-GB" sz="1200" kern="1200">
                <a:solidFill>
                  <a:schemeClr val="tx1"/>
                </a:solidFill>
                <a:effectLst/>
                <a:latin typeface="+mn-lt"/>
                <a:ea typeface="+mn-ea"/>
                <a:cs typeface="+mn-cs"/>
              </a:rPr>
              <a:t> consumers, increasing access is rarely part of the strategy.</a:t>
            </a:r>
            <a:r>
              <a:rPr lang="en-GB"/>
              <a:t> </a:t>
            </a:r>
            <a:endParaRPr lang="en-GB">
              <a:cs typeface="Calibri"/>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planning, however, is not an end in itself. Energy planning requires more than solely the mastering of energy modelling tools. Simply planning without subsequent implementation is an ineffective use of resources. Implementation requires a functional institutional framework to ensure the availability of funding, the timely readiness of</a:t>
            </a:r>
            <a:r>
              <a:rPr lang="en-US" b="1" dirty="0"/>
              <a:t> </a:t>
            </a:r>
            <a:r>
              <a:rPr lang="en-US" dirty="0"/>
              <a:t>energy infrastructure investments, and a mechanism to oversee progress and quality control.</a:t>
            </a:r>
          </a:p>
          <a:p>
            <a:endParaRPr lang="en-US"/>
          </a:p>
          <a:p>
            <a:r>
              <a:rPr lang="en-US" dirty="0"/>
              <a:t>It is true that sound project economics mobilizes the necessary finance, which is particularly the case for large infrastructure investments. </a:t>
            </a:r>
            <a:endParaRPr lang="en-US" dirty="0">
              <a:cs typeface="Calibri"/>
            </a:endParaRPr>
          </a:p>
          <a:p>
            <a:endParaRPr lang="en-US"/>
          </a:p>
          <a:p>
            <a:r>
              <a:rPr lang="en-US" dirty="0"/>
              <a:t>Finally, the physical deployment of infrastructure needs to match schedule logistics. For example, the introduction of a large hydropower plant may exceed current electricity demand. This may make it difficult to pay dividends and service debt. However, shortages may also result when electricity demand grows faster than supply – which leads to stop-gap measures and delayed economic development.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a:p>
          <a:p>
            <a:r>
              <a:rPr lang="en-US"/>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a:cs typeface="Calibri"/>
            </a:endParaRPr>
          </a:p>
          <a:p>
            <a:endParaRPr lang="en-US"/>
          </a:p>
          <a:p>
            <a:r>
              <a:rPr lang="en-US"/>
              <a:t>The development of scenarios can serve as an effective communication tool for non-partisan political commitment, which will help both to garner and mobilize private sector support, and to solicit agreement from society at large. </a:t>
            </a:r>
            <a:endParaRPr lang="en-US">
              <a:cs typeface="Calibri"/>
            </a:endParaRPr>
          </a:p>
          <a:p>
            <a:endParaRPr lang="en-US"/>
          </a:p>
          <a:p>
            <a:r>
              <a:rPr lang="en-US"/>
              <a:t>For developing countries, the impact of even minor system improvements often can have disproportionally high positive economic and environmental returns.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3/24/2021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3/24/2021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2.xml"/><Relationship Id="rId7" Type="http://schemas.openxmlformats.org/officeDocument/2006/relationships/hyperlink" Target="https://www.flickr.com/photos/86859554@N06/32918355820"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wind-farm-wind-energy-17473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nodstrum/28491519927"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8.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mdpi.com/1996-1073/10/10/1468/htm#B20-energies-10-01468" TargetMode="External"/><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2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ergy-solar-panel-renewable-energy-319178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earthjustice.org/sites/default/files/styles/image_800x600/public/office/coal-plant-ohio-river_robert-s-donovan-800.jpg?itok=aUD-JAxY"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vectors/graph-chart-finance-statistics-5000784/"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pictures-of-money/17096832777"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vironment-environmental-protection-4403467/"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0/11/4128"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website&#10;&#10;Description automatically generated">
            <a:extLst>
              <a:ext uri="{FF2B5EF4-FFF2-40B4-BE49-F238E27FC236}">
                <a16:creationId xmlns:a16="http://schemas.microsoft.com/office/drawing/2014/main" id="{DA37A2FA-8C18-4A3B-B0FF-9BCA86F92A4A}"/>
              </a:ext>
            </a:extLst>
          </p:cNvPr>
          <p:cNvPicPr>
            <a:picLocks noChangeAspect="1"/>
          </p:cNvPicPr>
          <p:nvPr/>
        </p:nvPicPr>
        <p:blipFill>
          <a:blip r:embed="rId5"/>
          <a:stretch>
            <a:fillRect/>
          </a:stretch>
        </p:blipFill>
        <p:spPr>
          <a:xfrm>
            <a:off x="0" y="-4445"/>
            <a:ext cx="12192000" cy="686689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521158" y="2946739"/>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endParaRPr lang="en-US" b="1">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ENERGY MODELLING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FOR SUSTAINABLE DEVELOPMENT</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85FAB40C-A5AA-9F41-BCD8-7AF3D182B85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63D18003-D208-5C42-83F5-AD89244D111A}"/>
              </a:ext>
            </a:extLst>
          </p:cNvPr>
          <p:cNvSpPr/>
          <p:nvPr/>
        </p:nvSpPr>
        <p:spPr>
          <a:xfrm>
            <a:off x="6763334" y="44862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mp3" descr="Track2_Lecture1_Slide1.mp3">
            <a:hlinkClick r:id="" action="ppaction://media"/>
            <a:extLst>
              <a:ext uri="{FF2B5EF4-FFF2-40B4-BE49-F238E27FC236}">
                <a16:creationId xmlns:a16="http://schemas.microsoft.com/office/drawing/2014/main" id="{6F84C658-B8CB-3F46-AFE7-56CF4F05C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4699" y="455766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11" name="Title 10">
            <a:extLst>
              <a:ext uri="{FF2B5EF4-FFF2-40B4-BE49-F238E27FC236}">
                <a16:creationId xmlns:a16="http://schemas.microsoft.com/office/drawing/2014/main" id="{F7ED550B-C024-4550-BBD7-0C3D1E941F05}"/>
              </a:ext>
            </a:extLst>
          </p:cNvPr>
          <p:cNvSpPr txBox="1">
            <a:spLocks/>
          </p:cNvSpPr>
          <p:nvPr/>
        </p:nvSpPr>
        <p:spPr>
          <a:xfrm>
            <a:off x="896741" y="2372"/>
            <a:ext cx="596597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a:extLst>
              <a:ext uri="{FF2B5EF4-FFF2-40B4-BE49-F238E27FC236}">
                <a16:creationId xmlns:a16="http://schemas.microsoft.com/office/drawing/2014/main" id="{8C78832C-EC0F-47FE-AC7C-9C12628E4370}"/>
              </a:ext>
            </a:extLst>
          </p:cNvPr>
          <p:cNvPicPr>
            <a:picLocks noChangeAspect="1"/>
          </p:cNvPicPr>
          <p:nvPr/>
        </p:nvPicPr>
        <p:blipFill>
          <a:blip r:embed="rId6"/>
          <a:stretch>
            <a:fillRect/>
          </a:stretch>
        </p:blipFill>
        <p:spPr>
          <a:xfrm>
            <a:off x="6419467" y="2550933"/>
            <a:ext cx="4887132" cy="2456481"/>
          </a:xfrm>
          <a:prstGeom prst="rect">
            <a:avLst/>
          </a:prstGeom>
        </p:spPr>
      </p:pic>
      <p:sp>
        <p:nvSpPr>
          <p:cNvPr id="10" name="TextBox 9">
            <a:extLst>
              <a:ext uri="{FF2B5EF4-FFF2-40B4-BE49-F238E27FC236}">
                <a16:creationId xmlns:a16="http://schemas.microsoft.com/office/drawing/2014/main" id="{B26EBBE1-9E38-4AE3-A142-4964CBA76BA1}"/>
              </a:ext>
            </a:extLst>
          </p:cNvPr>
          <p:cNvSpPr txBox="1"/>
          <p:nvPr/>
        </p:nvSpPr>
        <p:spPr>
          <a:xfrm>
            <a:off x="6862718" y="5011171"/>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(UN Women Europe and Central Asia,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2.0</a:t>
            </a:r>
            <a:r>
              <a:rPr lang="en-GB" sz="1000">
                <a:latin typeface="Open Sans"/>
                <a:cs typeface="Calibri"/>
              </a:rPr>
              <a:t>)</a:t>
            </a:r>
          </a:p>
        </p:txBody>
      </p:sp>
      <p:sp>
        <p:nvSpPr>
          <p:cNvPr id="9" name="Rectangle 8">
            <a:extLst>
              <a:ext uri="{FF2B5EF4-FFF2-40B4-BE49-F238E27FC236}">
                <a16:creationId xmlns:a16="http://schemas.microsoft.com/office/drawing/2014/main" id="{04F130A4-9605-4D6A-A98F-A9F55892A0EE}"/>
              </a:ext>
            </a:extLst>
          </p:cNvPr>
          <p:cNvSpPr/>
          <p:nvPr/>
        </p:nvSpPr>
        <p:spPr>
          <a:xfrm>
            <a:off x="901591" y="1813955"/>
            <a:ext cx="5527807"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3" name="TextBox 2">
            <a:extLst>
              <a:ext uri="{FF2B5EF4-FFF2-40B4-BE49-F238E27FC236}">
                <a16:creationId xmlns:a16="http://schemas.microsoft.com/office/drawing/2014/main" id="{58A31644-2218-4856-B677-769BF84B24A8}"/>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sp>
        <p:nvSpPr>
          <p:cNvPr id="12" name="Oval 11">
            <a:extLst>
              <a:ext uri="{FF2B5EF4-FFF2-40B4-BE49-F238E27FC236}">
                <a16:creationId xmlns:a16="http://schemas.microsoft.com/office/drawing/2014/main" id="{25D4AD59-4B9D-DB47-BA53-391064C14F29}"/>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0.mp3" descr="Track2_Lecture1_Slide10.mp3">
            <a:hlinkClick r:id="" action="ppaction://media"/>
            <a:extLst>
              <a:ext uri="{FF2B5EF4-FFF2-40B4-BE49-F238E27FC236}">
                <a16:creationId xmlns:a16="http://schemas.microsoft.com/office/drawing/2014/main" id="{D1E03A39-3B70-7445-98A9-4B72E4C006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2121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397013"/>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11" name="Title 10">
            <a:extLst>
              <a:ext uri="{FF2B5EF4-FFF2-40B4-BE49-F238E27FC236}">
                <a16:creationId xmlns:a16="http://schemas.microsoft.com/office/drawing/2014/main" id="{D20C791A-20EB-413B-B737-3495ADD3B3D6}"/>
              </a:ext>
            </a:extLst>
          </p:cNvPr>
          <p:cNvSpPr txBox="1">
            <a:spLocks/>
          </p:cNvSpPr>
          <p:nvPr/>
        </p:nvSpPr>
        <p:spPr>
          <a:xfrm>
            <a:off x="896741" y="2372"/>
            <a:ext cx="593498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descr="A picture containing text&#10;&#10;Description automatically generated">
            <a:extLst>
              <a:ext uri="{FF2B5EF4-FFF2-40B4-BE49-F238E27FC236}">
                <a16:creationId xmlns:a16="http://schemas.microsoft.com/office/drawing/2014/main" id="{2F68907D-04D0-4523-9382-59E93D30DB00}"/>
              </a:ext>
            </a:extLst>
          </p:cNvPr>
          <p:cNvPicPr>
            <a:picLocks noChangeAspect="1"/>
          </p:cNvPicPr>
          <p:nvPr/>
        </p:nvPicPr>
        <p:blipFill rotWithShape="1">
          <a:blip r:embed="rId6"/>
          <a:srcRect l="4922" r="5178" b="578"/>
          <a:stretch/>
        </p:blipFill>
        <p:spPr>
          <a:xfrm>
            <a:off x="5933956" y="2382423"/>
            <a:ext cx="5775037" cy="2995891"/>
          </a:xfrm>
          <a:prstGeom prst="rect">
            <a:avLst/>
          </a:prstGeom>
        </p:spPr>
      </p:pic>
      <p:sp>
        <p:nvSpPr>
          <p:cNvPr id="10" name="TextBox 9">
            <a:extLst>
              <a:ext uri="{FF2B5EF4-FFF2-40B4-BE49-F238E27FC236}">
                <a16:creationId xmlns:a16="http://schemas.microsoft.com/office/drawing/2014/main" id="{AD9E9948-DC84-4970-8160-40DDD1E62227}"/>
              </a:ext>
            </a:extLst>
          </p:cNvPr>
          <p:cNvSpPr txBox="1"/>
          <p:nvPr/>
        </p:nvSpPr>
        <p:spPr>
          <a:xfrm>
            <a:off x="6316578" y="5220006"/>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3.0 IGO</a:t>
            </a:r>
            <a:r>
              <a:rPr lang="en-GB" sz="1000">
                <a:latin typeface="Open Sans"/>
                <a:cs typeface="Calibri"/>
              </a:rPr>
              <a:t>)</a:t>
            </a:r>
          </a:p>
        </p:txBody>
      </p:sp>
      <p:sp>
        <p:nvSpPr>
          <p:cNvPr id="3" name="Rectangle 2">
            <a:extLst>
              <a:ext uri="{FF2B5EF4-FFF2-40B4-BE49-F238E27FC236}">
                <a16:creationId xmlns:a16="http://schemas.microsoft.com/office/drawing/2014/main" id="{13E31C5E-48D6-4E41-964A-AFE3A8C8EF67}"/>
              </a:ext>
            </a:extLst>
          </p:cNvPr>
          <p:cNvSpPr/>
          <p:nvPr/>
        </p:nvSpPr>
        <p:spPr>
          <a:xfrm>
            <a:off x="901590" y="2000861"/>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12" name="Rectangle 11">
            <a:extLst>
              <a:ext uri="{FF2B5EF4-FFF2-40B4-BE49-F238E27FC236}">
                <a16:creationId xmlns:a16="http://schemas.microsoft.com/office/drawing/2014/main" id="{7C1B95B3-9F8F-4916-B9FF-233A1689C6FE}"/>
              </a:ext>
            </a:extLst>
          </p:cNvPr>
          <p:cNvSpPr/>
          <p:nvPr/>
        </p:nvSpPr>
        <p:spPr>
          <a:xfrm>
            <a:off x="7515175" y="2432181"/>
            <a:ext cx="4794562" cy="338554"/>
          </a:xfrm>
          <a:prstGeom prst="rect">
            <a:avLst/>
          </a:prstGeom>
        </p:spPr>
        <p:txBody>
          <a:bodyPr wrap="square" lIns="91440" tIns="45720" rIns="91440" bIns="45720" anchor="t">
            <a:spAutoFit/>
          </a:bodyPr>
          <a:lstStyle/>
          <a:p>
            <a:pPr>
              <a:spcAft>
                <a:spcPts val="1200"/>
              </a:spcAft>
            </a:pPr>
            <a:r>
              <a:rPr lang="en-ZA" sz="1600">
                <a:solidFill>
                  <a:srgbClr val="000000"/>
                </a:solidFill>
                <a:latin typeface="Open Sans"/>
              </a:rPr>
              <a:t>Global electricity access</a:t>
            </a:r>
            <a:endParaRPr lang="en-US" sz="1600"/>
          </a:p>
        </p:txBody>
      </p:sp>
      <p:sp>
        <p:nvSpPr>
          <p:cNvPr id="13" name="Oval 12">
            <a:extLst>
              <a:ext uri="{FF2B5EF4-FFF2-40B4-BE49-F238E27FC236}">
                <a16:creationId xmlns:a16="http://schemas.microsoft.com/office/drawing/2014/main" id="{C9F7979F-AB65-3545-BD4F-3B1C9F5D6BC0}"/>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1.mp3" descr="Track2_Lecture1_Slide11.mp3">
            <a:hlinkClick r:id="" action="ppaction://media"/>
            <a:extLst>
              <a:ext uri="{FF2B5EF4-FFF2-40B4-BE49-F238E27FC236}">
                <a16:creationId xmlns:a16="http://schemas.microsoft.com/office/drawing/2014/main" id="{BEE7D271-9651-F642-9AB6-3659B57024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16234"/>
            <a:ext cx="812800" cy="812800"/>
          </a:xfrm>
          <a:prstGeom prst="rect">
            <a:avLst/>
          </a:prstGeom>
        </p:spPr>
      </p:pic>
      <p:sp>
        <p:nvSpPr>
          <p:cNvPr id="14" name="TextBox 13">
            <a:extLst>
              <a:ext uri="{FF2B5EF4-FFF2-40B4-BE49-F238E27FC236}">
                <a16:creationId xmlns:a16="http://schemas.microsoft.com/office/drawing/2014/main" id="{00281E9C-F00A-4DC1-82B1-13C33E87395B}"/>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11" name="Title 10">
            <a:extLst>
              <a:ext uri="{FF2B5EF4-FFF2-40B4-BE49-F238E27FC236}">
                <a16:creationId xmlns:a16="http://schemas.microsoft.com/office/drawing/2014/main" id="{B3A291FD-1B77-47B8-8C4F-E6696A8201C3}"/>
              </a:ext>
            </a:extLst>
          </p:cNvPr>
          <p:cNvSpPr txBox="1">
            <a:spLocks/>
          </p:cNvSpPr>
          <p:nvPr/>
        </p:nvSpPr>
        <p:spPr>
          <a:xfrm>
            <a:off x="896740" y="2372"/>
            <a:ext cx="582988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8" name="Picture 9" descr="Chart, line chart&#10;&#10;Description automatically generated">
            <a:extLst>
              <a:ext uri="{FF2B5EF4-FFF2-40B4-BE49-F238E27FC236}">
                <a16:creationId xmlns:a16="http://schemas.microsoft.com/office/drawing/2014/main" id="{D58A280A-1F94-4371-826A-9A89CB6BBA32}"/>
              </a:ext>
            </a:extLst>
          </p:cNvPr>
          <p:cNvPicPr>
            <a:picLocks noChangeAspect="1"/>
          </p:cNvPicPr>
          <p:nvPr/>
        </p:nvPicPr>
        <p:blipFill>
          <a:blip r:embed="rId6"/>
          <a:stretch>
            <a:fillRect/>
          </a:stretch>
        </p:blipFill>
        <p:spPr>
          <a:xfrm>
            <a:off x="2840967" y="1796004"/>
            <a:ext cx="6510067" cy="4344294"/>
          </a:xfrm>
          <a:prstGeom prst="rect">
            <a:avLst/>
          </a:prstGeom>
        </p:spPr>
      </p:pic>
      <p:sp>
        <p:nvSpPr>
          <p:cNvPr id="10" name="TextBox 9">
            <a:extLst>
              <a:ext uri="{FF2B5EF4-FFF2-40B4-BE49-F238E27FC236}">
                <a16:creationId xmlns:a16="http://schemas.microsoft.com/office/drawing/2014/main" id="{67CB7DF0-CE2B-45D6-A515-CF83FEF11894}"/>
              </a:ext>
            </a:extLst>
          </p:cNvPr>
          <p:cNvSpPr txBox="1"/>
          <p:nvPr/>
        </p:nvSpPr>
        <p:spPr>
          <a:xfrm>
            <a:off x="3140626" y="6144855"/>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NC 3.0 IGO</a:t>
            </a:r>
            <a:r>
              <a:rPr lang="en-GB" sz="1000">
                <a:latin typeface="Open Sans"/>
                <a:cs typeface="Calibri"/>
              </a:rPr>
              <a:t>)</a:t>
            </a:r>
          </a:p>
        </p:txBody>
      </p:sp>
      <p:sp>
        <p:nvSpPr>
          <p:cNvPr id="9" name="Oval 8">
            <a:extLst>
              <a:ext uri="{FF2B5EF4-FFF2-40B4-BE49-F238E27FC236}">
                <a16:creationId xmlns:a16="http://schemas.microsoft.com/office/drawing/2014/main" id="{456BB9F9-A689-A548-AF46-591F84A8741D}"/>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2.mp3" descr="Track2_Lecture1_Slide12.mp3">
            <a:hlinkClick r:id="" action="ppaction://media"/>
            <a:extLst>
              <a:ext uri="{FF2B5EF4-FFF2-40B4-BE49-F238E27FC236}">
                <a16:creationId xmlns:a16="http://schemas.microsoft.com/office/drawing/2014/main" id="{40FDDC66-B729-DA47-A290-804C92DC2E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8214" y="321212"/>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11" name="Title 10">
            <a:extLst>
              <a:ext uri="{FF2B5EF4-FFF2-40B4-BE49-F238E27FC236}">
                <a16:creationId xmlns:a16="http://schemas.microsoft.com/office/drawing/2014/main" id="{894943DC-837E-4733-BBBD-06BEE14C0EB7}"/>
              </a:ext>
            </a:extLst>
          </p:cNvPr>
          <p:cNvSpPr txBox="1">
            <a:spLocks/>
          </p:cNvSpPr>
          <p:nvPr/>
        </p:nvSpPr>
        <p:spPr>
          <a:xfrm>
            <a:off x="896740" y="2372"/>
            <a:ext cx="620839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8" name="Rectangle 7">
            <a:extLst>
              <a:ext uri="{FF2B5EF4-FFF2-40B4-BE49-F238E27FC236}">
                <a16:creationId xmlns:a16="http://schemas.microsoft.com/office/drawing/2014/main" id="{E789B0DE-BCA0-4DE4-878C-DE86A6A6A45F}"/>
              </a:ext>
            </a:extLst>
          </p:cNvPr>
          <p:cNvSpPr/>
          <p:nvPr/>
        </p:nvSpPr>
        <p:spPr>
          <a:xfrm>
            <a:off x="901591" y="2000861"/>
            <a:ext cx="913652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a:t>
            </a:r>
            <a:r>
              <a:rPr lang="en-ZA" sz="2000">
                <a:solidFill>
                  <a:srgbClr val="000000"/>
                </a:solidFill>
                <a:latin typeface="Open Sans"/>
                <a:ea typeface="Open Sans" panose="020B0606030504020204" pitchFamily="34" charset="0"/>
                <a:cs typeface="Open Sans" panose="020B0606030504020204" pitchFamily="34" charset="0"/>
              </a:rPr>
              <a:t>different targets.</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a:t>
            </a:r>
            <a:r>
              <a:rPr lang="en-ZA" sz="2000">
                <a:solidFill>
                  <a:srgbClr val="000000"/>
                </a:solidFill>
                <a:latin typeface="Open Sans"/>
                <a:ea typeface="Open Sans" panose="020B0606030504020204" pitchFamily="34" charset="0"/>
                <a:cs typeface="Open Sans" panose="020B0606030504020204" pitchFamily="34" charset="0"/>
              </a:rPr>
              <a:t>change energy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a:t>
            </a:r>
            <a:r>
              <a:rPr lang="en-ZA" sz="2000">
                <a:solidFill>
                  <a:srgbClr val="000000"/>
                </a:solidFill>
                <a:latin typeface="Open Sans"/>
                <a:ea typeface="Open Sans" panose="020B0606030504020204" pitchFamily="34" charset="0"/>
                <a:cs typeface="Open Sans" panose="020B0606030504020204" pitchFamily="34" charset="0"/>
              </a:rPr>
              <a:t>other systems, goals, and policy areas.</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t>
            </a:r>
            <a:r>
              <a:rPr lang="en-ZA" sz="2000" dirty="0">
                <a:solidFill>
                  <a:srgbClr val="000000"/>
                </a:solidFill>
                <a:latin typeface="Open Sans"/>
                <a:ea typeface="Open Sans" panose="020B0606030504020204" pitchFamily="34" charset="0"/>
                <a:cs typeface="Open Sans" panose="020B0606030504020204" pitchFamily="34" charset="0"/>
              </a:rPr>
              <a:t>all of</a:t>
            </a:r>
            <a:r>
              <a:rPr lang="en-ZA" sz="2000">
                <a:solidFill>
                  <a:srgbClr val="000000"/>
                </a:solidFill>
                <a:latin typeface="Open Sans"/>
                <a:ea typeface="Open Sans" panose="020B0606030504020204" pitchFamily="34" charset="0"/>
                <a:cs typeface="Open Sans" panose="020B0606030504020204" pitchFamily="34" charset="0"/>
              </a:rPr>
              <a:t> the SDGs.</a:t>
            </a:r>
          </a:p>
        </p:txBody>
      </p:sp>
      <p:sp>
        <p:nvSpPr>
          <p:cNvPr id="13" name="TextBox 12">
            <a:extLst>
              <a:ext uri="{FF2B5EF4-FFF2-40B4-BE49-F238E27FC236}">
                <a16:creationId xmlns:a16="http://schemas.microsoft.com/office/drawing/2014/main" id="{AFE85073-4313-4FBF-AE8D-9AA112953D43}"/>
              </a:ext>
            </a:extLst>
          </p:cNvPr>
          <p:cNvSpPr txBox="1"/>
          <p:nvPr/>
        </p:nvSpPr>
        <p:spPr>
          <a:xfrm>
            <a:off x="1084068" y="6157115"/>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sp>
        <p:nvSpPr>
          <p:cNvPr id="9" name="Oval 8">
            <a:extLst>
              <a:ext uri="{FF2B5EF4-FFF2-40B4-BE49-F238E27FC236}">
                <a16:creationId xmlns:a16="http://schemas.microsoft.com/office/drawing/2014/main" id="{2CAE3869-08CA-EA4B-A019-1F0B022A9936}"/>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3.mp3" descr="Track2_Lecture1_Slide13.mp3">
            <a:hlinkClick r:id="" action="ppaction://media"/>
            <a:extLst>
              <a:ext uri="{FF2B5EF4-FFF2-40B4-BE49-F238E27FC236}">
                <a16:creationId xmlns:a16="http://schemas.microsoft.com/office/drawing/2014/main" id="{A69028A1-D374-124D-9D5D-645E04319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6343" y="321212"/>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19141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ea typeface="+mn-lt"/>
                <a:cs typeface="+mn-lt"/>
              </a:rPr>
              <a:t>Kim, R.C. Can Creating Shared Value (CSV) and the United Nations Sustainable Development Goals (UN SDGs) Collaborate for a Better World? Insights from East Asia. Sustainability 2018, 10, 4128. </a:t>
            </a:r>
            <a:r>
              <a:rPr lang="en-GB" sz="1600">
                <a:latin typeface="Open Sans"/>
                <a:ea typeface="+mn-lt"/>
                <a:cs typeface="+mn-lt"/>
                <a:hlinkClick r:id="rId3"/>
              </a:rPr>
              <a:t>https://doi.org/10.3390/su10114128</a:t>
            </a:r>
            <a:endParaRPr lang="en-GB" sz="1600">
              <a:latin typeface="Open Sans"/>
              <a:ea typeface="+mn-lt"/>
              <a:cs typeface="+mn-lt"/>
            </a:endParaRPr>
          </a:p>
          <a:p>
            <a:pPr marL="342900" indent="-342900">
              <a:buAutoNum type="arabicPeriod"/>
            </a:pPr>
            <a:r>
              <a:rPr lang="en-GB" sz="1600">
                <a:latin typeface="Open Sans"/>
                <a:ea typeface="+mn-lt"/>
                <a:cs typeface="+mn-lt"/>
              </a:rPr>
              <a:t>IEA, IRENA, UNSD, World Bank, WHO. 2020. Tracking SDG 7: The Energy Progress Report. World Bank, Washington DC. © World Bank. License: Creative Commons Attribution—</a:t>
            </a:r>
            <a:r>
              <a:rPr lang="en-GB" sz="1600" err="1">
                <a:latin typeface="Open Sans"/>
                <a:ea typeface="+mn-lt"/>
                <a:cs typeface="+mn-lt"/>
              </a:rPr>
              <a:t>NonCommercial</a:t>
            </a:r>
            <a:r>
              <a:rPr lang="en-GB" sz="1600">
                <a:latin typeface="Open Sans"/>
                <a:ea typeface="+mn-lt"/>
                <a:cs typeface="+mn-lt"/>
              </a:rPr>
              <a:t> 3.0 IGO (CC BY-NC 3.0 IGO).</a:t>
            </a:r>
          </a:p>
          <a:p>
            <a:pPr marL="342900" indent="-342900">
              <a:buAutoNum type="arabicPeriod"/>
            </a:pPr>
            <a:r>
              <a:rPr lang="en-GB" sz="1600">
                <a:latin typeface="Open Sans"/>
                <a:ea typeface="+mn-lt"/>
                <a:cs typeface="+mn-lt"/>
              </a:rPr>
              <a:t>Fuso </a:t>
            </a:r>
            <a:r>
              <a:rPr lang="en-GB" sz="1600" err="1">
                <a:latin typeface="Open Sans"/>
                <a:ea typeface="+mn-lt"/>
                <a:cs typeface="+mn-lt"/>
              </a:rPr>
              <a:t>Nerini</a:t>
            </a:r>
            <a:r>
              <a:rPr lang="en-GB" sz="1600">
                <a:latin typeface="Open Sans"/>
                <a:ea typeface="+mn-lt"/>
                <a:cs typeface="+mn-lt"/>
              </a:rPr>
              <a:t>, F., Tomei, J., To, L.S. </a:t>
            </a:r>
            <a:r>
              <a:rPr lang="en-GB" sz="1600" i="1">
                <a:latin typeface="Open Sans"/>
                <a:ea typeface="+mn-lt"/>
                <a:cs typeface="+mn-lt"/>
              </a:rPr>
              <a:t>et al.</a:t>
            </a:r>
            <a:r>
              <a:rPr lang="en-GB" sz="1600">
                <a:latin typeface="Open Sans"/>
                <a:ea typeface="+mn-lt"/>
                <a:cs typeface="+mn-lt"/>
              </a:rPr>
              <a:t> Mapping synergies and trade-offs between energy and the Sustainable Development Goals. </a:t>
            </a:r>
            <a:r>
              <a:rPr lang="en-GB" sz="1600" i="1">
                <a:latin typeface="Open Sans"/>
                <a:ea typeface="+mn-lt"/>
                <a:cs typeface="+mn-lt"/>
              </a:rPr>
              <a:t>Nat Energy</a:t>
            </a:r>
            <a:r>
              <a:rPr lang="en-GB" sz="1600">
                <a:latin typeface="Open Sans"/>
                <a:ea typeface="+mn-lt"/>
                <a:cs typeface="+mn-lt"/>
              </a:rPr>
              <a:t> </a:t>
            </a:r>
            <a:r>
              <a:rPr lang="en-GB" sz="1600" b="1">
                <a:latin typeface="Open Sans"/>
                <a:ea typeface="+mn-lt"/>
                <a:cs typeface="+mn-lt"/>
              </a:rPr>
              <a:t>3, </a:t>
            </a:r>
            <a:r>
              <a:rPr lang="en-GB" sz="1600">
                <a:latin typeface="Open Sans"/>
                <a:ea typeface="+mn-lt"/>
                <a:cs typeface="+mn-lt"/>
              </a:rPr>
              <a:t>10–15 (2018). https://doi.org/10.1038/s41560-017-0036-5</a:t>
            </a:r>
          </a:p>
          <a:p>
            <a:pPr marL="342900" indent="-342900">
              <a:buAutoNum type="arabicPeriod"/>
            </a:pPr>
            <a:endParaRPr lang="en-GB" sz="1600">
              <a:latin typeface="Open Sans"/>
              <a:ea typeface="+mn-lt"/>
              <a:cs typeface="+mn-lt"/>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1.3.1 Energy Modelling for Policy Support</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0E6C372-0383-49C7-9EB8-3B13F3482F4C}"/>
              </a:ext>
            </a:extLst>
          </p:cNvPr>
          <p:cNvSpPr>
            <a:spLocks noGrp="1"/>
          </p:cNvSpPr>
          <p:nvPr>
            <p:ph idx="1"/>
          </p:nvPr>
        </p:nvSpPr>
        <p:spPr>
          <a:xfrm>
            <a:off x="823823" y="1894145"/>
            <a:ext cx="7019960" cy="4254412"/>
          </a:xfrm>
        </p:spPr>
        <p:txBody>
          <a:bodyPr vert="horz" lIns="91440" tIns="45720" rIns="91440" bIns="45720" rtlCol="0" anchor="t">
            <a:noAutofit/>
          </a:bodyPr>
          <a:lstStyle/>
          <a:p>
            <a:pPr>
              <a:lnSpc>
                <a:spcPct val="100000"/>
              </a:lnSpc>
              <a:spcBef>
                <a:spcPts val="400"/>
              </a:spcBef>
            </a:pPr>
            <a:r>
              <a:rPr lang="en-GB" sz="2000" dirty="0">
                <a:latin typeface="Open Sans"/>
                <a:ea typeface="Open Sans" panose="020B0606030504020204" pitchFamily="34" charset="0"/>
                <a:cs typeface="Calibri"/>
              </a:rPr>
              <a:t>The energy system is interlinked with many other sectors.</a:t>
            </a:r>
            <a:endParaRPr lang="en-US" sz="2000" dirty="0">
              <a:cs typeface="Calibri" panose="020F0502020204030204"/>
            </a:endParaRPr>
          </a:p>
          <a:p>
            <a:pPr>
              <a:lnSpc>
                <a:spcPct val="100000"/>
              </a:lnSpc>
              <a:spcBef>
                <a:spcPts val="400"/>
              </a:spcBef>
            </a:pPr>
            <a:r>
              <a:rPr lang="en-GB" sz="2000" dirty="0">
                <a:latin typeface="Open Sans"/>
                <a:ea typeface="Open Sans" panose="020B0606030504020204" pitchFamily="34" charset="0"/>
                <a:cs typeface="Calibri"/>
              </a:rPr>
              <a:t>The evolution of the energy system will have many </a:t>
            </a:r>
            <a:r>
              <a:rPr lang="en-GB" sz="2000" b="1" dirty="0">
                <a:latin typeface="Open Sans"/>
                <a:ea typeface="Open Sans" panose="020B0606030504020204" pitchFamily="34" charset="0"/>
                <a:cs typeface="Calibri"/>
              </a:rPr>
              <a:t>different implications outside of the energy system.</a:t>
            </a:r>
          </a:p>
          <a:p>
            <a:pPr>
              <a:lnSpc>
                <a:spcPct val="100000"/>
              </a:lnSpc>
              <a:spcBef>
                <a:spcPts val="400"/>
              </a:spcBef>
            </a:pPr>
            <a:r>
              <a:rPr lang="en-GB" sz="2000">
                <a:latin typeface="Open Sans"/>
                <a:ea typeface="Open Sans" panose="020B0606030504020204" pitchFamily="34" charset="0"/>
                <a:cs typeface="Calibri"/>
              </a:rPr>
              <a:t>It is important that energy policy is developed to ensure the </a:t>
            </a:r>
            <a:r>
              <a:rPr lang="en-GB" sz="2000" dirty="0">
                <a:latin typeface="Open Sans"/>
                <a:ea typeface="Open Sans" panose="020B0606030504020204" pitchFamily="34" charset="0"/>
                <a:cs typeface="Calibri"/>
              </a:rPr>
              <a:t>well-being of people.</a:t>
            </a:r>
          </a:p>
          <a:p>
            <a:pPr>
              <a:lnSpc>
                <a:spcPct val="100000"/>
              </a:lnSpc>
              <a:spcBef>
                <a:spcPts val="400"/>
              </a:spcBef>
            </a:pPr>
            <a:r>
              <a:rPr lang="en-GB" sz="2000" dirty="0">
                <a:latin typeface="Open Sans"/>
                <a:ea typeface="Open Sans" panose="020B0606030504020204" pitchFamily="34" charset="0"/>
                <a:cs typeface="Calibri"/>
              </a:rPr>
              <a:t>However, energy modelling can be </a:t>
            </a:r>
            <a:r>
              <a:rPr lang="en-GB" sz="2000" b="1" dirty="0">
                <a:latin typeface="Open Sans"/>
                <a:ea typeface="Open Sans" panose="020B0606030504020204" pitchFamily="34" charset="0"/>
                <a:cs typeface="Calibri"/>
              </a:rPr>
              <a:t>opaque</a:t>
            </a:r>
            <a:r>
              <a:rPr lang="en-GB" sz="2000" dirty="0">
                <a:latin typeface="Open Sans"/>
                <a:ea typeface="Open Sans" panose="020B0606030504020204" pitchFamily="34" charset="0"/>
                <a:cs typeface="Calibri"/>
              </a:rPr>
              <a:t>.</a:t>
            </a:r>
          </a:p>
          <a:p>
            <a:pPr>
              <a:lnSpc>
                <a:spcPct val="100000"/>
              </a:lnSpc>
              <a:spcBef>
                <a:spcPts val="400"/>
              </a:spcBef>
            </a:pPr>
            <a:r>
              <a:rPr lang="en-GB" sz="2000" b="1">
                <a:latin typeface="Open Sans"/>
                <a:ea typeface="Open Sans" panose="020B0606030504020204" pitchFamily="34" charset="0"/>
                <a:cs typeface="Calibri"/>
              </a:rPr>
              <a:t>Closed modelling tools </a:t>
            </a:r>
            <a:r>
              <a:rPr lang="en-GB" sz="2000">
                <a:latin typeface="Open Sans"/>
                <a:ea typeface="Open Sans" panose="020B0606030504020204" pitchFamily="34" charset="0"/>
                <a:cs typeface="Calibri"/>
              </a:rPr>
              <a:t>are </a:t>
            </a:r>
            <a:r>
              <a:rPr lang="en-GB" sz="2000" dirty="0">
                <a:latin typeface="Open Sans"/>
                <a:ea typeface="Open Sans" panose="020B0606030504020204" pitchFamily="34" charset="0"/>
                <a:cs typeface="Calibri"/>
              </a:rPr>
              <a:t>analysed by few analysts. </a:t>
            </a:r>
          </a:p>
          <a:p>
            <a:pPr>
              <a:lnSpc>
                <a:spcPct val="100000"/>
              </a:lnSpc>
              <a:spcBef>
                <a:spcPts val="400"/>
              </a:spcBef>
            </a:pPr>
            <a:r>
              <a:rPr lang="en-GB" sz="2000">
                <a:latin typeface="Open Sans"/>
                <a:ea typeface="Open Sans" panose="020B0606030504020204" pitchFamily="34" charset="0"/>
                <a:cs typeface="Calibri"/>
              </a:rPr>
              <a:t>Modelling applied to energy policy can have a large impact.</a:t>
            </a:r>
            <a:endParaRPr lang="en-GB" sz="2000">
              <a:latin typeface="Open Sans" panose="020B0606030504020204" pitchFamily="34" charset="0"/>
              <a:ea typeface="Open Sans" panose="020B0606030504020204" pitchFamily="34" charset="0"/>
              <a:cs typeface="Calibri"/>
            </a:endParaRPr>
          </a:p>
          <a:p>
            <a:pPr>
              <a:lnSpc>
                <a:spcPct val="100000"/>
              </a:lnSpc>
              <a:spcBef>
                <a:spcPts val="400"/>
              </a:spcBef>
            </a:pPr>
            <a:r>
              <a:rPr lang="en-GB" sz="2000" dirty="0">
                <a:latin typeface="Open Sans"/>
                <a:ea typeface="Open Sans" panose="020B0606030504020204" pitchFamily="34" charset="0"/>
                <a:cs typeface="Calibri"/>
              </a:rPr>
              <a:t>Thus, energy modelling should be founded on deep and rigorous modelling analysis, guided by governance principles.</a:t>
            </a:r>
          </a:p>
        </p:txBody>
      </p:sp>
      <p:pic>
        <p:nvPicPr>
          <p:cNvPr id="10" name="Picture 9" descr="A wind turbine in a field&#10;&#10;Description automatically generated with low confidence">
            <a:extLst>
              <a:ext uri="{FF2B5EF4-FFF2-40B4-BE49-F238E27FC236}">
                <a16:creationId xmlns:a16="http://schemas.microsoft.com/office/drawing/2014/main" id="{B1229CB2-9CAC-1346-857D-FDE8329EA044}"/>
              </a:ext>
            </a:extLst>
          </p:cNvPr>
          <p:cNvPicPr>
            <a:picLocks noChangeAspect="1"/>
          </p:cNvPicPr>
          <p:nvPr/>
        </p:nvPicPr>
        <p:blipFill>
          <a:blip r:embed="rId6"/>
          <a:stretch>
            <a:fillRect/>
          </a:stretch>
        </p:blipFill>
        <p:spPr>
          <a:xfrm>
            <a:off x="7860093" y="2048114"/>
            <a:ext cx="3697012" cy="2460824"/>
          </a:xfrm>
          <a:prstGeom prst="rect">
            <a:avLst/>
          </a:prstGeom>
        </p:spPr>
      </p:pic>
      <p:sp>
        <p:nvSpPr>
          <p:cNvPr id="4" name="TextBox 3">
            <a:extLst>
              <a:ext uri="{FF2B5EF4-FFF2-40B4-BE49-F238E27FC236}">
                <a16:creationId xmlns:a16="http://schemas.microsoft.com/office/drawing/2014/main" id="{4DADAF3F-1300-4976-8AB5-282ABD722138}"/>
              </a:ext>
            </a:extLst>
          </p:cNvPr>
          <p:cNvSpPr txBox="1"/>
          <p:nvPr/>
        </p:nvSpPr>
        <p:spPr>
          <a:xfrm>
            <a:off x="10554486" y="452501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Pixabay</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94591A6D-BBA3-AC47-A0CB-098BB8BBE6E9}"/>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5.mp3" descr="Track2_Lecture1_Slide15.mp3">
            <a:hlinkClick r:id="" action="ppaction://media"/>
            <a:extLst>
              <a:ext uri="{FF2B5EF4-FFF2-40B4-BE49-F238E27FC236}">
                <a16:creationId xmlns:a16="http://schemas.microsoft.com/office/drawing/2014/main" id="{DEF118ED-63A1-2C46-A7FF-2A615FCC5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34398" y="839046"/>
            <a:ext cx="812800" cy="812800"/>
          </a:xfrm>
          <a:prstGeom prst="rect">
            <a:avLst/>
          </a:prstGeom>
        </p:spPr>
      </p:pic>
    </p:spTree>
    <p:extLst>
      <p:ext uri="{BB962C8B-B14F-4D97-AF65-F5344CB8AC3E}">
        <p14:creationId xmlns:p14="http://schemas.microsoft.com/office/powerpoint/2010/main" val="34465518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1.3.2 Four critical observations</a:t>
            </a:r>
          </a:p>
        </p:txBody>
      </p:sp>
      <p:sp>
        <p:nvSpPr>
          <p:cNvPr id="9" name="Content Placeholder 8">
            <a:extLst>
              <a:ext uri="{FF2B5EF4-FFF2-40B4-BE49-F238E27FC236}">
                <a16:creationId xmlns:a16="http://schemas.microsoft.com/office/drawing/2014/main" id="{62B71CF2-5CCC-48E4-BBA5-7026B69815AD}"/>
              </a:ext>
            </a:extLst>
          </p:cNvPr>
          <p:cNvSpPr>
            <a:spLocks noGrp="1"/>
          </p:cNvSpPr>
          <p:nvPr>
            <p:ph idx="1"/>
          </p:nvPr>
        </p:nvSpPr>
        <p:spPr>
          <a:xfrm>
            <a:off x="838200" y="1926267"/>
            <a:ext cx="10515600" cy="4535418"/>
          </a:xfrm>
        </p:spPr>
        <p:txBody>
          <a:bodyPr vert="horz" lIns="91440" tIns="45720" rIns="91440" bIns="45720" rtlCol="0" anchor="t">
            <a:normAutofit/>
          </a:bodyPr>
          <a:lstStyle/>
          <a:p>
            <a:r>
              <a:rPr lang="en-GB" sz="2000" b="1" dirty="0">
                <a:latin typeface="Open Sans"/>
                <a:ea typeface="Open Sans" panose="020B0606030504020204" pitchFamily="34" charset="0"/>
                <a:cs typeface="Open Sans" panose="020B0606030504020204" pitchFamily="34" charset="0"/>
              </a:rPr>
              <a:t>Opaque analysis</a:t>
            </a:r>
          </a:p>
          <a:p>
            <a:pPr lvl="1"/>
            <a:r>
              <a:rPr lang="en-GB" sz="2000">
                <a:latin typeface="Open Sans"/>
                <a:ea typeface="Open Sans" panose="020B0606030504020204" pitchFamily="34" charset="0"/>
                <a:cs typeface="Open Sans" panose="020B0606030504020204" pitchFamily="34" charset="0"/>
              </a:rPr>
              <a:t>Modelling process is often a “black box”.</a:t>
            </a:r>
          </a:p>
          <a:p>
            <a:pPr lvl="1"/>
            <a:r>
              <a:rPr lang="en-GB" sz="2000">
                <a:latin typeface="Open Sans"/>
                <a:ea typeface="Open Sans" panose="020B0606030504020204" pitchFamily="34" charset="0"/>
                <a:cs typeface="Open Sans" panose="020B0606030504020204" pitchFamily="34" charset="0"/>
              </a:rPr>
              <a:t>This leads to low knowledge management from national energy modelling.</a:t>
            </a:r>
          </a:p>
          <a:p>
            <a:r>
              <a:rPr lang="en-GB" sz="2000" b="1" dirty="0">
                <a:latin typeface="Open Sans"/>
                <a:ea typeface="Open Sans" panose="020B0606030504020204" pitchFamily="34" charset="0"/>
                <a:cs typeface="Open Sans" panose="020B0606030504020204" pitchFamily="34" charset="0"/>
              </a:rPr>
              <a:t>Community co-operation</a:t>
            </a:r>
          </a:p>
          <a:p>
            <a:pPr lvl="1"/>
            <a:r>
              <a:rPr lang="en-GB" sz="2000">
                <a:latin typeface="Open Sans"/>
                <a:ea typeface="Open Sans" panose="020B0606030504020204" pitchFamily="34" charset="0"/>
                <a:cs typeface="Open Sans" panose="020B0606030504020204" pitchFamily="34" charset="0"/>
              </a:rPr>
              <a:t>The involvement of socio-economic actors can increase the accountability for </a:t>
            </a:r>
            <a:r>
              <a:rPr lang="en-GB" sz="2000" dirty="0">
                <a:latin typeface="Open Sans"/>
                <a:ea typeface="Open Sans" panose="020B0606030504020204" pitchFamily="34" charset="0"/>
                <a:cs typeface="Open Sans" panose="020B0606030504020204" pitchFamily="34" charset="0"/>
              </a:rPr>
              <a:t>modelling.</a:t>
            </a:r>
          </a:p>
          <a:p>
            <a:pPr lvl="1"/>
            <a:r>
              <a:rPr lang="en-GB" sz="2000">
                <a:latin typeface="Open Sans"/>
                <a:ea typeface="Open Sans" panose="020B0606030504020204" pitchFamily="34" charset="0"/>
                <a:cs typeface="Open Sans" panose="020B0606030504020204" pitchFamily="34" charset="0"/>
              </a:rPr>
              <a:t>There is a lack of interfaces and organization to enable community involvement.</a:t>
            </a:r>
          </a:p>
          <a:p>
            <a:r>
              <a:rPr lang="en-GB" sz="2000" b="1" dirty="0">
                <a:latin typeface="Open Sans"/>
                <a:ea typeface="Open Sans" panose="020B0606030504020204" pitchFamily="34" charset="0"/>
                <a:cs typeface="Open Sans" panose="020B0606030504020204" pitchFamily="34" charset="0"/>
              </a:rPr>
              <a:t>Downstream matters</a:t>
            </a:r>
          </a:p>
          <a:p>
            <a:pPr lvl="1"/>
            <a:r>
              <a:rPr lang="en-GB" sz="2000" dirty="0">
                <a:latin typeface="Open Sans"/>
                <a:ea typeface="Open Sans" panose="020B0606030504020204" pitchFamily="34" charset="0"/>
                <a:cs typeface="Open Sans" panose="020B0606030504020204" pitchFamily="34" charset="0"/>
              </a:rPr>
              <a:t>Energy policy has a great impact on other sectors.</a:t>
            </a:r>
          </a:p>
          <a:p>
            <a:r>
              <a:rPr lang="en-GB" sz="2000" b="1" dirty="0">
                <a:latin typeface="Open Sans"/>
                <a:ea typeface="Open Sans" panose="020B0606030504020204" pitchFamily="34" charset="0"/>
                <a:cs typeface="Open Sans" panose="020B0606030504020204" pitchFamily="34" charset="0"/>
              </a:rPr>
              <a:t>Appropriate answerability</a:t>
            </a:r>
          </a:p>
          <a:p>
            <a:pPr lvl="1"/>
            <a:r>
              <a:rPr lang="en-GB" sz="2000" dirty="0">
                <a:latin typeface="Open Sans"/>
                <a:ea typeface="Open Sans" panose="020B0606030504020204" pitchFamily="34" charset="0"/>
                <a:cs typeface="Open Sans" panose="020B0606030504020204" pitchFamily="34" charset="0"/>
              </a:rPr>
              <a:t>The financial impact caused by energy modelling can lead to inefficient uses of money.</a:t>
            </a:r>
          </a:p>
        </p:txBody>
      </p:sp>
      <p:sp>
        <p:nvSpPr>
          <p:cNvPr id="11" name="Title 10">
            <a:extLst>
              <a:ext uri="{FF2B5EF4-FFF2-40B4-BE49-F238E27FC236}">
                <a16:creationId xmlns:a16="http://schemas.microsoft.com/office/drawing/2014/main" id="{CEB3138C-D2FE-4830-AF32-4BB7A9B948DD}"/>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836C3763-410F-5543-902D-5426129BD327}"/>
              </a:ext>
            </a:extLst>
          </p:cNvPr>
          <p:cNvSpPr/>
          <p:nvPr/>
        </p:nvSpPr>
        <p:spPr>
          <a:xfrm>
            <a:off x="5396081"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6.mp3" descr="Track2_Lecture1_Slide16.mp3">
            <a:hlinkClick r:id="" action="ppaction://media"/>
            <a:extLst>
              <a:ext uri="{FF2B5EF4-FFF2-40B4-BE49-F238E27FC236}">
                <a16:creationId xmlns:a16="http://schemas.microsoft.com/office/drawing/2014/main" id="{B94A697B-DE11-6C4D-BE71-CB7B704EF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7446" y="844665"/>
            <a:ext cx="812800" cy="812800"/>
          </a:xfrm>
          <a:prstGeom prst="rect">
            <a:avLst/>
          </a:prstGeom>
        </p:spPr>
      </p:pic>
    </p:spTree>
    <p:extLst>
      <p:ext uri="{BB962C8B-B14F-4D97-AF65-F5344CB8AC3E}">
        <p14:creationId xmlns:p14="http://schemas.microsoft.com/office/powerpoint/2010/main" val="2493654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1.3.4 Analytic and governance principles</a:t>
            </a:r>
          </a:p>
        </p:txBody>
      </p:sp>
      <p:sp>
        <p:nvSpPr>
          <p:cNvPr id="9" name="Content Placeholder 8">
            <a:extLst>
              <a:ext uri="{FF2B5EF4-FFF2-40B4-BE49-F238E27FC236}">
                <a16:creationId xmlns:a16="http://schemas.microsoft.com/office/drawing/2014/main" id="{8960FCE3-646C-4572-BC67-EF18D0061F08}"/>
              </a:ext>
            </a:extLst>
          </p:cNvPr>
          <p:cNvSpPr>
            <a:spLocks noGrp="1"/>
          </p:cNvSpPr>
          <p:nvPr>
            <p:ph idx="1"/>
          </p:nvPr>
        </p:nvSpPr>
        <p:spPr>
          <a:xfrm>
            <a:off x="838200" y="1983776"/>
            <a:ext cx="10515600"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a:latin typeface="Open Sans"/>
                <a:ea typeface="Open Sans" panose="020B0606030504020204" pitchFamily="34" charset="0"/>
                <a:cs typeface="Open Sans" panose="020B0606030504020204" pitchFamily="34" charset="0"/>
              </a:rPr>
              <a:t>- should be repeatable and user friendly.</a:t>
            </a:r>
            <a:endParaRPr lang="en-GB" sz="2000" b="1">
              <a:latin typeface="Open Sans"/>
              <a:ea typeface="Open Sans" panose="020B0606030504020204" pitchFamily="34" charset="0"/>
              <a:cs typeface="Open Sans" panose="020B0606030504020204" pitchFamily="34" charset="0"/>
            </a:endParaRPr>
          </a:p>
          <a:p>
            <a:pPr lvl="1"/>
            <a:r>
              <a:rPr lang="en-GB" sz="2000" b="1"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a:latin typeface="Open Sans"/>
                <a:ea typeface="Open Sans" panose="020B0606030504020204" pitchFamily="34" charset="0"/>
                <a:cs typeface="Open Sans" panose="020B0606030504020204" pitchFamily="34" charset="0"/>
              </a:rPr>
              <a:t>– should include instructions for how to rebuilt the energy modelling </a:t>
            </a:r>
            <a:r>
              <a:rPr lang="en-GB" sz="2000" dirty="0">
                <a:latin typeface="Open Sans"/>
                <a:ea typeface="Open Sans" panose="020B0606030504020204" pitchFamily="34" charset="0"/>
                <a:cs typeface="Open Sans" panose="020B0606030504020204" pitchFamily="34" charset="0"/>
              </a:rPr>
              <a:t>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a:latin typeface="Open Sans"/>
                <a:ea typeface="Open Sans" panose="020B0606030504020204" pitchFamily="34" charset="0"/>
                <a:cs typeface="Open Sans" panose="020B0606030504020204" pitchFamily="34" charset="0"/>
              </a:rPr>
              <a:t>– should allow for scenarios to be tested by other models or approaches </a:t>
            </a:r>
            <a:r>
              <a:rPr lang="en-GB" sz="2000" dirty="0">
                <a:latin typeface="Open Sans"/>
                <a:ea typeface="Open Sans" panose="020B0606030504020204" pitchFamily="34" charset="0"/>
                <a:cs typeface="Open Sans" panose="020B0606030504020204" pitchFamily="34" charset="0"/>
              </a:rPr>
              <a:t>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a:latin typeface="Open Sans"/>
                <a:ea typeface="Open Sans" panose="020B0606030504020204" pitchFamily="34" charset="0"/>
                <a:cs typeface="Open Sans" panose="020B0606030504020204" pitchFamily="34" charset="0"/>
              </a:rPr>
              <a:t>– should provide direct accountability to the funder of the energy modelling for policy </a:t>
            </a:r>
            <a:r>
              <a:rPr lang="en-GB" sz="2000" dirty="0">
                <a:latin typeface="Open Sans"/>
                <a:ea typeface="Open Sans" panose="020B0606030504020204" pitchFamily="34" charset="0"/>
                <a:cs typeface="Open Sans" panose="020B0606030504020204" pitchFamily="34" charset="0"/>
              </a:rPr>
              <a:t>support, as well as to society more broadly. </a:t>
            </a:r>
            <a:endParaRPr lang="en-GB" sz="2000" b="1">
              <a:latin typeface="Open Sans"/>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14EBE8F9-1AE8-4208-9ADF-0C9933988FCF}"/>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F10C1D59-D518-3240-A65F-38BE85225382}"/>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7.mp3" descr="Track2_Lecture1_Slide17.mp3">
            <a:hlinkClick r:id="" action="ppaction://media"/>
            <a:extLst>
              <a:ext uri="{FF2B5EF4-FFF2-40B4-BE49-F238E27FC236}">
                <a16:creationId xmlns:a16="http://schemas.microsoft.com/office/drawing/2014/main" id="{A620FB35-C231-B446-824E-F7574FBFA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4398" y="844665"/>
            <a:ext cx="812800" cy="812800"/>
          </a:xfrm>
          <a:prstGeom prst="rect">
            <a:avLst/>
          </a:prstGeom>
        </p:spPr>
      </p:pic>
    </p:spTree>
    <p:extLst>
      <p:ext uri="{BB962C8B-B14F-4D97-AF65-F5344CB8AC3E}">
        <p14:creationId xmlns:p14="http://schemas.microsoft.com/office/powerpoint/2010/main" val="38466745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9" name="Content Placeholder 8">
            <a:extLst>
              <a:ext uri="{FF2B5EF4-FFF2-40B4-BE49-F238E27FC236}">
                <a16:creationId xmlns:a16="http://schemas.microsoft.com/office/drawing/2014/main" id="{F5CD71D0-C99B-4119-9110-FD95496BC1EA}"/>
              </a:ext>
            </a:extLst>
          </p:cNvPr>
          <p:cNvSpPr>
            <a:spLocks noGrp="1"/>
          </p:cNvSpPr>
          <p:nvPr>
            <p:ph idx="1"/>
          </p:nvPr>
        </p:nvSpPr>
        <p:spPr>
          <a:xfrm>
            <a:off x="838200" y="1955021"/>
            <a:ext cx="9976625" cy="4351338"/>
          </a:xfrm>
        </p:spPr>
        <p:txBody>
          <a:bodyPr vert="horz" lIns="91440" tIns="45720" rIns="91440" bIns="45720" rtlCol="0" anchor="t">
            <a:normAutofit fontScale="925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To develop a National Decarbonisation Plan (NDP) the Costa Rican government acknowledged </a:t>
            </a:r>
            <a:r>
              <a:rPr lang="en-GB" sz="2000" dirty="0">
                <a:latin typeface="Open Sans"/>
                <a:ea typeface="Open Sans" panose="020B0606030504020204" pitchFamily="34" charset="0"/>
                <a:cs typeface="Open Sans" panose="020B0606030504020204" pitchFamily="34" charset="0"/>
              </a:rPr>
              <a:t>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This work introduced a framework that can g</a:t>
            </a:r>
            <a:r>
              <a:rPr lang="en-GB" sz="2000" b="1">
                <a:latin typeface="Open Sans"/>
                <a:ea typeface="Open Sans" panose="020B0606030504020204" pitchFamily="34" charset="0"/>
                <a:cs typeface="Open Sans" panose="020B0606030504020204" pitchFamily="34" charset="0"/>
              </a:rPr>
              <a:t>uide national energy policy in </a:t>
            </a:r>
            <a:r>
              <a:rPr lang="en-GB" sz="2000" b="1" dirty="0">
                <a:latin typeface="Open Sans"/>
                <a:ea typeface="Open Sans" panose="020B0606030504020204" pitchFamily="34" charset="0"/>
                <a:cs typeface="Open Sans" panose="020B0606030504020204" pitchFamily="34" charset="0"/>
              </a:rPr>
              <a:t>line with U4RIA governing principles.</a:t>
            </a:r>
          </a:p>
        </p:txBody>
      </p:sp>
      <p:sp>
        <p:nvSpPr>
          <p:cNvPr id="11" name="Title 10">
            <a:extLst>
              <a:ext uri="{FF2B5EF4-FFF2-40B4-BE49-F238E27FC236}">
                <a16:creationId xmlns:a16="http://schemas.microsoft.com/office/drawing/2014/main" id="{9E5D33A0-ED25-4451-AD74-84A83B5197E0}"/>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2D18459E-924E-DF43-85A7-A134AC288F42}"/>
              </a:ext>
            </a:extLst>
          </p:cNvPr>
          <p:cNvSpPr/>
          <p:nvPr/>
        </p:nvSpPr>
        <p:spPr>
          <a:xfrm>
            <a:off x="6363033"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8.mp3" descr="Track2_Lecture1_Slide18.mp3">
            <a:hlinkClick r:id="" action="ppaction://media"/>
            <a:extLst>
              <a:ext uri="{FF2B5EF4-FFF2-40B4-BE49-F238E27FC236}">
                <a16:creationId xmlns:a16="http://schemas.microsoft.com/office/drawing/2014/main" id="{7F5E3D18-D2C6-1C43-AA27-684752FE7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4398" y="844665"/>
            <a:ext cx="812800" cy="812800"/>
          </a:xfrm>
          <a:prstGeom prst="rect">
            <a:avLst/>
          </a:prstGeom>
        </p:spPr>
      </p:pic>
    </p:spTree>
    <p:extLst>
      <p:ext uri="{BB962C8B-B14F-4D97-AF65-F5344CB8AC3E}">
        <p14:creationId xmlns:p14="http://schemas.microsoft.com/office/powerpoint/2010/main" val="5393172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Key messages</a:t>
            </a:r>
            <a:endParaRPr lang="en-US">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3D2CB28B-FADD-45D6-BB18-150607ABC0B9}"/>
              </a:ext>
            </a:extLst>
          </p:cNvPr>
          <p:cNvSpPr>
            <a:spLocks noGrp="1"/>
          </p:cNvSpPr>
          <p:nvPr>
            <p:ph idx="1"/>
          </p:nvPr>
        </p:nvSpPr>
        <p:spPr>
          <a:xfrm>
            <a:off x="838200" y="1816333"/>
            <a:ext cx="4972152" cy="4292919"/>
          </a:xfrm>
        </p:spPr>
        <p:txBody>
          <a:bodyPr vert="horz" lIns="91440" tIns="45720" rIns="91440" bIns="45720" rtlCol="0" anchor="t">
            <a:normAutofit/>
          </a:bodyPr>
          <a:lstStyle/>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The energy system has many interlinkages and is </a:t>
            </a:r>
            <a:r>
              <a:rPr lang="en-GB" sz="2000" b="1" dirty="0">
                <a:latin typeface="Open Sans"/>
                <a:ea typeface="Open Sans" panose="020B0606030504020204" pitchFamily="34" charset="0"/>
                <a:cs typeface="Open Sans" panose="020B0606030504020204" pitchFamily="34" charset="0"/>
              </a:rPr>
              <a:t>important for </a:t>
            </a:r>
            <a:r>
              <a:rPr lang="en-GB" sz="2000" b="1">
                <a:latin typeface="Open Sans"/>
                <a:ea typeface="Open Sans" panose="020B0606030504020204" pitchFamily="34" charset="0"/>
                <a:cs typeface="Open Sans" panose="020B0606030504020204" pitchFamily="34" charset="0"/>
              </a:rPr>
              <a:t>people's</a:t>
            </a:r>
            <a:r>
              <a:rPr lang="en-GB" sz="2000" b="1" dirty="0">
                <a:latin typeface="Open Sans"/>
                <a:ea typeface="Open Sans" panose="020B0606030504020204" pitchFamily="34" charset="0"/>
                <a:cs typeface="Open Sans" panose="020B0606030504020204" pitchFamily="34" charset="0"/>
              </a:rPr>
              <a:t> well-being. </a:t>
            </a:r>
            <a:endParaRPr lang="en-US" dirty="0">
              <a:cs typeface="Calibri" panose="020F0502020204030204"/>
            </a:endParaRPr>
          </a:p>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Energy modelling for policy support can be an opaque </a:t>
            </a:r>
            <a:r>
              <a:rPr lang="en-GB" sz="2000">
                <a:latin typeface="Open Sans"/>
                <a:ea typeface="Open Sans" panose="020B0606030504020204" pitchFamily="34" charset="0"/>
                <a:cs typeface="Open Sans" panose="020B0606030504020204" pitchFamily="34" charset="0"/>
              </a:rPr>
              <a:t>process and</a:t>
            </a:r>
            <a:r>
              <a:rPr lang="en-GB" sz="2000" dirty="0">
                <a:latin typeface="Open Sans"/>
                <a:ea typeface="Open Sans" panose="020B0606030504020204" pitchFamily="34" charset="0"/>
                <a:cs typeface="Open Sans" panose="020B0606030504020204" pitchFamily="34" charset="0"/>
              </a:rPr>
              <a:t> lack community involvement.</a:t>
            </a:r>
          </a:p>
          <a:p>
            <a:pPr>
              <a:lnSpc>
                <a:spcPct val="100000"/>
              </a:lnSpc>
              <a:spcBef>
                <a:spcPts val="500"/>
              </a:spcBef>
            </a:pPr>
            <a:r>
              <a:rPr lang="en-GB" sz="2000">
                <a:latin typeface="Open Sans"/>
                <a:ea typeface="Open Sans" panose="020B0606030504020204" pitchFamily="34" charset="0"/>
                <a:cs typeface="Open Sans" panose="020B0606030504020204" pitchFamily="34" charset="0"/>
              </a:rPr>
              <a:t>Energy policy has a great impact downstream on other sectors and </a:t>
            </a:r>
            <a:r>
              <a:rPr lang="en-GB" sz="2000" dirty="0">
                <a:latin typeface="Open Sans"/>
                <a:ea typeface="Open Sans" panose="020B0606030504020204" pitchFamily="34" charset="0"/>
                <a:cs typeface="Open Sans" panose="020B0606030504020204" pitchFamily="34" charset="0"/>
              </a:rPr>
              <a:t>therefore requires accountability.</a:t>
            </a:r>
          </a:p>
          <a:p>
            <a:pPr>
              <a:lnSpc>
                <a:spcPct val="100000"/>
              </a:lnSpc>
              <a:spcBef>
                <a:spcPts val="500"/>
              </a:spcBef>
            </a:pPr>
            <a:r>
              <a:rPr lang="en-GB" sz="2000" b="1" dirty="0">
                <a:latin typeface="Open Sans"/>
                <a:ea typeface="Open Sans" panose="020B0606030504020204" pitchFamily="34" charset="0"/>
                <a:cs typeface="Open Sans" panose="020B0606030504020204" pitchFamily="34" charset="0"/>
              </a:rPr>
              <a:t>Governing principles: U4RIA </a:t>
            </a:r>
            <a:r>
              <a:rPr lang="en-GB" sz="2000" dirty="0">
                <a:latin typeface="Open Sans"/>
                <a:ea typeface="Open Sans" panose="020B0606030504020204" pitchFamily="34" charset="0"/>
                <a:cs typeface="Open Sans" panose="020B0606030504020204" pitchFamily="34" charset="0"/>
              </a:rPr>
              <a:t>(Ubuntu, Retrievability, Reusability, Repeatability, </a:t>
            </a:r>
            <a:r>
              <a:rPr lang="en-GB" sz="2000" dirty="0" err="1">
                <a:latin typeface="Open Sans"/>
                <a:ea typeface="Open Sans" panose="020B0606030504020204" pitchFamily="34" charset="0"/>
                <a:cs typeface="Open Sans" panose="020B0606030504020204" pitchFamily="34" charset="0"/>
              </a:rPr>
              <a:t>Reconstructability</a:t>
            </a:r>
            <a:r>
              <a:rPr lang="en-GB" sz="2000" dirty="0">
                <a:latin typeface="Open Sans"/>
                <a:ea typeface="Open Sans" panose="020B0606030504020204" pitchFamily="34" charset="0"/>
                <a:cs typeface="Open Sans" panose="020B0606030504020204" pitchFamily="34" charset="0"/>
              </a:rPr>
              <a:t>, Interoperability and Auditability)</a:t>
            </a:r>
          </a:p>
        </p:txBody>
      </p:sp>
      <p:sp>
        <p:nvSpPr>
          <p:cNvPr id="11" name="Title 10">
            <a:extLst>
              <a:ext uri="{FF2B5EF4-FFF2-40B4-BE49-F238E27FC236}">
                <a16:creationId xmlns:a16="http://schemas.microsoft.com/office/drawing/2014/main" id="{190854D9-1C3D-435A-9183-5A2D22F62CB9}"/>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U4RIA Goals</a:t>
            </a:r>
            <a:endParaRPr lang="en-GB" sz="4400" dirty="0">
              <a:latin typeface="Open Sans"/>
              <a:ea typeface="Open Sans" panose="020B0606030504020204" pitchFamily="34" charset="0"/>
              <a:cs typeface="Open Sans" panose="020B0606030504020204" pitchFamily="34" charset="0"/>
            </a:endParaRPr>
          </a:p>
        </p:txBody>
      </p:sp>
      <p:pic>
        <p:nvPicPr>
          <p:cNvPr id="8" name="Picture 7" descr="People working on their laptops&#10;&#10;Description automatically generated with low confidence">
            <a:extLst>
              <a:ext uri="{FF2B5EF4-FFF2-40B4-BE49-F238E27FC236}">
                <a16:creationId xmlns:a16="http://schemas.microsoft.com/office/drawing/2014/main" id="{04FB2193-B85A-AC49-9E8C-FA8962628CD5}"/>
              </a:ext>
            </a:extLst>
          </p:cNvPr>
          <p:cNvPicPr>
            <a:picLocks noChangeAspect="1"/>
          </p:cNvPicPr>
          <p:nvPr/>
        </p:nvPicPr>
        <p:blipFill>
          <a:blip r:embed="rId6"/>
          <a:stretch>
            <a:fillRect/>
          </a:stretch>
        </p:blipFill>
        <p:spPr>
          <a:xfrm>
            <a:off x="6364355" y="1631239"/>
            <a:ext cx="5122893" cy="3415262"/>
          </a:xfrm>
          <a:prstGeom prst="rect">
            <a:avLst/>
          </a:prstGeom>
        </p:spPr>
      </p:pic>
      <p:sp>
        <p:nvSpPr>
          <p:cNvPr id="4" name="TextBox 3">
            <a:extLst>
              <a:ext uri="{FF2B5EF4-FFF2-40B4-BE49-F238E27FC236}">
                <a16:creationId xmlns:a16="http://schemas.microsoft.com/office/drawing/2014/main" id="{0187FFB3-CF7F-4DCD-AC23-B7BB48AD5423}"/>
              </a:ext>
            </a:extLst>
          </p:cNvPr>
          <p:cNvSpPr txBox="1"/>
          <p:nvPr/>
        </p:nvSpPr>
        <p:spPr>
          <a:xfrm>
            <a:off x="9950637" y="505697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Lyncconf</a:t>
            </a:r>
            <a:r>
              <a:rPr lang="en-US" sz="1000">
                <a:solidFill>
                  <a:srgbClr val="1D1C1D"/>
                </a:solidFill>
                <a:latin typeface="Open Sans"/>
              </a:rPr>
              <a:t> Games,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784F6FAA-B7A0-6142-AB9A-97EC776EEBB5}"/>
              </a:ext>
            </a:extLst>
          </p:cNvPr>
          <p:cNvSpPr/>
          <p:nvPr/>
        </p:nvSpPr>
        <p:spPr>
          <a:xfrm>
            <a:off x="5332587"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9.mp3" descr="Track2_Lecture1_Slide19.mp3">
            <a:hlinkClick r:id="" action="ppaction://media"/>
            <a:extLst>
              <a:ext uri="{FF2B5EF4-FFF2-40B4-BE49-F238E27FC236}">
                <a16:creationId xmlns:a16="http://schemas.microsoft.com/office/drawing/2014/main" id="{0A0C442F-ADA2-EC4D-9DD3-2565B6668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03952" y="844665"/>
            <a:ext cx="812800" cy="812800"/>
          </a:xfrm>
          <a:prstGeom prst="rect">
            <a:avLst/>
          </a:prstGeom>
        </p:spPr>
      </p:pic>
    </p:spTree>
    <p:extLst>
      <p:ext uri="{BB962C8B-B14F-4D97-AF65-F5344CB8AC3E}">
        <p14:creationId xmlns:p14="http://schemas.microsoft.com/office/powerpoint/2010/main" val="420346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modelling is needed and the principles of energy planning</a:t>
            </a:r>
          </a:p>
          <a:p>
            <a:pPr>
              <a:spcBef>
                <a:spcPts val="1000"/>
              </a:spcBef>
            </a:pPr>
            <a:r>
              <a:rPr lang="en-US" sz="2000" dirty="0">
                <a:latin typeface="Open Sans"/>
                <a:ea typeface="+mn-lt"/>
                <a:cs typeface="+mn-lt"/>
              </a:rPr>
              <a:t>ILO2: Learn about the concept of SDGs, the strong interlinkages between them, and the global climate agendas</a:t>
            </a:r>
            <a:endParaRPr lang="en-US" sz="2000" dirty="0">
              <a:latin typeface="Open Sans"/>
              <a:cs typeface="Calibri"/>
            </a:endParaRPr>
          </a:p>
          <a:p>
            <a:pPr>
              <a:spcBef>
                <a:spcPts val="1000"/>
              </a:spcBef>
            </a:pPr>
            <a:r>
              <a:rPr lang="en-US" sz="2000" dirty="0">
                <a:latin typeface="Open Sans"/>
                <a:ea typeface="+mn-lt"/>
                <a:cs typeface="+mn-lt"/>
              </a:rPr>
              <a:t>ILO3: Learn how to best use U4RIA guidelines on modelling processes, tools, and data</a:t>
            </a:r>
            <a:r>
              <a:rPr lang="en-US" sz="2000" b="1" dirty="0">
                <a:latin typeface="Open Sans"/>
                <a:ea typeface="+mn-lt"/>
                <a:cs typeface="+mn-lt"/>
              </a:rPr>
              <a:t> </a:t>
            </a:r>
          </a:p>
          <a:p>
            <a:pPr>
              <a:spcBef>
                <a:spcPts val="1000"/>
              </a:spcBef>
            </a:pPr>
            <a:r>
              <a:rPr lang="en-US" sz="2000" dirty="0">
                <a:latin typeface="Open Sans"/>
                <a:ea typeface="+mn-lt"/>
                <a:cs typeface="+mn-lt"/>
              </a:rPr>
              <a:t>ILO4: Get an overview of this course in Energy and Flexibility Modelling</a:t>
            </a:r>
            <a:endParaRPr lang="en-US" sz="2000" b="1" dirty="0">
              <a:latin typeface="Open Sans"/>
              <a:cs typeface="Calibri"/>
            </a:endParaRPr>
          </a:p>
        </p:txBody>
      </p:sp>
      <p:sp>
        <p:nvSpPr>
          <p:cNvPr id="11" name="Oval 10">
            <a:extLst>
              <a:ext uri="{FF2B5EF4-FFF2-40B4-BE49-F238E27FC236}">
                <a16:creationId xmlns:a16="http://schemas.microsoft.com/office/drawing/2014/main" id="{7917630A-6769-D349-871E-2418E7954E3E}"/>
              </a:ext>
            </a:extLst>
          </p:cNvPr>
          <p:cNvSpPr/>
          <p:nvPr/>
        </p:nvSpPr>
        <p:spPr>
          <a:xfrm>
            <a:off x="6858553"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2.mp3" descr="Track2_Lecture1_Slide2.mp3">
            <a:hlinkClick r:id="" action="ppaction://media"/>
            <a:extLst>
              <a:ext uri="{FF2B5EF4-FFF2-40B4-BE49-F238E27FC236}">
                <a16:creationId xmlns:a16="http://schemas.microsoft.com/office/drawing/2014/main" id="{DB07BB00-A65B-ED47-898F-38FB418238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1208"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10" name="Diagram 10">
            <a:extLst>
              <a:ext uri="{FF2B5EF4-FFF2-40B4-BE49-F238E27FC236}">
                <a16:creationId xmlns:a16="http://schemas.microsoft.com/office/drawing/2014/main" id="{FFA0114C-7916-4883-9DAF-497583278792}"/>
              </a:ext>
            </a:extLst>
          </p:cNvPr>
          <p:cNvGraphicFramePr>
            <a:graphicFrameLocks noGrp="1"/>
          </p:cNvGraphicFramePr>
          <p:nvPr>
            <p:ph idx="1"/>
            <p:extLst>
              <p:ext uri="{D42A27DB-BD31-4B8C-83A1-F6EECF244321}">
                <p14:modId xmlns:p14="http://schemas.microsoft.com/office/powerpoint/2010/main" val="10826564"/>
              </p:ext>
            </p:extLst>
          </p:nvPr>
        </p:nvGraphicFramePr>
        <p:xfrm>
          <a:off x="2434086" y="3076455"/>
          <a:ext cx="7309450" cy="28992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1" name="Rectangle 40">
            <a:extLst>
              <a:ext uri="{FF2B5EF4-FFF2-40B4-BE49-F238E27FC236}">
                <a16:creationId xmlns:a16="http://schemas.microsoft.com/office/drawing/2014/main" id="{A6932134-7DE1-41B5-8A5B-B483F8F2A652}"/>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and flexibility modelling and their use to support policymaking. The course will focus on two tools: OSeMOSYS and FlexTool.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EFBB3E69-DCE4-314A-8206-C62A6FCF1C0C}"/>
              </a:ext>
            </a:extLst>
          </p:cNvPr>
          <p:cNvSpPr/>
          <p:nvPr/>
        </p:nvSpPr>
        <p:spPr>
          <a:xfrm>
            <a:off x="751458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0.mp3" descr="Track2_Lecture1_Slide20.mp3">
            <a:hlinkClick r:id="" action="ppaction://media"/>
            <a:extLst>
              <a:ext uri="{FF2B5EF4-FFF2-40B4-BE49-F238E27FC236}">
                <a16:creationId xmlns:a16="http://schemas.microsoft.com/office/drawing/2014/main" id="{77ADE004-C08C-2042-9CF2-9E96FD6BF5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5950" y="84466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11" name="Title 10">
            <a:extLst>
              <a:ext uri="{FF2B5EF4-FFF2-40B4-BE49-F238E27FC236}">
                <a16:creationId xmlns:a16="http://schemas.microsoft.com/office/drawing/2014/main" id="{0FC0C29D-054D-43AD-8929-C76A7EC98C2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7" name="Rectangle 6">
            <a:extLst>
              <a:ext uri="{FF2B5EF4-FFF2-40B4-BE49-F238E27FC236}">
                <a16:creationId xmlns:a16="http://schemas.microsoft.com/office/drawing/2014/main" id="{DCAD733D-CA84-45E1-9825-970F4EF6DFDD}"/>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OSeMOSYS part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sp>
        <p:nvSpPr>
          <p:cNvPr id="8" name="Oval 7">
            <a:extLst>
              <a:ext uri="{FF2B5EF4-FFF2-40B4-BE49-F238E27FC236}">
                <a16:creationId xmlns:a16="http://schemas.microsoft.com/office/drawing/2014/main" id="{50D632A9-D337-A446-A761-EB9DAA89234F}"/>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1.mp3" descr="Track2_Lecture1_Slide21.mp3">
            <a:hlinkClick r:id="" action="ppaction://media"/>
            <a:extLst>
              <a:ext uri="{FF2B5EF4-FFF2-40B4-BE49-F238E27FC236}">
                <a16:creationId xmlns:a16="http://schemas.microsoft.com/office/drawing/2014/main" id="{69D9BBB6-F25B-8247-9F3C-440B62016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11" name="Title 10">
            <a:extLst>
              <a:ext uri="{FF2B5EF4-FFF2-40B4-BE49-F238E27FC236}">
                <a16:creationId xmlns:a16="http://schemas.microsoft.com/office/drawing/2014/main" id="{AE40826E-3528-4E41-B2FE-628261351E17}"/>
              </a:ext>
            </a:extLst>
          </p:cNvPr>
          <p:cNvSpPr txBox="1">
            <a:spLocks/>
          </p:cNvSpPr>
          <p:nvPr/>
        </p:nvSpPr>
        <p:spPr>
          <a:xfrm>
            <a:off x="887215" y="11897"/>
            <a:ext cx="390091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13" name="TextBox 12">
            <a:extLst>
              <a:ext uri="{FF2B5EF4-FFF2-40B4-BE49-F238E27FC236}">
                <a16:creationId xmlns:a16="http://schemas.microsoft.com/office/drawing/2014/main" id="{E4504EF4-ED7B-44AF-8290-57F03BA76CD6}"/>
              </a:ext>
            </a:extLst>
          </p:cNvPr>
          <p:cNvSpPr txBox="1"/>
          <p:nvPr/>
        </p:nvSpPr>
        <p:spPr>
          <a:xfrm>
            <a:off x="1036213" y="6211286"/>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grpSp>
        <p:nvGrpSpPr>
          <p:cNvPr id="7" name="Group 6">
            <a:extLst>
              <a:ext uri="{FF2B5EF4-FFF2-40B4-BE49-F238E27FC236}">
                <a16:creationId xmlns:a16="http://schemas.microsoft.com/office/drawing/2014/main" id="{976B1976-EDD4-424F-94A2-D6248F810B41}"/>
              </a:ext>
            </a:extLst>
          </p:cNvPr>
          <p:cNvGrpSpPr/>
          <p:nvPr/>
        </p:nvGrpSpPr>
        <p:grpSpPr>
          <a:xfrm>
            <a:off x="1210487" y="1228450"/>
            <a:ext cx="9376492" cy="4982836"/>
            <a:chOff x="1007927" y="1036992"/>
            <a:chExt cx="9376492" cy="4982836"/>
          </a:xfrm>
        </p:grpSpPr>
        <p:sp>
          <p:nvSpPr>
            <p:cNvPr id="3" name="Rectangle 2">
              <a:extLst>
                <a:ext uri="{FF2B5EF4-FFF2-40B4-BE49-F238E27FC236}">
                  <a16:creationId xmlns:a16="http://schemas.microsoft.com/office/drawing/2014/main" id="{DE58ABE5-6020-4B9F-8F17-26940B014986}"/>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4" name="Rectangle 3">
              <a:extLst>
                <a:ext uri="{FF2B5EF4-FFF2-40B4-BE49-F238E27FC236}">
                  <a16:creationId xmlns:a16="http://schemas.microsoft.com/office/drawing/2014/main" id="{23A3A2EA-7DF4-4EE0-A519-9E29B638F8A4}"/>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12" name="Rectangle 11">
              <a:extLst>
                <a:ext uri="{FF2B5EF4-FFF2-40B4-BE49-F238E27FC236}">
                  <a16:creationId xmlns:a16="http://schemas.microsoft.com/office/drawing/2014/main" id="{9B9601FE-90C6-4285-AF91-02D313A6F10F}"/>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4" name="Rectangle 13">
              <a:extLst>
                <a:ext uri="{FF2B5EF4-FFF2-40B4-BE49-F238E27FC236}">
                  <a16:creationId xmlns:a16="http://schemas.microsoft.com/office/drawing/2014/main" id="{7026E4A7-B19C-4367-A927-808E116C236C}"/>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5" name="Rectangle 14">
              <a:extLst>
                <a:ext uri="{FF2B5EF4-FFF2-40B4-BE49-F238E27FC236}">
                  <a16:creationId xmlns:a16="http://schemas.microsoft.com/office/drawing/2014/main" id="{2747D062-7DF2-48F8-96C0-4D75E0686303}"/>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6" name="Rectangle 15">
              <a:extLst>
                <a:ext uri="{FF2B5EF4-FFF2-40B4-BE49-F238E27FC236}">
                  <a16:creationId xmlns:a16="http://schemas.microsoft.com/office/drawing/2014/main" id="{E96E3170-80A5-49A0-9F27-661EA2288140}"/>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7" name="Rectangle 16">
              <a:extLst>
                <a:ext uri="{FF2B5EF4-FFF2-40B4-BE49-F238E27FC236}">
                  <a16:creationId xmlns:a16="http://schemas.microsoft.com/office/drawing/2014/main" id="{3BC546E2-13AE-452E-9602-D30419082F72}"/>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8" name="Rectangle 17">
              <a:extLst>
                <a:ext uri="{FF2B5EF4-FFF2-40B4-BE49-F238E27FC236}">
                  <a16:creationId xmlns:a16="http://schemas.microsoft.com/office/drawing/2014/main" id="{89AF7DA6-62BF-4B40-83B0-76AC53EFE270}"/>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9" name="Rectangle 18">
              <a:extLst>
                <a:ext uri="{FF2B5EF4-FFF2-40B4-BE49-F238E27FC236}">
                  <a16:creationId xmlns:a16="http://schemas.microsoft.com/office/drawing/2014/main" id="{0D9FFBB7-F338-457F-9278-BBC8ED99E6A8}"/>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20" name="Rectangle 19">
              <a:extLst>
                <a:ext uri="{FF2B5EF4-FFF2-40B4-BE49-F238E27FC236}">
                  <a16:creationId xmlns:a16="http://schemas.microsoft.com/office/drawing/2014/main" id="{4F9A50D7-1069-4D9F-86FB-B62498061121}"/>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21" name="Rectangle 20">
              <a:extLst>
                <a:ext uri="{FF2B5EF4-FFF2-40B4-BE49-F238E27FC236}">
                  <a16:creationId xmlns:a16="http://schemas.microsoft.com/office/drawing/2014/main" id="{3CC23226-245C-403E-A201-48ACC6873455}"/>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22" name="Rectangle 21">
              <a:extLst>
                <a:ext uri="{FF2B5EF4-FFF2-40B4-BE49-F238E27FC236}">
                  <a16:creationId xmlns:a16="http://schemas.microsoft.com/office/drawing/2014/main" id="{5C7AFDCC-DA1E-42ED-8B83-0B5C08141C1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23" name="Rectangle 22">
              <a:extLst>
                <a:ext uri="{FF2B5EF4-FFF2-40B4-BE49-F238E27FC236}">
                  <a16:creationId xmlns:a16="http://schemas.microsoft.com/office/drawing/2014/main" id="{0E819B56-9584-4961-B96F-276D7BAE4C43}"/>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4" name="Rectangle 23">
              <a:extLst>
                <a:ext uri="{FF2B5EF4-FFF2-40B4-BE49-F238E27FC236}">
                  <a16:creationId xmlns:a16="http://schemas.microsoft.com/office/drawing/2014/main" id="{624D00C2-75A5-4F08-8131-1409C9EA1D08}"/>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5" name="Rectangle 24">
              <a:extLst>
                <a:ext uri="{FF2B5EF4-FFF2-40B4-BE49-F238E27FC236}">
                  <a16:creationId xmlns:a16="http://schemas.microsoft.com/office/drawing/2014/main" id="{4EDE79A9-6958-47F6-A4E8-0EB533D5296D}"/>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6" name="Rectangle 25">
              <a:extLst>
                <a:ext uri="{FF2B5EF4-FFF2-40B4-BE49-F238E27FC236}">
                  <a16:creationId xmlns:a16="http://schemas.microsoft.com/office/drawing/2014/main" id="{95C5369D-B232-45AA-8B70-BE33894714B6}"/>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7" name="Rectangle 26">
              <a:extLst>
                <a:ext uri="{FF2B5EF4-FFF2-40B4-BE49-F238E27FC236}">
                  <a16:creationId xmlns:a16="http://schemas.microsoft.com/office/drawing/2014/main" id="{35910500-352C-4BD9-AEF1-CA17755EC07B}"/>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8" name="Rectangle 27">
              <a:extLst>
                <a:ext uri="{FF2B5EF4-FFF2-40B4-BE49-F238E27FC236}">
                  <a16:creationId xmlns:a16="http://schemas.microsoft.com/office/drawing/2014/main" id="{39934864-C0B7-4A9B-AD14-6280B80C65E3}"/>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9" name="Rectangle 28">
              <a:extLst>
                <a:ext uri="{FF2B5EF4-FFF2-40B4-BE49-F238E27FC236}">
                  <a16:creationId xmlns:a16="http://schemas.microsoft.com/office/drawing/2014/main" id="{BC41FA0F-DF71-48CF-9C8F-7FC7D0F96E0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30" name="Rectangle 29">
              <a:extLst>
                <a:ext uri="{FF2B5EF4-FFF2-40B4-BE49-F238E27FC236}">
                  <a16:creationId xmlns:a16="http://schemas.microsoft.com/office/drawing/2014/main" id="{A9D9F33A-E757-4C9F-A2FD-9C868F5F54D7}"/>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sp>
          <p:nvSpPr>
            <p:cNvPr id="31" name="Rectangle 30">
              <a:extLst>
                <a:ext uri="{FF2B5EF4-FFF2-40B4-BE49-F238E27FC236}">
                  <a16:creationId xmlns:a16="http://schemas.microsoft.com/office/drawing/2014/main" id="{95C4BE51-EC9F-4D00-BC67-9BBFBB4C8FA7}"/>
                </a:ext>
              </a:extLst>
            </p:cNvPr>
            <p:cNvSpPr/>
            <p:nvPr/>
          </p:nvSpPr>
          <p:spPr>
            <a:xfrm>
              <a:off x="7788164" y="10369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Reserve Margin</a:t>
              </a:r>
            </a:p>
          </p:txBody>
        </p:sp>
      </p:grpSp>
      <p:sp>
        <p:nvSpPr>
          <p:cNvPr id="32" name="Oval 31">
            <a:extLst>
              <a:ext uri="{FF2B5EF4-FFF2-40B4-BE49-F238E27FC236}">
                <a16:creationId xmlns:a16="http://schemas.microsoft.com/office/drawing/2014/main" id="{83D04064-AB35-4742-A0AA-2BFBB4E650F7}"/>
              </a:ext>
            </a:extLst>
          </p:cNvPr>
          <p:cNvSpPr/>
          <p:nvPr/>
        </p:nvSpPr>
        <p:spPr>
          <a:xfrm>
            <a:off x="4859789" y="2026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22.mp3" descr="Track2_Lecture1_Slide22.mp3">
            <a:hlinkClick r:id="" action="ppaction://media"/>
            <a:extLst>
              <a:ext uri="{FF2B5EF4-FFF2-40B4-BE49-F238E27FC236}">
                <a16:creationId xmlns:a16="http://schemas.microsoft.com/office/drawing/2014/main" id="{DF7EA91F-FA59-9948-B74F-C44B041E52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1154" y="28395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 FlexTool Outline</a:t>
            </a:r>
          </a:p>
        </p:txBody>
      </p:sp>
      <p:sp>
        <p:nvSpPr>
          <p:cNvPr id="9" name="Content Placeholder 8">
            <a:extLst>
              <a:ext uri="{FF2B5EF4-FFF2-40B4-BE49-F238E27FC236}">
                <a16:creationId xmlns:a16="http://schemas.microsoft.com/office/drawing/2014/main" id="{9000B572-D90A-48C3-BAE8-8A9117AF3360}"/>
              </a:ext>
            </a:extLst>
          </p:cNvPr>
          <p:cNvSpPr>
            <a:spLocks noGrp="1"/>
          </p:cNvSpPr>
          <p:nvPr>
            <p:ph idx="1"/>
          </p:nvPr>
        </p:nvSpPr>
        <p:spPr>
          <a:xfrm>
            <a:off x="838200" y="1825625"/>
            <a:ext cx="5705475" cy="435133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Learning outcomes for FlexTool:</a:t>
            </a:r>
          </a:p>
          <a:p>
            <a:pPr lvl="1"/>
            <a:r>
              <a:rPr lang="en-GB" sz="2000" dirty="0">
                <a:latin typeface="Open Sans"/>
                <a:ea typeface="Open Sans" panose="020B0606030504020204" pitchFamily="34" charset="0"/>
                <a:cs typeface="Open Sans" panose="020B0606030504020204" pitchFamily="34" charset="0"/>
              </a:rPr>
              <a:t>Understand the challenge of integrating renewables into the power system.</a:t>
            </a:r>
          </a:p>
          <a:p>
            <a:pPr lvl="1"/>
            <a:r>
              <a:rPr lang="en-GB" sz="2000" dirty="0">
                <a:latin typeface="Open Sans"/>
                <a:ea typeface="Open Sans" panose="020B0606030504020204" pitchFamily="34" charset="0"/>
                <a:cs typeface="Open Sans" panose="020B0606030504020204" pitchFamily="34" charset="0"/>
              </a:rPr>
              <a:t>Understand the value of flexibility in the power system.</a:t>
            </a:r>
          </a:p>
          <a:p>
            <a:pPr lvl="1"/>
            <a:r>
              <a:rPr lang="en-GB" sz="2000" dirty="0">
                <a:latin typeface="Open Sans"/>
                <a:ea typeface="Open Sans" panose="020B0606030504020204" pitchFamily="34" charset="0"/>
                <a:cs typeface="Open Sans" panose="020B0606030504020204" pitchFamily="34" charset="0"/>
              </a:rPr>
              <a:t>Understand the methodology for the FlexTool model.</a:t>
            </a:r>
          </a:p>
          <a:p>
            <a:pPr lvl="1"/>
            <a:r>
              <a:rPr lang="en-GB" sz="2000" dirty="0">
                <a:latin typeface="Open Sans"/>
                <a:ea typeface="Open Sans" panose="020B0606030504020204" pitchFamily="34" charset="0"/>
                <a:cs typeface="Open Sans" panose="020B0606030504020204" pitchFamily="34" charset="0"/>
              </a:rPr>
              <a:t>How to design a FlexTool flexibility assessment.</a:t>
            </a:r>
          </a:p>
          <a:p>
            <a:pPr lvl="1"/>
            <a:r>
              <a:rPr lang="en-GB" sz="2000" dirty="0">
                <a:latin typeface="Open Sans"/>
                <a:ea typeface="Open Sans" panose="020B0606030504020204" pitchFamily="34" charset="0"/>
                <a:cs typeface="Open Sans" panose="020B0606030504020204" pitchFamily="34" charset="0"/>
              </a:rPr>
              <a:t>How to increase the flexibility of a system. For example, with the use of power to electric vehicles or hydrogen.</a:t>
            </a:r>
          </a:p>
        </p:txBody>
      </p:sp>
      <p:sp>
        <p:nvSpPr>
          <p:cNvPr id="11" name="Title 10">
            <a:extLst>
              <a:ext uri="{FF2B5EF4-FFF2-40B4-BE49-F238E27FC236}">
                <a16:creationId xmlns:a16="http://schemas.microsoft.com/office/drawing/2014/main" id="{6E25F746-BE87-4F0B-A066-883D5FCBB9D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7" name="Picture 6" descr="A picture containing text, clipart&#10;&#10;Description automatically generated">
            <a:extLst>
              <a:ext uri="{FF2B5EF4-FFF2-40B4-BE49-F238E27FC236}">
                <a16:creationId xmlns:a16="http://schemas.microsoft.com/office/drawing/2014/main" id="{210EA3A7-98B7-0A4F-8237-8F2C9FAF28D4}"/>
              </a:ext>
            </a:extLst>
          </p:cNvPr>
          <p:cNvPicPr>
            <a:picLocks noChangeAspect="1"/>
          </p:cNvPicPr>
          <p:nvPr/>
        </p:nvPicPr>
        <p:blipFill>
          <a:blip r:embed="rId6"/>
          <a:stretch>
            <a:fillRect/>
          </a:stretch>
        </p:blipFill>
        <p:spPr>
          <a:xfrm>
            <a:off x="7105135" y="2744463"/>
            <a:ext cx="3885210" cy="1369074"/>
          </a:xfrm>
          <a:prstGeom prst="rect">
            <a:avLst/>
          </a:prstGeom>
        </p:spPr>
      </p:pic>
      <p:sp>
        <p:nvSpPr>
          <p:cNvPr id="8" name="Oval 7">
            <a:extLst>
              <a:ext uri="{FF2B5EF4-FFF2-40B4-BE49-F238E27FC236}">
                <a16:creationId xmlns:a16="http://schemas.microsoft.com/office/drawing/2014/main" id="{153BE285-A1E4-6244-93FB-C5ECB83FA5C7}"/>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3.mp3" descr="Track2_Lecture1_Slide23.mp3">
            <a:hlinkClick r:id="" action="ppaction://media"/>
            <a:extLst>
              <a:ext uri="{FF2B5EF4-FFF2-40B4-BE49-F238E27FC236}">
                <a16:creationId xmlns:a16="http://schemas.microsoft.com/office/drawing/2014/main" id="{003B2168-A23A-8443-8C3F-D5B6C9BA7D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08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1.4.5 FlexTool course structure</a:t>
            </a:r>
          </a:p>
        </p:txBody>
      </p:sp>
      <p:sp>
        <p:nvSpPr>
          <p:cNvPr id="7" name="Rounded Rectangle 6">
            <a:extLst>
              <a:ext uri="{FF2B5EF4-FFF2-40B4-BE49-F238E27FC236}">
                <a16:creationId xmlns:a16="http://schemas.microsoft.com/office/drawing/2014/main" id="{39E37663-88A0-5949-A57B-D77BA7DAA8AA}"/>
              </a:ext>
            </a:extLst>
          </p:cNvPr>
          <p:cNvSpPr/>
          <p:nvPr/>
        </p:nvSpPr>
        <p:spPr>
          <a:xfrm>
            <a:off x="1042988"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How to integrate renewables into the power system?</a:t>
            </a:r>
          </a:p>
        </p:txBody>
      </p:sp>
      <p:sp>
        <p:nvSpPr>
          <p:cNvPr id="10" name="Rounded Rectangle 9">
            <a:extLst>
              <a:ext uri="{FF2B5EF4-FFF2-40B4-BE49-F238E27FC236}">
                <a16:creationId xmlns:a16="http://schemas.microsoft.com/office/drawing/2014/main" id="{17A9909F-6805-0640-BF2E-C20F0E701B78}"/>
              </a:ext>
            </a:extLst>
          </p:cNvPr>
          <p:cNvSpPr/>
          <p:nvPr/>
        </p:nvSpPr>
        <p:spPr>
          <a:xfrm>
            <a:off x="3838576"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What is the value of flexibility in the power system?</a:t>
            </a:r>
          </a:p>
        </p:txBody>
      </p:sp>
      <p:sp>
        <p:nvSpPr>
          <p:cNvPr id="12" name="Rounded Rectangle 11">
            <a:extLst>
              <a:ext uri="{FF2B5EF4-FFF2-40B4-BE49-F238E27FC236}">
                <a16:creationId xmlns:a16="http://schemas.microsoft.com/office/drawing/2014/main" id="{98D653B6-049C-5C42-977C-492AFA39741D}"/>
              </a:ext>
            </a:extLst>
          </p:cNvPr>
          <p:cNvSpPr/>
          <p:nvPr/>
        </p:nvSpPr>
        <p:spPr>
          <a:xfrm>
            <a:off x="6634164"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What sources of flexibility are there on both the demand and supply side?</a:t>
            </a:r>
          </a:p>
        </p:txBody>
      </p:sp>
      <p:sp>
        <p:nvSpPr>
          <p:cNvPr id="13" name="Rounded Rectangle 12">
            <a:extLst>
              <a:ext uri="{FF2B5EF4-FFF2-40B4-BE49-F238E27FC236}">
                <a16:creationId xmlns:a16="http://schemas.microsoft.com/office/drawing/2014/main" id="{4CDAC0ED-35C4-F04D-A24C-1286BDA8DA04}"/>
              </a:ext>
            </a:extLst>
          </p:cNvPr>
          <p:cNvSpPr/>
          <p:nvPr/>
        </p:nvSpPr>
        <p:spPr>
          <a:xfrm>
            <a:off x="1042988"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What assumptions and building blocks make up </a:t>
            </a:r>
            <a:r>
              <a:rPr lang="en-US" err="1"/>
              <a:t>FlexTool</a:t>
            </a:r>
            <a:r>
              <a:rPr lang="en-US"/>
              <a:t>?</a:t>
            </a:r>
          </a:p>
        </p:txBody>
      </p:sp>
      <p:sp>
        <p:nvSpPr>
          <p:cNvPr id="14" name="Rounded Rectangle 13">
            <a:extLst>
              <a:ext uri="{FF2B5EF4-FFF2-40B4-BE49-F238E27FC236}">
                <a16:creationId xmlns:a16="http://schemas.microsoft.com/office/drawing/2014/main" id="{93A53B77-4D4A-8B45-BEE3-B983C52ACC2A}"/>
              </a:ext>
            </a:extLst>
          </p:cNvPr>
          <p:cNvSpPr/>
          <p:nvPr/>
        </p:nvSpPr>
        <p:spPr>
          <a:xfrm>
            <a:off x="3838576"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How does </a:t>
            </a:r>
            <a:r>
              <a:rPr lang="en-US" err="1"/>
              <a:t>FlexTool</a:t>
            </a:r>
            <a:r>
              <a:rPr lang="en-US"/>
              <a:t> calculate solutions?</a:t>
            </a:r>
          </a:p>
        </p:txBody>
      </p:sp>
      <p:sp>
        <p:nvSpPr>
          <p:cNvPr id="15" name="Rounded Rectangle 14">
            <a:extLst>
              <a:ext uri="{FF2B5EF4-FFF2-40B4-BE49-F238E27FC236}">
                <a16:creationId xmlns:a16="http://schemas.microsoft.com/office/drawing/2014/main" id="{819F1A1B-C84C-774C-9A94-4E176791097F}"/>
              </a:ext>
            </a:extLst>
          </p:cNvPr>
          <p:cNvSpPr/>
          <p:nvPr/>
        </p:nvSpPr>
        <p:spPr>
          <a:xfrm>
            <a:off x="6634164"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How do we investigate the flexibility in a case-study?</a:t>
            </a:r>
          </a:p>
        </p:txBody>
      </p:sp>
      <p:sp>
        <p:nvSpPr>
          <p:cNvPr id="16" name="Rounded Rectangle 15">
            <a:extLst>
              <a:ext uri="{FF2B5EF4-FFF2-40B4-BE49-F238E27FC236}">
                <a16:creationId xmlns:a16="http://schemas.microsoft.com/office/drawing/2014/main" id="{EA5B2FBD-79B2-7C45-AF97-987EFD86F888}"/>
              </a:ext>
            </a:extLst>
          </p:cNvPr>
          <p:cNvSpPr/>
          <p:nvPr/>
        </p:nvSpPr>
        <p:spPr>
          <a:xfrm>
            <a:off x="1042988"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How to modify input data to make different flexibility case studies</a:t>
            </a:r>
          </a:p>
        </p:txBody>
      </p:sp>
      <p:sp>
        <p:nvSpPr>
          <p:cNvPr id="17" name="Rounded Rectangle 16">
            <a:extLst>
              <a:ext uri="{FF2B5EF4-FFF2-40B4-BE49-F238E27FC236}">
                <a16:creationId xmlns:a16="http://schemas.microsoft.com/office/drawing/2014/main" id="{EABC7460-CA44-454E-8820-A1C25A03ACDB}"/>
              </a:ext>
            </a:extLst>
          </p:cNvPr>
          <p:cNvSpPr/>
          <p:nvPr/>
        </p:nvSpPr>
        <p:spPr>
          <a:xfrm>
            <a:off x="3838576"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How to increase the flexibility of a system</a:t>
            </a:r>
          </a:p>
        </p:txBody>
      </p:sp>
      <p:sp>
        <p:nvSpPr>
          <p:cNvPr id="18" name="Rounded Rectangle 17">
            <a:extLst>
              <a:ext uri="{FF2B5EF4-FFF2-40B4-BE49-F238E27FC236}">
                <a16:creationId xmlns:a16="http://schemas.microsoft.com/office/drawing/2014/main" id="{FB403338-73B1-2349-9E2B-88EC37DBAA63}"/>
              </a:ext>
            </a:extLst>
          </p:cNvPr>
          <p:cNvSpPr/>
          <p:nvPr/>
        </p:nvSpPr>
        <p:spPr>
          <a:xfrm>
            <a:off x="6634164"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Power to EV, hydrogen, </a:t>
            </a:r>
            <a:r>
              <a:rPr lang="en-US" dirty="0"/>
              <a:t>and heat network.</a:t>
            </a:r>
          </a:p>
        </p:txBody>
      </p:sp>
      <p:cxnSp>
        <p:nvCxnSpPr>
          <p:cNvPr id="24" name="Straight Arrow Connector 23">
            <a:extLst>
              <a:ext uri="{FF2B5EF4-FFF2-40B4-BE49-F238E27FC236}">
                <a16:creationId xmlns:a16="http://schemas.microsoft.com/office/drawing/2014/main" id="{979E9F95-0BDA-0D46-8DC7-6204F4C65C78}"/>
              </a:ext>
            </a:extLst>
          </p:cNvPr>
          <p:cNvCxnSpPr>
            <a:cxnSpLocks/>
          </p:cNvCxnSpPr>
          <p:nvPr/>
        </p:nvCxnSpPr>
        <p:spPr>
          <a:xfrm>
            <a:off x="3486150" y="4000500"/>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5" name="Straight Arrow Connector 24">
            <a:extLst>
              <a:ext uri="{FF2B5EF4-FFF2-40B4-BE49-F238E27FC236}">
                <a16:creationId xmlns:a16="http://schemas.microsoft.com/office/drawing/2014/main" id="{074BFA63-FC5D-C14E-9AEC-3D87FF475441}"/>
              </a:ext>
            </a:extLst>
          </p:cNvPr>
          <p:cNvCxnSpPr>
            <a:cxnSpLocks/>
          </p:cNvCxnSpPr>
          <p:nvPr/>
        </p:nvCxnSpPr>
        <p:spPr>
          <a:xfrm>
            <a:off x="6281738" y="3989922"/>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6" name="Straight Arrow Connector 25">
            <a:extLst>
              <a:ext uri="{FF2B5EF4-FFF2-40B4-BE49-F238E27FC236}">
                <a16:creationId xmlns:a16="http://schemas.microsoft.com/office/drawing/2014/main" id="{8D3AEC35-2C27-8443-AFB0-A628661544FC}"/>
              </a:ext>
            </a:extLst>
          </p:cNvPr>
          <p:cNvCxnSpPr>
            <a:cxnSpLocks/>
          </p:cNvCxnSpPr>
          <p:nvPr/>
        </p:nvCxnSpPr>
        <p:spPr>
          <a:xfrm>
            <a:off x="6281738" y="546258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a:extLst>
              <a:ext uri="{FF2B5EF4-FFF2-40B4-BE49-F238E27FC236}">
                <a16:creationId xmlns:a16="http://schemas.microsoft.com/office/drawing/2014/main" id="{7B5AE324-E5E5-804B-95FE-35C440F40215}"/>
              </a:ext>
            </a:extLst>
          </p:cNvPr>
          <p:cNvCxnSpPr>
            <a:cxnSpLocks/>
          </p:cNvCxnSpPr>
          <p:nvPr/>
        </p:nvCxnSpPr>
        <p:spPr>
          <a:xfrm>
            <a:off x="3486150" y="5477928"/>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6" name="Elbow Connector 35">
            <a:extLst>
              <a:ext uri="{FF2B5EF4-FFF2-40B4-BE49-F238E27FC236}">
                <a16:creationId xmlns:a16="http://schemas.microsoft.com/office/drawing/2014/main" id="{67EF1153-8BFC-AC4A-BA38-A984F78149D9}"/>
              </a:ext>
            </a:extLst>
          </p:cNvPr>
          <p:cNvCxnSpPr>
            <a:cxnSpLocks/>
            <a:stCxn id="12" idx="2"/>
            <a:endCxn id="13" idx="0"/>
          </p:cNvCxnSpPr>
          <p:nvPr/>
        </p:nvCxnSpPr>
        <p:spPr>
          <a:xfrm rot="5400000">
            <a:off x="4892943" y="466198"/>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45680320-2270-0241-8D27-2DD987D9A8AB}"/>
              </a:ext>
            </a:extLst>
          </p:cNvPr>
          <p:cNvCxnSpPr>
            <a:cxnSpLocks/>
          </p:cNvCxnSpPr>
          <p:nvPr/>
        </p:nvCxnSpPr>
        <p:spPr>
          <a:xfrm rot="5400000">
            <a:off x="4892943" y="1928286"/>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E079A8-9FF3-CB40-AA3C-FB9A32E45B37}"/>
              </a:ext>
            </a:extLst>
          </p:cNvPr>
          <p:cNvCxnSpPr>
            <a:cxnSpLocks/>
          </p:cNvCxnSpPr>
          <p:nvPr/>
        </p:nvCxnSpPr>
        <p:spPr>
          <a:xfrm>
            <a:off x="3486150" y="250983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9F199A50-AD65-704A-95C9-38982124D585}"/>
              </a:ext>
            </a:extLst>
          </p:cNvPr>
          <p:cNvCxnSpPr>
            <a:cxnSpLocks/>
          </p:cNvCxnSpPr>
          <p:nvPr/>
        </p:nvCxnSpPr>
        <p:spPr>
          <a:xfrm>
            <a:off x="6281738" y="250031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B2ED7FF1-5204-724A-929F-00B3A6BED6C4}"/>
              </a:ext>
            </a:extLst>
          </p:cNvPr>
          <p:cNvCxnSpPr>
            <a:cxnSpLocks/>
          </p:cNvCxnSpPr>
          <p:nvPr/>
        </p:nvCxnSpPr>
        <p:spPr>
          <a:xfrm>
            <a:off x="6305551" y="398992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a:extLst>
              <a:ext uri="{FF2B5EF4-FFF2-40B4-BE49-F238E27FC236}">
                <a16:creationId xmlns:a16="http://schemas.microsoft.com/office/drawing/2014/main" id="{64BA2100-F893-1944-BFCA-F5CC4EEE4E82}"/>
              </a:ext>
            </a:extLst>
          </p:cNvPr>
          <p:cNvCxnSpPr>
            <a:cxnSpLocks/>
          </p:cNvCxnSpPr>
          <p:nvPr/>
        </p:nvCxnSpPr>
        <p:spPr>
          <a:xfrm>
            <a:off x="3486150" y="4000500"/>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 name="Title 10">
            <a:extLst>
              <a:ext uri="{FF2B5EF4-FFF2-40B4-BE49-F238E27FC236}">
                <a16:creationId xmlns:a16="http://schemas.microsoft.com/office/drawing/2014/main" id="{F68B2C93-FCC6-4A0E-8128-4AF73F83F38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28" name="Oval 27">
            <a:extLst>
              <a:ext uri="{FF2B5EF4-FFF2-40B4-BE49-F238E27FC236}">
                <a16:creationId xmlns:a16="http://schemas.microsoft.com/office/drawing/2014/main" id="{C1514105-8E6A-2B4C-8D13-2F70391FA539}"/>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4.mp3" descr="Track2_Lecture1_Slide24.mp3">
            <a:hlinkClick r:id="" action="ppaction://media"/>
            <a:extLst>
              <a:ext uri="{FF2B5EF4-FFF2-40B4-BE49-F238E27FC236}">
                <a16:creationId xmlns:a16="http://schemas.microsoft.com/office/drawing/2014/main" id="{F697C2C0-7010-FC4E-9079-C3C5B4E03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597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a:ea typeface="+mn-lt"/>
                <a:cs typeface="+mn-lt"/>
              </a:rPr>
              <a:t>Löffler, K.; </a:t>
            </a:r>
            <a:r>
              <a:rPr lang="en-GB" sz="1600" err="1">
                <a:latin typeface="Open Sans"/>
                <a:ea typeface="+mn-lt"/>
                <a:cs typeface="+mn-lt"/>
              </a:rPr>
              <a:t>Hainsch</a:t>
            </a:r>
            <a:r>
              <a:rPr lang="en-GB" sz="1600">
                <a:latin typeface="Open Sans"/>
                <a:ea typeface="+mn-lt"/>
                <a:cs typeface="+mn-lt"/>
              </a:rPr>
              <a:t>, K.; Burandt, T.; Oei, P.-Y.; </a:t>
            </a:r>
            <a:r>
              <a:rPr lang="en-GB" sz="1600" err="1">
                <a:latin typeface="Open Sans"/>
                <a:ea typeface="+mn-lt"/>
                <a:cs typeface="+mn-lt"/>
              </a:rPr>
              <a:t>Kemfert</a:t>
            </a:r>
            <a:r>
              <a:rPr lang="en-GB" sz="1600">
                <a:latin typeface="Open Sans"/>
                <a:ea typeface="+mn-lt"/>
                <a:cs typeface="+mn-lt"/>
              </a:rPr>
              <a:t>, C.; Von </a:t>
            </a:r>
            <a:r>
              <a:rPr lang="en-GB" sz="1600" err="1">
                <a:latin typeface="Open Sans"/>
                <a:ea typeface="+mn-lt"/>
                <a:cs typeface="+mn-lt"/>
              </a:rPr>
              <a:t>Hirschhausen</a:t>
            </a:r>
            <a:r>
              <a:rPr lang="en-GB" sz="1600">
                <a:latin typeface="Open Sans"/>
                <a:ea typeface="+mn-lt"/>
                <a:cs typeface="+mn-lt"/>
              </a:rPr>
              <a:t>, C. Designing a Model for the Global Energy System—</a:t>
            </a:r>
            <a:r>
              <a:rPr lang="en-GB" sz="1600" err="1">
                <a:latin typeface="Open Sans"/>
                <a:ea typeface="+mn-lt"/>
                <a:cs typeface="+mn-lt"/>
              </a:rPr>
              <a:t>GENeSYS</a:t>
            </a:r>
            <a:r>
              <a:rPr lang="en-GB" sz="1600">
                <a:latin typeface="Open Sans"/>
                <a:ea typeface="+mn-lt"/>
                <a:cs typeface="+mn-lt"/>
              </a:rPr>
              <a:t>-MOD: An Application of the Open-Source Energy </a:t>
            </a:r>
            <a:r>
              <a:rPr lang="en-GB" sz="1600" err="1">
                <a:latin typeface="Open Sans"/>
                <a:ea typeface="+mn-lt"/>
                <a:cs typeface="+mn-lt"/>
              </a:rPr>
              <a:t>Modeling</a:t>
            </a:r>
            <a:r>
              <a:rPr lang="en-GB" sz="1600">
                <a:latin typeface="Open Sans"/>
                <a:ea typeface="+mn-lt"/>
                <a:cs typeface="+mn-lt"/>
              </a:rPr>
              <a:t> System (</a:t>
            </a:r>
            <a:r>
              <a:rPr lang="en-GB" sz="1600" err="1">
                <a:latin typeface="Open Sans"/>
                <a:ea typeface="+mn-lt"/>
                <a:cs typeface="+mn-lt"/>
              </a:rPr>
              <a:t>OSeMOSYS</a:t>
            </a:r>
            <a:r>
              <a:rPr lang="en-GB" sz="1600">
                <a:latin typeface="Open Sans"/>
                <a:ea typeface="+mn-lt"/>
                <a:cs typeface="+mn-lt"/>
              </a:rPr>
              <a:t>). Energies 2017, 10, 1468. </a:t>
            </a:r>
            <a:r>
              <a:rPr lang="en-GB" sz="1600">
                <a:latin typeface="Open Sans"/>
                <a:ea typeface="+mn-lt"/>
                <a:cs typeface="+mn-lt"/>
                <a:hlinkClick r:id="rId3"/>
              </a:rPr>
              <a:t>https://doi.org/10.3390/en10101468</a:t>
            </a:r>
            <a:endParaRPr lang="en-GB" sz="1600">
              <a:latin typeface="Open Sans"/>
              <a:cs typeface="Calibri"/>
            </a:endParaRPr>
          </a:p>
          <a:p>
            <a:pPr marL="342900" indent="-342900">
              <a:buAutoNum type="arabicPeriod"/>
            </a:pPr>
            <a:endParaRPr lang="en-GB" sz="1600">
              <a:latin typeface="Open Sans"/>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51A61F8A-795B-44E4-909E-C7C2188630F6}"/>
              </a:ext>
            </a:extLst>
          </p:cNvPr>
          <p:cNvPicPr>
            <a:picLocks noChangeAspect="1"/>
          </p:cNvPicPr>
          <p:nvPr/>
        </p:nvPicPr>
        <p:blipFill>
          <a:blip r:embed="rId2"/>
          <a:stretch>
            <a:fillRect/>
          </a:stretch>
        </p:blipFill>
        <p:spPr>
          <a:xfrm>
            <a:off x="-5751" y="-2336"/>
            <a:ext cx="12275388" cy="6920182"/>
          </a:xfrm>
          <a:prstGeom prst="rect">
            <a:avLst/>
          </a:prstGeom>
        </p:spPr>
      </p:pic>
      <p:sp>
        <p:nvSpPr>
          <p:cNvPr id="6" name="TextBox 5">
            <a:extLst>
              <a:ext uri="{FF2B5EF4-FFF2-40B4-BE49-F238E27FC236}">
                <a16:creationId xmlns:a16="http://schemas.microsoft.com/office/drawing/2014/main" id="{DA98F1BB-D40C-491E-825B-16B848281D7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Cannone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Taibi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 Energy and Flexibility Modelling.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5" name="TextBox 4">
            <a:extLst>
              <a:ext uri="{FF2B5EF4-FFF2-40B4-BE49-F238E27FC236}">
                <a16:creationId xmlns:a16="http://schemas.microsoft.com/office/drawing/2014/main" id="{B6F9771B-81C2-CF43-9E5A-47EAAB957C51}"/>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0DEDC5AA-E4D6-404A-A81B-23CAE000D021}"/>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125A5E6B-AA43-9246-A0B9-85C0833EFD5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E6E1FB-2BF7-BD40-90BE-6CE584DF671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E0CD5A35-EF26-E44A-9716-1B23793B8A2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601906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4" name="Content Placeholder 3">
            <a:extLst>
              <a:ext uri="{FF2B5EF4-FFF2-40B4-BE49-F238E27FC236}">
                <a16:creationId xmlns:a16="http://schemas.microsoft.com/office/drawing/2014/main" id="{98BE334F-20CF-4A9E-8AEB-F99372136F6A}"/>
              </a:ext>
            </a:extLst>
          </p:cNvPr>
          <p:cNvSpPr>
            <a:spLocks noGrp="1"/>
          </p:cNvSpPr>
          <p:nvPr>
            <p:ph idx="1"/>
          </p:nvPr>
        </p:nvSpPr>
        <p:spPr>
          <a:xfrm>
            <a:off x="881332" y="1905946"/>
            <a:ext cx="5565503" cy="436149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How can we provide energy access to all whilst avoiding past pitfalls?</a:t>
            </a:r>
          </a:p>
          <a:p>
            <a:r>
              <a:rPr lang="en-GB" sz="2000" dirty="0">
                <a:latin typeface="Open Sans"/>
                <a:ea typeface="Open Sans" panose="020B0606030504020204" pitchFamily="34" charset="0"/>
                <a:cs typeface="Open Sans" panose="020B0606030504020204" pitchFamily="34" charset="0"/>
              </a:rPr>
              <a:t>A fundamental transformation of energy systems is required.</a:t>
            </a:r>
          </a:p>
          <a:p>
            <a:r>
              <a:rPr lang="en-GB" sz="2000" dirty="0">
                <a:latin typeface="Open Sans"/>
                <a:ea typeface="Open Sans" panose="020B0606030504020204" pitchFamily="34" charset="0"/>
                <a:cs typeface="Open Sans" panose="020B0606030504020204" pitchFamily="34" charset="0"/>
              </a:rPr>
              <a:t>Modern energy systems are highly complex and capital intensive.</a:t>
            </a:r>
          </a:p>
          <a:p>
            <a:r>
              <a:rPr lang="en-GB" sz="2000" dirty="0">
                <a:latin typeface="Open Sans"/>
                <a:ea typeface="Open Sans" panose="020B0606030504020204" pitchFamily="34" charset="0"/>
                <a:cs typeface="Open Sans" panose="020B0606030504020204" pitchFamily="34" charset="0"/>
              </a:rPr>
              <a:t>Comprehensive, systematic analyses and planning are required to avoid expensive stop-gap measures and long-term “lock-in”.</a:t>
            </a:r>
          </a:p>
          <a:p>
            <a:r>
              <a:rPr lang="en-GB" sz="2000" dirty="0">
                <a:latin typeface="Open Sans"/>
                <a:ea typeface="Open Sans" panose="020B0606030504020204" pitchFamily="34" charset="0"/>
                <a:cs typeface="Open Sans" panose="020B0606030504020204" pitchFamily="34" charset="0"/>
              </a:rPr>
              <a:t>In many instances, short-term pressures for immediate actions takes precedence over long-term consideration for sustainability.</a:t>
            </a: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10770C9-A395-C14D-8E47-F5D346584456}"/>
              </a:ext>
            </a:extLst>
          </p:cNvPr>
          <p:cNvPicPr>
            <a:picLocks noChangeAspect="1"/>
          </p:cNvPicPr>
          <p:nvPr/>
        </p:nvPicPr>
        <p:blipFill>
          <a:blip r:embed="rId6"/>
          <a:stretch>
            <a:fillRect/>
          </a:stretch>
        </p:blipFill>
        <p:spPr>
          <a:xfrm>
            <a:off x="6596743" y="2223526"/>
            <a:ext cx="5031837" cy="2830408"/>
          </a:xfrm>
          <a:prstGeom prst="rect">
            <a:avLst/>
          </a:prstGeom>
        </p:spPr>
      </p:pic>
      <p:sp>
        <p:nvSpPr>
          <p:cNvPr id="12" name="TextBox 11">
            <a:extLst>
              <a:ext uri="{FF2B5EF4-FFF2-40B4-BE49-F238E27FC236}">
                <a16:creationId xmlns:a16="http://schemas.microsoft.com/office/drawing/2014/main" id="{6E3B38D3-F381-6241-BDAC-66BC8B5F698F}"/>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10" name="TextBox 9">
            <a:extLst>
              <a:ext uri="{FF2B5EF4-FFF2-40B4-BE49-F238E27FC236}">
                <a16:creationId xmlns:a16="http://schemas.microsoft.com/office/drawing/2014/main" id="{42B50DA6-6CC8-4585-A74E-FF9199B9B03B}"/>
              </a:ext>
            </a:extLst>
          </p:cNvPr>
          <p:cNvSpPr txBox="1"/>
          <p:nvPr/>
        </p:nvSpPr>
        <p:spPr>
          <a:xfrm>
            <a:off x="10008147" y="5056980"/>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DavidRockDesign</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876753B9-2897-7E47-9B44-409747E1D8D9}"/>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3.mp3" descr="Track2_Lecture1_Slide3.mp3">
            <a:hlinkClick r:id="" action="ppaction://media"/>
            <a:extLst>
              <a:ext uri="{FF2B5EF4-FFF2-40B4-BE49-F238E27FC236}">
                <a16:creationId xmlns:a16="http://schemas.microsoft.com/office/drawing/2014/main" id="{B3CC0B49-1E55-DC4D-8C82-587628B349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121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Importance of Energy Planning </a:t>
            </a:r>
          </a:p>
        </p:txBody>
      </p:sp>
      <p:sp>
        <p:nvSpPr>
          <p:cNvPr id="9" name="Content Placeholder 8">
            <a:extLst>
              <a:ext uri="{FF2B5EF4-FFF2-40B4-BE49-F238E27FC236}">
                <a16:creationId xmlns:a16="http://schemas.microsoft.com/office/drawing/2014/main" id="{FA56B976-E206-4EE6-997F-E4C01FE8CFDC}"/>
              </a:ext>
            </a:extLst>
          </p:cNvPr>
          <p:cNvSpPr>
            <a:spLocks noGrp="1"/>
          </p:cNvSpPr>
          <p:nvPr>
            <p:ph idx="1"/>
          </p:nvPr>
        </p:nvSpPr>
        <p:spPr>
          <a:xfrm>
            <a:off x="881332" y="1808208"/>
            <a:ext cx="5403034" cy="4376012"/>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Comprehensive energy planning is further complicated because there is no 'one size fits all' energy system.</a:t>
            </a:r>
          </a:p>
          <a:p>
            <a:r>
              <a:rPr lang="en-GB" sz="2000" dirty="0">
                <a:latin typeface="Open Sans"/>
                <a:ea typeface="Open Sans" panose="020B0606030504020204" pitchFamily="34" charset="0"/>
                <a:cs typeface="Open Sans" panose="020B0606030504020204" pitchFamily="34" charset="0"/>
              </a:rPr>
              <a:t>In developing countries, access to affordable energy services is important to combat energy poverty.</a:t>
            </a:r>
          </a:p>
          <a:p>
            <a:r>
              <a:rPr lang="en-GB" sz="2000" dirty="0">
                <a:latin typeface="Open Sans"/>
                <a:ea typeface="Open Sans" panose="020B0606030504020204" pitchFamily="34" charset="0"/>
                <a:cs typeface="Open Sans" panose="020B0606030504020204" pitchFamily="34" charset="0"/>
              </a:rPr>
              <a:t>In developed countries, there is a struggle with the replacement of aging equipment.</a:t>
            </a:r>
          </a:p>
          <a:p>
            <a:r>
              <a:rPr lang="en-GB" sz="2000" dirty="0">
                <a:latin typeface="Open Sans"/>
                <a:ea typeface="Open Sans" panose="020B0606030504020204" pitchFamily="34" charset="0"/>
                <a:cs typeface="Open Sans" panose="020B0606030504020204" pitchFamily="34" charset="0"/>
              </a:rPr>
              <a:t>But investment decisions are clouded by demand uncertainty.</a:t>
            </a:r>
          </a:p>
          <a:p>
            <a:r>
              <a:rPr lang="en-GB" sz="2000" dirty="0">
                <a:latin typeface="Open Sans"/>
                <a:ea typeface="Open Sans" panose="020B0606030504020204" pitchFamily="34" charset="0"/>
                <a:cs typeface="Open Sans" panose="020B0606030504020204" pitchFamily="34" charset="0"/>
              </a:rPr>
              <a:t>Competitive and private sector dominated energy markets rely on clear and consistent government energy–environment policies.</a:t>
            </a:r>
          </a:p>
        </p:txBody>
      </p:sp>
      <p:sp>
        <p:nvSpPr>
          <p:cNvPr id="11" name="Title 10">
            <a:extLst>
              <a:ext uri="{FF2B5EF4-FFF2-40B4-BE49-F238E27FC236}">
                <a16:creationId xmlns:a16="http://schemas.microsoft.com/office/drawing/2014/main" id="{5B7C5B01-9340-445D-A5F4-99D141931BFD}"/>
              </a:ext>
            </a:extLst>
          </p:cNvPr>
          <p:cNvSpPr txBox="1">
            <a:spLocks/>
          </p:cNvSpPr>
          <p:nvPr/>
        </p:nvSpPr>
        <p:spPr>
          <a:xfrm>
            <a:off x="896740" y="2372"/>
            <a:ext cx="607161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descr="A picture containing sky, outdoor, smoke, factory&#10;&#10;Description automatically generated">
            <a:extLst>
              <a:ext uri="{FF2B5EF4-FFF2-40B4-BE49-F238E27FC236}">
                <a16:creationId xmlns:a16="http://schemas.microsoft.com/office/drawing/2014/main" id="{A216963B-A605-D440-96F6-848ACD6F485A}"/>
              </a:ext>
            </a:extLst>
          </p:cNvPr>
          <p:cNvPicPr>
            <a:picLocks noChangeAspect="1"/>
          </p:cNvPicPr>
          <p:nvPr/>
        </p:nvPicPr>
        <p:blipFill>
          <a:blip r:embed="rId6"/>
          <a:stretch>
            <a:fillRect/>
          </a:stretch>
        </p:blipFill>
        <p:spPr>
          <a:xfrm>
            <a:off x="6486525" y="1611445"/>
            <a:ext cx="5080000" cy="3810000"/>
          </a:xfrm>
          <a:prstGeom prst="rect">
            <a:avLst/>
          </a:prstGeom>
        </p:spPr>
      </p:pic>
      <p:sp>
        <p:nvSpPr>
          <p:cNvPr id="3" name="TextBox 2">
            <a:extLst>
              <a:ext uri="{FF2B5EF4-FFF2-40B4-BE49-F238E27FC236}">
                <a16:creationId xmlns:a16="http://schemas.microsoft.com/office/drawing/2014/main" id="{AAE458DF-C703-489C-8CBE-5834D6066037}"/>
              </a:ext>
            </a:extLst>
          </p:cNvPr>
          <p:cNvSpPr txBox="1"/>
          <p:nvPr/>
        </p:nvSpPr>
        <p:spPr>
          <a:xfrm>
            <a:off x="9375543" y="541641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 (Donavon R.S, Earth Justice,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8EA358C5-428B-F944-8E08-FC190ABEE6D1}"/>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4.mp3" descr="Track2_Lecture1_Slide4.mp3">
            <a:hlinkClick r:id="" action="ppaction://media"/>
            <a:extLst>
              <a:ext uri="{FF2B5EF4-FFF2-40B4-BE49-F238E27FC236}">
                <a16:creationId xmlns:a16="http://schemas.microsoft.com/office/drawing/2014/main" id="{1B055321-B9B9-0449-839F-89542DAAEC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1212"/>
            <a:ext cx="812800" cy="812800"/>
          </a:xfrm>
          <a:prstGeom prst="rect">
            <a:avLst/>
          </a:prstGeom>
        </p:spPr>
      </p:pic>
      <p:sp>
        <p:nvSpPr>
          <p:cNvPr id="13" name="TextBox 12">
            <a:extLst>
              <a:ext uri="{FF2B5EF4-FFF2-40B4-BE49-F238E27FC236}">
                <a16:creationId xmlns:a16="http://schemas.microsoft.com/office/drawing/2014/main" id="{9006C9FA-5A52-4BA5-9B29-D14A7B9ADD2C}"/>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energy planning?</a:t>
            </a:r>
          </a:p>
        </p:txBody>
      </p:sp>
      <p:sp>
        <p:nvSpPr>
          <p:cNvPr id="9" name="Content Placeholder 8">
            <a:extLst>
              <a:ext uri="{FF2B5EF4-FFF2-40B4-BE49-F238E27FC236}">
                <a16:creationId xmlns:a16="http://schemas.microsoft.com/office/drawing/2014/main" id="{394F9C01-2CEF-4295-AA5A-920099C86191}"/>
              </a:ext>
            </a:extLst>
          </p:cNvPr>
          <p:cNvSpPr>
            <a:spLocks noGrp="1"/>
          </p:cNvSpPr>
          <p:nvPr>
            <p:ph idx="1"/>
          </p:nvPr>
        </p:nvSpPr>
        <p:spPr>
          <a:xfrm>
            <a:off x="910086" y="1790926"/>
            <a:ext cx="6156703" cy="4660061"/>
          </a:xfrm>
        </p:spPr>
        <p:txBody>
          <a:bodyPr vert="horz" lIns="91440" tIns="45720" rIns="91440" bIns="45720" rtlCol="0" anchor="t">
            <a:normAutofit/>
          </a:bodyPr>
          <a:lstStyle/>
          <a:p>
            <a:r>
              <a:rPr lang="en-GB" sz="200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a:latin typeface="Open Sans"/>
                <a:ea typeface="Open Sans" panose="020B0606030504020204" pitchFamily="34" charset="0"/>
                <a:cs typeface="Open Sans" panose="020B0606030504020204" pitchFamily="34" charset="0"/>
              </a:rPr>
              <a:t>constantly changing conditions.</a:t>
            </a:r>
          </a:p>
          <a:p>
            <a:r>
              <a:rPr lang="en-GB" sz="200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sp>
        <p:nvSpPr>
          <p:cNvPr id="11" name="Title 10">
            <a:extLst>
              <a:ext uri="{FF2B5EF4-FFF2-40B4-BE49-F238E27FC236}">
                <a16:creationId xmlns:a16="http://schemas.microsoft.com/office/drawing/2014/main" id="{E94F0A86-4BC4-459F-A7E0-2C61643DBCAF}"/>
              </a:ext>
            </a:extLst>
          </p:cNvPr>
          <p:cNvSpPr txBox="1">
            <a:spLocks/>
          </p:cNvSpPr>
          <p:nvPr/>
        </p:nvSpPr>
        <p:spPr>
          <a:xfrm>
            <a:off x="896740" y="2372"/>
            <a:ext cx="590345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descr="Graphical user interface, application&#10;&#10;Description automatically generated">
            <a:extLst>
              <a:ext uri="{FF2B5EF4-FFF2-40B4-BE49-F238E27FC236}">
                <a16:creationId xmlns:a16="http://schemas.microsoft.com/office/drawing/2014/main" id="{0C9134D0-F7CD-D047-A6F0-B811C5383A82}"/>
              </a:ext>
            </a:extLst>
          </p:cNvPr>
          <p:cNvPicPr>
            <a:picLocks noChangeAspect="1"/>
          </p:cNvPicPr>
          <p:nvPr/>
        </p:nvPicPr>
        <p:blipFill>
          <a:blip r:embed="rId6"/>
          <a:stretch>
            <a:fillRect/>
          </a:stretch>
        </p:blipFill>
        <p:spPr>
          <a:xfrm>
            <a:off x="7327095" y="1885765"/>
            <a:ext cx="3946783" cy="3906143"/>
          </a:xfrm>
          <a:prstGeom prst="rect">
            <a:avLst/>
          </a:prstGeom>
        </p:spPr>
      </p:pic>
      <p:sp>
        <p:nvSpPr>
          <p:cNvPr id="4" name="TextBox 3">
            <a:extLst>
              <a:ext uri="{FF2B5EF4-FFF2-40B4-BE49-F238E27FC236}">
                <a16:creationId xmlns:a16="http://schemas.microsoft.com/office/drawing/2014/main" id="{AD3E4085-2239-4F53-8772-DA576786BC48}"/>
              </a:ext>
            </a:extLst>
          </p:cNvPr>
          <p:cNvSpPr txBox="1"/>
          <p:nvPr/>
        </p:nvSpPr>
        <p:spPr>
          <a:xfrm>
            <a:off x="10036902" y="5790225"/>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E594CA87-7778-104E-BDB4-56F40E6E863E}"/>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5.mp3" descr="Track2_Lecture1_Slide5.mp3">
            <a:hlinkClick r:id="" action="ppaction://media"/>
            <a:extLst>
              <a:ext uri="{FF2B5EF4-FFF2-40B4-BE49-F238E27FC236}">
                <a16:creationId xmlns:a16="http://schemas.microsoft.com/office/drawing/2014/main" id="{CA58F747-2543-7A4E-865C-248538B838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16203"/>
            <a:ext cx="812800" cy="812800"/>
          </a:xfrm>
          <a:prstGeom prst="rect">
            <a:avLst/>
          </a:prstGeom>
        </p:spPr>
      </p:pic>
      <p:sp>
        <p:nvSpPr>
          <p:cNvPr id="13" name="TextBox 12">
            <a:extLst>
              <a:ext uri="{FF2B5EF4-FFF2-40B4-BE49-F238E27FC236}">
                <a16:creationId xmlns:a16="http://schemas.microsoft.com/office/drawing/2014/main" id="{D8AAB52A-6BAA-47AC-AE67-1830DEA90161}"/>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descr="A plant growing from a pile of coins&#10;&#10;Description automatically generated with medium confidence">
            <a:extLst>
              <a:ext uri="{FF2B5EF4-FFF2-40B4-BE49-F238E27FC236}">
                <a16:creationId xmlns:a16="http://schemas.microsoft.com/office/drawing/2014/main" id="{A44B94B3-B916-6F42-9721-100DE00E2937}"/>
              </a:ext>
            </a:extLst>
          </p:cNvPr>
          <p:cNvPicPr>
            <a:picLocks noChangeAspect="1"/>
          </p:cNvPicPr>
          <p:nvPr/>
        </p:nvPicPr>
        <p:blipFill>
          <a:blip r:embed="rId6"/>
          <a:stretch>
            <a:fillRect/>
          </a:stretch>
        </p:blipFill>
        <p:spPr>
          <a:xfrm>
            <a:off x="6515100" y="2097882"/>
            <a:ext cx="5080000" cy="2921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Acting on energy planning</a:t>
            </a:r>
          </a:p>
        </p:txBody>
      </p:sp>
      <p:sp>
        <p:nvSpPr>
          <p:cNvPr id="9" name="Content Placeholder 8">
            <a:extLst>
              <a:ext uri="{FF2B5EF4-FFF2-40B4-BE49-F238E27FC236}">
                <a16:creationId xmlns:a16="http://schemas.microsoft.com/office/drawing/2014/main" id="{AF0A42F6-1895-4D6C-9459-6C32A26391DB}"/>
              </a:ext>
            </a:extLst>
          </p:cNvPr>
          <p:cNvSpPr>
            <a:spLocks noGrp="1"/>
          </p:cNvSpPr>
          <p:nvPr>
            <p:ph idx="1"/>
          </p:nvPr>
        </p:nvSpPr>
        <p:spPr>
          <a:xfrm>
            <a:off x="838200" y="1920324"/>
            <a:ext cx="5676900" cy="4229173"/>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Energy planning is not an end in itself.</a:t>
            </a:r>
          </a:p>
          <a:p>
            <a:r>
              <a:rPr lang="en-GB" sz="2000" dirty="0">
                <a:latin typeface="Open Sans"/>
                <a:ea typeface="Open Sans" panose="020B0606030504020204" pitchFamily="34" charset="0"/>
                <a:cs typeface="Open Sans" panose="020B0606030504020204" pitchFamily="34" charset="0"/>
              </a:rPr>
              <a:t>Planning without implementation is an ineffective use of resources.</a:t>
            </a:r>
          </a:p>
          <a:p>
            <a:r>
              <a:rPr lang="en-GB" sz="2000" dirty="0">
                <a:latin typeface="Open Sans"/>
                <a:ea typeface="Open Sans" panose="020B0606030504020204" pitchFamily="34" charset="0"/>
                <a:cs typeface="Open Sans" panose="020B0606030504020204" pitchFamily="34" charset="0"/>
              </a:rPr>
              <a:t>Implementation requires a functional institutional framework to ensure availability of funding.</a:t>
            </a:r>
          </a:p>
          <a:p>
            <a:r>
              <a:rPr lang="en-GB" sz="2000" dirty="0">
                <a:latin typeface="Open Sans"/>
                <a:ea typeface="Open Sans" panose="020B0606030504020204" pitchFamily="34" charset="0"/>
                <a:cs typeface="Open Sans" panose="020B0606030504020204" pitchFamily="34" charset="0"/>
              </a:rPr>
              <a:t>Sound project economics mobilizes the necessary finance.</a:t>
            </a:r>
          </a:p>
          <a:p>
            <a:r>
              <a:rPr lang="en-GB" sz="2000" dirty="0">
                <a:latin typeface="Open Sans"/>
                <a:ea typeface="Open Sans" panose="020B0606030504020204" pitchFamily="34" charset="0"/>
                <a:cs typeface="Open Sans" panose="020B0606030504020204" pitchFamily="34" charset="0"/>
              </a:rPr>
              <a:t>Physical deployment of infrastructure needs to match schedule logistics.</a:t>
            </a:r>
          </a:p>
          <a:p>
            <a:r>
              <a:rPr lang="en-GB" sz="2000" dirty="0">
                <a:latin typeface="Open Sans"/>
                <a:ea typeface="Open Sans" panose="020B0606030504020204" pitchFamily="34" charset="0"/>
                <a:cs typeface="Open Sans" panose="020B0606030504020204" pitchFamily="34" charset="0"/>
              </a:rPr>
              <a:t>The introduction of a large hydropower plant may exceed current electricity demand.</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A5268B73-9150-4AF4-B76A-255659DDAAC5}"/>
              </a:ext>
            </a:extLst>
          </p:cNvPr>
          <p:cNvSpPr txBox="1">
            <a:spLocks/>
          </p:cNvSpPr>
          <p:nvPr/>
        </p:nvSpPr>
        <p:spPr>
          <a:xfrm>
            <a:off x="896741" y="2372"/>
            <a:ext cx="634488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3" name="TextBox 2">
            <a:extLst>
              <a:ext uri="{FF2B5EF4-FFF2-40B4-BE49-F238E27FC236}">
                <a16:creationId xmlns:a16="http://schemas.microsoft.com/office/drawing/2014/main" id="{7CF3B18E-5AD0-46C0-B7F5-8A9AD1D4E2E8}"/>
              </a:ext>
            </a:extLst>
          </p:cNvPr>
          <p:cNvSpPr txBox="1"/>
          <p:nvPr/>
        </p:nvSpPr>
        <p:spPr>
          <a:xfrm>
            <a:off x="9727351" y="468254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(Pictures of Money,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9B7B55A2-9E62-3347-861D-0A5C531C8134}"/>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6.mp3" descr="Track2_Lecture1_Slide6.mp3">
            <a:hlinkClick r:id="" action="ppaction://media"/>
            <a:extLst>
              <a:ext uri="{FF2B5EF4-FFF2-40B4-BE49-F238E27FC236}">
                <a16:creationId xmlns:a16="http://schemas.microsoft.com/office/drawing/2014/main" id="{56F807D1-DAB4-1D44-8302-576B785217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24012"/>
            <a:ext cx="812800" cy="812800"/>
          </a:xfrm>
          <a:prstGeom prst="rect">
            <a:avLst/>
          </a:prstGeom>
        </p:spPr>
      </p:pic>
      <p:sp>
        <p:nvSpPr>
          <p:cNvPr id="12" name="TextBox 11">
            <a:extLst>
              <a:ext uri="{FF2B5EF4-FFF2-40B4-BE49-F238E27FC236}">
                <a16:creationId xmlns:a16="http://schemas.microsoft.com/office/drawing/2014/main" id="{D5ED12A9-CE73-4F83-A9CB-BBBEC4396A06}"/>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9" name="Content Placeholder 8">
            <a:extLst>
              <a:ext uri="{FF2B5EF4-FFF2-40B4-BE49-F238E27FC236}">
                <a16:creationId xmlns:a16="http://schemas.microsoft.com/office/drawing/2014/main" id="{41B185D6-8344-407A-A0AC-91D0DAB8CB01}"/>
              </a:ext>
            </a:extLst>
          </p:cNvPr>
          <p:cNvSpPr>
            <a:spLocks noGrp="1"/>
          </p:cNvSpPr>
          <p:nvPr>
            <p:ph idx="1"/>
          </p:nvPr>
        </p:nvSpPr>
        <p:spPr>
          <a:xfrm>
            <a:off x="881331" y="1704662"/>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sp>
        <p:nvSpPr>
          <p:cNvPr id="11" name="Title 10">
            <a:extLst>
              <a:ext uri="{FF2B5EF4-FFF2-40B4-BE49-F238E27FC236}">
                <a16:creationId xmlns:a16="http://schemas.microsoft.com/office/drawing/2014/main" id="{289A3792-FCEA-4A76-9142-274456514DA2}"/>
              </a:ext>
            </a:extLst>
          </p:cNvPr>
          <p:cNvSpPr txBox="1">
            <a:spLocks/>
          </p:cNvSpPr>
          <p:nvPr/>
        </p:nvSpPr>
        <p:spPr>
          <a:xfrm>
            <a:off x="896741" y="2372"/>
            <a:ext cx="59980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7" name="Picture 6">
            <a:extLst>
              <a:ext uri="{FF2B5EF4-FFF2-40B4-BE49-F238E27FC236}">
                <a16:creationId xmlns:a16="http://schemas.microsoft.com/office/drawing/2014/main" id="{9F2601A7-26F0-174C-B672-DC31A39BC39A}"/>
              </a:ext>
            </a:extLst>
          </p:cNvPr>
          <p:cNvPicPr>
            <a:picLocks noChangeAspect="1"/>
          </p:cNvPicPr>
          <p:nvPr/>
        </p:nvPicPr>
        <p:blipFill>
          <a:blip r:embed="rId6"/>
          <a:stretch>
            <a:fillRect/>
          </a:stretch>
        </p:blipFill>
        <p:spPr>
          <a:xfrm>
            <a:off x="7806613" y="1506502"/>
            <a:ext cx="3149600" cy="4335996"/>
          </a:xfrm>
          <a:prstGeom prst="rect">
            <a:avLst/>
          </a:prstGeom>
        </p:spPr>
      </p:pic>
      <p:sp>
        <p:nvSpPr>
          <p:cNvPr id="3" name="TextBox 2">
            <a:extLst>
              <a:ext uri="{FF2B5EF4-FFF2-40B4-BE49-F238E27FC236}">
                <a16:creationId xmlns:a16="http://schemas.microsoft.com/office/drawing/2014/main" id="{6008818A-9774-4F8C-AFFF-A10D04C81E0C}"/>
              </a:ext>
            </a:extLst>
          </p:cNvPr>
          <p:cNvSpPr txBox="1"/>
          <p:nvPr/>
        </p:nvSpPr>
        <p:spPr>
          <a:xfrm>
            <a:off x="9936260" y="583335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7"/>
              </a:rPr>
              <a:t>image</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5CCC7431-BED0-2A45-9D50-69D82A4A67EA}"/>
              </a:ext>
            </a:extLst>
          </p:cNvPr>
          <p:cNvSpPr/>
          <p:nvPr/>
        </p:nvSpPr>
        <p:spPr>
          <a:xfrm>
            <a:off x="6627370"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7.mp3" descr="Track2_Lecture1_Slide7.mp3">
            <a:hlinkClick r:id="" action="ppaction://media"/>
            <a:extLst>
              <a:ext uri="{FF2B5EF4-FFF2-40B4-BE49-F238E27FC236}">
                <a16:creationId xmlns:a16="http://schemas.microsoft.com/office/drawing/2014/main" id="{EFE5B2FD-5F8F-4349-BDF3-BB00A4A6A8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8735" y="315550"/>
            <a:ext cx="812800" cy="812800"/>
          </a:xfrm>
          <a:prstGeom prst="rect">
            <a:avLst/>
          </a:prstGeom>
        </p:spPr>
      </p:pic>
      <p:sp>
        <p:nvSpPr>
          <p:cNvPr id="12" name="TextBox 11">
            <a:extLst>
              <a:ext uri="{FF2B5EF4-FFF2-40B4-BE49-F238E27FC236}">
                <a16:creationId xmlns:a16="http://schemas.microsoft.com/office/drawing/2014/main" id="{585E16E9-A037-4EEF-864E-B16550F0A1B8}"/>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1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12770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rPr>
              <a:t>Howells M, Rogner H.H, Mentis D, Broad O. SEAR Energy Access and Electricity Planning Special Feature, The World Bank, 2017.</a:t>
            </a:r>
          </a:p>
          <a:p>
            <a:pPr marL="342900" indent="-342900">
              <a:buAutoNum type="arabicPeriod"/>
            </a:pPr>
            <a:endParaRPr lang="en-GB" sz="1600">
              <a:latin typeface="Open Sans"/>
              <a:cs typeface="Calibri"/>
            </a:endParaRPr>
          </a:p>
          <a:p>
            <a:endParaRPr lang="en-US" sz="1600">
              <a:latin typeface="Open Sans"/>
              <a:cs typeface="Calibri"/>
            </a:endParaRPr>
          </a:p>
          <a:p>
            <a:pPr marL="342900" indent="-342900">
              <a:buFontTx/>
              <a:buAutoNum type="arabicPeriod"/>
            </a:pPr>
            <a:endParaRPr lang="en-US" sz="1600">
              <a:latin typeface="Open Sans"/>
            </a:endParaRPr>
          </a:p>
          <a:p>
            <a:pPr marL="342900" indent="-342900">
              <a:buFontTx/>
              <a:buAutoNum type="arabicPeriod"/>
            </a:pPr>
            <a:endParaRPr lang="en-US" sz="1600">
              <a:latin typeface="Open Sans"/>
            </a:endParaRPr>
          </a:p>
          <a:p>
            <a:pPr marL="342900" indent="-342900">
              <a:buAutoNum type="arabicPeriod"/>
            </a:pPr>
            <a:endParaRPr lang="en-US" sz="1600">
              <a:latin typeface="Open Sans"/>
              <a:cs typeface="Calibri" panose="020F0502020204030204"/>
            </a:endParaRPr>
          </a:p>
          <a:p>
            <a:pPr marL="342900" indent="-342900">
              <a:buAutoNum type="arabicPeriod"/>
            </a:pPr>
            <a:endParaRPr lang="en-GB" sz="1600">
              <a:latin typeface="Open Sans"/>
              <a:cs typeface="Calibri" panose="020F0502020204030204"/>
            </a:endParaRPr>
          </a:p>
          <a:p>
            <a:pPr marL="342900" indent="-342900">
              <a:buAutoNum type="arabicPeriod"/>
            </a:pPr>
            <a:endParaRPr lang="en-US" sz="1600">
              <a:latin typeface="Open Sans"/>
              <a:cs typeface="Calibri" panose="020F0502020204030204"/>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1" y="2372"/>
            <a:ext cx="597702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2" name="Picture 3" descr="Graphical user interface, application&#10;&#10;Description automatically generated">
            <a:extLst>
              <a:ext uri="{FF2B5EF4-FFF2-40B4-BE49-F238E27FC236}">
                <a16:creationId xmlns:a16="http://schemas.microsoft.com/office/drawing/2014/main" id="{0DAA6985-668D-4D1B-94A4-48019A00BB07}"/>
              </a:ext>
            </a:extLst>
          </p:cNvPr>
          <p:cNvPicPr>
            <a:picLocks noChangeAspect="1"/>
          </p:cNvPicPr>
          <p:nvPr/>
        </p:nvPicPr>
        <p:blipFill rotWithShape="1">
          <a:blip r:embed="rId6"/>
          <a:srcRect l="1274" r="-1062" b="-372"/>
          <a:stretch/>
        </p:blipFill>
        <p:spPr>
          <a:xfrm>
            <a:off x="2711570" y="1973929"/>
            <a:ext cx="6754496" cy="3887826"/>
          </a:xfrm>
          <a:prstGeom prst="rect">
            <a:avLst/>
          </a:prstGeom>
        </p:spPr>
      </p:pic>
      <p:sp>
        <p:nvSpPr>
          <p:cNvPr id="4" name="TextBox 3">
            <a:extLst>
              <a:ext uri="{FF2B5EF4-FFF2-40B4-BE49-F238E27FC236}">
                <a16:creationId xmlns:a16="http://schemas.microsoft.com/office/drawing/2014/main" id="{B4A68F7C-32F7-4A6D-A15D-55D1F059165E}"/>
              </a:ext>
            </a:extLst>
          </p:cNvPr>
          <p:cNvSpPr txBox="1"/>
          <p:nvPr/>
        </p:nvSpPr>
        <p:spPr>
          <a:xfrm>
            <a:off x="2607795" y="5921080"/>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(Kim et al. (2018), </a:t>
            </a:r>
            <a:r>
              <a:rPr lang="en-GB" sz="1000">
                <a:latin typeface="Open Sans"/>
                <a:cs typeface="Calibri"/>
                <a:hlinkClick r:id="rId7"/>
              </a:rPr>
              <a:t>image</a:t>
            </a:r>
            <a:r>
              <a:rPr lang="en-GB" sz="1000">
                <a:latin typeface="Open Sans"/>
                <a:cs typeface="Calibri"/>
              </a:rPr>
              <a:t>, licensed under </a:t>
            </a:r>
            <a:r>
              <a:rPr lang="en-GB" sz="1000">
                <a:latin typeface="Open Sans"/>
                <a:cs typeface="Calibri"/>
                <a:hlinkClick r:id="rId8"/>
              </a:rPr>
              <a:t>CC BY 4.0</a:t>
            </a:r>
            <a:r>
              <a:rPr lang="en-GB" sz="1000">
                <a:latin typeface="Open Sans"/>
                <a:cs typeface="Calibri"/>
              </a:rPr>
              <a:t>)</a:t>
            </a:r>
          </a:p>
        </p:txBody>
      </p:sp>
      <p:sp>
        <p:nvSpPr>
          <p:cNvPr id="8" name="Oval 7">
            <a:extLst>
              <a:ext uri="{FF2B5EF4-FFF2-40B4-BE49-F238E27FC236}">
                <a16:creationId xmlns:a16="http://schemas.microsoft.com/office/drawing/2014/main" id="{1FAF9CF8-5A18-A740-9A00-3C0188A1AB0C}"/>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9.mp3" descr="Track2_Lecture1_Slide9.mp3">
            <a:hlinkClick r:id="" action="ppaction://media"/>
            <a:extLst>
              <a:ext uri="{FF2B5EF4-FFF2-40B4-BE49-F238E27FC236}">
                <a16:creationId xmlns:a16="http://schemas.microsoft.com/office/drawing/2014/main" id="{86D11049-70A2-2248-876E-0BAA09C4A2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6343" y="314291"/>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0b696a8a-ab1a-459b-a09e-44df7cbe9330"/>
    <ds:schemaRef ds:uri="35b8b66e-5759-43c1-a138-f967a8bf5a20"/>
  </ds:schemaRefs>
</ds:datastoreItem>
</file>

<file path=customXml/itemProps2.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TotalTime>
  <Words>5836</Words>
  <Application>Microsoft Office PowerPoint</Application>
  <PresentationFormat>Widescreen</PresentationFormat>
  <Paragraphs>376</Paragraphs>
  <Slides>26</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310</cp:revision>
  <dcterms:created xsi:type="dcterms:W3CDTF">2021-02-10T16:48:02Z</dcterms:created>
  <dcterms:modified xsi:type="dcterms:W3CDTF">2021-03-24T11:58:11Z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