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1"/>
  </p:notesMasterIdLst>
  <p:handoutMasterIdLst>
    <p:handoutMasterId r:id="rId32"/>
  </p:handoutMasterIdLst>
  <p:sldIdLst>
    <p:sldId id="626" r:id="rId5"/>
    <p:sldId id="627" r:id="rId6"/>
    <p:sldId id="628" r:id="rId7"/>
    <p:sldId id="629" r:id="rId8"/>
    <p:sldId id="630" r:id="rId9"/>
    <p:sldId id="631" r:id="rId10"/>
    <p:sldId id="632" r:id="rId11"/>
    <p:sldId id="633" r:id="rId12"/>
    <p:sldId id="634" r:id="rId13"/>
    <p:sldId id="635" r:id="rId14"/>
    <p:sldId id="636" r:id="rId15"/>
    <p:sldId id="637" r:id="rId16"/>
    <p:sldId id="638" r:id="rId17"/>
    <p:sldId id="639" r:id="rId18"/>
    <p:sldId id="640" r:id="rId19"/>
    <p:sldId id="641" r:id="rId20"/>
    <p:sldId id="642" r:id="rId21"/>
    <p:sldId id="643" r:id="rId22"/>
    <p:sldId id="644" r:id="rId23"/>
    <p:sldId id="645" r:id="rId24"/>
    <p:sldId id="646" r:id="rId25"/>
    <p:sldId id="647" r:id="rId26"/>
    <p:sldId id="648" r:id="rId27"/>
    <p:sldId id="649" r:id="rId28"/>
    <p:sldId id="650" r:id="rId29"/>
    <p:sldId id="651" r:id="rId30"/>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10DEC3-E449-2ABE-89A4-4834EE17E69C}" v="5" dt="2026-02-09T13:50:00.7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25" autoAdjust="0"/>
    <p:restoredTop sz="86422" autoAdjust="0"/>
  </p:normalViewPr>
  <p:slideViewPr>
    <p:cSldViewPr snapToGrid="0">
      <p:cViewPr varScale="1">
        <p:scale>
          <a:sx n="92" d="100"/>
          <a:sy n="92" d="100"/>
        </p:scale>
        <p:origin x="416" y="1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d5fda0f2-1d08-4016-b7e9-bb882f168707" providerId="ADAL" clId="{FE9DFF45-01DC-45CC-A80A-B50597210401}"/>
    <pc:docChg chg="undo custSel delSld modSld">
      <pc:chgData name="Alexander Deliukov" userId="d5fda0f2-1d08-4016-b7e9-bb882f168707" providerId="ADAL" clId="{FE9DFF45-01DC-45CC-A80A-B50597210401}" dt="2026-01-27T14:59:50.406" v="58"/>
      <pc:docMkLst>
        <pc:docMk/>
      </pc:docMkLst>
      <pc:sldChg chg="modSp mod">
        <pc:chgData name="Alexander Deliukov" userId="d5fda0f2-1d08-4016-b7e9-bb882f168707" providerId="ADAL" clId="{FE9DFF45-01DC-45CC-A80A-B50597210401}" dt="2026-01-27T14:57:53.584" v="29" actId="14100"/>
        <pc:sldMkLst>
          <pc:docMk/>
          <pc:sldMk cId="762437489" sldId="626"/>
        </pc:sldMkLst>
        <pc:spChg chg="mod">
          <ac:chgData name="Alexander Deliukov" userId="d5fda0f2-1d08-4016-b7e9-bb882f168707" providerId="ADAL" clId="{FE9DFF45-01DC-45CC-A80A-B50597210401}" dt="2026-01-27T14:57:53.584" v="29" actId="14100"/>
          <ac:spMkLst>
            <pc:docMk/>
            <pc:sldMk cId="762437489" sldId="626"/>
            <ac:spMk id="2" creationId="{FFC334A6-DBAB-A543-12EB-79F451596E4F}"/>
          </ac:spMkLst>
        </pc:spChg>
      </pc:sldChg>
      <pc:sldChg chg="modSp">
        <pc:chgData name="Alexander Deliukov" userId="d5fda0f2-1d08-4016-b7e9-bb882f168707" providerId="ADAL" clId="{FE9DFF45-01DC-45CC-A80A-B50597210401}" dt="2026-01-27T14:57:57.233" v="30" actId="404"/>
        <pc:sldMkLst>
          <pc:docMk/>
          <pc:sldMk cId="3547527" sldId="627"/>
        </pc:sldMkLst>
        <pc:spChg chg="mod">
          <ac:chgData name="Alexander Deliukov" userId="d5fda0f2-1d08-4016-b7e9-bb882f168707" providerId="ADAL" clId="{FE9DFF45-01DC-45CC-A80A-B50597210401}" dt="2026-01-27T14:57:57.233" v="30" actId="404"/>
          <ac:spMkLst>
            <pc:docMk/>
            <pc:sldMk cId="3547527" sldId="627"/>
            <ac:spMk id="2" creationId="{0FE65402-2D24-4C0B-3A9B-70B199ADCEA8}"/>
          </ac:spMkLst>
        </pc:spChg>
      </pc:sldChg>
      <pc:sldChg chg="modSp mod">
        <pc:chgData name="Alexander Deliukov" userId="d5fda0f2-1d08-4016-b7e9-bb882f168707" providerId="ADAL" clId="{FE9DFF45-01DC-45CC-A80A-B50597210401}" dt="2026-01-27T14:58:09.685" v="32" actId="948"/>
        <pc:sldMkLst>
          <pc:docMk/>
          <pc:sldMk cId="1634192365" sldId="630"/>
        </pc:sldMkLst>
        <pc:spChg chg="mod">
          <ac:chgData name="Alexander Deliukov" userId="d5fda0f2-1d08-4016-b7e9-bb882f168707" providerId="ADAL" clId="{FE9DFF45-01DC-45CC-A80A-B50597210401}" dt="2026-01-27T14:58:09.685" v="32" actId="948"/>
          <ac:spMkLst>
            <pc:docMk/>
            <pc:sldMk cId="1634192365" sldId="630"/>
            <ac:spMk id="2" creationId="{AAFD76AD-17BC-8F0E-A09F-10D83311C5FD}"/>
          </ac:spMkLst>
        </pc:spChg>
        <pc:spChg chg="mod">
          <ac:chgData name="Alexander Deliukov" userId="d5fda0f2-1d08-4016-b7e9-bb882f168707" providerId="ADAL" clId="{FE9DFF45-01DC-45CC-A80A-B50597210401}" dt="2026-01-27T14:58:05.837" v="31" actId="1076"/>
          <ac:spMkLst>
            <pc:docMk/>
            <pc:sldMk cId="1634192365" sldId="630"/>
            <ac:spMk id="4" creationId="{3ECF41D1-D927-3D59-52A9-A0E9BBB94037}"/>
          </ac:spMkLst>
        </pc:spChg>
      </pc:sldChg>
      <pc:sldChg chg="modSp">
        <pc:chgData name="Alexander Deliukov" userId="d5fda0f2-1d08-4016-b7e9-bb882f168707" providerId="ADAL" clId="{FE9DFF45-01DC-45CC-A80A-B50597210401}" dt="2026-01-27T14:58:13.616" v="33" actId="404"/>
        <pc:sldMkLst>
          <pc:docMk/>
          <pc:sldMk cId="349749265" sldId="631"/>
        </pc:sldMkLst>
        <pc:spChg chg="mod">
          <ac:chgData name="Alexander Deliukov" userId="d5fda0f2-1d08-4016-b7e9-bb882f168707" providerId="ADAL" clId="{FE9DFF45-01DC-45CC-A80A-B50597210401}" dt="2026-01-27T14:58:13.616" v="33" actId="404"/>
          <ac:spMkLst>
            <pc:docMk/>
            <pc:sldMk cId="349749265" sldId="631"/>
            <ac:spMk id="4" creationId="{CB33C395-3CC3-4B54-6421-D833B99114A3}"/>
          </ac:spMkLst>
        </pc:spChg>
      </pc:sldChg>
      <pc:sldChg chg="modSp mod">
        <pc:chgData name="Alexander Deliukov" userId="d5fda0f2-1d08-4016-b7e9-bb882f168707" providerId="ADAL" clId="{FE9DFF45-01DC-45CC-A80A-B50597210401}" dt="2026-01-27T14:58:21.406" v="35" actId="1076"/>
        <pc:sldMkLst>
          <pc:docMk/>
          <pc:sldMk cId="924459838" sldId="633"/>
        </pc:sldMkLst>
        <pc:spChg chg="mod">
          <ac:chgData name="Alexander Deliukov" userId="d5fda0f2-1d08-4016-b7e9-bb882f168707" providerId="ADAL" clId="{FE9DFF45-01DC-45CC-A80A-B50597210401}" dt="2026-01-27T14:58:21.406" v="35" actId="1076"/>
          <ac:spMkLst>
            <pc:docMk/>
            <pc:sldMk cId="924459838" sldId="633"/>
            <ac:spMk id="4" creationId="{12E9D6D4-ADBC-D7EB-E231-9A2E3FFD7EF4}"/>
          </ac:spMkLst>
        </pc:spChg>
      </pc:sldChg>
      <pc:sldChg chg="modSp mod">
        <pc:chgData name="Alexander Deliukov" userId="d5fda0f2-1d08-4016-b7e9-bb882f168707" providerId="ADAL" clId="{FE9DFF45-01DC-45CC-A80A-B50597210401}" dt="2026-01-27T14:58:29.245" v="37" actId="1076"/>
        <pc:sldMkLst>
          <pc:docMk/>
          <pc:sldMk cId="3304620497" sldId="635"/>
        </pc:sldMkLst>
        <pc:spChg chg="mod">
          <ac:chgData name="Alexander Deliukov" userId="d5fda0f2-1d08-4016-b7e9-bb882f168707" providerId="ADAL" clId="{FE9DFF45-01DC-45CC-A80A-B50597210401}" dt="2026-01-27T14:58:29.245" v="37" actId="1076"/>
          <ac:spMkLst>
            <pc:docMk/>
            <pc:sldMk cId="3304620497" sldId="635"/>
            <ac:spMk id="4" creationId="{92FE9A94-DCC1-E1C5-4D79-C962BC490CDE}"/>
          </ac:spMkLst>
        </pc:spChg>
      </pc:sldChg>
      <pc:sldChg chg="modSp mod">
        <pc:chgData name="Alexander Deliukov" userId="d5fda0f2-1d08-4016-b7e9-bb882f168707" providerId="ADAL" clId="{FE9DFF45-01DC-45CC-A80A-B50597210401}" dt="2026-01-27T14:58:37.852" v="40" actId="1076"/>
        <pc:sldMkLst>
          <pc:docMk/>
          <pc:sldMk cId="473064951" sldId="637"/>
        </pc:sldMkLst>
        <pc:spChg chg="mod">
          <ac:chgData name="Alexander Deliukov" userId="d5fda0f2-1d08-4016-b7e9-bb882f168707" providerId="ADAL" clId="{FE9DFF45-01DC-45CC-A80A-B50597210401}" dt="2026-01-27T14:58:37.852" v="40" actId="1076"/>
          <ac:spMkLst>
            <pc:docMk/>
            <pc:sldMk cId="473064951" sldId="637"/>
            <ac:spMk id="4" creationId="{B86F7BA3-B558-E7EE-49BC-1EDCDFCA81CE}"/>
          </ac:spMkLst>
        </pc:spChg>
      </pc:sldChg>
      <pc:sldChg chg="modSp mod modNotesTx">
        <pc:chgData name="Alexander Deliukov" userId="d5fda0f2-1d08-4016-b7e9-bb882f168707" providerId="ADAL" clId="{FE9DFF45-01DC-45CC-A80A-B50597210401}" dt="2026-01-27T14:55:37.453" v="11" actId="6549"/>
        <pc:sldMkLst>
          <pc:docMk/>
          <pc:sldMk cId="3736982321" sldId="638"/>
        </pc:sldMkLst>
        <pc:spChg chg="mod">
          <ac:chgData name="Alexander Deliukov" userId="d5fda0f2-1d08-4016-b7e9-bb882f168707" providerId="ADAL" clId="{FE9DFF45-01DC-45CC-A80A-B50597210401}" dt="2026-01-27T14:55:33.553" v="10" actId="6549"/>
          <ac:spMkLst>
            <pc:docMk/>
            <pc:sldMk cId="3736982321" sldId="638"/>
            <ac:spMk id="4" creationId="{4377BFF2-33C6-968B-4039-27829257A520}"/>
          </ac:spMkLst>
        </pc:spChg>
      </pc:sldChg>
      <pc:sldChg chg="modSp mod">
        <pc:chgData name="Alexander Deliukov" userId="d5fda0f2-1d08-4016-b7e9-bb882f168707" providerId="ADAL" clId="{FE9DFF45-01DC-45CC-A80A-B50597210401}" dt="2026-01-27T14:58:41.683" v="41" actId="1076"/>
        <pc:sldMkLst>
          <pc:docMk/>
          <pc:sldMk cId="542654583" sldId="639"/>
        </pc:sldMkLst>
        <pc:spChg chg="mod">
          <ac:chgData name="Alexander Deliukov" userId="d5fda0f2-1d08-4016-b7e9-bb882f168707" providerId="ADAL" clId="{FE9DFF45-01DC-45CC-A80A-B50597210401}" dt="2026-01-27T14:58:41.683" v="41" actId="1076"/>
          <ac:spMkLst>
            <pc:docMk/>
            <pc:sldMk cId="542654583" sldId="639"/>
            <ac:spMk id="4" creationId="{C48B4B3E-49EA-5666-7C14-9015697F413B}"/>
          </ac:spMkLst>
        </pc:spChg>
      </pc:sldChg>
      <pc:sldChg chg="modSp mod">
        <pc:chgData name="Alexander Deliukov" userId="d5fda0f2-1d08-4016-b7e9-bb882f168707" providerId="ADAL" clId="{FE9DFF45-01DC-45CC-A80A-B50597210401}" dt="2026-01-27T14:58:50.970" v="43" actId="1076"/>
        <pc:sldMkLst>
          <pc:docMk/>
          <pc:sldMk cId="1258875290" sldId="641"/>
        </pc:sldMkLst>
        <pc:spChg chg="mod">
          <ac:chgData name="Alexander Deliukov" userId="d5fda0f2-1d08-4016-b7e9-bb882f168707" providerId="ADAL" clId="{FE9DFF45-01DC-45CC-A80A-B50597210401}" dt="2026-01-27T14:58:50.970" v="43" actId="1076"/>
          <ac:spMkLst>
            <pc:docMk/>
            <pc:sldMk cId="1258875290" sldId="641"/>
            <ac:spMk id="4" creationId="{5B37293F-24F8-0380-1F80-AE575BD0E6B4}"/>
          </ac:spMkLst>
        </pc:spChg>
      </pc:sldChg>
      <pc:sldChg chg="modSp">
        <pc:chgData name="Alexander Deliukov" userId="d5fda0f2-1d08-4016-b7e9-bb882f168707" providerId="ADAL" clId="{FE9DFF45-01DC-45CC-A80A-B50597210401}" dt="2026-01-27T14:59:00.766" v="44" actId="404"/>
        <pc:sldMkLst>
          <pc:docMk/>
          <pc:sldMk cId="1833866021" sldId="643"/>
        </pc:sldMkLst>
        <pc:spChg chg="mod">
          <ac:chgData name="Alexander Deliukov" userId="d5fda0f2-1d08-4016-b7e9-bb882f168707" providerId="ADAL" clId="{FE9DFF45-01DC-45CC-A80A-B50597210401}" dt="2026-01-27T14:59:00.766" v="44" actId="404"/>
          <ac:spMkLst>
            <pc:docMk/>
            <pc:sldMk cId="1833866021" sldId="643"/>
            <ac:spMk id="4" creationId="{C6FF838B-BFE6-EDA6-76BC-6105074602D6}"/>
          </ac:spMkLst>
        </pc:spChg>
      </pc:sldChg>
      <pc:sldChg chg="modSp mod">
        <pc:chgData name="Alexander Deliukov" userId="d5fda0f2-1d08-4016-b7e9-bb882f168707" providerId="ADAL" clId="{FE9DFF45-01DC-45CC-A80A-B50597210401}" dt="2026-01-27T14:59:15.150" v="47" actId="14100"/>
        <pc:sldMkLst>
          <pc:docMk/>
          <pc:sldMk cId="315731832" sldId="645"/>
        </pc:sldMkLst>
        <pc:spChg chg="mod">
          <ac:chgData name="Alexander Deliukov" userId="d5fda0f2-1d08-4016-b7e9-bb882f168707" providerId="ADAL" clId="{FE9DFF45-01DC-45CC-A80A-B50597210401}" dt="2026-01-27T14:59:15.150" v="47" actId="14100"/>
          <ac:spMkLst>
            <pc:docMk/>
            <pc:sldMk cId="315731832" sldId="645"/>
            <ac:spMk id="2" creationId="{E9AB35A1-50A2-9344-4C19-FE53E688B229}"/>
          </ac:spMkLst>
        </pc:spChg>
        <pc:spChg chg="mod">
          <ac:chgData name="Alexander Deliukov" userId="d5fda0f2-1d08-4016-b7e9-bb882f168707" providerId="ADAL" clId="{FE9DFF45-01DC-45CC-A80A-B50597210401}" dt="2026-01-27T14:59:11.012" v="45" actId="404"/>
          <ac:spMkLst>
            <pc:docMk/>
            <pc:sldMk cId="315731832" sldId="645"/>
            <ac:spMk id="4" creationId="{18C55726-5E4A-A0F6-F79D-6164468DD29C}"/>
          </ac:spMkLst>
        </pc:spChg>
      </pc:sldChg>
      <pc:sldChg chg="modSp mod">
        <pc:chgData name="Alexander Deliukov" userId="d5fda0f2-1d08-4016-b7e9-bb882f168707" providerId="ADAL" clId="{FE9DFF45-01DC-45CC-A80A-B50597210401}" dt="2026-01-27T14:59:21.693" v="49" actId="1076"/>
        <pc:sldMkLst>
          <pc:docMk/>
          <pc:sldMk cId="1661331381" sldId="647"/>
        </pc:sldMkLst>
        <pc:spChg chg="mod">
          <ac:chgData name="Alexander Deliukov" userId="d5fda0f2-1d08-4016-b7e9-bb882f168707" providerId="ADAL" clId="{FE9DFF45-01DC-45CC-A80A-B50597210401}" dt="2026-01-27T14:59:21.693" v="49" actId="1076"/>
          <ac:spMkLst>
            <pc:docMk/>
            <pc:sldMk cId="1661331381" sldId="647"/>
            <ac:spMk id="4" creationId="{98F002ED-7076-C12C-76BA-4FEBBC6F2705}"/>
          </ac:spMkLst>
        </pc:spChg>
      </pc:sldChg>
      <pc:sldChg chg="modSp mod">
        <pc:chgData name="Alexander Deliukov" userId="d5fda0f2-1d08-4016-b7e9-bb882f168707" providerId="ADAL" clId="{FE9DFF45-01DC-45CC-A80A-B50597210401}" dt="2026-01-27T14:59:50.406" v="58"/>
        <pc:sldMkLst>
          <pc:docMk/>
          <pc:sldMk cId="3900357193" sldId="648"/>
        </pc:sldMkLst>
        <pc:spChg chg="mod">
          <ac:chgData name="Alexander Deliukov" userId="d5fda0f2-1d08-4016-b7e9-bb882f168707" providerId="ADAL" clId="{FE9DFF45-01DC-45CC-A80A-B50597210401}" dt="2026-01-27T14:59:32.273" v="51" actId="1076"/>
          <ac:spMkLst>
            <pc:docMk/>
            <pc:sldMk cId="3900357193" sldId="648"/>
            <ac:spMk id="29" creationId="{4ECDE187-04E2-45C2-AB71-3163282F7484}"/>
          </ac:spMkLst>
        </pc:spChg>
        <pc:spChg chg="mod">
          <ac:chgData name="Alexander Deliukov" userId="d5fda0f2-1d08-4016-b7e9-bb882f168707" providerId="ADAL" clId="{FE9DFF45-01DC-45CC-A80A-B50597210401}" dt="2026-01-27T14:59:27.243" v="50" actId="404"/>
          <ac:spMkLst>
            <pc:docMk/>
            <pc:sldMk cId="3900357193" sldId="648"/>
            <ac:spMk id="41" creationId="{D9C87595-16A2-4A0F-9DBB-4AF40FA3BA2C}"/>
          </ac:spMkLst>
        </pc:spChg>
        <pc:spChg chg="mod">
          <ac:chgData name="Alexander Deliukov" userId="d5fda0f2-1d08-4016-b7e9-bb882f168707" providerId="ADAL" clId="{FE9DFF45-01DC-45CC-A80A-B50597210401}" dt="2026-01-27T14:59:50.406" v="58"/>
          <ac:spMkLst>
            <pc:docMk/>
            <pc:sldMk cId="3900357193" sldId="648"/>
            <ac:spMk id="49" creationId="{E8F01505-D47E-4B07-82B8-EC043F5EC813}"/>
          </ac:spMkLst>
        </pc:spChg>
        <pc:spChg chg="mod">
          <ac:chgData name="Alexander Deliukov" userId="d5fda0f2-1d08-4016-b7e9-bb882f168707" providerId="ADAL" clId="{FE9DFF45-01DC-45CC-A80A-B50597210401}" dt="2026-01-27T14:59:27.243" v="50" actId="404"/>
          <ac:spMkLst>
            <pc:docMk/>
            <pc:sldMk cId="3900357193" sldId="648"/>
            <ac:spMk id="60" creationId="{DB6D982A-54DA-4FCC-9383-F91FC1E1D9CE}"/>
          </ac:spMkLst>
        </pc:spChg>
      </pc:sldChg>
      <pc:sldChg chg="modSp mod">
        <pc:chgData name="Alexander Deliukov" userId="d5fda0f2-1d08-4016-b7e9-bb882f168707" providerId="ADAL" clId="{FE9DFF45-01DC-45CC-A80A-B50597210401}" dt="2026-01-27T14:57:19.618" v="20" actId="6549"/>
        <pc:sldMkLst>
          <pc:docMk/>
          <pc:sldMk cId="1215475497" sldId="649"/>
        </pc:sldMkLst>
        <pc:spChg chg="mod">
          <ac:chgData name="Alexander Deliukov" userId="d5fda0f2-1d08-4016-b7e9-bb882f168707" providerId="ADAL" clId="{FE9DFF45-01DC-45CC-A80A-B50597210401}" dt="2026-01-27T14:57:19.618" v="20" actId="6549"/>
          <ac:spMkLst>
            <pc:docMk/>
            <pc:sldMk cId="1215475497" sldId="649"/>
            <ac:spMk id="4" creationId="{B6E2F0C4-3708-062E-837B-49F21B8E51C4}"/>
          </ac:spMkLst>
        </pc:spChg>
      </pc:sldChg>
    </pc:docChg>
  </pc:docChgLst>
  <pc:docChgLst>
    <pc:chgData name="Alexander Deliukov" userId="S::alexander_think-e.be#ext#@flux50.onmicrosoft.com::bee075c1-faac-4166-8fcb-7b2057bad6f6" providerId="AD" clId="Web-{FC10DEC3-E449-2ABE-89A4-4834EE17E69C}"/>
    <pc:docChg chg="modSld">
      <pc:chgData name="Alexander Deliukov" userId="S::alexander_think-e.be#ext#@flux50.onmicrosoft.com::bee075c1-faac-4166-8fcb-7b2057bad6f6" providerId="AD" clId="Web-{FC10DEC3-E449-2ABE-89A4-4834EE17E69C}" dt="2026-02-09T13:50:00.763" v="3" actId="1076"/>
      <pc:docMkLst>
        <pc:docMk/>
      </pc:docMkLst>
      <pc:sldChg chg="addSp modSp">
        <pc:chgData name="Alexander Deliukov" userId="S::alexander_think-e.be#ext#@flux50.onmicrosoft.com::bee075c1-faac-4166-8fcb-7b2057bad6f6" providerId="AD" clId="Web-{FC10DEC3-E449-2ABE-89A4-4834EE17E69C}" dt="2026-02-09T13:50:00.763" v="3" actId="1076"/>
        <pc:sldMkLst>
          <pc:docMk/>
          <pc:sldMk cId="762437489" sldId="626"/>
        </pc:sldMkLst>
        <pc:picChg chg="add mod">
          <ac:chgData name="Alexander Deliukov" userId="S::alexander_think-e.be#ext#@flux50.onmicrosoft.com::bee075c1-faac-4166-8fcb-7b2057bad6f6" providerId="AD" clId="Web-{FC10DEC3-E449-2ABE-89A4-4834EE17E69C}" dt="2026-02-09T13:50:00.763" v="3" actId="1076"/>
          <ac:picMkLst>
            <pc:docMk/>
            <pc:sldMk cId="762437489" sldId="626"/>
            <ac:picMk id="4" creationId="{0BD88C63-3D6A-E693-701D-9514FD37407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2026. 3. 15.</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Edición del estilo del texto maestro</a:t>
            </a:r>
          </a:p>
          <a:p>
            <a:pPr lvl="1"/>
            <a:r>
              <a:rPr lang="ko-KR" altLang="en-US"/>
              <a:t>Segundo nivel</a:t>
            </a:r>
          </a:p>
          <a:p>
            <a:pPr lvl="2"/>
            <a:r>
              <a:rPr lang="ko-KR" altLang="en-US"/>
              <a:t>Tercer nivel</a:t>
            </a:r>
          </a:p>
          <a:p>
            <a:pPr lvl="3"/>
            <a:r>
              <a:rPr lang="ko-KR" altLang="en-US"/>
              <a:t>Cuarto nivel</a:t>
            </a:r>
          </a:p>
          <a:p>
            <a:pPr lvl="4"/>
            <a:r>
              <a:rPr lang="ko-KR" altLang="en-US"/>
              <a:t>Quinto nivel</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b75d0b6e56042db759308de25b428c2%7C0e2ed45596af4100bed3a8e5fd981685%7C0%7C0%7C638989652911880494%7CUnknown%7CTWFpbGZsb3d8eyJFbXB0eU1hcGkiOnRydWUsIlYiOiIwLjAuMDAwMCIsIlAiOiJXaW4zMiIsIkFOIjoiTWFpbCIsIldUIjoyfQ%3D%3D%7C0%7C%7C%7C&amp;sdata=%2FITZkt%2BIetR6zgRVbzpDpm%2Fe6Dlg1L5kh3Mm8lyobao%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ergysavingtrust.org.uk/advice/solar-panel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rescoop.eu/"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lasgowsciencecentre.org/our-blog/energy-saving-tips-for-kid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bbc.co.uk/bitesize/articles/zxxg3j6#zsmjh4j"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bkvenergy.com/blog/sustainable-landscaping-idea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renewableenergyhub.co.uk/blog/how-landlords-can-create-energy-efficient-properti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open.edu/openlearncreate/course/index.php?categoryid=1459"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every1.energy/learning-materials"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every1.energy/learning-materials/what-energy-community-and-why-should-i-join" TargetMode="Externa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commons.wikimedia.org/wiki/File:Daily_net_metering.png" TargetMode="External"/><Relationship Id="rId13"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ommons.wikimedia.org/wiki/File:Vorarlberger_Kraftwerke-Energy_meter_(electro)-smart_meter-02ASD.jpg" TargetMode="External"/><Relationship Id="rId12" Type="http://schemas.openxmlformats.org/officeDocument/2006/relationships/hyperlink" Target="https://commons.wikimedia.org/w/index.php?curid=119935282"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pexels.com/photo/paper-beside-macbook-669623/" TargetMode="External"/><Relationship Id="rId11" Type="http://schemas.openxmlformats.org/officeDocument/2006/relationships/hyperlink" Target="https://creativecommons.org/licenses/by/2.0/" TargetMode="External"/><Relationship Id="rId5" Type="http://schemas.openxmlformats.org/officeDocument/2006/relationships/hyperlink" Target="https://creativecommons.org/licenses/by-sa/2.0/" TargetMode="External"/><Relationship Id="rId10" Type="http://schemas.openxmlformats.org/officeDocument/2006/relationships/hyperlink" Target="https://www.flickr.com/photos/enecomedia/5600325194/" TargetMode="External"/><Relationship Id="rId4" Type="http://schemas.openxmlformats.org/officeDocument/2006/relationships/hyperlink" Target="https://www.flickr.com/photos/runasun/4531010970/in/photolist-A22YkS-7UoBGN-yoC18r-8Pco9t-5F64Yh-47UmLv-8zeaRX-cAuqrJ-cfpbU-8kvbRu-53QL3o-b4FmCP-8yaPuZ-29X6Ey-busgmk-NMx9Yg-31Krp8-edA7rR-2yUoaZ-5UjNoL-89B1bV-6fC1GJ-2D8m2p-3i6Qar-C9fQW-7wPmj-2AZgnA-8WLNZp-5D8zX-a1B3aL-5d7Fab-dGHwQ2-2DcQCd-8R1qa3-6vWc6-98YTMT-4c7Di8-k52dG-bFWRP-9oC7Cq-eyB4P-duFqnJ-b7F9bz-MBFob-27cHUML-9EwpBG-f1WV9R" TargetMode="External"/><Relationship Id="rId9" Type="http://schemas.openxmlformats.org/officeDocument/2006/relationships/hyperlink" Target="https://creativecommons.org/licenses/by-sa/3.0/deed.en"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creativecommons.org/licenses/by/2.0/" TargetMode="External"/><Relationship Id="rId3" Type="http://schemas.openxmlformats.org/officeDocument/2006/relationships/hyperlink" Target="https://www.pexels.com/photo/vertical-forest-residential-skyscrapers-in-milan-italy-19579742/" TargetMode="External"/><Relationship Id="rId7" Type="http://schemas.openxmlformats.org/officeDocument/2006/relationships/hyperlink" Target="https://www.flickr.com/photos/jirka_matousek/50749644658/"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creativecommons.org/licenses/by-nd/2.0/" TargetMode="External"/><Relationship Id="rId5" Type="http://schemas.openxmlformats.org/officeDocument/2006/relationships/hyperlink" Target="https://www.flickr.com/photos/thebetterday4u/51174493609/in/photolist-2Hsku-d8MLGY-2g2Evun-2g2Ey3Y-2g2Ew9U-2kY7E4k-2kXZ9GG-2kY9cGj-V3w587-2kY4Lug-2dohZqx-7nGu5-2osSaWJ-29iEFg-fMVrz-2oiaDBr-2oMJ7Lb-5bG5rE-2kvmnH5-4TEpSW-fPFSBx-4Tbyib-FQo2Nu-3mnd3-2m14AXo-2iNznNK-4eY2Vj-2k3DLTG-2okiw8V-c4t8fE-2m6vnHC-2nCjkK1-GWnJks-2nfDJjQ-2jMsD4k-2aQvgoe-ePzjq-2qzRq1S-2qgAaJ8-2gssWMj-2mXd4wc-7FKzGD-29e47rR-9dtn7V-2mYRqic-8pMQHn-22J2TDQ-2hjf54F-2pUHkFe-2qzRq2J" TargetMode="External"/><Relationship Id="rId10" Type="http://schemas.openxmlformats.org/officeDocument/2006/relationships/hyperlink" Target="https://creativecommons.org/licenses/by-sa/2.0/" TargetMode="External"/><Relationship Id="rId4" Type="http://schemas.openxmlformats.org/officeDocument/2006/relationships/hyperlink" Target="https://www.pexels.com/license/" TargetMode="External"/><Relationship Id="rId9" Type="http://schemas.openxmlformats.org/officeDocument/2006/relationships/hyperlink" Target="https://www.flickr.com/photos/vizpix/4544572654/"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martenergygb.org/smart-living/smart-energy-tips/switching-appliances-off-stand-by"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science.howstuffworks.com/environmental/green-tech/sustainable/smart-power-strip.ht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Participa en la transición energética digital:</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2"/>
                </a:solidFill>
                <a:cs typeface="Arial" panose="020B0604020202020204" pitchFamily="34" charset="0"/>
              </a:rPr>
              <a:t>9 sencillos pasos para propietarios y arrendadores </a:t>
            </a:r>
            <a:endParaRPr lang="ko-KR" altLang="en-US" sz="1200" dirty="0">
              <a:solidFill>
                <a:schemeClr val="tx2"/>
              </a:solidFill>
              <a:cs typeface="Arial" panose="020B0604020202020204" pitchFamily="34" charset="0"/>
            </a:endParaRPr>
          </a:p>
          <a:p>
            <a:r>
              <a:rPr lang="en-GB" sz="1200" b="0" i="0" kern="1200" dirty="0">
                <a:solidFill>
                  <a:schemeClr val="tx1"/>
                </a:solidFill>
                <a:effectLst/>
                <a:latin typeface="+mn-lt"/>
                <a:ea typeface="+mn-ea"/>
                <a:cs typeface="+mn-cs"/>
              </a:rPr>
              <a:t>Este proyecto ha recibido financiación del Programa Horizonte de Investigación e Innovación de la Unión Europea (2021-2027) en virtud del acuerdo de subvención n.º 101075596. La responsabilidad del contenido de este material recae exclusivamente en el proyecto Every1 y no refleja necesariamente la opinión de la Unión Europea. La presentación tiene licencia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a menos que se indique lo contrario.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1536775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Convertirse en prosumidor</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Un prosumidor es alguien que produce y consume energía. </a:t>
            </a:r>
          </a:p>
          <a:p>
            <a:pPr marL="457200" indent="-457200" latinLnBrk="0">
              <a:buChar char="•"/>
            </a:pPr>
            <a:r>
              <a:rPr lang="en-US" sz="1200" dirty="0">
                <a:solidFill>
                  <a:srgbClr val="2B2C30"/>
                </a:solidFill>
                <a:ea typeface="Public Sans"/>
                <a:cs typeface="Segoe UI"/>
              </a:rPr>
              <a:t>Por ejemplo, si invierte en sistemas de energía renovable, como paneles solares, generará su propia electricidad. Esto reduce la dependencia de la red eléctrica. También es posible que pueda vender el exceso de energía a las empresas de servicios públicos.</a:t>
            </a:r>
          </a:p>
          <a:p>
            <a:pPr marL="457200" indent="-457200" latinLnBrk="0">
              <a:buChar char="•"/>
            </a:pPr>
            <a:r>
              <a:rPr lang="en-US" sz="1200" dirty="0">
                <a:solidFill>
                  <a:srgbClr val="2B2C30"/>
                </a:solidFill>
                <a:ea typeface="Public Sans"/>
                <a:cs typeface="Segoe UI"/>
              </a:rPr>
              <a:t>La instalación de paneles solares puede aumentar el valor de su propiedad. </a:t>
            </a:r>
          </a:p>
          <a:p>
            <a:pPr marL="457200" indent="-457200" latinLnBrk="0">
              <a:buChar char="•"/>
            </a:pPr>
            <a:r>
              <a:rPr lang="en-US" sz="1200" dirty="0">
                <a:solidFill>
                  <a:srgbClr val="2B2C30"/>
                </a:solidFill>
                <a:ea typeface="Public Sans"/>
                <a:cs typeface="Segoe UI"/>
              </a:rPr>
              <a:t>Si es propietario de una vivienda, la instalación de paneles solares también puede resultar atractiva para los inquilinos concienciados con el medio ambiente.</a:t>
            </a:r>
          </a:p>
          <a:p>
            <a:pPr marL="457200" indent="-457200" latinLnBrk="0">
              <a:buFontTx/>
              <a:buChar char="•"/>
            </a:pPr>
            <a:r>
              <a:rPr lang="en-US" sz="1200" dirty="0">
                <a:solidFill>
                  <a:srgbClr val="2B2C30"/>
                </a:solidFill>
                <a:ea typeface="Public Sans"/>
                <a:cs typeface="Segoe UI"/>
              </a:rPr>
              <a:t>Puede utilizar la </a:t>
            </a:r>
            <a:r>
              <a:rPr lang="en-US" sz="1200" dirty="0">
                <a:solidFill>
                  <a:srgbClr val="2B2C30"/>
                </a:solidFill>
                <a:ea typeface="Public Sans"/>
                <a:cs typeface="Segoe UI"/>
                <a:hlinkClick r:id="rId3"/>
              </a:rPr>
              <a:t>calculadora de paneles solares</a:t>
            </a:r>
            <a:r>
              <a:rPr lang="en-US" sz="1200" dirty="0">
                <a:solidFill>
                  <a:srgbClr val="2B2C30"/>
                </a:solidFill>
                <a:ea typeface="Public Sans"/>
                <a:cs typeface="Segoe UI"/>
              </a:rPr>
              <a:t> de Energy Saving Trust para averiguar si los paneles solares son adecuados para usted.</a:t>
            </a:r>
          </a:p>
          <a:p>
            <a:pPr latinLnBrk="0"/>
            <a:endParaRPr lang="en-US" sz="1200" dirty="0"/>
          </a:p>
          <a:p>
            <a:pPr marL="457200" indent="-457200" latinLnBrk="0">
              <a:buChar char="•"/>
            </a:pPr>
            <a:endParaRPr lang="en-US" sz="1200"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1473097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4. Trabajar juntos: comunidades energéticas </a:t>
            </a:r>
            <a:endParaRPr lang="en-US" sz="1050" dirty="0">
              <a:solidFill>
                <a:schemeClr val="bg1"/>
              </a:solidFill>
            </a:endParaRPr>
          </a:p>
          <a:p>
            <a:pPr algn="ctr" latinLnBrk="0"/>
            <a:r>
              <a:rPr lang="en-US" sz="1200" i="1" dirty="0">
                <a:solidFill>
                  <a:schemeClr val="accent2"/>
                </a:solidFill>
              </a:rPr>
              <a:t>¿Cómo puede aumentar la eficiencia energética y el ahorro de costes la adhesión a una comunidad energética?</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819704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4. Trabajar juntos: comunidades energéticas </a:t>
            </a:r>
            <a:endParaRPr lang="en-US" sz="1050" dirty="0">
              <a:solidFill>
                <a:schemeClr val="bg1"/>
              </a:solidFill>
            </a:endParaRPr>
          </a:p>
          <a:p>
            <a:pPr marL="342900" indent="-342900" latinLnBrk="0">
              <a:buFont typeface="Arial" panose="020B0604020202020204" pitchFamily="34" charset="0"/>
              <a:buChar char="•"/>
            </a:pPr>
            <a:r>
              <a:rPr lang="en-US" sz="1200" dirty="0">
                <a:solidFill>
                  <a:srgbClr val="2B2C30"/>
                </a:solidFill>
                <a:ea typeface="Public Sans"/>
                <a:cs typeface="Segoe UI"/>
              </a:rPr>
              <a:t>Las comunidades energéticas invierten colectivamente en proyectos de energía renovable, comparten recursos y se apoyan mutuamente para reducir el consumo energético. </a:t>
            </a:r>
          </a:p>
          <a:p>
            <a:pPr marL="342900" indent="-342900" latinLnBrk="0">
              <a:buFont typeface="Arial" panose="020B0604020202020204" pitchFamily="34" charset="0"/>
              <a:buChar char="•"/>
            </a:pPr>
            <a:r>
              <a:rPr lang="en-US" sz="1200" dirty="0">
                <a:solidFill>
                  <a:srgbClr val="2B2C30"/>
                </a:solidFill>
                <a:ea typeface="Public Sans"/>
                <a:cs typeface="Segoe UI"/>
                <a:hlinkClick r:id="rId3"/>
              </a:rPr>
              <a:t>Hay miles de comunidades energéticas en toda Europa</a:t>
            </a:r>
            <a:r>
              <a:rPr lang="en-US" sz="1200" dirty="0">
                <a:solidFill>
                  <a:srgbClr val="2B2C30"/>
                </a:solidFill>
                <a:ea typeface="Public Sans"/>
                <a:cs typeface="Segoe UI"/>
              </a:rPr>
              <a:t>.</a:t>
            </a:r>
          </a:p>
          <a:p>
            <a:pPr marL="342900" indent="-342900" latinLnBrk="0">
              <a:buFont typeface="Arial" panose="020B0604020202020204" pitchFamily="34" charset="0"/>
              <a:buChar char="•"/>
            </a:pPr>
            <a:r>
              <a:rPr lang="en-US" sz="1200" dirty="0">
                <a:solidFill>
                  <a:srgbClr val="2B2C30"/>
                </a:solidFill>
                <a:ea typeface="Public Sans"/>
                <a:cs typeface="Segoe UI"/>
              </a:rPr>
              <a:t>Únase o forme una comunidad energética para colaborar con sus vecinos en iniciativas de ahorro energético. </a:t>
            </a:r>
            <a:endParaRPr lang="en-US" sz="1200" dirty="0">
              <a:ea typeface="Public Sans"/>
            </a:endParaRPr>
          </a:p>
          <a:p>
            <a:pPr marL="342900" indent="-342900" latinLnBrk="0">
              <a:buFont typeface="Arial" panose="020B0604020202020204" pitchFamily="34" charset="0"/>
              <a:buChar char="•"/>
            </a:pPr>
            <a:r>
              <a:rPr lang="en-US" sz="1200" dirty="0">
                <a:solidFill>
                  <a:srgbClr val="2B2C30"/>
                </a:solidFill>
                <a:ea typeface="Public Sans"/>
                <a:cs typeface="Segoe UI"/>
              </a:rPr>
              <a:t>Al trabajar juntos, los miembros pueden beneficiarse del conocimiento compartido, el poder de compra al por mayor y la negociación colectiva para obtener mejores tarifas energéticas.</a:t>
            </a:r>
            <a:r>
              <a:rPr lang="en-US" sz="1200" dirty="0">
                <a:solidFill>
                  <a:srgbClr val="2B2C30"/>
                </a:solidFill>
                <a:ea typeface="Public Sans"/>
                <a:cs typeface="Public Sans"/>
              </a:rPr>
              <a:t> </a:t>
            </a:r>
            <a:endParaRPr lang="en-US" sz="1200" dirty="0"/>
          </a:p>
          <a:p>
            <a:pPr marL="342900" indent="-342900" latinLnBrk="0">
              <a:buFont typeface="Arial" panose="020B0604020202020204" pitchFamily="34" charset="0"/>
              <a:buChar char="•"/>
            </a:pP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2105816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Ayudar a otros a ahorrar energía</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a:t>
            </a:r>
            <a:r>
              <a:rPr lang="en-US" sz="1200" i="1" dirty="0" err="1">
                <a:solidFill>
                  <a:schemeClr val="accent2"/>
                </a:solidFill>
              </a:rPr>
              <a:t>Cómo</a:t>
            </a:r>
            <a:r>
              <a:rPr lang="en-US" sz="1200" i="1" dirty="0">
                <a:solidFill>
                  <a:schemeClr val="accent2"/>
                </a:solidFill>
              </a:rPr>
              <a:t> </a:t>
            </a:r>
            <a:r>
              <a:rPr lang="en-US" sz="1200" i="1" dirty="0" err="1">
                <a:solidFill>
                  <a:schemeClr val="accent2"/>
                </a:solidFill>
              </a:rPr>
              <a:t>puede</a:t>
            </a:r>
            <a:r>
              <a:rPr lang="en-US" sz="1200" i="1" dirty="0">
                <a:solidFill>
                  <a:schemeClr val="accent2"/>
                </a:solidFill>
              </a:rPr>
              <a:t> ayudar a los demás a adoptar prácticas de ahorro energético?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3663786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Ayudar a los demás a ahorrar energía</a:t>
            </a:r>
            <a:endParaRPr lang="en-US" sz="1050" dirty="0">
              <a:solidFill>
                <a:schemeClr val="bg1"/>
              </a:solidFill>
            </a:endParaRPr>
          </a:p>
          <a:p>
            <a:pPr marL="457200" indent="-457200" latinLnBrk="0">
              <a:buChar char="•"/>
            </a:pPr>
            <a:r>
              <a:rPr lang="en-GB" sz="1200" noProof="0" dirty="0">
                <a:solidFill>
                  <a:srgbClr val="2B2C30"/>
                </a:solidFill>
                <a:ea typeface="Public Sans"/>
                <a:cs typeface="Segoe UI"/>
              </a:rPr>
              <a:t>Anima a las personas con las que vives o a tus inquilinos a comprender cómo y cuándo consumen energía. </a:t>
            </a:r>
          </a:p>
          <a:p>
            <a:pPr marL="457200" indent="-457200" latinLnBrk="0">
              <a:buChar char="•"/>
            </a:pPr>
            <a:r>
              <a:rPr lang="en-GB" sz="1200" noProof="0" dirty="0">
                <a:solidFill>
                  <a:srgbClr val="2B2C30"/>
                </a:solidFill>
                <a:ea typeface="Public Sans"/>
                <a:cs typeface="Segoe UI"/>
              </a:rPr>
              <a:t>¡Nunca se es demasiado joven para pensar en el ahorro energético! Lea algunos </a:t>
            </a:r>
            <a:r>
              <a:rPr lang="en-GB" sz="1200" noProof="0" dirty="0">
                <a:solidFill>
                  <a:srgbClr val="2B2C30"/>
                </a:solidFill>
                <a:ea typeface="Public Sans"/>
                <a:cs typeface="Segoe UI"/>
                <a:hlinkClick r:id="rId3"/>
              </a:rPr>
              <a:t>consejos de ahorro energético para niños </a:t>
            </a:r>
            <a:r>
              <a:rPr lang="en-GB" sz="1200" noProof="0" dirty="0">
                <a:solidFill>
                  <a:srgbClr val="2B2C30"/>
                </a:solidFill>
                <a:ea typeface="Public Sans"/>
                <a:cs typeface="Segoe UI"/>
              </a:rPr>
              <a:t>o eche un vistazo a este artículo de BBC Bitesize sobre </a:t>
            </a:r>
            <a:r>
              <a:rPr lang="en-GB" sz="1200" noProof="0" dirty="0">
                <a:solidFill>
                  <a:srgbClr val="2B2C30"/>
                </a:solidFill>
                <a:ea typeface="Public Sans"/>
                <a:cs typeface="Segoe UI"/>
                <a:hlinkClick r:id="rId4"/>
              </a:rPr>
              <a:t>el ahorro energético</a:t>
            </a:r>
            <a:r>
              <a:rPr lang="en-GB" sz="1200" noProof="0" dirty="0">
                <a:solidFill>
                  <a:srgbClr val="2B2C30"/>
                </a:solidFill>
                <a:ea typeface="Public Sans"/>
                <a:cs typeface="Segoe UI"/>
              </a:rPr>
              <a:t>.</a:t>
            </a:r>
          </a:p>
          <a:p>
            <a:pPr marL="457200" indent="-457200" latinLnBrk="0">
              <a:buChar char="•"/>
            </a:pPr>
            <a:r>
              <a:rPr lang="en-GB" sz="1200" noProof="0" dirty="0">
                <a:solidFill>
                  <a:srgbClr val="2B2C30"/>
                </a:solidFill>
                <a:ea typeface="Public Sans"/>
                <a:cs typeface="Segoe UI"/>
              </a:rPr>
              <a:t>Si eres propietario, podrías considerar ofrecer incentivos a los inquilinos que participen activamente en iniciativas de ahorro energético, como una reducción del alquiler o créditos en las facturas de servicios públicos. </a:t>
            </a:r>
            <a:endParaRPr lang="en-GB" sz="1200" noProof="0" dirty="0">
              <a:ea typeface="Public Sans"/>
            </a:endParaRPr>
          </a:p>
          <a:p>
            <a:pPr latinLnBrk="0"/>
            <a:endParaRPr lang="en-GB" sz="1200" noProof="0" dirty="0">
              <a:solidFill>
                <a:srgbClr val="2B2C30"/>
              </a:solidFill>
              <a:ea typeface="Public Sans"/>
              <a:cs typeface="Public Sans"/>
            </a:endParaRPr>
          </a:p>
          <a:p>
            <a:endParaRPr lang="en-GB" dirty="0"/>
          </a:p>
          <a:p>
            <a:endParaRPr lang="en-GB" dirty="0"/>
          </a:p>
          <a:p>
            <a:r>
              <a:rPr lang="en-GB" dirty="0"/>
              <a:t>https://www.glasgowsciencecentre.org/our-blog/energy-saving-tips-for-kids</a:t>
            </a:r>
          </a:p>
          <a:p>
            <a:r>
              <a:rPr lang="en-GB" dirty="0"/>
              <a:t>https://www.bbc.co.uk/bitesize/articles/zxxg3j6#zsmjh4j</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3487519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6. Paisajismo energéticamente eficiente </a:t>
            </a:r>
            <a:endParaRPr lang="en-US" sz="1050" kern="1200" dirty="0">
              <a:solidFill>
                <a:schemeClr val="bg1"/>
              </a:solidFill>
              <a:latin typeface="+mn-lt"/>
              <a:ea typeface="+mn-ea"/>
              <a:cs typeface="+mn-cs"/>
            </a:endParaRPr>
          </a:p>
          <a:p>
            <a:pPr algn="ctr" latinLnBrk="0"/>
            <a:r>
              <a:rPr lang="en-US" sz="1200" i="1" dirty="0">
                <a:solidFill>
                  <a:schemeClr val="accent2"/>
                </a:solidFill>
              </a:rPr>
              <a:t>¿Cómo puede el paisajismo energéticamente eficiente reducir los costes energéticos y mejorar el confort?</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1323607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6. Paisajismo energéticamente eficiente </a:t>
            </a:r>
            <a:endParaRPr lang="en-US" sz="1050" kern="1200" dirty="0">
              <a:solidFill>
                <a:schemeClr val="bg1"/>
              </a:solidFill>
              <a:latin typeface="+mn-lt"/>
              <a:ea typeface="+mn-ea"/>
              <a:cs typeface="+mn-cs"/>
            </a:endParaRPr>
          </a:p>
          <a:p>
            <a:pPr marL="342900" indent="-342900" latinLnBrk="0">
              <a:buFont typeface="Arial" panose="020B0604020202020204" pitchFamily="34" charset="0"/>
              <a:buChar char="•"/>
            </a:pPr>
            <a:r>
              <a:rPr lang="en-US" sz="2200" dirty="0">
                <a:solidFill>
                  <a:srgbClr val="2B2C30"/>
                </a:solidFill>
                <a:ea typeface="Public Sans"/>
                <a:cs typeface="Segoe UI"/>
              </a:rPr>
              <a:t>La forma en que diseñamos los espacios exteriores puede reducir el consumo de energía y, al mismo tiempo, aumentar el confort y la biodiversidad. </a:t>
            </a:r>
          </a:p>
          <a:p>
            <a:pPr marL="342900" indent="-342900" latinLnBrk="0">
              <a:buFont typeface="Arial" panose="020B0604020202020204" pitchFamily="34" charset="0"/>
              <a:buChar char="•"/>
            </a:pPr>
            <a:r>
              <a:rPr lang="en-US" sz="2200" dirty="0">
                <a:solidFill>
                  <a:srgbClr val="2B2C30"/>
                </a:solidFill>
                <a:ea typeface="Public Sans"/>
                <a:cs typeface="Segoe UI"/>
              </a:rPr>
              <a:t>Por ejemplo: </a:t>
            </a:r>
          </a:p>
          <a:p>
            <a:pPr marL="800100" lvl="1" indent="-342900" latinLnBrk="0">
              <a:buFont typeface="Arial" panose="020B0604020202020204" pitchFamily="34" charset="0"/>
              <a:buChar char="•"/>
            </a:pPr>
            <a:r>
              <a:rPr lang="en-US" sz="2200" dirty="0">
                <a:solidFill>
                  <a:srgbClr val="2B2C30"/>
                </a:solidFill>
                <a:ea typeface="Public Sans"/>
                <a:cs typeface="Segoe UI"/>
              </a:rPr>
              <a:t>Plantar árboles puede ayudar a refrescar los edificios </a:t>
            </a:r>
          </a:p>
          <a:p>
            <a:pPr marL="800100" lvl="1" indent="-342900" latinLnBrk="0">
              <a:buFont typeface="Arial" panose="020B0604020202020204" pitchFamily="34" charset="0"/>
              <a:buChar char="•"/>
            </a:pPr>
            <a:r>
              <a:rPr lang="en-US" sz="2200" dirty="0">
                <a:solidFill>
                  <a:srgbClr val="2B2C30"/>
                </a:solidFill>
                <a:ea typeface="Public Sans"/>
                <a:cs typeface="Segoe UI"/>
              </a:rPr>
              <a:t>El uso de plantas resistentes a la sequía puede reducir el consumo de agua</a:t>
            </a:r>
          </a:p>
          <a:p>
            <a:pPr marL="342900" indent="-342900" latinLnBrk="0">
              <a:buFont typeface="Arial" panose="020B0604020202020204" pitchFamily="34" charset="0"/>
              <a:buChar char="•"/>
            </a:pPr>
            <a:r>
              <a:rPr lang="en-US" sz="2200" dirty="0">
                <a:solidFill>
                  <a:srgbClr val="2B2C30"/>
                </a:solidFill>
                <a:ea typeface="Public Sans"/>
                <a:cs typeface="Segoe UI"/>
              </a:rPr>
              <a:t>El paisajismo también puede utilizarse para mejorar el aislamiento y reducir la necesidad de calefacción y refrigeración. </a:t>
            </a:r>
          </a:p>
          <a:p>
            <a:pPr marL="342900" indent="-342900" latinLnBrk="0">
              <a:buFont typeface="Arial" panose="020B0604020202020204" pitchFamily="34" charset="0"/>
              <a:buChar char="•"/>
            </a:pPr>
            <a:r>
              <a:rPr lang="en-US" sz="2200" dirty="0">
                <a:solidFill>
                  <a:srgbClr val="2B2C30"/>
                </a:solidFill>
                <a:ea typeface="Public Sans"/>
                <a:cs typeface="Segoe UI"/>
                <a:hlinkClick r:id="rId3"/>
              </a:rPr>
              <a:t>Más información sobre el paisajismo energéticamente eficiente</a:t>
            </a:r>
            <a:r>
              <a:rPr lang="en-US" sz="2200" dirty="0">
                <a:solidFill>
                  <a:srgbClr val="2B2C30"/>
                </a:solidFill>
                <a:ea typeface="Public Sans"/>
                <a:cs typeface="Segoe UI"/>
              </a:rPr>
              <a:t>. </a:t>
            </a:r>
            <a:endParaRPr lang="en-US" sz="2200" dirty="0">
              <a:solidFill>
                <a:srgbClr val="2B2C30"/>
              </a:solidFill>
              <a:cs typeface="Segoe UI"/>
            </a:endParaRPr>
          </a:p>
          <a:p>
            <a:endParaRPr lang="en-GB" dirty="0"/>
          </a:p>
          <a:p>
            <a:endParaRPr lang="en-GB" dirty="0"/>
          </a:p>
          <a:p>
            <a:r>
              <a:rPr lang="en-GB" dirty="0"/>
              <a:t>https://bkvenergy.com/blog/sustainable-landscaping-ideas/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3495855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7. Mantenimiento e inspecciones periódicas</a:t>
            </a:r>
            <a:endParaRPr lang="en-US" sz="1050" kern="1200" dirty="0">
              <a:solidFill>
                <a:schemeClr val="bg1"/>
              </a:solidFill>
              <a:latin typeface="+mn-lt"/>
              <a:ea typeface="+mn-ea"/>
              <a:cs typeface="+mn-cs"/>
            </a:endParaRPr>
          </a:p>
          <a:p>
            <a:pPr algn="ctr" latinLnBrk="0"/>
            <a:r>
              <a:rPr lang="en-US" sz="1200" i="1" dirty="0">
                <a:solidFill>
                  <a:schemeClr val="accent2"/>
                </a:solidFill>
              </a:rPr>
              <a:t>¿Por qué es importante el mantenimiento y la inspección periódicos para la eficiencia energética?</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1888266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7. Mantenimiento e inspecciones periódicas</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El mantenimiento de su vivienda o propiedad es importante. </a:t>
            </a:r>
          </a:p>
          <a:p>
            <a:pPr marL="457200" indent="-457200" latinLnBrk="0">
              <a:buChar char="•"/>
            </a:pPr>
            <a:r>
              <a:rPr lang="en-US" sz="1200" dirty="0">
                <a:solidFill>
                  <a:srgbClr val="2B2C30"/>
                </a:solidFill>
                <a:ea typeface="Public Sans"/>
                <a:cs typeface="Segoe UI"/>
              </a:rPr>
              <a:t>Debe considerar el mantenimiento y las inspecciones periódicas de los sistemas de calefacción, ventilación y aire acondicionado (AVAC), el aislamiento y las ventanas para asegurarse de que funcionan de manera eficiente. </a:t>
            </a:r>
          </a:p>
          <a:p>
            <a:pPr marL="457200" indent="-457200" latinLnBrk="0">
              <a:buChar char="•"/>
            </a:pPr>
            <a:r>
              <a:rPr lang="en-US" sz="1200" dirty="0">
                <a:solidFill>
                  <a:srgbClr val="2B2C30"/>
                </a:solidFill>
                <a:ea typeface="Public Sans"/>
                <a:cs typeface="Segoe UI"/>
              </a:rPr>
              <a:t>Resuelva cualquier problema rápidamente para evitar el desperdicio de energía y mantener el rendimiento óptimo de su hogar.</a:t>
            </a:r>
          </a:p>
          <a:p>
            <a:pPr marL="457200" indent="-457200" latinLnBrk="0">
              <a:buChar char="•"/>
            </a:pPr>
            <a:r>
              <a:rPr lang="en-US" sz="1200" dirty="0" err="1">
                <a:solidFill>
                  <a:srgbClr val="2B2C30"/>
                </a:solidFill>
                <a:cs typeface="Segoe UI"/>
              </a:rPr>
              <a:t>Priorice </a:t>
            </a:r>
            <a:r>
              <a:rPr lang="en-US" sz="1200" dirty="0">
                <a:solidFill>
                  <a:srgbClr val="2B2C30"/>
                </a:solidFill>
                <a:cs typeface="Segoe UI"/>
              </a:rPr>
              <a:t>la eficiencia energética cuando considere realizar mejoras en su hogar o adquirir nuevos sistemas y electrodomésticos.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2920366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8. Actualización a iluminación eficiente desde el punto de vista energético </a:t>
            </a:r>
            <a:endParaRPr lang="en-US" sz="1050" kern="1200" dirty="0">
              <a:solidFill>
                <a:schemeClr val="bg1"/>
              </a:solidFill>
              <a:latin typeface="+mn-lt"/>
              <a:ea typeface="+mn-ea"/>
              <a:cs typeface="+mn-cs"/>
            </a:endParaRPr>
          </a:p>
          <a:p>
            <a:pPr algn="ctr" latinLnBrk="0"/>
            <a:r>
              <a:rPr lang="en-US" sz="1200" i="1" dirty="0">
                <a:solidFill>
                  <a:schemeClr val="accent2"/>
                </a:solidFill>
              </a:rPr>
              <a:t>¿Cuáles son las ventajas de cambiar a una iluminación inteligente y eficiente desde el punto de vista energético? </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739266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t>Cuando eres propietario de tu vivienda o alquilas tu inmueble a inquilinos, es posible que te preguntes cómo y por qué deberías involucrarte en la transición energética digital. </a:t>
            </a:r>
          </a:p>
          <a:p>
            <a:pPr latinLnBrk="0"/>
            <a:endParaRPr lang="en-GB" sz="1200" dirty="0"/>
          </a:p>
          <a:p>
            <a:pPr latinLnBrk="0"/>
            <a:r>
              <a:rPr lang="en-GB" sz="1200" dirty="0"/>
              <a:t>La transición energética digital le permite a usted y a sus inquilinos comprender mejor su consumo de energía. Gracias a esta comprensión, podemos tomar decisiones informadas sobre cómo ahorrar energía, sin inconvenientes ni sacrificar el confort. ¡Invertir en su propiedad también puede significar grandes ahorros a largo plazo! </a:t>
            </a:r>
          </a:p>
          <a:p>
            <a:pPr latinLnBrk="0"/>
            <a:endParaRPr lang="en-GB" sz="1200" dirty="0"/>
          </a:p>
          <a:p>
            <a:pPr latinLnBrk="0"/>
            <a:r>
              <a:rPr lang="en-GB" sz="1200" dirty="0"/>
              <a:t>En esta breve presentación exploraremos: </a:t>
            </a:r>
          </a:p>
          <a:p>
            <a:pPr latinLnBrk="0"/>
            <a:endParaRPr lang="en-GB" sz="1200" dirty="0"/>
          </a:p>
          <a:p>
            <a:pPr marL="457200" indent="-457200" latinLnBrk="0">
              <a:buChar char="•"/>
            </a:pPr>
            <a:r>
              <a:rPr lang="en-GB" sz="1200" dirty="0"/>
              <a:t>Por qué debería invertir en tecnologías energéticas digitales. </a:t>
            </a:r>
          </a:p>
          <a:p>
            <a:pPr marL="457200" indent="-457200" latinLnBrk="0">
              <a:buChar char="•"/>
            </a:pPr>
            <a:r>
              <a:rPr lang="en-GB" sz="1200" dirty="0"/>
              <a:t>Las oportunidades y ventajas de invertir en su propiedad. </a:t>
            </a:r>
          </a:p>
          <a:p>
            <a:pPr marL="457200" indent="-457200" latinLnBrk="0">
              <a:buChar char="•"/>
            </a:pPr>
            <a:r>
              <a:rPr lang="en-GB" sz="1200" dirty="0"/>
              <a:t>Pasos sencillos que puede seguir para comprender y reducir su consumo energético y, potencialmente, ahorrar dinero.</a:t>
            </a:r>
          </a:p>
          <a:p>
            <a:pPr marL="457200" indent="-457200" latinLnBrk="0">
              <a:buChar char="•"/>
            </a:pPr>
            <a:r>
              <a:rPr lang="en-GB" sz="1200" dirty="0"/>
              <a:t>Si alquila su propiedad, cómo puede ayudar a sus inquilinos a ahorrar energía. </a:t>
            </a:r>
          </a:p>
          <a:p>
            <a:pPr latinLnBrk="0"/>
            <a:endParaRPr lang="en-GB" sz="120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662118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8. Actualización a iluminación energéticamente eficiente </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Las bombillas de diodos emisores de luz (LED) consumen mucha menos energía y tienen una vida útil más larga, lo que reduce los costes de mantenimiento y el consumo energético.</a:t>
            </a:r>
          </a:p>
          <a:p>
            <a:pPr marL="457200" indent="-457200" latinLnBrk="0">
              <a:buFontTx/>
              <a:buChar char="•"/>
            </a:pPr>
            <a:r>
              <a:rPr lang="en-US" sz="1200" dirty="0">
                <a:solidFill>
                  <a:srgbClr val="2B2C30"/>
                </a:solidFill>
                <a:ea typeface="Public Sans"/>
                <a:cs typeface="Segoe UI"/>
              </a:rPr>
              <a:t>Considere la posibilidad de sustituir las bombillas incandescentes tradicionales por iluminación LED inteligente y eficiente desde el punto de vista energético. </a:t>
            </a:r>
          </a:p>
          <a:p>
            <a:pPr marL="457200" indent="-457200" latinLnBrk="0">
              <a:buChar char="•"/>
            </a:pPr>
            <a:r>
              <a:rPr lang="en-US" sz="1200" dirty="0">
                <a:solidFill>
                  <a:srgbClr val="2B2C30"/>
                </a:solidFill>
                <a:cs typeface="Segoe UI"/>
              </a:rPr>
              <a:t>Las bombillas inteligentes pueden contribuir a una mayor concienciación sobre el consumo energético y fomentar el ahorro de energía, ya que se pueden controlar de forma remota.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1378466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9. Implementación de soluciones de energía renovable </a:t>
            </a:r>
            <a:endParaRPr lang="en-US" sz="1050" kern="1200" dirty="0">
              <a:solidFill>
                <a:schemeClr val="bg1"/>
              </a:solidFill>
              <a:latin typeface="+mn-lt"/>
              <a:ea typeface="+mn-ea"/>
              <a:cs typeface="+mn-cs"/>
            </a:endParaRPr>
          </a:p>
          <a:p>
            <a:pPr algn="ctr" latinLnBrk="0"/>
            <a:r>
              <a:rPr lang="en-US" sz="1200" i="1" dirty="0">
                <a:solidFill>
                  <a:schemeClr val="accent2"/>
                </a:solidFill>
              </a:rPr>
              <a:t>¿Cuáles son las ventajas de implementar soluciones de energía renovable?</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213113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9. Implementación de soluciones de energía renovable </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Las soluciones de energía renovable, como la instalación de paneles solares o turbinas eólicas, favorecen la generación de energía limpia.</a:t>
            </a:r>
          </a:p>
          <a:p>
            <a:pPr marL="457200" indent="-457200" latinLnBrk="0">
              <a:buChar char="•"/>
            </a:pPr>
            <a:r>
              <a:rPr lang="en-US" sz="1200" dirty="0">
                <a:solidFill>
                  <a:srgbClr val="2B2C30"/>
                </a:solidFill>
                <a:ea typeface="Public Sans"/>
                <a:cs typeface="Segoe UI"/>
              </a:rPr>
              <a:t>Reducir la dependencia de la red eléctrica y disminuir los costos de energía puede generar ahorros. </a:t>
            </a:r>
          </a:p>
          <a:p>
            <a:pPr marL="457200" indent="-457200" latinLnBrk="0">
              <a:buChar char="•"/>
            </a:pPr>
            <a:r>
              <a:rPr lang="en-US" sz="1200" dirty="0">
                <a:solidFill>
                  <a:srgbClr val="2B2C30"/>
                </a:solidFill>
                <a:ea typeface="Public Sans"/>
                <a:cs typeface="Segoe UI"/>
              </a:rPr>
              <a:t>Las soluciones de energía renovable pueden resultar atractivas para inquilinos o posibles compradores concienciados con el medio ambiente, en caso de que decida vender su vivienda.</a:t>
            </a:r>
          </a:p>
          <a:p>
            <a:pPr marL="457200" indent="-457200" latinLnBrk="0">
              <a:buChar char="•"/>
            </a:pPr>
            <a:r>
              <a:rPr lang="en-US" sz="1200" dirty="0">
                <a:solidFill>
                  <a:srgbClr val="2B2C30"/>
                </a:solidFill>
                <a:ea typeface="Public Sans"/>
                <a:cs typeface="Segoe UI"/>
              </a:rPr>
              <a:t>En </a:t>
            </a:r>
            <a:r>
              <a:rPr lang="en-US" sz="1200" dirty="0">
                <a:solidFill>
                  <a:srgbClr val="2B2C30"/>
                </a:solidFill>
                <a:ea typeface="Public Sans"/>
                <a:cs typeface="Segoe UI"/>
                <a:hlinkClick r:id="rId3"/>
              </a:rPr>
              <a:t>«Cómo pueden los propietarios crear propiedades energéticamente eficientes» </a:t>
            </a:r>
            <a:r>
              <a:rPr lang="en-US" sz="1200" dirty="0">
                <a:solidFill>
                  <a:srgbClr val="2B2C30"/>
                </a:solidFill>
                <a:ea typeface="Public Sans"/>
                <a:cs typeface="Segoe UI"/>
              </a:rPr>
              <a:t>se ofrece asesoramiento relevante para todos los propietarios.</a:t>
            </a:r>
          </a:p>
          <a:p>
            <a:endParaRPr lang="en-GB" dirty="0"/>
          </a:p>
          <a:p>
            <a:r>
              <a:rPr lang="en-GB" dirty="0"/>
              <a:t>https://www.renewableenergyhub.co.uk/blog/how-landlords-can-create-energy-efficient-properties </a:t>
            </a:r>
          </a:p>
          <a:p>
            <a:r>
              <a:rPr lang="en-GB" dirty="0"/>
              <a:t>https://energysavingtrust.org.uk/advice/solar-panels/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3157486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Próximos pasos</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Si desea obtener más información sobre la transición energética digital, los siguientes recursos pueden resultarle útiles: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 Consulte el conjunto de cursos breves de Every1: </a:t>
            </a:r>
            <a:r>
              <a:rPr lang="en-US" altLang="ko-KR" sz="1200" i="1" dirty="0">
                <a:solidFill>
                  <a:srgbClr val="373737"/>
                </a:solidFill>
                <a:ea typeface="맑은 고딕"/>
                <a:hlinkClick r:id="rId3"/>
              </a:rPr>
              <a:t>Fundamentos de la energía digital</a:t>
            </a:r>
            <a:r>
              <a:rPr lang="en-US" altLang="ko-KR" sz="1200" i="1" dirty="0">
                <a:solidFill>
                  <a:srgbClr val="373737"/>
                </a:solidFill>
                <a:ea typeface="맑은 고딕"/>
              </a:rPr>
              <a:t>.</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Lea el folleto informativo de Every1 </a:t>
            </a:r>
            <a:r>
              <a:rPr lang="en-US" altLang="ko-KR" sz="1200" i="1" dirty="0">
                <a:solidFill>
                  <a:srgbClr val="373737"/>
                </a:solidFill>
                <a:hlinkClick r:id="rId4"/>
              </a:rPr>
              <a:t>¿Qué es una comunidad energética y por qué debería unirme a ella?</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Lea el artículo de Energy Monitor </a:t>
            </a:r>
            <a:r>
              <a:rPr lang="en-US" altLang="ko-KR" sz="1200" i="1" dirty="0">
                <a:solidFill>
                  <a:srgbClr val="373737"/>
                </a:solidFill>
                <a:hlinkClick r:id="rId5"/>
              </a:rPr>
              <a:t>«Dispelling myths around renewable energy technologies» (Desmontando mitos sobre las tecnologías de energía renovable</a:t>
            </a:r>
            <a:r>
              <a:rPr lang="en-US" altLang="ko-KR" sz="1200" i="1" dirty="0">
                <a:solidFill>
                  <a:srgbClr val="373737"/>
                </a:solidFill>
              </a:rPr>
              <a:t>).</a:t>
            </a:r>
            <a:endParaRPr lang="ko-KR" altLang="en-US" sz="1200" i="1"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hlinkClick r:id="rId6"/>
              </a:rPr>
              <a:t>Obtenga más información sobre los materiales didácticos del proyecto Every1.</a:t>
            </a:r>
            <a:endParaRPr lang="ko-KR" altLang="en-US" sz="1200" dirty="0">
              <a:solidFill>
                <a:srgbClr val="373737"/>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480331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Agradecimientos</a:t>
            </a:r>
          </a:p>
          <a:p>
            <a:pPr latinLnBrk="0"/>
            <a:r>
              <a:rPr lang="en-GB" dirty="0"/>
              <a:t>Esta presentación </a:t>
            </a:r>
            <a:r>
              <a:rPr lang="en-GB" i="1" dirty="0"/>
              <a:t>«Participa en la transición energética digital: 10 pasos sencillos para propietarios y arrendadores» </a:t>
            </a:r>
            <a:r>
              <a:rPr lang="en-GB" dirty="0"/>
              <a:t>ha sido elaborada por el proyecto Every1 y está sujeta a la licencia </a:t>
            </a:r>
            <a:r>
              <a:rPr lang="en-GB" dirty="0">
                <a:hlinkClick r:id="rId3"/>
              </a:rPr>
              <a:t>CC BY-SA 4.0</a:t>
            </a:r>
            <a:r>
              <a:rPr lang="en-GB" dirty="0"/>
              <a:t>, salvo que se indique lo contrario. </a:t>
            </a:r>
          </a:p>
          <a:p>
            <a:pPr latinLnBrk="0"/>
            <a:endParaRPr lang="en-GB" dirty="0"/>
          </a:p>
          <a:p>
            <a:pPr latinLnBrk="0"/>
            <a:r>
              <a:rPr lang="en-GB" dirty="0"/>
              <a:t>Las imágenes utilizadas en esta presentación son las siguientes: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Imagen de portada: </a:t>
            </a:r>
            <a:r>
              <a:rPr lang="en-US" i="1" dirty="0">
                <a:solidFill>
                  <a:schemeClr val="dk1"/>
                </a:solidFill>
                <a:ea typeface="Public Sans"/>
                <a:cs typeface="Public Sans"/>
                <a:sym typeface="Public Sans"/>
                <a:hlinkClick r:id="rId4"/>
              </a:rPr>
              <a:t>«Home» </a:t>
            </a:r>
            <a:r>
              <a:rPr lang="en-US" dirty="0">
                <a:solidFill>
                  <a:schemeClr val="dk1"/>
                </a:solidFill>
                <a:ea typeface="Public Sans"/>
                <a:cs typeface="Public Sans"/>
                <a:sym typeface="Public Sans"/>
              </a:rPr>
              <a:t>de Loraine y Mark, con licencia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a:t>
            </a:r>
            <a:endParaRPr lang="en-US" sz="12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Imagen del texto de introducción: </a:t>
            </a:r>
            <a:r>
              <a:rPr lang="en-US" i="1" dirty="0">
                <a:solidFill>
                  <a:schemeClr val="dk1"/>
                </a:solidFill>
                <a:ea typeface="Public Sans"/>
                <a:cs typeface="Public Sans"/>
                <a:sym typeface="Public Sans"/>
              </a:rPr>
              <a:t>Papel junto al </a:t>
            </a:r>
            <a:r>
              <a:rPr lang="en-US" i="1" dirty="0" err="1">
                <a:solidFill>
                  <a:schemeClr val="dk1"/>
                </a:solidFill>
                <a:ea typeface="Public Sans"/>
                <a:cs typeface="Public Sans"/>
                <a:sym typeface="Public Sans"/>
              </a:rPr>
              <a:t>Macbook, </a:t>
            </a:r>
            <a:r>
              <a:rPr lang="en-US" dirty="0">
                <a:solidFill>
                  <a:schemeClr val="dk1"/>
                </a:solidFill>
                <a:ea typeface="Public Sans"/>
                <a:cs typeface="Public Sans"/>
                <a:sym typeface="Public Sans"/>
              </a:rPr>
              <a:t>de </a:t>
            </a:r>
            <a:r>
              <a:rPr lang="en-US" sz="1200" u="sng" dirty="0">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Lukas en Pexels.com</a:t>
            </a:r>
            <a:endParaRPr lang="en-US" sz="1200"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a:t>
            </a:r>
            <a:r>
              <a:rPr lang="en-US" sz="1200" dirty="0">
                <a:solidFill>
                  <a:schemeClr val="dk1"/>
                </a:solidFill>
                <a:ea typeface="Public Sans"/>
                <a:cs typeface="Public Sans"/>
                <a:sym typeface="Public Sans"/>
              </a:rPr>
              <a:t>Por qué invertir en </a:t>
            </a:r>
            <a:r>
              <a:rPr lang="en-US" dirty="0">
                <a:solidFill>
                  <a:schemeClr val="dk1"/>
                </a:solidFill>
                <a:ea typeface="Public Sans"/>
                <a:cs typeface="Public Sans"/>
                <a:sym typeface="Public Sans"/>
              </a:rPr>
              <a:t>tecnologías</a:t>
            </a:r>
            <a:r>
              <a:rPr lang="en-US" sz="1200" dirty="0">
                <a:solidFill>
                  <a:schemeClr val="dk1"/>
                </a:solidFill>
                <a:ea typeface="Public Sans"/>
                <a:cs typeface="Public Sans"/>
                <a:sym typeface="Public Sans"/>
              </a:rPr>
              <a:t> digitales</a:t>
            </a:r>
            <a:r>
              <a:rPr lang="en-US" dirty="0">
                <a:solidFill>
                  <a:schemeClr val="dk1"/>
                </a:solidFill>
                <a:ea typeface="Public Sans"/>
                <a:cs typeface="Public Sans"/>
                <a:sym typeface="Public Sans"/>
              </a:rPr>
              <a:t>?: </a:t>
            </a:r>
            <a:r>
              <a:rPr lang="en-GB" b="0" i="0" dirty="0" err="1">
                <a:solidFill>
                  <a:srgbClr val="242424"/>
                </a:solidFill>
                <a:effectLst/>
                <a:hlinkClick r:id="rId7"/>
              </a:rPr>
              <a:t>Vorarlberger </a:t>
            </a:r>
            <a:r>
              <a:rPr lang="en-GB" b="0" i="0" dirty="0">
                <a:solidFill>
                  <a:srgbClr val="242424"/>
                </a:solidFill>
                <a:effectLst/>
                <a:hlinkClick r:id="rId7"/>
              </a:rPr>
              <a:t>Kraftwerke-Energy meter (electro)-smart meter-02ASD, </a:t>
            </a:r>
            <a:r>
              <a:rPr lang="en-GB" b="0" i="0" dirty="0">
                <a:solidFill>
                  <a:srgbClr val="242424"/>
                </a:solidFill>
                <a:effectLst/>
              </a:rPr>
              <a:t>de </a:t>
            </a:r>
            <a:r>
              <a:rPr lang="en-GB" b="0" i="0" dirty="0" err="1">
                <a:solidFill>
                  <a:srgbClr val="242424"/>
                </a:solidFill>
                <a:effectLst/>
              </a:rPr>
              <a:t>Asurnipal, </a:t>
            </a:r>
            <a:r>
              <a:rPr lang="en-GB" b="0" i="0" dirty="0">
                <a:solidFill>
                  <a:srgbClr val="242424"/>
                </a:solidFill>
                <a:effectLst/>
              </a:rPr>
              <a:t>con licencia </a:t>
            </a:r>
            <a:r>
              <a:rPr lang="en-GB" b="0" i="0" dirty="0">
                <a:solidFill>
                  <a:srgbClr val="242424"/>
                </a:solidFill>
                <a:effectLst/>
                <a:hlinkClick r:id="rId3"/>
              </a:rPr>
              <a:t>CC BY-SA 4.0</a:t>
            </a:r>
            <a:r>
              <a:rPr lang="en-GB" b="0" i="0" dirty="0">
                <a:solidFill>
                  <a:srgbClr val="242424"/>
                </a:solidFill>
                <a:effectLst/>
              </a:rPr>
              <a:t>.</a:t>
            </a:r>
          </a:p>
          <a:p>
            <a:pPr marL="285750" indent="-285750" latinLnBrk="0">
              <a:buFont typeface="Arial" panose="020B0604020202020204" pitchFamily="34" charset="0"/>
              <a:buChar char="•"/>
            </a:pPr>
            <a:r>
              <a:rPr lang="en-GB" dirty="0">
                <a:solidFill>
                  <a:srgbClr val="242424"/>
                </a:solidFill>
              </a:rPr>
              <a:t>Comprender su propio consumo energético: </a:t>
            </a:r>
            <a:r>
              <a:rPr lang="en-GB" dirty="0">
                <a:solidFill>
                  <a:srgbClr val="242424"/>
                </a:solidFill>
                <a:hlinkClick r:id="rId8"/>
              </a:rPr>
              <a:t>Daily net metering.png </a:t>
            </a:r>
            <a:r>
              <a:rPr lang="en-GB" dirty="0">
                <a:solidFill>
                  <a:srgbClr val="242424"/>
                </a:solidFill>
              </a:rPr>
              <a:t>de Delphi234 tiene licencia </a:t>
            </a:r>
            <a:r>
              <a:rPr lang="en-GB" dirty="0">
                <a:solidFill>
                  <a:srgbClr val="242424"/>
                </a:solidFill>
                <a:hlinkClick r:id="rId9"/>
              </a:rPr>
              <a:t>CC BY-SA 3.0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Convertirse en prosumidor: </a:t>
            </a:r>
            <a:r>
              <a:rPr lang="en-GB" dirty="0">
                <a:solidFill>
                  <a:srgbClr val="242424"/>
                </a:solidFill>
                <a:hlinkClick r:id="rId10"/>
              </a:rPr>
              <a:t>Energía solar, Amersfoort, </a:t>
            </a:r>
            <a:r>
              <a:rPr lang="en-GB" dirty="0">
                <a:solidFill>
                  <a:srgbClr val="242424"/>
                </a:solidFill>
              </a:rPr>
              <a:t>de Eneco Group, con licencia </a:t>
            </a:r>
            <a:r>
              <a:rPr lang="en-GB" dirty="0">
                <a:solidFill>
                  <a:srgbClr val="242424"/>
                </a:solidFill>
                <a:hlinkClick r:id="rId11"/>
              </a:rPr>
              <a:t>CC BY 2.0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Trabajar juntos: Grupos energéticos colectivos: </a:t>
            </a:r>
            <a:r>
              <a:rPr lang="en-GB" dirty="0">
                <a:solidFill>
                  <a:srgbClr val="242424"/>
                </a:solidFill>
                <a:hlinkClick r:id="rId12"/>
              </a:rPr>
              <a:t>Informe sobre comunidades energéticas.jpg </a:t>
            </a:r>
            <a:r>
              <a:rPr lang="en-GB" dirty="0">
                <a:solidFill>
                  <a:srgbClr val="242424"/>
                </a:solidFill>
              </a:rPr>
              <a:t>de Joint Research Centre (JRC) tiene licencia </a:t>
            </a:r>
            <a:r>
              <a:rPr lang="en-GB" dirty="0">
                <a:solidFill>
                  <a:srgbClr val="242424"/>
                </a:solidFill>
                <a:hlinkClick r:id="rId3"/>
              </a:rPr>
              <a:t>CC BY-SA 4.0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Ayudar a otros a ahorrar energía: </a:t>
            </a:r>
            <a:r>
              <a:rPr lang="en-GB" sz="1200" dirty="0">
                <a:solidFill>
                  <a:srgbClr val="242424"/>
                </a:solidFill>
                <a:ea typeface="Public Sans"/>
                <a:cs typeface="Public Sans"/>
                <a:sym typeface="Public Sans"/>
                <a:hlinkClick r:id="rId13"/>
              </a:rPr>
              <a:t>Facturas de electricidad con bombilla y calculadora </a:t>
            </a:r>
            <a:r>
              <a:rPr lang="en-GB" sz="1200" dirty="0">
                <a:solidFill>
                  <a:srgbClr val="242424"/>
                </a:solidFill>
                <a:ea typeface="Public Sans"/>
                <a:cs typeface="Public Sans"/>
                <a:sym typeface="Public Sans"/>
              </a:rPr>
              <a:t>por Uswitch.com Images tiene </a:t>
            </a:r>
            <a:r>
              <a:rPr lang="en-GB" dirty="0">
                <a:solidFill>
                  <a:srgbClr val="242424"/>
                </a:solidFill>
              </a:rPr>
              <a:t>licencia </a:t>
            </a:r>
            <a:r>
              <a:rPr lang="en-GB" noProof="0" dirty="0">
                <a:solidFill>
                  <a:schemeClr val="dk1"/>
                </a:solidFill>
                <a:ea typeface="Public Sans"/>
                <a:cs typeface="Public Sans"/>
                <a:sym typeface="Public Sans"/>
                <a:hlinkClick r:id="rId11"/>
              </a:rPr>
              <a:t>CC BY 2.0</a:t>
            </a:r>
            <a:r>
              <a:rPr lang="en-GB" dirty="0">
                <a:solidFill>
                  <a:srgbClr val="242424"/>
                </a:solidFill>
              </a:rPr>
              <a:t>. Esta imagen ha sido recortada.</a:t>
            </a:r>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2C076-5568-11C7-637A-4FC27F0AB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378696-0E21-77A1-9189-23747D4FCA8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5BF1581-5471-3531-8D5E-1126FB2C687C}"/>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Agradecimientos</a:t>
            </a:r>
          </a:p>
          <a:p>
            <a:pPr marL="285750" indent="-285750" latinLnBrk="0">
              <a:buFont typeface="Arial" panose="020B0604020202020204" pitchFamily="34" charset="0"/>
              <a:buChar char="•"/>
            </a:pPr>
            <a:r>
              <a:rPr lang="en-GB" dirty="0">
                <a:solidFill>
                  <a:schemeClr val="dk1"/>
                </a:solidFill>
                <a:ea typeface="Public Sans"/>
                <a:cs typeface="Public Sans"/>
                <a:sym typeface="Public Sans"/>
              </a:rPr>
              <a:t>Paisajismo energéticamente eficiente: </a:t>
            </a:r>
            <a:r>
              <a:rPr lang="en-GB" dirty="0">
                <a:solidFill>
                  <a:schemeClr val="dk1"/>
                </a:solidFill>
                <a:ea typeface="Public Sans"/>
                <a:cs typeface="Public Sans"/>
                <a:sym typeface="Public Sans"/>
                <a:hlinkClick r:id="rId3"/>
              </a:rPr>
              <a:t>rascacielos residenciales con bosques verticales en Milán, Italia</a:t>
            </a:r>
            <a:r>
              <a:rPr lang="en-GB" dirty="0">
                <a:solidFill>
                  <a:schemeClr val="dk1"/>
                </a:solidFill>
                <a:ea typeface="Public Sans"/>
                <a:cs typeface="Public Sans"/>
                <a:sym typeface="Public Sans"/>
              </a:rPr>
              <a:t>, por Sophie Otto en </a:t>
            </a:r>
            <a:r>
              <a:rPr lang="en-GB" dirty="0">
                <a:solidFill>
                  <a:schemeClr val="dk1"/>
                </a:solidFill>
                <a:ea typeface="Public Sans"/>
                <a:cs typeface="Public Sans"/>
                <a:sym typeface="Public Sans"/>
                <a:hlinkClick r:id="rId4"/>
              </a:rPr>
              <a:t>Pexels.com</a:t>
            </a:r>
            <a:r>
              <a:rPr lang="en-GB"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ea typeface="Public Sans"/>
                <a:cs typeface="Public Sans"/>
                <a:sym typeface="Public Sans"/>
              </a:rPr>
              <a:t>Mantenimiento e inspecciones periódicas: </a:t>
            </a:r>
            <a:r>
              <a:rPr lang="en-GB" dirty="0">
                <a:solidFill>
                  <a:schemeClr val="dk1"/>
                </a:solidFill>
                <a:ea typeface="Public Sans"/>
                <a:cs typeface="Public Sans"/>
                <a:sym typeface="Public Sans"/>
                <a:hlinkClick r:id="rId5"/>
              </a:rPr>
              <a:t>PASECO Air Condition, </a:t>
            </a:r>
            <a:r>
              <a:rPr lang="en-GB" dirty="0">
                <a:solidFill>
                  <a:schemeClr val="dk1"/>
                </a:solidFill>
                <a:ea typeface="Public Sans"/>
                <a:cs typeface="Public Sans"/>
                <a:sym typeface="Public Sans"/>
              </a:rPr>
              <a:t>de HS You, con licencia </a:t>
            </a:r>
            <a:r>
              <a:rPr lang="en-GB" noProof="0" dirty="0">
                <a:solidFill>
                  <a:schemeClr val="dk1"/>
                </a:solidFill>
                <a:ea typeface="Public Sans"/>
                <a:cs typeface="Public Sans"/>
                <a:sym typeface="Public Sans"/>
                <a:hlinkClick r:id="rId6"/>
              </a:rPr>
              <a:t>CC </a:t>
            </a:r>
            <a:r>
              <a:rPr lang="en-GB" dirty="0">
                <a:solidFill>
                  <a:schemeClr val="dk1"/>
                </a:solidFill>
                <a:ea typeface="Public Sans"/>
                <a:cs typeface="Public Sans"/>
                <a:sym typeface="Public Sans"/>
                <a:hlinkClick r:id="rId6"/>
              </a:rPr>
              <a:t>BY-ND 2.0</a:t>
            </a:r>
            <a:r>
              <a:rPr lang="en-GB"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Actualización a iluminación eficiente desde el punto de vista energético: </a:t>
            </a:r>
            <a:r>
              <a:rPr lang="en-GB" noProof="0" dirty="0">
                <a:solidFill>
                  <a:schemeClr val="dk1"/>
                </a:solidFill>
                <a:ea typeface="Public Sans"/>
                <a:cs typeface="Public Sans"/>
                <a:sym typeface="Public Sans"/>
                <a:hlinkClick r:id="rId7"/>
              </a:rPr>
              <a:t>Bombilla UMAX U-Smart </a:t>
            </a:r>
            <a:r>
              <a:rPr lang="en-GB" noProof="0" dirty="0" err="1">
                <a:solidFill>
                  <a:schemeClr val="dk1"/>
                </a:solidFill>
                <a:ea typeface="Public Sans"/>
                <a:cs typeface="Public Sans"/>
                <a:sym typeface="Public Sans"/>
                <a:hlinkClick r:id="rId7"/>
              </a:rPr>
              <a:t>Wifi, </a:t>
            </a:r>
            <a:r>
              <a:rPr lang="en-GB" noProof="0" dirty="0">
                <a:solidFill>
                  <a:schemeClr val="dk1"/>
                </a:solidFill>
                <a:ea typeface="Public Sans"/>
                <a:cs typeface="Public Sans"/>
                <a:sym typeface="Public Sans"/>
              </a:rPr>
              <a:t>de Jirka Matousek, con licencia </a:t>
            </a:r>
            <a:r>
              <a:rPr lang="en-GB" noProof="0" dirty="0">
                <a:solidFill>
                  <a:schemeClr val="dk1"/>
                </a:solidFill>
                <a:ea typeface="Public Sans"/>
                <a:cs typeface="Public Sans"/>
                <a:sym typeface="Public Sans"/>
                <a:hlinkClick r:id="rId8"/>
              </a:rPr>
              <a:t>CC BY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ea typeface="Public Sans"/>
                <a:cs typeface="Public Sans"/>
                <a:sym typeface="Public Sans"/>
              </a:rPr>
              <a:t>Implementación de soluciones de energía renovable: </a:t>
            </a:r>
            <a:r>
              <a:rPr lang="en-GB" dirty="0">
                <a:solidFill>
                  <a:schemeClr val="dk1"/>
                </a:solidFill>
                <a:ea typeface="Public Sans"/>
                <a:cs typeface="Public Sans"/>
                <a:sym typeface="Public Sans"/>
                <a:hlinkClick r:id="rId9"/>
              </a:rPr>
              <a:t>¡Energía limpia en el trabajo para </a:t>
            </a:r>
            <a:r>
              <a:rPr lang="en-GB" dirty="0" err="1">
                <a:solidFill>
                  <a:schemeClr val="dk1"/>
                </a:solidFill>
                <a:ea typeface="Public Sans"/>
                <a:cs typeface="Public Sans"/>
                <a:sym typeface="Public Sans"/>
                <a:hlinkClick r:id="rId9"/>
              </a:rPr>
              <a:t>el Día de la Tierra</a:t>
            </a:r>
            <a:r>
              <a:rPr lang="en-GB" dirty="0">
                <a:solidFill>
                  <a:schemeClr val="dk1"/>
                </a:solidFill>
                <a:ea typeface="Public Sans"/>
                <a:cs typeface="Public Sans"/>
                <a:sym typeface="Public Sans"/>
                <a:hlinkClick r:id="rId9"/>
              </a:rPr>
              <a:t>! </a:t>
            </a:r>
            <a:r>
              <a:rPr lang="en-GB" dirty="0">
                <a:solidFill>
                  <a:schemeClr val="dk1"/>
                </a:solidFill>
                <a:ea typeface="Public Sans"/>
                <a:cs typeface="Public Sans"/>
                <a:sym typeface="Public Sans"/>
              </a:rPr>
              <a:t>por </a:t>
            </a:r>
            <a:r>
              <a:rPr lang="en-GB" dirty="0" err="1">
                <a:solidFill>
                  <a:schemeClr val="dk1"/>
                </a:solidFill>
                <a:ea typeface="Public Sans"/>
                <a:cs typeface="Public Sans"/>
                <a:sym typeface="Public Sans"/>
              </a:rPr>
              <a:t>naturalflow </a:t>
            </a:r>
            <a:r>
              <a:rPr lang="en-GB" dirty="0">
                <a:solidFill>
                  <a:schemeClr val="dk1"/>
                </a:solidFill>
                <a:ea typeface="Public Sans"/>
                <a:cs typeface="Public Sans"/>
                <a:sym typeface="Public Sans"/>
              </a:rPr>
              <a:t>tiene licencia </a:t>
            </a:r>
            <a:r>
              <a:rPr lang="en-US" dirty="0">
                <a:solidFill>
                  <a:schemeClr val="dk1"/>
                </a:solidFill>
                <a:ea typeface="Public Sans"/>
                <a:cs typeface="Public Sans"/>
                <a:sym typeface="Public Sans"/>
                <a:hlinkClick r:id="rId10"/>
              </a:rPr>
              <a:t>CC BY-SA 2.0</a:t>
            </a:r>
            <a:r>
              <a:rPr lang="en-US" dirty="0">
                <a:solidFill>
                  <a:schemeClr val="dk1"/>
                </a:solidFill>
                <a:ea typeface="Public Sans"/>
                <a:cs typeface="Public Sans"/>
                <a:sym typeface="Public Sans"/>
              </a:rPr>
              <a:t>.</a:t>
            </a: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dirty="0">
              <a:solidFill>
                <a:srgbClr val="242424"/>
              </a:solidFill>
            </a:endParaRPr>
          </a:p>
          <a:p>
            <a:pPr marL="285750" indent="-285750" latinLnBrk="0">
              <a:buFont typeface="Arial" panose="020B0604020202020204" pitchFamily="34" charset="0"/>
              <a:buChar char="•"/>
            </a:pPr>
            <a:endParaRPr lang="en-GB" b="0" i="0" dirty="0">
              <a:solidFill>
                <a:srgbClr val="242424"/>
              </a:solidFill>
              <a:effectLst/>
            </a:endParaRPr>
          </a:p>
          <a:p>
            <a:pPr marL="285750" indent="-285750" latinLnBrk="0">
              <a:buFont typeface="Arial" panose="020B0604020202020204" pitchFamily="34" charset="0"/>
              <a:buChar char="•"/>
            </a:pPr>
            <a:endParaRPr lang="en-GB" dirty="0">
              <a:solidFill>
                <a:srgbClr val="242424"/>
              </a:solidFill>
            </a:endParaRPr>
          </a:p>
          <a:p>
            <a:pPr marL="285750" indent="-285750" latinLnBrk="0">
              <a:buFont typeface="Arial" panose="020B0604020202020204" pitchFamily="34" charset="0"/>
              <a:buChar char="•"/>
            </a:pPr>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2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2000" dirty="0">
              <a:solidFill>
                <a:schemeClr val="dk1"/>
              </a:solidFill>
              <a:ea typeface="Calibri"/>
              <a:cs typeface="Calibri"/>
              <a:sym typeface="Calibri"/>
            </a:endParaRPr>
          </a:p>
          <a:p>
            <a:pPr latinLnBrk="0"/>
            <a:endParaRPr lang="en-GB" dirty="0"/>
          </a:p>
          <a:p>
            <a:endParaRPr lang="en-BE" dirty="0"/>
          </a:p>
        </p:txBody>
      </p:sp>
      <p:sp>
        <p:nvSpPr>
          <p:cNvPr id="4" name="Slide Number Placeholder 3">
            <a:extLst>
              <a:ext uri="{FF2B5EF4-FFF2-40B4-BE49-F238E27FC236}">
                <a16:creationId xmlns:a16="http://schemas.microsoft.com/office/drawing/2014/main" id="{B40D3E98-DD98-53AF-BD13-DD97A5DDEBA3}"/>
              </a:ext>
            </a:extLst>
          </p:cNvPr>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2412844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¡Gracias!</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3934306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Nuestra exploración de cada paso comienza con una pregunta reflexiva. Tómese un momento para considerar cada pregunta antes de pasar a la siguiente diapositiva.</a:t>
            </a:r>
          </a:p>
          <a:p>
            <a:pPr latinLnBrk="0"/>
            <a:endParaRPr lang="en-GB" sz="1200" noProof="0" dirty="0">
              <a:solidFill>
                <a:srgbClr val="2B2C30"/>
              </a:solidFill>
              <a:sym typeface="Public Sans"/>
            </a:endParaRPr>
          </a:p>
          <a:p>
            <a:pPr latinLnBrk="0"/>
            <a:r>
              <a:rPr lang="en-GB" sz="1200" dirty="0">
                <a:solidFill>
                  <a:srgbClr val="2B2C30"/>
                </a:solidFill>
                <a:sym typeface="Public Sans"/>
              </a:rPr>
              <a:t>Puede trabajar cada paso por orden. También puede seleccionar un paso concreto que desee explorar primero a través del menú.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3395353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9 sencillos pasos para propietarios y arrendadores</a:t>
            </a:r>
            <a:endParaRPr lang="en-US" sz="1050" kern="1200" dirty="0">
              <a:solidFill>
                <a:schemeClr val="bg1"/>
              </a:solidFill>
              <a:latin typeface="+mn-lt"/>
              <a:ea typeface="+mn-ea"/>
              <a:cs typeface="+mn-cs"/>
            </a:endParaRPr>
          </a:p>
          <a:p>
            <a:pPr marL="342900" indent="-342900" latinLnBrk="0">
              <a:buFont typeface="+mj-lt"/>
              <a:buAutoNum type="arabicPeriod"/>
            </a:pPr>
            <a:r>
              <a:rPr lang="en-GB" sz="1200" noProof="0" dirty="0">
                <a:ea typeface="Public Sans"/>
                <a:cs typeface="Public Sans"/>
                <a:sym typeface="Public Sans"/>
              </a:rPr>
              <a:t>¿Por qué invertir en tecnologías energéticas digitales?</a:t>
            </a:r>
          </a:p>
          <a:p>
            <a:pPr marL="342900" indent="-342900" latinLnBrk="0">
              <a:buFont typeface="+mj-lt"/>
              <a:buAutoNum type="arabicPeriod"/>
            </a:pPr>
            <a:r>
              <a:rPr lang="en-GB" sz="1200" noProof="0" dirty="0">
                <a:ea typeface="Public Sans"/>
                <a:cs typeface="Public Sans"/>
                <a:sym typeface="Public Sans"/>
              </a:rPr>
              <a:t>Comprender su propio consumo energético.</a:t>
            </a:r>
          </a:p>
          <a:p>
            <a:pPr marL="342900" indent="-342900" latinLnBrk="0">
              <a:buFont typeface="+mj-lt"/>
              <a:buAutoNum type="arabicPeriod"/>
            </a:pPr>
            <a:r>
              <a:rPr lang="en-GB" sz="1200" noProof="0" dirty="0">
                <a:ea typeface="Public Sans"/>
                <a:cs typeface="Public Sans"/>
                <a:sym typeface="Public Sans"/>
              </a:rPr>
              <a:t>Convertirse en prosumidor.</a:t>
            </a:r>
          </a:p>
          <a:p>
            <a:pPr marL="342900" indent="-342900" latinLnBrk="0">
              <a:buFont typeface="+mj-lt"/>
              <a:buAutoNum type="arabicPeriod"/>
            </a:pPr>
            <a:r>
              <a:rPr lang="en-GB" sz="1200" noProof="0" dirty="0">
                <a:ea typeface="Public Sans"/>
                <a:cs typeface="Public Sans"/>
                <a:sym typeface="Public Sans"/>
              </a:rPr>
              <a:t>Trabajar juntos: comunidades energéticas.</a:t>
            </a:r>
          </a:p>
          <a:p>
            <a:pPr marL="342900" indent="-342900" latinLnBrk="0">
              <a:buFont typeface="+mj-lt"/>
              <a:buAutoNum type="arabicPeriod"/>
            </a:pPr>
            <a:r>
              <a:rPr lang="en-GB" sz="1200" noProof="0" dirty="0">
                <a:ea typeface="Public Sans"/>
                <a:cs typeface="Public Sans"/>
                <a:sym typeface="Public Sans"/>
              </a:rPr>
              <a:t>Ayudar a otros a ahorrar energía.</a:t>
            </a:r>
          </a:p>
          <a:p>
            <a:pPr marL="342900" indent="-342900" latinLnBrk="0">
              <a:buFont typeface="+mj-lt"/>
              <a:buAutoNum type="arabicPeriod"/>
            </a:pPr>
            <a:r>
              <a:rPr lang="en-GB" sz="1200" noProof="0" dirty="0">
                <a:ea typeface="Public Sans"/>
                <a:cs typeface="Public Sans"/>
                <a:sym typeface="Public Sans"/>
              </a:rPr>
              <a:t>Paisajismo energéticamente eficiente.</a:t>
            </a:r>
          </a:p>
          <a:p>
            <a:pPr marL="342900" indent="-342900" latinLnBrk="0">
              <a:buFont typeface="+mj-lt"/>
              <a:buAutoNum type="arabicPeriod"/>
            </a:pPr>
            <a:r>
              <a:rPr lang="en-GB" sz="1200" noProof="0" dirty="0">
                <a:ea typeface="Public Sans"/>
                <a:cs typeface="Public Sans"/>
                <a:sym typeface="Public Sans"/>
              </a:rPr>
              <a:t>Mantenimiento e inspecciones periódicas.</a:t>
            </a:r>
          </a:p>
          <a:p>
            <a:pPr marL="342900" indent="-342900" latinLnBrk="0">
              <a:buFont typeface="+mj-lt"/>
              <a:buAutoNum type="arabicPeriod"/>
            </a:pPr>
            <a:r>
              <a:rPr lang="en-GB" sz="1200" noProof="0" dirty="0">
                <a:ea typeface="Public Sans"/>
                <a:cs typeface="Public Sans"/>
                <a:sym typeface="Public Sans"/>
              </a:rPr>
              <a:t>Actualizar a iluminación eficiente desde el punto de vista energético.</a:t>
            </a:r>
          </a:p>
          <a:p>
            <a:pPr marL="342900" indent="-342900" latinLnBrk="0">
              <a:buFont typeface="+mj-lt"/>
              <a:buAutoNum type="arabicPeriod"/>
            </a:pPr>
            <a:r>
              <a:rPr lang="en-GB" sz="1200" noProof="0" dirty="0">
                <a:ea typeface="Public Sans"/>
                <a:cs typeface="Public Sans"/>
                <a:sym typeface="Public Sans"/>
              </a:rPr>
              <a:t> Implementación de soluciones de energía renovable.</a:t>
            </a:r>
          </a:p>
          <a:p>
            <a:pPr marL="342900" indent="-342900" latinLnBrk="0">
              <a:buFont typeface="+mj-lt"/>
              <a:buAutoNum type="arabicPeriod"/>
            </a:pPr>
            <a:endParaRPr lang="en-GB" sz="1200" noProof="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148634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¿Por qué invertir en tecnologías energéticas digitales? </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i="1" noProof="0" dirty="0">
                <a:solidFill>
                  <a:schemeClr val="accent5"/>
                </a:solidFill>
              </a:rPr>
              <a:t>¿Cómo pueden ayudarle las tecnologías energéticas digitales a optimizar el uso de la energía y reducir los costes?</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084832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¿Por qué invertir en tecnologías energéticas digitales? </a:t>
            </a:r>
            <a:endParaRPr lang="en-US" sz="1050" kern="1200" dirty="0">
              <a:solidFill>
                <a:schemeClr val="bg1"/>
              </a:solidFill>
              <a:latin typeface="+mn-lt"/>
              <a:ea typeface="+mn-ea"/>
              <a:cs typeface="+mn-cs"/>
            </a:endParaRPr>
          </a:p>
          <a:p>
            <a:pPr marL="457200" indent="-457200" latinLnBrk="0">
              <a:buChar char="•"/>
            </a:pPr>
            <a:r>
              <a:rPr lang="en-GB" sz="1200" noProof="1">
                <a:solidFill>
                  <a:srgbClr val="2B2C30"/>
                </a:solidFill>
                <a:ea typeface="Public Sans"/>
                <a:cs typeface="Segoe UI"/>
              </a:rPr>
              <a:t>Las tecnologías energéticas digitales incluyen contadores inteligentes, sistemas de gestión energética y termostatos inteligentes.</a:t>
            </a:r>
          </a:p>
          <a:p>
            <a:pPr marL="457200" indent="-457200" latinLnBrk="0">
              <a:buChar char="•"/>
            </a:pPr>
            <a:r>
              <a:rPr lang="en-GB" sz="1200" noProof="1">
                <a:solidFill>
                  <a:srgbClr val="2B2C30"/>
                </a:solidFill>
                <a:ea typeface="Public Sans"/>
                <a:cs typeface="Segoe UI"/>
              </a:rPr>
              <a:t>Las tecnologías energéticas digitales proporcionan datos en tiempo real sobre el consumo de energía, que pueden utilizarse para supervisar y optimizar el uso de la energía de forma remota, por ejemplo, mediante aplicaciones para teléfonos inteligentes. </a:t>
            </a:r>
          </a:p>
          <a:p>
            <a:pPr marL="457200" indent="-457200" latinLnBrk="0">
              <a:buChar char="•"/>
            </a:pPr>
            <a:r>
              <a:rPr lang="en-GB" sz="1200" dirty="0">
                <a:solidFill>
                  <a:srgbClr val="2B2C30"/>
                </a:solidFill>
                <a:cs typeface="Segoe UI"/>
              </a:rPr>
              <a:t>Puede haber momentos del día en los que se consuma más energía. Las tecnologías energéticas digitales permiten identificar tendencias y oportunidades para reducir el consumo.</a:t>
            </a:r>
          </a:p>
          <a:p>
            <a:pPr marL="457200" indent="-457200" latinLnBrk="0">
              <a:buChar char="•"/>
            </a:pPr>
            <a:r>
              <a:rPr lang="en-GB" sz="1200" noProof="1">
                <a:solidFill>
                  <a:srgbClr val="2B2C30"/>
                </a:solidFill>
                <a:ea typeface="Public Sans"/>
                <a:cs typeface="Segoe UI"/>
              </a:rPr>
              <a:t>Si es usted propietario, este tipo de tecnologías pueden mejorar la satisfacción de los inquilinos, ya que les proporcionan herramientas para comprender y gestionar mejor su propio consumo energético.</a:t>
            </a:r>
            <a:endParaRPr lang="en-GB" sz="1200" noProof="1">
              <a:solidFill>
                <a:srgbClr val="2B2C30"/>
              </a:solidFill>
              <a:cs typeface="Segoe U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2568609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Comprender su propio consumo energético</a:t>
            </a:r>
            <a:endParaRPr lang="en-US" sz="1050" kern="1200" dirty="0">
              <a:solidFill>
                <a:schemeClr val="bg1"/>
              </a:solidFill>
              <a:latin typeface="+mn-lt"/>
              <a:ea typeface="+mn-ea"/>
              <a:cs typeface="+mn-cs"/>
            </a:endParaRPr>
          </a:p>
          <a:p>
            <a:pPr algn="ctr" latinLnBrk="0"/>
            <a:r>
              <a:rPr lang="en-GB" sz="1200" i="1" dirty="0">
                <a:solidFill>
                  <a:schemeClr val="accent5"/>
                </a:solidFill>
              </a:rPr>
              <a:t>¿Cómo puede ayudarle comprender su consumo energético a ahorrar energía y reducir las facturas de electricidad?</a:t>
            </a:r>
          </a:p>
          <a:p>
            <a:pPr algn="ctr" latinLnBrk="0"/>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2557182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Comprender su propio consumo energético</a:t>
            </a:r>
            <a:endParaRPr lang="en-US" sz="1050" kern="1200" dirty="0">
              <a:solidFill>
                <a:schemeClr val="bg1"/>
              </a:solidFill>
              <a:latin typeface="+mn-lt"/>
              <a:ea typeface="+mn-ea"/>
              <a:cs typeface="+mn-cs"/>
            </a:endParaRPr>
          </a:p>
          <a:p>
            <a:pPr marL="457200" indent="-457200" latinLnBrk="0">
              <a:buFontTx/>
              <a:buChar char="•"/>
            </a:pPr>
            <a:r>
              <a:rPr lang="en-GB" sz="2200" dirty="0">
                <a:solidFill>
                  <a:srgbClr val="2B2C30"/>
                </a:solidFill>
                <a:cs typeface="Segoe UI"/>
              </a:rPr>
              <a:t>Un contador inteligente le permite a usted, y a su proveedor de energía, supervisar y analizar sus patrones de consumo energético en tiempo real. </a:t>
            </a:r>
            <a:endParaRPr lang="en-GB" sz="2200" noProof="0" dirty="0">
              <a:solidFill>
                <a:srgbClr val="2B2C30"/>
              </a:solidFill>
              <a:ea typeface="Public Sans"/>
              <a:cs typeface="Segoe UI"/>
            </a:endParaRPr>
          </a:p>
          <a:p>
            <a:pPr marL="457200" indent="-457200" latinLnBrk="0">
              <a:buFontTx/>
              <a:buChar char="•"/>
            </a:pPr>
            <a:r>
              <a:rPr lang="en-GB" sz="2200" dirty="0">
                <a:solidFill>
                  <a:srgbClr val="2B2C30"/>
                </a:solidFill>
                <a:ea typeface="Public Sans"/>
                <a:cs typeface="Segoe UI"/>
              </a:rPr>
              <a:t>Puede </a:t>
            </a:r>
            <a:r>
              <a:rPr lang="en-GB" sz="2200" noProof="0" dirty="0">
                <a:solidFill>
                  <a:srgbClr val="2B2C30"/>
                </a:solidFill>
                <a:ea typeface="Public Sans"/>
                <a:cs typeface="Segoe UI"/>
              </a:rPr>
              <a:t>revisar los datos para identificar tendencias, horas pico de consumo y áreas en las que </a:t>
            </a:r>
            <a:r>
              <a:rPr lang="en-GB" sz="2200" dirty="0">
                <a:solidFill>
                  <a:srgbClr val="2B2C30"/>
                </a:solidFill>
                <a:ea typeface="Public Sans"/>
                <a:cs typeface="Segoe UI"/>
              </a:rPr>
              <a:t>se podría utilizar </a:t>
            </a:r>
            <a:r>
              <a:rPr lang="en-GB" sz="2200" noProof="0" dirty="0">
                <a:solidFill>
                  <a:srgbClr val="2B2C30"/>
                </a:solidFill>
                <a:ea typeface="Public Sans"/>
                <a:cs typeface="Segoe UI"/>
              </a:rPr>
              <a:t>la energía </a:t>
            </a:r>
            <a:r>
              <a:rPr lang="en-GB" sz="2200" dirty="0">
                <a:solidFill>
                  <a:srgbClr val="2B2C30"/>
                </a:solidFill>
                <a:ea typeface="Public Sans"/>
                <a:cs typeface="Segoe UI"/>
              </a:rPr>
              <a:t>de manera más eficiente</a:t>
            </a:r>
            <a:r>
              <a:rPr lang="en-GB" sz="2200" noProof="0" dirty="0">
                <a:solidFill>
                  <a:srgbClr val="2B2C30"/>
                </a:solidFill>
                <a:ea typeface="Public Sans"/>
                <a:cs typeface="Segoe UI"/>
              </a:rPr>
              <a:t>. </a:t>
            </a:r>
          </a:p>
          <a:p>
            <a:pPr marL="457200" indent="-457200" latinLnBrk="0">
              <a:buFontTx/>
              <a:buChar char="•"/>
            </a:pPr>
            <a:r>
              <a:rPr lang="en-GB" sz="2200" dirty="0">
                <a:solidFill>
                  <a:srgbClr val="2B2C30"/>
                </a:solidFill>
                <a:ea typeface="Public Sans"/>
                <a:cs typeface="Segoe UI"/>
              </a:rPr>
              <a:t>Puede </a:t>
            </a:r>
            <a:r>
              <a:rPr lang="en-GB" sz="2200" noProof="0" dirty="0">
                <a:solidFill>
                  <a:srgbClr val="2B2C30"/>
                </a:solidFill>
                <a:ea typeface="Public Sans"/>
                <a:cs typeface="Segoe UI"/>
              </a:rPr>
              <a:t>utilizar esta información para implementar medidas de ahorro energético sin </a:t>
            </a:r>
            <a:r>
              <a:rPr lang="en-GB" sz="2200" dirty="0">
                <a:solidFill>
                  <a:srgbClr val="2B2C30"/>
                </a:solidFill>
                <a:cs typeface="Segoe UI"/>
              </a:rPr>
              <a:t>reducir la comodidad ni el confort. Por ejemplo: </a:t>
            </a:r>
          </a:p>
          <a:p>
            <a:pPr marL="914400" lvl="1" indent="-457200" latinLnBrk="0">
              <a:buFontTx/>
              <a:buChar char="•"/>
            </a:pPr>
            <a:r>
              <a:rPr lang="en-GB" sz="2200" dirty="0">
                <a:solidFill>
                  <a:srgbClr val="2B2C30"/>
                </a:solidFill>
                <a:cs typeface="Segoe UI"/>
                <a:hlinkClick r:id="rId3"/>
              </a:rPr>
              <a:t>Desenchufar los dispositivos cuando no se utilizan, en lugar de dejarlos en modo de espera</a:t>
            </a:r>
            <a:r>
              <a:rPr lang="en-GB" sz="2200" dirty="0">
                <a:solidFill>
                  <a:srgbClr val="2B2C30"/>
                </a:solidFill>
                <a:cs typeface="Segoe UI"/>
              </a:rPr>
              <a:t>, reduce el consumo de energía. </a:t>
            </a:r>
          </a:p>
          <a:p>
            <a:pPr marL="914400" lvl="1" indent="-457200" latinLnBrk="0">
              <a:buFontTx/>
              <a:buChar char="•"/>
            </a:pPr>
            <a:r>
              <a:rPr lang="en-GB" sz="2200" dirty="0">
                <a:solidFill>
                  <a:srgbClr val="2B2C30"/>
                </a:solidFill>
                <a:cs typeface="Segoe UI"/>
                <a:hlinkClick r:id="rId4"/>
              </a:rPr>
              <a:t>Las regletas inteligentes </a:t>
            </a:r>
            <a:r>
              <a:rPr lang="en-GB" sz="2200" dirty="0">
                <a:solidFill>
                  <a:srgbClr val="2B2C30"/>
                </a:solidFill>
                <a:cs typeface="Segoe UI"/>
              </a:rPr>
              <a:t>también pueden ayudarle a gestionar varios dispositivos de forma más eficiente. </a:t>
            </a:r>
            <a:endParaRPr lang="en-GB" sz="2200" noProof="0" dirty="0">
              <a:ea typeface="Public San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https://www.smartenergygb.org/smart-living/smart-energy-tips/switching-appliances-off-stand-by</a:t>
            </a:r>
          </a:p>
          <a:p>
            <a:pPr marL="0" marR="0" lvl="0" indent="0" algn="l" defTabSz="914400" rtl="0" eaLnBrk="1" fontAlgn="auto" latinLnBrk="1" hangingPunct="1">
              <a:lnSpc>
                <a:spcPct val="100000"/>
              </a:lnSpc>
              <a:spcBef>
                <a:spcPts val="0"/>
              </a:spcBef>
              <a:spcAft>
                <a:spcPts val="0"/>
              </a:spcAft>
              <a:buClrTx/>
              <a:buSzTx/>
              <a:buFontTx/>
              <a:buNone/>
              <a:tabLst/>
              <a:defRPr/>
            </a:pPr>
            <a:r>
              <a:rPr lang="en-GB" dirty="0" err="1"/>
              <a:t>https://science.howstuffworks.com/environmental/green-tech/sustainable/smart-power-strip.htm</a:t>
            </a:r>
            <a:endParaRPr lang="en-GB"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1998175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Convertirse en prosumidor</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¿Cuáles son las ventajas de ser prosumidor e invertir en sistemas de energía renovable?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2631737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pic>
        <p:nvPicPr>
          <p:cNvPr id="5" name="Picture 4">
            <a:extLst>
              <a:ext uri="{FF2B5EF4-FFF2-40B4-BE49-F238E27FC236}">
                <a16:creationId xmlns:a16="http://schemas.microsoft.com/office/drawing/2014/main" id="{09492EED-FFAE-E523-F0A3-D96696D2C7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2180" y="6221873"/>
            <a:ext cx="1958312" cy="410480"/>
          </a:xfrm>
          <a:prstGeom prst="rect">
            <a:avLst/>
          </a:prstGeom>
        </p:spPr>
      </p:pic>
      <p:sp>
        <p:nvSpPr>
          <p:cNvPr id="6" name="TextBox 5">
            <a:extLst>
              <a:ext uri="{FF2B5EF4-FFF2-40B4-BE49-F238E27FC236}">
                <a16:creationId xmlns:a16="http://schemas.microsoft.com/office/drawing/2014/main" id="{D40DCD3E-5799-186D-29EA-42AB6D1BEC3F}"/>
              </a:ext>
            </a:extLst>
          </p:cNvPr>
          <p:cNvSpPr txBox="1"/>
          <p:nvPr userDrawn="1"/>
        </p:nvSpPr>
        <p:spPr>
          <a:xfrm>
            <a:off x="2086708" y="5996226"/>
            <a:ext cx="5498124" cy="861774"/>
          </a:xfrm>
          <a:prstGeom prst="rect">
            <a:avLst/>
          </a:prstGeom>
          <a:noFill/>
        </p:spPr>
        <p:txBody>
          <a:bodyPr wrap="square" rtlCol="0">
            <a:spAutoFit/>
          </a:bodyPr>
          <a:lstStyle/>
          <a:p>
            <a:pPr latinLnBrk="0" hangingPunct="0"/>
            <a:r>
              <a:rPr lang="es-ES_tradnl" sz="1000" b="0" i="0" kern="1200" noProof="0" dirty="0">
                <a:solidFill>
                  <a:schemeClr val="tx1"/>
                </a:solidFill>
                <a:effectLst/>
                <a:latin typeface="+mn-lt"/>
                <a:ea typeface="+mn-ea"/>
                <a:cs typeface="+mn-cs"/>
              </a:rPr>
              <a:t>Este proyecto ha recibido financiación del Programa Horizonte de Investigación e Innovación de la Unión Europea (2021-2027) en virtud del acuerdo de subvención n.º 101075596. La responsabilidad del contenido de este material recae exclusivamente en el proyecto Every1 y no refleja necesariamente la opinión de la Unión Europea. La presentación tiene licencia </a:t>
            </a:r>
            <a:r>
              <a:rPr lang="es-ES_tradnl" sz="1000" b="0" i="0" u="sng" kern="1200" noProof="0" dirty="0">
                <a:solidFill>
                  <a:schemeClr val="tx1"/>
                </a:solidFill>
                <a:effectLst/>
                <a:latin typeface="+mn-lt"/>
                <a:ea typeface="+mn-ea"/>
                <a:cs typeface="+mn-cs"/>
                <a:hlinkClick r:id="rId4" tooltip="Original URL: https://creativecommons.org/licenses/by-sa/4.0/deed.en. Click or tap if you trust this link."/>
              </a:rPr>
              <a:t>CC BY-SA 4.0, </a:t>
            </a:r>
            <a:r>
              <a:rPr lang="es-ES_tradnl" sz="1000" b="0" i="0" kern="1200" noProof="0" dirty="0">
                <a:solidFill>
                  <a:schemeClr val="tx1"/>
                </a:solidFill>
                <a:effectLst/>
                <a:latin typeface="+mn-lt"/>
                <a:ea typeface="+mn-ea"/>
                <a:cs typeface="+mn-cs"/>
              </a:rPr>
              <a:t>salvo que se indique lo contrario. </a:t>
            </a:r>
            <a:endParaRPr lang="es-ES_tradnl" sz="1000" noProof="0" dirty="0"/>
          </a:p>
        </p:txBody>
      </p:sp>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s://energysavingtrust.org.uk/advice/solar-panel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scoop.eu/"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glasgowsciencecentre.org/our-blog/energy-saving-tips-for-kid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hyperlink" Target="https://www.bbc.co.uk/bitesize/articles/zxxg3j6#zsmjh4j"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bkvenergy.com/blog/sustainable-landscaping-idea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renewableenergyhub.co.uk/blog/how-landlords-can-create-energy-efficient-propertie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hyperlink" Target="https://www.open.edu/openlearncreate/course/index.php?categoryid=1459"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hyperlink" Target="https://every1.energy/learning-materials"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every1.energy/learning-materials/what-energy-community-and-why-should-i-join"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commons.wikimedia.org/wiki/File:Daily_net_metering.png" TargetMode="External"/><Relationship Id="rId13"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ommons.wikimedia.org/wiki/File:Vorarlberger_Kraftwerke-Energy_meter_(electro)-smart_meter-02ASD.jpg" TargetMode="External"/><Relationship Id="rId12" Type="http://schemas.openxmlformats.org/officeDocument/2006/relationships/hyperlink" Target="https://commons.wikimedia.org/w/index.php?curid=119935282"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pexels.com/photo/paper-beside-macbook-669623/" TargetMode="External"/><Relationship Id="rId11" Type="http://schemas.openxmlformats.org/officeDocument/2006/relationships/hyperlink" Target="https://creativecommons.org/licenses/by/2.0/" TargetMode="External"/><Relationship Id="rId5" Type="http://schemas.openxmlformats.org/officeDocument/2006/relationships/hyperlink" Target="https://creativecommons.org/licenses/by-sa/2.0/" TargetMode="External"/><Relationship Id="rId10" Type="http://schemas.openxmlformats.org/officeDocument/2006/relationships/hyperlink" Target="https://www.flickr.com/photos/enecomedia/5600325194/" TargetMode="External"/><Relationship Id="rId4" Type="http://schemas.openxmlformats.org/officeDocument/2006/relationships/hyperlink" Target="https://www.flickr.com/photos/runasun/4531010970/in/photolist-A22YkS-7UoBGN-yoC18r-8Pco9t-5F64Yh-47UmLv-8zeaRX-cAuqrJ-cfpbU-8kvbRu-53QL3o-b4FmCP-8yaPuZ-29X6Ey-busgmk-NMx9Yg-31Krp8-edA7rR-2yUoaZ-5UjNoL-89B1bV-6fC1GJ-2D8m2p-3i6Qar-C9fQW-7wPmj-2AZgnA-8WLNZp-5D8zX-a1B3aL-5d7Fab-dGHwQ2-2DcQCd-8R1qa3-6vWc6-98YTMT-4c7Di8-k52dG-bFWRP-9oC7Cq-eyB4P-duFqnJ-b7F9bz-MBFob-27cHUML-9EwpBG-f1WV9R" TargetMode="External"/><Relationship Id="rId9" Type="http://schemas.openxmlformats.org/officeDocument/2006/relationships/hyperlink" Target="https://creativecommons.org/licenses/by-sa/3.0/deed.en"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creativecommons.org/licenses/by/2.0/" TargetMode="External"/><Relationship Id="rId3" Type="http://schemas.openxmlformats.org/officeDocument/2006/relationships/hyperlink" Target="https://www.pexels.com/photo/vertical-forest-residential-skyscrapers-in-milan-italy-19579742/" TargetMode="External"/><Relationship Id="rId7" Type="http://schemas.openxmlformats.org/officeDocument/2006/relationships/hyperlink" Target="https://www.flickr.com/photos/jirka_matousek/50749644658/"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creativecommons.org/licenses/by-nd/2.0/" TargetMode="External"/><Relationship Id="rId5" Type="http://schemas.openxmlformats.org/officeDocument/2006/relationships/hyperlink" Target="https://www.flickr.com/photos/thebetterday4u/51174493609/in/photolist-2Hsku-d8MLGY-2g2Evun-2g2Ey3Y-2g2Ew9U-2kY7E4k-2kXZ9GG-2kY9cGj-V3w587-2kY4Lug-2dohZqx-7nGu5-2osSaWJ-29iEFg-fMVrz-2oiaDBr-2oMJ7Lb-5bG5rE-2kvmnH5-4TEpSW-fPFSBx-4Tbyib-FQo2Nu-3mnd3-2m14AXo-2iNznNK-4eY2Vj-2k3DLTG-2okiw8V-c4t8fE-2m6vnHC-2nCjkK1-GWnJks-2nfDJjQ-2jMsD4k-2aQvgoe-ePzjq-2qzRq1S-2qgAaJ8-2gssWMj-2mXd4wc-7FKzGD-29e47rR-9dtn7V-2mYRqic-8pMQHn-22J2TDQ-2hjf54F-2pUHkFe-2qzRq2J" TargetMode="External"/><Relationship Id="rId10" Type="http://schemas.openxmlformats.org/officeDocument/2006/relationships/hyperlink" Target="https://creativecommons.org/licenses/by-sa/2.0/" TargetMode="External"/><Relationship Id="rId4" Type="http://schemas.openxmlformats.org/officeDocument/2006/relationships/hyperlink" Target="https://www.pexels.com/license/" TargetMode="External"/><Relationship Id="rId9" Type="http://schemas.openxmlformats.org/officeDocument/2006/relationships/hyperlink" Target="https://www.flickr.com/photos/vizpix/4544572654/"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smartenergygb.org/smart-living/smart-energy-tips/switching-appliances-off-stand-by"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science.howstuffworks.com/environmental/green-tech/sustainable/smart-power-strip.ht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6" name="Picture 5">
            <a:extLst>
              <a:ext uri="{FF2B5EF4-FFF2-40B4-BE49-F238E27FC236}">
                <a16:creationId xmlns:a16="http://schemas.microsoft.com/office/drawing/2014/main" id="{FF547F62-1C5C-142D-81C4-0CDB05DF3DF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0981" y="1875711"/>
            <a:ext cx="4501019" cy="3376626"/>
          </a:xfrm>
          <a:prstGeom prst="rect">
            <a:avLst/>
          </a:prstGeom>
        </p:spPr>
      </p:pic>
      <p:sp>
        <p:nvSpPr>
          <p:cNvPr id="2" name="Title 1">
            <a:extLst>
              <a:ext uri="{FF2B5EF4-FFF2-40B4-BE49-F238E27FC236}">
                <a16:creationId xmlns:a16="http://schemas.microsoft.com/office/drawing/2014/main" id="{FFC334A6-DBAB-A543-12EB-79F451596E4F}"/>
              </a:ext>
            </a:extLst>
          </p:cNvPr>
          <p:cNvSpPr>
            <a:spLocks noGrp="1"/>
          </p:cNvSpPr>
          <p:nvPr>
            <p:ph type="title" idx="4294967295"/>
          </p:nvPr>
        </p:nvSpPr>
        <p:spPr>
          <a:xfrm>
            <a:off x="576943" y="420576"/>
            <a:ext cx="6839156" cy="5470773"/>
          </a:xfrm>
          <a:prstGeom prst="rect">
            <a:avLst/>
          </a:prstGeom>
        </p:spPr>
        <p:txBody>
          <a:bodyPr/>
          <a:lstStyle/>
          <a:p>
            <a:pPr marL="0" marR="0" lvl="0" indent="0" defTabSz="914400" rtl="0" fontAlgn="auto" latinLnBrk="0" hangingPunct="1">
              <a:lnSpc>
                <a:spcPct val="90000"/>
              </a:lnSpc>
              <a:spcBef>
                <a:spcPct val="0"/>
              </a:spcBef>
              <a:spcAft>
                <a:spcPts val="0"/>
              </a:spcAft>
              <a:buClrTx/>
              <a:buSzTx/>
              <a:buFontTx/>
              <a:buNone/>
              <a:tabLst/>
              <a:defRPr/>
            </a:pPr>
            <a:r>
              <a:rPr lang="es-ES_tradnl" sz="6000" kern="1200" noProof="1">
                <a:solidFill>
                  <a:srgbClr val="231F20"/>
                </a:solidFill>
                <a:effectLst/>
                <a:latin typeface="Calibri" panose="020F0502020204030204" pitchFamily="34" charset="0"/>
                <a:ea typeface="맑은 고딕" panose="020B0503020000020004" pitchFamily="34" charset="-127"/>
                <a:cs typeface="Arial" panose="020B0604020202020204" pitchFamily="34" charset="0"/>
              </a:rPr>
              <a:t>Participa en la Transición: </a:t>
            </a:r>
            <a:r>
              <a:rPr lang="es-ES_tradnl" sz="6000" kern="1200" noProof="1">
                <a:solidFill>
                  <a:schemeClr val="tx1"/>
                </a:solidFill>
                <a:effectLst/>
              </a:rPr>
              <a:t>9 sencillos pasos para pr</a:t>
            </a:r>
            <a:r>
              <a:rPr lang="es-ES_tradnl" sz="6000" noProof="1"/>
              <a:t>o</a:t>
            </a:r>
            <a:r>
              <a:rPr lang="es-ES_tradnl" sz="6000" kern="1200" noProof="1">
                <a:solidFill>
                  <a:schemeClr val="tx1"/>
                </a:solidFill>
                <a:effectLst/>
              </a:rPr>
              <a:t>pietarios y arrendadores</a:t>
            </a:r>
            <a:endParaRPr lang="es-ES_tradnl" sz="6000" noProof="1">
              <a:effectLst/>
            </a:endParaRPr>
          </a:p>
        </p:txBody>
      </p:sp>
    </p:spTree>
    <p:extLst>
      <p:ext uri="{BB962C8B-B14F-4D97-AF65-F5344CB8AC3E}">
        <p14:creationId xmlns:p14="http://schemas.microsoft.com/office/powerpoint/2010/main" val="762437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A27C7BF-6E5E-B9AD-A627-48AFBB0BE61F}"/>
              </a:ext>
            </a:extLst>
          </p:cNvPr>
          <p:cNvSpPr>
            <a:spLocks noGrp="1"/>
          </p:cNvSpPr>
          <p:nvPr>
            <p:ph type="title" idx="4294967295"/>
          </p:nvPr>
        </p:nvSpPr>
        <p:spPr>
          <a:xfrm>
            <a:off x="511628" y="620485"/>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3. Convertirse en prosumidor</a:t>
            </a:r>
            <a:endParaRPr lang="es-ES_tradnl" noProof="1">
              <a:effectLst/>
            </a:endParaRPr>
          </a:p>
          <a:p>
            <a:endParaRPr lang="es-ES_tradnl" noProof="1"/>
          </a:p>
        </p:txBody>
      </p:sp>
      <p:sp>
        <p:nvSpPr>
          <p:cNvPr id="4" name="TextBox 3">
            <a:extLst>
              <a:ext uri="{FF2B5EF4-FFF2-40B4-BE49-F238E27FC236}">
                <a16:creationId xmlns:a16="http://schemas.microsoft.com/office/drawing/2014/main" id="{92FE9A94-DCC1-E1C5-4D79-C962BC490CDE}"/>
              </a:ext>
            </a:extLst>
          </p:cNvPr>
          <p:cNvSpPr txBox="1"/>
          <p:nvPr/>
        </p:nvSpPr>
        <p:spPr>
          <a:xfrm>
            <a:off x="4491346" y="2149019"/>
            <a:ext cx="7700654" cy="4708981"/>
          </a:xfrm>
          <a:prstGeom prst="rect">
            <a:avLst/>
          </a:prstGeom>
          <a:noFill/>
        </p:spPr>
        <p:txBody>
          <a:bodyPr wrap="square" rtlCol="0">
            <a:spAutoFit/>
          </a:bodyPr>
          <a:lstStyle/>
          <a:p>
            <a:pPr marL="457200" indent="-457200" latinLnBrk="0">
              <a:buChar char="•"/>
            </a:pPr>
            <a:r>
              <a:rPr lang="en-US" sz="2000" dirty="0">
                <a:solidFill>
                  <a:srgbClr val="2B2C30"/>
                </a:solidFill>
                <a:ea typeface="Public Sans"/>
                <a:cs typeface="Segoe UI"/>
              </a:rPr>
              <a:t>Un prosumidor es alguien que produce y consume energía. </a:t>
            </a:r>
          </a:p>
          <a:p>
            <a:pPr marL="457200" indent="-457200" latinLnBrk="0">
              <a:buChar char="•"/>
            </a:pPr>
            <a:r>
              <a:rPr lang="en-US" sz="2000" dirty="0">
                <a:solidFill>
                  <a:srgbClr val="2B2C30"/>
                </a:solidFill>
                <a:ea typeface="Public Sans"/>
                <a:cs typeface="Segoe UI"/>
              </a:rPr>
              <a:t>Por ejemplo, si invierte en sistemas de energía renovable, como paneles solares, generará su propia electricidad. Esto reduce la dependencia de la red eléctrica. También es posible que pueda vender el exceso de energía a las empresas de servicios públicos.</a:t>
            </a:r>
          </a:p>
          <a:p>
            <a:pPr marL="457200" indent="-457200" latinLnBrk="0">
              <a:buChar char="•"/>
            </a:pPr>
            <a:r>
              <a:rPr lang="en-US" sz="2000" dirty="0">
                <a:solidFill>
                  <a:srgbClr val="2B2C30"/>
                </a:solidFill>
                <a:ea typeface="Public Sans"/>
                <a:cs typeface="Segoe UI"/>
              </a:rPr>
              <a:t>La instalación de paneles solares puede aumentar el valor de su propiedad. </a:t>
            </a:r>
          </a:p>
          <a:p>
            <a:pPr marL="457200" indent="-457200" latinLnBrk="0">
              <a:buChar char="•"/>
            </a:pPr>
            <a:r>
              <a:rPr lang="en-US" sz="2000" dirty="0">
                <a:solidFill>
                  <a:srgbClr val="2B2C30"/>
                </a:solidFill>
                <a:ea typeface="Public Sans"/>
                <a:cs typeface="Segoe UI"/>
              </a:rPr>
              <a:t>Si es propietario de una vivienda, la instalación de paneles solares también puede resultar atractiva para los inquilinos concienciados con el medio ambiente.</a:t>
            </a:r>
          </a:p>
          <a:p>
            <a:pPr marL="457200" indent="-457200" latinLnBrk="0">
              <a:buFontTx/>
              <a:buChar char="•"/>
            </a:pPr>
            <a:r>
              <a:rPr lang="en-US" sz="2000" dirty="0">
                <a:solidFill>
                  <a:srgbClr val="2B2C30"/>
                </a:solidFill>
                <a:ea typeface="Public Sans"/>
                <a:cs typeface="Segoe UI"/>
              </a:rPr>
              <a:t>Puede utilizar la </a:t>
            </a:r>
            <a:r>
              <a:rPr lang="en-US" sz="2000" dirty="0">
                <a:solidFill>
                  <a:srgbClr val="2B2C30"/>
                </a:solidFill>
                <a:ea typeface="Public Sans"/>
                <a:cs typeface="Segoe UI"/>
                <a:hlinkClick r:id="rId3"/>
              </a:rPr>
              <a:t>calculadora de paneles solares</a:t>
            </a:r>
            <a:r>
              <a:rPr lang="en-US" sz="2000" dirty="0">
                <a:solidFill>
                  <a:srgbClr val="2B2C30"/>
                </a:solidFill>
                <a:ea typeface="Public Sans"/>
                <a:cs typeface="Segoe UI"/>
              </a:rPr>
              <a:t> de Energy Saving Trust para averiguar si los paneles solares son adecuados para usted.</a:t>
            </a:r>
          </a:p>
          <a:p>
            <a:pPr latinLnBrk="0"/>
            <a:endParaRPr lang="en-US" sz="2000" dirty="0"/>
          </a:p>
          <a:p>
            <a:pPr marL="457200" indent="-457200" latinLnBrk="0">
              <a:buChar char="•"/>
            </a:pPr>
            <a:endParaRPr lang="en-US" sz="2000" dirty="0">
              <a:solidFill>
                <a:srgbClr val="2B2C30"/>
              </a:solidFill>
              <a:ea typeface="Public Sans"/>
              <a:cs typeface="Public Sans"/>
            </a:endParaRPr>
          </a:p>
        </p:txBody>
      </p:sp>
      <p:pic>
        <p:nvPicPr>
          <p:cNvPr id="7" name="Picture 6">
            <a:extLst>
              <a:ext uri="{FF2B5EF4-FFF2-40B4-BE49-F238E27FC236}">
                <a16:creationId xmlns:a16="http://schemas.microsoft.com/office/drawing/2014/main" id="{9DF7CFAA-ECA7-9A7A-CAA7-AB424970667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36691"/>
            <a:ext cx="4491346" cy="2982589"/>
          </a:xfrm>
          <a:prstGeom prst="rect">
            <a:avLst/>
          </a:prstGeom>
        </p:spPr>
      </p:pic>
    </p:spTree>
    <p:extLst>
      <p:ext uri="{BB962C8B-B14F-4D97-AF65-F5344CB8AC3E}">
        <p14:creationId xmlns:p14="http://schemas.microsoft.com/office/powerpoint/2010/main" val="330462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D7624E-35BF-3B85-1628-D369F47D5779}"/>
              </a:ext>
            </a:extLst>
          </p:cNvPr>
          <p:cNvSpPr>
            <a:spLocks noGrp="1"/>
          </p:cNvSpPr>
          <p:nvPr>
            <p:ph type="title" idx="4294967295"/>
          </p:nvPr>
        </p:nvSpPr>
        <p:spPr>
          <a:xfrm>
            <a:off x="557408" y="678634"/>
            <a:ext cx="10515600" cy="1325563"/>
          </a:xfrm>
          <a:prstGeom prst="rect">
            <a:avLst/>
          </a:prstGeom>
        </p:spPr>
        <p:txBody>
          <a:bodyPr/>
          <a:lstStyle/>
          <a:p>
            <a:pPr rtl="0" eaLnBrk="1" latinLnBrk="0" hangingPunct="1"/>
            <a:r>
              <a:rPr lang="es-ES_tradnl" sz="2800" b="1" kern="1200" noProof="1">
                <a:solidFill>
                  <a:srgbClr val="FFFFFF"/>
                </a:solidFill>
                <a:effectLst/>
                <a:latin typeface="Public Sans"/>
                <a:ea typeface="Public Sans"/>
                <a:cs typeface="Public Sans"/>
              </a:rPr>
              <a:t>4. Trabajar juntos: comunidades energéticas - Introducción</a:t>
            </a:r>
            <a:endParaRPr lang="es-ES_tradnl" noProof="1">
              <a:effectLst/>
            </a:endParaRPr>
          </a:p>
          <a:p>
            <a:endParaRPr lang="es-ES_tradnl"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1478071" y="2718148"/>
            <a:ext cx="9594937" cy="3046988"/>
          </a:xfrm>
          <a:prstGeom prst="rect">
            <a:avLst/>
          </a:prstGeom>
          <a:noFill/>
        </p:spPr>
        <p:txBody>
          <a:bodyPr wrap="square" rtlCol="0">
            <a:spAutoFit/>
          </a:bodyPr>
          <a:lstStyle/>
          <a:p>
            <a:pPr algn="ctr" latinLnBrk="0"/>
            <a:r>
              <a:rPr lang="en-US" sz="4800" i="1" dirty="0">
                <a:solidFill>
                  <a:schemeClr val="accent2"/>
                </a:solidFill>
              </a:rPr>
              <a:t>¿Cómo puede la adhesión a una comunidad energética aumentar la eficiencia energética y el ahorro de costes?</a:t>
            </a:r>
          </a:p>
          <a:p>
            <a:pPr algn="ctr" latinLnBrk="0"/>
            <a:endParaRPr lang="en-US" sz="4800" i="1" dirty="0">
              <a:solidFill>
                <a:schemeClr val="accent2"/>
              </a:solidFill>
            </a:endParaRPr>
          </a:p>
        </p:txBody>
      </p:sp>
    </p:spTree>
    <p:extLst>
      <p:ext uri="{BB962C8B-B14F-4D97-AF65-F5344CB8AC3E}">
        <p14:creationId xmlns:p14="http://schemas.microsoft.com/office/powerpoint/2010/main" val="1507531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DF6551-3F84-A61D-A32C-FB3218F8387F}"/>
              </a:ext>
            </a:extLst>
          </p:cNvPr>
          <p:cNvSpPr>
            <a:spLocks noGrp="1"/>
          </p:cNvSpPr>
          <p:nvPr>
            <p:ph type="title" idx="4294967295"/>
          </p:nvPr>
        </p:nvSpPr>
        <p:spPr>
          <a:xfrm>
            <a:off x="498565" y="638790"/>
            <a:ext cx="10515600" cy="1325563"/>
          </a:xfrm>
          <a:prstGeom prst="rect">
            <a:avLst/>
          </a:prstGeom>
        </p:spPr>
        <p:txBody>
          <a:bodyPr/>
          <a:lstStyle/>
          <a:p>
            <a:pPr rtl="0" eaLnBrk="1" latinLnBrk="0" hangingPunct="1"/>
            <a:r>
              <a:rPr lang="es-ES_tradnl" sz="2800" b="1" kern="1200" noProof="1">
                <a:solidFill>
                  <a:srgbClr val="FFFFFF"/>
                </a:solidFill>
                <a:effectLst/>
                <a:latin typeface="Public Sans"/>
                <a:ea typeface="Public Sans"/>
                <a:cs typeface="Public Sans"/>
              </a:rPr>
              <a:t>4. Trabajar juntos: comunidades energéticas </a:t>
            </a:r>
            <a:endParaRPr lang="es-ES_tradnl" noProof="1">
              <a:effectLst/>
            </a:endParaRPr>
          </a:p>
          <a:p>
            <a:endParaRPr lang="es-ES_tradnl" noProof="1"/>
          </a:p>
        </p:txBody>
      </p:sp>
      <p:sp>
        <p:nvSpPr>
          <p:cNvPr id="4" name="TextBox 3">
            <a:extLst>
              <a:ext uri="{FF2B5EF4-FFF2-40B4-BE49-F238E27FC236}">
                <a16:creationId xmlns:a16="http://schemas.microsoft.com/office/drawing/2014/main" id="{B86F7BA3-B558-E7EE-49BC-1EDCDFCA81CE}"/>
              </a:ext>
            </a:extLst>
          </p:cNvPr>
          <p:cNvSpPr txBox="1"/>
          <p:nvPr/>
        </p:nvSpPr>
        <p:spPr>
          <a:xfrm>
            <a:off x="5481829" y="2643086"/>
            <a:ext cx="6504749" cy="3477875"/>
          </a:xfrm>
          <a:prstGeom prst="rect">
            <a:avLst/>
          </a:prstGeom>
          <a:noFill/>
        </p:spPr>
        <p:txBody>
          <a:bodyPr wrap="square" rtlCol="0">
            <a:spAutoFit/>
          </a:bodyPr>
          <a:lstStyle/>
          <a:p>
            <a:pPr marL="342900" indent="-342900" latinLnBrk="0">
              <a:buFont typeface="Arial" panose="020B0604020202020204" pitchFamily="34" charset="0"/>
              <a:buChar char="•"/>
            </a:pPr>
            <a:r>
              <a:rPr lang="en-US" sz="2000" dirty="0">
                <a:solidFill>
                  <a:srgbClr val="2B2C30"/>
                </a:solidFill>
                <a:ea typeface="Public Sans"/>
                <a:cs typeface="Segoe UI"/>
              </a:rPr>
              <a:t>Las comunidades energéticas invierten colectivamente en proyectos de energía renovable, comparten recursos y se apoyan mutuamente para reducir el consumo energético. </a:t>
            </a:r>
          </a:p>
          <a:p>
            <a:pPr marL="342900" indent="-342900" latinLnBrk="0">
              <a:buFont typeface="Arial" panose="020B0604020202020204" pitchFamily="34" charset="0"/>
              <a:buChar char="•"/>
            </a:pPr>
            <a:r>
              <a:rPr lang="en-US" sz="2000" dirty="0">
                <a:solidFill>
                  <a:srgbClr val="2B2C30"/>
                </a:solidFill>
                <a:ea typeface="Public Sans"/>
                <a:cs typeface="Segoe UI"/>
                <a:hlinkClick r:id="rId3"/>
              </a:rPr>
              <a:t>Hay miles de comunidades energéticas en toda Europa</a:t>
            </a:r>
            <a:r>
              <a:rPr lang="en-US" sz="2000" dirty="0">
                <a:solidFill>
                  <a:srgbClr val="2B2C30"/>
                </a:solidFill>
                <a:ea typeface="Public Sans"/>
                <a:cs typeface="Segoe UI"/>
              </a:rPr>
              <a:t>.</a:t>
            </a:r>
          </a:p>
          <a:p>
            <a:pPr marL="342900" indent="-342900" latinLnBrk="0">
              <a:buFont typeface="Arial" panose="020B0604020202020204" pitchFamily="34" charset="0"/>
              <a:buChar char="•"/>
            </a:pPr>
            <a:r>
              <a:rPr lang="en-US" sz="2000" dirty="0">
                <a:solidFill>
                  <a:srgbClr val="2B2C30"/>
                </a:solidFill>
                <a:ea typeface="Public Sans"/>
                <a:cs typeface="Segoe UI"/>
              </a:rPr>
              <a:t>Únase o forme una comunidad energética para colaborar con sus vecinos en iniciativas de ahorro energético. </a:t>
            </a:r>
            <a:endParaRPr lang="en-US" sz="2000" dirty="0">
              <a:ea typeface="Public Sans"/>
            </a:endParaRPr>
          </a:p>
          <a:p>
            <a:pPr marL="342900" indent="-342900" latinLnBrk="0">
              <a:buFont typeface="Arial" panose="020B0604020202020204" pitchFamily="34" charset="0"/>
              <a:buChar char="•"/>
            </a:pPr>
            <a:r>
              <a:rPr lang="en-US" sz="2000" dirty="0">
                <a:solidFill>
                  <a:srgbClr val="2B2C30"/>
                </a:solidFill>
                <a:ea typeface="Public Sans"/>
                <a:cs typeface="Segoe UI"/>
              </a:rPr>
              <a:t>Al trabajar juntos, los miembros pueden beneficiarse del intercambio de conocimientos, el poder de compra al por mayor y la negociación colectiva para obtener mejores tarifas energéticas.</a:t>
            </a:r>
            <a:r>
              <a:rPr lang="en-US" sz="2000" dirty="0">
                <a:solidFill>
                  <a:srgbClr val="2B2C30"/>
                </a:solidFill>
                <a:ea typeface="Public Sans"/>
                <a:cs typeface="Public Sans"/>
              </a:rPr>
              <a:t> </a:t>
            </a:r>
            <a:endParaRPr lang="en-US" sz="2000" dirty="0"/>
          </a:p>
          <a:p>
            <a:pPr marL="342900" indent="-342900" latinLnBrk="0">
              <a:buFont typeface="Arial" panose="020B0604020202020204" pitchFamily="34" charset="0"/>
              <a:buChar char="•"/>
            </a:pPr>
            <a:endParaRPr lang="en-GB" sz="2000" noProof="0" dirty="0"/>
          </a:p>
        </p:txBody>
      </p:sp>
      <p:pic>
        <p:nvPicPr>
          <p:cNvPr id="7" name="Picture 6">
            <a:extLst>
              <a:ext uri="{FF2B5EF4-FFF2-40B4-BE49-F238E27FC236}">
                <a16:creationId xmlns:a16="http://schemas.microsoft.com/office/drawing/2014/main" id="{6C6D64EB-C785-0DF9-1A1E-7E4D921486D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695" y="2962021"/>
            <a:ext cx="5197866" cy="2594565"/>
          </a:xfrm>
          <a:prstGeom prst="rect">
            <a:avLst/>
          </a:prstGeom>
        </p:spPr>
      </p:pic>
    </p:spTree>
    <p:extLst>
      <p:ext uri="{BB962C8B-B14F-4D97-AF65-F5344CB8AC3E}">
        <p14:creationId xmlns:p14="http://schemas.microsoft.com/office/powerpoint/2010/main" val="47306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43C754-7477-97EF-D72C-660366773EFC}"/>
              </a:ext>
            </a:extLst>
          </p:cNvPr>
          <p:cNvSpPr>
            <a:spLocks noGrp="1"/>
          </p:cNvSpPr>
          <p:nvPr>
            <p:ph type="title" idx="4294967295"/>
          </p:nvPr>
        </p:nvSpPr>
        <p:spPr>
          <a:xfrm>
            <a:off x="544882" y="704760"/>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5. Ayudar a otros a ahorrar energía: introducción</a:t>
            </a:r>
            <a:endParaRPr lang="es-ES_tradnl" noProof="1">
              <a:effectLst/>
            </a:endParaRPr>
          </a:p>
          <a:p>
            <a:endParaRPr lang="es-ES_tradnl"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1465545" y="2693096"/>
            <a:ext cx="9594937" cy="2308324"/>
          </a:xfrm>
          <a:prstGeom prst="rect">
            <a:avLst/>
          </a:prstGeom>
          <a:noFill/>
        </p:spPr>
        <p:txBody>
          <a:bodyPr wrap="square" rtlCol="0">
            <a:spAutoFit/>
          </a:bodyPr>
          <a:lstStyle/>
          <a:p>
            <a:pPr algn="ctr" latinLnBrk="0"/>
            <a:r>
              <a:rPr lang="en-US" sz="4800" i="1" dirty="0">
                <a:solidFill>
                  <a:schemeClr val="accent2"/>
                </a:solidFill>
              </a:rPr>
              <a:t>¿</a:t>
            </a:r>
            <a:r>
              <a:rPr lang="en-US" sz="4800" i="1" dirty="0" err="1">
                <a:solidFill>
                  <a:schemeClr val="accent2"/>
                </a:solidFill>
              </a:rPr>
              <a:t>Cómo</a:t>
            </a:r>
            <a:r>
              <a:rPr lang="en-US" sz="4800" i="1" dirty="0">
                <a:solidFill>
                  <a:schemeClr val="accent2"/>
                </a:solidFill>
              </a:rPr>
              <a:t> </a:t>
            </a:r>
            <a:r>
              <a:rPr lang="en-US" sz="4800" i="1" dirty="0" err="1">
                <a:solidFill>
                  <a:schemeClr val="accent2"/>
                </a:solidFill>
              </a:rPr>
              <a:t>puede</a:t>
            </a:r>
            <a:r>
              <a:rPr lang="en-US" sz="4800" i="1" dirty="0">
                <a:solidFill>
                  <a:schemeClr val="accent2"/>
                </a:solidFill>
              </a:rPr>
              <a:t> ayudar a otros a adoptar prácticas de ahorro energético? </a:t>
            </a:r>
          </a:p>
        </p:txBody>
      </p:sp>
    </p:spTree>
    <p:extLst>
      <p:ext uri="{BB962C8B-B14F-4D97-AF65-F5344CB8AC3E}">
        <p14:creationId xmlns:p14="http://schemas.microsoft.com/office/powerpoint/2010/main" val="3736982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3A4A22-610E-74D8-6B7C-A0E8F809E41A}"/>
              </a:ext>
            </a:extLst>
          </p:cNvPr>
          <p:cNvSpPr>
            <a:spLocks noGrp="1"/>
          </p:cNvSpPr>
          <p:nvPr>
            <p:ph type="title" idx="4294967295"/>
          </p:nvPr>
        </p:nvSpPr>
        <p:spPr>
          <a:xfrm>
            <a:off x="583376" y="764667"/>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5. Ayudar a otros a ahorrar energía</a:t>
            </a:r>
            <a:endParaRPr lang="es-ES_tradnl" noProof="1">
              <a:effectLst/>
            </a:endParaRPr>
          </a:p>
          <a:p>
            <a:endParaRPr lang="es-ES_tradnl" noProof="1"/>
          </a:p>
        </p:txBody>
      </p:sp>
      <p:sp>
        <p:nvSpPr>
          <p:cNvPr id="4" name="TextBox 3">
            <a:extLst>
              <a:ext uri="{FF2B5EF4-FFF2-40B4-BE49-F238E27FC236}">
                <a16:creationId xmlns:a16="http://schemas.microsoft.com/office/drawing/2014/main" id="{C48B4B3E-49EA-5666-7C14-9015697F413B}"/>
              </a:ext>
            </a:extLst>
          </p:cNvPr>
          <p:cNvSpPr txBox="1"/>
          <p:nvPr/>
        </p:nvSpPr>
        <p:spPr>
          <a:xfrm>
            <a:off x="4151147" y="2406208"/>
            <a:ext cx="7675982" cy="4154984"/>
          </a:xfrm>
          <a:prstGeom prst="rect">
            <a:avLst/>
          </a:prstGeom>
          <a:noFill/>
        </p:spPr>
        <p:txBody>
          <a:bodyPr wrap="square" rtlCol="0">
            <a:spAutoFit/>
          </a:bodyPr>
          <a:lstStyle/>
          <a:p>
            <a:pPr marL="457200" indent="-457200" latinLnBrk="0">
              <a:buChar char="•"/>
            </a:pPr>
            <a:r>
              <a:rPr lang="es-ES" sz="2400" dirty="0"/>
              <a:t>Anime a las personas con las que vive o a sus inquilinos a que comprendan cómo y cuándo consumen energía.</a:t>
            </a:r>
          </a:p>
          <a:p>
            <a:pPr marL="457200" indent="-457200" latinLnBrk="0">
              <a:buChar char="•"/>
            </a:pPr>
            <a:r>
              <a:rPr lang="en-GB" sz="2400" noProof="0" dirty="0">
                <a:solidFill>
                  <a:srgbClr val="2B2C30"/>
                </a:solidFill>
                <a:ea typeface="Public Sans"/>
                <a:cs typeface="Segoe UI"/>
              </a:rPr>
              <a:t>¡Nunca se es demasiado joven para pensar en el ahorro energético! Lea algunos </a:t>
            </a:r>
            <a:r>
              <a:rPr lang="en-GB" sz="2400" noProof="0" dirty="0">
                <a:solidFill>
                  <a:srgbClr val="2B2C30"/>
                </a:solidFill>
                <a:ea typeface="Public Sans"/>
                <a:cs typeface="Segoe UI"/>
                <a:hlinkClick r:id="rId3"/>
              </a:rPr>
              <a:t>consejos de ahorro energético para niños </a:t>
            </a:r>
            <a:r>
              <a:rPr lang="en-GB" sz="2400" noProof="0" dirty="0">
                <a:solidFill>
                  <a:srgbClr val="2B2C30"/>
                </a:solidFill>
                <a:ea typeface="Public Sans"/>
                <a:cs typeface="Segoe UI"/>
              </a:rPr>
              <a:t>o eche un vistazo a este artículo de BBC Bitesize sobre </a:t>
            </a:r>
            <a:r>
              <a:rPr lang="en-GB" sz="2400" noProof="0" dirty="0">
                <a:solidFill>
                  <a:srgbClr val="2B2C30"/>
                </a:solidFill>
                <a:ea typeface="Public Sans"/>
                <a:cs typeface="Segoe UI"/>
                <a:hlinkClick r:id="rId4"/>
              </a:rPr>
              <a:t>el ahorro energético</a:t>
            </a:r>
            <a:r>
              <a:rPr lang="en-GB" sz="2400" noProof="0" dirty="0">
                <a:solidFill>
                  <a:srgbClr val="2B2C30"/>
                </a:solidFill>
                <a:ea typeface="Public Sans"/>
                <a:cs typeface="Segoe UI"/>
              </a:rPr>
              <a:t>.</a:t>
            </a:r>
          </a:p>
          <a:p>
            <a:pPr marL="457200" indent="-457200" latinLnBrk="0">
              <a:buChar char="•"/>
            </a:pPr>
            <a:r>
              <a:rPr lang="en-GB" sz="2400" noProof="0" dirty="0">
                <a:solidFill>
                  <a:srgbClr val="2B2C30"/>
                </a:solidFill>
                <a:ea typeface="Public Sans"/>
                <a:cs typeface="Segoe UI"/>
              </a:rPr>
              <a:t>Si es propietario, podría considerar ofrecer incentivos a los inquilinos que participen activamente en iniciativas de ahorro energético, como una reducción del alquiler o créditos en las facturas de servicios públicos. </a:t>
            </a:r>
            <a:endParaRPr lang="en-GB" sz="2400" noProof="0" dirty="0">
              <a:ea typeface="Public Sans"/>
            </a:endParaRPr>
          </a:p>
          <a:p>
            <a:pPr latinLnBrk="0"/>
            <a:endParaRPr lang="en-GB" sz="2400" noProof="0" dirty="0">
              <a:solidFill>
                <a:srgbClr val="2B2C30"/>
              </a:solidFill>
              <a:ea typeface="Public Sans"/>
              <a:cs typeface="Public Sans"/>
            </a:endParaRPr>
          </a:p>
        </p:txBody>
      </p:sp>
      <p:pic>
        <p:nvPicPr>
          <p:cNvPr id="9" name="Picture 8">
            <a:extLst>
              <a:ext uri="{FF2B5EF4-FFF2-40B4-BE49-F238E27FC236}">
                <a16:creationId xmlns:a16="http://schemas.microsoft.com/office/drawing/2014/main" id="{C9AA019A-3DA0-9B9E-8470-EDE6DEB81CE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376" y="2090230"/>
            <a:ext cx="3249588" cy="4559734"/>
          </a:xfrm>
          <a:prstGeom prst="rect">
            <a:avLst/>
          </a:prstGeom>
        </p:spPr>
      </p:pic>
    </p:spTree>
    <p:extLst>
      <p:ext uri="{BB962C8B-B14F-4D97-AF65-F5344CB8AC3E}">
        <p14:creationId xmlns:p14="http://schemas.microsoft.com/office/powerpoint/2010/main" val="54265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A32CAC-892E-6ED1-89B2-C5EC92C8D715}"/>
              </a:ext>
            </a:extLst>
          </p:cNvPr>
          <p:cNvSpPr>
            <a:spLocks noGrp="1"/>
          </p:cNvSpPr>
          <p:nvPr>
            <p:ph type="title" idx="4294967295"/>
          </p:nvPr>
        </p:nvSpPr>
        <p:spPr>
          <a:xfrm>
            <a:off x="557408" y="717822"/>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6. Paisajismo energéticamente eficiente: introducción</a:t>
            </a:r>
            <a:endParaRPr lang="es-ES_tradnl" noProof="1">
              <a:effectLst/>
            </a:endParaRPr>
          </a:p>
          <a:p>
            <a:endParaRPr lang="es-ES_tradnl"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1478071" y="2906038"/>
            <a:ext cx="9594937" cy="3046988"/>
          </a:xfrm>
          <a:prstGeom prst="rect">
            <a:avLst/>
          </a:prstGeom>
          <a:noFill/>
        </p:spPr>
        <p:txBody>
          <a:bodyPr wrap="square" rtlCol="0">
            <a:spAutoFit/>
          </a:bodyPr>
          <a:lstStyle/>
          <a:p>
            <a:pPr algn="ctr" latinLnBrk="0"/>
            <a:r>
              <a:rPr lang="en-US" sz="4800" i="1" dirty="0">
                <a:solidFill>
                  <a:schemeClr val="accent2"/>
                </a:solidFill>
              </a:rPr>
              <a:t>¿Cómo puede el paisajismo energéticamente eficiente reducir los costes energéticos y mejorar el confort?</a:t>
            </a:r>
          </a:p>
          <a:p>
            <a:pPr algn="ctr" latinLnBrk="0"/>
            <a:endParaRPr lang="en-US" sz="4800" i="1" dirty="0">
              <a:solidFill>
                <a:schemeClr val="accent2"/>
              </a:solidFill>
            </a:endParaRPr>
          </a:p>
        </p:txBody>
      </p:sp>
    </p:spTree>
    <p:extLst>
      <p:ext uri="{BB962C8B-B14F-4D97-AF65-F5344CB8AC3E}">
        <p14:creationId xmlns:p14="http://schemas.microsoft.com/office/powerpoint/2010/main" val="4114357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14CFAE-2A20-93D4-EA4F-0AC98D5534E3}"/>
              </a:ext>
            </a:extLst>
          </p:cNvPr>
          <p:cNvSpPr>
            <a:spLocks noGrp="1"/>
          </p:cNvSpPr>
          <p:nvPr>
            <p:ph type="title" idx="4294967295"/>
          </p:nvPr>
        </p:nvSpPr>
        <p:spPr>
          <a:xfrm>
            <a:off x="481594" y="706902"/>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6. Paisajismo energéticamente eficiente </a:t>
            </a:r>
            <a:endParaRPr lang="es-ES_tradnl" noProof="1">
              <a:effectLst/>
            </a:endParaRPr>
          </a:p>
          <a:p>
            <a:endParaRPr lang="es-ES_tradnl" noProof="1"/>
          </a:p>
        </p:txBody>
      </p:sp>
      <p:sp>
        <p:nvSpPr>
          <p:cNvPr id="4" name="TextBox 3">
            <a:extLst>
              <a:ext uri="{FF2B5EF4-FFF2-40B4-BE49-F238E27FC236}">
                <a16:creationId xmlns:a16="http://schemas.microsoft.com/office/drawing/2014/main" id="{5B37293F-24F8-0380-1F80-AE575BD0E6B4}"/>
              </a:ext>
            </a:extLst>
          </p:cNvPr>
          <p:cNvSpPr txBox="1"/>
          <p:nvPr/>
        </p:nvSpPr>
        <p:spPr>
          <a:xfrm>
            <a:off x="5739394" y="2292039"/>
            <a:ext cx="6075123" cy="4093428"/>
          </a:xfrm>
          <a:prstGeom prst="rect">
            <a:avLst/>
          </a:prstGeom>
          <a:noFill/>
        </p:spPr>
        <p:txBody>
          <a:bodyPr wrap="square" rtlCol="0">
            <a:spAutoFit/>
          </a:bodyPr>
          <a:lstStyle/>
          <a:p>
            <a:pPr marL="342900" indent="-342900" latinLnBrk="0">
              <a:buFont typeface="Arial" panose="020B0604020202020204" pitchFamily="34" charset="0"/>
              <a:buChar char="•"/>
            </a:pPr>
            <a:r>
              <a:rPr lang="en-US" sz="2000" dirty="0">
                <a:solidFill>
                  <a:srgbClr val="2B2C30"/>
                </a:solidFill>
                <a:ea typeface="Public Sans"/>
                <a:cs typeface="Segoe UI"/>
              </a:rPr>
              <a:t>La forma en que diseñamos los espacios exteriores puede reducir el consumo de energía y, al mismo tiempo, aumentar el confort y la biodiversidad. </a:t>
            </a:r>
          </a:p>
          <a:p>
            <a:pPr marL="342900" indent="-342900" latinLnBrk="0">
              <a:buFont typeface="Arial" panose="020B0604020202020204" pitchFamily="34" charset="0"/>
              <a:buChar char="•"/>
            </a:pPr>
            <a:r>
              <a:rPr lang="en-US" sz="2000" dirty="0">
                <a:solidFill>
                  <a:srgbClr val="2B2C30"/>
                </a:solidFill>
                <a:ea typeface="Public Sans"/>
                <a:cs typeface="Segoe UI"/>
              </a:rPr>
              <a:t>Por ejemplo: </a:t>
            </a:r>
          </a:p>
          <a:p>
            <a:pPr marL="800100" lvl="1" indent="-342900" latinLnBrk="0">
              <a:buFont typeface="Arial" panose="020B0604020202020204" pitchFamily="34" charset="0"/>
              <a:buChar char="•"/>
            </a:pPr>
            <a:r>
              <a:rPr lang="en-US" sz="2000" dirty="0">
                <a:solidFill>
                  <a:srgbClr val="2B2C30"/>
                </a:solidFill>
                <a:ea typeface="Public Sans"/>
                <a:cs typeface="Segoe UI"/>
              </a:rPr>
              <a:t>Plantar árboles puede ayudar a refrescar los edificios </a:t>
            </a:r>
          </a:p>
          <a:p>
            <a:pPr marL="800100" lvl="1" indent="-342900" latinLnBrk="0">
              <a:buFont typeface="Arial" panose="020B0604020202020204" pitchFamily="34" charset="0"/>
              <a:buChar char="•"/>
            </a:pPr>
            <a:r>
              <a:rPr lang="en-US" sz="2000" dirty="0">
                <a:solidFill>
                  <a:srgbClr val="2B2C30"/>
                </a:solidFill>
                <a:ea typeface="Public Sans"/>
                <a:cs typeface="Segoe UI"/>
              </a:rPr>
              <a:t>El uso de plantas resistentes a la sequía puede reducir el consumo de agua</a:t>
            </a:r>
          </a:p>
          <a:p>
            <a:pPr marL="342900" indent="-342900" latinLnBrk="0">
              <a:buFont typeface="Arial" panose="020B0604020202020204" pitchFamily="34" charset="0"/>
              <a:buChar char="•"/>
            </a:pPr>
            <a:r>
              <a:rPr lang="en-US" sz="2000" dirty="0">
                <a:solidFill>
                  <a:srgbClr val="2B2C30"/>
                </a:solidFill>
                <a:ea typeface="Public Sans"/>
                <a:cs typeface="Segoe UI"/>
              </a:rPr>
              <a:t>El paisajismo también se puede utilizar para mejorar el aislamiento y reducir la necesidad de calefacción y refrigeración. </a:t>
            </a:r>
          </a:p>
          <a:p>
            <a:pPr marL="342900" indent="-342900" latinLnBrk="0">
              <a:buFont typeface="Arial" panose="020B0604020202020204" pitchFamily="34" charset="0"/>
              <a:buChar char="•"/>
            </a:pPr>
            <a:r>
              <a:rPr lang="en-US" sz="2000" dirty="0">
                <a:solidFill>
                  <a:srgbClr val="2B2C30"/>
                </a:solidFill>
                <a:ea typeface="Public Sans"/>
                <a:cs typeface="Segoe UI"/>
                <a:hlinkClick r:id="rId3"/>
              </a:rPr>
              <a:t>Más información sobre el paisajismo energéticamente eficiente</a:t>
            </a:r>
            <a:r>
              <a:rPr lang="en-US" sz="2000" dirty="0">
                <a:solidFill>
                  <a:srgbClr val="2B2C30"/>
                </a:solidFill>
                <a:ea typeface="Public Sans"/>
                <a:cs typeface="Segoe UI"/>
              </a:rPr>
              <a:t>. </a:t>
            </a:r>
            <a:endParaRPr lang="en-US" sz="2000" dirty="0">
              <a:solidFill>
                <a:srgbClr val="2B2C30"/>
              </a:solidFill>
              <a:cs typeface="Segoe UI"/>
            </a:endParaRPr>
          </a:p>
        </p:txBody>
      </p:sp>
      <p:pic>
        <p:nvPicPr>
          <p:cNvPr id="7" name="Picture 6">
            <a:extLst>
              <a:ext uri="{FF2B5EF4-FFF2-40B4-BE49-F238E27FC236}">
                <a16:creationId xmlns:a16="http://schemas.microsoft.com/office/drawing/2014/main" id="{E3B16652-390B-8B26-E7A3-42D71352B84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170" y="2292039"/>
            <a:ext cx="5259230" cy="3944423"/>
          </a:xfrm>
          <a:prstGeom prst="rect">
            <a:avLst/>
          </a:prstGeom>
        </p:spPr>
      </p:pic>
    </p:spTree>
    <p:extLst>
      <p:ext uri="{BB962C8B-B14F-4D97-AF65-F5344CB8AC3E}">
        <p14:creationId xmlns:p14="http://schemas.microsoft.com/office/powerpoint/2010/main" val="125887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6C88A-4827-E78F-6E46-7015F147CC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33B342-4CF9-03A9-AC2E-86118EF6A560}"/>
              </a:ext>
            </a:extLst>
          </p:cNvPr>
          <p:cNvSpPr>
            <a:spLocks noGrp="1"/>
          </p:cNvSpPr>
          <p:nvPr>
            <p:ph type="title" idx="4294967295"/>
          </p:nvPr>
        </p:nvSpPr>
        <p:spPr>
          <a:xfrm>
            <a:off x="557408" y="743948"/>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7. Mantenimiento e inspecciones periódicas: introducción</a:t>
            </a:r>
            <a:endParaRPr lang="es-ES_tradnl" noProof="1">
              <a:effectLst/>
            </a:endParaRPr>
          </a:p>
          <a:p>
            <a:endParaRPr lang="es-ES_tradnl" noProof="1"/>
          </a:p>
        </p:txBody>
      </p:sp>
      <p:sp>
        <p:nvSpPr>
          <p:cNvPr id="4" name="TextBox 3">
            <a:extLst>
              <a:ext uri="{FF2B5EF4-FFF2-40B4-BE49-F238E27FC236}">
                <a16:creationId xmlns:a16="http://schemas.microsoft.com/office/drawing/2014/main" id="{C3AB2072-28EA-1A3F-E8BA-84B26C31EC0A}"/>
              </a:ext>
            </a:extLst>
          </p:cNvPr>
          <p:cNvSpPr txBox="1"/>
          <p:nvPr/>
        </p:nvSpPr>
        <p:spPr>
          <a:xfrm>
            <a:off x="1478071" y="2906038"/>
            <a:ext cx="9594937" cy="3046988"/>
          </a:xfrm>
          <a:prstGeom prst="rect">
            <a:avLst/>
          </a:prstGeom>
          <a:noFill/>
        </p:spPr>
        <p:txBody>
          <a:bodyPr wrap="square" rtlCol="0">
            <a:spAutoFit/>
          </a:bodyPr>
          <a:lstStyle/>
          <a:p>
            <a:pPr algn="ctr" latinLnBrk="0"/>
            <a:r>
              <a:rPr lang="en-US" sz="4800" i="1" dirty="0">
                <a:solidFill>
                  <a:schemeClr val="accent2"/>
                </a:solidFill>
              </a:rPr>
              <a:t>¿Por qué es importante el mantenimiento y la inspección periódicos para la eficiencia energética?</a:t>
            </a:r>
          </a:p>
          <a:p>
            <a:pPr algn="ctr" latinLnBrk="0"/>
            <a:endParaRPr lang="en-US" sz="4800" i="1" dirty="0">
              <a:solidFill>
                <a:schemeClr val="accent2"/>
              </a:solidFill>
            </a:endParaRPr>
          </a:p>
        </p:txBody>
      </p:sp>
    </p:spTree>
    <p:extLst>
      <p:ext uri="{BB962C8B-B14F-4D97-AF65-F5344CB8AC3E}">
        <p14:creationId xmlns:p14="http://schemas.microsoft.com/office/powerpoint/2010/main" val="1107170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7DC49-6DA9-659C-DAE8-BA0B96A6BCF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6FF838B-BFE6-EDA6-76BC-6105074602D6}"/>
              </a:ext>
            </a:extLst>
          </p:cNvPr>
          <p:cNvSpPr txBox="1"/>
          <p:nvPr/>
        </p:nvSpPr>
        <p:spPr>
          <a:xfrm>
            <a:off x="4896067" y="2101736"/>
            <a:ext cx="6726476" cy="3477875"/>
          </a:xfrm>
          <a:prstGeom prst="rect">
            <a:avLst/>
          </a:prstGeom>
          <a:noFill/>
        </p:spPr>
        <p:txBody>
          <a:bodyPr wrap="square" rtlCol="0">
            <a:spAutoFit/>
          </a:bodyPr>
          <a:lstStyle/>
          <a:p>
            <a:pPr marL="457200" indent="-457200" latinLnBrk="0">
              <a:buChar char="•"/>
            </a:pPr>
            <a:r>
              <a:rPr lang="en-US" sz="2000" dirty="0">
                <a:solidFill>
                  <a:srgbClr val="2B2C30"/>
                </a:solidFill>
                <a:ea typeface="Public Sans"/>
                <a:cs typeface="Segoe UI"/>
              </a:rPr>
              <a:t>El mantenimiento de su hogar o propiedad es importante. </a:t>
            </a:r>
          </a:p>
          <a:p>
            <a:pPr marL="457200" indent="-457200" latinLnBrk="0">
              <a:buChar char="•"/>
            </a:pPr>
            <a:r>
              <a:rPr lang="en-US" sz="2000" dirty="0">
                <a:solidFill>
                  <a:srgbClr val="2B2C30"/>
                </a:solidFill>
                <a:ea typeface="Public Sans"/>
                <a:cs typeface="Segoe UI"/>
              </a:rPr>
              <a:t>Debe considerar el mantenimiento y las inspecciones periódicas de los sistemas de calefacción, ventilación y aire acondicionado (AVAC), el aislamiento y las ventanas para asegurarse de que funcionan de manera eficiente. </a:t>
            </a:r>
          </a:p>
          <a:p>
            <a:pPr marL="457200" indent="-457200" latinLnBrk="0">
              <a:buChar char="•"/>
            </a:pPr>
            <a:r>
              <a:rPr lang="en-US" sz="2000" dirty="0">
                <a:solidFill>
                  <a:srgbClr val="2B2C30"/>
                </a:solidFill>
                <a:ea typeface="Public Sans"/>
                <a:cs typeface="Segoe UI"/>
              </a:rPr>
              <a:t>Resuelva cualquier problema rápidamente para evitar el desperdicio de energía y mantener el rendimiento óptimo de su hogar.</a:t>
            </a:r>
          </a:p>
          <a:p>
            <a:pPr marL="457200" indent="-457200" latinLnBrk="0">
              <a:buChar char="•"/>
            </a:pPr>
            <a:r>
              <a:rPr lang="en-US" sz="2000" dirty="0">
                <a:solidFill>
                  <a:srgbClr val="2B2C30"/>
                </a:solidFill>
                <a:cs typeface="Segoe UI"/>
              </a:rPr>
              <a:t>Priorice la eficiencia energética cuando considere realizar mejoras en su hogar o adquirir nuevos sistemas y electrodomésticos. </a:t>
            </a:r>
          </a:p>
        </p:txBody>
      </p:sp>
      <p:pic>
        <p:nvPicPr>
          <p:cNvPr id="5" name="Picture 4">
            <a:extLst>
              <a:ext uri="{FF2B5EF4-FFF2-40B4-BE49-F238E27FC236}">
                <a16:creationId xmlns:a16="http://schemas.microsoft.com/office/drawing/2014/main" id="{6C0B4A65-77A0-DCC1-6CFA-F83F1857B9E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431" y="2101736"/>
            <a:ext cx="4136809" cy="4603315"/>
          </a:xfrm>
          <a:prstGeom prst="rect">
            <a:avLst/>
          </a:prstGeom>
        </p:spPr>
      </p:pic>
      <p:sp>
        <p:nvSpPr>
          <p:cNvPr id="2" name="Title 1">
            <a:extLst>
              <a:ext uri="{FF2B5EF4-FFF2-40B4-BE49-F238E27FC236}">
                <a16:creationId xmlns:a16="http://schemas.microsoft.com/office/drawing/2014/main" id="{5EF15D84-A160-9D70-14B1-05EB1E8BD90B}"/>
              </a:ext>
            </a:extLst>
          </p:cNvPr>
          <p:cNvSpPr>
            <a:spLocks noGrp="1"/>
          </p:cNvSpPr>
          <p:nvPr>
            <p:ph type="title" idx="4294967295"/>
          </p:nvPr>
        </p:nvSpPr>
        <p:spPr>
          <a:xfrm>
            <a:off x="569457" y="776173"/>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7. Mantenimiento e inspecciones periódicas</a:t>
            </a:r>
            <a:endParaRPr lang="es-ES_tradnl" noProof="1">
              <a:effectLst/>
            </a:endParaRPr>
          </a:p>
          <a:p>
            <a:endParaRPr lang="es-ES_tradnl" noProof="1"/>
          </a:p>
        </p:txBody>
      </p:sp>
    </p:spTree>
    <p:extLst>
      <p:ext uri="{BB962C8B-B14F-4D97-AF65-F5344CB8AC3E}">
        <p14:creationId xmlns:p14="http://schemas.microsoft.com/office/powerpoint/2010/main" val="183386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6D807-DAB9-1AB0-3541-504CB006F4F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968650-E49A-EC62-296F-09C4430C51A9}"/>
              </a:ext>
            </a:extLst>
          </p:cNvPr>
          <p:cNvSpPr>
            <a:spLocks noGrp="1"/>
          </p:cNvSpPr>
          <p:nvPr>
            <p:ph type="title" idx="4294967295"/>
          </p:nvPr>
        </p:nvSpPr>
        <p:spPr>
          <a:xfrm>
            <a:off x="563671" y="717822"/>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8. Cambiar a una iluminación eficiente desde el punto de vista energético: introducción</a:t>
            </a:r>
            <a:endParaRPr lang="es-ES_tradnl" noProof="1">
              <a:effectLst/>
            </a:endParaRPr>
          </a:p>
          <a:p>
            <a:endParaRPr lang="es-ES_tradnl" noProof="1"/>
          </a:p>
        </p:txBody>
      </p:sp>
      <p:sp>
        <p:nvSpPr>
          <p:cNvPr id="4" name="TextBox 3">
            <a:extLst>
              <a:ext uri="{FF2B5EF4-FFF2-40B4-BE49-F238E27FC236}">
                <a16:creationId xmlns:a16="http://schemas.microsoft.com/office/drawing/2014/main" id="{3DEE6772-2864-A659-EF4C-1D84F481CA30}"/>
              </a:ext>
            </a:extLst>
          </p:cNvPr>
          <p:cNvSpPr txBox="1"/>
          <p:nvPr/>
        </p:nvSpPr>
        <p:spPr>
          <a:xfrm>
            <a:off x="563671" y="2906038"/>
            <a:ext cx="11085534" cy="2308324"/>
          </a:xfrm>
          <a:prstGeom prst="rect">
            <a:avLst/>
          </a:prstGeom>
          <a:noFill/>
        </p:spPr>
        <p:txBody>
          <a:bodyPr wrap="square" rtlCol="0">
            <a:spAutoFit/>
          </a:bodyPr>
          <a:lstStyle/>
          <a:p>
            <a:pPr algn="ctr" latinLnBrk="0"/>
            <a:r>
              <a:rPr lang="en-US" sz="4800" i="1" dirty="0">
                <a:solidFill>
                  <a:schemeClr val="accent2"/>
                </a:solidFill>
              </a:rPr>
              <a:t>¿Cuáles son las ventajas de cambiar a un sistema de iluminación inteligente y energéticamente eficiente? </a:t>
            </a:r>
          </a:p>
          <a:p>
            <a:pPr algn="ctr" latinLnBrk="0"/>
            <a:endParaRPr lang="en-US" sz="4800" i="1" dirty="0">
              <a:solidFill>
                <a:schemeClr val="accent2"/>
              </a:solidFill>
            </a:endParaRPr>
          </a:p>
        </p:txBody>
      </p:sp>
    </p:spTree>
    <p:extLst>
      <p:ext uri="{BB962C8B-B14F-4D97-AF65-F5344CB8AC3E}">
        <p14:creationId xmlns:p14="http://schemas.microsoft.com/office/powerpoint/2010/main" val="1732057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361D24-B993-F460-A104-4A972DC81205}"/>
              </a:ext>
            </a:extLst>
          </p:cNvPr>
          <p:cNvSpPr>
            <a:spLocks noGrp="1"/>
          </p:cNvSpPr>
          <p:nvPr>
            <p:ph type="title" idx="4294967295"/>
          </p:nvPr>
        </p:nvSpPr>
        <p:spPr>
          <a:xfrm>
            <a:off x="838200" y="365125"/>
            <a:ext cx="10515600" cy="1325563"/>
          </a:xfrm>
          <a:prstGeom prst="rect">
            <a:avLst/>
          </a:prstGeom>
        </p:spPr>
        <p:txBody>
          <a:bodyPr/>
          <a:lstStyle/>
          <a:p>
            <a:r>
              <a:rPr lang="es-ES_tradnl" sz="2800" b="1" noProof="1">
                <a:solidFill>
                  <a:schemeClr val="bg1"/>
                </a:solidFill>
              </a:rPr>
              <a:t>Introducción</a:t>
            </a:r>
          </a:p>
        </p:txBody>
      </p:sp>
      <p:sp>
        <p:nvSpPr>
          <p:cNvPr id="2" name="TextBox 1">
            <a:extLst>
              <a:ext uri="{FF2B5EF4-FFF2-40B4-BE49-F238E27FC236}">
                <a16:creationId xmlns:a16="http://schemas.microsoft.com/office/drawing/2014/main" id="{0FE65402-2D24-4C0B-3A9B-70B199ADCEA8}"/>
              </a:ext>
            </a:extLst>
          </p:cNvPr>
          <p:cNvSpPr txBox="1"/>
          <p:nvPr/>
        </p:nvSpPr>
        <p:spPr>
          <a:xfrm>
            <a:off x="4306868" y="333137"/>
            <a:ext cx="7678453" cy="5232202"/>
          </a:xfrm>
          <a:prstGeom prst="rect">
            <a:avLst/>
          </a:prstGeom>
          <a:noFill/>
        </p:spPr>
        <p:txBody>
          <a:bodyPr wrap="square" rtlCol="0">
            <a:spAutoFit/>
          </a:bodyPr>
          <a:lstStyle/>
          <a:p>
            <a:pPr latinLnBrk="0"/>
            <a:r>
              <a:rPr lang="en-GB" sz="2000" dirty="0"/>
              <a:t>Cuando eres propietario de tu vivienda o alquilas tu inmueble a inquilinos, es posible que te preguntes cómo y por qué deberías involucrarte en la transición energética digital. </a:t>
            </a:r>
          </a:p>
          <a:p>
            <a:pPr latinLnBrk="0"/>
            <a:endParaRPr lang="en-GB" sz="700" dirty="0"/>
          </a:p>
          <a:p>
            <a:pPr latinLnBrk="0"/>
            <a:r>
              <a:rPr lang="en-GB" sz="2000" dirty="0"/>
              <a:t>La transición energética digital le permite a usted y a sus inquilinos comprender mejor su consumo de energía. Gracias a esta comprensión, podemos tomar decisiones informadas sobre cómo ahorrar energía, sin inconvenientes ni sacrificar el confort. ¡Invertir en su propiedad también puede significar grandes ahorros a largo plazo! </a:t>
            </a:r>
          </a:p>
          <a:p>
            <a:pPr latinLnBrk="0"/>
            <a:endParaRPr lang="en-GB" sz="700" dirty="0"/>
          </a:p>
          <a:p>
            <a:pPr latinLnBrk="0"/>
            <a:r>
              <a:rPr lang="en-GB" sz="2000" dirty="0"/>
              <a:t>En esta breve presentación exploraremos: </a:t>
            </a:r>
          </a:p>
          <a:p>
            <a:pPr marL="457200" indent="-457200" latinLnBrk="0">
              <a:buChar char="•"/>
            </a:pPr>
            <a:r>
              <a:rPr lang="en-GB" sz="2000" dirty="0"/>
              <a:t>Por qué debería invertir en tecnologías energéticas digitales. </a:t>
            </a:r>
          </a:p>
          <a:p>
            <a:pPr marL="457200" indent="-457200" latinLnBrk="0">
              <a:buChar char="•"/>
            </a:pPr>
            <a:r>
              <a:rPr lang="en-GB" sz="2000" dirty="0"/>
              <a:t>Las oportunidades y ventajas de invertir en su propiedad. </a:t>
            </a:r>
          </a:p>
          <a:p>
            <a:pPr marL="457200" indent="-457200" latinLnBrk="0">
              <a:buChar char="•"/>
            </a:pPr>
            <a:r>
              <a:rPr lang="en-GB" sz="2000" dirty="0"/>
              <a:t>Pasos sencillos que puede seguir para comprender y reducir su consumo energético y, potencialmente, ahorrar dinero.</a:t>
            </a:r>
          </a:p>
          <a:p>
            <a:pPr marL="457200" indent="-457200" latinLnBrk="0">
              <a:buChar char="•"/>
            </a:pPr>
            <a:r>
              <a:rPr lang="en-GB" sz="2000" dirty="0"/>
              <a:t>Si alquila su propiedad, cómo puede ayudar a sus inquilinos a ahorrar energía. </a:t>
            </a:r>
          </a:p>
          <a:p>
            <a:pPr latinLnBrk="0"/>
            <a:endParaRPr lang="en-GB" sz="2000" dirty="0"/>
          </a:p>
        </p:txBody>
      </p:sp>
      <p:pic>
        <p:nvPicPr>
          <p:cNvPr id="3" name="Google Shape;97;p2">
            <a:extLst>
              <a:ext uri="{FF2B5EF4-FFF2-40B4-BE49-F238E27FC236}">
                <a16:creationId xmlns:a16="http://schemas.microsoft.com/office/drawing/2014/main" id="{E0824120-B2DC-DB41-8E97-86CAA2E28F52}"/>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Tree>
    <p:extLst>
      <p:ext uri="{BB962C8B-B14F-4D97-AF65-F5344CB8AC3E}">
        <p14:creationId xmlns:p14="http://schemas.microsoft.com/office/powerpoint/2010/main" val="354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92EE8-091B-0FE0-B4BE-A7D17AA556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AB35A1-50A2-9344-4C19-FE53E688B229}"/>
              </a:ext>
            </a:extLst>
          </p:cNvPr>
          <p:cNvSpPr>
            <a:spLocks noGrp="1"/>
          </p:cNvSpPr>
          <p:nvPr>
            <p:ph type="title" idx="4294967295"/>
          </p:nvPr>
        </p:nvSpPr>
        <p:spPr>
          <a:xfrm>
            <a:off x="485502" y="704759"/>
            <a:ext cx="11401698"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8. Actualice a una iluminación eficiente desde el punto de vista energético </a:t>
            </a:r>
            <a:endParaRPr lang="es-ES_tradnl" noProof="1">
              <a:effectLst/>
            </a:endParaRPr>
          </a:p>
          <a:p>
            <a:endParaRPr lang="es-ES_tradnl" noProof="1"/>
          </a:p>
        </p:txBody>
      </p:sp>
      <p:sp>
        <p:nvSpPr>
          <p:cNvPr id="4" name="TextBox 3">
            <a:extLst>
              <a:ext uri="{FF2B5EF4-FFF2-40B4-BE49-F238E27FC236}">
                <a16:creationId xmlns:a16="http://schemas.microsoft.com/office/drawing/2014/main" id="{18C55726-5E4A-A0F6-F79D-6164468DD29C}"/>
              </a:ext>
            </a:extLst>
          </p:cNvPr>
          <p:cNvSpPr txBox="1"/>
          <p:nvPr/>
        </p:nvSpPr>
        <p:spPr>
          <a:xfrm>
            <a:off x="5917232" y="2434812"/>
            <a:ext cx="5897285" cy="3785652"/>
          </a:xfrm>
          <a:prstGeom prst="rect">
            <a:avLst/>
          </a:prstGeom>
          <a:noFill/>
        </p:spPr>
        <p:txBody>
          <a:bodyPr wrap="square" rtlCol="0">
            <a:spAutoFit/>
          </a:bodyPr>
          <a:lstStyle/>
          <a:p>
            <a:pPr marL="457200" indent="-457200" latinLnBrk="0">
              <a:buChar char="•"/>
            </a:pPr>
            <a:r>
              <a:rPr lang="en-US" sz="2000" dirty="0">
                <a:solidFill>
                  <a:srgbClr val="2B2C30"/>
                </a:solidFill>
                <a:ea typeface="Public Sans"/>
                <a:cs typeface="Segoe UI"/>
              </a:rPr>
              <a:t>Las bombillas LED (diodos emisores de luz) consumen mucha menos energía y tienen una vida útil más larga, lo que reduce los costes de mantenimiento y el consumo energético.</a:t>
            </a:r>
          </a:p>
          <a:p>
            <a:pPr marL="457200" indent="-457200" latinLnBrk="0">
              <a:buFontTx/>
              <a:buChar char="•"/>
            </a:pPr>
            <a:r>
              <a:rPr lang="en-US" sz="2000" dirty="0">
                <a:solidFill>
                  <a:srgbClr val="2B2C30"/>
                </a:solidFill>
                <a:ea typeface="Public Sans"/>
                <a:cs typeface="Segoe UI"/>
              </a:rPr>
              <a:t>Considere la posibilidad de sustituir las bombillas incandescentes tradicionales por iluminación LED inteligente y eficiente desde el punto de vista energético. </a:t>
            </a:r>
          </a:p>
          <a:p>
            <a:pPr marL="457200" indent="-457200" latinLnBrk="0">
              <a:buChar char="•"/>
            </a:pPr>
            <a:r>
              <a:rPr lang="en-US" sz="2000" dirty="0">
                <a:solidFill>
                  <a:srgbClr val="2B2C30"/>
                </a:solidFill>
                <a:cs typeface="Segoe UI"/>
              </a:rPr>
              <a:t>Las bombillas inteligentes pueden contribuir a una mayor concienciación sobre el consumo energético y fomentar el ahorro de energía, ya que se pueden controlar de forma remota.  </a:t>
            </a:r>
          </a:p>
        </p:txBody>
      </p:sp>
      <p:pic>
        <p:nvPicPr>
          <p:cNvPr id="5" name="Picture 4">
            <a:extLst>
              <a:ext uri="{FF2B5EF4-FFF2-40B4-BE49-F238E27FC236}">
                <a16:creationId xmlns:a16="http://schemas.microsoft.com/office/drawing/2014/main" id="{F39CB6B6-9BB0-0902-DE11-18FF7F51B26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2" y="2434812"/>
            <a:ext cx="5252581" cy="3939436"/>
          </a:xfrm>
          <a:prstGeom prst="rect">
            <a:avLst/>
          </a:prstGeom>
        </p:spPr>
      </p:pic>
    </p:spTree>
    <p:extLst>
      <p:ext uri="{BB962C8B-B14F-4D97-AF65-F5344CB8AC3E}">
        <p14:creationId xmlns:p14="http://schemas.microsoft.com/office/powerpoint/2010/main" val="31573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F82FF-2403-0C51-C25B-F241635855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40BAAC-901C-2533-E07E-F4ABBE8AC778}"/>
              </a:ext>
            </a:extLst>
          </p:cNvPr>
          <p:cNvSpPr>
            <a:spLocks noGrp="1"/>
          </p:cNvSpPr>
          <p:nvPr>
            <p:ph type="title" idx="4294967295"/>
          </p:nvPr>
        </p:nvSpPr>
        <p:spPr>
          <a:xfrm>
            <a:off x="749280" y="783137"/>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9. Implementación de soluciones de energía renovable </a:t>
            </a:r>
            <a:endParaRPr lang="es-ES_tradnl" noProof="1">
              <a:effectLst/>
            </a:endParaRPr>
          </a:p>
          <a:p>
            <a:endParaRPr lang="es-ES_tradnl" noProof="1"/>
          </a:p>
        </p:txBody>
      </p:sp>
      <p:sp>
        <p:nvSpPr>
          <p:cNvPr id="4" name="TextBox 3">
            <a:extLst>
              <a:ext uri="{FF2B5EF4-FFF2-40B4-BE49-F238E27FC236}">
                <a16:creationId xmlns:a16="http://schemas.microsoft.com/office/drawing/2014/main" id="{25E5C836-0C4E-2B70-2559-800920D4B8CB}"/>
              </a:ext>
            </a:extLst>
          </p:cNvPr>
          <p:cNvSpPr txBox="1"/>
          <p:nvPr/>
        </p:nvSpPr>
        <p:spPr>
          <a:xfrm>
            <a:off x="377482" y="2693096"/>
            <a:ext cx="11259196" cy="2308324"/>
          </a:xfrm>
          <a:prstGeom prst="rect">
            <a:avLst/>
          </a:prstGeom>
          <a:noFill/>
        </p:spPr>
        <p:txBody>
          <a:bodyPr wrap="square" rtlCol="0">
            <a:spAutoFit/>
          </a:bodyPr>
          <a:lstStyle/>
          <a:p>
            <a:pPr algn="ctr" latinLnBrk="0"/>
            <a:r>
              <a:rPr lang="en-US" sz="4800" i="1" dirty="0">
                <a:solidFill>
                  <a:schemeClr val="accent2"/>
                </a:solidFill>
              </a:rPr>
              <a:t>¿Cuáles son los beneficios de implementar soluciones de energía renovable?</a:t>
            </a:r>
          </a:p>
          <a:p>
            <a:pPr algn="ctr" latinLnBrk="0"/>
            <a:endParaRPr lang="en-US" sz="4800" i="1" dirty="0">
              <a:solidFill>
                <a:schemeClr val="accent2"/>
              </a:solidFill>
            </a:endParaRPr>
          </a:p>
        </p:txBody>
      </p:sp>
    </p:spTree>
    <p:extLst>
      <p:ext uri="{BB962C8B-B14F-4D97-AF65-F5344CB8AC3E}">
        <p14:creationId xmlns:p14="http://schemas.microsoft.com/office/powerpoint/2010/main" val="4252467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8F51B-8541-BED7-1085-2608B37A20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CDC311A-63E6-AD38-E85F-2277301254D9}"/>
              </a:ext>
            </a:extLst>
          </p:cNvPr>
          <p:cNvSpPr>
            <a:spLocks noGrp="1"/>
          </p:cNvSpPr>
          <p:nvPr>
            <p:ph type="title" idx="4294967295"/>
          </p:nvPr>
        </p:nvSpPr>
        <p:spPr>
          <a:xfrm>
            <a:off x="517743" y="757010"/>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9. Implementación de soluciones de energía renovable</a:t>
            </a:r>
            <a:endParaRPr lang="es-ES_tradnl" noProof="1">
              <a:effectLst/>
            </a:endParaRPr>
          </a:p>
        </p:txBody>
      </p:sp>
      <p:sp>
        <p:nvSpPr>
          <p:cNvPr id="4" name="TextBox 3">
            <a:extLst>
              <a:ext uri="{FF2B5EF4-FFF2-40B4-BE49-F238E27FC236}">
                <a16:creationId xmlns:a16="http://schemas.microsoft.com/office/drawing/2014/main" id="{98F002ED-7076-C12C-76BA-4FEBBC6F2705}"/>
              </a:ext>
            </a:extLst>
          </p:cNvPr>
          <p:cNvSpPr txBox="1"/>
          <p:nvPr/>
        </p:nvSpPr>
        <p:spPr>
          <a:xfrm>
            <a:off x="5599134" y="2129557"/>
            <a:ext cx="6075123" cy="4524315"/>
          </a:xfrm>
          <a:prstGeom prst="rect">
            <a:avLst/>
          </a:prstGeom>
          <a:noFill/>
        </p:spPr>
        <p:txBody>
          <a:bodyPr wrap="square" rtlCol="0">
            <a:spAutoFit/>
          </a:bodyPr>
          <a:lstStyle/>
          <a:p>
            <a:pPr marL="457200" indent="-457200" latinLnBrk="0">
              <a:buChar char="•"/>
            </a:pPr>
            <a:r>
              <a:rPr lang="en-US" sz="2000" dirty="0">
                <a:solidFill>
                  <a:srgbClr val="2B2C30"/>
                </a:solidFill>
                <a:ea typeface="Public Sans"/>
                <a:cs typeface="Segoe UI"/>
              </a:rPr>
              <a:t>Las soluciones de energía renovable, como la instalación de paneles solares o turbinas eólicas, favorecen la generación de energía limpia.</a:t>
            </a:r>
          </a:p>
          <a:p>
            <a:pPr marL="457200" indent="-457200" latinLnBrk="0">
              <a:buChar char="•"/>
            </a:pPr>
            <a:r>
              <a:rPr lang="en-US" sz="2000" dirty="0">
                <a:solidFill>
                  <a:srgbClr val="2B2C30"/>
                </a:solidFill>
                <a:ea typeface="Public Sans"/>
                <a:cs typeface="Segoe UI"/>
              </a:rPr>
              <a:t>Reducir la dependencia de la red eléctrica y disminuir los costes energéticos puede suponer un ahorro económico. </a:t>
            </a:r>
          </a:p>
          <a:p>
            <a:pPr marL="457200" indent="-457200" latinLnBrk="0">
              <a:buChar char="•"/>
            </a:pPr>
            <a:r>
              <a:rPr lang="en-US" sz="2000" dirty="0">
                <a:solidFill>
                  <a:srgbClr val="2B2C30"/>
                </a:solidFill>
                <a:ea typeface="Public Sans"/>
                <a:cs typeface="Segoe UI"/>
              </a:rPr>
              <a:t>Las soluciones de energía renovable pueden resultar atractivas para inquilinos o posibles compradores concienciados con el medio ambiente, a la hora de vender su vivienda.</a:t>
            </a:r>
          </a:p>
          <a:p>
            <a:pPr marL="457200" indent="-457200" latinLnBrk="0">
              <a:buChar char="•"/>
            </a:pPr>
            <a:r>
              <a:rPr lang="en-US" sz="2000" dirty="0">
                <a:solidFill>
                  <a:srgbClr val="2B2C30"/>
                </a:solidFill>
                <a:ea typeface="Public Sans"/>
                <a:cs typeface="Segoe UI"/>
              </a:rPr>
              <a:t>En </a:t>
            </a:r>
            <a:r>
              <a:rPr lang="en-US" sz="2000" dirty="0">
                <a:solidFill>
                  <a:srgbClr val="2B2C30"/>
                </a:solidFill>
                <a:ea typeface="Public Sans"/>
                <a:cs typeface="Segoe UI"/>
                <a:hlinkClick r:id="rId3"/>
              </a:rPr>
              <a:t>«Cómo pueden los propietarios crear propiedades energéticamente eficientes» </a:t>
            </a:r>
            <a:r>
              <a:rPr lang="en-US" sz="2000" dirty="0">
                <a:solidFill>
                  <a:srgbClr val="2B2C30"/>
                </a:solidFill>
                <a:ea typeface="Public Sans"/>
                <a:cs typeface="Segoe UI"/>
              </a:rPr>
              <a:t>se ofrece asesoramiento relevante para todos los propietarios.</a:t>
            </a:r>
          </a:p>
        </p:txBody>
      </p:sp>
      <p:pic>
        <p:nvPicPr>
          <p:cNvPr id="6" name="Picture 5">
            <a:extLst>
              <a:ext uri="{FF2B5EF4-FFF2-40B4-BE49-F238E27FC236}">
                <a16:creationId xmlns:a16="http://schemas.microsoft.com/office/drawing/2014/main" id="{52D3D558-C361-A745-D15A-55913F4240C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024" y="2419850"/>
            <a:ext cx="5343742" cy="3403120"/>
          </a:xfrm>
          <a:prstGeom prst="rect">
            <a:avLst/>
          </a:prstGeom>
        </p:spPr>
      </p:pic>
    </p:spTree>
    <p:extLst>
      <p:ext uri="{BB962C8B-B14F-4D97-AF65-F5344CB8AC3E}">
        <p14:creationId xmlns:p14="http://schemas.microsoft.com/office/powerpoint/2010/main" val="166133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5" name="Title 4">
            <a:extLst>
              <a:ext uri="{FF2B5EF4-FFF2-40B4-BE49-F238E27FC236}">
                <a16:creationId xmlns:a16="http://schemas.microsoft.com/office/drawing/2014/main" id="{CDF8FBA0-89C2-DA26-70E1-50529B2E516E}"/>
              </a:ext>
            </a:extLst>
          </p:cNvPr>
          <p:cNvSpPr>
            <a:spLocks noGrp="1"/>
          </p:cNvSpPr>
          <p:nvPr>
            <p:ph type="title" idx="4294967295"/>
          </p:nvPr>
        </p:nvSpPr>
        <p:spPr>
          <a:xfrm>
            <a:off x="714363" y="598624"/>
            <a:ext cx="10515600" cy="1325563"/>
          </a:xfrm>
          <a:prstGeom prst="rect">
            <a:avLst/>
          </a:prstGeom>
        </p:spPr>
        <p:txBody>
          <a:bodyPr/>
          <a:lstStyle/>
          <a:p>
            <a:pPr rtl="0" eaLnBrk="1" latinLnBrk="1" hangingPunct="1"/>
            <a:r>
              <a:rPr lang="es-ES_tradnl"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Próximos pasos</a:t>
            </a:r>
            <a:endParaRPr lang="es-ES_tradnl" noProof="1">
              <a:effectLst/>
            </a:endParaRPr>
          </a:p>
          <a:p>
            <a:endParaRPr lang="es-ES_tradnl" noProof="1"/>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Si desea obtener más información sobre la transición energética digital, los siguientes recursos pueden resultarle útiles: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17740" y="3576178"/>
            <a:ext cx="2175491" cy="1631216"/>
          </a:xfrm>
          <a:prstGeom prst="rect">
            <a:avLst/>
          </a:prstGeom>
          <a:noFill/>
        </p:spPr>
        <p:txBody>
          <a:bodyPr wrap="square" lIns="91440" tIns="45720" rIns="91440" bIns="45720" rtlCol="0" anchor="t" anchorCtr="0">
            <a:spAutoFit/>
          </a:bodyPr>
          <a:lstStyle/>
          <a:p>
            <a:pPr algn="ctr"/>
            <a:r>
              <a:rPr lang="en-US" altLang="ko-KR" sz="2000" dirty="0">
                <a:solidFill>
                  <a:srgbClr val="373737"/>
                </a:solidFill>
                <a:ea typeface="맑은 고딕"/>
              </a:rPr>
              <a:t> Revise el conjunto de cursos cortos de Every1: </a:t>
            </a:r>
            <a:r>
              <a:rPr lang="en-US" altLang="ko-KR" sz="2000" i="1" dirty="0">
                <a:solidFill>
                  <a:srgbClr val="373737"/>
                </a:solidFill>
                <a:ea typeface="맑은 고딕"/>
                <a:hlinkClick r:id="rId3"/>
              </a:rPr>
              <a:t>Fundamentos de la energía digital</a:t>
            </a:r>
            <a:r>
              <a:rPr lang="en-US" altLang="ko-KR" sz="2000" i="1" dirty="0">
                <a:solidFill>
                  <a:srgbClr val="373737"/>
                </a:solidFill>
                <a:ea typeface="맑은 고딕"/>
              </a:rPr>
              <a:t>.</a:t>
            </a:r>
            <a:endParaRPr lang="ko-KR" altLang="en-US" sz="2000" dirty="0">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07496" y="3518824"/>
            <a:ext cx="2364667" cy="2246769"/>
          </a:xfrm>
          <a:prstGeom prst="rect">
            <a:avLst/>
          </a:prstGeom>
          <a:noFill/>
        </p:spPr>
        <p:txBody>
          <a:bodyPr wrap="square" rtlCol="0" anchor="t" anchorCtr="0">
            <a:spAutoFit/>
          </a:bodyPr>
          <a:lstStyle/>
          <a:p>
            <a:pPr algn="ctr"/>
            <a:r>
              <a:rPr lang="en-US" altLang="ko-KR" sz="2000" dirty="0">
                <a:solidFill>
                  <a:srgbClr val="373737"/>
                </a:solidFill>
              </a:rPr>
              <a:t>Lea el folleto informativo de Every1 </a:t>
            </a:r>
            <a:r>
              <a:rPr lang="en-US" altLang="ko-KR" sz="2000" i="1" dirty="0">
                <a:solidFill>
                  <a:srgbClr val="373737"/>
                </a:solidFill>
                <a:hlinkClick r:id="rId4"/>
              </a:rPr>
              <a:t>«¿Qué es una comunidad energética y por qué debería unirme a ella?».</a:t>
            </a:r>
            <a:endParaRPr lang="ko-KR" altLang="en-US" sz="2000" dirty="0">
              <a:solidFill>
                <a:srgbClr val="373737"/>
              </a:solidFill>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504565"/>
            <a:ext cx="2338969" cy="1938992"/>
          </a:xfrm>
          <a:prstGeom prst="rect">
            <a:avLst/>
          </a:prstGeom>
          <a:noFill/>
        </p:spPr>
        <p:txBody>
          <a:bodyPr wrap="square" rtlCol="0" anchor="t" anchorCtr="0">
            <a:spAutoFit/>
          </a:bodyPr>
          <a:lstStyle/>
          <a:p>
            <a:pPr algn="ctr"/>
            <a:r>
              <a:rPr lang="en-US" altLang="ko-KR" sz="2000" dirty="0">
                <a:solidFill>
                  <a:srgbClr val="373737"/>
                </a:solidFill>
              </a:rPr>
              <a:t>Lea el artículo de Energy Monitor </a:t>
            </a:r>
            <a:r>
              <a:rPr lang="en-US" altLang="ko-KR" sz="2000" i="1" dirty="0">
                <a:solidFill>
                  <a:srgbClr val="373737"/>
                </a:solidFill>
                <a:hlinkClick r:id="rId4"/>
              </a:rPr>
              <a:t>«</a:t>
            </a:r>
            <a:r>
              <a:rPr lang="en-US" altLang="ko-KR" sz="2000" i="1" dirty="0" err="1">
                <a:solidFill>
                  <a:srgbClr val="373737"/>
                </a:solidFill>
                <a:hlinkClick r:id="rId5"/>
              </a:rPr>
              <a:t>Desmontando</a:t>
            </a:r>
            <a:r>
              <a:rPr lang="en-US" altLang="ko-KR" sz="2000" i="1" dirty="0">
                <a:solidFill>
                  <a:srgbClr val="373737"/>
                </a:solidFill>
                <a:hlinkClick r:id="rId5"/>
              </a:rPr>
              <a:t> mitos sobre las tecnologías de </a:t>
            </a:r>
            <a:r>
              <a:rPr lang="en-US" altLang="ko-KR" sz="2000" i="1" dirty="0" err="1">
                <a:solidFill>
                  <a:srgbClr val="373737"/>
                </a:solidFill>
                <a:hlinkClick r:id="rId5"/>
              </a:rPr>
              <a:t>energía</a:t>
            </a:r>
            <a:r>
              <a:rPr lang="en-US" altLang="ko-KR" sz="2000" i="1" dirty="0">
                <a:solidFill>
                  <a:srgbClr val="373737"/>
                </a:solidFill>
                <a:hlinkClick r:id="rId5"/>
              </a:rPr>
              <a:t> </a:t>
            </a:r>
            <a:r>
              <a:rPr lang="en-US" altLang="ko-KR" sz="2000" i="1" dirty="0" err="1">
                <a:solidFill>
                  <a:srgbClr val="373737"/>
                </a:solidFill>
                <a:hlinkClick r:id="rId5"/>
              </a:rPr>
              <a:t>renovable</a:t>
            </a:r>
            <a:r>
              <a:rPr lang="en-US" altLang="ko-KR" sz="2000" i="1" dirty="0">
                <a:solidFill>
                  <a:srgbClr val="373737"/>
                </a:solidFill>
                <a:hlinkClick r:id="rId4"/>
              </a:rPr>
              <a:t>»</a:t>
            </a:r>
            <a:r>
              <a:rPr lang="en-US" altLang="ko-KR" sz="2000" i="1" dirty="0">
                <a:solidFill>
                  <a:srgbClr val="373737"/>
                </a:solidFill>
              </a:rPr>
              <a:t>.</a:t>
            </a:r>
            <a:endParaRPr lang="ko-KR" altLang="en-US" sz="2000" i="1"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798409"/>
            <a:ext cx="2071376" cy="1631216"/>
          </a:xfrm>
          <a:prstGeom prst="rect">
            <a:avLst/>
          </a:prstGeom>
          <a:noFill/>
        </p:spPr>
        <p:txBody>
          <a:bodyPr wrap="square" rtlCol="0" anchor="t" anchorCtr="0">
            <a:spAutoFit/>
          </a:bodyPr>
          <a:lstStyle/>
          <a:p>
            <a:pPr algn="ctr"/>
            <a:r>
              <a:rPr lang="en-US" altLang="ko-KR" sz="2000" dirty="0">
                <a:solidFill>
                  <a:srgbClr val="373737"/>
                </a:solidFill>
                <a:hlinkClick r:id="rId6"/>
              </a:rPr>
              <a:t>Obtenga más información sobre los materiales didácticos del proyecto Every1.</a:t>
            </a:r>
            <a:endParaRPr lang="ko-KR" altLang="en-US" sz="2000" dirty="0">
              <a:solidFill>
                <a:srgbClr val="373737"/>
              </a:solidFill>
            </a:endParaRPr>
          </a:p>
        </p:txBody>
      </p:sp>
    </p:spTree>
    <p:extLst>
      <p:ext uri="{BB962C8B-B14F-4D97-AF65-F5344CB8AC3E}">
        <p14:creationId xmlns:p14="http://schemas.microsoft.com/office/powerpoint/2010/main" val="3900357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2F0C4-3708-062E-837B-49F21B8E51C4}"/>
              </a:ext>
            </a:extLst>
          </p:cNvPr>
          <p:cNvSpPr txBox="1"/>
          <p:nvPr/>
        </p:nvSpPr>
        <p:spPr>
          <a:xfrm>
            <a:off x="4246322" y="308388"/>
            <a:ext cx="7628351" cy="5632311"/>
          </a:xfrm>
          <a:prstGeom prst="rect">
            <a:avLst/>
          </a:prstGeom>
          <a:noFill/>
        </p:spPr>
        <p:txBody>
          <a:bodyPr wrap="square" lIns="91440" tIns="45720" rIns="91440" bIns="45720" rtlCol="0" anchor="t">
            <a:spAutoFit/>
          </a:bodyPr>
          <a:lstStyle/>
          <a:p>
            <a:pPr latinLnBrk="0"/>
            <a:r>
              <a:rPr lang="en-GB" dirty="0"/>
              <a:t>Esta </a:t>
            </a:r>
            <a:r>
              <a:rPr lang="en-GB" dirty="0" err="1"/>
              <a:t>presentación</a:t>
            </a:r>
            <a:r>
              <a:rPr lang="en-GB" dirty="0"/>
              <a:t> </a:t>
            </a:r>
            <a:r>
              <a:rPr lang="en-GB" i="1" dirty="0"/>
              <a:t>«</a:t>
            </a:r>
            <a:r>
              <a:rPr lang="en-US" dirty="0" err="1">
                <a:solidFill>
                  <a:srgbClr val="231F20"/>
                </a:solidFill>
                <a:latin typeface="Calibri" panose="020F0502020204030204" pitchFamily="34" charset="0"/>
                <a:ea typeface="맑은 고딕" panose="020B0503020000020004" pitchFamily="34" charset="-127"/>
                <a:cs typeface="Arial" panose="020B0604020202020204" pitchFamily="34" charset="0"/>
              </a:rPr>
              <a:t>Participa</a:t>
            </a:r>
            <a:r>
              <a:rPr lang="en-US" dirty="0">
                <a:solidFill>
                  <a:srgbClr val="231F20"/>
                </a:solidFill>
                <a:latin typeface="Calibri" panose="020F0502020204030204" pitchFamily="34" charset="0"/>
                <a:ea typeface="맑은 고딕" panose="020B0503020000020004" pitchFamily="34" charset="-127"/>
                <a:cs typeface="Arial" panose="020B0604020202020204" pitchFamily="34" charset="0"/>
              </a:rPr>
              <a:t> </a:t>
            </a:r>
            <a:r>
              <a:rPr lang="en-US" dirty="0" err="1">
                <a:solidFill>
                  <a:srgbClr val="231F20"/>
                </a:solidFill>
                <a:latin typeface="Calibri" panose="020F0502020204030204" pitchFamily="34" charset="0"/>
                <a:ea typeface="맑은 고딕" panose="020B0503020000020004" pitchFamily="34" charset="-127"/>
                <a:cs typeface="Arial" panose="020B0604020202020204" pitchFamily="34" charset="0"/>
              </a:rPr>
              <a:t>en</a:t>
            </a:r>
            <a:r>
              <a:rPr lang="en-US" dirty="0">
                <a:solidFill>
                  <a:srgbClr val="231F20"/>
                </a:solidFill>
                <a:latin typeface="Calibri" panose="020F0502020204030204" pitchFamily="34" charset="0"/>
                <a:ea typeface="맑은 고딕" panose="020B0503020000020004" pitchFamily="34" charset="-127"/>
                <a:cs typeface="Arial" panose="020B0604020202020204" pitchFamily="34" charset="0"/>
              </a:rPr>
              <a:t> la </a:t>
            </a:r>
            <a:r>
              <a:rPr lang="en-US" dirty="0" err="1">
                <a:solidFill>
                  <a:srgbClr val="231F20"/>
                </a:solidFill>
                <a:latin typeface="Calibri" panose="020F0502020204030204" pitchFamily="34" charset="0"/>
                <a:ea typeface="맑은 고딕" panose="020B0503020000020004" pitchFamily="34" charset="-127"/>
                <a:cs typeface="Arial" panose="020B0604020202020204" pitchFamily="34" charset="0"/>
              </a:rPr>
              <a:t>Transición</a:t>
            </a:r>
            <a:r>
              <a:rPr lang="en-US" dirty="0">
                <a:solidFill>
                  <a:srgbClr val="231F20"/>
                </a:solidFill>
                <a:latin typeface="Calibri" panose="020F0502020204030204" pitchFamily="34" charset="0"/>
                <a:ea typeface="맑은 고딕" panose="020B0503020000020004" pitchFamily="34" charset="-127"/>
                <a:cs typeface="Arial" panose="020B0604020202020204" pitchFamily="34" charset="0"/>
              </a:rPr>
              <a:t>: </a:t>
            </a:r>
            <a:r>
              <a:rPr lang="en-US" dirty="0"/>
              <a:t>9 </a:t>
            </a:r>
            <a:r>
              <a:rPr lang="en-US" dirty="0" err="1"/>
              <a:t>sencillos</a:t>
            </a:r>
            <a:r>
              <a:rPr lang="en-US" dirty="0"/>
              <a:t> pasos para </a:t>
            </a:r>
            <a:r>
              <a:rPr lang="en-US" dirty="0" err="1"/>
              <a:t>propietarios</a:t>
            </a:r>
            <a:r>
              <a:rPr lang="en-US" dirty="0"/>
              <a:t> y </a:t>
            </a:r>
            <a:r>
              <a:rPr lang="en-US" dirty="0" err="1"/>
              <a:t>arrendadores</a:t>
            </a:r>
            <a:r>
              <a:rPr lang="en-GB" i="1" dirty="0"/>
              <a:t>» </a:t>
            </a:r>
            <a:r>
              <a:rPr lang="en-GB" dirty="0"/>
              <a:t>ha sido elaborada por el proyecto Every1 y está sujeta a la licencia </a:t>
            </a:r>
            <a:r>
              <a:rPr lang="en-GB" dirty="0">
                <a:hlinkClick r:id="rId3"/>
              </a:rPr>
              <a:t>CC BY-SA 4.0</a:t>
            </a:r>
            <a:r>
              <a:rPr lang="en-GB" dirty="0"/>
              <a:t>, salvo que se indique lo contrario. </a:t>
            </a:r>
          </a:p>
          <a:p>
            <a:pPr latinLnBrk="0"/>
            <a:endParaRPr lang="en-GB" dirty="0"/>
          </a:p>
          <a:p>
            <a:pPr latinLnBrk="0"/>
            <a:r>
              <a:rPr lang="en-GB" dirty="0"/>
              <a:t>Las imágenes utilizadas en esta presentación son las siguientes: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Imagen de portada: </a:t>
            </a:r>
            <a:r>
              <a:rPr lang="en-US" i="1" dirty="0">
                <a:solidFill>
                  <a:schemeClr val="dk1"/>
                </a:solidFill>
                <a:ea typeface="Public Sans"/>
                <a:cs typeface="Public Sans"/>
                <a:sym typeface="Public Sans"/>
                <a:hlinkClick r:id="rId4"/>
              </a:rPr>
              <a:t>«Home» </a:t>
            </a:r>
            <a:r>
              <a:rPr lang="en-US" dirty="0">
                <a:solidFill>
                  <a:schemeClr val="dk1"/>
                </a:solidFill>
                <a:ea typeface="Public Sans"/>
                <a:cs typeface="Public Sans"/>
                <a:sym typeface="Public Sans"/>
              </a:rPr>
              <a:t>de Loraine y Mark, con licencia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a:t>
            </a:r>
            <a:endParaRPr lang="en-US" sz="18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Imagen del texto de introducción: </a:t>
            </a:r>
            <a:r>
              <a:rPr lang="en-US" i="1" dirty="0">
                <a:solidFill>
                  <a:schemeClr val="dk1"/>
                </a:solidFill>
                <a:ea typeface="Public Sans"/>
                <a:cs typeface="Public Sans"/>
                <a:sym typeface="Public Sans"/>
              </a:rPr>
              <a:t>Papel junto al </a:t>
            </a:r>
            <a:r>
              <a:rPr lang="en-US" i="1" dirty="0" err="1">
                <a:solidFill>
                  <a:schemeClr val="dk1"/>
                </a:solidFill>
                <a:ea typeface="Public Sans"/>
                <a:cs typeface="Public Sans"/>
                <a:sym typeface="Public Sans"/>
              </a:rPr>
              <a:t>Macbook, </a:t>
            </a:r>
            <a:r>
              <a:rPr lang="en-US" dirty="0">
                <a:solidFill>
                  <a:schemeClr val="dk1"/>
                </a:solidFill>
                <a:ea typeface="Public Sans"/>
                <a:cs typeface="Public Sans"/>
                <a:sym typeface="Public Sans"/>
              </a:rPr>
              <a:t>de </a:t>
            </a:r>
            <a:r>
              <a:rPr lang="en-US" sz="1800" u="sng" dirty="0">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Lukas en Pexels.com</a:t>
            </a:r>
            <a:endParaRPr lang="en-US" sz="1800"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a:t>
            </a:r>
            <a:r>
              <a:rPr lang="en-US" sz="1800" dirty="0">
                <a:solidFill>
                  <a:schemeClr val="dk1"/>
                </a:solidFill>
                <a:ea typeface="Public Sans"/>
                <a:cs typeface="Public Sans"/>
                <a:sym typeface="Public Sans"/>
              </a:rPr>
              <a:t>Por qué invertir en </a:t>
            </a:r>
            <a:r>
              <a:rPr lang="en-US" dirty="0">
                <a:solidFill>
                  <a:schemeClr val="dk1"/>
                </a:solidFill>
                <a:ea typeface="Public Sans"/>
                <a:cs typeface="Public Sans"/>
                <a:sym typeface="Public Sans"/>
              </a:rPr>
              <a:t>tecnologías</a:t>
            </a:r>
            <a:r>
              <a:rPr lang="en-US" sz="1800" dirty="0">
                <a:solidFill>
                  <a:schemeClr val="dk1"/>
                </a:solidFill>
                <a:ea typeface="Public Sans"/>
                <a:cs typeface="Public Sans"/>
                <a:sym typeface="Public Sans"/>
              </a:rPr>
              <a:t> digitales</a:t>
            </a:r>
            <a:r>
              <a:rPr lang="en-US" dirty="0">
                <a:solidFill>
                  <a:schemeClr val="dk1"/>
                </a:solidFill>
                <a:ea typeface="Public Sans"/>
                <a:cs typeface="Public Sans"/>
                <a:sym typeface="Public Sans"/>
              </a:rPr>
              <a:t>?: </a:t>
            </a:r>
            <a:r>
              <a:rPr lang="en-GB" b="0" i="0" dirty="0">
                <a:solidFill>
                  <a:srgbClr val="242424"/>
                </a:solidFill>
                <a:effectLst/>
                <a:hlinkClick r:id="rId7"/>
              </a:rPr>
              <a:t>Vorarlberger Kraftwerke-Energy meter (electro)-smart meter-02ASD, </a:t>
            </a:r>
            <a:r>
              <a:rPr lang="en-GB" b="0" i="0" dirty="0">
                <a:solidFill>
                  <a:srgbClr val="242424"/>
                </a:solidFill>
                <a:effectLst/>
              </a:rPr>
              <a:t>de </a:t>
            </a:r>
            <a:r>
              <a:rPr lang="en-GB" b="0" i="0" dirty="0" err="1">
                <a:solidFill>
                  <a:srgbClr val="242424"/>
                </a:solidFill>
                <a:effectLst/>
              </a:rPr>
              <a:t>Asurnipal, </a:t>
            </a:r>
            <a:r>
              <a:rPr lang="en-GB" b="0" i="0" dirty="0">
                <a:solidFill>
                  <a:srgbClr val="242424"/>
                </a:solidFill>
                <a:effectLst/>
              </a:rPr>
              <a:t>con licencia </a:t>
            </a:r>
            <a:r>
              <a:rPr lang="en-GB" b="0" i="0" dirty="0">
                <a:solidFill>
                  <a:srgbClr val="242424"/>
                </a:solidFill>
                <a:effectLst/>
                <a:hlinkClick r:id="rId3"/>
              </a:rPr>
              <a:t>CC BY-SA 4.0</a:t>
            </a:r>
            <a:r>
              <a:rPr lang="en-GB" b="0" i="0" dirty="0">
                <a:solidFill>
                  <a:srgbClr val="242424"/>
                </a:solidFill>
                <a:effectLst/>
              </a:rPr>
              <a:t>.</a:t>
            </a:r>
          </a:p>
          <a:p>
            <a:pPr marL="285750" indent="-285750" latinLnBrk="0">
              <a:buFont typeface="Arial" panose="020B0604020202020204" pitchFamily="34" charset="0"/>
              <a:buChar char="•"/>
            </a:pPr>
            <a:r>
              <a:rPr lang="en-GB" dirty="0">
                <a:solidFill>
                  <a:srgbClr val="242424"/>
                </a:solidFill>
              </a:rPr>
              <a:t>Comprender su propio consumo energético: </a:t>
            </a:r>
            <a:r>
              <a:rPr lang="en-GB" dirty="0">
                <a:solidFill>
                  <a:srgbClr val="242424"/>
                </a:solidFill>
                <a:hlinkClick r:id="rId8"/>
              </a:rPr>
              <a:t>Daily net metering.png </a:t>
            </a:r>
            <a:r>
              <a:rPr lang="en-GB" dirty="0">
                <a:solidFill>
                  <a:srgbClr val="242424"/>
                </a:solidFill>
              </a:rPr>
              <a:t>de Delphi234 tiene licencia </a:t>
            </a:r>
            <a:r>
              <a:rPr lang="en-GB" dirty="0">
                <a:solidFill>
                  <a:srgbClr val="242424"/>
                </a:solidFill>
                <a:hlinkClick r:id="rId9"/>
              </a:rPr>
              <a:t>CC BY-SA 3.0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Convertirse en prosumidor: </a:t>
            </a:r>
            <a:r>
              <a:rPr lang="en-GB" dirty="0">
                <a:solidFill>
                  <a:srgbClr val="242424"/>
                </a:solidFill>
                <a:hlinkClick r:id="rId10"/>
              </a:rPr>
              <a:t>Energía solar, Amersfoort, </a:t>
            </a:r>
            <a:r>
              <a:rPr lang="en-GB" dirty="0">
                <a:solidFill>
                  <a:srgbClr val="242424"/>
                </a:solidFill>
              </a:rPr>
              <a:t>de Eneco Group, con licencia </a:t>
            </a:r>
            <a:r>
              <a:rPr lang="en-GB" dirty="0">
                <a:solidFill>
                  <a:srgbClr val="242424"/>
                </a:solidFill>
                <a:hlinkClick r:id="rId11"/>
              </a:rPr>
              <a:t>CC BY 2.0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Trabajar juntos: Grupos energéticos colectivos: </a:t>
            </a:r>
            <a:r>
              <a:rPr lang="en-GB" dirty="0">
                <a:solidFill>
                  <a:srgbClr val="242424"/>
                </a:solidFill>
                <a:hlinkClick r:id="rId12"/>
              </a:rPr>
              <a:t>Informe sobre comunidades energéticas.jpg </a:t>
            </a:r>
            <a:r>
              <a:rPr lang="en-GB" dirty="0">
                <a:solidFill>
                  <a:srgbClr val="242424"/>
                </a:solidFill>
              </a:rPr>
              <a:t>de Joint Research Centre (JRC) tiene licencia </a:t>
            </a:r>
            <a:r>
              <a:rPr lang="en-GB" dirty="0">
                <a:solidFill>
                  <a:srgbClr val="242424"/>
                </a:solidFill>
                <a:hlinkClick r:id="rId3"/>
              </a:rPr>
              <a:t>CC BY-SA 4.0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Ayudar a otros a ahorrar energía: </a:t>
            </a:r>
            <a:r>
              <a:rPr lang="en-GB" sz="1800" dirty="0">
                <a:solidFill>
                  <a:srgbClr val="242424"/>
                </a:solidFill>
                <a:ea typeface="Public Sans"/>
                <a:cs typeface="Public Sans"/>
                <a:sym typeface="Public Sans"/>
                <a:hlinkClick r:id="rId13"/>
              </a:rPr>
              <a:t>Facturas de electricidad con bombilla y calculadora </a:t>
            </a:r>
            <a:r>
              <a:rPr lang="en-GB" sz="1800" dirty="0">
                <a:solidFill>
                  <a:srgbClr val="242424"/>
                </a:solidFill>
                <a:ea typeface="Public Sans"/>
                <a:cs typeface="Public Sans"/>
                <a:sym typeface="Public Sans"/>
              </a:rPr>
              <a:t>por </a:t>
            </a:r>
            <a:r>
              <a:rPr lang="en-GB" sz="1800" dirty="0" err="1">
                <a:solidFill>
                  <a:srgbClr val="242424"/>
                </a:solidFill>
                <a:ea typeface="Public Sans"/>
                <a:cs typeface="Public Sans"/>
                <a:sym typeface="Public Sans"/>
              </a:rPr>
              <a:t>Uswitch.com </a:t>
            </a:r>
            <a:r>
              <a:rPr lang="en-GB" sz="1800" dirty="0">
                <a:solidFill>
                  <a:srgbClr val="242424"/>
                </a:solidFill>
                <a:ea typeface="Public Sans"/>
                <a:cs typeface="Public Sans"/>
                <a:sym typeface="Public Sans"/>
              </a:rPr>
              <a:t>Images tiene </a:t>
            </a:r>
            <a:r>
              <a:rPr lang="en-GB" dirty="0">
                <a:solidFill>
                  <a:srgbClr val="242424"/>
                </a:solidFill>
              </a:rPr>
              <a:t>licencia </a:t>
            </a:r>
            <a:r>
              <a:rPr lang="en-GB" noProof="0" dirty="0">
                <a:solidFill>
                  <a:schemeClr val="dk1"/>
                </a:solidFill>
                <a:ea typeface="Public Sans"/>
                <a:cs typeface="Public Sans"/>
                <a:sym typeface="Public Sans"/>
                <a:hlinkClick r:id="rId11"/>
              </a:rPr>
              <a:t>CC BY 2.0</a:t>
            </a:r>
            <a:r>
              <a:rPr lang="en-GB" dirty="0">
                <a:solidFill>
                  <a:srgbClr val="242424"/>
                </a:solidFill>
              </a:rPr>
              <a:t>. Esta imagen ha sido recortada.</a:t>
            </a:r>
          </a:p>
        </p:txBody>
      </p:sp>
      <p:sp>
        <p:nvSpPr>
          <p:cNvPr id="3" name="Title 2">
            <a:extLst>
              <a:ext uri="{FF2B5EF4-FFF2-40B4-BE49-F238E27FC236}">
                <a16:creationId xmlns:a16="http://schemas.microsoft.com/office/drawing/2014/main" id="{6EA18C26-1269-C927-57EE-BF4F66460367}"/>
              </a:ext>
            </a:extLst>
          </p:cNvPr>
          <p:cNvSpPr>
            <a:spLocks noGrp="1"/>
          </p:cNvSpPr>
          <p:nvPr>
            <p:ph type="title" idx="4294967295"/>
          </p:nvPr>
        </p:nvSpPr>
        <p:spPr>
          <a:xfrm>
            <a:off x="317327" y="1018268"/>
            <a:ext cx="10515600" cy="1325563"/>
          </a:xfrm>
          <a:prstGeom prst="rect">
            <a:avLst/>
          </a:prstGeom>
        </p:spPr>
        <p:txBody>
          <a:bodyPr/>
          <a:lstStyle/>
          <a:p>
            <a:pPr rtl="0" eaLnBrk="1" latinLnBrk="1" hangingPunct="1"/>
            <a:r>
              <a:rPr lang="es-ES_tradnl"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Agradecimientos 1</a:t>
            </a:r>
            <a:endParaRPr lang="es-ES_tradnl" noProof="1">
              <a:effectLst/>
            </a:endParaRPr>
          </a:p>
          <a:p>
            <a:endParaRPr lang="es-ES_tradnl" noProof="1"/>
          </a:p>
        </p:txBody>
      </p:sp>
    </p:spTree>
    <p:extLst>
      <p:ext uri="{BB962C8B-B14F-4D97-AF65-F5344CB8AC3E}">
        <p14:creationId xmlns:p14="http://schemas.microsoft.com/office/powerpoint/2010/main" val="1215475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93706-38C2-DA73-1F48-3591D20800F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ABA671B-4366-A68A-28DD-76DB95051182}"/>
              </a:ext>
            </a:extLst>
          </p:cNvPr>
          <p:cNvSpPr txBox="1"/>
          <p:nvPr/>
        </p:nvSpPr>
        <p:spPr>
          <a:xfrm>
            <a:off x="4246322" y="308388"/>
            <a:ext cx="7628351" cy="5016758"/>
          </a:xfrm>
          <a:prstGeom prst="rect">
            <a:avLst/>
          </a:prstGeom>
          <a:noFill/>
        </p:spPr>
        <p:txBody>
          <a:bodyPr wrap="square" lIns="91440" tIns="45720" rIns="91440" bIns="45720" rtlCol="0" anchor="t">
            <a:spAutoFit/>
          </a:bodyPr>
          <a:lstStyle/>
          <a:p>
            <a:pPr marL="285750" indent="-285750" latinLnBrk="0">
              <a:buFont typeface="Arial" panose="020B0604020202020204" pitchFamily="34" charset="0"/>
              <a:buChar char="•"/>
            </a:pPr>
            <a:r>
              <a:rPr lang="en-GB" dirty="0">
                <a:solidFill>
                  <a:schemeClr val="dk1"/>
                </a:solidFill>
                <a:ea typeface="Public Sans"/>
                <a:cs typeface="Public Sans"/>
                <a:sym typeface="Public Sans"/>
              </a:rPr>
              <a:t>Paisajismo energéticamente eficiente: </a:t>
            </a:r>
            <a:r>
              <a:rPr lang="en-GB" dirty="0">
                <a:solidFill>
                  <a:schemeClr val="dk1"/>
                </a:solidFill>
                <a:ea typeface="Public Sans"/>
                <a:cs typeface="Public Sans"/>
                <a:sym typeface="Public Sans"/>
                <a:hlinkClick r:id="rId3"/>
              </a:rPr>
              <a:t>rascacielos residenciales con bosques verticales en Milán, Italia</a:t>
            </a:r>
            <a:r>
              <a:rPr lang="en-GB" dirty="0">
                <a:solidFill>
                  <a:schemeClr val="dk1"/>
                </a:solidFill>
                <a:ea typeface="Public Sans"/>
                <a:cs typeface="Public Sans"/>
                <a:sym typeface="Public Sans"/>
              </a:rPr>
              <a:t>, por Sophie Otto en </a:t>
            </a:r>
            <a:r>
              <a:rPr lang="en-GB" dirty="0">
                <a:solidFill>
                  <a:schemeClr val="dk1"/>
                </a:solidFill>
                <a:ea typeface="Public Sans"/>
                <a:cs typeface="Public Sans"/>
                <a:sym typeface="Public Sans"/>
                <a:hlinkClick r:id="rId4"/>
              </a:rPr>
              <a:t>Pexels.com</a:t>
            </a:r>
            <a:r>
              <a:rPr lang="en-GB"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ea typeface="Public Sans"/>
                <a:cs typeface="Public Sans"/>
                <a:sym typeface="Public Sans"/>
              </a:rPr>
              <a:t>Mantenimiento e inspecciones periódicas: </a:t>
            </a:r>
            <a:r>
              <a:rPr lang="en-GB" dirty="0">
                <a:solidFill>
                  <a:schemeClr val="dk1"/>
                </a:solidFill>
                <a:ea typeface="Public Sans"/>
                <a:cs typeface="Public Sans"/>
                <a:sym typeface="Public Sans"/>
                <a:hlinkClick r:id="rId5"/>
              </a:rPr>
              <a:t>PASECO Air Condition, </a:t>
            </a:r>
            <a:r>
              <a:rPr lang="en-GB" dirty="0">
                <a:solidFill>
                  <a:schemeClr val="dk1"/>
                </a:solidFill>
                <a:ea typeface="Public Sans"/>
                <a:cs typeface="Public Sans"/>
                <a:sym typeface="Public Sans"/>
              </a:rPr>
              <a:t>de HS You, con licencia </a:t>
            </a:r>
            <a:r>
              <a:rPr lang="en-GB" noProof="0" dirty="0">
                <a:solidFill>
                  <a:schemeClr val="dk1"/>
                </a:solidFill>
                <a:ea typeface="Public Sans"/>
                <a:cs typeface="Public Sans"/>
                <a:sym typeface="Public Sans"/>
                <a:hlinkClick r:id="rId6"/>
              </a:rPr>
              <a:t>CC </a:t>
            </a:r>
            <a:r>
              <a:rPr lang="en-GB" dirty="0">
                <a:solidFill>
                  <a:schemeClr val="dk1"/>
                </a:solidFill>
                <a:ea typeface="Public Sans"/>
                <a:cs typeface="Public Sans"/>
                <a:sym typeface="Public Sans"/>
                <a:hlinkClick r:id="rId6"/>
              </a:rPr>
              <a:t>BY-ND 2.0</a:t>
            </a:r>
            <a:r>
              <a:rPr lang="en-GB"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Actualización a iluminación eficiente desde el punto de vista energético: </a:t>
            </a:r>
            <a:r>
              <a:rPr lang="en-GB" noProof="0" dirty="0">
                <a:solidFill>
                  <a:schemeClr val="dk1"/>
                </a:solidFill>
                <a:ea typeface="Public Sans"/>
                <a:cs typeface="Public Sans"/>
                <a:sym typeface="Public Sans"/>
                <a:hlinkClick r:id="rId7"/>
              </a:rPr>
              <a:t>Bombilla UMAX U-Smart Wifi, </a:t>
            </a:r>
            <a:r>
              <a:rPr lang="en-GB" noProof="0" dirty="0">
                <a:solidFill>
                  <a:schemeClr val="dk1"/>
                </a:solidFill>
                <a:ea typeface="Public Sans"/>
                <a:cs typeface="Public Sans"/>
                <a:sym typeface="Public Sans"/>
              </a:rPr>
              <a:t>de Jirka Matousek, con licencia </a:t>
            </a:r>
            <a:r>
              <a:rPr lang="en-GB" noProof="0" dirty="0">
                <a:solidFill>
                  <a:schemeClr val="dk1"/>
                </a:solidFill>
                <a:ea typeface="Public Sans"/>
                <a:cs typeface="Public Sans"/>
                <a:sym typeface="Public Sans"/>
                <a:hlinkClick r:id="rId8"/>
              </a:rPr>
              <a:t>CC BY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ea typeface="Public Sans"/>
                <a:cs typeface="Public Sans"/>
                <a:sym typeface="Public Sans"/>
              </a:rPr>
              <a:t>Implementación de soluciones de energía renovable: </a:t>
            </a:r>
            <a:r>
              <a:rPr lang="en-GB" dirty="0">
                <a:solidFill>
                  <a:schemeClr val="dk1"/>
                </a:solidFill>
                <a:ea typeface="Public Sans"/>
                <a:cs typeface="Public Sans"/>
                <a:sym typeface="Public Sans"/>
                <a:hlinkClick r:id="rId9"/>
              </a:rPr>
              <a:t>¡Energía limpia en el trabajo para </a:t>
            </a:r>
            <a:r>
              <a:rPr lang="en-GB" dirty="0" err="1">
                <a:solidFill>
                  <a:schemeClr val="dk1"/>
                </a:solidFill>
                <a:ea typeface="Public Sans"/>
                <a:cs typeface="Public Sans"/>
                <a:sym typeface="Public Sans"/>
                <a:hlinkClick r:id="rId9"/>
              </a:rPr>
              <a:t>el Día de la Tierra</a:t>
            </a:r>
            <a:r>
              <a:rPr lang="en-GB" dirty="0">
                <a:solidFill>
                  <a:schemeClr val="dk1"/>
                </a:solidFill>
                <a:ea typeface="Public Sans"/>
                <a:cs typeface="Public Sans"/>
                <a:sym typeface="Public Sans"/>
                <a:hlinkClick r:id="rId9"/>
              </a:rPr>
              <a:t>! </a:t>
            </a:r>
            <a:r>
              <a:rPr lang="en-GB" dirty="0">
                <a:solidFill>
                  <a:schemeClr val="dk1"/>
                </a:solidFill>
                <a:ea typeface="Public Sans"/>
                <a:cs typeface="Public Sans"/>
                <a:sym typeface="Public Sans"/>
              </a:rPr>
              <a:t>por </a:t>
            </a:r>
            <a:r>
              <a:rPr lang="en-GB" dirty="0" err="1">
                <a:solidFill>
                  <a:schemeClr val="dk1"/>
                </a:solidFill>
                <a:ea typeface="Public Sans"/>
                <a:cs typeface="Public Sans"/>
                <a:sym typeface="Public Sans"/>
              </a:rPr>
              <a:t>naturalflow </a:t>
            </a:r>
            <a:r>
              <a:rPr lang="en-GB" dirty="0">
                <a:solidFill>
                  <a:schemeClr val="dk1"/>
                </a:solidFill>
                <a:ea typeface="Public Sans"/>
                <a:cs typeface="Public Sans"/>
                <a:sym typeface="Public Sans"/>
              </a:rPr>
              <a:t>tiene licencia </a:t>
            </a:r>
            <a:r>
              <a:rPr lang="en-US" dirty="0">
                <a:solidFill>
                  <a:schemeClr val="dk1"/>
                </a:solidFill>
                <a:ea typeface="Public Sans"/>
                <a:cs typeface="Public Sans"/>
                <a:sym typeface="Public Sans"/>
                <a:hlinkClick r:id="rId10"/>
              </a:rPr>
              <a:t>CC BY-SA 2.0</a:t>
            </a:r>
            <a:r>
              <a:rPr lang="en-US" dirty="0">
                <a:solidFill>
                  <a:schemeClr val="dk1"/>
                </a:solidFill>
                <a:ea typeface="Public Sans"/>
                <a:cs typeface="Public Sans"/>
                <a:sym typeface="Public Sans"/>
              </a:rPr>
              <a:t>.</a:t>
            </a: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dirty="0">
              <a:solidFill>
                <a:srgbClr val="242424"/>
              </a:solidFill>
            </a:endParaRPr>
          </a:p>
          <a:p>
            <a:pPr marL="285750" indent="-285750" latinLnBrk="0">
              <a:buFont typeface="Arial" panose="020B0604020202020204" pitchFamily="34" charset="0"/>
              <a:buChar char="•"/>
            </a:pPr>
            <a:endParaRPr lang="en-GB" b="0" i="0" dirty="0">
              <a:solidFill>
                <a:srgbClr val="242424"/>
              </a:solidFill>
              <a:effectLst/>
            </a:endParaRPr>
          </a:p>
          <a:p>
            <a:pPr marL="285750" indent="-285750" latinLnBrk="0">
              <a:buFont typeface="Arial" panose="020B0604020202020204" pitchFamily="34" charset="0"/>
              <a:buChar char="•"/>
            </a:pPr>
            <a:endParaRPr lang="en-GB" dirty="0">
              <a:solidFill>
                <a:srgbClr val="242424"/>
              </a:solidFill>
            </a:endParaRPr>
          </a:p>
          <a:p>
            <a:pPr marL="285750" indent="-285750" latinLnBrk="0">
              <a:buFont typeface="Arial" panose="020B0604020202020204" pitchFamily="34" charset="0"/>
              <a:buChar char="•"/>
            </a:pPr>
            <a:endParaRPr lang="en-US" sz="1800" dirty="0">
              <a:solidFill>
                <a:schemeClr val="dk1"/>
              </a:solidFill>
              <a:ea typeface="Public Sans"/>
              <a:cs typeface="Public Sans"/>
              <a:sym typeface="Public Sans"/>
            </a:endParaRPr>
          </a:p>
          <a:p>
            <a:pPr latinLnBrk="0"/>
            <a:endParaRPr lang="en-US" sz="18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8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3200" dirty="0">
              <a:solidFill>
                <a:schemeClr val="dk1"/>
              </a:solidFill>
              <a:ea typeface="Calibri"/>
              <a:cs typeface="Calibri"/>
              <a:sym typeface="Calibri"/>
            </a:endParaRPr>
          </a:p>
          <a:p>
            <a:pPr latinLnBrk="0"/>
            <a:endParaRPr lang="en-GB" dirty="0"/>
          </a:p>
        </p:txBody>
      </p:sp>
      <p:sp>
        <p:nvSpPr>
          <p:cNvPr id="3" name="Title 2">
            <a:extLst>
              <a:ext uri="{FF2B5EF4-FFF2-40B4-BE49-F238E27FC236}">
                <a16:creationId xmlns:a16="http://schemas.microsoft.com/office/drawing/2014/main" id="{882A671B-98E0-1953-CED2-0F85C0E4D397}"/>
              </a:ext>
            </a:extLst>
          </p:cNvPr>
          <p:cNvSpPr>
            <a:spLocks noGrp="1"/>
          </p:cNvSpPr>
          <p:nvPr>
            <p:ph type="title" idx="4294967295"/>
          </p:nvPr>
        </p:nvSpPr>
        <p:spPr>
          <a:xfrm>
            <a:off x="317327" y="1031330"/>
            <a:ext cx="10515600" cy="1325563"/>
          </a:xfrm>
          <a:prstGeom prst="rect">
            <a:avLst/>
          </a:prstGeom>
        </p:spPr>
        <p:txBody>
          <a:bodyPr/>
          <a:lstStyle/>
          <a:p>
            <a:pPr marL="0" marR="0" lvl="0" indent="0" algn="l" defTabSz="914400" rtl="0" eaLnBrk="1" fontAlgn="auto" latinLnBrk="1" hangingPunct="1">
              <a:lnSpc>
                <a:spcPct val="90000"/>
              </a:lnSpc>
              <a:spcBef>
                <a:spcPct val="0"/>
              </a:spcBef>
              <a:spcAft>
                <a:spcPts val="0"/>
              </a:spcAft>
              <a:buClrTx/>
              <a:buSzTx/>
              <a:buFontTx/>
              <a:buNone/>
              <a:tabLst/>
              <a:defRPr/>
            </a:pPr>
            <a:r>
              <a:rPr lang="es-ES_tradnl" sz="2800" b="1" kern="1200" noProof="1">
                <a:solidFill>
                  <a:schemeClr val="bg1"/>
                </a:solidFill>
                <a:effectLst/>
              </a:rPr>
              <a:t>Agradecimientos 2</a:t>
            </a:r>
            <a:endParaRPr lang="es-ES_tradnl" sz="2800" b="1" noProof="1">
              <a:solidFill>
                <a:schemeClr val="bg1"/>
              </a:solidFill>
              <a:effectLst/>
            </a:endParaRPr>
          </a:p>
        </p:txBody>
      </p:sp>
    </p:spTree>
    <p:extLst>
      <p:ext uri="{BB962C8B-B14F-4D97-AF65-F5344CB8AC3E}">
        <p14:creationId xmlns:p14="http://schemas.microsoft.com/office/powerpoint/2010/main" val="4182844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9B2BD-8A64-2A9E-36B6-889EBDC727F1}"/>
              </a:ext>
            </a:extLst>
          </p:cNvPr>
          <p:cNvSpPr>
            <a:spLocks noGrp="1"/>
          </p:cNvSpPr>
          <p:nvPr>
            <p:ph type="title" idx="4294967295"/>
          </p:nvPr>
        </p:nvSpPr>
        <p:spPr>
          <a:xfrm>
            <a:off x="3816532" y="2624999"/>
            <a:ext cx="10515600" cy="1325563"/>
          </a:xfrm>
          <a:prstGeom prst="rect">
            <a:avLst/>
          </a:prstGeom>
        </p:spPr>
        <p:txBody>
          <a:bodyPr/>
          <a:lstStyle/>
          <a:p>
            <a:pPr rtl="0" eaLnBrk="1" latinLnBrk="1" hangingPunct="1"/>
            <a:r>
              <a:rPr lang="es-ES_tradnl" sz="6000" b="0" kern="1200" noProof="1">
                <a:solidFill>
                  <a:srgbClr val="FFFFFF"/>
                </a:solidFill>
                <a:effectLst/>
                <a:latin typeface="Calibri" panose="020F0502020204030204" pitchFamily="34" charset="0"/>
                <a:ea typeface="맑은 고딕" panose="020B0503020000020004" pitchFamily="34" charset="-127"/>
                <a:cs typeface="+mn-cs"/>
              </a:rPr>
              <a:t>¡Gracias!</a:t>
            </a:r>
            <a:endParaRPr lang="es-ES_tradnl" noProof="1">
              <a:effectLst/>
            </a:endParaRPr>
          </a:p>
          <a:p>
            <a:endParaRPr lang="es-ES_tradnl" noProof="1"/>
          </a:p>
        </p:txBody>
      </p:sp>
    </p:spTree>
    <p:extLst>
      <p:ext uri="{BB962C8B-B14F-4D97-AF65-F5344CB8AC3E}">
        <p14:creationId xmlns:p14="http://schemas.microsoft.com/office/powerpoint/2010/main" val="1015424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66B55-7ACA-91FD-62DA-6FBF6BEC8E01}"/>
              </a:ext>
            </a:extLst>
          </p:cNvPr>
          <p:cNvSpPr txBox="1"/>
          <p:nvPr/>
        </p:nvSpPr>
        <p:spPr>
          <a:xfrm>
            <a:off x="4484947" y="2090172"/>
            <a:ext cx="6944367" cy="2677656"/>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Nuestra exploración de cada paso comienza con una pregunta reflexiva. Tómese un momento para considerar cada pregunta antes de pasar a la siguiente diapositiva.</a:t>
            </a:r>
          </a:p>
          <a:p>
            <a:pPr latinLnBrk="0"/>
            <a:endParaRPr lang="en-GB" sz="2400" noProof="0" dirty="0">
              <a:solidFill>
                <a:srgbClr val="2B2C30"/>
              </a:solidFill>
              <a:sym typeface="Public Sans"/>
            </a:endParaRPr>
          </a:p>
          <a:p>
            <a:pPr latinLnBrk="0"/>
            <a:r>
              <a:rPr lang="en-GB" sz="2400" dirty="0">
                <a:solidFill>
                  <a:srgbClr val="2B2C30"/>
                </a:solidFill>
                <a:sym typeface="Public Sans"/>
              </a:rPr>
              <a:t>Puede trabajar cada paso por orden. También puede seleccionar un paso concreto que desee explorar primero a través del menú. </a:t>
            </a:r>
            <a:endParaRPr lang="en-GB" sz="2400" noProof="0" dirty="0"/>
          </a:p>
        </p:txBody>
      </p:sp>
      <p:pic>
        <p:nvPicPr>
          <p:cNvPr id="3" name="Google Shape;97;p2">
            <a:extLst>
              <a:ext uri="{FF2B5EF4-FFF2-40B4-BE49-F238E27FC236}">
                <a16:creationId xmlns:a16="http://schemas.microsoft.com/office/drawing/2014/main" id="{46CBB049-FC30-E97A-C61F-2DF4AC28F8F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5" name="Title 4">
            <a:extLst>
              <a:ext uri="{FF2B5EF4-FFF2-40B4-BE49-F238E27FC236}">
                <a16:creationId xmlns:a16="http://schemas.microsoft.com/office/drawing/2014/main" id="{30E6374C-C291-6834-91B4-BD411A47047F}"/>
              </a:ext>
            </a:extLst>
          </p:cNvPr>
          <p:cNvSpPr>
            <a:spLocks noGrp="1"/>
          </p:cNvSpPr>
          <p:nvPr>
            <p:ph type="title" idx="4294967295"/>
          </p:nvPr>
        </p:nvSpPr>
        <p:spPr>
          <a:xfrm>
            <a:off x="654547" y="594231"/>
            <a:ext cx="10515600" cy="1325563"/>
          </a:xfrm>
          <a:prstGeom prst="rect">
            <a:avLst/>
          </a:prstGeom>
        </p:spPr>
        <p:txBody>
          <a:bodyPr/>
          <a:lstStyle/>
          <a:p>
            <a:r>
              <a:rPr lang="es-ES_tradnl" sz="2800" b="1" noProof="1">
                <a:solidFill>
                  <a:schemeClr val="bg1"/>
                </a:solidFill>
              </a:rPr>
              <a:t>Esta presentación</a:t>
            </a:r>
          </a:p>
        </p:txBody>
      </p:sp>
    </p:spTree>
    <p:extLst>
      <p:ext uri="{BB962C8B-B14F-4D97-AF65-F5344CB8AC3E}">
        <p14:creationId xmlns:p14="http://schemas.microsoft.com/office/powerpoint/2010/main" val="209002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1D369A-7542-6E47-111F-18346733C474}"/>
              </a:ext>
            </a:extLst>
          </p:cNvPr>
          <p:cNvSpPr>
            <a:spLocks noGrp="1"/>
          </p:cNvSpPr>
          <p:nvPr>
            <p:ph type="title" idx="4294967295"/>
          </p:nvPr>
        </p:nvSpPr>
        <p:spPr>
          <a:xfrm>
            <a:off x="384131" y="691697"/>
            <a:ext cx="10515600" cy="1325563"/>
          </a:xfrm>
          <a:prstGeom prst="rect">
            <a:avLst/>
          </a:prstGeom>
        </p:spPr>
        <p:txBody>
          <a:bodyPr/>
          <a:lstStyle/>
          <a:p>
            <a:pPr rtl="0" eaLnBrk="1" latinLnBrk="1" hangingPunct="1"/>
            <a:r>
              <a:rPr lang="es-ES_tradnl" sz="2800" b="1" kern="1200" noProof="1">
                <a:solidFill>
                  <a:srgbClr val="FFFFFF"/>
                </a:solidFill>
                <a:effectLst/>
                <a:latin typeface="Calibri" panose="020F0502020204030204" pitchFamily="34" charset="0"/>
                <a:ea typeface="Public Sans"/>
                <a:cs typeface="Public Sans"/>
              </a:rPr>
              <a:t>9 sencillos pasos para propietarios y arrendadores</a:t>
            </a:r>
            <a:endParaRPr lang="es-ES_tradnl" noProof="1">
              <a:effectLst/>
            </a:endParaRPr>
          </a:p>
          <a:p>
            <a:endParaRPr lang="es-ES_tradnl"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84131" y="2149019"/>
            <a:ext cx="11423738" cy="3785652"/>
          </a:xfrm>
          <a:prstGeom prst="rect">
            <a:avLst/>
          </a:prstGeom>
          <a:noFill/>
        </p:spPr>
        <p:txBody>
          <a:bodyPr wrap="square" rtlCol="0">
            <a:spAutoFit/>
          </a:bodyPr>
          <a:lstStyle/>
          <a:p>
            <a:pPr marL="342900" indent="-342900" latinLnBrk="0">
              <a:buFont typeface="+mj-lt"/>
              <a:buAutoNum type="arabicPeriod"/>
            </a:pPr>
            <a:r>
              <a:rPr lang="en-GB" sz="2400" noProof="0" dirty="0">
                <a:ea typeface="Public Sans"/>
                <a:cs typeface="Public Sans"/>
                <a:sym typeface="Public Sans"/>
              </a:rPr>
              <a:t>¿Por qué invertir en tecnologías energéticas digitales?</a:t>
            </a:r>
          </a:p>
          <a:p>
            <a:pPr marL="342900" indent="-342900" latinLnBrk="0">
              <a:buFont typeface="+mj-lt"/>
              <a:buAutoNum type="arabicPeriod"/>
            </a:pPr>
            <a:r>
              <a:rPr lang="en-GB" sz="2400" noProof="0" dirty="0">
                <a:ea typeface="Public Sans"/>
                <a:cs typeface="Public Sans"/>
                <a:sym typeface="Public Sans"/>
              </a:rPr>
              <a:t>Comprender su propio consumo energético.</a:t>
            </a:r>
          </a:p>
          <a:p>
            <a:pPr marL="342900" indent="-342900" latinLnBrk="0">
              <a:buFont typeface="+mj-lt"/>
              <a:buAutoNum type="arabicPeriod"/>
            </a:pPr>
            <a:r>
              <a:rPr lang="en-GB" sz="2400" noProof="0" dirty="0">
                <a:ea typeface="Public Sans"/>
                <a:cs typeface="Public Sans"/>
                <a:sym typeface="Public Sans"/>
              </a:rPr>
              <a:t>Convertirse en prosumidor.</a:t>
            </a:r>
          </a:p>
          <a:p>
            <a:pPr marL="342900" indent="-342900" latinLnBrk="0">
              <a:buFont typeface="+mj-lt"/>
              <a:buAutoNum type="arabicPeriod"/>
            </a:pPr>
            <a:r>
              <a:rPr lang="en-GB" sz="2400" noProof="0" dirty="0">
                <a:ea typeface="Public Sans"/>
                <a:cs typeface="Public Sans"/>
                <a:sym typeface="Public Sans"/>
              </a:rPr>
              <a:t>Trabajar juntos: comunidades energéticas.</a:t>
            </a:r>
          </a:p>
          <a:p>
            <a:pPr marL="342900" indent="-342900" latinLnBrk="0">
              <a:buFont typeface="+mj-lt"/>
              <a:buAutoNum type="arabicPeriod"/>
            </a:pPr>
            <a:r>
              <a:rPr lang="en-GB" sz="2400" noProof="0" dirty="0">
                <a:ea typeface="Public Sans"/>
                <a:cs typeface="Public Sans"/>
                <a:sym typeface="Public Sans"/>
              </a:rPr>
              <a:t>Ayudar a otros a ahorrar energía.</a:t>
            </a:r>
          </a:p>
          <a:p>
            <a:pPr marL="342900" indent="-342900" latinLnBrk="0">
              <a:buFont typeface="+mj-lt"/>
              <a:buAutoNum type="arabicPeriod"/>
            </a:pPr>
            <a:r>
              <a:rPr lang="en-GB" sz="2400" noProof="0" dirty="0">
                <a:ea typeface="Public Sans"/>
                <a:cs typeface="Public Sans"/>
                <a:sym typeface="Public Sans"/>
              </a:rPr>
              <a:t>Paisajismo energéticamente eficiente.</a:t>
            </a:r>
          </a:p>
          <a:p>
            <a:pPr marL="342900" indent="-342900" latinLnBrk="0">
              <a:buFont typeface="+mj-lt"/>
              <a:buAutoNum type="arabicPeriod"/>
            </a:pPr>
            <a:r>
              <a:rPr lang="en-GB" sz="2400" noProof="0" dirty="0">
                <a:ea typeface="Public Sans"/>
                <a:cs typeface="Public Sans"/>
                <a:sym typeface="Public Sans"/>
              </a:rPr>
              <a:t>Mantenimiento e inspecciones periódicas.</a:t>
            </a:r>
          </a:p>
          <a:p>
            <a:pPr marL="342900" indent="-342900" latinLnBrk="0">
              <a:buFont typeface="+mj-lt"/>
              <a:buAutoNum type="arabicPeriod"/>
            </a:pPr>
            <a:r>
              <a:rPr lang="en-GB" sz="2400" noProof="0" dirty="0">
                <a:ea typeface="Public Sans"/>
                <a:cs typeface="Public Sans"/>
                <a:sym typeface="Public Sans"/>
              </a:rPr>
              <a:t>Actualizar a iluminación eficiente desde el punto de vista energético.</a:t>
            </a:r>
          </a:p>
          <a:p>
            <a:pPr marL="342900" indent="-342900" latinLnBrk="0">
              <a:buFont typeface="+mj-lt"/>
              <a:buAutoNum type="arabicPeriod"/>
            </a:pPr>
            <a:r>
              <a:rPr lang="en-GB" sz="2400" noProof="0" dirty="0">
                <a:ea typeface="Public Sans"/>
                <a:cs typeface="Public Sans"/>
                <a:sym typeface="Public Sans"/>
              </a:rPr>
              <a:t> Implementación de soluciones de energía renovable.</a:t>
            </a:r>
          </a:p>
          <a:p>
            <a:pPr marL="342900" indent="-342900" latinLnBrk="0">
              <a:buFont typeface="+mj-lt"/>
              <a:buAutoNum type="arabicPeriod"/>
            </a:pPr>
            <a:endParaRPr lang="en-GB" sz="2400" noProof="0" dirty="0">
              <a:ea typeface="Public Sans"/>
              <a:cs typeface="Public Sans"/>
              <a:sym typeface="Public Sans"/>
            </a:endParaRPr>
          </a:p>
        </p:txBody>
      </p:sp>
    </p:spTree>
    <p:extLst>
      <p:ext uri="{BB962C8B-B14F-4D97-AF65-F5344CB8AC3E}">
        <p14:creationId xmlns:p14="http://schemas.microsoft.com/office/powerpoint/2010/main" val="3196072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D76AD-17BC-8F0E-A09F-10D83311C5FD}"/>
              </a:ext>
            </a:extLst>
          </p:cNvPr>
          <p:cNvSpPr>
            <a:spLocks noGrp="1"/>
          </p:cNvSpPr>
          <p:nvPr>
            <p:ph type="title" idx="4294967295"/>
          </p:nvPr>
        </p:nvSpPr>
        <p:spPr>
          <a:xfrm>
            <a:off x="377867" y="692757"/>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1. ¿Por qué invertir en tecnologías energéticas digitales? - Introducción </a:t>
            </a:r>
            <a:endParaRPr lang="es-ES_tradnl" noProof="1">
              <a:effectLst/>
            </a:endParaRPr>
          </a:p>
          <a:p>
            <a:endParaRPr lang="es-ES_tradnl"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1298530" y="2859908"/>
            <a:ext cx="9594937" cy="2308324"/>
          </a:xfrm>
          <a:prstGeom prst="rect">
            <a:avLst/>
          </a:prstGeom>
          <a:noFill/>
        </p:spPr>
        <p:txBody>
          <a:bodyPr wrap="square" rtlCol="0">
            <a:spAutoFit/>
          </a:bodyPr>
          <a:lstStyle/>
          <a:p>
            <a:pPr algn="ctr" latinLnBrk="0"/>
            <a:r>
              <a:rPr lang="en-GB" sz="4800" i="1" noProof="0" dirty="0">
                <a:solidFill>
                  <a:schemeClr val="accent5"/>
                </a:solidFill>
              </a:rPr>
              <a:t>¿Cómo pueden ayudarle las tecnologías energéticas digitales a optimizar el uso de la energía y reducir los costes?</a:t>
            </a:r>
          </a:p>
        </p:txBody>
      </p:sp>
    </p:spTree>
    <p:extLst>
      <p:ext uri="{BB962C8B-B14F-4D97-AF65-F5344CB8AC3E}">
        <p14:creationId xmlns:p14="http://schemas.microsoft.com/office/powerpoint/2010/main" val="1634192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13C88A-D5C6-7421-F82E-1B039E9BE1CE}"/>
              </a:ext>
            </a:extLst>
          </p:cNvPr>
          <p:cNvSpPr>
            <a:spLocks noGrp="1"/>
          </p:cNvSpPr>
          <p:nvPr>
            <p:ph type="title" idx="4294967295"/>
          </p:nvPr>
        </p:nvSpPr>
        <p:spPr>
          <a:xfrm>
            <a:off x="459377" y="665571"/>
            <a:ext cx="10515600" cy="1325563"/>
          </a:xfrm>
          <a:prstGeom prst="rect">
            <a:avLst/>
          </a:prstGeom>
        </p:spPr>
        <p:txBody>
          <a:bodyPr/>
          <a:lstStyle/>
          <a:p>
            <a:pPr rtl="0" eaLnBrk="1" latinLnBrk="1" hangingPunct="1"/>
            <a:r>
              <a:rPr lang="es-ES_tradnl" sz="2800" b="1" kern="1200" noProof="1">
                <a:solidFill>
                  <a:srgbClr val="FFFFFF"/>
                </a:solidFill>
                <a:effectLst/>
                <a:latin typeface="Calibri" panose="020F0502020204030204" pitchFamily="34" charset="0"/>
                <a:ea typeface="Public Sans"/>
                <a:cs typeface="Public Sans"/>
              </a:rPr>
              <a:t>1. ¿Por qué invertir en tecnologías energéticas digitales? </a:t>
            </a:r>
            <a:endParaRPr lang="es-ES_tradnl" noProof="1">
              <a:effectLst/>
            </a:endParaRPr>
          </a:p>
          <a:p>
            <a:endParaRPr lang="es-ES_tradnl" noProof="1"/>
          </a:p>
        </p:txBody>
      </p:sp>
      <p:sp>
        <p:nvSpPr>
          <p:cNvPr id="4" name="TextBox 3">
            <a:extLst>
              <a:ext uri="{FF2B5EF4-FFF2-40B4-BE49-F238E27FC236}">
                <a16:creationId xmlns:a16="http://schemas.microsoft.com/office/drawing/2014/main" id="{CB33C395-3CC3-4B54-6421-D833B99114A3}"/>
              </a:ext>
            </a:extLst>
          </p:cNvPr>
          <p:cNvSpPr txBox="1"/>
          <p:nvPr/>
        </p:nvSpPr>
        <p:spPr>
          <a:xfrm>
            <a:off x="3738304" y="2119407"/>
            <a:ext cx="7906396" cy="3785652"/>
          </a:xfrm>
          <a:prstGeom prst="rect">
            <a:avLst/>
          </a:prstGeom>
          <a:noFill/>
        </p:spPr>
        <p:txBody>
          <a:bodyPr wrap="square" rtlCol="0">
            <a:spAutoFit/>
          </a:bodyPr>
          <a:lstStyle/>
          <a:p>
            <a:pPr marL="457200" indent="-457200" latinLnBrk="0">
              <a:buChar char="•"/>
            </a:pPr>
            <a:r>
              <a:rPr lang="en-GB" sz="2000" noProof="1">
                <a:solidFill>
                  <a:srgbClr val="2B2C30"/>
                </a:solidFill>
                <a:ea typeface="Public Sans"/>
                <a:cs typeface="Segoe UI"/>
              </a:rPr>
              <a:t>Las tecnologías energéticas digitales incluyen contadores inteligentes, sistemas de gestión energética y termostatos inteligentes.</a:t>
            </a:r>
          </a:p>
          <a:p>
            <a:pPr marL="457200" indent="-457200" latinLnBrk="0">
              <a:buChar char="•"/>
            </a:pPr>
            <a:r>
              <a:rPr lang="en-GB" sz="2000" noProof="1">
                <a:solidFill>
                  <a:srgbClr val="2B2C30"/>
                </a:solidFill>
                <a:ea typeface="Public Sans"/>
                <a:cs typeface="Segoe UI"/>
              </a:rPr>
              <a:t>Las tecnologías energéticas digitales proporcionan datos en tiempo real sobre el consumo de energía, que pueden utilizarse para supervisar y optimizar el uso de la energía de forma remota, por ejemplo, mediante aplicaciones para teléfonos inteligentes. </a:t>
            </a:r>
          </a:p>
          <a:p>
            <a:pPr marL="457200" indent="-457200" latinLnBrk="0">
              <a:buChar char="•"/>
            </a:pPr>
            <a:r>
              <a:rPr lang="en-GB" sz="2000" dirty="0">
                <a:solidFill>
                  <a:srgbClr val="2B2C30"/>
                </a:solidFill>
                <a:cs typeface="Segoe UI"/>
              </a:rPr>
              <a:t>Puede haber momentos del día en los que se consuma más energía. Las tecnologías energéticas digitales permiten identificar tendencias y oportunidades para reducir el consumo.</a:t>
            </a:r>
          </a:p>
          <a:p>
            <a:pPr marL="457200" indent="-457200" latinLnBrk="0">
              <a:buChar char="•"/>
            </a:pPr>
            <a:r>
              <a:rPr lang="en-GB" sz="2000" noProof="1">
                <a:solidFill>
                  <a:srgbClr val="2B2C30"/>
                </a:solidFill>
                <a:ea typeface="Public Sans"/>
                <a:cs typeface="Segoe UI"/>
              </a:rPr>
              <a:t>Si es usted propietario, este tipo de tecnologías pueden mejorar la satisfacción de los inquilinos, ya que les proporcionan herramientas para comprender y gestionar mejor su propio consumo energético.</a:t>
            </a:r>
            <a:endParaRPr lang="en-GB" sz="2000" noProof="1">
              <a:solidFill>
                <a:srgbClr val="2B2C30"/>
              </a:solidFill>
              <a:cs typeface="Segoe UI"/>
            </a:endParaRPr>
          </a:p>
        </p:txBody>
      </p:sp>
      <p:pic>
        <p:nvPicPr>
          <p:cNvPr id="7" name="Picture 6">
            <a:extLst>
              <a:ext uri="{FF2B5EF4-FFF2-40B4-BE49-F238E27FC236}">
                <a16:creationId xmlns:a16="http://schemas.microsoft.com/office/drawing/2014/main" id="{2BA414CB-E4FB-3249-B22D-6AE5311A8B6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435" y="2119407"/>
            <a:ext cx="2803801" cy="4555012"/>
          </a:xfrm>
          <a:prstGeom prst="rect">
            <a:avLst/>
          </a:prstGeom>
        </p:spPr>
      </p:pic>
    </p:spTree>
    <p:extLst>
      <p:ext uri="{BB962C8B-B14F-4D97-AF65-F5344CB8AC3E}">
        <p14:creationId xmlns:p14="http://schemas.microsoft.com/office/powerpoint/2010/main" val="34974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618B32-CB9A-8867-599F-97DF6D2D80BE}"/>
              </a:ext>
            </a:extLst>
          </p:cNvPr>
          <p:cNvSpPr>
            <a:spLocks noGrp="1"/>
          </p:cNvSpPr>
          <p:nvPr>
            <p:ph type="title" idx="4294967295"/>
          </p:nvPr>
        </p:nvSpPr>
        <p:spPr>
          <a:xfrm>
            <a:off x="553231" y="678634"/>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2. Comprender su propio consumo energético: introducción</a:t>
            </a:r>
            <a:endParaRPr lang="es-ES_tradnl" noProof="1">
              <a:effectLst/>
            </a:endParaRPr>
          </a:p>
          <a:p>
            <a:endParaRPr lang="es-ES_tradnl"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553231" y="2768252"/>
            <a:ext cx="11085535" cy="3046988"/>
          </a:xfrm>
          <a:prstGeom prst="rect">
            <a:avLst/>
          </a:prstGeom>
          <a:noFill/>
        </p:spPr>
        <p:txBody>
          <a:bodyPr wrap="square" rtlCol="0">
            <a:spAutoFit/>
          </a:bodyPr>
          <a:lstStyle/>
          <a:p>
            <a:pPr algn="ctr" latinLnBrk="0"/>
            <a:r>
              <a:rPr lang="en-GB" sz="4800" i="1" dirty="0">
                <a:solidFill>
                  <a:schemeClr val="accent5"/>
                </a:solidFill>
              </a:rPr>
              <a:t>¿Cómo puede ayudarle comprender su consumo energético a ahorrar energía y reducir las facturas de electricidad?</a:t>
            </a:r>
          </a:p>
          <a:p>
            <a:pPr algn="ctr" latinLnBrk="0"/>
            <a:endParaRPr lang="en-GB" sz="4800" i="1" dirty="0">
              <a:solidFill>
                <a:schemeClr val="accent5"/>
              </a:solidFill>
            </a:endParaRPr>
          </a:p>
        </p:txBody>
      </p:sp>
    </p:spTree>
    <p:extLst>
      <p:ext uri="{BB962C8B-B14F-4D97-AF65-F5344CB8AC3E}">
        <p14:creationId xmlns:p14="http://schemas.microsoft.com/office/powerpoint/2010/main" val="2379613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2BF80ED-6F9E-5DB6-BDF0-1610D3110FCA}"/>
              </a:ext>
            </a:extLst>
          </p:cNvPr>
          <p:cNvSpPr>
            <a:spLocks noGrp="1"/>
          </p:cNvSpPr>
          <p:nvPr>
            <p:ph type="title" idx="4294967295"/>
          </p:nvPr>
        </p:nvSpPr>
        <p:spPr>
          <a:xfrm>
            <a:off x="394062" y="640952"/>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2. Comprender su propio consumo energético</a:t>
            </a:r>
            <a:endParaRPr lang="es-ES_tradnl" noProof="1">
              <a:effectLst/>
            </a:endParaRPr>
          </a:p>
          <a:p>
            <a:endParaRPr lang="es-ES_tradnl" noProof="1"/>
          </a:p>
        </p:txBody>
      </p:sp>
      <p:sp>
        <p:nvSpPr>
          <p:cNvPr id="4" name="TextBox 3">
            <a:extLst>
              <a:ext uri="{FF2B5EF4-FFF2-40B4-BE49-F238E27FC236}">
                <a16:creationId xmlns:a16="http://schemas.microsoft.com/office/drawing/2014/main" id="{12E9D6D4-ADBC-D7EB-E231-9A2E3FFD7EF4}"/>
              </a:ext>
            </a:extLst>
          </p:cNvPr>
          <p:cNvSpPr txBox="1"/>
          <p:nvPr/>
        </p:nvSpPr>
        <p:spPr>
          <a:xfrm>
            <a:off x="4300994" y="2406249"/>
            <a:ext cx="7756023" cy="4093428"/>
          </a:xfrm>
          <a:prstGeom prst="rect">
            <a:avLst/>
          </a:prstGeom>
          <a:noFill/>
        </p:spPr>
        <p:txBody>
          <a:bodyPr wrap="square" rtlCol="0">
            <a:spAutoFit/>
          </a:bodyPr>
          <a:lstStyle/>
          <a:p>
            <a:pPr marL="457200" indent="-457200" latinLnBrk="0">
              <a:buFontTx/>
              <a:buChar char="•"/>
            </a:pPr>
            <a:r>
              <a:rPr lang="en-GB" sz="2000" dirty="0">
                <a:solidFill>
                  <a:srgbClr val="2B2C30"/>
                </a:solidFill>
                <a:cs typeface="Segoe UI"/>
              </a:rPr>
              <a:t>Un contador inteligente le permite a usted, y a su proveedor de energía, supervisar y analizar sus patrones de consumo energético en tiempo real. </a:t>
            </a:r>
            <a:endParaRPr lang="en-GB" sz="2000" noProof="0" dirty="0">
              <a:solidFill>
                <a:srgbClr val="2B2C30"/>
              </a:solidFill>
              <a:ea typeface="Public Sans"/>
              <a:cs typeface="Segoe UI"/>
            </a:endParaRPr>
          </a:p>
          <a:p>
            <a:pPr marL="457200" indent="-457200" latinLnBrk="0">
              <a:buFontTx/>
              <a:buChar char="•"/>
            </a:pPr>
            <a:r>
              <a:rPr lang="en-GB" sz="2000" dirty="0">
                <a:solidFill>
                  <a:srgbClr val="2B2C30"/>
                </a:solidFill>
                <a:ea typeface="Public Sans"/>
                <a:cs typeface="Segoe UI"/>
              </a:rPr>
              <a:t>Puede </a:t>
            </a:r>
            <a:r>
              <a:rPr lang="en-GB" sz="2000" noProof="0" dirty="0">
                <a:solidFill>
                  <a:srgbClr val="2B2C30"/>
                </a:solidFill>
                <a:ea typeface="Public Sans"/>
                <a:cs typeface="Segoe UI"/>
              </a:rPr>
              <a:t>revisar los datos para identificar tendencias, horas pico de consumo y áreas en las que </a:t>
            </a:r>
            <a:r>
              <a:rPr lang="en-GB" sz="2000" dirty="0">
                <a:solidFill>
                  <a:srgbClr val="2B2C30"/>
                </a:solidFill>
                <a:ea typeface="Public Sans"/>
                <a:cs typeface="Segoe UI"/>
              </a:rPr>
              <a:t>se podría utilizar </a:t>
            </a:r>
            <a:r>
              <a:rPr lang="en-GB" sz="2000" noProof="0" dirty="0">
                <a:solidFill>
                  <a:srgbClr val="2B2C30"/>
                </a:solidFill>
                <a:ea typeface="Public Sans"/>
                <a:cs typeface="Segoe UI"/>
              </a:rPr>
              <a:t>la energía </a:t>
            </a:r>
            <a:r>
              <a:rPr lang="en-GB" sz="2000" dirty="0">
                <a:solidFill>
                  <a:srgbClr val="2B2C30"/>
                </a:solidFill>
                <a:ea typeface="Public Sans"/>
                <a:cs typeface="Segoe UI"/>
              </a:rPr>
              <a:t>de manera más eficiente</a:t>
            </a:r>
            <a:r>
              <a:rPr lang="en-GB" sz="2000" noProof="0" dirty="0">
                <a:solidFill>
                  <a:srgbClr val="2B2C30"/>
                </a:solidFill>
                <a:ea typeface="Public Sans"/>
                <a:cs typeface="Segoe UI"/>
              </a:rPr>
              <a:t>. </a:t>
            </a:r>
          </a:p>
          <a:p>
            <a:pPr marL="457200" indent="-457200" latinLnBrk="0">
              <a:buFontTx/>
              <a:buChar char="•"/>
            </a:pPr>
            <a:r>
              <a:rPr lang="en-GB" sz="2000" dirty="0">
                <a:solidFill>
                  <a:srgbClr val="2B2C30"/>
                </a:solidFill>
                <a:ea typeface="Public Sans"/>
                <a:cs typeface="Segoe UI"/>
              </a:rPr>
              <a:t>Puede </a:t>
            </a:r>
            <a:r>
              <a:rPr lang="en-GB" sz="2000" noProof="0" dirty="0">
                <a:solidFill>
                  <a:srgbClr val="2B2C30"/>
                </a:solidFill>
                <a:ea typeface="Public Sans"/>
                <a:cs typeface="Segoe UI"/>
              </a:rPr>
              <a:t>utilizar esta información para implementar medidas de ahorro energético sin </a:t>
            </a:r>
            <a:r>
              <a:rPr lang="en-GB" sz="2000" dirty="0">
                <a:solidFill>
                  <a:srgbClr val="2B2C30"/>
                </a:solidFill>
                <a:cs typeface="Segoe UI"/>
              </a:rPr>
              <a:t>reducir la comodidad ni el confort. Por ejemplo: </a:t>
            </a:r>
          </a:p>
          <a:p>
            <a:pPr marL="914400" lvl="1" indent="-457200" latinLnBrk="0">
              <a:buFontTx/>
              <a:buChar char="•"/>
            </a:pPr>
            <a:r>
              <a:rPr lang="en-GB" sz="2000" dirty="0">
                <a:solidFill>
                  <a:srgbClr val="2B2C30"/>
                </a:solidFill>
                <a:cs typeface="Segoe UI"/>
                <a:hlinkClick r:id="rId3"/>
              </a:rPr>
              <a:t>Desenchufar los dispositivos cuando no se utilizan, en lugar de dejarlos en modo de espera</a:t>
            </a:r>
            <a:r>
              <a:rPr lang="en-GB" sz="2000" dirty="0">
                <a:solidFill>
                  <a:srgbClr val="2B2C30"/>
                </a:solidFill>
                <a:cs typeface="Segoe UI"/>
              </a:rPr>
              <a:t>, reduce el consumo de energía. </a:t>
            </a:r>
          </a:p>
          <a:p>
            <a:pPr marL="914400" lvl="1" indent="-457200" latinLnBrk="0">
              <a:buFontTx/>
              <a:buChar char="•"/>
            </a:pPr>
            <a:r>
              <a:rPr lang="en-GB" sz="2000" dirty="0">
                <a:solidFill>
                  <a:srgbClr val="2B2C30"/>
                </a:solidFill>
                <a:cs typeface="Segoe UI"/>
                <a:hlinkClick r:id="rId4"/>
              </a:rPr>
              <a:t>Las regletas inteligentes </a:t>
            </a:r>
            <a:r>
              <a:rPr lang="en-GB" sz="2000" dirty="0">
                <a:solidFill>
                  <a:srgbClr val="2B2C30"/>
                </a:solidFill>
                <a:cs typeface="Segoe UI"/>
              </a:rPr>
              <a:t>también pueden ayudarle a gestionar varios dispositivos de forma más eficiente. </a:t>
            </a:r>
            <a:endParaRPr lang="en-GB" sz="2000" noProof="0" dirty="0">
              <a:ea typeface="Public Sans"/>
            </a:endParaRPr>
          </a:p>
        </p:txBody>
      </p:sp>
      <p:pic>
        <p:nvPicPr>
          <p:cNvPr id="7" name="Picture 6">
            <a:extLst>
              <a:ext uri="{FF2B5EF4-FFF2-40B4-BE49-F238E27FC236}">
                <a16:creationId xmlns:a16="http://schemas.microsoft.com/office/drawing/2014/main" id="{AE93BBF7-D67E-03E5-4172-D95CF9CCC59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983" y="2406249"/>
            <a:ext cx="4166011" cy="3970150"/>
          </a:xfrm>
          <a:prstGeom prst="rect">
            <a:avLst/>
          </a:prstGeom>
        </p:spPr>
      </p:pic>
    </p:spTree>
    <p:extLst>
      <p:ext uri="{BB962C8B-B14F-4D97-AF65-F5344CB8AC3E}">
        <p14:creationId xmlns:p14="http://schemas.microsoft.com/office/powerpoint/2010/main" val="92445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8859D6-E751-58A9-03D7-8A3CB5A076DB}"/>
              </a:ext>
            </a:extLst>
          </p:cNvPr>
          <p:cNvSpPr>
            <a:spLocks noGrp="1"/>
          </p:cNvSpPr>
          <p:nvPr>
            <p:ph type="title" idx="4294967295"/>
          </p:nvPr>
        </p:nvSpPr>
        <p:spPr>
          <a:xfrm>
            <a:off x="459377" y="717822"/>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3. Convertirse en prosumidor: introducción</a:t>
            </a:r>
            <a:endParaRPr lang="es-ES_tradnl" noProof="1">
              <a:effectLst/>
            </a:endParaRPr>
          </a:p>
          <a:p>
            <a:endParaRPr lang="es-ES_tradnl"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71" y="2868460"/>
            <a:ext cx="10421655" cy="1446550"/>
          </a:xfrm>
          <a:prstGeom prst="rect">
            <a:avLst/>
          </a:prstGeom>
          <a:noFill/>
        </p:spPr>
        <p:txBody>
          <a:bodyPr wrap="square" rtlCol="0">
            <a:spAutoFit/>
          </a:bodyPr>
          <a:lstStyle/>
          <a:p>
            <a:pPr algn="ctr" latinLnBrk="0"/>
            <a:r>
              <a:rPr lang="en-US" sz="4400" i="1" dirty="0">
                <a:solidFill>
                  <a:schemeClr val="accent5"/>
                </a:solidFill>
              </a:rPr>
              <a:t>¿Cuáles son las ventajas de ser un prosumidor e invertir en sistemas de energía renovable? </a:t>
            </a:r>
          </a:p>
        </p:txBody>
      </p:sp>
    </p:spTree>
    <p:extLst>
      <p:ext uri="{BB962C8B-B14F-4D97-AF65-F5344CB8AC3E}">
        <p14:creationId xmlns:p14="http://schemas.microsoft.com/office/powerpoint/2010/main" val="997247673"/>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40BD0CB-E667-4F6E-B37D-04EC9249EF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3.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docProps/app.xml><?xml version="1.0" encoding="utf-8"?>
<Properties xmlns="http://schemas.openxmlformats.org/officeDocument/2006/extended-properties" xmlns:vt="http://schemas.openxmlformats.org/officeDocument/2006/docPropsVTypes">
  <TotalTime>373</TotalTime>
  <Words>3805</Words>
  <Application>Microsoft Macintosh PowerPoint</Application>
  <PresentationFormat>Widescreen</PresentationFormat>
  <Paragraphs>286</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맑은 고딕</vt:lpstr>
      <vt:lpstr>Arial</vt:lpstr>
      <vt:lpstr>Calibri</vt:lpstr>
      <vt:lpstr>Public Sans</vt:lpstr>
      <vt:lpstr>Segoe UI</vt:lpstr>
      <vt:lpstr>Every1 slide master</vt:lpstr>
      <vt:lpstr>Participa en la Transición: 9 sencillos pasos para propietarios y arrendadores</vt:lpstr>
      <vt:lpstr>Introducción</vt:lpstr>
      <vt:lpstr>Esta presentación</vt:lpstr>
      <vt:lpstr>9 sencillos pasos para propietarios y arrendadores </vt:lpstr>
      <vt:lpstr>1. ¿Por qué invertir en tecnologías energéticas digitales? - Introducción  </vt:lpstr>
      <vt:lpstr>1. ¿Por qué invertir en tecnologías energéticas digitales?  </vt:lpstr>
      <vt:lpstr>2. Comprender su propio consumo energético: introducción </vt:lpstr>
      <vt:lpstr>2. Comprender su propio consumo energético </vt:lpstr>
      <vt:lpstr>3. Convertirse en prosumidor: introducción </vt:lpstr>
      <vt:lpstr>3. Convertirse en prosumidor </vt:lpstr>
      <vt:lpstr>4. Trabajar juntos: comunidades energéticas - Introducción </vt:lpstr>
      <vt:lpstr>4. Trabajar juntos: comunidades energéticas  </vt:lpstr>
      <vt:lpstr>5. Ayudar a otros a ahorrar energía: introducción </vt:lpstr>
      <vt:lpstr>5. Ayudar a otros a ahorrar energía </vt:lpstr>
      <vt:lpstr>6. Paisajismo energéticamente eficiente: introducción </vt:lpstr>
      <vt:lpstr>6. Paisajismo energéticamente eficiente  </vt:lpstr>
      <vt:lpstr>7. Mantenimiento e inspecciones periódicas: introducción </vt:lpstr>
      <vt:lpstr>7. Mantenimiento e inspecciones periódicas </vt:lpstr>
      <vt:lpstr>8. Cambiar a una iluminación eficiente desde el punto de vista energético: introducción </vt:lpstr>
      <vt:lpstr>8. Actualice a una iluminación eficiente desde el punto de vista energético  </vt:lpstr>
      <vt:lpstr>9. Implementación de soluciones de energía renovable  </vt:lpstr>
      <vt:lpstr>9. Implementación de soluciones de energía renovable</vt:lpstr>
      <vt:lpstr>Próximos pasos </vt:lpstr>
      <vt:lpstr>Agradecimientos 1 </vt:lpstr>
      <vt:lpstr>Agradecimientos 2</vt:lpstr>
      <vt:lpstr>¡Gracias!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50</cp:revision>
  <cp:lastPrinted>2025-03-21T11:31:47Z</cp:lastPrinted>
  <dcterms:created xsi:type="dcterms:W3CDTF">2019-04-06T05:20:47Z</dcterms:created>
  <dcterms:modified xsi:type="dcterms:W3CDTF">2026-03-15T09:46:48Z</dcterms:modified>
  <cp:category/>
</cp:coreProperties>
</file>