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4"/>
  </p:notesMasterIdLst>
  <p:sldIdLst>
    <p:sldId id="266"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5" r:id="rId21"/>
    <p:sldId id="306" r:id="rId22"/>
    <p:sldId id="310" r:id="rId23"/>
    <p:sldId id="311" r:id="rId24"/>
    <p:sldId id="289" r:id="rId25"/>
    <p:sldId id="319" r:id="rId26"/>
    <p:sldId id="327" r:id="rId27"/>
    <p:sldId id="318" r:id="rId28"/>
    <p:sldId id="313" r:id="rId29"/>
    <p:sldId id="308" r:id="rId30"/>
    <p:sldId id="309" r:id="rId31"/>
    <p:sldId id="294" r:id="rId32"/>
    <p:sldId id="269"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7S0dZHlbR9efq1yq2XcAiQ==" hashData="1BRF5TNoaX41kv3Xxo6gUdker0u6oTIrabB9nA13p4N/moJ1MIpZnq+W2pPJ2AlmXnnS2ZIABiIKIGlVVT5Szw=="/>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5"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AF4564-B3F0-0C0B-184B-E68B101E2DE1}" name="Richardson, Emma J J" initials="ER" userId="S::ejr121@ic.ac.uk::cd282356-08e9-4b47-9ec2-0960e6b8e2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0"/>
    <p:restoredTop sz="82997" autoAdjust="0"/>
  </p:normalViewPr>
  <p:slideViewPr>
    <p:cSldViewPr snapToGrid="0">
      <p:cViewPr>
        <p:scale>
          <a:sx n="100" d="100"/>
          <a:sy n="100" d="100"/>
        </p:scale>
        <p:origin x="123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customschemas.google.com/relationships/presentationmetadata" Target="meta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8519EE0-3A55-A473-9FBB-47A006ABDBF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5C0F051-8933-4B68-6982-58F319C44C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994159-8EBD-A654-98B2-04D8FDC80D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Conforme mencionado no slide anterior, diferentes emissões são representadas em diferentes partes do Sistema Energético de Referência.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emissões dependentes de combustível, como o dióxido de carbono, podem ser contabilizadas pelas tecnologias de fornecimento de energia primária, como as tecnologias de extração e importação de carvão. Portanto,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não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precisamos acrescentar um fator de emissões de dióxido de carbono às tecnologias de usinas de energia a carvão, pois suas emissões já estão representadas nas tecnologias de combustível primário de carvão.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Por outro lado, as emissões dependentes de tecnologia são contabilizadas pelas tecnologias emissoras (ou seja, que queimam combustível). Por exemplo, para representar as emissões de óxidos nitrosos das usinas de energia, atribuímos fatores de emissões a cada tecnologia de usina de energia que produz óxidos nitrosos.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seguir, discutiremos mais detalhadamente os fatores de emissão e os parâmetros usados para representar as emissões no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4B176F54-943B-5301-5E75-4AC9D655DF8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97971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4DB128E-6879-E90E-511F-870DC9987A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2A8F6AD-E874-612D-4EBB-D34942B3B5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7114C07-4655-BA41-E0A2-91299978A0B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todas as emissões são contabilizadas usando o mesmo parâmetro: o Emission Activity Ratio. Esse parâmetro define a taxa de emissão de um poluente por uma tecnologia em unidades de milhões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toneladas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por petajoule ou gigawatt-hora de energia. A Razão de Atividade de Emissão é definida para cada combinação de tecnologia e poluente no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Por exemplo, a taxa de atividade de emissão de dióxido de carbono (o poluente) para a tecnologia de extração de carvão (a tecnologia) seria igual à quantidade de dióxido de carbono liberada (em milhões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toneladas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pela queima de 1 petajoule de carvão.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Para emissões dependentes de tecnologia, em vez de exigir uma taxa de emissão por combustível e poluente, o ideal é que precisemos de dados de emissões para cada tecnologia que emite o poluente.  Se esses dados não estiverem disponíveis, podemos estimar a taxa de atividade de emissão dividindo o fator de emissão médio do combustível pela eficiência da tecnologia. Veremos exemplos usando esses parâmetros em exercícios práticos.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39E7F9C5-D8D5-563D-C327-4413AB6E03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58344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DFC4E64-F887-D115-35F8-5AAC4E0AB78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8DC1E-3EED-DD17-FEB8-111671F48B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64C7008-7A12-1FF4-797E-12CA8DC6FB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Este slide mostra alguns fatores de emissões para diferentes combustíveis fósseis e poluentes. Esses são os tipos de dados que usaríamos para definir a taxa de atividade de emissão no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OSeMOSYS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Nesse caso, usaríamos os fatores de emissão para definir a Razão de Atividade de Emissão para as tecnologias que produzem os combustíveis listados, como a tecnologia de extração de carvão ou a tecnologia de importação de carvão. Observando os próprios dados, podemos ver que o carvão tem o fator de emissão de dióxido de carbono mais alto dos combustíveis listados, com os derivados de petróleo tendo valores ligeiramente mais baixos e o gás natural tendo o mais baixo. Esse é um dos motivos pelos quais as usinas de energia a carvão são frequentemente consideradas as mais controversas em relação às metas de mudança climática, já que o carvão tem um teor de carbono muito alto.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EC9474-8FBF-27C5-388E-9350D5FFC9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24862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Analisaremos agora o conceito de margem de reserva em sistemas de eletricidade. A margem de reserva é definida como o excesso de capacidade de fornecimento planejado que é instalado em comparação com a carga de pico (ou seja, demanda de pico), em unidades de capacidade como megawatts ou gigawatts. O objetivo de ter uma margem de reserva é garantir que sempre haja fornecimento de energia suficiente para atender à demanda, mesmo quando a demanda for inesperadamente alta ou o fornecimento for inesperadamente baixo.</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 fornecimento pode ser reduzido, por exemplo, se condições climáticas desfavoráveis levarem a uma geração renovável particularmente baixa, se uma usina elétrica quebrar ou se uma linha de transmissão for danificada durante uma forte tempestade. Se, nessas circunstâncias, não houver margem de reserva para aumentar o fornecimento, poderá ocorrer um desequilíbrio significativo entre o fornecimento disponível e a demanda de energia, o que pode danificar equipamentos essenciais. Nesses casos, o corte de carga é usado para manter o equilíbrio entre a oferta e a demanda, por meio do qual partes do sistema de distribuição de energia são desligadas, desconectando as fontes de demanda de energia. O corte de carga protege os equipamentos, mas significa que alguns clientes ficam temporariamente sem energia, o que pode ter consequências econômicas e sociais importantes. Portanto, planejar uma margem de reserva é essencial para garantir que os clientes não sofram apagões.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837ED75-9EB7-B63A-B0DF-42C3F6E6A21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44BB4D1-BD71-5488-CDA0-5F9899BC50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E68386F-2525-C055-962F-6D5C744171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Este slide mostra como a margem de reserva é definida matematicamente. Podemos calcular a margem de reserva disponível para um determinado sistema de eletricidade pegando a capacidade total de geração em megawatts e subtraindo a demanda de pico esperada em megawatts. Isso nos dá a quantidade de capacidade de geração extra disponível em comparação com a demanda de pico esperada.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margem de reserva é geralmente expressa como uma porcentagem da demanda de pico esperada. Ela pode ser calculada, conforme mostrado neste slide, dividindo a margem de reserva em megawatts pela demanda de pico esperada em megawatts e, em seguida, multiplicando por cem para obter uma porcentagem. No planejamento de longo prazo do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sistema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energético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geralmente buscamos manter a margem de reserva em uma determinada porcentagem da demanda de pico esperada, sendo que um valor típico é 15%.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A672CA5-572A-662E-37BF-48B4B83A85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179679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F1A7908-F0EF-C078-B272-1634743013F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41F5BB-F3FD-D6D2-D17E-DDED467F08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75B8A22-FDDA-9B53-1D8E-8C0879D4B20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Na equação do slide anterior, usamos a capacidade total de geração do sistema para calcular a margem de reserva. Isso pressupõe que todos os megawatts de capacidade de geração contribuíram igualmente para a margem de reserva. Entretanto, na prática, os megawatts de diferentes tecnologias não contribuem igualmente para a margem de reserva. Isso ocorre porque diferentes tecnologias têm diferentes características de desempenho e níveis de controle.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Quando se fala em margem de reserva, é útil agrupar as tecnologias em duas categorias: geração despachável e geração não despachável. As tecnologias despacháveis são aquelas cuja taxa de produção pode ser controlada para se adaptar à demanda e às necessidades da rede elétrica. A produção pode ser ligada e desligada, bem como aumentada e reduzida. Exemplos de tecnologias despacháveis incluem usinas de energia a gás e carvão, bem como tecnologias de armazenamento, como baterias. Em geral, essas tecnologias podem contribuir com até 100% de sua capacidade para a margem de reserva. Isso significa que uma usina de carvão de 1 GW pode contribuir com 1 GW para a margem de reserva.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Por outro lado, as tecnologias não despacháveis são aquelas cujos resultados não podem ser controlados, pois dependem de fatores incontroláveis, como o clima. Por exemplo, a quantidade de eletricidade produzida por uma turbina eólica em um determinado momento depende das condições de velocidade do vento naquele momento, e a turbina não pode ser controlada para produzir mais eletricidade se a velocidade do vento for baixa. Como nem sempre se pode confiar nas tecnologias não despacháveis para fornecer suprimento a qualquer momento em que sejam necessárias, elas contribuem com muito menos de 100% de sua capacidade para a margem de reserva. Isso significa que um parque eólico de 1 GW contribui com muito menos de 1 GW para a margem de reserva.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A738731-D090-E606-0EC5-72CEC482F44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96999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3D54318-92DC-C5A2-FF4E-7EFE0565670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3CB06B-FD88-37B4-8483-E56E4B157F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E08019A-F24E-66B5-EE7E-2CC2BBC6AC9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 grau em que uma tecnologia pode contribuir para a margem de reserva é medido usando o conceito de créditos de capacidade. O crédito de capacidade de uma tecnologia é a porcentagem de sua capacidade total que pode contribuir para a margem de reserva. Conforme explicado no slide anterior, o crédito de capacidade de tecnologias despacháveis, como uma usina de carvão, pode ser de até 100%, enquanto que para tecnologias não despacháveis, como a energia eólica, esse valor pode estar entre 0 e 20%. Os créditos de capacidade dependem da disponibilidade de recursos e das características do país.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figura e a tabela no slide mostram o crédito de capacidade de diferentes tecnologias em um sistema de exemplo. Observe que os valores serão diferentes de acordo com o sistema e com o método usado para calcular os créditos de capacidade. No entanto, ainda há uma divisão clara, como esperado, em que as tecnologias despacháveis têm valores muito mais altos do que as tecnologias não despacháveis.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Observe que os métodos para calcular os créditos de capacidade não são abordados aqui, pois estão fora do escopo deste curso.</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1CD0A9B-70FA-525C-4897-1AC20D5747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31454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10380A-865F-C750-14B1-064B51785D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4B3051F-B96A-9035-D451-8500FD2851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61A7F2-9B89-1DBD-694F-80BD4EB465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Vamos agora atualizar nossa equação de margem de reserva do slide 10.3.2 para incluir créditos de capacidade.</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Na equação original, usamos a capacidade total de geração, que é encontrada pela soma das capacidades da placa de identificação de todas as tecnologias. Para incluir os créditos de capacidade, multiplicamos a capacidade da placa de identificação de cada tecnologia por seu crédito de capacidade antes da soma. Essa capacidade ajustada pelo crédito de capacidade é chamada de capacidade efetiva.</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O próximo slide ilustra isso com um exemplo prático.</a:t>
            </a:r>
          </a:p>
        </p:txBody>
      </p:sp>
      <p:sp>
        <p:nvSpPr>
          <p:cNvPr id="165" name="Google Shape;165;p13:notes">
            <a:extLst>
              <a:ext uri="{FF2B5EF4-FFF2-40B4-BE49-F238E27FC236}">
                <a16:creationId xmlns:a16="http://schemas.microsoft.com/office/drawing/2014/main" id="{F00AEEE9-C8F1-1D39-8306-F8F11538B2C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22701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Neste exemplo, consideramos um sistema básico composto por</a:t>
            </a:r>
          </a:p>
          <a:p>
            <a:r>
              <a:rPr lang="en-US" dirty="0"/>
              <a:t>- uma usina de energia a diesel,</a:t>
            </a:r>
          </a:p>
          <a:p>
            <a:r>
              <a:rPr lang="en-US" dirty="0"/>
              <a:t>- uma usina de energia solar, </a:t>
            </a:r>
          </a:p>
          <a:p>
            <a:r>
              <a:rPr lang="en-US" dirty="0"/>
              <a:t>- e um sistema de bateria.</a:t>
            </a:r>
          </a:p>
          <a:p>
            <a:endParaRPr lang="en-US" dirty="0"/>
          </a:p>
          <a:p>
            <a:r>
              <a:rPr lang="en-US" dirty="0"/>
              <a:t>A tabela mostra a capacidade instalada de cada tecnologia, bem como seu crédito de capacidade.</a:t>
            </a:r>
          </a:p>
          <a:p>
            <a:endParaRPr lang="en-US" dirty="0"/>
          </a:p>
          <a:p>
            <a:r>
              <a:rPr lang="en-US" dirty="0"/>
              <a:t>O sistema tem uma demanda de pico de 1 GW.</a:t>
            </a:r>
          </a:p>
          <a:p>
            <a:endParaRPr lang="en-US" dirty="0"/>
          </a:p>
          <a:p>
            <a:r>
              <a:rPr lang="en-US" dirty="0"/>
              <a:t>Para calcular a margem de reserva, primeiro calculamos a capacidade efetiva total. Fazemos isso multiplicando a capacidade instalada de cada tecnologia por seu crédito de capacidade para encontrar a capacidade efetiva de cada tecnologia e, em seguida, somando as capacidades efetivas das tecnologias para encontrar o total. Isso resulta em uma capacidade efetiva total de 1,146 GW.</a:t>
            </a:r>
          </a:p>
          <a:p>
            <a:endParaRPr lang="en-US" dirty="0"/>
          </a:p>
          <a:p>
            <a:r>
              <a:rPr lang="en-US" dirty="0"/>
              <a:t>Em seguida, inserimos isso na equação da margem de reserva, o que nos dá uma margem de reserva de 14,6%, que é uma margem de reserva saudável.</a:t>
            </a:r>
          </a:p>
          <a:p>
            <a:endParaRPr lang="en-US" dirty="0"/>
          </a:p>
          <a:p>
            <a:endParaRPr lang="en-US" dirty="0"/>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 mudança climática é mais frequentemente considerada como o aumento das temperaturas globais desde o século XX, mostrado nesta figura. Esse aquecimento global tem vários impactos que também são elementos da mudança climática, incluindo aumento do nível do mar, perda de massa de gelo, acidificação dos oceanos, mudanças na vida animal e vegetal e condições climáticas extremas. Embora historicamente haja variabilidade climática natural, as mudanças ocorridas desde o século XX não podem ser explicadas apenas por isso e são atribuídas direta ou indiretamente a atividades humanas que alteraram a composição da atmosfera, além da variabilidade climática natural. Essas atividades humanas são conhecidas como causas antropogênicas da mudança climática, que discutiremos a seguir.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B340949-E3B2-202E-C2F5-C9CFCDC734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E74BAE0-7CC7-0B3C-DCCE-D6F5530377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D76E560-2EA4-6F90-0CF8-507281964F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maioria das restrições padrão no </a:t>
            </a:r>
            <a:r>
              <a:rPr lang="en-US" dirty="0" err="1"/>
              <a:t>OSeMOSYS </a:t>
            </a:r>
            <a:r>
              <a:rPr lang="en-US" dirty="0"/>
              <a:t>são desigualdades. Essas restrições incluem:</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Limites superior e inferior da atividade</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Capacidades mínima e máxima</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Novas capacidades mínimas e máximas</a:t>
            </a:r>
          </a:p>
          <a:p>
            <a:endParaRPr lang="en-US" dirty="0"/>
          </a:p>
          <a:p>
            <a:r>
              <a:rPr lang="en-GB" sz="1200" dirty="0">
                <a:latin typeface="Open Sans" panose="020B0606030504020204" pitchFamily="34" charset="0"/>
                <a:ea typeface="Open Sans" panose="020B0606030504020204" pitchFamily="34" charset="0"/>
                <a:cs typeface="Open Sans" panose="020B0606030504020204" pitchFamily="34" charset="0"/>
              </a:rPr>
              <a:t>Elas são muito úteis para restringir tecnologias individuais. Por exemplo, usando o </a:t>
            </a:r>
            <a:r>
              <a:rPr lang="en-GB" sz="1200" dirty="0" err="1">
                <a:latin typeface="Open Sans" panose="020B0606030504020204" pitchFamily="34" charset="0"/>
                <a:ea typeface="Open Sans" panose="020B0606030504020204" pitchFamily="34" charset="0"/>
                <a:cs typeface="Open Sans" panose="020B0606030504020204" pitchFamily="34" charset="0"/>
              </a:rPr>
              <a:t>TotalAnnualMaxCapacity</a:t>
            </a:r>
            <a:r>
              <a:rPr lang="en-GB" sz="1200" dirty="0">
                <a:latin typeface="Open Sans" panose="020B0606030504020204" pitchFamily="34" charset="0"/>
                <a:ea typeface="Open Sans" panose="020B0606030504020204" pitchFamily="34" charset="0"/>
                <a:cs typeface="Open Sans" panose="020B0606030504020204" pitchFamily="34" charset="0"/>
              </a:rPr>
              <a:t>, podemos restringir a capacidade da PWRSOL001 (GW) em cada ano.</a:t>
            </a:r>
            <a:br>
              <a:rPr lang="en-GB" sz="1200" dirty="0">
                <a:latin typeface="Open Sans" panose="020B0606030504020204" pitchFamily="34" charset="0"/>
                <a:ea typeface="Open Sans" panose="020B0606030504020204" pitchFamily="34" charset="0"/>
                <a:cs typeface="Open Sans" panose="020B0606030504020204" pitchFamily="34" charset="0"/>
              </a:rPr>
            </a:br>
            <a:br>
              <a:rPr lang="en-GB" sz="1200" dirty="0">
                <a:latin typeface="Open Sans" panose="020B0606030504020204" pitchFamily="34" charset="0"/>
                <a:ea typeface="Open Sans" panose="020B0606030504020204" pitchFamily="34" charset="0"/>
                <a:cs typeface="Open Sans" panose="020B0606030504020204" pitchFamily="34" charset="0"/>
              </a:rPr>
            </a:br>
            <a:r>
              <a:rPr lang="en-GB" sz="1200" dirty="0">
                <a:latin typeface="Open Sans" panose="020B0606030504020204" pitchFamily="34" charset="0"/>
                <a:ea typeface="Open Sans" panose="020B0606030504020204" pitchFamily="34" charset="0"/>
                <a:cs typeface="Open Sans" panose="020B0606030504020204" pitchFamily="34" charset="0"/>
              </a:rPr>
              <a:t>Observe que todas as restrições podem ser expressas como desigualdades às quais os resultados do modelo devem obedecer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Vamos </a:t>
            </a:r>
            <a:r>
              <a:rPr lang="es-CO" sz="1200" dirty="0">
                <a:latin typeface="Open Sans" panose="020B0606030504020204" pitchFamily="34" charset="0"/>
                <a:ea typeface="Open Sans" panose="020B0606030504020204" pitchFamily="34" charset="0"/>
                <a:cs typeface="Open Sans" panose="020B0606030504020204" pitchFamily="34" charset="0"/>
              </a:rPr>
              <a:t>dar uma olhada em </a:t>
            </a:r>
            <a:r>
              <a:rPr lang="es-CO" sz="1200" dirty="0" err="1">
                <a:latin typeface="Open Sans" panose="020B0606030504020204" pitchFamily="34" charset="0"/>
                <a:ea typeface="Open Sans" panose="020B0606030504020204" pitchFamily="34" charset="0"/>
                <a:cs typeface="Open Sans" panose="020B0606030504020204" pitchFamily="34" charset="0"/>
              </a:rPr>
              <a:t>alguns exemplos com limites de atividade</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O limite superior de atividade anual total da tecnologia é uma desigualdade que diz que a atividade anual de uma tecnologia específica em um ano específico deve ser menor do que o valor definido pelo usuário.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O limite inferior da atividade anual total da tecnologia é uma desigualdade que diz que a atividade anual de uma tecnologia específica em um ano específico deve ser </a:t>
            </a:r>
            <a:r>
              <a:rPr lang="en-GB" sz="1200" i="1" dirty="0">
                <a:latin typeface="Open Sans" panose="020B0606030504020204" pitchFamily="34" charset="0"/>
                <a:ea typeface="Open Sans" panose="020B0606030504020204" pitchFamily="34" charset="0"/>
                <a:cs typeface="Open Sans" panose="020B0606030504020204" pitchFamily="34" charset="0"/>
              </a:rPr>
              <a:t>maior </a:t>
            </a:r>
            <a:r>
              <a:rPr lang="en-GB" sz="1200" dirty="0">
                <a:latin typeface="Open Sans" panose="020B0606030504020204" pitchFamily="34" charset="0"/>
                <a:ea typeface="Open Sans" panose="020B0606030504020204" pitchFamily="34" charset="0"/>
                <a:cs typeface="Open Sans" panose="020B0606030504020204" pitchFamily="34" charset="0"/>
              </a:rPr>
              <a:t>do que o valor definido pelo usuário.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O limite inferior de atividade do período do modelo de tecnologia total é uma desigualdade que indica que </a:t>
            </a:r>
            <a:r>
              <a:rPr lang="en-GB" sz="1200" i="1" dirty="0">
                <a:latin typeface="Open Sans" panose="020B0606030504020204" pitchFamily="34" charset="0"/>
                <a:ea typeface="Open Sans" panose="020B0606030504020204" pitchFamily="34" charset="0"/>
                <a:cs typeface="Open Sans" panose="020B0606030504020204" pitchFamily="34" charset="0"/>
              </a:rPr>
              <a:t>a soma de todos os anos </a:t>
            </a:r>
            <a:r>
              <a:rPr lang="en-GB" sz="1200" dirty="0">
                <a:latin typeface="Open Sans" panose="020B0606030504020204" pitchFamily="34" charset="0"/>
                <a:ea typeface="Open Sans" panose="020B0606030504020204" pitchFamily="34" charset="0"/>
                <a:cs typeface="Open Sans" panose="020B0606030504020204" pitchFamily="34" charset="0"/>
              </a:rPr>
              <a:t>do </a:t>
            </a:r>
            <a:r>
              <a:rPr lang="en-GB" sz="1200" i="1" dirty="0">
                <a:latin typeface="Open Sans" panose="020B0606030504020204" pitchFamily="34" charset="0"/>
                <a:ea typeface="Open Sans" panose="020B0606030504020204" pitchFamily="34" charset="0"/>
                <a:cs typeface="Open Sans" panose="020B0606030504020204" pitchFamily="34" charset="0"/>
              </a:rPr>
              <a:t>modelo </a:t>
            </a:r>
            <a:r>
              <a:rPr lang="en-GB" sz="1200" dirty="0">
                <a:latin typeface="Open Sans" panose="020B0606030504020204" pitchFamily="34" charset="0"/>
                <a:ea typeface="Open Sans" panose="020B0606030504020204" pitchFamily="34" charset="0"/>
                <a:cs typeface="Open Sans" panose="020B0606030504020204" pitchFamily="34" charset="0"/>
              </a:rPr>
              <a:t>da atividade anual de uma tecnologia especificada deve ser menor que o valor definido pelo usuário.</a:t>
            </a:r>
            <a:endParaRPr lang="en-US" dirty="0"/>
          </a:p>
          <a:p>
            <a:endParaRPr lang="en-US" dirty="0"/>
          </a:p>
          <a:p>
            <a:r>
              <a:rPr lang="en-US" dirty="0"/>
              <a:t>Nessas restrições padrão, a restrição já existe no modelo para todas as tecnologias e anos, e o usuário só precisa escolher seu valor, ou seja, o valor do limite.</a:t>
            </a:r>
          </a:p>
        </p:txBody>
      </p:sp>
      <p:sp>
        <p:nvSpPr>
          <p:cNvPr id="165" name="Google Shape;165;p13:notes">
            <a:extLst>
              <a:ext uri="{FF2B5EF4-FFF2-40B4-BE49-F238E27FC236}">
                <a16:creationId xmlns:a16="http://schemas.microsoft.com/office/drawing/2014/main" id="{4CD7FAF7-A93A-A025-B15A-F09E179C69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71113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8F5E580-0242-06F6-6C58-D4C5013518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378189D-6217-953A-0372-6F781A024D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09157F6-57BD-1867-4EFE-4F72BD9A25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Apesar da utilidade das </a:t>
            </a:r>
            <a:r>
              <a:rPr lang="en-GB" sz="2400" dirty="0" err="1">
                <a:latin typeface="Open Sans" panose="020B0606030504020204" pitchFamily="34" charset="0"/>
                <a:ea typeface="Open Sans" panose="020B0606030504020204" pitchFamily="34" charset="0"/>
                <a:cs typeface="Open Sans" panose="020B0606030504020204" pitchFamily="34" charset="0"/>
              </a:rPr>
              <a:t>restrições </a:t>
            </a:r>
            <a:r>
              <a:rPr lang="en-GB" sz="2400" dirty="0">
                <a:latin typeface="Open Sans" panose="020B0606030504020204" pitchFamily="34" charset="0"/>
                <a:ea typeface="Open Sans" panose="020B0606030504020204" pitchFamily="34" charset="0"/>
                <a:cs typeface="Open Sans" panose="020B0606030504020204" pitchFamily="34" charset="0"/>
              </a:rPr>
              <a:t>padrão, elas têm várias limitações.</a:t>
            </a:r>
          </a:p>
          <a:p>
            <a:pPr marL="800100" lvl="1"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As restrições só podem ser aplicadas a tecnologias individuais. Em outras palavras, as restrições não podem ser aplicadas a grupos de tecnologias, por exemplo, limitando a capacidade agregada das tecnologias solares a 10 GW</a:t>
            </a:r>
          </a:p>
          <a:p>
            <a:pPr marL="800100" lvl="1"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As restrições precisam ser valores absolutos, como gigawatts e petajoules. Em outras palavras, as restrições não podem ser valores relativos/percentuais, como limitar a atividade da PWRCOA001 a 10% da produção total de eletricidade</a:t>
            </a:r>
            <a:endParaRPr lang="es-CO"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a:p>
            <a:r>
              <a:rPr lang="es-CO" sz="2400" dirty="0">
                <a:latin typeface="Open Sans" panose="020B0606030504020204" pitchFamily="34" charset="0"/>
                <a:ea typeface="Open Sans" panose="020B0606030504020204" pitchFamily="34" charset="0"/>
                <a:cs typeface="Open Sans" panose="020B0606030504020204" pitchFamily="34" charset="0"/>
              </a:rPr>
              <a:t>As </a:t>
            </a:r>
            <a:r>
              <a:rPr lang="es-CO" sz="2400" dirty="0" err="1">
                <a:latin typeface="Open Sans" panose="020B0606030504020204" pitchFamily="34" charset="0"/>
                <a:ea typeface="Open Sans" panose="020B0606030504020204" pitchFamily="34" charset="0"/>
                <a:cs typeface="Open Sans" panose="020B0606030504020204" pitchFamily="34" charset="0"/>
              </a:rPr>
              <a:t>restrições</a:t>
            </a:r>
            <a:r>
              <a:rPr lang="es-CO" sz="2400" dirty="0">
                <a:latin typeface="Open Sans" panose="020B0606030504020204" pitchFamily="34" charset="0"/>
                <a:ea typeface="Open Sans" panose="020B0606030504020204" pitchFamily="34" charset="0"/>
                <a:cs typeface="Open Sans" panose="020B0606030504020204" pitchFamily="34" charset="0"/>
              </a:rPr>
              <a:t> definidas pelo </a:t>
            </a:r>
            <a:r>
              <a:rPr lang="es-CO" sz="2400" dirty="0" err="1">
                <a:latin typeface="Open Sans" panose="020B0606030504020204" pitchFamily="34" charset="0"/>
                <a:ea typeface="Open Sans" panose="020B0606030504020204" pitchFamily="34" charset="0"/>
                <a:cs typeface="Open Sans" panose="020B0606030504020204" pitchFamily="34" charset="0"/>
              </a:rPr>
              <a:t>usuário</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User</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Defined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Constraints</a:t>
            </a:r>
            <a:r>
              <a:rPr lang="es-CO" sz="2400" dirty="0">
                <a:latin typeface="Open Sans" panose="020B0606030504020204" pitchFamily="34" charset="0"/>
                <a:ea typeface="Open Sans" panose="020B0606030504020204" pitchFamily="34" charset="0"/>
                <a:cs typeface="Open Sans" panose="020B0606030504020204" pitchFamily="34" charset="0"/>
              </a:rPr>
              <a:t> -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superam</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essas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duas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limitações</a:t>
            </a:r>
            <a:r>
              <a:rPr lang="es-CO" sz="2400" dirty="0">
                <a:latin typeface="Open Sans" panose="020B0606030504020204" pitchFamily="34" charset="0"/>
                <a:ea typeface="Open Sans" panose="020B0606030504020204" pitchFamily="34" charset="0"/>
                <a:cs typeface="Open Sans" panose="020B0606030504020204" pitchFamily="34" charset="0"/>
              </a:rPr>
              <a:t>.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s-CO"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5" name="Google Shape;165;p13:notes">
            <a:extLst>
              <a:ext uri="{FF2B5EF4-FFF2-40B4-BE49-F238E27FC236}">
                <a16:creationId xmlns:a16="http://schemas.microsoft.com/office/drawing/2014/main" id="{70C10FEE-C016-E139-8CAA-AF6B209431A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123379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E9601AC-5CC8-9D4C-CBF3-A2DA519BBFD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0F38E27-9F0F-7391-E1D8-5C552BCF06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Em termos simples, </a:t>
                </a:r>
                <a:r>
                  <a:rPr lang="es-CO" sz="1200" dirty="0" err="1">
                    <a:latin typeface="Open Sans" panose="020B0606030504020204" pitchFamily="34" charset="0"/>
                    <a:ea typeface="Open Sans" panose="020B0606030504020204" pitchFamily="34" charset="0"/>
                    <a:cs typeface="Open Sans" panose="020B0606030504020204" pitchFamily="34" charset="0"/>
                  </a:rPr>
                  <a:t>os UDCs têm a seguinte equação de geração</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A </a:t>
                </a:r>
                <a:r>
                  <a:rPr lang="es-CO" sz="1200" dirty="0">
                    <a:latin typeface="Open Sans" panose="020B0606030504020204" pitchFamily="34" charset="0"/>
                    <a:ea typeface="Open Sans" panose="020B0606030504020204" pitchFamily="34" charset="0"/>
                    <a:cs typeface="Open Sans" panose="020B0606030504020204" pitchFamily="34" charset="0"/>
                  </a:rPr>
                  <a:t>soma </a:t>
                </a:r>
                <a:r>
                  <a:rPr lang="es-CO" sz="1200" dirty="0" err="1">
                    <a:latin typeface="Open Sans" panose="020B0606030504020204" pitchFamily="34" charset="0"/>
                    <a:ea typeface="Open Sans" panose="020B0606030504020204" pitchFamily="34" charset="0"/>
                    <a:cs typeface="Open Sans" panose="020B0606030504020204" pitchFamily="34" charset="0"/>
                  </a:rPr>
                  <a:t>de todas as tecnologias da </a:t>
                </a:r>
                <a:r>
                  <a:rPr lang="es-CO" sz="1200" dirty="0">
                    <a:latin typeface="Open Sans" panose="020B0606030504020204" pitchFamily="34" charset="0"/>
                    <a:ea typeface="Open Sans" panose="020B0606030504020204" pitchFamily="34" charset="0"/>
                    <a:cs typeface="Open Sans" panose="020B0606030504020204" pitchFamily="34" charset="0"/>
                  </a:rPr>
                  <a:t>variável </a:t>
                </a:r>
                <a:r>
                  <a:rPr lang="es-CO" sz="1200" dirty="0" err="1">
                    <a:latin typeface="Open Sans" panose="020B0606030504020204" pitchFamily="34" charset="0"/>
                    <a:ea typeface="Open Sans" panose="020B0606030504020204" pitchFamily="34" charset="0"/>
                    <a:cs typeface="Open Sans" panose="020B0606030504020204" pitchFamily="34" charset="0"/>
                  </a:rPr>
                  <a:t>escolhida multiplicada pelo mutiplicador deve </a:t>
                </a:r>
                <a:r>
                  <a:rPr lang="es-CO" sz="1200" dirty="0">
                    <a:latin typeface="Open Sans" panose="020B0606030504020204" pitchFamily="34" charset="0"/>
                    <a:ea typeface="Open Sans" panose="020B0606030504020204" pitchFamily="34" charset="0"/>
                    <a:cs typeface="Open Sans" panose="020B0606030504020204" pitchFamily="34" charset="0"/>
                  </a:rPr>
                  <a:t>ser </a:t>
                </a:r>
                <a:r>
                  <a:rPr lang="es-CO" sz="1200" dirty="0" err="1">
                    <a:latin typeface="Open Sans" panose="020B0606030504020204" pitchFamily="34" charset="0"/>
                    <a:ea typeface="Open Sans" panose="020B0606030504020204" pitchFamily="34" charset="0"/>
                    <a:cs typeface="Open Sans" panose="020B0606030504020204" pitchFamily="34" charset="0"/>
                  </a:rPr>
                  <a:t>menor ou igual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ou simplesmente igual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à constante </a:t>
                </a:r>
                <a:r>
                  <a:rPr lang="es-CO" sz="1200" dirty="0">
                    <a:latin typeface="Open Sans" panose="020B0606030504020204" pitchFamily="34" charset="0"/>
                    <a:ea typeface="Open Sans" panose="020B0606030504020204" pitchFamily="34" charset="0"/>
                    <a:cs typeface="Open Sans" panose="020B0606030504020204" pitchFamily="34" charset="0"/>
                  </a:rPr>
                  <a:t>UDC.</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O símbolo de soma ( indica que a expressão entre parênteses (ou seja, a multiplicação dos dois termos) é executada para cada tecnologia ( ) no modelo e, em seguida, os valores resultantes são somados.</a:t>
                </a:r>
              </a:p>
              <a:p>
                <a:endParaRPr lang="en-US" dirty="0"/>
              </a:p>
            </p:txBody>
          </p:sp>
        </mc:Choice>
        <mc:Fallback xmlns:p14="http://schemas.microsoft.com/office/powerpoint/2010/main" xmlns:a16="http://schemas.microsoft.com/office/drawing/2014/main" xmlns="">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xmlns:mc="http://schemas.openxmlformats.org/markup-compatibility/2006" xmlns:a14="http://schemas.microsoft.com/office/drawing/2010/main">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Em termos simples, </a:t>
                </a:r>
                <a:r>
                  <a:rPr lang="es-CO" sz="1200" dirty="0" err="1">
                    <a:latin typeface="Open Sans" panose="020B0606030504020204" pitchFamily="34" charset="0"/>
                    <a:ea typeface="Open Sans" panose="020B0606030504020204" pitchFamily="34" charset="0"/>
                    <a:cs typeface="Open Sans" panose="020B0606030504020204" pitchFamily="34" charset="0"/>
                  </a:rPr>
                  <a:t>os UDCs </a:t>
                </a:r>
                <a:r>
                  <a:rPr lang="es-CO" sz="1200" dirty="0" err="1">
                    <a:latin typeface="Open Sans" panose="020B0606030504020204" pitchFamily="34" charset="0"/>
                    <a:ea typeface="Open Sans" panose="020B0606030504020204" pitchFamily="34" charset="0"/>
                    <a:cs typeface="Open Sans" panose="020B0606030504020204" pitchFamily="34" charset="0"/>
                  </a:rPr>
                  <a:t>têm </a:t>
                </a:r>
                <a:r>
                  <a:rPr lang="es-CO" sz="1200" dirty="0" err="1">
                    <a:latin typeface="Open Sans" panose="020B0606030504020204" pitchFamily="34" charset="0"/>
                    <a:ea typeface="Open Sans" panose="020B0606030504020204" pitchFamily="34" charset="0"/>
                    <a:cs typeface="Open Sans" panose="020B0606030504020204" pitchFamily="34" charset="0"/>
                  </a:rPr>
                  <a:t>a </a:t>
                </a:r>
                <a:r>
                  <a:rPr lang="es-CO" sz="1200" dirty="0" err="1">
                    <a:latin typeface="Open Sans" panose="020B0606030504020204" pitchFamily="34" charset="0"/>
                    <a:ea typeface="Open Sans" panose="020B0606030504020204" pitchFamily="34" charset="0"/>
                    <a:cs typeface="Open Sans" panose="020B0606030504020204" pitchFamily="34" charset="0"/>
                  </a:rPr>
                  <a:t>seguinte </a:t>
                </a:r>
                <a:r>
                  <a:rPr lang="es-CO" sz="1200" dirty="0" err="1">
                    <a:latin typeface="Open Sans" panose="020B0606030504020204" pitchFamily="34" charset="0"/>
                    <a:ea typeface="Open Sans" panose="020B0606030504020204" pitchFamily="34" charset="0"/>
                    <a:cs typeface="Open Sans" panose="020B0606030504020204" pitchFamily="34" charset="0"/>
                  </a:rPr>
                  <a:t>equação </a:t>
                </a:r>
                <a:r>
                  <a:rPr lang="es-CO" sz="1200" dirty="0" err="1">
                    <a:latin typeface="Open Sans" panose="020B0606030504020204" pitchFamily="34" charset="0"/>
                    <a:ea typeface="Open Sans" panose="020B0606030504020204" pitchFamily="34" charset="0"/>
                    <a:cs typeface="Open Sans" panose="020B0606030504020204" pitchFamily="34" charset="0"/>
                  </a:rPr>
                  <a:t>de geração</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xmlns:mc="http://schemas.openxmlformats.org/markup-compatibility/2006" xmlns:a14="http://schemas.microsoft.com/office/drawing/2010/main">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A </a:t>
                </a:r>
                <a:r>
                  <a:rPr lang="es-CO" sz="1200" dirty="0">
                    <a:latin typeface="Open Sans" panose="020B0606030504020204" pitchFamily="34" charset="0"/>
                    <a:ea typeface="Open Sans" panose="020B0606030504020204" pitchFamily="34" charset="0"/>
                    <a:cs typeface="Open Sans" panose="020B0606030504020204" pitchFamily="34" charset="0"/>
                  </a:rPr>
                  <a:t>soma </a:t>
                </a:r>
                <a:r>
                  <a:rPr lang="es-CO" sz="1200" dirty="0" err="1">
                    <a:latin typeface="Open Sans" panose="020B0606030504020204" pitchFamily="34" charset="0"/>
                    <a:ea typeface="Open Sans" panose="020B0606030504020204" pitchFamily="34" charset="0"/>
                    <a:cs typeface="Open Sans" panose="020B0606030504020204" pitchFamily="34" charset="0"/>
                  </a:rPr>
                  <a:t>de </a:t>
                </a:r>
                <a:r>
                  <a:rPr lang="es-CO" sz="1200" dirty="0" err="1">
                    <a:latin typeface="Open Sans" panose="020B0606030504020204" pitchFamily="34" charset="0"/>
                    <a:ea typeface="Open Sans" panose="020B0606030504020204" pitchFamily="34" charset="0"/>
                    <a:cs typeface="Open Sans" panose="020B0606030504020204" pitchFamily="34" charset="0"/>
                  </a:rPr>
                  <a:t>todas as </a:t>
                </a:r>
                <a:r>
                  <a:rPr lang="es-CO" sz="1200" dirty="0" err="1">
                    <a:latin typeface="Open Sans" panose="020B0606030504020204" pitchFamily="34" charset="0"/>
                    <a:ea typeface="Open Sans" panose="020B0606030504020204" pitchFamily="34" charset="0"/>
                    <a:cs typeface="Open Sans" panose="020B0606030504020204" pitchFamily="34" charset="0"/>
                  </a:rPr>
                  <a:t>tecnologias </a:t>
                </a:r>
                <a:r>
                  <a:rPr lang="es-CO" sz="1200" dirty="0" err="1">
                    <a:latin typeface="Open Sans" panose="020B0606030504020204" pitchFamily="34" charset="0"/>
                    <a:ea typeface="Open Sans" panose="020B0606030504020204" pitchFamily="34" charset="0"/>
                    <a:cs typeface="Open Sans" panose="020B0606030504020204" pitchFamily="34" charset="0"/>
                  </a:rPr>
                  <a:t>da </a:t>
                </a:r>
                <a:r>
                  <a:rPr lang="es-CO" sz="1200" dirty="0">
                    <a:latin typeface="Open Sans" panose="020B0606030504020204" pitchFamily="34" charset="0"/>
                    <a:ea typeface="Open Sans" panose="020B0606030504020204" pitchFamily="34" charset="0"/>
                    <a:cs typeface="Open Sans" panose="020B0606030504020204" pitchFamily="34" charset="0"/>
                  </a:rPr>
                  <a:t>variável </a:t>
                </a:r>
                <a:r>
                  <a:rPr lang="es-CO" sz="1200" dirty="0" err="1">
                    <a:latin typeface="Open Sans" panose="020B0606030504020204" pitchFamily="34" charset="0"/>
                    <a:ea typeface="Open Sans" panose="020B0606030504020204" pitchFamily="34" charset="0"/>
                    <a:cs typeface="Open Sans" panose="020B0606030504020204" pitchFamily="34" charset="0"/>
                  </a:rPr>
                  <a:t>escolhida </a:t>
                </a:r>
                <a:r>
                  <a:rPr lang="es-CO" sz="1200" dirty="0" err="1">
                    <a:latin typeface="Open Sans" panose="020B0606030504020204" pitchFamily="34" charset="0"/>
                    <a:ea typeface="Open Sans" panose="020B0606030504020204" pitchFamily="34" charset="0"/>
                    <a:cs typeface="Open Sans" panose="020B0606030504020204" pitchFamily="34" charset="0"/>
                  </a:rPr>
                  <a:t>multiplicada </a:t>
                </a:r>
                <a:r>
                  <a:rPr lang="es-CO" sz="1200" dirty="0" err="1">
                    <a:latin typeface="Open Sans" panose="020B0606030504020204" pitchFamily="34" charset="0"/>
                    <a:ea typeface="Open Sans" panose="020B0606030504020204" pitchFamily="34" charset="0"/>
                    <a:cs typeface="Open Sans" panose="020B0606030504020204" pitchFamily="34" charset="0"/>
                  </a:rPr>
                  <a:t>pelo </a:t>
                </a:r>
                <a:r>
                  <a:rPr lang="es-CO" sz="1200" dirty="0" err="1">
                    <a:latin typeface="Open Sans" panose="020B0606030504020204" pitchFamily="34" charset="0"/>
                    <a:ea typeface="Open Sans" panose="020B0606030504020204" pitchFamily="34" charset="0"/>
                    <a:cs typeface="Open Sans" panose="020B0606030504020204" pitchFamily="34" charset="0"/>
                  </a:rPr>
                  <a:t>mutiplicador </a:t>
                </a:r>
                <a:r>
                  <a:rPr lang="es-CO" sz="1200" dirty="0" err="1">
                    <a:latin typeface="Open Sans" panose="020B0606030504020204" pitchFamily="34" charset="0"/>
                    <a:ea typeface="Open Sans" panose="020B0606030504020204" pitchFamily="34" charset="0"/>
                    <a:cs typeface="Open Sans" panose="020B0606030504020204" pitchFamily="34" charset="0"/>
                  </a:rPr>
                  <a:t>deve </a:t>
                </a:r>
                <a:r>
                  <a:rPr lang="es-CO" sz="1200" dirty="0">
                    <a:latin typeface="Open Sans" panose="020B0606030504020204" pitchFamily="34" charset="0"/>
                    <a:ea typeface="Open Sans" panose="020B0606030504020204" pitchFamily="34" charset="0"/>
                    <a:cs typeface="Open Sans" panose="020B0606030504020204" pitchFamily="34" charset="0"/>
                  </a:rPr>
                  <a:t>ser </a:t>
                </a:r>
                <a:r>
                  <a:rPr lang="es-CO" sz="1200" dirty="0" err="1">
                    <a:latin typeface="Open Sans" panose="020B0606030504020204" pitchFamily="34" charset="0"/>
                    <a:ea typeface="Open Sans" panose="020B0606030504020204" pitchFamily="34" charset="0"/>
                    <a:cs typeface="Open Sans" panose="020B0606030504020204" pitchFamily="34" charset="0"/>
                  </a:rPr>
                  <a:t>menor </a:t>
                </a:r>
                <a:r>
                  <a:rPr lang="es-CO" sz="1200" dirty="0" err="1">
                    <a:latin typeface="Open Sans" panose="020B0606030504020204" pitchFamily="34" charset="0"/>
                    <a:ea typeface="Open Sans" panose="020B0606030504020204" pitchFamily="34" charset="0"/>
                    <a:cs typeface="Open Sans" panose="020B0606030504020204" pitchFamily="34" charset="0"/>
                  </a:rPr>
                  <a:t>ou </a:t>
                </a:r>
                <a:r>
                  <a:rPr lang="es-CO" sz="1200" dirty="0" err="1">
                    <a:latin typeface="Open Sans" panose="020B0606030504020204" pitchFamily="34" charset="0"/>
                    <a:ea typeface="Open Sans" panose="020B0606030504020204" pitchFamily="34" charset="0"/>
                    <a:cs typeface="Open Sans" panose="020B0606030504020204" pitchFamily="34" charset="0"/>
                  </a:rPr>
                  <a:t>igual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ou </a:t>
                </a:r>
                <a:r>
                  <a:rPr lang="es-CO" sz="1200" dirty="0" err="1">
                    <a:latin typeface="Open Sans" panose="020B0606030504020204" pitchFamily="34" charset="0"/>
                    <a:ea typeface="Open Sans" panose="020B0606030504020204" pitchFamily="34" charset="0"/>
                    <a:cs typeface="Open Sans" panose="020B0606030504020204" pitchFamily="34" charset="0"/>
                  </a:rPr>
                  <a:t>simplesmente </a:t>
                </a:r>
                <a:r>
                  <a:rPr lang="es-CO" sz="1200" dirty="0" err="1">
                    <a:latin typeface="Open Sans" panose="020B0606030504020204" pitchFamily="34" charset="0"/>
                    <a:ea typeface="Open Sans" panose="020B0606030504020204" pitchFamily="34" charset="0"/>
                    <a:cs typeface="Open Sans" panose="020B0606030504020204" pitchFamily="34" charset="0"/>
                  </a:rPr>
                  <a:t>igual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à </a:t>
                </a:r>
                <a:r>
                  <a:rPr lang="es-CO" sz="1200" dirty="0" err="1">
                    <a:latin typeface="Open Sans" panose="020B0606030504020204" pitchFamily="34" charset="0"/>
                    <a:ea typeface="Open Sans" panose="020B0606030504020204" pitchFamily="34" charset="0"/>
                    <a:cs typeface="Open Sans" panose="020B0606030504020204" pitchFamily="34" charset="0"/>
                  </a:rPr>
                  <a:t>constante </a:t>
                </a:r>
                <a:r>
                  <a:rPr lang="es-CO" sz="1200" dirty="0">
                    <a:latin typeface="Open Sans" panose="020B0606030504020204" pitchFamily="34" charset="0"/>
                    <a:ea typeface="Open Sans" panose="020B0606030504020204" pitchFamily="34" charset="0"/>
                    <a:cs typeface="Open Sans" panose="020B0606030504020204" pitchFamily="34" charset="0"/>
                  </a:rPr>
                  <a:t>UDC</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xmlns:mc="http://schemas.openxmlformats.org/markup-compatibility/2006" xmlns:a14="http://schemas.microsoft.com/office/drawing/2010/main">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O símbolo de soma </a:t>
                </a:r>
                <a:r>
                  <a:rPr lang="en-GB" sz="1200" b="0" i="0">
                    <a:latin typeface="Cambria Math" panose="02040503050406030204" pitchFamily="18" charset="0"/>
                    <a:ea typeface="Open Sans" panose="020B0606030504020204" pitchFamily="34" charset="0"/>
                    <a:cs typeface="Open Sans" panose="020B0606030504020204" pitchFamily="34" charset="0"/>
                  </a:rPr>
                  <a:t>(∑▒) </a:t>
                </a:r>
                <a:r>
                  <a:rPr lang="en-GB" sz="1200" dirty="0">
                    <a:latin typeface="Open Sans" panose="020B0606030504020204" pitchFamily="34" charset="0"/>
                    <a:ea typeface="Open Sans" panose="020B0606030504020204" pitchFamily="34" charset="0"/>
                    <a:cs typeface="Open Sans" panose="020B0606030504020204" pitchFamily="34" charset="0"/>
                  </a:rPr>
                  <a:t>indica que a expressão entre parênteses (ou seja, a multiplicação dos dois termos) é executada para cada tecnologia (</a:t>
                </a:r>
                <a:r>
                  <a:rPr lang="en-GB" sz="1200" i="0" dirty="0">
                    <a:latin typeface="Cambria Math" panose="02040503050406030204" pitchFamily="18" charset="0"/>
                    <a:ea typeface="Cambria Math" panose="02040503050406030204" pitchFamily="18" charset="0"/>
                  </a:rPr>
                  <a:t>t</a:t>
                </a:r>
                <a:r>
                  <a:rPr lang="en-GB" sz="1200" dirty="0">
                    <a:latin typeface="Open Sans" panose="020B0606030504020204" pitchFamily="34" charset="0"/>
                    <a:ea typeface="Open Sans" panose="020B0606030504020204" pitchFamily="34" charset="0"/>
                    <a:cs typeface="Open Sans" panose="020B0606030504020204" pitchFamily="34" charset="0"/>
                  </a:rPr>
                  <a:t>) no modelo e, em seguida, os valores resultantes são somados.</a:t>
                </a:r>
              </a:p>
              <a:p>
                <a:endParaRPr lang="en-US" dirty="0"/>
              </a:p>
            </p:txBody>
          </p:sp>
        </mc:Fallback>
      </mc:AlternateContent>
      <p:sp>
        <p:nvSpPr>
          <p:cNvPr id="165" name="Google Shape;165;p13:notes">
            <a:extLst>
              <a:ext uri="{FF2B5EF4-FFF2-40B4-BE49-F238E27FC236}">
                <a16:creationId xmlns:a16="http://schemas.microsoft.com/office/drawing/2014/main" id="{E3536B27-29AA-432A-B147-504FC51CC3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5494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B7B62D9-32C7-854C-48E1-6DB96781632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4F5A2F-4F75-ED1B-DC87-AB568C49D0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usuário pode criar tantos UDCs quanto desejar. Para cada UDC criado, o usuário deve definir os diferentes elementos do UDC.</a:t>
                </a:r>
              </a:p>
              <a:p>
                <a:endParaRPr lang="en-US" dirty="0"/>
              </a:p>
              <a:p>
                <a:r>
                  <a:rPr lang="en-US" dirty="0"/>
                  <a:t>O usuário decide:</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a qual variável a restrição se aplica, ou seja, à nova capacidade, à capacidade total ou à atividade;</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o valor do multiplicador para cada tecnologia no modelo;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se a equação é uma desigualdade ( ) ou uma igualdade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e, por fim, o valor da constante UDC.</a:t>
                </a:r>
                <a:endParaRPr lang="en-US" dirty="0"/>
              </a:p>
              <a:p>
                <a:endParaRPr lang="en-US" dirty="0"/>
              </a:p>
              <a:p>
                <a:r>
                  <a:rPr lang="en-US" dirty="0"/>
                  <a:t>Os multiplicadores e as constantes de UDC são dependentes do tempo, ou seja, são definidos para cada ano do período do modelo.</a:t>
                </a:r>
              </a:p>
              <a:p>
                <a:endParaRPr lang="en-US" dirty="0"/>
              </a:p>
              <a:p>
                <a:r>
                  <a:rPr lang="en-US" dirty="0"/>
                  <a:t>Os resultados do modelo devem obedecer à equação resultante.</a:t>
                </a:r>
              </a:p>
              <a:p>
                <a:endParaRPr lang="en-US" dirty="0"/>
              </a:p>
            </p:txBody>
          </p:sp>
        </mc:Choice>
        <mc:Fallback xmlns:p14="http://schemas.microsoft.com/office/powerpoint/2010/main" xmlns:a16="http://schemas.microsoft.com/office/drawing/2014/main" xmlns="">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xmlns:mc="http://schemas.openxmlformats.org/markup-compatibility/2006" xmlns:a14="http://schemas.microsoft.com/office/drawing/2010/main">
                <a:r>
                  <a:rPr lang="en-US" dirty="0"/>
                  <a:t>O usuário pode criar tantos UDCs quanto desejar. Para cada UDC criado, o usuário deve definir os diferentes elementos do UDC.</a:t>
                </a:r>
              </a:p>
              <a:p>
                <a:endParaRPr lang="en-US" dirty="0"/>
              </a:p>
              <a:p xmlns:mc="http://schemas.openxmlformats.org/markup-compatibility/2006" xmlns:a14="http://schemas.microsoft.com/office/drawing/2010/main">
                <a:r>
                  <a:rPr lang="en-US" dirty="0"/>
                  <a:t>O usuário decide:</a:t>
                </a:r>
              </a:p>
              <a:p xmlns:mc="http://schemas.openxmlformats.org/markup-compatibility/2006" xmlns:a14="http://schemas.microsoft.com/office/drawing/2010/main">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a qual variável a restrição se aplica, ou seja, à nova capacidade, à capacidade total ou à atividade;</a:t>
                </a:r>
              </a:p>
              <a:p xmlns:mc="http://schemas.openxmlformats.org/markup-compatibility/2006" xmlns:a14="http://schemas.microsoft.com/office/drawing/2010/main">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o valor do multiplicador para cada tecnologia no modelo;</a:t>
                </a:r>
              </a:p>
              <a:p xmlns:mc="http://schemas.openxmlformats.org/markup-compatibility/2006" xmlns:a14="http://schemas.microsoft.com/office/drawing/2010/main">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se a equação é uma desigualdade (</a:t>
                </a:r>
                <a:r>
                  <a:rPr lang="es-CO" sz="1200" b="0" i="0" dirty="0">
                    <a:latin typeface="Cambria Math" panose="02040503050406030204" pitchFamily="18" charset="0"/>
                    <a:ea typeface="Cambria Math" panose="02040503050406030204" pitchFamily="18" charset="0"/>
                    <a:cs typeface="Cambria Math" panose="02040503050406030204" pitchFamily="18"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ou uma igualdade (=);</a:t>
                </a:r>
              </a:p>
              <a:p xmlns:mc="http://schemas.openxmlformats.org/markup-compatibility/2006" xmlns:a14="http://schemas.microsoft.com/office/drawing/2010/main">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e, por fim, o valor da constante UDC.</a:t>
                </a:r>
                <a:endParaRPr lang="en-US" dirty="0"/>
              </a:p>
              <a:p>
                <a:endParaRPr lang="en-US" dirty="0"/>
              </a:p>
              <a:p xmlns:mc="http://schemas.openxmlformats.org/markup-compatibility/2006" xmlns:a14="http://schemas.microsoft.com/office/drawing/2010/main">
                <a:r>
                  <a:rPr lang="en-US" dirty="0"/>
                  <a:t>Os multiplicadores e as constantes de UDC são dependentes do tempo, ou seja, são definidos para cada ano do período do modelo.</a:t>
                </a:r>
              </a:p>
              <a:p>
                <a:endParaRPr lang="en-US" dirty="0"/>
              </a:p>
              <a:p xmlns:mc="http://schemas.openxmlformats.org/markup-compatibility/2006" xmlns:a14="http://schemas.microsoft.com/office/drawing/2010/main">
                <a:r>
                  <a:rPr lang="en-US" dirty="0"/>
                  <a:t>Os resultados do modelo devem obedecer à equação resultante.</a:t>
                </a:r>
              </a:p>
              <a:p>
                <a:endParaRPr lang="en-US" dirty="0"/>
              </a:p>
              <a:p xmlns:mc="http://schemas.openxmlformats.org/markup-compatibility/2006" xmlns:a14="http://schemas.microsoft.com/office/drawing/2010/main">
                <a:r>
                  <a:rPr lang="en-US" dirty="0"/>
                  <a:t>Vejamos agora alguns exemplos para entender melhor como a equação funciona na prática.</a:t>
                </a:r>
              </a:p>
            </p:txBody>
          </p:sp>
        </mc:Fallback>
      </mc:AlternateContent>
      <p:sp>
        <p:nvSpPr>
          <p:cNvPr id="165" name="Google Shape;165;p13:notes">
            <a:extLst>
              <a:ext uri="{FF2B5EF4-FFF2-40B4-BE49-F238E27FC236}">
                <a16:creationId xmlns:a16="http://schemas.microsoft.com/office/drawing/2014/main" id="{F7008B32-7773-497D-7DB9-458EE30A6D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172798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A8BE922-0839-BDD8-6683-73BCE97587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1C1F2F4-6A65-25FC-2160-ABF022E8A9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C9A790-825A-2F02-D0E2-1C1A807AC2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Para a margem de reserva, precisamos determinar um valor em termos de capacidade para a geração total. No </a:t>
            </a:r>
            <a:r>
              <a:rPr lang="en-US" dirty="0" err="1"/>
              <a:t>OSeMOSYS</a:t>
            </a:r>
            <a:r>
              <a:rPr lang="en-US" dirty="0"/>
              <a:t>, esse valor é inserido por meio de parâmetros de demanda (ou seja, </a:t>
            </a:r>
            <a:r>
              <a:rPr lang="en-US" i="1" dirty="0" err="1"/>
              <a:t>SpecifiedAnnualDemand </a:t>
            </a:r>
            <a:r>
              <a:rPr lang="en-US" dirty="0"/>
              <a:t>e </a:t>
            </a:r>
            <a:r>
              <a:rPr lang="en-US" i="1" dirty="0" err="1"/>
              <a:t>SpecifiedDemandProfile</a:t>
            </a:r>
            <a:r>
              <a:rPr lang="en-US" dirty="0"/>
              <a:t>) em unidades de energia, conforme estudado anteriormente. Uma abordagem alternativa para vincular a geração total a uma variável de capacidade é por meio da tecnologia de transmissão. A transmissão é fornecida pela </a:t>
            </a:r>
            <a:r>
              <a:rPr lang="en-US" i="1" dirty="0"/>
              <a:t>ELC001</a:t>
            </a:r>
            <a:r>
              <a:rPr lang="en-US" dirty="0"/>
              <a:t>, que representa a eletricidade das usinas elétricas ou a geração total para nossos propósitos.</a:t>
            </a:r>
          </a:p>
          <a:p>
            <a:r>
              <a:rPr lang="en-US" dirty="0"/>
              <a:t>Entretanto, para levar em conta as perdas no estágio de transmissão, é necessário ajustar a capacidade de transmissão usando o inverso de sua eficiência. Observe que presumimos que não há excesso de capacidade instalada na transmissão, conforme determinado pela capacidade residual, e o fator de capacidade para essa tecnologia é considerado 1.</a:t>
            </a:r>
          </a:p>
          <a:p>
            <a:r>
              <a:rPr lang="en-US" dirty="0"/>
              <a:t>O lado esquerdo da desigualdade, portanto, considera o produto da capacidade de transmissão, o inverso da eficiência e a margem de reserva planejada (expressa em forma decimal). O lado direito da desigualdade representa as contribuições para a margem de reserva das tecnologias na rede, ajustadas por seus créditos de capacidade. Essas contribuições devem ser maiores do que o pico de demanda esperado pretendido dado pela margem de reserva.</a:t>
            </a:r>
          </a:p>
          <a:p>
            <a:r>
              <a:rPr lang="en-US" dirty="0"/>
              <a:t>Por fim, a desigualdade pode ser reescrita movendo-se o termo à direita para o lado esquerdo, isolando uma constante no lado direito. Esclareceremos a aplicação desse conceito com um exemplo no próximo slide.</a:t>
            </a:r>
          </a:p>
        </p:txBody>
      </p:sp>
      <p:sp>
        <p:nvSpPr>
          <p:cNvPr id="165" name="Google Shape;165;p13:notes">
            <a:extLst>
              <a:ext uri="{FF2B5EF4-FFF2-40B4-BE49-F238E27FC236}">
                <a16:creationId xmlns:a16="http://schemas.microsoft.com/office/drawing/2014/main" id="{93E41201-2DF2-5683-7B91-2D45ACEFB8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606326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Neste exemplo ilustrativo, consideramos um sistema básico composto por uma usina de energia a diesel, uma usina de energia solar e um sistema de bateria. Os parâmetros técnicos incluem uma eficiência de transmissão de 95% e uma margem de reserva de 15%.</a:t>
            </a:r>
          </a:p>
          <a:p>
            <a:r>
              <a:rPr lang="en-US" dirty="0"/>
              <a:t>Usando a equação descrita no slide anterior, substituímos os valores de acordo. Primeiro, a capacidade de transmissão, chamada de "Capacidade PWRTRN", é multiplicada pelo inverso da eficiência (1/0,95) e pela soma de 1 mais a margem de reserva, que é 1 + 0,15. Observe que todas as porcentagens são expressas em formato decimal para esses cálculos.</a:t>
            </a:r>
          </a:p>
          <a:p>
            <a:r>
              <a:rPr lang="en-US" dirty="0"/>
              <a:t>Em seguida, calculamos a soma dos produtos das capacidades das usinas de energia e seus respectivos créditos de capacidade. Os créditos de capacidade podem variar dependendo do sistema, e os valores fornecidos aqui são indicativos. Novamente, as porcentagens são expressas em forma decimal e as convenções de nomenclatura são resumidas para cada usina.</a:t>
            </a:r>
          </a:p>
          <a:p>
            <a:r>
              <a:rPr lang="en-US" dirty="0"/>
              <a:t>Durante o exercício prático, praticaremos a criação e a incorporação dessas desigualdades no MUIO.</a:t>
            </a:r>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64EE89-B959-80E4-E4CD-6219327E0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B27D3-F140-54FD-773A-42FC50E096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A7C7FB6-5D8A-9ADC-6E70-A479A1DE5C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Acredita-se que as atividades humanas causem mudanças climáticas por meio do efeito estufa. Nesse caso, o calor que irradia naturalmente da Terra fica retido na atmosfera devido à presença de gases de efeito estufa (GEEs). Os GEEs ocorrem naturalmente. No entanto, as atividades humanas aumentaram significativamente sua concentração na atmosfera, ampliando assim o efeito estufa e causando o aquecimento global. Os GEEs incluem o dióxido de carbono (CO2), o metano (CH4) e os óxidos nitrosos (NOx).  As concentrações de todos esses gases aumentaram significativamente desde a era pré-industrial.</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capacidade de um GEE ou outro agente de contribuir para a mudança climática é medida usando o conceito de forçamento radiativo. Um forçamento radiativo positivo indica que o gás ou agente aumenta o aquecimento global, com valores mais altos significando um efeito maior. Nesse gráfico, podemos ver que todos os GEEs mencionados acima contribuem para a mudança climática. Entretanto, o dióxido de carbono é o foco da maioria das análises, pois tem uma grande força radiativa e é o GEE mais emitido em volume.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seguir, veremos quais atividades humanas emitem GEEs.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BA4B5A8-3049-DA65-AD55-539087EF34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13168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DDD366-D461-52F7-E151-E96646ABF50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ADEFC78-E9B2-199B-F257-23093F600E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9D2A1C-9EC0-BD3E-FE84-793367D178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Este slide apresenta as ligações entre as atividades humanas, o aquecimento global e os efeitos da mudança climática. Diversas atividades humanas, em vários setores, são responsáveis pela emissão de gases de efeito estufa. A maioria dessas atividades está relacionada à queima de combustíveis fósseis, incluindo eletricidade, produção de calor, cozimento e transporte. A recuperação, o processamento e a distribuição de combustíveis fósseis antes de serem usados também são responsáveis pela emissão de gases de efeito estufa. Outras atividades que geram níveis significativos de emissões de gases de efeito estufa incluem processos industriais e agricultura, silvicultura e mudanças no uso da terra.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8A728AF-992E-103C-C7DF-49578F1FC44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87430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2FB12A8-6FBC-4D3C-C0B9-1C241CFD55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F4AD4B-3983-8023-CB4F-A1140F4BC0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CCB519-F4B8-D87F-4671-84509DD0EB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Este gráfico mostra que alguns países emitem mais dióxido de carbono do que outros. As emissões da China, dos Estados Unidos e da União Europeia sozinhas superam em muito as de todos os outros países juntos. Os países desenvolvidos são responsáveis pela maior parte das emissões históricas e, portanto, têm grande parte da responsabilidade pela mitigação das mudanças climáticas. Entretanto, embora muitos países em desenvolvimento estejam tomando medidas para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descarbonizar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suas economias, o ritmo do progresso é insuficiente para evitar níveis perigosos de aquecimento global. Além disso, a mudança climática é uma questão global com impactos globais, e há oportunidades para todos os países participarem de sua mitigação. Muitas vezes, acredita-se que os países em desenvolvimento devem escolher entre o desenvolvimento econômico e a proteção do meio ambiente, mas há a oportunidade de evitar os erros cometidos pelos países desenvolvidos e, em vez disso, buscar um crescimento econômico sustentável e com baixo teor de carbono. As tecnologias de energia renovável estão diminuindo rapidamente de custo, portanto, os países em desenvolvimento poderiam apoiar o crescimento com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sistemas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energéticos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 baixo carbono acessíveis. É importante ressaltar que pequenas parcelas de geração fóssil poderiam desempenhar um papel nos países em desenvolvimento para estabilizar o sistema e permitir a incorporação de energias renováveis variáveis, especialmente porque os países em desenvolvimento têm historicamente baixas emissões. Isso pode ser visto como uma etapa intermediária, em que pequenas parcelas de combustíveis fósseis são usadas para sustentar o sistema enquanto as parcelas de renováveis são aumentadas, após o que o ideal seria que o sistema se tornasse 100% renovável para atender às metas de mudança climática.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 OSeMOSYS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é útil para avaliar as implicações de custo e emissões de tais cenários para apoiar a formulação de políticas.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0E3F68F-4664-9E3B-10FF-5B1406016B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35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D66153-332C-E6CB-B7F0-32ABC2BB16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E6C6B3-4D99-E7B5-B836-FC88447288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D834ED8-5E9A-1A81-0D21-1EF72D52C9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mudanças climáticas e o aumento do nível do mar afetam toda a vida humana, animal e vegetal. Muitos desses efeitos já são mensuráveis e continuarão a se agravar. Eles incluem:</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áreas inabitáveis, causando o deslocamento de comunidades e a migração em massa;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redução da biodiversidade, aumento das taxas de extinção de espécies e mudanças nos ecossistemas de vida;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saúde humana mais precária, por exemplo, devido ao aumento da temperatura nas cidades ou à redução da produção agrícola que ameaça o abastecimento de alimentos;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maior frequência de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eventos climáticos extremos, como enchentes e furacões, ameaçando vidas e infraestrutura;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Por meio desses impactos, as mudanças climáticas terão enormes consequências econômicas, especialmente no sul global. Por exemplo, este gráfico mostra que o PIB na África, Ásia e América do Sul deverá ser até 4% menor em um cenário com 2 graus de aquecimento em relação a um cenário sem aquecimento adicional.</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Os efeitos negativos da mudança climática são a base para uma ação rápida e abrangente sobre a mudança climática, com a transformação dos sistemas globais de energia sendo uma etapa fundamental devido às emissões que eles produzem atualmente.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000CCAD-2895-91AE-0DCC-9EC0A358AA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06443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Em um esforço para mitigar as mudanças climáticas e evitar os graves impactos mencionados anteriormente, representantes de 195 nações na 'COP' 21 em Paris concordaram com uma meta de longo prazo de limitar o aumento da temperatura média global a bem menos de 2 graus Celsius em relação aos níveis pré-industriais. Para atingir essa meta, será necessária uma transição global para uma economia de baixo carbono. O setor de energia desempenhará um papel fundamental, pois é responsável por uma grande parte do total de emissões antropogênicas históricas de GEE. Além disso, é importante reduzir as emissões de outros poluentes, como os óxidos nitrosos, que também causam impactos na saúde pública e no meio ambiente.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modelagem do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sistema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energético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usando ferramentas como 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pode apoiar a transformação dos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sistemas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energéticos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fornecendo informações sobre as implicações de diferentes cenários. Para usar a modelagem para apoiar a formulação de políticas alinhadas com as metas de mudança climática, é fundamental que possamos representar as emissões no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448C95-8F76-239B-250C-E812AE64F3E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B39EB1E-A915-EB87-A6CF-6A9680DB5B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102518E-30BA-4D5F-E2F0-0861B1D7CF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Nos modelos de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sistemas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energéticos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emissões são representadas em combustíveis ou em tecnologias. As emissões de dióxido de carbono geralmente são modeladas em combustíveis, porque as emissões podem ser estimadas com bastante precisão com base na quantidade total de combustíveis queimados e no teor médio de carbono desses combustíveis. Em contrapartida, alguns poluentes, como os óxidos nitrosos, são comumente representados em tecnologias. Isso ocorre porque essas emissões dependem da tecnologia de combustão e de suas condições operacionais.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44A29F-B0DE-5AA2-CA42-BB7823CAC4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210325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hyperlink" Target="https://www.ipcc-nggip.iges.or.jp/EFDB/find_ef.php"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76"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ipcc-nggip.iges.or.jp/EFDB/find_ef.php"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sv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notesSlide" Target="../notesSlides/notesSlide14.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5.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notesSlide" Target="../notesSlides/notesSlide18.xm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doi.org/10.5281/zenodo.4585673"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ClimateCompatibleGrowth/MUIO"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4.xml"/><Relationship Id="rId7" Type="http://schemas.openxmlformats.org/officeDocument/2006/relationships/hyperlink" Target="https://commons.wikimedia.org/w/index.php?curid=87410053"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hyperlink" Target="http://doi.org/10.5281/zenodo.4585597"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4.xml"/><Relationship Id="rId7" Type="http://schemas.openxmlformats.org/officeDocument/2006/relationships/hyperlink" Target="https://commons.wikimedia.org/w/index.php?curid=81034563"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hyperlink" Target="http://doi.org/10.5281/zenodo.4585597"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doi.org/10.5281/zenodo.4585597" TargetMode="External"/><Relationship Id="rId3" Type="http://schemas.openxmlformats.org/officeDocument/2006/relationships/slideLayout" Target="../slideLayouts/slideLayout4.xml"/><Relationship Id="rId7" Type="http://schemas.openxmlformats.org/officeDocument/2006/relationships/hyperlink" Target="https://creativecommons.org/licenses/by-sa/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ommons.wikimedia.org/w/index.php?curid=85514945" TargetMode="External"/><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s://creativecommons.org/licenses/by-sa/4.0/"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ndex.php?curid=80085343"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4.xml"/><Relationship Id="rId7" Type="http://schemas.openxmlformats.org/officeDocument/2006/relationships/hyperlink" Target="https://ourworldindata.org/grapher/econimpact2c"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hyperlink" Target="http://doi.org/10.5281/zenodo.458559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97"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4.xml"/><Relationship Id="rId7" Type="http://schemas.openxmlformats.org/officeDocument/2006/relationships/hyperlink" Target="https://ourworldindata.org/grapher/co-emissions-by-sector"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480417" y="3269059"/>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Modelagem de </a:t>
            </a:r>
            <a:r>
              <a:rPr lang="en-ZA" b="1" dirty="0" err="1">
                <a:latin typeface="Open Sans ExtraBold"/>
                <a:ea typeface="Open Sans ExtraBold" panose="020B0606030504020204" pitchFamily="34" charset="0"/>
                <a:cs typeface="Open Sans ExtraBold" panose="020B0606030504020204" pitchFamily="34" charset="0"/>
              </a:rPr>
              <a:t>sistemas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378817" y="37922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10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EMISSÕES E REPRESENTAÇÃO DA RESERVA DE CAPACIDADE</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805DF-312A-0E68-B2BD-BA359F5908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756CC8D-EC17-35F7-0924-3D52342BABC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F43C04C7-F13E-CF1E-63BD-B5C358927D7F}"/>
              </a:ext>
            </a:extLst>
          </p:cNvPr>
          <p:cNvSpPr/>
          <p:nvPr/>
        </p:nvSpPr>
        <p:spPr>
          <a:xfrm>
            <a:off x="687189" y="1013844"/>
            <a:ext cx="1099681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10.2.2 Introdução à representação de emissões em modelos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4" name="Title 10">
            <a:extLst>
              <a:ext uri="{FF2B5EF4-FFF2-40B4-BE49-F238E27FC236}">
                <a16:creationId xmlns:a16="http://schemas.microsoft.com/office/drawing/2014/main" id="{C95D59D2-1130-D6E3-00C8-B45FBD82FC21}"/>
              </a:ext>
            </a:extLst>
          </p:cNvPr>
          <p:cNvSpPr txBox="1">
            <a:spLocks/>
          </p:cNvSpPr>
          <p:nvPr/>
        </p:nvSpPr>
        <p:spPr>
          <a:xfrm>
            <a:off x="582415" y="140178"/>
            <a:ext cx="10361809" cy="856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Representação de emissões</a:t>
            </a:r>
          </a:p>
        </p:txBody>
      </p:sp>
      <p:sp>
        <p:nvSpPr>
          <p:cNvPr id="5" name="Rectangle 4">
            <a:extLst>
              <a:ext uri="{FF2B5EF4-FFF2-40B4-BE49-F238E27FC236}">
                <a16:creationId xmlns:a16="http://schemas.microsoft.com/office/drawing/2014/main" id="{ACE44332-4EF3-5CA9-8D76-2ADF53739E59}"/>
              </a:ext>
            </a:extLst>
          </p:cNvPr>
          <p:cNvSpPr/>
          <p:nvPr/>
        </p:nvSpPr>
        <p:spPr>
          <a:xfrm>
            <a:off x="715856" y="1557499"/>
            <a:ext cx="10285520" cy="4708981"/>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Emissões dependentes de combustível:</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Emissões que podem ser estimadas com bastante precisão com base na quantidade total de combustíveis queimados e no conteúdo médio de carbono dos combustíveis </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Por exemplo, dióxido de carbono</a:t>
            </a:r>
          </a:p>
          <a:p>
            <a:pPr marL="342900" indent="-342900">
              <a:spcAft>
                <a:spcPts val="1200"/>
              </a:spcAft>
              <a:buFont typeface="Arial"/>
              <a:buChar char="•"/>
            </a:pPr>
            <a:endParaRPr lang="en-ZA"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ZA" sz="2400" b="1" dirty="0">
                <a:solidFill>
                  <a:srgbClr val="000000"/>
                </a:solidFill>
                <a:latin typeface="Open Sans"/>
                <a:ea typeface="Open Sans" panose="020B0606030504020204" pitchFamily="34" charset="0"/>
                <a:cs typeface="Open Sans" panose="020B0606030504020204" pitchFamily="34" charset="0"/>
              </a:rPr>
              <a:t>Emissões dependentes de tecnologia</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As emissões dependem significativamente da tecnologia de combustão e das condições operacionais utilizadas, como o tipo específico de usina de energia</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Por exemplo, óxidos nitrosos </a:t>
            </a:r>
          </a:p>
        </p:txBody>
      </p:sp>
      <p:pic>
        <p:nvPicPr>
          <p:cNvPr id="6" name="synthesize (21)">
            <a:hlinkClick r:id="" action="ppaction://media"/>
            <a:extLst>
              <a:ext uri="{FF2B5EF4-FFF2-40B4-BE49-F238E27FC236}">
                <a16:creationId xmlns:a16="http://schemas.microsoft.com/office/drawing/2014/main" id="{CB87775D-0292-D1CC-B51B-CB989438A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4606" y="140178"/>
            <a:ext cx="884979" cy="884979"/>
          </a:xfrm>
          <a:prstGeom prst="rect">
            <a:avLst/>
          </a:prstGeom>
        </p:spPr>
      </p:pic>
    </p:spTree>
    <p:extLst>
      <p:ext uri="{BB962C8B-B14F-4D97-AF65-F5344CB8AC3E}">
        <p14:creationId xmlns:p14="http://schemas.microsoft.com/office/powerpoint/2010/main" val="23215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72327E7-542B-4B5A-57F8-35B0BDEED2F3}"/>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B760BC38-7080-0D53-0E75-231E7EFE247D}"/>
              </a:ext>
            </a:extLst>
          </p:cNvPr>
          <p:cNvPicPr>
            <a:picLocks noChangeAspect="1"/>
          </p:cNvPicPr>
          <p:nvPr/>
        </p:nvPicPr>
        <p:blipFill>
          <a:blip r:embed="rId5"/>
          <a:stretch>
            <a:fillRect/>
          </a:stretch>
        </p:blipFill>
        <p:spPr>
          <a:xfrm>
            <a:off x="544678" y="1305560"/>
            <a:ext cx="10767177" cy="5246052"/>
          </a:xfrm>
          <a:prstGeom prst="rect">
            <a:avLst/>
          </a:prstGeom>
        </p:spPr>
      </p:pic>
      <p:sp>
        <p:nvSpPr>
          <p:cNvPr id="3" name="Slide Number Placeholder 1">
            <a:extLst>
              <a:ext uri="{FF2B5EF4-FFF2-40B4-BE49-F238E27FC236}">
                <a16:creationId xmlns:a16="http://schemas.microsoft.com/office/drawing/2014/main" id="{D8192DFF-C0C7-BC89-6219-3CF367BA0E7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58C75934-E05B-766E-97FC-825D96DEDB86}"/>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10.2.3 Representação de emissões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149481A-0C91-EA1C-1A3B-9FDA088F162C}"/>
              </a:ext>
            </a:extLst>
          </p:cNvPr>
          <p:cNvSpPr txBox="1">
            <a:spLocks/>
          </p:cNvSpPr>
          <p:nvPr/>
        </p:nvSpPr>
        <p:spPr>
          <a:xfrm>
            <a:off x="582415" y="127419"/>
            <a:ext cx="10361809" cy="8688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Representação de emissões</a:t>
            </a:r>
          </a:p>
        </p:txBody>
      </p:sp>
      <p:sp>
        <p:nvSpPr>
          <p:cNvPr id="8" name="Rectangle: Rounded Corners 7">
            <a:extLst>
              <a:ext uri="{FF2B5EF4-FFF2-40B4-BE49-F238E27FC236}">
                <a16:creationId xmlns:a16="http://schemas.microsoft.com/office/drawing/2014/main" id="{56FC6965-7652-60D8-DF12-FDAF2D9A3BF8}"/>
              </a:ext>
            </a:extLst>
          </p:cNvPr>
          <p:cNvSpPr/>
          <p:nvPr/>
        </p:nvSpPr>
        <p:spPr>
          <a:xfrm>
            <a:off x="428625" y="2014537"/>
            <a:ext cx="1014413" cy="24003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Rounded Corners 8">
            <a:extLst>
              <a:ext uri="{FF2B5EF4-FFF2-40B4-BE49-F238E27FC236}">
                <a16:creationId xmlns:a16="http://schemas.microsoft.com/office/drawing/2014/main" id="{60300EF0-C339-3EDE-939A-2EC43BF368E9}"/>
              </a:ext>
            </a:extLst>
          </p:cNvPr>
          <p:cNvSpPr/>
          <p:nvPr/>
        </p:nvSpPr>
        <p:spPr>
          <a:xfrm>
            <a:off x="3824289" y="2166937"/>
            <a:ext cx="1014413" cy="22479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Box 9">
            <a:extLst>
              <a:ext uri="{FF2B5EF4-FFF2-40B4-BE49-F238E27FC236}">
                <a16:creationId xmlns:a16="http://schemas.microsoft.com/office/drawing/2014/main" id="{61D78648-E33E-1D17-1B4D-83459EA0BF95}"/>
              </a:ext>
            </a:extLst>
          </p:cNvPr>
          <p:cNvSpPr txBox="1"/>
          <p:nvPr/>
        </p:nvSpPr>
        <p:spPr>
          <a:xfrm>
            <a:off x="-100013" y="1342912"/>
            <a:ext cx="2071687" cy="507831"/>
          </a:xfrm>
          <a:prstGeom prst="rect">
            <a:avLst/>
          </a:prstGeom>
          <a:noFill/>
        </p:spPr>
        <p:txBody>
          <a:bodyPr wrap="square" rtlCol="0">
            <a:spAutoFit/>
          </a:bodyPr>
          <a:lstStyle/>
          <a:p>
            <a:pPr algn="ctr"/>
            <a:r>
              <a:rPr lang="es-CO" sz="900" b="1" dirty="0" err="1">
                <a:solidFill>
                  <a:srgbClr val="C00000"/>
                </a:solidFill>
              </a:rPr>
              <a:t>As emissões </a:t>
            </a:r>
            <a:r>
              <a:rPr lang="es-CO" sz="900" b="1" dirty="0">
                <a:solidFill>
                  <a:srgbClr val="C00000"/>
                </a:solidFill>
              </a:rPr>
              <a:t>dependentes de </a:t>
            </a:r>
            <a:r>
              <a:rPr lang="es-CO" sz="900" b="1" dirty="0" err="1">
                <a:solidFill>
                  <a:srgbClr val="C00000"/>
                </a:solidFill>
              </a:rPr>
              <a:t>combustível </a:t>
            </a:r>
            <a:r>
              <a:rPr lang="es-CO" sz="900" b="1" dirty="0">
                <a:solidFill>
                  <a:srgbClr val="C00000"/>
                </a:solidFill>
              </a:rPr>
              <a:t>são </a:t>
            </a:r>
            <a:r>
              <a:rPr lang="es-CO" sz="900" b="1" dirty="0" err="1">
                <a:solidFill>
                  <a:srgbClr val="C00000"/>
                </a:solidFill>
              </a:rPr>
              <a:t>contabilizadas </a:t>
            </a:r>
            <a:r>
              <a:rPr lang="es-CO" sz="900" b="1" dirty="0">
                <a:solidFill>
                  <a:srgbClr val="C00000"/>
                </a:solidFill>
              </a:rPr>
              <a:t>nas </a:t>
            </a:r>
            <a:r>
              <a:rPr lang="es-CO" sz="900" b="1" dirty="0" err="1">
                <a:solidFill>
                  <a:srgbClr val="C00000"/>
                </a:solidFill>
              </a:rPr>
              <a:t>tecnologias de fornecimento de energia primária</a:t>
            </a:r>
            <a:endParaRPr lang="es-CO" sz="900" b="1" dirty="0">
              <a:solidFill>
                <a:srgbClr val="C00000"/>
              </a:solidFill>
            </a:endParaRPr>
          </a:p>
        </p:txBody>
      </p:sp>
      <p:sp>
        <p:nvSpPr>
          <p:cNvPr id="11" name="TextBox 10">
            <a:extLst>
              <a:ext uri="{FF2B5EF4-FFF2-40B4-BE49-F238E27FC236}">
                <a16:creationId xmlns:a16="http://schemas.microsoft.com/office/drawing/2014/main" id="{EF804A88-812E-4B9D-3B75-A1B7E9847989}"/>
              </a:ext>
            </a:extLst>
          </p:cNvPr>
          <p:cNvSpPr txBox="1"/>
          <p:nvPr/>
        </p:nvSpPr>
        <p:spPr>
          <a:xfrm>
            <a:off x="3295651" y="1358918"/>
            <a:ext cx="2071687" cy="784830"/>
          </a:xfrm>
          <a:prstGeom prst="rect">
            <a:avLst/>
          </a:prstGeom>
          <a:noFill/>
        </p:spPr>
        <p:txBody>
          <a:bodyPr wrap="square" rtlCol="0">
            <a:spAutoFit/>
          </a:bodyPr>
          <a:lstStyle/>
          <a:p>
            <a:pPr algn="ctr"/>
            <a:r>
              <a:rPr lang="es-CO" sz="900" b="1" dirty="0">
                <a:solidFill>
                  <a:srgbClr val="C00000"/>
                </a:solidFill>
              </a:rPr>
              <a:t>As </a:t>
            </a:r>
            <a:r>
              <a:rPr lang="es-CO" sz="900" b="1" dirty="0" err="1">
                <a:solidFill>
                  <a:srgbClr val="C00000"/>
                </a:solidFill>
              </a:rPr>
              <a:t>emissões</a:t>
            </a:r>
            <a:r>
              <a:rPr lang="es-CO" sz="900" b="1" dirty="0">
                <a:solidFill>
                  <a:srgbClr val="C00000"/>
                </a:solidFill>
              </a:rPr>
              <a:t> dependentes de </a:t>
            </a:r>
            <a:r>
              <a:rPr lang="es-CO" sz="900" b="1" dirty="0" err="1">
                <a:solidFill>
                  <a:srgbClr val="C00000"/>
                </a:solidFill>
              </a:rPr>
              <a:t>tecnologia</a:t>
            </a:r>
            <a:r>
              <a:rPr lang="es-CO" sz="900" b="1" dirty="0">
                <a:solidFill>
                  <a:srgbClr val="C00000"/>
                </a:solidFill>
              </a:rPr>
              <a:t> são contabilizadas em </a:t>
            </a:r>
            <a:r>
              <a:rPr lang="es-CO" sz="900" b="1" dirty="0" err="1">
                <a:solidFill>
                  <a:srgbClr val="C00000"/>
                </a:solidFill>
              </a:rPr>
              <a:t>tecnologias</a:t>
            </a:r>
            <a:r>
              <a:rPr lang="es-CO" sz="900" b="1" dirty="0">
                <a:solidFill>
                  <a:srgbClr val="C00000"/>
                </a:solidFill>
              </a:rPr>
              <a:t> que </a:t>
            </a:r>
            <a:r>
              <a:rPr lang="es-CO" sz="900" b="1" dirty="0" err="1">
                <a:solidFill>
                  <a:srgbClr val="C00000"/>
                </a:solidFill>
              </a:rPr>
              <a:t>usam</a:t>
            </a:r>
            <a:r>
              <a:rPr lang="es-CO" sz="900" b="1" dirty="0">
                <a:solidFill>
                  <a:srgbClr val="C00000"/>
                </a:solidFill>
              </a:rPr>
              <a:t> </a:t>
            </a:r>
            <a:r>
              <a:rPr lang="es-CO" sz="900" b="1" dirty="0" err="1">
                <a:solidFill>
                  <a:srgbClr val="C00000"/>
                </a:solidFill>
              </a:rPr>
              <a:t>combustíveis</a:t>
            </a:r>
            <a:r>
              <a:rPr lang="es-CO" sz="900" b="1" dirty="0">
                <a:solidFill>
                  <a:srgbClr val="C00000"/>
                </a:solidFill>
              </a:rPr>
              <a:t> </a:t>
            </a:r>
            <a:r>
              <a:rPr lang="es-CO" sz="900" b="1" dirty="0" err="1">
                <a:solidFill>
                  <a:srgbClr val="C00000"/>
                </a:solidFill>
              </a:rPr>
              <a:t>fósseis</a:t>
            </a:r>
            <a:r>
              <a:rPr lang="es-CO" sz="900" b="1" dirty="0">
                <a:solidFill>
                  <a:srgbClr val="C00000"/>
                </a:solidFill>
              </a:rPr>
              <a:t>, por </a:t>
            </a:r>
            <a:r>
              <a:rPr lang="es-CO" sz="900" b="1" dirty="0" err="1">
                <a:solidFill>
                  <a:srgbClr val="C00000"/>
                </a:solidFill>
              </a:rPr>
              <a:t>exemplo</a:t>
            </a:r>
            <a:r>
              <a:rPr lang="es-CO" sz="900" b="1" dirty="0">
                <a:solidFill>
                  <a:srgbClr val="C00000"/>
                </a:solidFill>
              </a:rPr>
              <a:t>, usinas</a:t>
            </a:r>
          </a:p>
        </p:txBody>
      </p:sp>
      <p:pic>
        <p:nvPicPr>
          <p:cNvPr id="5" name="synthesize (22)">
            <a:hlinkClick r:id="" action="ppaction://media"/>
            <a:extLst>
              <a:ext uri="{FF2B5EF4-FFF2-40B4-BE49-F238E27FC236}">
                <a16:creationId xmlns:a16="http://schemas.microsoft.com/office/drawing/2014/main" id="{B5C62237-878A-32B4-4EB4-6BB6D5FCF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7909" y="306388"/>
            <a:ext cx="868826" cy="868826"/>
          </a:xfrm>
          <a:prstGeom prst="rect">
            <a:avLst/>
          </a:prstGeom>
        </p:spPr>
      </p:pic>
    </p:spTree>
    <p:extLst>
      <p:ext uri="{BB962C8B-B14F-4D97-AF65-F5344CB8AC3E}">
        <p14:creationId xmlns:p14="http://schemas.microsoft.com/office/powerpoint/2010/main" val="402999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466FD54-4479-B2A2-7E71-2026CF009A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5F3A77-FFA9-C3D4-2398-A071D51DC8E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E8C5A19F-94E2-AC7E-0FF8-75C6D3EEA617}"/>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10.2.4 Taxa de atividade de emissão</a:t>
            </a:r>
          </a:p>
        </p:txBody>
      </p:sp>
      <p:sp>
        <p:nvSpPr>
          <p:cNvPr id="4" name="Title 10">
            <a:extLst>
              <a:ext uri="{FF2B5EF4-FFF2-40B4-BE49-F238E27FC236}">
                <a16:creationId xmlns:a16="http://schemas.microsoft.com/office/drawing/2014/main" id="{64F5AE1B-38D8-352A-1786-95BD4EF5E9F8}"/>
              </a:ext>
            </a:extLst>
          </p:cNvPr>
          <p:cNvSpPr txBox="1">
            <a:spLocks/>
          </p:cNvSpPr>
          <p:nvPr/>
        </p:nvSpPr>
        <p:spPr>
          <a:xfrm>
            <a:off x="582415" y="166938"/>
            <a:ext cx="10361809" cy="8293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Representação de emissões</a:t>
            </a:r>
          </a:p>
        </p:txBody>
      </p:sp>
      <p:sp>
        <p:nvSpPr>
          <p:cNvPr id="6" name="TextBox 5">
            <a:extLst>
              <a:ext uri="{FF2B5EF4-FFF2-40B4-BE49-F238E27FC236}">
                <a16:creationId xmlns:a16="http://schemas.microsoft.com/office/drawing/2014/main" id="{888ED91B-9A2D-7E8F-83E8-F0CDC8CF63A4}"/>
              </a:ext>
            </a:extLst>
          </p:cNvPr>
          <p:cNvSpPr txBox="1"/>
          <p:nvPr/>
        </p:nvSpPr>
        <p:spPr>
          <a:xfrm>
            <a:off x="582415" y="1652914"/>
            <a:ext cx="10604697" cy="1569660"/>
          </a:xfrm>
          <a:prstGeom prst="rect">
            <a:avLst/>
          </a:prstGeom>
          <a:noFill/>
        </p:spPr>
        <p:txBody>
          <a:bodyPr wrap="square">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Taxa de atividade de emissão [</a:t>
            </a:r>
            <a:r>
              <a:rPr lang="en-ZA" sz="2400" b="1" dirty="0">
                <a:latin typeface="Open Sans"/>
                <a:ea typeface="Open Sans" panose="020B0606030504020204" pitchFamily="34" charset="0"/>
                <a:cs typeface="Open Sans" panose="020B0606030504020204" pitchFamily="34" charset="0"/>
              </a:rPr>
              <a:t>Mt/PJ</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define a taxa de emissão de cada tecnologia. Podemos estimar a taxa de atividade de emissão dividindo o </a:t>
            </a:r>
            <a:r>
              <a:rPr lang="en-ZA" sz="2400" dirty="0">
                <a:latin typeface="Open Sans"/>
                <a:ea typeface="Open Sans" panose="020B0606030504020204" pitchFamily="34" charset="0"/>
                <a:cs typeface="Open Sans" panose="020B0606030504020204" pitchFamily="34" charset="0"/>
              </a:rPr>
              <a:t>fator de emissão do combustível </a:t>
            </a:r>
            <a:r>
              <a:rPr lang="en-ZA" sz="2400" dirty="0">
                <a:solidFill>
                  <a:srgbClr val="000000"/>
                </a:solidFill>
                <a:latin typeface="Open Sans"/>
                <a:ea typeface="Open Sans" panose="020B0606030504020204" pitchFamily="34" charset="0"/>
                <a:cs typeface="Open Sans" panose="020B0606030504020204" pitchFamily="34" charset="0"/>
              </a:rPr>
              <a:t>de entrada </a:t>
            </a:r>
            <a:r>
              <a:rPr lang="en-ZA" sz="2400" dirty="0">
                <a:latin typeface="Open Sans"/>
                <a:ea typeface="Open Sans" panose="020B0606030504020204" pitchFamily="34" charset="0"/>
                <a:cs typeface="Open Sans" panose="020B0606030504020204" pitchFamily="34" charset="0"/>
              </a:rPr>
              <a:t>pela eficiência da tecnologia. </a:t>
            </a:r>
            <a:endParaRPr lang="en-ZA" sz="2400" dirty="0">
              <a:solidFill>
                <a:srgbClr val="000000"/>
              </a:solidFill>
              <a:latin typeface="Open Sans"/>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7" name="CuadroTexto 5">
                <a:extLst>
                  <a:ext uri="{FF2B5EF4-FFF2-40B4-BE49-F238E27FC236}">
                    <a16:creationId xmlns:a16="http://schemas.microsoft.com/office/drawing/2014/main" id="{402EA676-872F-9EB3-4F7F-F9B5A5731590}"/>
                  </a:ext>
                </a:extLst>
              </p:cNvPr>
              <p:cNvSpPr txBox="1"/>
              <p:nvPr/>
            </p:nvSpPr>
            <p:spPr>
              <a:xfrm>
                <a:off x="-130195" y="3429000"/>
                <a:ext cx="11787027" cy="13066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600" i="1" smtClean="0">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𝐴𝑐𝑡𝑖𝑣𝑖𝑡𝑦</m:t>
                      </m:r>
                      <m:r>
                        <a:rPr lang="es-CO" sz="2600" b="0" i="1" smtClean="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𝑅𝑎𝑡𝑖𝑜</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𝑀𝑡</m:t>
                              </m:r>
                            </m:num>
                            <m:den>
                              <m:r>
                                <a:rPr lang="es-CO" sz="2600" i="1">
                                  <a:solidFill>
                                    <a:schemeClr val="tx1"/>
                                  </a:solidFill>
                                  <a:latin typeface="Cambria Math" panose="02040503050406030204" pitchFamily="18" charset="0"/>
                                </a:rPr>
                                <m:t>𝑃𝐽</m:t>
                              </m:r>
                            </m:den>
                          </m:f>
                        </m:e>
                      </m:d>
                      <m:r>
                        <a:rPr lang="es-CO" sz="2600" i="0">
                          <a:solidFill>
                            <a:schemeClr val="tx1"/>
                          </a:solidFill>
                          <a:latin typeface="Cambria Math" panose="02040503050406030204" pitchFamily="18" charset="0"/>
                        </a:rPr>
                        <m:t>=</m:t>
                      </m:r>
                      <m:f>
                        <m:fPr>
                          <m:ctrlPr>
                            <a:rPr lang="es-CO" sz="2600" i="1">
                              <a:solidFill>
                                <a:schemeClr val="tx1"/>
                              </a:solidFill>
                              <a:latin typeface="Cambria Math" panose="02040503050406030204" pitchFamily="18" charset="0"/>
                            </a:rPr>
                          </m:ctrlPr>
                        </m:fPr>
                        <m:num>
                          <m:r>
                            <a:rPr lang="es-CO" sz="2600" i="1">
                              <a:solidFill>
                                <a:schemeClr val="tx1"/>
                              </a:solidFill>
                              <a:latin typeface="Cambria Math" panose="02040503050406030204" pitchFamily="18" charset="0"/>
                            </a:rPr>
                            <m:t>𝐹𝑢𝑒𝑙</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𝑓𝑎𝑐𝑡𝑜𝑟</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m:t>
                                  </m:r>
                                  <m:r>
                                    <a:rPr lang="es-CO" sz="2600" i="1">
                                      <a:solidFill>
                                        <a:schemeClr val="tx1"/>
                                      </a:solidFill>
                                      <a:latin typeface="Cambria Math" panose="02040503050406030204" pitchFamily="18" charset="0"/>
                                    </a:rPr>
                                    <m:t>𝑡</m:t>
                                  </m:r>
                                </m:num>
                                <m:den>
                                  <m:r>
                                    <a:rPr lang="es-CO" sz="2600" i="1">
                                      <a:solidFill>
                                        <a:schemeClr val="tx1"/>
                                      </a:solidFill>
                                      <a:latin typeface="Cambria Math" panose="02040503050406030204" pitchFamily="18" charset="0"/>
                                    </a:rPr>
                                    <m:t>𝑃𝐽</m:t>
                                  </m:r>
                                </m:den>
                              </m:f>
                            </m:e>
                          </m:d>
                        </m:num>
                        <m:den>
                          <m:r>
                            <a:rPr lang="es-CO" sz="2600" i="1">
                              <a:solidFill>
                                <a:schemeClr val="tx1"/>
                              </a:solidFill>
                              <a:latin typeface="Cambria Math" panose="02040503050406030204" pitchFamily="18" charset="0"/>
                            </a:rPr>
                            <m:t>𝑇𝑒𝑐h𝑛𝑜𝑙𝑜𝑔𝑦</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𝑒𝑓𝑓𝑖𝑐𝑖𝑒𝑛𝑐𝑦</m:t>
                          </m:r>
                        </m:den>
                      </m:f>
                    </m:oMath>
                  </m:oMathPara>
                </a14:m>
                <a:endParaRPr lang="es-CO" sz="2600" dirty="0">
                  <a:solidFill>
                    <a:schemeClr val="tx1"/>
                  </a:solidFill>
                </a:endParaRPr>
              </a:p>
            </p:txBody>
          </p:sp>
        </mc:Choice>
        <mc:Fallback xmlns:p14="http://schemas.microsoft.com/office/powerpoint/2010/main" xmlns:a16="http://schemas.microsoft.com/office/drawing/2014/main" xmlns="">
          <p:sp>
            <p:nvSpPr>
              <p:cNvPr id="7" name="CuadroTexto 5">
                <a:extLst>
                  <a:ext uri="{FF2B5EF4-FFF2-40B4-BE49-F238E27FC236}">
                    <a16:creationId xmlns:a16="http://schemas.microsoft.com/office/drawing/2014/main" id="{402EA676-872F-9EB3-4F7F-F9B5A5731590}"/>
                  </a:ext>
                </a:extLst>
              </p:cNvPr>
              <p:cNvSpPr txBox="1">
                <a:spLocks noRot="1" noChangeAspect="1" noMove="1" noResize="1" noEditPoints="1" noAdjustHandles="1" noChangeArrowheads="1" noChangeShapeType="1" noTextEdit="1"/>
              </p:cNvSpPr>
              <p:nvPr/>
            </p:nvSpPr>
            <p:spPr>
              <a:xfrm>
                <a:off x="-130195" y="3429000"/>
                <a:ext cx="11787027" cy="1306640"/>
              </a:xfrm>
              <a:prstGeom prst="rect">
                <a:avLst/>
              </a:prstGeom>
              <a:blipFill>
                <a:blip r:embed="rId5"/>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6F5869F9-F897-06A0-B02A-18F2BAD7D45D}"/>
              </a:ext>
            </a:extLst>
          </p:cNvPr>
          <p:cNvSpPr txBox="1"/>
          <p:nvPr/>
        </p:nvSpPr>
        <p:spPr>
          <a:xfrm>
            <a:off x="990600" y="5582546"/>
            <a:ext cx="10403114" cy="830997"/>
          </a:xfrm>
          <a:prstGeom prst="rect">
            <a:avLst/>
          </a:prstGeom>
          <a:noFill/>
        </p:spPr>
        <p:txBody>
          <a:bodyPr wrap="square">
            <a:spAutoFit/>
          </a:bodyPr>
          <a:lstStyle/>
          <a:p>
            <a:r>
              <a:rPr lang="en-US" sz="2400" dirty="0">
                <a:solidFill>
                  <a:srgbClr val="000000"/>
                </a:solidFill>
                <a:latin typeface="Open Sans"/>
                <a:ea typeface="Open Sans" panose="020B0606030504020204" pitchFamily="34" charset="0"/>
                <a:cs typeface="Open Sans" panose="020B0606030504020204" pitchFamily="34" charset="0"/>
              </a:rPr>
              <a:t>Observe que, para tecnologias primárias, a taxa de atividade de emissão é equivalente ao fator de emissão de combustível.</a:t>
            </a:r>
            <a:endParaRPr lang="es-CO" sz="2400" dirty="0"/>
          </a:p>
        </p:txBody>
      </p:sp>
      <p:pic>
        <p:nvPicPr>
          <p:cNvPr id="5" name="synthesize (23)">
            <a:hlinkClick r:id="" action="ppaction://media"/>
            <a:extLst>
              <a:ext uri="{FF2B5EF4-FFF2-40B4-BE49-F238E27FC236}">
                <a16:creationId xmlns:a16="http://schemas.microsoft.com/office/drawing/2014/main" id="{3EB024DD-0BFB-13DF-B2B9-BB78E092A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3371" y="256202"/>
            <a:ext cx="939527" cy="939527"/>
          </a:xfrm>
          <a:prstGeom prst="rect">
            <a:avLst/>
          </a:prstGeom>
        </p:spPr>
      </p:pic>
    </p:spTree>
    <p:extLst>
      <p:ext uri="{BB962C8B-B14F-4D97-AF65-F5344CB8AC3E}">
        <p14:creationId xmlns:p14="http://schemas.microsoft.com/office/powerpoint/2010/main" val="23738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A79E76-B32E-500B-45E7-8851503BB35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CCDB649-D8D6-E5A4-73A2-22A5CF01D2A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5D5D4216-CD14-E7E8-8C54-7E0869F8FAB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10.2.5 Exemplo de fatores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emissão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EmissionFactor</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4" name="Title 10">
            <a:extLst>
              <a:ext uri="{FF2B5EF4-FFF2-40B4-BE49-F238E27FC236}">
                <a16:creationId xmlns:a16="http://schemas.microsoft.com/office/drawing/2014/main" id="{B8C326F1-F445-03B7-D81C-970E3F19DB29}"/>
              </a:ext>
            </a:extLst>
          </p:cNvPr>
          <p:cNvSpPr txBox="1">
            <a:spLocks/>
          </p:cNvSpPr>
          <p:nvPr/>
        </p:nvSpPr>
        <p:spPr>
          <a:xfrm>
            <a:off x="582415" y="183491"/>
            <a:ext cx="10361809" cy="8127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Representação de emissões</a:t>
            </a:r>
          </a:p>
        </p:txBody>
      </p:sp>
      <p:graphicFrame>
        <p:nvGraphicFramePr>
          <p:cNvPr id="5" name="Tabla 1">
            <a:extLst>
              <a:ext uri="{FF2B5EF4-FFF2-40B4-BE49-F238E27FC236}">
                <a16:creationId xmlns:a16="http://schemas.microsoft.com/office/drawing/2014/main" id="{8937E47A-530E-9B43-C415-23E6F0792210}"/>
              </a:ext>
            </a:extLst>
          </p:cNvPr>
          <p:cNvGraphicFramePr>
            <a:graphicFrameLocks noGrp="1"/>
          </p:cNvGraphicFramePr>
          <p:nvPr>
            <p:extLst>
              <p:ext uri="{D42A27DB-BD31-4B8C-83A1-F6EECF244321}">
                <p14:modId xmlns:p14="http://schemas.microsoft.com/office/powerpoint/2010/main" val="2464003811"/>
              </p:ext>
            </p:extLst>
          </p:nvPr>
        </p:nvGraphicFramePr>
        <p:xfrm>
          <a:off x="862545" y="1625067"/>
          <a:ext cx="9638766" cy="4243833"/>
        </p:xfrm>
        <a:graphic>
          <a:graphicData uri="http://schemas.openxmlformats.org/drawingml/2006/table">
            <a:tbl>
              <a:tblPr firstRow="1" firstCol="1" bandRow="1">
                <a:tableStyleId>{B8DA472E-C0B5-4FAA-A71B-45BBE6C39A2A}</a:tableStyleId>
              </a:tblPr>
              <a:tblGrid>
                <a:gridCol w="3222305">
                  <a:extLst>
                    <a:ext uri="{9D8B030D-6E8A-4147-A177-3AD203B41FA5}">
                      <a16:colId xmlns:a16="http://schemas.microsoft.com/office/drawing/2014/main" val="3296380538"/>
                    </a:ext>
                  </a:extLst>
                </a:gridCol>
                <a:gridCol w="3222305">
                  <a:extLst>
                    <a:ext uri="{9D8B030D-6E8A-4147-A177-3AD203B41FA5}">
                      <a16:colId xmlns:a16="http://schemas.microsoft.com/office/drawing/2014/main" val="2813672652"/>
                    </a:ext>
                  </a:extLst>
                </a:gridCol>
                <a:gridCol w="1597078">
                  <a:extLst>
                    <a:ext uri="{9D8B030D-6E8A-4147-A177-3AD203B41FA5}">
                      <a16:colId xmlns:a16="http://schemas.microsoft.com/office/drawing/2014/main" val="3098028479"/>
                    </a:ext>
                  </a:extLst>
                </a:gridCol>
                <a:gridCol w="1597078">
                  <a:extLst>
                    <a:ext uri="{9D8B030D-6E8A-4147-A177-3AD203B41FA5}">
                      <a16:colId xmlns:a16="http://schemas.microsoft.com/office/drawing/2014/main" val="2787351164"/>
                    </a:ext>
                  </a:extLst>
                </a:gridCol>
              </a:tblGrid>
              <a:tr h="411905">
                <a:tc rowSpan="2">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Combustível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Fator de emissão (kg/TJ)</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98572689"/>
                  </a:ext>
                </a:extLst>
              </a:tr>
              <a:tr h="732229">
                <a:tc vMerge="1">
                  <a:txBody>
                    <a:bodyPr/>
                    <a:lstStyle/>
                    <a:p>
                      <a:endParaRPr lang="es-CO"/>
                    </a:p>
                  </a:txBody>
                  <a:tcP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CO</a:t>
                      </a:r>
                      <a:r>
                        <a:rPr lang="es-CO" sz="2000" b="1" kern="0" baseline="-25000" dirty="0">
                          <a:effectLst/>
                          <a:latin typeface="Segoe UI" panose="020B0502040204020203" pitchFamily="34" charset="0"/>
                          <a:cs typeface="Segoe UI" panose="020B0502040204020203" pitchFamily="34" charset="0"/>
                        </a:rPr>
                        <a:t>2</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a:effectLst/>
                          <a:latin typeface="Segoe UI" panose="020B0502040204020203" pitchFamily="34" charset="0"/>
                          <a:cs typeface="Segoe UI" panose="020B0502040204020203" pitchFamily="34" charset="0"/>
                        </a:rPr>
                        <a:t>CH</a:t>
                      </a:r>
                      <a:r>
                        <a:rPr lang="es-CO" sz="2000" b="1" kern="0" baseline="-25000">
                          <a:effectLst/>
                          <a:latin typeface="Segoe UI" panose="020B0502040204020203" pitchFamily="34" charset="0"/>
                          <a:cs typeface="Segoe UI" panose="020B0502040204020203" pitchFamily="34" charset="0"/>
                        </a:rPr>
                        <a:t>4</a:t>
                      </a:r>
                      <a:endParaRPr lang="es-CO" sz="2000" b="1"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N O</a:t>
                      </a:r>
                      <a:r>
                        <a:rPr lang="es-CO" sz="2000" b="1" kern="0" baseline="-25000" dirty="0">
                          <a:effectLst/>
                          <a:latin typeface="Segoe UI" panose="020B0502040204020203" pitchFamily="34" charset="0"/>
                          <a:cs typeface="Segoe UI" panose="020B0502040204020203" pitchFamily="34" charset="0"/>
                        </a:rPr>
                        <a:t>2</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913536263"/>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Carvão</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88136.0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1.5</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96704563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Óleo combustível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80460.3</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0.6</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579083424"/>
                  </a:ext>
                </a:extLst>
              </a:tr>
              <a:tr h="411905">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Diesel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74233.4</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3.9</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3.9</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01571841"/>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Gás natural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55539.1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92.0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04773150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Gasolina</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69323.7</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3.2</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51185832"/>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GLP</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67185.1</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0.1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442229638"/>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Combustível para aviação - querosene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73939.6</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878476755"/>
                  </a:ext>
                </a:extLst>
              </a:tr>
            </a:tbl>
          </a:graphicData>
        </a:graphic>
      </p:graphicFrame>
      <p:sp>
        <p:nvSpPr>
          <p:cNvPr id="6" name="Rectangle 5">
            <a:extLst>
              <a:ext uri="{FF2B5EF4-FFF2-40B4-BE49-F238E27FC236}">
                <a16:creationId xmlns:a16="http://schemas.microsoft.com/office/drawing/2014/main" id="{43D1C5B7-1AB8-178A-728B-6E7854770761}"/>
              </a:ext>
            </a:extLst>
          </p:cNvPr>
          <p:cNvSpPr/>
          <p:nvPr/>
        </p:nvSpPr>
        <p:spPr>
          <a:xfrm>
            <a:off x="993704" y="6142138"/>
            <a:ext cx="1342034" cy="246221"/>
          </a:xfrm>
          <a:prstGeom prst="rect">
            <a:avLst/>
          </a:prstGeom>
        </p:spPr>
        <p:txBody>
          <a:bodyPr wrap="none">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Fonte: </a:t>
            </a:r>
            <a:r>
              <a:rPr lang="en-ZA" sz="1000" dirty="0">
                <a:solidFill>
                  <a:srgbClr val="000000"/>
                </a:solidFill>
                <a:latin typeface="Open Sans"/>
                <a:ea typeface="Open Sans" panose="020B0606030504020204" pitchFamily="34" charset="0"/>
                <a:cs typeface="Open Sans" panose="020B0606030504020204" pitchFamily="34" charset="0"/>
                <a:hlinkClick r:id="rId5"/>
              </a:rPr>
              <a:t>IPCC (2006)</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7" name="synthesize (24)">
            <a:hlinkClick r:id="" action="ppaction://media"/>
            <a:extLst>
              <a:ext uri="{FF2B5EF4-FFF2-40B4-BE49-F238E27FC236}">
                <a16:creationId xmlns:a16="http://schemas.microsoft.com/office/drawing/2014/main" id="{158DDA7B-C017-BF06-74FE-8A08F13F2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9895" y="183491"/>
            <a:ext cx="849313" cy="849313"/>
          </a:xfrm>
          <a:prstGeom prst="rect">
            <a:avLst/>
          </a:prstGeom>
        </p:spPr>
      </p:pic>
    </p:spTree>
    <p:extLst>
      <p:ext uri="{BB962C8B-B14F-4D97-AF65-F5344CB8AC3E}">
        <p14:creationId xmlns:p14="http://schemas.microsoft.com/office/powerpoint/2010/main" val="40427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10.2 Referências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dezembro). Representação de emissões no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a:t>
            </a:r>
            <a:r>
              <a:rPr lang="en-GB" sz="2400" dirty="0">
                <a:latin typeface="Open Sans" panose="020B0606030504020204" pitchFamily="34" charset="0"/>
                <a:ea typeface="Open Sans" panose="020B0606030504020204" pitchFamily="34" charset="0"/>
                <a:cs typeface="Open Sans" panose="020B0606030504020204" pitchFamily="34" charset="0"/>
              </a:rPr>
              <a:t>org/10.5281/zenodo.4585676 </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IPCC (2006) Guidelines for National Greenhouse Gas Inventories, Volume 2: Energy, Tabela 1.3; disponível em: </a:t>
            </a:r>
            <a:r>
              <a:rPr lang="en-GB" sz="2400" dirty="0">
                <a:latin typeface="Open Sans" panose="020B0606030504020204" pitchFamily="34" charset="0"/>
                <a:ea typeface="Open Sans" panose="020B0606030504020204" pitchFamily="34" charset="0"/>
                <a:cs typeface="Open Sans" panose="020B0606030504020204" pitchFamily="34" charset="0"/>
                <a:hlinkClick r:id="rId4"/>
              </a:rPr>
              <a:t>https:</a:t>
            </a:r>
            <a:r>
              <a:rPr lang="en-GB" sz="2400" dirty="0">
                <a:latin typeface="Open Sans" panose="020B0606030504020204" pitchFamily="34" charset="0"/>
                <a:ea typeface="Open Sans" panose="020B0606030504020204" pitchFamily="34" charset="0"/>
                <a:cs typeface="Open Sans" panose="020B0606030504020204" pitchFamily="34" charset="0"/>
              </a:rPr>
              <a:t>//www.ipcc-nggip.iges.or.jp/EFDB/find_ef.php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01543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10.3.1 Introdução da margem de reserva</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211344"/>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Importância da margem de reserva</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BE4BA390-FEDE-B304-9161-9033EBA87C44}"/>
              </a:ext>
            </a:extLst>
          </p:cNvPr>
          <p:cNvSpPr/>
          <p:nvPr/>
        </p:nvSpPr>
        <p:spPr>
          <a:xfrm>
            <a:off x="472546" y="1391709"/>
            <a:ext cx="11325754" cy="1200329"/>
          </a:xfrm>
          <a:prstGeom prst="rect">
            <a:avLst/>
          </a:prstGeom>
        </p:spPr>
        <p:txBody>
          <a:bodyPr wrap="square" lIns="91440" tIns="45720" rIns="91440" bIns="45720" anchor="t">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Margem de </a:t>
            </a:r>
            <a:r>
              <a:rPr lang="en-ZA" sz="2400" b="1" dirty="0" err="1">
                <a:solidFill>
                  <a:srgbClr val="000000"/>
                </a:solidFill>
                <a:latin typeface="Open Sans"/>
                <a:ea typeface="Open Sans" panose="020B0606030504020204" pitchFamily="34" charset="0"/>
                <a:cs typeface="Open Sans" panose="020B0606030504020204" pitchFamily="34" charset="0"/>
              </a:rPr>
              <a:t>reserva</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ReserveMargin</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capacidade de fornecimento excedente planejada que é instalada em comparação com a carga de pico (em MW ou GW)</a:t>
            </a:r>
            <a:endParaRPr lang="en-US" sz="2400" dirty="0"/>
          </a:p>
        </p:txBody>
      </p:sp>
      <p:pic>
        <p:nvPicPr>
          <p:cNvPr id="12" name="Graphic 337" descr="Tick with solid fill">
            <a:extLst>
              <a:ext uri="{FF2B5EF4-FFF2-40B4-BE49-F238E27FC236}">
                <a16:creationId xmlns:a16="http://schemas.microsoft.com/office/drawing/2014/main" id="{AABA2769-157C-97EB-9B5E-06BA44AF44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634" y="2616254"/>
            <a:ext cx="914400" cy="914400"/>
          </a:xfrm>
          <a:prstGeom prst="rect">
            <a:avLst/>
          </a:prstGeom>
        </p:spPr>
      </p:pic>
      <p:pic>
        <p:nvPicPr>
          <p:cNvPr id="13" name="Graphic 339" descr="Upward trend with solid fill">
            <a:extLst>
              <a:ext uri="{FF2B5EF4-FFF2-40B4-BE49-F238E27FC236}">
                <a16:creationId xmlns:a16="http://schemas.microsoft.com/office/drawing/2014/main" id="{BA3D12D0-761A-647F-AF48-25367B91FC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634" y="5488410"/>
            <a:ext cx="914400" cy="914400"/>
          </a:xfrm>
          <a:prstGeom prst="rect">
            <a:avLst/>
          </a:prstGeom>
        </p:spPr>
      </p:pic>
      <p:pic>
        <p:nvPicPr>
          <p:cNvPr id="14" name="Graphic 340" descr="Cloud with solid fill">
            <a:extLst>
              <a:ext uri="{FF2B5EF4-FFF2-40B4-BE49-F238E27FC236}">
                <a16:creationId xmlns:a16="http://schemas.microsoft.com/office/drawing/2014/main" id="{DBD3C139-E5A9-97BF-A722-FEDD5F7A2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634" y="4025614"/>
            <a:ext cx="914400" cy="914400"/>
          </a:xfrm>
          <a:prstGeom prst="rect">
            <a:avLst/>
          </a:prstGeom>
        </p:spPr>
      </p:pic>
      <p:sp>
        <p:nvSpPr>
          <p:cNvPr id="15" name="Rectangle 14">
            <a:extLst>
              <a:ext uri="{FF2B5EF4-FFF2-40B4-BE49-F238E27FC236}">
                <a16:creationId xmlns:a16="http://schemas.microsoft.com/office/drawing/2014/main" id="{E3556BBF-7C51-5415-6278-A302D52389A1}"/>
              </a:ext>
            </a:extLst>
          </p:cNvPr>
          <p:cNvSpPr/>
          <p:nvPr/>
        </p:nvSpPr>
        <p:spPr>
          <a:xfrm>
            <a:off x="2093449" y="2623011"/>
            <a:ext cx="8690826" cy="830997"/>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A Margem de Reserva é importante, pois ajuda a garantir a confiabilidade, evitando a escassez no fornecimento de energia </a:t>
            </a:r>
          </a:p>
        </p:txBody>
      </p:sp>
      <p:sp>
        <p:nvSpPr>
          <p:cNvPr id="16" name="Rectangle 15">
            <a:extLst>
              <a:ext uri="{FF2B5EF4-FFF2-40B4-BE49-F238E27FC236}">
                <a16:creationId xmlns:a16="http://schemas.microsoft.com/office/drawing/2014/main" id="{0DAAC332-796E-4190-C5A4-06E01B8A02AD}"/>
              </a:ext>
            </a:extLst>
          </p:cNvPr>
          <p:cNvSpPr/>
          <p:nvPr/>
        </p:nvSpPr>
        <p:spPr>
          <a:xfrm>
            <a:off x="2093449" y="3882650"/>
            <a:ext cx="9079014" cy="1200329"/>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A Margem de Reserva pode proteger contra problemas de fornecimento causados pela indisponibilidade da geração renovável, por exemplo, devido ao clima ou a uma demanda inesperadamente alta</a:t>
            </a:r>
          </a:p>
        </p:txBody>
      </p:sp>
      <p:sp>
        <p:nvSpPr>
          <p:cNvPr id="17" name="Rectangle 16">
            <a:extLst>
              <a:ext uri="{FF2B5EF4-FFF2-40B4-BE49-F238E27FC236}">
                <a16:creationId xmlns:a16="http://schemas.microsoft.com/office/drawing/2014/main" id="{4EB413D1-EC88-6D62-B6A4-62BD41FFFBB5}"/>
              </a:ext>
            </a:extLst>
          </p:cNvPr>
          <p:cNvSpPr/>
          <p:nvPr/>
        </p:nvSpPr>
        <p:spPr>
          <a:xfrm>
            <a:off x="2093449" y="5435421"/>
            <a:ext cx="9194033" cy="1200329"/>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No entanto, a confiabilidade nem sempre pode ser garantida, pois é difícil projetar com precisão a demanda futura e pode haver atrasos na construção de novas capacidades </a:t>
            </a:r>
          </a:p>
        </p:txBody>
      </p:sp>
      <p:pic>
        <p:nvPicPr>
          <p:cNvPr id="2" name="synthesize (25)">
            <a:hlinkClick r:id="" action="ppaction://media"/>
            <a:extLst>
              <a:ext uri="{FF2B5EF4-FFF2-40B4-BE49-F238E27FC236}">
                <a16:creationId xmlns:a16="http://schemas.microsoft.com/office/drawing/2014/main" id="{CC250C82-873C-3149-0297-0039B99E83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75754" y="54486"/>
            <a:ext cx="953664" cy="953664"/>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D0A6665-C236-BD61-F5DB-4810A9CC21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1A465A-E554-365C-FD43-3DAB21D43A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5" name="Rectangle 4">
            <a:extLst>
              <a:ext uri="{FF2B5EF4-FFF2-40B4-BE49-F238E27FC236}">
                <a16:creationId xmlns:a16="http://schemas.microsoft.com/office/drawing/2014/main" id="{898C3BDA-53C3-E305-9A11-59CC1D7B9E98}"/>
              </a:ext>
            </a:extLst>
          </p:cNvPr>
          <p:cNvSpPr/>
          <p:nvPr/>
        </p:nvSpPr>
        <p:spPr>
          <a:xfrm>
            <a:off x="472545" y="1102744"/>
            <a:ext cx="96715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10.3.2 Definição matemática da margem de reserva</a:t>
            </a:r>
          </a:p>
        </p:txBody>
      </p:sp>
      <p:sp>
        <p:nvSpPr>
          <p:cNvPr id="6" name="Title 10">
            <a:extLst>
              <a:ext uri="{FF2B5EF4-FFF2-40B4-BE49-F238E27FC236}">
                <a16:creationId xmlns:a16="http://schemas.microsoft.com/office/drawing/2014/main" id="{F511AE21-F8FA-E23B-8D25-1E9A7DF33432}"/>
              </a:ext>
            </a:extLst>
          </p:cNvPr>
          <p:cNvSpPr txBox="1">
            <a:spLocks/>
          </p:cNvSpPr>
          <p:nvPr/>
        </p:nvSpPr>
        <p:spPr>
          <a:xfrm>
            <a:off x="472546" y="264799"/>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Importância da margem de reserva</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Graphical user interface, text, application&#10;&#10;Description automatically generated">
            <a:extLst>
              <a:ext uri="{FF2B5EF4-FFF2-40B4-BE49-F238E27FC236}">
                <a16:creationId xmlns:a16="http://schemas.microsoft.com/office/drawing/2014/main" id="{FE093B8F-E45F-47CF-B6F3-B0002ADE1CB2}"/>
              </a:ext>
            </a:extLst>
          </p:cNvPr>
          <p:cNvPicPr>
            <a:picLocks noChangeAspect="1"/>
          </p:cNvPicPr>
          <p:nvPr/>
        </p:nvPicPr>
        <p:blipFill>
          <a:blip r:embed="rId5"/>
          <a:stretch>
            <a:fillRect/>
          </a:stretch>
        </p:blipFill>
        <p:spPr>
          <a:xfrm>
            <a:off x="619755" y="1450465"/>
            <a:ext cx="10638153" cy="4421696"/>
          </a:xfrm>
          <a:prstGeom prst="rect">
            <a:avLst/>
          </a:prstGeom>
        </p:spPr>
      </p:pic>
      <p:pic>
        <p:nvPicPr>
          <p:cNvPr id="4" name="synthesize (26)">
            <a:hlinkClick r:id="" action="ppaction://media"/>
            <a:extLst>
              <a:ext uri="{FF2B5EF4-FFF2-40B4-BE49-F238E27FC236}">
                <a16:creationId xmlns:a16="http://schemas.microsoft.com/office/drawing/2014/main" id="{41A8C82F-6DDD-26B9-A149-D36B0A9245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6899" y="331758"/>
            <a:ext cx="938251" cy="938251"/>
          </a:xfrm>
          <a:prstGeom prst="rect">
            <a:avLst/>
          </a:prstGeom>
        </p:spPr>
      </p:pic>
    </p:spTree>
    <p:extLst>
      <p:ext uri="{BB962C8B-B14F-4D97-AF65-F5344CB8AC3E}">
        <p14:creationId xmlns:p14="http://schemas.microsoft.com/office/powerpoint/2010/main" val="346158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41CCC31-A1DD-993B-7A9A-8ACA8116C2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053B53-CDE8-4866-198E-FAC43F25B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5" name="Rectangle 4">
            <a:extLst>
              <a:ext uri="{FF2B5EF4-FFF2-40B4-BE49-F238E27FC236}">
                <a16:creationId xmlns:a16="http://schemas.microsoft.com/office/drawing/2014/main" id="{6290BA7E-FB60-4487-16A6-6A3D7FB5C6D3}"/>
              </a:ext>
            </a:extLst>
          </p:cNvPr>
          <p:cNvSpPr/>
          <p:nvPr/>
        </p:nvSpPr>
        <p:spPr>
          <a:xfrm>
            <a:off x="472545" y="1204344"/>
            <a:ext cx="90572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10.3.3 Quais tecnologias podem contribuir para a margem de reserva?</a:t>
            </a:r>
          </a:p>
        </p:txBody>
      </p:sp>
      <p:sp>
        <p:nvSpPr>
          <p:cNvPr id="6" name="Title 10">
            <a:extLst>
              <a:ext uri="{FF2B5EF4-FFF2-40B4-BE49-F238E27FC236}">
                <a16:creationId xmlns:a16="http://schemas.microsoft.com/office/drawing/2014/main" id="{04952723-920F-BE51-A93E-328C59BB761C}"/>
              </a:ext>
            </a:extLst>
          </p:cNvPr>
          <p:cNvSpPr txBox="1">
            <a:spLocks/>
          </p:cNvSpPr>
          <p:nvPr/>
        </p:nvSpPr>
        <p:spPr>
          <a:xfrm>
            <a:off x="472546" y="366399"/>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Importância da margem de reserva</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A picture containing sky, outdoor, outdoor object, cloudy&#10;&#10;Description automatically generated">
            <a:extLst>
              <a:ext uri="{FF2B5EF4-FFF2-40B4-BE49-F238E27FC236}">
                <a16:creationId xmlns:a16="http://schemas.microsoft.com/office/drawing/2014/main" id="{65C0E94E-33FD-0C1E-3879-D3056323D058}"/>
              </a:ext>
            </a:extLst>
          </p:cNvPr>
          <p:cNvPicPr>
            <a:picLocks noChangeAspect="1"/>
          </p:cNvPicPr>
          <p:nvPr/>
        </p:nvPicPr>
        <p:blipFill>
          <a:blip r:embed="rId5"/>
          <a:stretch>
            <a:fillRect/>
          </a:stretch>
        </p:blipFill>
        <p:spPr>
          <a:xfrm>
            <a:off x="4555918" y="2728716"/>
            <a:ext cx="3443286" cy="2450217"/>
          </a:xfrm>
          <a:prstGeom prst="rect">
            <a:avLst/>
          </a:prstGeom>
        </p:spPr>
      </p:pic>
      <p:pic>
        <p:nvPicPr>
          <p:cNvPr id="4" name="Picture 7" descr="A picture containing solar cell, outdoor, outdoor object, blue&#10;&#10;Description automatically generated">
            <a:extLst>
              <a:ext uri="{FF2B5EF4-FFF2-40B4-BE49-F238E27FC236}">
                <a16:creationId xmlns:a16="http://schemas.microsoft.com/office/drawing/2014/main" id="{597CE66B-1934-56D1-54EC-D5E10D89E6D7}"/>
              </a:ext>
            </a:extLst>
          </p:cNvPr>
          <p:cNvPicPr>
            <a:picLocks noChangeAspect="1"/>
          </p:cNvPicPr>
          <p:nvPr/>
        </p:nvPicPr>
        <p:blipFill>
          <a:blip r:embed="rId6"/>
          <a:stretch>
            <a:fillRect/>
          </a:stretch>
        </p:blipFill>
        <p:spPr>
          <a:xfrm>
            <a:off x="8248693" y="2728716"/>
            <a:ext cx="3443286" cy="2455964"/>
          </a:xfrm>
          <a:prstGeom prst="rect">
            <a:avLst/>
          </a:prstGeom>
        </p:spPr>
      </p:pic>
      <p:pic>
        <p:nvPicPr>
          <p:cNvPr id="7" name="Picture 8" descr="A picture containing building, outdoor&#10;&#10;Description automatically generated">
            <a:extLst>
              <a:ext uri="{FF2B5EF4-FFF2-40B4-BE49-F238E27FC236}">
                <a16:creationId xmlns:a16="http://schemas.microsoft.com/office/drawing/2014/main" id="{F591A3FA-742F-4AB3-E73F-50F52F90E49D}"/>
              </a:ext>
            </a:extLst>
          </p:cNvPr>
          <p:cNvPicPr>
            <a:picLocks noChangeAspect="1"/>
          </p:cNvPicPr>
          <p:nvPr/>
        </p:nvPicPr>
        <p:blipFill>
          <a:blip r:embed="rId7"/>
          <a:stretch>
            <a:fillRect/>
          </a:stretch>
        </p:blipFill>
        <p:spPr>
          <a:xfrm>
            <a:off x="195061" y="2704121"/>
            <a:ext cx="3678200" cy="2450217"/>
          </a:xfrm>
          <a:prstGeom prst="rect">
            <a:avLst/>
          </a:prstGeom>
        </p:spPr>
      </p:pic>
      <p:sp>
        <p:nvSpPr>
          <p:cNvPr id="8" name="Rectangle 7">
            <a:extLst>
              <a:ext uri="{FF2B5EF4-FFF2-40B4-BE49-F238E27FC236}">
                <a16:creationId xmlns:a16="http://schemas.microsoft.com/office/drawing/2014/main" id="{A291435D-A05E-6526-3488-332D189F2A86}"/>
              </a:ext>
            </a:extLst>
          </p:cNvPr>
          <p:cNvSpPr/>
          <p:nvPr/>
        </p:nvSpPr>
        <p:spPr>
          <a:xfrm>
            <a:off x="298239" y="1622360"/>
            <a:ext cx="3471844" cy="954107"/>
          </a:xfrm>
          <a:prstGeom prst="rect">
            <a:avLst/>
          </a:prstGeom>
        </p:spPr>
        <p:txBody>
          <a:bodyPr wrap="square" lIns="91440" tIns="45720" rIns="91440" bIns="45720" anchor="t">
            <a:spAutoFit/>
          </a:bodyPr>
          <a:lstStyle/>
          <a:p>
            <a:pPr algn="ctr">
              <a:spcAft>
                <a:spcPts val="1200"/>
              </a:spcAft>
            </a:pPr>
            <a:r>
              <a:rPr lang="en-ZA" sz="2800" b="1" dirty="0">
                <a:solidFill>
                  <a:srgbClr val="000000"/>
                </a:solidFill>
                <a:latin typeface="Open Sans"/>
                <a:ea typeface="Open Sans" panose="020B0606030504020204" pitchFamily="34" charset="0"/>
                <a:cs typeface="Open Sans" panose="020B0606030504020204" pitchFamily="34" charset="0"/>
              </a:rPr>
              <a:t>Geração despachável</a:t>
            </a:r>
          </a:p>
        </p:txBody>
      </p:sp>
      <p:sp>
        <p:nvSpPr>
          <p:cNvPr id="9" name="Rectangle 8">
            <a:extLst>
              <a:ext uri="{FF2B5EF4-FFF2-40B4-BE49-F238E27FC236}">
                <a16:creationId xmlns:a16="http://schemas.microsoft.com/office/drawing/2014/main" id="{79B2D64D-19D2-F090-0831-EECB4BEE1050}"/>
              </a:ext>
            </a:extLst>
          </p:cNvPr>
          <p:cNvSpPr/>
          <p:nvPr/>
        </p:nvSpPr>
        <p:spPr>
          <a:xfrm>
            <a:off x="5955394" y="1635907"/>
            <a:ext cx="4003806" cy="954107"/>
          </a:xfrm>
          <a:prstGeom prst="rect">
            <a:avLst/>
          </a:prstGeom>
        </p:spPr>
        <p:txBody>
          <a:bodyPr wrap="square" lIns="91440" tIns="45720" rIns="91440" bIns="45720" anchor="t">
            <a:spAutoFit/>
          </a:bodyPr>
          <a:lstStyle/>
          <a:p>
            <a:pPr algn="ctr">
              <a:spcAft>
                <a:spcPts val="1200"/>
              </a:spcAft>
            </a:pPr>
            <a:r>
              <a:rPr lang="en-ZA" sz="2800" b="1" dirty="0">
                <a:solidFill>
                  <a:srgbClr val="000000"/>
                </a:solidFill>
                <a:latin typeface="Open Sans"/>
                <a:ea typeface="Open Sans" panose="020B0606030504020204" pitchFamily="34" charset="0"/>
                <a:cs typeface="Open Sans" panose="020B0606030504020204" pitchFamily="34" charset="0"/>
              </a:rPr>
              <a:t>Geração não despachável</a:t>
            </a:r>
          </a:p>
        </p:txBody>
      </p:sp>
      <p:pic>
        <p:nvPicPr>
          <p:cNvPr id="10" name="synthesize (27)">
            <a:hlinkClick r:id="" action="ppaction://media"/>
            <a:extLst>
              <a:ext uri="{FF2B5EF4-FFF2-40B4-BE49-F238E27FC236}">
                <a16:creationId xmlns:a16="http://schemas.microsoft.com/office/drawing/2014/main" id="{9D81CD45-6403-E0F5-C2F8-7656D01B76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2457" y="147085"/>
            <a:ext cx="845552" cy="845552"/>
          </a:xfrm>
          <a:prstGeom prst="rect">
            <a:avLst/>
          </a:prstGeom>
        </p:spPr>
      </p:pic>
    </p:spTree>
    <p:extLst>
      <p:ext uri="{BB962C8B-B14F-4D97-AF65-F5344CB8AC3E}">
        <p14:creationId xmlns:p14="http://schemas.microsoft.com/office/powerpoint/2010/main" val="276772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D356387-2046-F53D-6C54-EE7E7D6BDD5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C432C79-BD78-ED2D-6674-CE58523B048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5" name="Rectangle 4">
            <a:extLst>
              <a:ext uri="{FF2B5EF4-FFF2-40B4-BE49-F238E27FC236}">
                <a16:creationId xmlns:a16="http://schemas.microsoft.com/office/drawing/2014/main" id="{B5D4CC7E-7AA2-C033-7E23-43DABECE1517}"/>
              </a:ext>
            </a:extLst>
          </p:cNvPr>
          <p:cNvSpPr/>
          <p:nvPr/>
        </p:nvSpPr>
        <p:spPr>
          <a:xfrm>
            <a:off x="472546" y="836044"/>
            <a:ext cx="610675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10.3.4 Créditos de capacidade e energias renováveis variáveis</a:t>
            </a:r>
          </a:p>
        </p:txBody>
      </p:sp>
      <p:sp>
        <p:nvSpPr>
          <p:cNvPr id="6" name="Title 10">
            <a:extLst>
              <a:ext uri="{FF2B5EF4-FFF2-40B4-BE49-F238E27FC236}">
                <a16:creationId xmlns:a16="http://schemas.microsoft.com/office/drawing/2014/main" id="{6F23B2EF-2892-D5AE-BC81-2AA7D7CFA760}"/>
              </a:ext>
            </a:extLst>
          </p:cNvPr>
          <p:cNvSpPr txBox="1">
            <a:spLocks/>
          </p:cNvSpPr>
          <p:nvPr/>
        </p:nvSpPr>
        <p:spPr>
          <a:xfrm>
            <a:off x="472546" y="114968"/>
            <a:ext cx="11128904" cy="7078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Importância da margem de reserva</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099D18D-F1A8-7B6F-FFE1-F38CB698C998}"/>
              </a:ext>
            </a:extLst>
          </p:cNvPr>
          <p:cNvSpPr/>
          <p:nvPr/>
        </p:nvSpPr>
        <p:spPr>
          <a:xfrm>
            <a:off x="256472" y="1446040"/>
            <a:ext cx="6106750" cy="1200329"/>
          </a:xfrm>
          <a:prstGeom prst="rect">
            <a:avLst/>
          </a:prstGeom>
        </p:spPr>
        <p:txBody>
          <a:bodyPr wrap="square" lIns="91440" tIns="45720" rIns="91440" bIns="45720" anchor="t">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Créditos de capacidade: </a:t>
            </a:r>
            <a:r>
              <a:rPr lang="en-ZA" sz="2400" dirty="0">
                <a:solidFill>
                  <a:srgbClr val="000000"/>
                </a:solidFill>
                <a:latin typeface="Open Sans"/>
                <a:ea typeface="Open Sans" panose="020B0606030504020204" pitchFamily="34" charset="0"/>
                <a:cs typeface="Open Sans" panose="020B0606030504020204" pitchFamily="34" charset="0"/>
              </a:rPr>
              <a:t>medem até que ponto cada tecnologia pode contribuir para a margem de reserva</a:t>
            </a:r>
          </a:p>
        </p:txBody>
      </p:sp>
      <p:pic>
        <p:nvPicPr>
          <p:cNvPr id="7" name="Picture 6" descr="A graph of a performance&#10;&#10;Description automatically generated with medium confidence">
            <a:extLst>
              <a:ext uri="{FF2B5EF4-FFF2-40B4-BE49-F238E27FC236}">
                <a16:creationId xmlns:a16="http://schemas.microsoft.com/office/drawing/2014/main" id="{C4904F75-5C3E-7CF2-A59B-BAD09D2A5B0A}"/>
              </a:ext>
            </a:extLst>
          </p:cNvPr>
          <p:cNvPicPr>
            <a:picLocks noChangeAspect="1"/>
          </p:cNvPicPr>
          <p:nvPr/>
        </p:nvPicPr>
        <p:blipFill>
          <a:blip r:embed="rId5"/>
          <a:stretch>
            <a:fillRect/>
          </a:stretch>
        </p:blipFill>
        <p:spPr>
          <a:xfrm>
            <a:off x="7716033" y="817096"/>
            <a:ext cx="3733017" cy="5658685"/>
          </a:xfrm>
          <a:prstGeom prst="rect">
            <a:avLst/>
          </a:prstGeom>
        </p:spPr>
      </p:pic>
      <p:sp>
        <p:nvSpPr>
          <p:cNvPr id="8" name="Rectangle 7">
            <a:extLst>
              <a:ext uri="{FF2B5EF4-FFF2-40B4-BE49-F238E27FC236}">
                <a16:creationId xmlns:a16="http://schemas.microsoft.com/office/drawing/2014/main" id="{32119AE4-07E9-ECCC-E371-C025BB6827B2}"/>
              </a:ext>
            </a:extLst>
          </p:cNvPr>
          <p:cNvSpPr/>
          <p:nvPr/>
        </p:nvSpPr>
        <p:spPr>
          <a:xfrm>
            <a:off x="5620576" y="6351139"/>
            <a:ext cx="3733017"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Fonte: </a:t>
            </a:r>
            <a:r>
              <a:rPr lang="en-US" sz="1000" dirty="0">
                <a:latin typeface="Open Sans"/>
                <a:ea typeface="Open Sans" panose="020B0606030504020204" pitchFamily="34" charset="0"/>
                <a:cs typeface="Open Sans" panose="020B0606030504020204" pitchFamily="34" charset="0"/>
              </a:rPr>
              <a:t>Grupo de Integração de Sistemas de Energia (2023</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7EC9E138-9207-DE1E-4FFE-55607B0F0F83}"/>
              </a:ext>
            </a:extLst>
          </p:cNvPr>
          <p:cNvGraphicFramePr>
            <a:graphicFrameLocks noGrp="1"/>
          </p:cNvGraphicFramePr>
          <p:nvPr>
            <p:extLst>
              <p:ext uri="{D42A27DB-BD31-4B8C-83A1-F6EECF244321}">
                <p14:modId xmlns:p14="http://schemas.microsoft.com/office/powerpoint/2010/main" val="3688131153"/>
              </p:ext>
            </p:extLst>
          </p:nvPr>
        </p:nvGraphicFramePr>
        <p:xfrm>
          <a:off x="658768" y="2865650"/>
          <a:ext cx="6368333" cy="3389319"/>
        </p:xfrm>
        <a:graphic>
          <a:graphicData uri="http://schemas.openxmlformats.org/drawingml/2006/table">
            <a:tbl>
              <a:tblPr firstRow="1" firstCol="1" bandRow="1">
                <a:tableStyleId>{B8DA472E-C0B5-4FAA-A71B-45BBE6C39A2A}</a:tableStyleId>
              </a:tblPr>
              <a:tblGrid>
                <a:gridCol w="3944584">
                  <a:extLst>
                    <a:ext uri="{9D8B030D-6E8A-4147-A177-3AD203B41FA5}">
                      <a16:colId xmlns:a16="http://schemas.microsoft.com/office/drawing/2014/main" val="3229084224"/>
                    </a:ext>
                  </a:extLst>
                </a:gridCol>
                <a:gridCol w="2423749">
                  <a:extLst>
                    <a:ext uri="{9D8B030D-6E8A-4147-A177-3AD203B41FA5}">
                      <a16:colId xmlns:a16="http://schemas.microsoft.com/office/drawing/2014/main" val="1314185743"/>
                    </a:ext>
                  </a:extLst>
                </a:gridCol>
              </a:tblGrid>
              <a:tr h="315631">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Tecnologia</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Crédito de capacidade</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78017274"/>
                  </a:ext>
                </a:extLst>
              </a:tr>
              <a:tr h="315631">
                <a:tc>
                  <a:txBody>
                    <a:bodyPr/>
                    <a:lstStyle/>
                    <a:p>
                      <a:pPr algn="ctr"/>
                      <a:r>
                        <a:rPr lang="es-CO" sz="1800" kern="100" dirty="0">
                          <a:effectLst/>
                          <a:latin typeface="Open Sans" panose="020B0606030504020204" pitchFamily="34" charset="0"/>
                          <a:ea typeface="Open Sans" panose="020B0606030504020204" pitchFamily="34" charset="0"/>
                          <a:cs typeface="Open Sans" panose="020B0606030504020204" pitchFamily="34" charset="0"/>
                        </a:rPr>
                        <a:t>Nuclear</a:t>
                      </a:r>
                    </a:p>
                  </a:txBody>
                  <a:tcPr marL="68580" marR="68580" marT="0" marB="0" anchor="ctr"/>
                </a:tc>
                <a:tc>
                  <a:txBody>
                    <a:bodyPr/>
                    <a:lstStyle/>
                    <a:p>
                      <a:pPr algn="ctr"/>
                      <a:r>
                        <a:rPr lang="es-CO" sz="1800" kern="100" dirty="0">
                          <a:effectLst/>
                          <a:latin typeface="Open Sans" panose="020B0606030504020204" pitchFamily="34" charset="0"/>
                          <a:ea typeface="Open Sans" panose="020B0606030504020204" pitchFamily="34" charset="0"/>
                          <a:cs typeface="Open Sans" panose="020B0606030504020204" pitchFamily="34" charset="0"/>
                        </a:rPr>
                        <a:t>91%</a:t>
                      </a:r>
                    </a:p>
                  </a:txBody>
                  <a:tcPr marL="68580" marR="68580" marT="0" marB="0" anchor="ctr"/>
                </a:tc>
                <a:extLst>
                  <a:ext uri="{0D108BD9-81ED-4DB2-BD59-A6C34878D82A}">
                    <a16:rowId xmlns:a16="http://schemas.microsoft.com/office/drawing/2014/main" val="1897802962"/>
                  </a:ext>
                </a:extLst>
              </a:tr>
              <a:tr h="315631">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Turbina a vapor</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82%</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55489154"/>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Usina de ciclo combinado</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78%</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00351030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Turbina de combustão</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92%</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883891779"/>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Hidro</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100%</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52653863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Vento</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14%</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901180413"/>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Energia solar fotovoltaica</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17%</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4098738155"/>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Recursos de energia distribuída</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9%</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89093390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Baterias</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96%</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696505554"/>
                  </a:ext>
                </a:extLst>
              </a:tr>
            </a:tbl>
          </a:graphicData>
        </a:graphic>
      </p:graphicFrame>
      <p:pic>
        <p:nvPicPr>
          <p:cNvPr id="2" name="synthesize (28)">
            <a:hlinkClick r:id="" action="ppaction://media"/>
            <a:extLst>
              <a:ext uri="{FF2B5EF4-FFF2-40B4-BE49-F238E27FC236}">
                <a16:creationId xmlns:a16="http://schemas.microsoft.com/office/drawing/2014/main" id="{C4493885-BC10-2AD8-CFA6-6D0C640CB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2604" y="763993"/>
            <a:ext cx="925531" cy="925531"/>
          </a:xfrm>
          <a:prstGeom prst="rect">
            <a:avLst/>
          </a:prstGeom>
        </p:spPr>
      </p:pic>
    </p:spTree>
    <p:extLst>
      <p:ext uri="{BB962C8B-B14F-4D97-AF65-F5344CB8AC3E}">
        <p14:creationId xmlns:p14="http://schemas.microsoft.com/office/powerpoint/2010/main" val="11369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426F1C-BD3F-2922-ED9B-CE7CBC71CE5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699782-B697-A733-9A25-6C2E98CE1ED8}"/>
              </a:ext>
            </a:extLst>
          </p:cNvPr>
          <p:cNvSpPr txBox="1">
            <a:spLocks/>
          </p:cNvSpPr>
          <p:nvPr/>
        </p:nvSpPr>
        <p:spPr>
          <a:xfrm>
            <a:off x="1174115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5" name="Rectangle 4">
            <a:extLst>
              <a:ext uri="{FF2B5EF4-FFF2-40B4-BE49-F238E27FC236}">
                <a16:creationId xmlns:a16="http://schemas.microsoft.com/office/drawing/2014/main" id="{77EF471A-EC84-7F4F-BCD1-07C9498FD42E}"/>
              </a:ext>
            </a:extLst>
          </p:cNvPr>
          <p:cNvSpPr/>
          <p:nvPr/>
        </p:nvSpPr>
        <p:spPr>
          <a:xfrm>
            <a:off x="472545" y="959448"/>
            <a:ext cx="1036864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10.3.5 Definição matemática da margem de reserva com créditos de capacidade</a:t>
            </a:r>
          </a:p>
        </p:txBody>
      </p:sp>
      <p:sp>
        <p:nvSpPr>
          <p:cNvPr id="6" name="Title 10">
            <a:extLst>
              <a:ext uri="{FF2B5EF4-FFF2-40B4-BE49-F238E27FC236}">
                <a16:creationId xmlns:a16="http://schemas.microsoft.com/office/drawing/2014/main" id="{3C5A503D-D427-EB9B-61A8-5140E66AB426}"/>
              </a:ext>
            </a:extLst>
          </p:cNvPr>
          <p:cNvSpPr txBox="1">
            <a:spLocks/>
          </p:cNvSpPr>
          <p:nvPr/>
        </p:nvSpPr>
        <p:spPr>
          <a:xfrm>
            <a:off x="472546" y="121503"/>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Importância da margem de reserva</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Graphical user interface, text, application&#10;&#10;Description automatically generated">
            <a:extLst>
              <a:ext uri="{FF2B5EF4-FFF2-40B4-BE49-F238E27FC236}">
                <a16:creationId xmlns:a16="http://schemas.microsoft.com/office/drawing/2014/main" id="{4AE3CA4F-83A3-4B00-8B99-D167DA27A413}"/>
              </a:ext>
            </a:extLst>
          </p:cNvPr>
          <p:cNvPicPr>
            <a:picLocks noChangeAspect="1"/>
          </p:cNvPicPr>
          <p:nvPr/>
        </p:nvPicPr>
        <p:blipFill>
          <a:blip r:embed="rId5"/>
          <a:srcRect t="24928" b="46883"/>
          <a:stretch/>
        </p:blipFill>
        <p:spPr>
          <a:xfrm>
            <a:off x="3117581" y="1344365"/>
            <a:ext cx="7039089" cy="82475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1A00E5D-CAE9-B2CA-2558-AE4ADD96B783}"/>
                  </a:ext>
                </a:extLst>
              </p:cNvPr>
              <p:cNvSpPr txBox="1"/>
              <p:nvPr/>
            </p:nvSpPr>
            <p:spPr>
              <a:xfrm>
                <a:off x="2533651" y="2591781"/>
                <a:ext cx="7448550" cy="746936"/>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r>
                        <m:rPr>
                          <m:sty m:val="p"/>
                        </m:rPr>
                        <a:rPr lang="en-GB" sz="2000" b="0" i="0" smtClean="0">
                          <a:solidFill>
                            <a:srgbClr val="0173B5"/>
                          </a:solidFill>
                          <a:latin typeface="Cambria Math" panose="02040503050406030204" pitchFamily="18" charset="0"/>
                        </a:rPr>
                        <m:t>A</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Total</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generation</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m:t>
                      </m:r>
                      <m:nary>
                        <m:naryPr>
                          <m:chr m:val="∑"/>
                          <m:supHide m:val="on"/>
                          <m:ctrlPr>
                            <a:rPr lang="en-GB" sz="2000" i="1">
                              <a:solidFill>
                                <a:srgbClr val="0173B5"/>
                              </a:solidFill>
                              <a:latin typeface="Cambria Math" panose="02040503050406030204" pitchFamily="18" charset="0"/>
                            </a:rPr>
                          </m:ctrlPr>
                        </m:naryPr>
                        <m:sub>
                          <m:r>
                            <m:rPr>
                              <m:sty m:val="p"/>
                              <m:brk m:alnAt="7"/>
                            </m:rPr>
                            <a:rPr lang="en-GB" sz="2000" i="0">
                              <a:solidFill>
                                <a:srgbClr val="0173B5"/>
                              </a:solidFill>
                              <a:latin typeface="Cambria Math" panose="02040503050406030204" pitchFamily="18" charset="0"/>
                            </a:rPr>
                            <m:t>t</m:t>
                          </m:r>
                        </m:sub>
                        <m:sup/>
                        <m:e>
                          <m:sSub>
                            <m:sSubPr>
                              <m:ctrlPr>
                                <a:rPr lang="en-GB" sz="2000" i="1">
                                  <a:solidFill>
                                    <a:srgbClr val="0173B5"/>
                                  </a:solidFill>
                                  <a:latin typeface="Cambria Math" panose="02040503050406030204" pitchFamily="18" charset="0"/>
                                </a:rPr>
                              </m:ctrlPr>
                            </m:sSubPr>
                            <m:e>
                              <m:r>
                                <m:rPr>
                                  <m:sty m:val="p"/>
                                </m:rPr>
                                <a:rPr lang="en-GB" sz="2000">
                                  <a:solidFill>
                                    <a:srgbClr val="0173B5"/>
                                  </a:solidFill>
                                  <a:latin typeface="Cambria Math" panose="02040503050406030204" pitchFamily="18" charset="0"/>
                                </a:rPr>
                                <m:t>Capacity</m:t>
                              </m:r>
                            </m:e>
                            <m:sub>
                              <m:r>
                                <m:rPr>
                                  <m:sty m:val="p"/>
                                </m:rPr>
                                <a:rPr lang="en-GB" sz="2000">
                                  <a:solidFill>
                                    <a:srgbClr val="0173B5"/>
                                  </a:solidFill>
                                  <a:latin typeface="Cambria Math" panose="02040503050406030204" pitchFamily="18" charset="0"/>
                                </a:rPr>
                                <m:t>t</m:t>
                              </m:r>
                            </m:sub>
                          </m:sSub>
                        </m:e>
                      </m:nary>
                    </m:oMath>
                  </m:oMathPara>
                </a14:m>
                <a:endParaRPr lang="en-GB" sz="2000" b="0" dirty="0">
                  <a:solidFill>
                    <a:srgbClr val="0173B5"/>
                  </a:solidFill>
                  <a:latin typeface="Cambria Math" panose="02040503050406030204" pitchFamily="18" charset="0"/>
                </a:endParaRPr>
              </a:p>
            </p:txBody>
          </p:sp>
        </mc:Choice>
        <mc:Fallback xmlns:p14="http://schemas.microsoft.com/office/powerpoint/2010/main" xmlns:a16="http://schemas.microsoft.com/office/drawing/2014/main" xmlns="">
          <p:sp>
            <p:nvSpPr>
              <p:cNvPr id="4" name="TextBox 3">
                <a:extLst>
                  <a:ext uri="{FF2B5EF4-FFF2-40B4-BE49-F238E27FC236}">
                    <a16:creationId xmlns:a16="http://schemas.microsoft.com/office/drawing/2014/main" id="{D1A00E5D-CAE9-B2CA-2558-AE4ADD96B783}"/>
                  </a:ext>
                </a:extLst>
              </p:cNvPr>
              <p:cNvSpPr txBox="1">
                <a:spLocks noRot="1" noChangeAspect="1" noMove="1" noResize="1" noEditPoints="1" noAdjustHandles="1" noChangeArrowheads="1" noChangeShapeType="1" noTextEdit="1"/>
              </p:cNvSpPr>
              <p:nvPr/>
            </p:nvSpPr>
            <p:spPr>
              <a:xfrm>
                <a:off x="2533651" y="2591781"/>
                <a:ext cx="7448550" cy="746936"/>
              </a:xfrm>
              <a:prstGeom prst="rect">
                <a:avLst/>
              </a:prstGeom>
              <a:blipFill>
                <a:blip r:embed="rId6"/>
                <a:stretch>
                  <a:fillRect t="-146667" b="-200000"/>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B8B476BF-B4E1-09A9-4C66-F38C3A0F35C6}"/>
              </a:ext>
            </a:extLst>
          </p:cNvPr>
          <p:cNvSpPr txBox="1"/>
          <p:nvPr/>
        </p:nvSpPr>
        <p:spPr>
          <a:xfrm>
            <a:off x="571500" y="1438287"/>
            <a:ext cx="33147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Equação original:</a:t>
            </a:r>
          </a:p>
        </p:txBody>
      </p:sp>
      <p:sp>
        <p:nvSpPr>
          <p:cNvPr id="14" name="TextBox 13">
            <a:extLst>
              <a:ext uri="{FF2B5EF4-FFF2-40B4-BE49-F238E27FC236}">
                <a16:creationId xmlns:a16="http://schemas.microsoft.com/office/drawing/2014/main" id="{A8F7FEC3-11C0-F1F8-2CD8-653C75FEAB48}"/>
              </a:ext>
            </a:extLst>
          </p:cNvPr>
          <p:cNvSpPr txBox="1"/>
          <p:nvPr/>
        </p:nvSpPr>
        <p:spPr>
          <a:xfrm>
            <a:off x="571500" y="2688790"/>
            <a:ext cx="26670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Editar a equação:</a:t>
            </a:r>
          </a:p>
        </p:txBody>
      </p:sp>
      <p:sp>
        <p:nvSpPr>
          <p:cNvPr id="15" name="TextBox 14">
            <a:extLst>
              <a:ext uri="{FF2B5EF4-FFF2-40B4-BE49-F238E27FC236}">
                <a16:creationId xmlns:a16="http://schemas.microsoft.com/office/drawing/2014/main" id="{F7893BE7-2324-B160-DBCF-809EA73949F6}"/>
              </a:ext>
            </a:extLst>
          </p:cNvPr>
          <p:cNvSpPr txBox="1"/>
          <p:nvPr/>
        </p:nvSpPr>
        <p:spPr>
          <a:xfrm>
            <a:off x="571500" y="5448048"/>
            <a:ext cx="33147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Equação atualizada:</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FA5C021-C955-E68A-59F2-8B5941BD5DA0}"/>
                  </a:ext>
                </a:extLst>
              </p:cNvPr>
              <p:cNvSpPr txBox="1"/>
              <p:nvPr/>
            </p:nvSpPr>
            <p:spPr>
              <a:xfrm>
                <a:off x="2800348" y="5374119"/>
                <a:ext cx="8905876" cy="6027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Reserve</m:t>
                      </m:r>
                      <m:r>
                        <a:rPr lang="en-GB" sz="2000" b="0" i="0" smtClean="0">
                          <a:latin typeface="Cambria Math" panose="02040503050406030204" pitchFamily="18" charset="0"/>
                        </a:rPr>
                        <m:t> </m:t>
                      </m:r>
                      <m:r>
                        <m:rPr>
                          <m:sty m:val="p"/>
                        </m:rPr>
                        <a:rPr lang="en-GB" sz="2000" b="0" i="0" smtClean="0">
                          <a:latin typeface="Cambria Math" panose="02040503050406030204" pitchFamily="18" charset="0"/>
                        </a:rPr>
                        <m:t>Margin</m:t>
                      </m:r>
                      <m:r>
                        <a:rPr lang="en-GB" sz="2000" b="0" i="0" smtClean="0">
                          <a:latin typeface="Cambria Math" panose="02040503050406030204" pitchFamily="18" charset="0"/>
                        </a:rPr>
                        <m:t> </m:t>
                      </m:r>
                      <m:d>
                        <m:dPr>
                          <m:ctrlPr>
                            <a:rPr lang="en-GB" sz="2000" b="0" i="1" smtClean="0">
                              <a:latin typeface="Cambria Math" panose="02040503050406030204" pitchFamily="18" charset="0"/>
                            </a:rPr>
                          </m:ctrlPr>
                        </m:dPr>
                        <m:e>
                          <m:r>
                            <a:rPr lang="en-GB" sz="2000" b="0" i="0" smtClean="0">
                              <a:latin typeface="Cambria Math" panose="02040503050406030204" pitchFamily="18" charset="0"/>
                            </a:rPr>
                            <m:t>%</m:t>
                          </m:r>
                        </m:e>
                      </m:d>
                      <m:r>
                        <a:rPr lang="en-GB" sz="2000" b="0" i="0" smtClean="0">
                          <a:latin typeface="Cambria Math" panose="02040503050406030204" pitchFamily="18" charset="0"/>
                        </a:rPr>
                        <m:t>= </m:t>
                      </m:r>
                      <m:f>
                        <m:fPr>
                          <m:ctrlPr>
                            <a:rPr lang="en-GB" sz="2000" b="0" i="1" smtClean="0">
                              <a:latin typeface="Cambria Math" panose="02040503050406030204" pitchFamily="18" charset="0"/>
                            </a:rPr>
                          </m:ctrlPr>
                        </m:fPr>
                        <m:num>
                          <m:nary>
                            <m:naryPr>
                              <m:chr m:val="∑"/>
                              <m:supHide m:val="on"/>
                              <m:ctrlPr>
                                <a:rPr lang="en-GB" sz="2000" i="1" smtClean="0">
                                  <a:solidFill>
                                    <a:srgbClr val="0173B5"/>
                                  </a:solidFill>
                                  <a:latin typeface="Cambria Math" panose="02040503050406030204" pitchFamily="18" charset="0"/>
                                </a:rPr>
                              </m:ctrlPr>
                            </m:naryPr>
                            <m:sub>
                              <m:r>
                                <m:rPr>
                                  <m:sty m:val="p"/>
                                  <m:brk m:alnAt="7"/>
                                </m:rPr>
                                <a:rPr lang="en-GB" sz="2000" i="0">
                                  <a:solidFill>
                                    <a:srgbClr val="0173B5"/>
                                  </a:solidFill>
                                  <a:latin typeface="Cambria Math" panose="02040503050406030204" pitchFamily="18" charset="0"/>
                                </a:rPr>
                                <m:t>t</m:t>
                              </m:r>
                            </m:sub>
                            <m:sup/>
                            <m:e>
                              <m:d>
                                <m:dPr>
                                  <m:ctrlPr>
                                    <a:rPr lang="en-GB" sz="2000" i="1">
                                      <a:solidFill>
                                        <a:srgbClr val="0173B5"/>
                                      </a:solidFill>
                                      <a:latin typeface="Cambria Math" panose="02040503050406030204" pitchFamily="18" charset="0"/>
                                    </a:rPr>
                                  </m:ctrlPr>
                                </m:dPr>
                                <m:e>
                                  <m:sSub>
                                    <m:sSubPr>
                                      <m:ctrlPr>
                                        <a:rPr lang="en-GB" sz="2000" i="1">
                                          <a:solidFill>
                                            <a:srgbClr val="0173B5"/>
                                          </a:solidFill>
                                          <a:latin typeface="Cambria Math" panose="02040503050406030204" pitchFamily="18" charset="0"/>
                                        </a:rPr>
                                      </m:ctrlPr>
                                    </m:sSubPr>
                                    <m:e>
                                      <m:r>
                                        <m:rPr>
                                          <m:sty m:val="p"/>
                                        </m:rPr>
                                        <a:rPr lang="en-GB" sz="2000" i="0">
                                          <a:solidFill>
                                            <a:srgbClr val="0173B5"/>
                                          </a:solidFill>
                                          <a:latin typeface="Cambria Math" panose="02040503050406030204" pitchFamily="18" charset="0"/>
                                        </a:rPr>
                                        <m:t>Capacity</m:t>
                                      </m:r>
                                    </m:e>
                                    <m:sub>
                                      <m:r>
                                        <m:rPr>
                                          <m:sty m:val="p"/>
                                        </m:rPr>
                                        <a:rPr lang="en-GB" sz="2000" i="0">
                                          <a:solidFill>
                                            <a:srgbClr val="0173B5"/>
                                          </a:solidFill>
                                          <a:latin typeface="Cambria Math" panose="02040503050406030204" pitchFamily="18" charset="0"/>
                                        </a:rPr>
                                        <m:t>t</m:t>
                                      </m:r>
                                    </m:sub>
                                  </m:sSub>
                                  <m:r>
                                    <a:rPr lang="en-GB" sz="2000" i="0">
                                      <a:solidFill>
                                        <a:srgbClr val="0173B5"/>
                                      </a:solidFill>
                                      <a:latin typeface="Cambria Math" panose="02040503050406030204" pitchFamily="18" charset="0"/>
                                      <a:ea typeface="Cambria Math" panose="02040503050406030204" pitchFamily="18" charset="0"/>
                                    </a:rPr>
                                    <m:t>×</m:t>
                                  </m:r>
                                  <m:sSub>
                                    <m:sSubPr>
                                      <m:ctrlPr>
                                        <a:rPr lang="en-GB" sz="2000" i="1">
                                          <a:solidFill>
                                            <a:srgbClr val="0173B5"/>
                                          </a:solidFill>
                                          <a:latin typeface="Cambria Math" panose="02040503050406030204" pitchFamily="18" charset="0"/>
                                        </a:rPr>
                                      </m:ctrlPr>
                                    </m:sSubPr>
                                    <m:e>
                                      <m:r>
                                        <m:rPr>
                                          <m:sty m:val="p"/>
                                        </m:rPr>
                                        <a:rPr lang="en-GB" sz="2000" i="0">
                                          <a:solidFill>
                                            <a:srgbClr val="0173B5"/>
                                          </a:solidFill>
                                          <a:latin typeface="Cambria Math" panose="02040503050406030204" pitchFamily="18" charset="0"/>
                                        </a:rPr>
                                        <m:t>Capacity</m:t>
                                      </m:r>
                                      <m:r>
                                        <a:rPr lang="en-GB" sz="2000" i="0">
                                          <a:solidFill>
                                            <a:srgbClr val="0173B5"/>
                                          </a:solidFill>
                                          <a:latin typeface="Cambria Math" panose="02040503050406030204" pitchFamily="18" charset="0"/>
                                        </a:rPr>
                                        <m:t> </m:t>
                                      </m:r>
                                      <m:r>
                                        <m:rPr>
                                          <m:sty m:val="p"/>
                                        </m:rPr>
                                        <a:rPr lang="en-GB" sz="2000" i="0">
                                          <a:solidFill>
                                            <a:srgbClr val="0173B5"/>
                                          </a:solidFill>
                                          <a:latin typeface="Cambria Math" panose="02040503050406030204" pitchFamily="18" charset="0"/>
                                        </a:rPr>
                                        <m:t>Credit</m:t>
                                      </m:r>
                                    </m:e>
                                    <m:sub>
                                      <m:r>
                                        <m:rPr>
                                          <m:sty m:val="p"/>
                                        </m:rPr>
                                        <a:rPr lang="en-GB" sz="2000" i="0">
                                          <a:solidFill>
                                            <a:srgbClr val="0173B5"/>
                                          </a:solidFill>
                                          <a:latin typeface="Cambria Math" panose="02040503050406030204" pitchFamily="18" charset="0"/>
                                        </a:rPr>
                                        <m:t>t</m:t>
                                      </m:r>
                                    </m:sub>
                                  </m:sSub>
                                </m:e>
                              </m:d>
                            </m:e>
                          </m:nary>
                          <m:r>
                            <a:rPr lang="en-GB" sz="2000" b="0" i="0" smtClean="0">
                              <a:latin typeface="Cambria Math" panose="02040503050406030204" pitchFamily="18" charset="0"/>
                            </a:rPr>
                            <m:t> −</m:t>
                          </m:r>
                          <m:r>
                            <m:rPr>
                              <m:sty m:val="p"/>
                            </m:rPr>
                            <a:rPr lang="en-GB" sz="2000" b="0" i="0" smtClean="0">
                              <a:solidFill>
                                <a:srgbClr val="C31423"/>
                              </a:solidFill>
                              <a:latin typeface="Cambria Math" panose="02040503050406030204" pitchFamily="18" charset="0"/>
                            </a:rPr>
                            <m:t>B</m:t>
                          </m:r>
                        </m:num>
                        <m:den>
                          <m:r>
                            <m:rPr>
                              <m:sty m:val="p"/>
                            </m:rPr>
                            <a:rPr lang="en-GB" sz="2000" b="0" i="0" smtClean="0">
                              <a:solidFill>
                                <a:srgbClr val="C31423"/>
                              </a:solidFill>
                              <a:latin typeface="Cambria Math" panose="02040503050406030204" pitchFamily="18" charset="0"/>
                            </a:rPr>
                            <m:t>B</m:t>
                          </m:r>
                        </m:den>
                      </m:f>
                      <m:r>
                        <a:rPr lang="en-GB" sz="2000" b="0" i="0" smtClean="0">
                          <a:latin typeface="Cambria Math" panose="02040503050406030204" pitchFamily="18" charset="0"/>
                        </a:rPr>
                        <m:t> </m:t>
                      </m:r>
                      <m:r>
                        <a:rPr lang="en-GB" sz="2000" b="0" i="0" smtClean="0">
                          <a:latin typeface="Cambria Math" panose="02040503050406030204" pitchFamily="18" charset="0"/>
                          <a:ea typeface="Cambria Math" panose="02040503050406030204" pitchFamily="18" charset="0"/>
                        </a:rPr>
                        <m:t>× 100</m:t>
                      </m:r>
                    </m:oMath>
                  </m:oMathPara>
                </a14:m>
                <a:endParaRPr lang="en-GB" sz="2000" dirty="0"/>
              </a:p>
            </p:txBody>
          </p:sp>
        </mc:Choice>
        <mc:Fallback xmlns:p14="http://schemas.microsoft.com/office/powerpoint/2010/main" xmlns:a16="http://schemas.microsoft.com/office/drawing/2014/main" xmlns="">
          <p:sp>
            <p:nvSpPr>
              <p:cNvPr id="16" name="TextBox 15">
                <a:extLst>
                  <a:ext uri="{FF2B5EF4-FFF2-40B4-BE49-F238E27FC236}">
                    <a16:creationId xmlns:a16="http://schemas.microsoft.com/office/drawing/2014/main" id="{2FA5C021-C955-E68A-59F2-8B5941BD5DA0}"/>
                  </a:ext>
                </a:extLst>
              </p:cNvPr>
              <p:cNvSpPr txBox="1">
                <a:spLocks noRot="1" noChangeAspect="1" noMove="1" noResize="1" noEditPoints="1" noAdjustHandles="1" noChangeArrowheads="1" noChangeShapeType="1" noTextEdit="1"/>
              </p:cNvSpPr>
              <p:nvPr/>
            </p:nvSpPr>
            <p:spPr>
              <a:xfrm>
                <a:off x="2800348" y="5374119"/>
                <a:ext cx="8905876" cy="602729"/>
              </a:xfrm>
              <a:prstGeom prst="rect">
                <a:avLst/>
              </a:prstGeom>
              <a:blipFill>
                <a:blip r:embed="rId7"/>
                <a:stretch>
                  <a:fillRect t="-87500" b="-77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162C723-F83A-DAAD-92A4-E72AEB86D88E}"/>
                  </a:ext>
                </a:extLst>
              </p:cNvPr>
              <p:cNvSpPr txBox="1"/>
              <p:nvPr/>
            </p:nvSpPr>
            <p:spPr>
              <a:xfrm>
                <a:off x="3067050" y="3348999"/>
                <a:ext cx="8769350" cy="839269"/>
              </a:xfrm>
              <a:prstGeom prst="rect">
                <a:avLst/>
              </a:prstGeom>
              <a:noFill/>
            </p:spPr>
            <p:txBody>
              <a:bodyPr wrap="square">
                <a:spAutoFit/>
              </a:bodyPr>
              <a:lstStyle/>
              <a:p>
                <a:pPr lvl="2"/>
                <a14:m>
                  <m:oMathPara xmlns:m="http://schemas.openxmlformats.org/officeDocument/2006/math">
                    <m:oMathParaPr>
                      <m:jc m:val="centerGroup"/>
                    </m:oMathParaPr>
                    <m:oMath xmlns:m="http://schemas.openxmlformats.org/officeDocument/2006/math">
                      <m:r>
                        <m:rPr>
                          <m:sty m:val="p"/>
                        </m:rPr>
                        <a:rPr lang="en-GB" sz="2000" b="0" i="0" smtClean="0">
                          <a:solidFill>
                            <a:srgbClr val="0173B5"/>
                          </a:solidFill>
                          <a:latin typeface="Cambria Math" panose="02040503050406030204" pitchFamily="18" charset="0"/>
                        </a:rPr>
                        <m:t>New</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A</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Total</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effective</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 </m:t>
                      </m:r>
                      <m:nary>
                        <m:naryPr>
                          <m:chr m:val="∑"/>
                          <m:supHide m:val="on"/>
                          <m:ctrlPr>
                            <a:rPr lang="en-GB" sz="2000" b="0" i="1" smtClean="0">
                              <a:solidFill>
                                <a:srgbClr val="0173B5"/>
                              </a:solidFill>
                              <a:latin typeface="Cambria Math" panose="02040503050406030204" pitchFamily="18" charset="0"/>
                            </a:rPr>
                          </m:ctrlPr>
                        </m:naryPr>
                        <m:sub>
                          <m:r>
                            <m:rPr>
                              <m:sty m:val="p"/>
                              <m:brk m:alnAt="7"/>
                            </m:rPr>
                            <a:rPr lang="en-GB" sz="2000" b="0" i="0" smtClean="0">
                              <a:solidFill>
                                <a:srgbClr val="0173B5"/>
                              </a:solidFill>
                              <a:latin typeface="Cambria Math" panose="02040503050406030204" pitchFamily="18" charset="0"/>
                            </a:rPr>
                            <m:t>t</m:t>
                          </m:r>
                        </m:sub>
                        <m:sup/>
                        <m:e>
                          <m:d>
                            <m:dPr>
                              <m:ctrlPr>
                                <a:rPr lang="en-GB" sz="2000" b="0" i="1" smtClean="0">
                                  <a:solidFill>
                                    <a:srgbClr val="0173B5"/>
                                  </a:solidFill>
                                  <a:latin typeface="Cambria Math" panose="02040503050406030204" pitchFamily="18" charset="0"/>
                                </a:rPr>
                              </m:ctrlPr>
                            </m:dPr>
                            <m:e>
                              <m:sSub>
                                <m:sSubPr>
                                  <m:ctrlPr>
                                    <a:rPr lang="en-GB" sz="2000" b="0" i="1" smtClean="0">
                                      <a:solidFill>
                                        <a:srgbClr val="0173B5"/>
                                      </a:solidFill>
                                      <a:latin typeface="Cambria Math" panose="02040503050406030204" pitchFamily="18" charset="0"/>
                                    </a:rPr>
                                  </m:ctrlPr>
                                </m:sSubPr>
                                <m:e>
                                  <m:r>
                                    <m:rPr>
                                      <m:sty m:val="p"/>
                                    </m:rPr>
                                    <a:rPr lang="en-GB" sz="2000" b="0" i="0" smtClean="0">
                                      <a:solidFill>
                                        <a:srgbClr val="0173B5"/>
                                      </a:solidFill>
                                      <a:latin typeface="Cambria Math" panose="02040503050406030204" pitchFamily="18" charset="0"/>
                                    </a:rPr>
                                    <m:t>Capacity</m:t>
                                  </m:r>
                                </m:e>
                                <m:sub>
                                  <m:r>
                                    <m:rPr>
                                      <m:sty m:val="p"/>
                                    </m:rPr>
                                    <a:rPr lang="en-GB" sz="2000" b="0" i="0" smtClean="0">
                                      <a:solidFill>
                                        <a:srgbClr val="0173B5"/>
                                      </a:solidFill>
                                      <a:latin typeface="Cambria Math" panose="02040503050406030204" pitchFamily="18" charset="0"/>
                                    </a:rPr>
                                    <m:t>t</m:t>
                                  </m:r>
                                </m:sub>
                              </m:sSub>
                              <m:r>
                                <a:rPr lang="en-GB" sz="2000" b="0" i="0" smtClean="0">
                                  <a:solidFill>
                                    <a:srgbClr val="0173B5"/>
                                  </a:solidFill>
                                  <a:latin typeface="Cambria Math" panose="02040503050406030204" pitchFamily="18" charset="0"/>
                                </a:rPr>
                                <m:t> </m:t>
                              </m:r>
                              <m:r>
                                <a:rPr lang="en-GB" sz="2000" b="0" i="0" smtClean="0">
                                  <a:solidFill>
                                    <a:srgbClr val="0173B5"/>
                                  </a:solidFill>
                                  <a:latin typeface="Cambria Math" panose="02040503050406030204" pitchFamily="18" charset="0"/>
                                  <a:ea typeface="Cambria Math" panose="02040503050406030204" pitchFamily="18" charset="0"/>
                                </a:rPr>
                                <m:t>× </m:t>
                              </m:r>
                              <m:sSub>
                                <m:sSubPr>
                                  <m:ctrlPr>
                                    <a:rPr lang="en-GB" sz="2000" i="1">
                                      <a:solidFill>
                                        <a:srgbClr val="0173B5"/>
                                      </a:solidFill>
                                      <a:latin typeface="Cambria Math" panose="02040503050406030204" pitchFamily="18" charset="0"/>
                                    </a:rPr>
                                  </m:ctrlPr>
                                </m:sSubPr>
                                <m:e>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Credit</m:t>
                                  </m:r>
                                </m:e>
                                <m:sub>
                                  <m:r>
                                    <m:rPr>
                                      <m:sty m:val="p"/>
                                    </m:rPr>
                                    <a:rPr lang="en-GB" sz="2000" b="0" i="0" smtClean="0">
                                      <a:solidFill>
                                        <a:srgbClr val="0173B5"/>
                                      </a:solidFill>
                                      <a:latin typeface="Cambria Math" panose="02040503050406030204" pitchFamily="18" charset="0"/>
                                    </a:rPr>
                                    <m:t>t</m:t>
                                  </m:r>
                                </m:sub>
                              </m:sSub>
                            </m:e>
                          </m:d>
                        </m:e>
                      </m:nary>
                    </m:oMath>
                  </m:oMathPara>
                </a14:m>
                <a:endParaRPr lang="en-GB" sz="2000" dirty="0"/>
              </a:p>
            </p:txBody>
          </p:sp>
        </mc:Choice>
        <mc:Fallback xmlns:p14="http://schemas.microsoft.com/office/powerpoint/2010/main" xmlns:a16="http://schemas.microsoft.com/office/drawing/2014/main" xmlns="">
          <p:sp>
            <p:nvSpPr>
              <p:cNvPr id="18" name="TextBox 17">
                <a:extLst>
                  <a:ext uri="{FF2B5EF4-FFF2-40B4-BE49-F238E27FC236}">
                    <a16:creationId xmlns:a16="http://schemas.microsoft.com/office/drawing/2014/main" id="{0162C723-F83A-DAAD-92A4-E72AEB86D88E}"/>
                  </a:ext>
                </a:extLst>
              </p:cNvPr>
              <p:cNvSpPr txBox="1">
                <a:spLocks noRot="1" noChangeAspect="1" noMove="1" noResize="1" noEditPoints="1" noAdjustHandles="1" noChangeArrowheads="1" noChangeShapeType="1" noTextEdit="1"/>
              </p:cNvSpPr>
              <p:nvPr/>
            </p:nvSpPr>
            <p:spPr>
              <a:xfrm>
                <a:off x="3067050" y="3348999"/>
                <a:ext cx="8769350" cy="839269"/>
              </a:xfrm>
              <a:prstGeom prst="rect">
                <a:avLst/>
              </a:prstGeom>
              <a:blipFill>
                <a:blip r:embed="rId8"/>
                <a:stretch>
                  <a:fillRect t="-123881" b="-17462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D044964-2E1D-008C-2EBD-8184F0DF4FB1}"/>
                  </a:ext>
                </a:extLst>
              </p:cNvPr>
              <p:cNvSpPr txBox="1"/>
              <p:nvPr/>
            </p:nvSpPr>
            <p:spPr>
              <a:xfrm>
                <a:off x="3524250" y="4286837"/>
                <a:ext cx="6096000" cy="423065"/>
              </a:xfrm>
              <a:prstGeom prst="rect">
                <a:avLst/>
              </a:prstGeom>
              <a:noFill/>
            </p:spPr>
            <p:txBody>
              <a:bodyPr wrap="square">
                <a:spAutoFit/>
              </a:bodyPr>
              <a:lstStyle/>
              <a:p>
                <a:pPr lvl="2"/>
                <a:r>
                  <a:rPr lang="en-GB" sz="2000" dirty="0" err="1"/>
                  <a:t>Onde</a:t>
                </a:r>
                <a:r>
                  <a:rPr lang="en-GB" sz="2000" dirty="0"/>
                  <a:t> </a:t>
                </a:r>
                <a14:m>
                  <m:oMath xmlns:m="http://schemas.openxmlformats.org/officeDocument/2006/math">
                    <m:r>
                      <m:rPr>
                        <m:sty m:val="p"/>
                      </m:rPr>
                      <a:rPr lang="en-GB" sz="2200" b="0" i="0" smtClean="0">
                        <a:solidFill>
                          <a:srgbClr val="0173B5"/>
                        </a:solidFill>
                        <a:latin typeface="Cambria Math" panose="02040503050406030204" pitchFamily="18" charset="0"/>
                      </a:rPr>
                      <m:t>t</m:t>
                    </m:r>
                  </m:oMath>
                </a14:m>
                <a:r>
                  <a:rPr lang="en-GB" sz="2000" dirty="0"/>
                  <a:t> </a:t>
                </a:r>
                <a:r>
                  <a:rPr lang="en-GB" sz="2000" dirty="0" err="1"/>
                  <a:t>é</a:t>
                </a:r>
                <a:r>
                  <a:rPr lang="en-GB" sz="2000" dirty="0"/>
                  <a:t> tecnologia </a:t>
                </a:r>
              </a:p>
            </p:txBody>
          </p:sp>
        </mc:Choice>
        <mc:Fallback>
          <p:sp>
            <p:nvSpPr>
              <p:cNvPr id="19" name="TextBox 18">
                <a:extLst>
                  <a:ext uri="{FF2B5EF4-FFF2-40B4-BE49-F238E27FC236}">
                    <a16:creationId xmlns:a16="http://schemas.microsoft.com/office/drawing/2014/main" id="{6D044964-2E1D-008C-2EBD-8184F0DF4FB1}"/>
                  </a:ext>
                </a:extLst>
              </p:cNvPr>
              <p:cNvSpPr txBox="1">
                <a:spLocks noRot="1" noChangeAspect="1" noMove="1" noResize="1" noEditPoints="1" noAdjustHandles="1" noChangeArrowheads="1" noChangeShapeType="1" noTextEdit="1"/>
              </p:cNvSpPr>
              <p:nvPr/>
            </p:nvSpPr>
            <p:spPr>
              <a:xfrm>
                <a:off x="3524250" y="4286837"/>
                <a:ext cx="6096000" cy="423065"/>
              </a:xfrm>
              <a:prstGeom prst="rect">
                <a:avLst/>
              </a:prstGeom>
              <a:blipFill>
                <a:blip r:embed="rId9"/>
                <a:stretch>
                  <a:fillRect l="-1040" t="-2857" b="-22857"/>
                </a:stretch>
              </a:blipFill>
            </p:spPr>
            <p:txBody>
              <a:bodyPr/>
              <a:lstStyle/>
              <a:p>
                <a:r>
                  <a:rPr lang="en-BR">
                    <a:noFill/>
                  </a:rPr>
                  <a:t> </a:t>
                </a:r>
              </a:p>
            </p:txBody>
          </p:sp>
        </mc:Fallback>
      </mc:AlternateContent>
      <p:pic>
        <p:nvPicPr>
          <p:cNvPr id="7" name="synthesize (29)">
            <a:hlinkClick r:id="" action="ppaction://media"/>
            <a:extLst>
              <a:ext uri="{FF2B5EF4-FFF2-40B4-BE49-F238E27FC236}">
                <a16:creationId xmlns:a16="http://schemas.microsoft.com/office/drawing/2014/main" id="{0B1EE457-F2B4-7A86-5A85-BDF91B6ABB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55223" y="897749"/>
            <a:ext cx="858993" cy="858993"/>
          </a:xfrm>
          <a:prstGeom prst="rect">
            <a:avLst/>
          </a:prstGeom>
        </p:spPr>
      </p:pic>
    </p:spTree>
    <p:extLst>
      <p:ext uri="{BB962C8B-B14F-4D97-AF65-F5344CB8AC3E}">
        <p14:creationId xmlns:p14="http://schemas.microsoft.com/office/powerpoint/2010/main" val="24800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596900"/>
            <a:ext cx="9019771" cy="81114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Resultados de aprendizagem</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880197"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Ao final </a:t>
            </a:r>
            <a:r>
              <a:rPr lang="en-GB" sz="2400" b="1" dirty="0" err="1">
                <a:solidFill>
                  <a:schemeClr val="accent5">
                    <a:lumMod val="60000"/>
                    <a:lumOff val="40000"/>
                  </a:schemeClr>
                </a:solidFill>
                <a:latin typeface="Open Sans"/>
                <a:ea typeface="+mn-lt"/>
                <a:cs typeface="+mn-lt"/>
              </a:rPr>
              <a:t>desta</a:t>
            </a:r>
            <a:r>
              <a:rPr lang="en-GB" sz="2400" b="1" dirty="0">
                <a:solidFill>
                  <a:schemeClr val="accent5">
                    <a:lumMod val="60000"/>
                    <a:lumOff val="40000"/>
                  </a:schemeClr>
                </a:solidFill>
                <a:latin typeface="Open Sans"/>
                <a:ea typeface="+mn-lt"/>
                <a:cs typeface="+mn-lt"/>
              </a:rPr>
              <a:t> aula, você será capaz de:</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cs typeface="Calibri"/>
              </a:rPr>
              <a:t>ILO1: Aprenda a importância da contabilidade de emissões e a natureza antropogênica da mudança climática</a:t>
            </a:r>
          </a:p>
          <a:p>
            <a:pPr>
              <a:spcBef>
                <a:spcPts val="1000"/>
              </a:spcBef>
            </a:pPr>
            <a:r>
              <a:rPr lang="en-US" sz="2400" dirty="0">
                <a:latin typeface="Open Sans"/>
                <a:cs typeface="Calibri"/>
              </a:rPr>
              <a:t>ILO2: Aprender a representar as emissões e a restringir os níveis de emissão no </a:t>
            </a:r>
            <a:r>
              <a:rPr lang="en-US" sz="2400" dirty="0" err="1">
                <a:latin typeface="Open Sans"/>
                <a:cs typeface="Calibri"/>
              </a:rPr>
              <a:t>OSeMOSYS </a:t>
            </a:r>
            <a:r>
              <a:rPr lang="en-US" sz="2400" dirty="0">
                <a:latin typeface="Open Sans"/>
                <a:cs typeface="Calibri"/>
              </a:rPr>
              <a:t>de acordo com as metas climáticas</a:t>
            </a:r>
          </a:p>
          <a:p>
            <a:pPr>
              <a:spcBef>
                <a:spcPts val="1000"/>
              </a:spcBef>
            </a:pPr>
            <a:r>
              <a:rPr lang="en-US" sz="2400" dirty="0">
                <a:latin typeface="Open Sans"/>
                <a:cs typeface="Calibri"/>
              </a:rPr>
              <a:t>ILO3: Compreender a importância da margem de reserva no </a:t>
            </a:r>
            <a:r>
              <a:rPr lang="en-US" sz="2400" dirty="0" err="1">
                <a:latin typeface="Open Sans"/>
                <a:cs typeface="Calibri"/>
              </a:rPr>
              <a:t>sistema</a:t>
            </a:r>
            <a:r>
              <a:rPr lang="en-US" sz="2400" dirty="0">
                <a:latin typeface="Open Sans"/>
                <a:cs typeface="Calibri"/>
              </a:rPr>
              <a:t> </a:t>
            </a:r>
            <a:r>
              <a:rPr lang="en-US" sz="2400" dirty="0" err="1">
                <a:latin typeface="Open Sans"/>
                <a:cs typeface="Calibri"/>
              </a:rPr>
              <a:t>energético</a:t>
            </a:r>
            <a:endParaRPr lang="en-US" sz="2400" dirty="0">
              <a:latin typeface="Open Sans"/>
              <a:cs typeface="Calibri"/>
            </a:endParaRPr>
          </a:p>
          <a:p>
            <a:pPr>
              <a:spcBef>
                <a:spcPts val="1000"/>
              </a:spcBef>
            </a:pPr>
            <a:r>
              <a:rPr lang="en-US" sz="2400" dirty="0">
                <a:latin typeface="Open Sans"/>
                <a:cs typeface="Calibri"/>
              </a:rPr>
              <a:t>ILO4: Aprenda a representar a margem de reserva no </a:t>
            </a:r>
            <a:r>
              <a:rPr lang="en-US" sz="2400" dirty="0" err="1">
                <a:latin typeface="Open Sans"/>
                <a:cs typeface="Calibri"/>
              </a:rPr>
              <a:t>OSeMOSYS</a:t>
            </a:r>
            <a:endParaRPr lang="en-US" sz="2400"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72995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10.3.6 Exemplo de cálculo da margem de reserva</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Margem de reserva em OSeMOSYS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Considere um sistema com três tecnologias (veja a tabela) e uma demanda de pico de 1 GW. </a:t>
            </a:r>
          </a:p>
        </p:txBody>
      </p:sp>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extLst>
              <p:ext uri="{D42A27DB-BD31-4B8C-83A1-F6EECF244321}">
                <p14:modId xmlns:p14="http://schemas.microsoft.com/office/powerpoint/2010/main" val="2918903525"/>
              </p:ext>
            </p:extLst>
          </p:nvPr>
        </p:nvGraphicFramePr>
        <p:xfrm>
          <a:off x="7253297" y="2396269"/>
          <a:ext cx="4536008" cy="2841878"/>
        </p:xfrm>
        <a:graphic>
          <a:graphicData uri="http://schemas.openxmlformats.org/drawingml/2006/table">
            <a:tbl>
              <a:tblPr firstRow="1" bandRow="1">
                <a:tableStyleId>{B8DA472E-C0B5-4FAA-A71B-45BBE6C39A2A}</a:tableStyleId>
              </a:tblPr>
              <a:tblGrid>
                <a:gridCol w="1513408">
                  <a:extLst>
                    <a:ext uri="{9D8B030D-6E8A-4147-A177-3AD203B41FA5}">
                      <a16:colId xmlns:a16="http://schemas.microsoft.com/office/drawing/2014/main" val="1550078630"/>
                    </a:ext>
                  </a:extLst>
                </a:gridCol>
                <a:gridCol w="1483107">
                  <a:extLst>
                    <a:ext uri="{9D8B030D-6E8A-4147-A177-3AD203B41FA5}">
                      <a16:colId xmlns:a16="http://schemas.microsoft.com/office/drawing/2014/main" val="1175048870"/>
                    </a:ext>
                  </a:extLst>
                </a:gridCol>
                <a:gridCol w="1539493">
                  <a:extLst>
                    <a:ext uri="{9D8B030D-6E8A-4147-A177-3AD203B41FA5}">
                      <a16:colId xmlns:a16="http://schemas.microsoft.com/office/drawing/2014/main" val="2345729436"/>
                    </a:ext>
                  </a:extLst>
                </a:gridCol>
              </a:tblGrid>
              <a:tr h="809316">
                <a:tc>
                  <a:txBody>
                    <a:bodyPr/>
                    <a:lstStyle/>
                    <a:p>
                      <a:pPr algn="ctr"/>
                      <a:r>
                        <a:rPr lang="es-CO" sz="1800" b="1" dirty="0" err="1">
                          <a:latin typeface="Aptos" panose="020B0004020202020204" pitchFamily="34" charset="0"/>
                        </a:rPr>
                        <a:t>Tecnologia</a:t>
                      </a:r>
                      <a:endParaRPr lang="es-CO" sz="1800" b="1" dirty="0">
                        <a:latin typeface="Aptos" panose="020B0004020202020204" pitchFamily="34" charset="0"/>
                      </a:endParaRPr>
                    </a:p>
                  </a:txBody>
                  <a:tcPr anchor="ctr"/>
                </a:tc>
                <a:tc>
                  <a:txBody>
                    <a:bodyPr/>
                    <a:lstStyle/>
                    <a:p>
                      <a:pPr algn="ctr"/>
                      <a:r>
                        <a:rPr lang="es-CO" sz="1800" b="1" dirty="0" err="1">
                          <a:latin typeface="Aptos" panose="020B0004020202020204" pitchFamily="34" charset="0"/>
                        </a:rPr>
                        <a:t>Capacidade </a:t>
                      </a:r>
                      <a:r>
                        <a:rPr lang="es-CO" sz="1800" b="1" dirty="0">
                          <a:latin typeface="Aptos" panose="020B0004020202020204" pitchFamily="34" charset="0"/>
                        </a:rPr>
                        <a:t>(GW)</a:t>
                      </a:r>
                    </a:p>
                  </a:txBody>
                  <a:tcPr anchor="ctr"/>
                </a:tc>
                <a:tc>
                  <a:txBody>
                    <a:bodyPr/>
                    <a:lstStyle/>
                    <a:p>
                      <a:pPr algn="ctr"/>
                      <a:r>
                        <a:rPr lang="es-CO" sz="1800" b="1" dirty="0" err="1">
                          <a:latin typeface="Aptos" panose="020B0004020202020204" pitchFamily="34" charset="0"/>
                        </a:rPr>
                        <a:t>Crédito de capacidade</a:t>
                      </a:r>
                      <a:endParaRPr lang="es-CO" sz="1800" b="1" dirty="0">
                        <a:latin typeface="Aptos" panose="020B0004020202020204" pitchFamily="34" charset="0"/>
                      </a:endParaRPr>
                    </a:p>
                  </a:txBody>
                  <a:tcPr anchor="ctr"/>
                </a:tc>
                <a:extLst>
                  <a:ext uri="{0D108BD9-81ED-4DB2-BD59-A6C34878D82A}">
                    <a16:rowId xmlns:a16="http://schemas.microsoft.com/office/drawing/2014/main" val="4252383846"/>
                  </a:ext>
                </a:extLst>
              </a:tr>
              <a:tr h="478082">
                <a:tc>
                  <a:txBody>
                    <a:bodyPr/>
                    <a:lstStyle/>
                    <a:p>
                      <a:pPr algn="ctr"/>
                      <a:r>
                        <a:rPr lang="es-CO" sz="1800" b="1" dirty="0">
                          <a:latin typeface="Aptos" panose="020B0004020202020204" pitchFamily="34" charset="0"/>
                        </a:rPr>
                        <a:t>Diesel</a:t>
                      </a:r>
                    </a:p>
                  </a:txBody>
                  <a:tcPr anchor="ctr"/>
                </a:tc>
                <a:tc>
                  <a:txBody>
                    <a:bodyPr/>
                    <a:lstStyle/>
                    <a:p>
                      <a:pPr algn="ctr"/>
                      <a:r>
                        <a:rPr lang="es-CO" sz="1800" b="1" dirty="0">
                          <a:latin typeface="Aptos" panose="020B0004020202020204" pitchFamily="34" charset="0"/>
                        </a:rPr>
                        <a:t>1</a:t>
                      </a:r>
                    </a:p>
                  </a:txBody>
                  <a:tcPr anchor="ctr"/>
                </a:tc>
                <a:tc>
                  <a:txBody>
                    <a:bodyPr/>
                    <a:lstStyle/>
                    <a:p>
                      <a:pPr algn="ctr"/>
                      <a:r>
                        <a:rPr lang="es-CO" sz="1800" b="1" dirty="0">
                          <a:latin typeface="Aptos" panose="020B0004020202020204" pitchFamily="34" charset="0"/>
                        </a:rPr>
                        <a:t>90%</a:t>
                      </a:r>
                    </a:p>
                  </a:txBody>
                  <a:tcPr anchor="ctr"/>
                </a:tc>
                <a:extLst>
                  <a:ext uri="{0D108BD9-81ED-4DB2-BD59-A6C34878D82A}">
                    <a16:rowId xmlns:a16="http://schemas.microsoft.com/office/drawing/2014/main" val="1809077884"/>
                  </a:ext>
                </a:extLst>
              </a:tr>
              <a:tr h="478082">
                <a:tc>
                  <a:txBody>
                    <a:bodyPr/>
                    <a:lstStyle/>
                    <a:p>
                      <a:pPr algn="ctr"/>
                      <a:r>
                        <a:rPr lang="es-CO" sz="1800" b="1" dirty="0">
                          <a:latin typeface="Aptos" panose="020B0004020202020204" pitchFamily="34" charset="0"/>
                        </a:rPr>
                        <a:t>Energia solar fotovoltaica</a:t>
                      </a:r>
                    </a:p>
                  </a:txBody>
                  <a:tcPr anchor="ctr"/>
                </a:tc>
                <a:tc>
                  <a:txBody>
                    <a:bodyPr/>
                    <a:lstStyle/>
                    <a:p>
                      <a:pPr algn="ctr"/>
                      <a:r>
                        <a:rPr lang="es-CO" sz="1800" b="1" dirty="0">
                          <a:latin typeface="Aptos" panose="020B0004020202020204" pitchFamily="34" charset="0"/>
                        </a:rPr>
                        <a:t>1</a:t>
                      </a:r>
                    </a:p>
                  </a:txBody>
                  <a:tcPr anchor="ctr"/>
                </a:tc>
                <a:tc>
                  <a:txBody>
                    <a:bodyPr/>
                    <a:lstStyle/>
                    <a:p>
                      <a:pPr algn="ctr"/>
                      <a:r>
                        <a:rPr lang="es-CO" sz="1800" b="1" dirty="0">
                          <a:latin typeface="Aptos" panose="020B0004020202020204" pitchFamily="34" charset="0"/>
                        </a:rPr>
                        <a:t>9%</a:t>
                      </a:r>
                    </a:p>
                  </a:txBody>
                  <a:tcPr anchor="ctr"/>
                </a:tc>
                <a:extLst>
                  <a:ext uri="{0D108BD9-81ED-4DB2-BD59-A6C34878D82A}">
                    <a16:rowId xmlns:a16="http://schemas.microsoft.com/office/drawing/2014/main" val="4059228256"/>
                  </a:ext>
                </a:extLst>
              </a:tr>
              <a:tr h="478082">
                <a:tc>
                  <a:txBody>
                    <a:bodyPr/>
                    <a:lstStyle/>
                    <a:p>
                      <a:pPr algn="ctr"/>
                      <a:r>
                        <a:rPr lang="es-CO" sz="1800" b="1" dirty="0" err="1">
                          <a:latin typeface="Aptos" panose="020B0004020202020204" pitchFamily="34" charset="0"/>
                        </a:rPr>
                        <a:t>Sistema de bateria</a:t>
                      </a:r>
                      <a:endParaRPr lang="es-CO" sz="1800" b="1" dirty="0">
                        <a:latin typeface="Aptos" panose="020B0004020202020204" pitchFamily="34" charset="0"/>
                      </a:endParaRPr>
                    </a:p>
                  </a:txBody>
                  <a:tcPr anchor="ctr"/>
                </a:tc>
                <a:tc>
                  <a:txBody>
                    <a:bodyPr/>
                    <a:lstStyle/>
                    <a:p>
                      <a:pPr algn="ctr"/>
                      <a:r>
                        <a:rPr lang="es-CO" sz="1800" b="1" dirty="0">
                          <a:latin typeface="Aptos" panose="020B0004020202020204" pitchFamily="34" charset="0"/>
                        </a:rPr>
                        <a:t>0.2</a:t>
                      </a:r>
                    </a:p>
                  </a:txBody>
                  <a:tcPr anchor="ctr"/>
                </a:tc>
                <a:tc>
                  <a:txBody>
                    <a:bodyPr/>
                    <a:lstStyle/>
                    <a:p>
                      <a:pPr algn="ctr"/>
                      <a:r>
                        <a:rPr lang="es-CO" sz="18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sp>
        <p:nvSpPr>
          <p:cNvPr id="9" name="TextBox 8">
            <a:extLst>
              <a:ext uri="{FF2B5EF4-FFF2-40B4-BE49-F238E27FC236}">
                <a16:creationId xmlns:a16="http://schemas.microsoft.com/office/drawing/2014/main" id="{9FDFF840-CFA7-0697-87B2-5F082551C470}"/>
              </a:ext>
            </a:extLst>
          </p:cNvPr>
          <p:cNvSpPr txBox="1"/>
          <p:nvPr/>
        </p:nvSpPr>
        <p:spPr>
          <a:xfrm>
            <a:off x="643006" y="2693748"/>
            <a:ext cx="6619286"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Capacidade efetiva total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C113A4AB-C816-314A-6FB9-F6275A64DA51}"/>
                  </a:ext>
                </a:extLst>
              </p:cNvPr>
              <p:cNvSpPr txBox="1"/>
              <p:nvPr/>
            </p:nvSpPr>
            <p:spPr>
              <a:xfrm>
                <a:off x="701472" y="5811536"/>
                <a:ext cx="8175828" cy="627031"/>
              </a:xfrm>
              <a:prstGeom prst="rect">
                <a:avLst/>
              </a:prstGeom>
              <a:noFill/>
            </p:spPr>
            <p:txBody>
              <a:bodyPr wrap="square">
                <a:spAutoFit/>
              </a:bodyPr>
              <a:lstStyle/>
              <a:p>
                <a:r>
                  <a:rPr lang="en-GB" sz="2400" dirty="0" err="1"/>
                  <a:t>Margem</a:t>
                </a:r>
                <a:r>
                  <a:rPr lang="en-GB" sz="2400" dirty="0"/>
                  <a:t> de </a:t>
                </a:r>
                <a:r>
                  <a:rPr lang="en-GB" sz="2400" dirty="0" err="1"/>
                  <a:t>Reserva</a:t>
                </a:r>
                <a:r>
                  <a:rPr lang="en-GB" sz="2400" dirty="0"/>
                  <a:t> (%) </a:t>
                </a:r>
                <a14:m>
                  <m:oMath xmlns:m="http://schemas.openxmlformats.org/officeDocument/2006/math">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r>
                          <a:rPr lang="en-GB" sz="2400" b="0" i="0" smtClean="0">
                            <a:latin typeface="Cambria Math" panose="02040503050406030204" pitchFamily="18" charset="0"/>
                          </a:rPr>
                          <m:t> </m:t>
                        </m:r>
                        <m:r>
                          <a:rPr lang="en-GB" sz="2400" b="0" i="0" smtClean="0">
                            <a:solidFill>
                              <a:srgbClr val="0173B5"/>
                            </a:solidFill>
                            <a:latin typeface="Cambria Math" panose="02040503050406030204" pitchFamily="18" charset="0"/>
                          </a:rPr>
                          <m:t>1.146 </m:t>
                        </m:r>
                        <m:r>
                          <m:rPr>
                            <m:sty m:val="p"/>
                          </m:rPr>
                          <a:rPr lang="en-GB" sz="2400" b="0" i="0" smtClean="0">
                            <a:solidFill>
                              <a:srgbClr val="0173B5"/>
                            </a:solidFill>
                            <a:latin typeface="Cambria Math" panose="02040503050406030204" pitchFamily="18" charset="0"/>
                          </a:rPr>
                          <m:t>GW</m:t>
                        </m:r>
                        <m:r>
                          <a:rPr lang="en-GB" sz="2400" b="0" i="0" smtClean="0">
                            <a:latin typeface="Cambria Math" panose="02040503050406030204" pitchFamily="18" charset="0"/>
                          </a:rPr>
                          <m:t> − </m:t>
                        </m:r>
                        <m:r>
                          <a:rPr lang="en-GB" sz="2400" b="0" i="0" smtClean="0">
                            <a:solidFill>
                              <a:srgbClr val="C31423"/>
                            </a:solidFill>
                            <a:latin typeface="Cambria Math" panose="02040503050406030204" pitchFamily="18" charset="0"/>
                          </a:rPr>
                          <m:t>1 </m:t>
                        </m:r>
                        <m:r>
                          <m:rPr>
                            <m:sty m:val="p"/>
                          </m:rPr>
                          <a:rPr lang="en-GB" sz="2400" b="0" i="0" smtClean="0">
                            <a:solidFill>
                              <a:srgbClr val="C31423"/>
                            </a:solidFill>
                            <a:latin typeface="Cambria Math" panose="02040503050406030204" pitchFamily="18" charset="0"/>
                          </a:rPr>
                          <m:t>GW</m:t>
                        </m:r>
                      </m:num>
                      <m:den>
                        <m:r>
                          <a:rPr lang="en-GB" sz="2400" b="0" i="0" smtClean="0">
                            <a:solidFill>
                              <a:srgbClr val="C31423"/>
                            </a:solidFill>
                            <a:latin typeface="Cambria Math" panose="02040503050406030204" pitchFamily="18" charset="0"/>
                          </a:rPr>
                          <m:t>1 </m:t>
                        </m:r>
                        <m:r>
                          <m:rPr>
                            <m:sty m:val="p"/>
                          </m:rPr>
                          <a:rPr lang="en-GB" sz="2400" b="0" i="0" smtClean="0">
                            <a:solidFill>
                              <a:srgbClr val="C31423"/>
                            </a:solidFill>
                            <a:latin typeface="Cambria Math" panose="02040503050406030204" pitchFamily="18" charset="0"/>
                          </a:rPr>
                          <m:t>GW</m:t>
                        </m:r>
                      </m:den>
                    </m:f>
                    <m:r>
                      <a:rPr lang="en-GB" sz="2400" b="0" i="0" smtClean="0">
                        <a:latin typeface="Cambria Math" panose="02040503050406030204" pitchFamily="18" charset="0"/>
                      </a:rPr>
                      <m:t> </m:t>
                    </m:r>
                    <m:r>
                      <a:rPr lang="en-GB" sz="2400" b="0" i="0" smtClean="0">
                        <a:latin typeface="Cambria Math" panose="02040503050406030204" pitchFamily="18" charset="0"/>
                        <a:ea typeface="Cambria Math" panose="02040503050406030204" pitchFamily="18" charset="0"/>
                      </a:rPr>
                      <m:t>× 100=14.6</m:t>
                    </m:r>
                    <m:r>
                      <a:rPr lang="en-GB" sz="2400" b="0" i="1" smtClean="0">
                        <a:latin typeface="Cambria Math" panose="02040503050406030204" pitchFamily="18" charset="0"/>
                        <a:ea typeface="Cambria Math" panose="02040503050406030204" pitchFamily="18" charset="0"/>
                      </a:rPr>
                      <m:t>%</m:t>
                    </m:r>
                  </m:oMath>
                </a14:m>
                <a:endParaRPr lang="en-GB" sz="2400" dirty="0"/>
              </a:p>
            </p:txBody>
          </p:sp>
        </mc:Choice>
        <mc:Fallback>
          <p:sp>
            <p:nvSpPr>
              <p:cNvPr id="11" name="TextBox 10">
                <a:extLst>
                  <a:ext uri="{FF2B5EF4-FFF2-40B4-BE49-F238E27FC236}">
                    <a16:creationId xmlns:a16="http://schemas.microsoft.com/office/drawing/2014/main" id="{C113A4AB-C816-314A-6FB9-F6275A64DA51}"/>
                  </a:ext>
                </a:extLst>
              </p:cNvPr>
              <p:cNvSpPr txBox="1">
                <a:spLocks noRot="1" noChangeAspect="1" noMove="1" noResize="1" noEditPoints="1" noAdjustHandles="1" noChangeArrowheads="1" noChangeShapeType="1" noTextEdit="1"/>
              </p:cNvSpPr>
              <p:nvPr/>
            </p:nvSpPr>
            <p:spPr>
              <a:xfrm>
                <a:off x="701472" y="5811536"/>
                <a:ext cx="8175828" cy="627031"/>
              </a:xfrm>
              <a:prstGeom prst="rect">
                <a:avLst/>
              </a:prstGeom>
              <a:blipFill>
                <a:blip r:embed="rId5"/>
                <a:stretch>
                  <a:fillRect l="-1242" b="-18000"/>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16D141B-12E2-545D-53AE-5D646AF71CAE}"/>
                  </a:ext>
                </a:extLst>
              </p:cNvPr>
              <p:cNvSpPr txBox="1"/>
              <p:nvPr/>
            </p:nvSpPr>
            <p:spPr>
              <a:xfrm>
                <a:off x="572885" y="3227266"/>
                <a:ext cx="7331474" cy="2564163"/>
              </a:xfrm>
              <a:prstGeom prst="rect">
                <a:avLst/>
              </a:prstGeom>
              <a:noFill/>
            </p:spPr>
            <p:txBody>
              <a:bodyPr wrap="square">
                <a:spAutoFit/>
              </a:bodyPr>
              <a:lstStyle/>
              <a:p>
                <a:r>
                  <a:rPr lang="en-GB" sz="2200" dirty="0">
                    <a:solidFill>
                      <a:srgbClr val="0173B5"/>
                    </a:solidFill>
                  </a:rPr>
                  <a:t> </a:t>
                </a:r>
                <a14:m>
                  <m:oMath xmlns:m="http://schemas.openxmlformats.org/officeDocument/2006/math">
                    <m:d>
                      <m:dPr>
                        <m:ctrlPr>
                          <a:rPr lang="en-GB" sz="2200" i="1" smtClean="0">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Diesel</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Diesel</m:t>
                            </m:r>
                          </m:sub>
                        </m:sSub>
                      </m:e>
                    </m:d>
                    <m:r>
                      <a:rPr lang="en-GB" sz="2200" i="0" smtClean="0">
                        <a:solidFill>
                          <a:srgbClr val="0173B5"/>
                        </a:solidFill>
                        <a:latin typeface="Cambria Math" panose="02040503050406030204" pitchFamily="18" charset="0"/>
                      </a:rPr>
                      <m:t>+</m:t>
                    </m:r>
                    <m:r>
                      <a:rPr lang="en-GB" sz="2200" b="0" i="0" smtClean="0">
                        <a:solidFill>
                          <a:srgbClr val="0173B5"/>
                        </a:solidFill>
                        <a:latin typeface="Cambria Math" panose="02040503050406030204" pitchFamily="18" charset="0"/>
                      </a:rPr>
                      <m:t> </m:t>
                    </m:r>
                    <m:d>
                      <m:dPr>
                        <m:ctrlPr>
                          <a:rPr lang="en-GB" sz="2200" i="1">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Solar</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PV</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Solar</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PV</m:t>
                            </m:r>
                          </m:sub>
                        </m:sSub>
                      </m:e>
                    </m:d>
                    <m:r>
                      <a:rPr lang="en-GB" sz="2200" b="0" i="0" smtClean="0">
                        <a:solidFill>
                          <a:srgbClr val="0173B5"/>
                        </a:solidFill>
                        <a:latin typeface="Cambria Math" panose="02040503050406030204" pitchFamily="18" charset="0"/>
                      </a:rPr>
                      <m:t>+ </m:t>
                    </m:r>
                    <m:d>
                      <m:dPr>
                        <m:ctrlPr>
                          <a:rPr lang="en-GB" sz="2200" i="1">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Battery</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system</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Battery</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system</m:t>
                            </m:r>
                          </m:sub>
                        </m:sSub>
                      </m:e>
                    </m:d>
                  </m:oMath>
                </a14:m>
                <a:endParaRPr lang="en-GB" sz="2200" dirty="0">
                  <a:solidFill>
                    <a:srgbClr val="0173B5"/>
                  </a:solidFill>
                  <a:latin typeface="Open Sans" panose="020B0606030504020204" pitchFamily="34" charset="0"/>
                </a:endParaRPr>
              </a:p>
              <a:p>
                <a:endParaRPr lang="en-US" sz="2200" dirty="0">
                  <a:solidFill>
                    <a:srgbClr val="0173B5"/>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rgbClr val="0173B5"/>
                    </a:solidFill>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d>
                      <m:dPr>
                        <m:ctrlPr>
                          <a:rPr lang="en-GB" sz="2200" i="1" smtClean="0">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1 </m:t>
                        </m:r>
                        <m:r>
                          <m:rPr>
                            <m:sty m:val="p"/>
                          </m:rPr>
                          <a:rPr lang="en-GB" sz="2200" b="0" i="0" smtClean="0">
                            <a:solidFill>
                              <a:srgbClr val="0173B5"/>
                            </a:solidFill>
                            <a:latin typeface="Cambria Math" panose="02040503050406030204" pitchFamily="18" charset="0"/>
                          </a:rPr>
                          <m:t>GW</m:t>
                        </m:r>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r>
                          <a:rPr lang="en-GB" sz="2200" b="0" i="0" smtClean="0">
                            <a:solidFill>
                              <a:srgbClr val="0173B5"/>
                            </a:solidFill>
                            <a:latin typeface="Cambria Math" panose="02040503050406030204" pitchFamily="18" charset="0"/>
                            <a:ea typeface="Cambria Math" panose="02040503050406030204" pitchFamily="18" charset="0"/>
                          </a:rPr>
                          <m:t>90%</m:t>
                        </m:r>
                      </m:e>
                    </m:d>
                    <m:r>
                      <a:rPr lang="en-GB" sz="2200" i="0">
                        <a:solidFill>
                          <a:srgbClr val="0173B5"/>
                        </a:solidFill>
                        <a:latin typeface="Cambria Math" panose="02040503050406030204" pitchFamily="18" charset="0"/>
                      </a:rPr>
                      <m:t>+</m:t>
                    </m:r>
                    <m:d>
                      <m:dPr>
                        <m:ctrlPr>
                          <a:rPr lang="en-GB" sz="2200" i="1">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1 </m:t>
                        </m:r>
                        <m:r>
                          <m:rPr>
                            <m:sty m:val="p"/>
                          </m:rPr>
                          <a:rPr lang="en-GB" sz="2200" b="0" i="0" smtClean="0">
                            <a:solidFill>
                              <a:srgbClr val="0173B5"/>
                            </a:solidFill>
                            <a:latin typeface="Cambria Math" panose="02040503050406030204" pitchFamily="18" charset="0"/>
                          </a:rPr>
                          <m:t>GW</m:t>
                        </m:r>
                        <m:r>
                          <a:rPr lang="en-GB" sz="2200" b="0" i="0" smtClean="0">
                            <a:solidFill>
                              <a:srgbClr val="0173B5"/>
                            </a:solidFill>
                            <a:latin typeface="Cambria Math" panose="02040503050406030204" pitchFamily="18" charset="0"/>
                          </a:rPr>
                          <m:t> × 9%</m:t>
                        </m:r>
                      </m:e>
                    </m:d>
                    <m:r>
                      <a:rPr lang="en-GB" sz="2200" b="0" i="0" smtClean="0">
                        <a:solidFill>
                          <a:srgbClr val="0173B5"/>
                        </a:solidFill>
                        <a:latin typeface="Cambria Math" panose="02040503050406030204" pitchFamily="18" charset="0"/>
                      </a:rPr>
                      <m:t>+</m:t>
                    </m:r>
                    <m:d>
                      <m:dPr>
                        <m:ctrlPr>
                          <a:rPr lang="en-GB" sz="2200" i="1">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0.2 </m:t>
                        </m:r>
                        <m:r>
                          <m:rPr>
                            <m:sty m:val="p"/>
                          </m:rPr>
                          <a:rPr lang="en-GB" sz="2200" b="0" i="0" smtClean="0">
                            <a:solidFill>
                              <a:srgbClr val="0173B5"/>
                            </a:solidFill>
                            <a:latin typeface="Cambria Math" panose="02040503050406030204" pitchFamily="18" charset="0"/>
                          </a:rPr>
                          <m:t>GW</m:t>
                        </m:r>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r>
                          <a:rPr lang="en-GB" sz="2200" b="0" i="0" smtClean="0">
                            <a:solidFill>
                              <a:srgbClr val="0173B5"/>
                            </a:solidFill>
                            <a:latin typeface="Cambria Math" panose="02040503050406030204" pitchFamily="18" charset="0"/>
                            <a:ea typeface="Cambria Math" panose="02040503050406030204" pitchFamily="18" charset="0"/>
                          </a:rPr>
                          <m:t>78%</m:t>
                        </m:r>
                      </m:e>
                    </m:d>
                  </m:oMath>
                </a14:m>
                <a:endParaRPr lang="en-GB" sz="2200" dirty="0">
                  <a:solidFill>
                    <a:srgbClr val="0173B5"/>
                  </a:solidFill>
                  <a:latin typeface="Open Sans" panose="020B0606030504020204" pitchFamily="34" charset="0"/>
                </a:endParaRPr>
              </a:p>
              <a:p>
                <a:endParaRPr lang="en-GB" sz="2200" dirty="0">
                  <a:solidFill>
                    <a:srgbClr val="0173B5"/>
                  </a:solidFill>
                  <a:latin typeface="Open Sans" panose="020B0606030504020204" pitchFamily="34" charset="0"/>
                </a:endParaRPr>
              </a:p>
              <a:p>
                <a:r>
                  <a:rPr lang="en-GB" sz="2200" dirty="0">
                    <a:solidFill>
                      <a:srgbClr val="0173B5"/>
                    </a:solidFill>
                    <a:latin typeface="Open Sans" panose="020B0606030504020204" pitchFamily="34" charset="0"/>
                  </a:rPr>
                  <a:t>= </a:t>
                </a:r>
                <a:r>
                  <a:rPr lang="en-GB" sz="2200" dirty="0">
                    <a:solidFill>
                      <a:srgbClr val="0173B5"/>
                    </a:solidFill>
                    <a:latin typeface="Cambria Math" panose="02040503050406030204" pitchFamily="18" charset="0"/>
                    <a:ea typeface="Cambria Math" panose="02040503050406030204" pitchFamily="18" charset="0"/>
                  </a:rPr>
                  <a:t>1,146 GW</a:t>
                </a:r>
              </a:p>
            </p:txBody>
          </p:sp>
        </mc:Choice>
        <mc:Fallback>
          <p:sp>
            <p:nvSpPr>
              <p:cNvPr id="13" name="TextBox 12">
                <a:extLst>
                  <a:ext uri="{FF2B5EF4-FFF2-40B4-BE49-F238E27FC236}">
                    <a16:creationId xmlns:a16="http://schemas.microsoft.com/office/drawing/2014/main" id="{716D141B-12E2-545D-53AE-5D646AF71CAE}"/>
                  </a:ext>
                </a:extLst>
              </p:cNvPr>
              <p:cNvSpPr txBox="1">
                <a:spLocks noRot="1" noChangeAspect="1" noMove="1" noResize="1" noEditPoints="1" noAdjustHandles="1" noChangeArrowheads="1" noChangeShapeType="1" noTextEdit="1"/>
              </p:cNvSpPr>
              <p:nvPr/>
            </p:nvSpPr>
            <p:spPr>
              <a:xfrm>
                <a:off x="572885" y="3227266"/>
                <a:ext cx="7331474" cy="2564163"/>
              </a:xfrm>
              <a:prstGeom prst="rect">
                <a:avLst/>
              </a:prstGeom>
              <a:blipFill>
                <a:blip r:embed="rId6"/>
                <a:stretch>
                  <a:fillRect l="-1211" b="-1471"/>
                </a:stretch>
              </a:blipFill>
            </p:spPr>
            <p:txBody>
              <a:bodyPr/>
              <a:lstStyle/>
              <a:p>
                <a:r>
                  <a:rPr lang="en-BR">
                    <a:noFill/>
                  </a:rPr>
                  <a:t> </a:t>
                </a:r>
              </a:p>
            </p:txBody>
          </p:sp>
        </mc:Fallback>
      </mc:AlternateContent>
      <p:pic>
        <p:nvPicPr>
          <p:cNvPr id="6" name="synthesize (30)">
            <a:hlinkClick r:id="" action="ppaction://media"/>
            <a:extLst>
              <a:ext uri="{FF2B5EF4-FFF2-40B4-BE49-F238E27FC236}">
                <a16:creationId xmlns:a16="http://schemas.microsoft.com/office/drawing/2014/main" id="{75A97E60-430B-3EDD-E7DD-000BE5E4B6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3328" y="180510"/>
            <a:ext cx="909411" cy="909411"/>
          </a:xfrm>
          <a:prstGeom prst="rect">
            <a:avLst/>
          </a:prstGeom>
        </p:spPr>
      </p:pic>
    </p:spTree>
    <p:extLst>
      <p:ext uri="{BB962C8B-B14F-4D97-AF65-F5344CB8AC3E}">
        <p14:creationId xmlns:p14="http://schemas.microsoft.com/office/powerpoint/2010/main" val="17414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10.3 Referências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dezembro). Implementando a reserva de capacidade no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a:t>
            </a:r>
            <a:r>
              <a:rPr lang="en-GB" sz="2400" dirty="0">
                <a:latin typeface="Open Sans" panose="020B0606030504020204" pitchFamily="34" charset="0"/>
                <a:ea typeface="Open Sans" panose="020B0606030504020204" pitchFamily="34" charset="0"/>
                <a:cs typeface="Open Sans" panose="020B0606030504020204" pitchFamily="34" charset="0"/>
              </a:rPr>
              <a:t>org/10.5281/zenodo.4585673 </a:t>
            </a:r>
          </a:p>
          <a:p>
            <a:pPr marL="342900" indent="-342900">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 Grupo de Integração de Sistemas de Energia. 2023. Garantia de confiabilidade eficiente: New Design Principles for Capacity Accreditation. A Report of the Redefining Resource Adequacy Task Force (Relatório da Força-Tarefa de Redefinição da Adequação de Recursos). Reston, VA. https://www.esig.energy/new-design-principles-for-capacity-accreditation. </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DEA6B8-1892-5832-F527-20A0865EC0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D7BA644-D887-F4BD-A836-14FF3C07276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22</a:t>
            </a:fld>
            <a:endParaRPr lang="sv-SE" sz="1000" b="1" dirty="0">
              <a:solidFill>
                <a:schemeClr val="bg1"/>
              </a:solidFill>
            </a:endParaRPr>
          </a:p>
        </p:txBody>
      </p:sp>
      <p:sp>
        <p:nvSpPr>
          <p:cNvPr id="2" name="Rectangle 1">
            <a:extLst>
              <a:ext uri="{FF2B5EF4-FFF2-40B4-BE49-F238E27FC236}">
                <a16:creationId xmlns:a16="http://schemas.microsoft.com/office/drawing/2014/main" id="{E0D81344-A773-AEC7-355C-606A0FB4DD5C}"/>
              </a:ext>
            </a:extLst>
          </p:cNvPr>
          <p:cNvSpPr/>
          <p:nvPr/>
        </p:nvSpPr>
        <p:spPr>
          <a:xfrm>
            <a:off x="815772" y="9385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10.4.1 Atualização das restrições padrão</a:t>
            </a:r>
          </a:p>
        </p:txBody>
      </p:sp>
      <p:sp>
        <p:nvSpPr>
          <p:cNvPr id="4" name="Title 10">
            <a:extLst>
              <a:ext uri="{FF2B5EF4-FFF2-40B4-BE49-F238E27FC236}">
                <a16:creationId xmlns:a16="http://schemas.microsoft.com/office/drawing/2014/main" id="{3E89F46D-0C46-1AD5-541A-B36A22143678}"/>
              </a:ext>
            </a:extLst>
          </p:cNvPr>
          <p:cNvSpPr txBox="1">
            <a:spLocks/>
          </p:cNvSpPr>
          <p:nvPr/>
        </p:nvSpPr>
        <p:spPr>
          <a:xfrm>
            <a:off x="687185" y="88299"/>
            <a:ext cx="10714240" cy="7778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Margem de reserva em OSeMOSYS  </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85D7CA1-94C5-C552-96AC-897A1052A677}"/>
                  </a:ext>
                </a:extLst>
              </p:cNvPr>
              <p:cNvSpPr txBox="1"/>
              <p:nvPr/>
            </p:nvSpPr>
            <p:spPr>
              <a:xfrm>
                <a:off x="228600" y="1430737"/>
                <a:ext cx="12242800" cy="5497339"/>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As restrições padrão do OSeMOSYS são muito úteis para restringir tecnologias individuais. Observe que elas podem ser expressas como desigualdades, por exemplo:</a:t>
                </a:r>
                <a:endParaRPr lang="es-CO" sz="2400" dirty="0">
                  <a:latin typeface="Open Sans" panose="020B0606030504020204" pitchFamily="34" charset="0"/>
                  <a:ea typeface="Open Sans" panose="020B0606030504020204" pitchFamily="34" charset="0"/>
                  <a:cs typeface="Open Sans" panose="020B0606030504020204" pitchFamily="34" charset="0"/>
                </a:endParaRPr>
              </a:p>
              <a:p>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Limite superior da atividade anual total da </a:t>
                </a:r>
                <a:r>
                  <a:rPr lang="en-GB" sz="2000" dirty="0" err="1">
                    <a:latin typeface="Open Sans" panose="020B0606030504020204" pitchFamily="34" charset="0"/>
                    <a:ea typeface="Open Sans" panose="020B0606030504020204" pitchFamily="34" charset="0"/>
                    <a:cs typeface="Open Sans" panose="020B0606030504020204" pitchFamily="34" charset="0"/>
                  </a:rPr>
                  <a:t>tecnologia</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a:t>
                </a:r>
                <a:r>
                  <a:rPr lang="en-GB" sz="1600" dirty="0" err="1">
                    <a:latin typeface="Open Sans" panose="020B0606030504020204" pitchFamily="34" charset="0"/>
                    <a:ea typeface="Open Sans" panose="020B0606030504020204" pitchFamily="34" charset="0"/>
                    <a:cs typeface="Open Sans" panose="020B0606030504020204" pitchFamily="34" charset="0"/>
                  </a:rPr>
                  <a:t>TotalTechnologyAnnualActivityUpperLimit</a:t>
                </a:r>
                <a:r>
                  <a:rPr lang="en-GB" sz="1600" dirty="0">
                    <a:latin typeface="Open Sans" panose="020B0606030504020204" pitchFamily="34" charset="0"/>
                    <a:ea typeface="Open Sans" panose="020B0606030504020204" pitchFamily="34" charset="0"/>
                    <a:cs typeface="Open Sans" panose="020B0606030504020204" pitchFamily="34" charset="0"/>
                  </a:rPr>
                  <a:t>)</a:t>
                </a:r>
              </a:p>
              <a:p>
                <a:pPr>
                  <a:lnSpc>
                    <a:spcPct val="150000"/>
                  </a:lnSpc>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cs typeface="Cambria Math" panose="02040503050406030204" pitchFamily="18" charset="0"/>
                            </a:rPr>
                            <m:t>AtividadeAnual</m:t>
                          </m:r>
                        </m:e>
                        <m:sub>
                          <m:r>
                            <a:rPr lang="en-GB" sz="2400" b="0" i="1" smtClean="0">
                              <a:latin typeface="Cambria Math" panose="02040503050406030204" pitchFamily="18" charset="0"/>
                              <a:ea typeface="Cambria Math" panose="02040503050406030204" pitchFamily="18" charset="0"/>
                            </a:rPr>
                            <m:t>𝑡</m:t>
                          </m:r>
                        </m:sub>
                      </m:sSub>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Limite</m:t>
                      </m:r>
                      <m: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M</m:t>
                      </m:r>
                      <m:r>
                        <a:rPr lang="en-US" sz="2400" i="1" dirty="0">
                          <a:latin typeface="Cambria Math" panose="02040503050406030204" pitchFamily="18" charset="0"/>
                          <a:ea typeface="Cambria Math" panose="02040503050406030204" pitchFamily="18" charset="0"/>
                          <a:cs typeface="Cambria Math" panose="02040503050406030204" pitchFamily="18" charset="0"/>
                        </a:rPr>
                        <m:t>á</m:t>
                      </m:r>
                      <m:r>
                        <a:rPr lang="en-US" sz="2400" b="0" i="1" dirty="0" smtClean="0">
                          <a:latin typeface="Cambria Math" panose="02040503050406030204" pitchFamily="18" charset="0"/>
                          <a:ea typeface="Cambria Math" panose="02040503050406030204" pitchFamily="18" charset="0"/>
                          <a:cs typeface="Cambria Math" panose="02040503050406030204" pitchFamily="18" charset="0"/>
                        </a:rPr>
                        <m:t>𝑥𝑖𝑚𝑜</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Limite inferior da atividade anual total de </a:t>
                </a:r>
                <a:r>
                  <a:rPr lang="en-GB" sz="2000" dirty="0" err="1">
                    <a:latin typeface="Open Sans" panose="020B0606030504020204" pitchFamily="34" charset="0"/>
                    <a:ea typeface="Open Sans" panose="020B0606030504020204" pitchFamily="34" charset="0"/>
                    <a:cs typeface="Open Sans" panose="020B0606030504020204" pitchFamily="34" charset="0"/>
                  </a:rPr>
                  <a:t>tecnologia</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TotalTechnologyAnnualActivityLowerLimit</a:t>
                </a:r>
                <a:r>
                  <a:rPr lang="en-GB" sz="2000" dirty="0">
                    <a:latin typeface="Open Sans" panose="020B0606030504020204" pitchFamily="34" charset="0"/>
                    <a:ea typeface="Open Sans" panose="020B0606030504020204" pitchFamily="34" charset="0"/>
                    <a:cs typeface="Open Sans" panose="020B0606030504020204" pitchFamily="34" charset="0"/>
                  </a:rPr>
                  <a:t>)</a:t>
                </a:r>
              </a:p>
              <a:p>
                <a:pPr>
                  <a:lnSpc>
                    <a:spcPct val="150000"/>
                  </a:lnSpc>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cs typeface="Cambria Math" panose="02040503050406030204" pitchFamily="18" charset="0"/>
                            </a:rPr>
                            <m:t>AtividadeAnual</m:t>
                          </m:r>
                        </m:e>
                        <m:sub>
                          <m:r>
                            <a:rPr lang="en-GB" sz="2400" i="1">
                              <a:latin typeface="Cambria Math" panose="02040503050406030204" pitchFamily="18" charset="0"/>
                              <a:ea typeface="Cambria Math" panose="02040503050406030204" pitchFamily="18" charset="0"/>
                            </a:rPr>
                            <m:t>𝑡</m:t>
                          </m:r>
                        </m:sub>
                      </m:sSub>
                      <m:r>
                        <a:rPr lang="es-CO" sz="240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Limite</m:t>
                      </m:r>
                      <m: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M</m:t>
                      </m:r>
                      <m:r>
                        <a:rPr lang="en-US" sz="2400" i="1" dirty="0">
                          <a:latin typeface="Cambria Math" panose="02040503050406030204" pitchFamily="18" charset="0"/>
                          <a:ea typeface="Cambria Math" panose="02040503050406030204" pitchFamily="18" charset="0"/>
                          <a:cs typeface="Cambria Math" panose="02040503050406030204" pitchFamily="18" charset="0"/>
                        </a:rPr>
                        <m:t>í</m:t>
                      </m:r>
                      <m:r>
                        <a:rPr lang="en-US" sz="2400" b="0" i="1" dirty="0" smtClean="0">
                          <a:latin typeface="Cambria Math" panose="02040503050406030204" pitchFamily="18" charset="0"/>
                          <a:ea typeface="Cambria Math" panose="02040503050406030204" pitchFamily="18" charset="0"/>
                          <a:cs typeface="Cambria Math" panose="02040503050406030204" pitchFamily="18" charset="0"/>
                        </a:rPr>
                        <m:t>𝑛𝑖𝑚𝑜</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000" dirty="0" err="1">
                    <a:latin typeface="Open Sans" panose="020B0606030504020204" pitchFamily="34" charset="0"/>
                    <a:ea typeface="Open Sans" panose="020B0606030504020204" pitchFamily="34" charset="0"/>
                    <a:cs typeface="Open Sans" panose="020B0606030504020204" pitchFamily="34" charset="0"/>
                  </a:rPr>
                  <a:t>Limite</a:t>
                </a:r>
                <a:r>
                  <a:rPr lang="en-GB" sz="2000" dirty="0">
                    <a:latin typeface="Open Sans" panose="020B0606030504020204" pitchFamily="34" charset="0"/>
                    <a:ea typeface="Open Sans" panose="020B0606030504020204" pitchFamily="34" charset="0"/>
                    <a:cs typeface="Open Sans" panose="020B0606030504020204" pitchFamily="34" charset="0"/>
                  </a:rPr>
                  <a:t> superior de </a:t>
                </a:r>
                <a:r>
                  <a:rPr lang="en-GB" sz="2000" dirty="0" err="1">
                    <a:latin typeface="Open Sans" panose="020B0606030504020204" pitchFamily="34" charset="0"/>
                    <a:ea typeface="Open Sans" panose="020B0606030504020204" pitchFamily="34" charset="0"/>
                    <a:cs typeface="Open Sans" panose="020B0606030504020204" pitchFamily="34" charset="0"/>
                  </a:rPr>
                  <a:t>atividade</a:t>
                </a:r>
                <a:r>
                  <a:rPr lang="en-GB" sz="2000" dirty="0">
                    <a:latin typeface="Open Sans" panose="020B0606030504020204" pitchFamily="34" charset="0"/>
                    <a:ea typeface="Open Sans" panose="020B0606030504020204" pitchFamily="34" charset="0"/>
                    <a:cs typeface="Open Sans" panose="020B0606030504020204" pitchFamily="34" charset="0"/>
                  </a:rPr>
                  <a:t> da </a:t>
                </a:r>
                <a:r>
                  <a:rPr lang="en-GB" sz="2000" dirty="0" err="1">
                    <a:latin typeface="Open Sans" panose="020B0606030504020204" pitchFamily="34" charset="0"/>
                    <a:ea typeface="Open Sans" panose="020B0606030504020204" pitchFamily="34" charset="0"/>
                    <a:cs typeface="Open Sans" panose="020B0606030504020204" pitchFamily="34" charset="0"/>
                  </a:rPr>
                  <a:t>tecnologia</a:t>
                </a:r>
                <a:r>
                  <a:rPr lang="en-GB" sz="2000" dirty="0">
                    <a:latin typeface="Open Sans" panose="020B0606030504020204" pitchFamily="34" charset="0"/>
                    <a:ea typeface="Open Sans" panose="020B0606030504020204" pitchFamily="34" charset="0"/>
                    <a:cs typeface="Open Sans" panose="020B0606030504020204" pitchFamily="34" charset="0"/>
                  </a:rPr>
                  <a:t> no </a:t>
                </a:r>
                <a:r>
                  <a:rPr lang="en-GB" sz="2000" dirty="0" err="1">
                    <a:latin typeface="Open Sans" panose="020B0606030504020204" pitchFamily="34" charset="0"/>
                    <a:ea typeface="Open Sans" panose="020B0606030504020204" pitchFamily="34" charset="0"/>
                    <a:cs typeface="Open Sans" panose="020B0606030504020204" pitchFamily="34" charset="0"/>
                  </a:rPr>
                  <a:t>período</a:t>
                </a:r>
                <a:r>
                  <a:rPr lang="en-GB" sz="2000" dirty="0">
                    <a:latin typeface="Open Sans" panose="020B0606030504020204" pitchFamily="34" charset="0"/>
                    <a:ea typeface="Open Sans" panose="020B0606030504020204" pitchFamily="34" charset="0"/>
                    <a:cs typeface="Open Sans" panose="020B0606030504020204" pitchFamily="34" charset="0"/>
                  </a:rPr>
                  <a:t> do </a:t>
                </a:r>
                <a:r>
                  <a:rPr lang="en-GB" sz="2000" dirty="0" err="1">
                    <a:latin typeface="Open Sans" panose="020B0606030504020204" pitchFamily="34" charset="0"/>
                    <a:ea typeface="Open Sans" panose="020B0606030504020204" pitchFamily="34" charset="0"/>
                    <a:cs typeface="Open Sans" panose="020B0606030504020204" pitchFamily="34" charset="0"/>
                  </a:rPr>
                  <a:t>modelo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TotalTechnologyModelPeriodActivityUpperLimit</a:t>
                </a:r>
                <a:r>
                  <a:rPr lang="en-GB" sz="2000" dirty="0">
                    <a:latin typeface="Open Sans" panose="020B0606030504020204" pitchFamily="34" charset="0"/>
                    <a:ea typeface="Open Sans" panose="020B0606030504020204" pitchFamily="34" charset="0"/>
                    <a:cs typeface="Open Sans" panose="020B0606030504020204" pitchFamily="34" charset="0"/>
                  </a:rPr>
                  <a:t>)</a:t>
                </a:r>
              </a:p>
              <a:p>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rPr>
                            <a:rPr lang="en-GB" sz="2400" b="0" i="0" dirty="0" smtClean="0">
                              <a:latin typeface="Cambria Math" panose="02040503050406030204" pitchFamily="18" charset="0"/>
                              <a:ea typeface="Cambria Math" panose="02040503050406030204" pitchFamily="18" charset="0"/>
                            </a:rPr>
                            <m:t>y</m:t>
                          </m:r>
                        </m:sub>
                        <m:sup/>
                        <m:e>
                          <m:r>
                            <a:rPr lang="en-GB" sz="2400" b="0" i="0" dirty="0" smtClean="0">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cs typeface="Cambria Math" panose="02040503050406030204" pitchFamily="18" charset="0"/>
                                </a:rPr>
                                <m:t>AtividadeAnual</m:t>
                              </m:r>
                            </m:e>
                            <m:sub>
                              <m:r>
                                <a:rPr lang="en-GB" sz="2400" i="1">
                                  <a:latin typeface="Cambria Math" panose="02040503050406030204" pitchFamily="18" charset="0"/>
                                  <a:ea typeface="Cambria Math" panose="02040503050406030204" pitchFamily="18" charset="0"/>
                                </a:rPr>
                                <m:t>𝑡</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𝑦</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Limite</m:t>
                      </m:r>
                      <m: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US" sz="2400" b="0" i="0" dirty="0" smtClean="0">
                          <a:latin typeface="Cambria Math" panose="02040503050406030204" pitchFamily="18" charset="0"/>
                          <a:ea typeface="Cambria Math" panose="02040503050406030204" pitchFamily="18" charset="0"/>
                          <a:cs typeface="Cambria Math" panose="02040503050406030204" pitchFamily="18" charset="0"/>
                        </a:rPr>
                        <m:t>M</m:t>
                      </m:r>
                      <m:r>
                        <a:rPr lang="en-US" sz="2400" i="1" dirty="0">
                          <a:latin typeface="Cambria Math" panose="02040503050406030204" pitchFamily="18" charset="0"/>
                          <a:ea typeface="Cambria Math" panose="02040503050406030204" pitchFamily="18" charset="0"/>
                          <a:cs typeface="Cambria Math" panose="02040503050406030204" pitchFamily="18" charset="0"/>
                        </a:rPr>
                        <m:t>á</m:t>
                      </m:r>
                      <m:r>
                        <a:rPr lang="en-US" sz="2400" b="0" i="1" dirty="0" smtClean="0">
                          <a:latin typeface="Cambria Math" panose="02040503050406030204" pitchFamily="18" charset="0"/>
                          <a:ea typeface="Cambria Math" panose="02040503050406030204" pitchFamily="18" charset="0"/>
                          <a:cs typeface="Cambria Math" panose="02040503050406030204" pitchFamily="18" charset="0"/>
                        </a:rPr>
                        <m:t>𝑥𝑖𝑚𝑜</m:t>
                      </m:r>
                    </m:oMath>
                  </m:oMathPara>
                </a14:m>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Choice>
        <mc:Fallback>
          <p:sp>
            <p:nvSpPr>
              <p:cNvPr id="5" name="TextBox 4">
                <a:extLst>
                  <a:ext uri="{FF2B5EF4-FFF2-40B4-BE49-F238E27FC236}">
                    <a16:creationId xmlns:a16="http://schemas.microsoft.com/office/drawing/2014/main" id="{D85D7CA1-94C5-C552-96AC-897A1052A677}"/>
                  </a:ext>
                </a:extLst>
              </p:cNvPr>
              <p:cNvSpPr txBox="1">
                <a:spLocks noRot="1" noChangeAspect="1" noMove="1" noResize="1" noEditPoints="1" noAdjustHandles="1" noChangeArrowheads="1" noChangeShapeType="1" noTextEdit="1"/>
              </p:cNvSpPr>
              <p:nvPr/>
            </p:nvSpPr>
            <p:spPr>
              <a:xfrm>
                <a:off x="228600" y="1430737"/>
                <a:ext cx="12242800" cy="5497339"/>
              </a:xfrm>
              <a:prstGeom prst="rect">
                <a:avLst/>
              </a:prstGeom>
              <a:blipFill>
                <a:blip r:embed="rId5"/>
                <a:stretch>
                  <a:fillRect l="-829" t="-922" b="-31106"/>
                </a:stretch>
              </a:blipFill>
            </p:spPr>
            <p:txBody>
              <a:bodyPr/>
              <a:lstStyle/>
              <a:p>
                <a:r>
                  <a:rPr lang="en-BR">
                    <a:noFill/>
                  </a:rPr>
                  <a:t> </a:t>
                </a:r>
              </a:p>
            </p:txBody>
          </p:sp>
        </mc:Fallback>
      </mc:AlternateContent>
      <p:pic>
        <p:nvPicPr>
          <p:cNvPr id="6" name="synthesize (31)">
            <a:hlinkClick r:id="" action="ppaction://media"/>
            <a:extLst>
              <a:ext uri="{FF2B5EF4-FFF2-40B4-BE49-F238E27FC236}">
                <a16:creationId xmlns:a16="http://schemas.microsoft.com/office/drawing/2014/main" id="{49F7AF3A-A5EA-903A-0A58-24A45E5087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2774" y="653595"/>
            <a:ext cx="994351" cy="994351"/>
          </a:xfrm>
          <a:prstGeom prst="rect">
            <a:avLst/>
          </a:prstGeom>
        </p:spPr>
      </p:pic>
    </p:spTree>
    <p:extLst>
      <p:ext uri="{BB962C8B-B14F-4D97-AF65-F5344CB8AC3E}">
        <p14:creationId xmlns:p14="http://schemas.microsoft.com/office/powerpoint/2010/main" val="293421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EFF1E60-6153-3963-8AE8-99FC2FD6BBE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0CE033-6322-5AFC-5CD4-399DF4A9769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23</a:t>
            </a:fld>
            <a:endParaRPr lang="sv-SE" sz="1000" b="1" dirty="0">
              <a:solidFill>
                <a:schemeClr val="bg1"/>
              </a:solidFill>
            </a:endParaRPr>
          </a:p>
        </p:txBody>
      </p:sp>
      <p:sp>
        <p:nvSpPr>
          <p:cNvPr id="2" name="Rectangle 1">
            <a:extLst>
              <a:ext uri="{FF2B5EF4-FFF2-40B4-BE49-F238E27FC236}">
                <a16:creationId xmlns:a16="http://schemas.microsoft.com/office/drawing/2014/main" id="{9098D751-22F8-99BF-BC63-A7640FA8D01A}"/>
              </a:ext>
            </a:extLst>
          </p:cNvPr>
          <p:cNvSpPr/>
          <p:nvPr/>
        </p:nvSpPr>
        <p:spPr>
          <a:xfrm>
            <a:off x="701472" y="1103614"/>
            <a:ext cx="64994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10.4.2 Por que UDCs (User Defined Constraints) ?</a:t>
            </a:r>
          </a:p>
        </p:txBody>
      </p:sp>
      <p:sp>
        <p:nvSpPr>
          <p:cNvPr id="4" name="Title 10">
            <a:extLst>
              <a:ext uri="{FF2B5EF4-FFF2-40B4-BE49-F238E27FC236}">
                <a16:creationId xmlns:a16="http://schemas.microsoft.com/office/drawing/2014/main" id="{2DB98FC8-D487-059A-4F35-6F8C18850EE4}"/>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Margem de reserva em OSeMOSYS  </a:t>
            </a:r>
          </a:p>
        </p:txBody>
      </p:sp>
      <p:sp>
        <p:nvSpPr>
          <p:cNvPr id="5" name="TextBox 4">
            <a:extLst>
              <a:ext uri="{FF2B5EF4-FFF2-40B4-BE49-F238E27FC236}">
                <a16:creationId xmlns:a16="http://schemas.microsoft.com/office/drawing/2014/main" id="{C4507B1E-895B-D565-4D1A-5B30C76AF178}"/>
              </a:ext>
            </a:extLst>
          </p:cNvPr>
          <p:cNvSpPr txBox="1"/>
          <p:nvPr/>
        </p:nvSpPr>
        <p:spPr>
          <a:xfrm>
            <a:off x="643006" y="1710137"/>
            <a:ext cx="10905988" cy="4524315"/>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No entanto, as restrições padrão têm várias limitações:</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As restrições só podem ser aplicadas a tecnologias individuais, e não a grupos de tecnologias</a:t>
            </a:r>
          </a:p>
          <a:p>
            <a:pPr lvl="2"/>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As restrições precisam ser valores absolutos (GW, PJ) e não podem ser valores relativos (% de GW/PJ de outras tecnologias)</a:t>
            </a:r>
          </a:p>
          <a:p>
            <a:endParaRPr lang="es-CO" sz="2400" dirty="0">
              <a:latin typeface="Open Sans" panose="020B0606030504020204" pitchFamily="34" charset="0"/>
              <a:ea typeface="Open Sans" panose="020B0606030504020204" pitchFamily="34" charset="0"/>
              <a:cs typeface="Open Sans" panose="020B0606030504020204" pitchFamily="34" charset="0"/>
            </a:endParaRPr>
          </a:p>
          <a:p>
            <a:r>
              <a:rPr lang="es-CO" sz="2400" dirty="0">
                <a:latin typeface="Open Sans" panose="020B0606030504020204" pitchFamily="34" charset="0"/>
                <a:ea typeface="Open Sans" panose="020B0606030504020204" pitchFamily="34" charset="0"/>
                <a:cs typeface="Open Sans" panose="020B0606030504020204" pitchFamily="34" charset="0"/>
              </a:rPr>
              <a:t>As </a:t>
            </a:r>
            <a:r>
              <a:rPr lang="es-CO" sz="2400" dirty="0" err="1">
                <a:latin typeface="Open Sans" panose="020B0606030504020204" pitchFamily="34" charset="0"/>
                <a:ea typeface="Open Sans" panose="020B0606030504020204" pitchFamily="34" charset="0"/>
                <a:cs typeface="Open Sans" panose="020B0606030504020204" pitchFamily="34" charset="0"/>
              </a:rPr>
              <a:t>restrições</a:t>
            </a:r>
            <a:r>
              <a:rPr lang="es-CO" sz="2400" dirty="0">
                <a:latin typeface="Open Sans" panose="020B0606030504020204" pitchFamily="34" charset="0"/>
                <a:ea typeface="Open Sans" panose="020B0606030504020204" pitchFamily="34" charset="0"/>
                <a:cs typeface="Open Sans" panose="020B0606030504020204" pitchFamily="34" charset="0"/>
              </a:rPr>
              <a:t> definidas pelo </a:t>
            </a:r>
            <a:r>
              <a:rPr lang="es-CO" sz="2400" dirty="0" err="1">
                <a:latin typeface="Open Sans" panose="020B0606030504020204" pitchFamily="34" charset="0"/>
                <a:ea typeface="Open Sans" panose="020B0606030504020204" pitchFamily="34" charset="0"/>
                <a:cs typeface="Open Sans" panose="020B0606030504020204" pitchFamily="34" charset="0"/>
              </a:rPr>
              <a:t>usuário</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User</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Defined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Constraints</a:t>
            </a:r>
            <a:r>
              <a:rPr lang="es-CO" sz="2400" dirty="0">
                <a:latin typeface="Open Sans" panose="020B0606030504020204" pitchFamily="34" charset="0"/>
                <a:ea typeface="Open Sans" panose="020B0606030504020204" pitchFamily="34" charset="0"/>
                <a:cs typeface="Open Sans" panose="020B0606030504020204" pitchFamily="34" charset="0"/>
              </a:rPr>
              <a:t> -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superam</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essas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duas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limitações</a:t>
            </a:r>
            <a:r>
              <a:rPr lang="es-CO" sz="2400" dirty="0">
                <a:latin typeface="Open Sans" panose="020B0606030504020204" pitchFamily="34" charset="0"/>
                <a:ea typeface="Open Sans" panose="020B0606030504020204" pitchFamily="34" charset="0"/>
                <a:cs typeface="Open Sans" panose="020B0606030504020204" pitchFamily="34" charset="0"/>
              </a:rPr>
              <a:t>.</a:t>
            </a:r>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synthesize (32)">
            <a:hlinkClick r:id="" action="ppaction://media"/>
            <a:extLst>
              <a:ext uri="{FF2B5EF4-FFF2-40B4-BE49-F238E27FC236}">
                <a16:creationId xmlns:a16="http://schemas.microsoft.com/office/drawing/2014/main" id="{D8321A03-EAB4-85E1-2E64-A77FDEC6C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7166" y="234107"/>
            <a:ext cx="915216" cy="915216"/>
          </a:xfrm>
          <a:prstGeom prst="rect">
            <a:avLst/>
          </a:prstGeom>
        </p:spPr>
      </p:pic>
    </p:spTree>
    <p:extLst>
      <p:ext uri="{BB962C8B-B14F-4D97-AF65-F5344CB8AC3E}">
        <p14:creationId xmlns:p14="http://schemas.microsoft.com/office/powerpoint/2010/main" val="40846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4CF90D9-5D20-35ED-53A9-B28C8BDE38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6EDE160-56AB-3F56-C2F4-D90CBC02FC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24</a:t>
            </a:fld>
            <a:endParaRPr lang="sv-SE" sz="1000" b="1" dirty="0">
              <a:solidFill>
                <a:schemeClr val="bg1"/>
              </a:solidFill>
            </a:endParaRPr>
          </a:p>
        </p:txBody>
      </p:sp>
      <p:sp>
        <p:nvSpPr>
          <p:cNvPr id="2" name="Rectangle 1">
            <a:extLst>
              <a:ext uri="{FF2B5EF4-FFF2-40B4-BE49-F238E27FC236}">
                <a16:creationId xmlns:a16="http://schemas.microsoft.com/office/drawing/2014/main" id="{AF8EF626-0075-4748-A11C-1E890929CA3B}"/>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10.4.3 Equação geral da UDC</a:t>
            </a:r>
          </a:p>
        </p:txBody>
      </p:sp>
      <p:sp>
        <p:nvSpPr>
          <p:cNvPr id="4" name="Title 10">
            <a:extLst>
              <a:ext uri="{FF2B5EF4-FFF2-40B4-BE49-F238E27FC236}">
                <a16:creationId xmlns:a16="http://schemas.microsoft.com/office/drawing/2014/main" id="{77F24F01-C547-91B1-B57A-C09B21CA1E9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Margem de reserva em OSeMOSYS  </a:t>
            </a:r>
          </a:p>
        </p:txBody>
      </p:sp>
      <p:sp>
        <p:nvSpPr>
          <p:cNvPr id="5" name="TextBox 4">
            <a:extLst>
              <a:ext uri="{FF2B5EF4-FFF2-40B4-BE49-F238E27FC236}">
                <a16:creationId xmlns:a16="http://schemas.microsoft.com/office/drawing/2014/main" id="{B0C8E7EB-45A1-2142-8F96-A7BF3CEECEB0}"/>
              </a:ext>
            </a:extLst>
          </p:cNvPr>
          <p:cNvSpPr txBox="1"/>
          <p:nvPr/>
        </p:nvSpPr>
        <p:spPr>
          <a:xfrm>
            <a:off x="643006" y="1710137"/>
            <a:ext cx="10905988" cy="461665"/>
          </a:xfrm>
          <a:prstGeom prst="rect">
            <a:avLst/>
          </a:prstGeom>
          <a:noFill/>
        </p:spPr>
        <p:txBody>
          <a:bodyPr wrap="square">
            <a:spAutoFit/>
          </a:bodyPr>
          <a:lstStyle/>
          <a:p>
            <a:r>
              <a:rPr lang="es-CO" sz="2400" dirty="0">
                <a:latin typeface="Open Sans" panose="020B0606030504020204" pitchFamily="34" charset="0"/>
                <a:ea typeface="Open Sans" panose="020B0606030504020204" pitchFamily="34" charset="0"/>
                <a:cs typeface="Open Sans" panose="020B0606030504020204" pitchFamily="34" charset="0"/>
              </a:rPr>
              <a:t>Em </a:t>
            </a:r>
            <a:r>
              <a:rPr lang="es-CO" sz="2400" dirty="0" err="1">
                <a:latin typeface="Open Sans" panose="020B0606030504020204" pitchFamily="34" charset="0"/>
                <a:ea typeface="Open Sans" panose="020B0606030504020204" pitchFamily="34" charset="0"/>
                <a:cs typeface="Open Sans" panose="020B0606030504020204" pitchFamily="34" charset="0"/>
              </a:rPr>
              <a:t>termos </a:t>
            </a:r>
            <a:r>
              <a:rPr lang="es-CO" sz="2400" dirty="0">
                <a:latin typeface="Open Sans" panose="020B0606030504020204" pitchFamily="34" charset="0"/>
                <a:ea typeface="Open Sans" panose="020B0606030504020204" pitchFamily="34" charset="0"/>
                <a:cs typeface="Open Sans" panose="020B0606030504020204" pitchFamily="34" charset="0"/>
              </a:rPr>
              <a:t>simples, </a:t>
            </a:r>
            <a:r>
              <a:rPr lang="es-CO" sz="2400" dirty="0" err="1">
                <a:latin typeface="Open Sans" panose="020B0606030504020204" pitchFamily="34" charset="0"/>
                <a:ea typeface="Open Sans" panose="020B0606030504020204" pitchFamily="34" charset="0"/>
                <a:cs typeface="Open Sans" panose="020B0606030504020204" pitchFamily="34" charset="0"/>
              </a:rPr>
              <a:t>os UDCs têm a seguinte equação de geração</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6AC7BE-B9F5-B710-7A68-B3AD63B4FB21}"/>
                  </a:ext>
                </a:extLst>
              </p:cNvPr>
              <p:cNvSpPr txBox="1"/>
              <p:nvPr/>
            </p:nvSpPr>
            <p:spPr>
              <a:xfrm>
                <a:off x="1385682" y="2656402"/>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p14="http://schemas.microsoft.com/office/powerpoint/2010/main" xmlns:a16="http://schemas.microsoft.com/office/drawing/2014/main" xmlns="">
          <p:sp>
            <p:nvSpPr>
              <p:cNvPr id="6" name="TextBox 5">
                <a:extLst>
                  <a:ext uri="{FF2B5EF4-FFF2-40B4-BE49-F238E27FC236}">
                    <a16:creationId xmlns:a16="http://schemas.microsoft.com/office/drawing/2014/main" id="{836AC7BE-B9F5-B710-7A68-B3AD63B4FB21}"/>
                  </a:ext>
                </a:extLst>
              </p:cNvPr>
              <p:cNvSpPr txBox="1">
                <a:spLocks noRot="1" noChangeAspect="1" noMove="1" noResize="1" noEditPoints="1" noAdjustHandles="1" noChangeArrowheads="1" noChangeShapeType="1" noTextEdit="1"/>
              </p:cNvSpPr>
              <p:nvPr/>
            </p:nvSpPr>
            <p:spPr>
              <a:xfrm>
                <a:off x="1385682" y="2656402"/>
                <a:ext cx="9088645" cy="1153777"/>
              </a:xfrm>
              <a:prstGeom prst="rect">
                <a:avLst/>
              </a:prstGeom>
              <a:blipFill>
                <a:blip r:embed="rId5"/>
                <a:stretch>
                  <a:fillRect l="-5439" t="-107692" b="-147253"/>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D8644451-802F-3793-3208-AA4B09773777}"/>
              </a:ext>
            </a:extLst>
          </p:cNvPr>
          <p:cNvSpPr txBox="1"/>
          <p:nvPr/>
        </p:nvSpPr>
        <p:spPr>
          <a:xfrm>
            <a:off x="895350" y="3901369"/>
            <a:ext cx="9353550" cy="461665"/>
          </a:xfrm>
          <a:prstGeom prst="rect">
            <a:avLst/>
          </a:prstGeom>
          <a:noFill/>
        </p:spPr>
        <p:txBody>
          <a:bodyPr wrap="square" rtlCol="0">
            <a:spAutoFit/>
          </a:bodyPr>
          <a:lstStyle/>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33)">
            <a:hlinkClick r:id="" action="ppaction://media"/>
            <a:extLst>
              <a:ext uri="{FF2B5EF4-FFF2-40B4-BE49-F238E27FC236}">
                <a16:creationId xmlns:a16="http://schemas.microsoft.com/office/drawing/2014/main" id="{5248E282-5729-A28D-6F38-0384DDEB8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921" y="335033"/>
            <a:ext cx="928279" cy="928279"/>
          </a:xfrm>
          <a:prstGeom prst="rect">
            <a:avLst/>
          </a:prstGeom>
        </p:spPr>
      </p:pic>
    </p:spTree>
    <p:extLst>
      <p:ext uri="{BB962C8B-B14F-4D97-AF65-F5344CB8AC3E}">
        <p14:creationId xmlns:p14="http://schemas.microsoft.com/office/powerpoint/2010/main" val="17648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70EC3EF-E2AD-E189-559C-C7B40B88415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D4CF2D-D63C-744D-BF9C-398028D4015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25</a:t>
            </a:fld>
            <a:endParaRPr lang="sv-SE" sz="1000" b="1" dirty="0">
              <a:solidFill>
                <a:schemeClr val="bg1"/>
              </a:solidFill>
            </a:endParaRPr>
          </a:p>
        </p:txBody>
      </p:sp>
      <p:sp>
        <p:nvSpPr>
          <p:cNvPr id="2" name="Rectangle 1">
            <a:extLst>
              <a:ext uri="{FF2B5EF4-FFF2-40B4-BE49-F238E27FC236}">
                <a16:creationId xmlns:a16="http://schemas.microsoft.com/office/drawing/2014/main" id="{8621AE4C-12EA-AD4E-A463-5D35B0987F15}"/>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10.4.4 Equação geral da UDC</a:t>
            </a:r>
          </a:p>
        </p:txBody>
      </p:sp>
      <p:sp>
        <p:nvSpPr>
          <p:cNvPr id="4" name="Title 10">
            <a:extLst>
              <a:ext uri="{FF2B5EF4-FFF2-40B4-BE49-F238E27FC236}">
                <a16:creationId xmlns:a16="http://schemas.microsoft.com/office/drawing/2014/main" id="{CDA4A2C6-8913-817D-15C2-5445B62F29D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Margem de reserva em OSeMOSYS  </a:t>
            </a:r>
          </a:p>
        </p:txBody>
      </p:sp>
      <p:sp>
        <p:nvSpPr>
          <p:cNvPr id="5" name="TextBox 4">
            <a:extLst>
              <a:ext uri="{FF2B5EF4-FFF2-40B4-BE49-F238E27FC236}">
                <a16:creationId xmlns:a16="http://schemas.microsoft.com/office/drawing/2014/main" id="{33293B77-6D76-130B-F5DE-8F01061F17D0}"/>
              </a:ext>
            </a:extLst>
          </p:cNvPr>
          <p:cNvSpPr txBox="1"/>
          <p:nvPr/>
        </p:nvSpPr>
        <p:spPr>
          <a:xfrm>
            <a:off x="643006" y="1710137"/>
            <a:ext cx="10905988" cy="461665"/>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Para criar e personalizar o UDC, o usuário escolhe</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AD924C-8A38-7681-9DBE-0E840A4F00D7}"/>
                  </a:ext>
                </a:extLst>
              </p:cNvPr>
              <p:cNvSpPr txBox="1"/>
              <p:nvPr/>
            </p:nvSpPr>
            <p:spPr>
              <a:xfrm>
                <a:off x="1385682" y="2312534"/>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p14="http://schemas.microsoft.com/office/powerpoint/2010/main" xmlns:a16="http://schemas.microsoft.com/office/drawing/2014/main" xmlns="">
          <p:sp>
            <p:nvSpPr>
              <p:cNvPr id="6" name="TextBox 5">
                <a:extLst>
                  <a:ext uri="{FF2B5EF4-FFF2-40B4-BE49-F238E27FC236}">
                    <a16:creationId xmlns:a16="http://schemas.microsoft.com/office/drawing/2014/main" id="{3AAD924C-8A38-7681-9DBE-0E840A4F00D7}"/>
                  </a:ext>
                </a:extLst>
              </p:cNvPr>
              <p:cNvSpPr txBox="1">
                <a:spLocks noRot="1" noChangeAspect="1" noMove="1" noResize="1" noEditPoints="1" noAdjustHandles="1" noChangeArrowheads="1" noChangeShapeType="1" noTextEdit="1"/>
              </p:cNvSpPr>
              <p:nvPr/>
            </p:nvSpPr>
            <p:spPr>
              <a:xfrm>
                <a:off x="1385682" y="2312534"/>
                <a:ext cx="9088645" cy="1153777"/>
              </a:xfrm>
              <a:prstGeom prst="rect">
                <a:avLst/>
              </a:prstGeom>
              <a:blipFill>
                <a:blip r:embed="rId5"/>
                <a:stretch>
                  <a:fillRect l="-5439" t="-104301" b="-144086"/>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971AF72A-4019-EC73-0B7B-8E02340097F9}"/>
              </a:ext>
            </a:extLst>
          </p:cNvPr>
          <p:cNvSpPr txBox="1"/>
          <p:nvPr/>
        </p:nvSpPr>
        <p:spPr>
          <a:xfrm>
            <a:off x="934117" y="3952626"/>
            <a:ext cx="3426887" cy="2308324"/>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a qual variável a restrição se aplica</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Nova capacidade,</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Capacidade total, ou</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Atividade</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429FDAC-5C92-A0B6-04F1-1F705BD0B2AD}"/>
              </a:ext>
            </a:extLst>
          </p:cNvPr>
          <p:cNvSpPr txBox="1"/>
          <p:nvPr/>
        </p:nvSpPr>
        <p:spPr>
          <a:xfrm>
            <a:off x="7030686" y="3952626"/>
            <a:ext cx="2189798"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se a equação é uma desigualdade ( ) ou uma igualdade (=).</a:t>
            </a:r>
          </a:p>
        </p:txBody>
      </p:sp>
      <p:sp>
        <p:nvSpPr>
          <p:cNvPr id="12" name="TextBox 11">
            <a:extLst>
              <a:ext uri="{FF2B5EF4-FFF2-40B4-BE49-F238E27FC236}">
                <a16:creationId xmlns:a16="http://schemas.microsoft.com/office/drawing/2014/main" id="{067507B9-1525-F961-303A-BE7ADCCA68C4}"/>
              </a:ext>
            </a:extLst>
          </p:cNvPr>
          <p:cNvSpPr txBox="1"/>
          <p:nvPr/>
        </p:nvSpPr>
        <p:spPr>
          <a:xfrm>
            <a:off x="9431271" y="3952626"/>
            <a:ext cx="2019300" cy="1200329"/>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o valor da constante UDC</a:t>
            </a:r>
          </a:p>
        </p:txBody>
      </p:sp>
      <p:sp>
        <p:nvSpPr>
          <p:cNvPr id="13" name="TextBox 12">
            <a:extLst>
              <a:ext uri="{FF2B5EF4-FFF2-40B4-BE49-F238E27FC236}">
                <a16:creationId xmlns:a16="http://schemas.microsoft.com/office/drawing/2014/main" id="{004DAF14-0BE2-2393-B91C-889D2C1A7F41}"/>
              </a:ext>
            </a:extLst>
          </p:cNvPr>
          <p:cNvSpPr txBox="1"/>
          <p:nvPr/>
        </p:nvSpPr>
        <p:spPr>
          <a:xfrm>
            <a:off x="4630102" y="3952626"/>
            <a:ext cx="2189798" cy="1569660"/>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o valor do multiplicador para cada tecnologia</a:t>
            </a:r>
          </a:p>
        </p:txBody>
      </p:sp>
      <p:cxnSp>
        <p:nvCxnSpPr>
          <p:cNvPr id="17" name="Straight Arrow Connector 16">
            <a:extLst>
              <a:ext uri="{FF2B5EF4-FFF2-40B4-BE49-F238E27FC236}">
                <a16:creationId xmlns:a16="http://schemas.microsoft.com/office/drawing/2014/main" id="{77376F95-11DA-4694-8C46-56F6B11F88AC}"/>
              </a:ext>
            </a:extLst>
          </p:cNvPr>
          <p:cNvCxnSpPr>
            <a:cxnSpLocks/>
            <a:endCxn id="13" idx="0"/>
          </p:cNvCxnSpPr>
          <p:nvPr/>
        </p:nvCxnSpPr>
        <p:spPr>
          <a:xfrm flipH="1">
            <a:off x="5725001" y="3217822"/>
            <a:ext cx="26938"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926809F-5DE8-9B32-60AE-C77CEF738F8B}"/>
              </a:ext>
            </a:extLst>
          </p:cNvPr>
          <p:cNvCxnSpPr>
            <a:cxnSpLocks/>
            <a:endCxn id="9" idx="0"/>
          </p:cNvCxnSpPr>
          <p:nvPr/>
        </p:nvCxnSpPr>
        <p:spPr>
          <a:xfrm flipH="1">
            <a:off x="2647561" y="3231065"/>
            <a:ext cx="972891"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A9EEF6C-C3A8-5C26-961E-B2EBB546B442}"/>
              </a:ext>
            </a:extLst>
          </p:cNvPr>
          <p:cNvCxnSpPr>
            <a:cxnSpLocks/>
            <a:endCxn id="11" idx="0"/>
          </p:cNvCxnSpPr>
          <p:nvPr/>
        </p:nvCxnSpPr>
        <p:spPr>
          <a:xfrm>
            <a:off x="7291641" y="3231065"/>
            <a:ext cx="833944"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0BE0347-7C34-846E-6E83-07782F474205}"/>
              </a:ext>
            </a:extLst>
          </p:cNvPr>
          <p:cNvCxnSpPr>
            <a:cxnSpLocks/>
            <a:endCxn id="12" idx="0"/>
          </p:cNvCxnSpPr>
          <p:nvPr/>
        </p:nvCxnSpPr>
        <p:spPr>
          <a:xfrm>
            <a:off x="8882984" y="3217822"/>
            <a:ext cx="155793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 name="synthesize (34)">
            <a:hlinkClick r:id="" action="ppaction://media"/>
            <a:extLst>
              <a:ext uri="{FF2B5EF4-FFF2-40B4-BE49-F238E27FC236}">
                <a16:creationId xmlns:a16="http://schemas.microsoft.com/office/drawing/2014/main" id="{DAABD44A-84A5-9294-3A28-D76CE2D59F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4396" y="206291"/>
            <a:ext cx="1072539" cy="1072539"/>
          </a:xfrm>
          <a:prstGeom prst="rect">
            <a:avLst/>
          </a:prstGeom>
        </p:spPr>
      </p:pic>
    </p:spTree>
    <p:extLst>
      <p:ext uri="{BB962C8B-B14F-4D97-AF65-F5344CB8AC3E}">
        <p14:creationId xmlns:p14="http://schemas.microsoft.com/office/powerpoint/2010/main" val="10529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EC9469-993A-6918-8F0A-44A2C6BAD34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1BDD010-8212-A46D-F8CC-9BA67687967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26</a:t>
            </a:fld>
            <a:endParaRPr lang="sv-SE" sz="1000" b="1" dirty="0">
              <a:solidFill>
                <a:schemeClr val="bg1"/>
              </a:solidFill>
            </a:endParaRPr>
          </a:p>
        </p:txBody>
      </p:sp>
      <p:sp>
        <p:nvSpPr>
          <p:cNvPr id="2" name="Rectangle 1">
            <a:extLst>
              <a:ext uri="{FF2B5EF4-FFF2-40B4-BE49-F238E27FC236}">
                <a16:creationId xmlns:a16="http://schemas.microsoft.com/office/drawing/2014/main" id="{7EBBDB9A-0784-83E3-ACDD-BCF3D876A827}"/>
              </a:ext>
            </a:extLst>
          </p:cNvPr>
          <p:cNvSpPr/>
          <p:nvPr/>
        </p:nvSpPr>
        <p:spPr>
          <a:xfrm>
            <a:off x="701472" y="1103614"/>
            <a:ext cx="71852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10.4.5 Representação da margem de reserva Parte 1</a:t>
            </a:r>
          </a:p>
        </p:txBody>
      </p:sp>
      <p:sp>
        <p:nvSpPr>
          <p:cNvPr id="4" name="Title 10">
            <a:extLst>
              <a:ext uri="{FF2B5EF4-FFF2-40B4-BE49-F238E27FC236}">
                <a16:creationId xmlns:a16="http://schemas.microsoft.com/office/drawing/2014/main" id="{28997DD7-83C9-9F8A-B4B6-075DA8497CF9}"/>
              </a:ext>
            </a:extLst>
          </p:cNvPr>
          <p:cNvSpPr txBox="1">
            <a:spLocks/>
          </p:cNvSpPr>
          <p:nvPr/>
        </p:nvSpPr>
        <p:spPr>
          <a:xfrm>
            <a:off x="572885" y="226111"/>
            <a:ext cx="10714240" cy="8152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Margem de reserva em OSeMOSYS  </a:t>
            </a:r>
          </a:p>
        </p:txBody>
      </p:sp>
      <p:sp>
        <p:nvSpPr>
          <p:cNvPr id="5" name="TextBox 4">
            <a:extLst>
              <a:ext uri="{FF2B5EF4-FFF2-40B4-BE49-F238E27FC236}">
                <a16:creationId xmlns:a16="http://schemas.microsoft.com/office/drawing/2014/main" id="{9EFC6FC2-958A-3325-96B6-3B72FFE3BA7A}"/>
              </a:ext>
            </a:extLst>
          </p:cNvPr>
          <p:cNvSpPr txBox="1"/>
          <p:nvPr/>
        </p:nvSpPr>
        <p:spPr>
          <a:xfrm>
            <a:off x="643006" y="1481537"/>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Supondo um fator de capacidade de 1 para a tecnologia de transmissão, a capacidade de transmissão pode servir como um indicador da capacidade total de geração necessária.</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872BB43-DC22-E7E8-9C9C-6D04C5A1C98E}"/>
                  </a:ext>
                </a:extLst>
              </p:cNvPr>
              <p:cNvSpPr txBox="1"/>
              <p:nvPr/>
            </p:nvSpPr>
            <p:spPr>
              <a:xfrm>
                <a:off x="-362643" y="2590882"/>
                <a:ext cx="12357793" cy="151695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200" i="1" smtClean="0">
                          <a:latin typeface="Cambria Math" panose="02040503050406030204" pitchFamily="18" charset="0"/>
                        </a:rPr>
                        <m:t>𝐶𝑎𝑝𝑎𝑐𝑖𝑑𝑎𝑑𝑒</m:t>
                      </m:r>
                      <m:r>
                        <a:rPr lang="en-US" sz="2200" i="1" smtClean="0">
                          <a:latin typeface="Cambria Math" panose="02040503050406030204" pitchFamily="18" charset="0"/>
                        </a:rPr>
                        <m:t> </m:t>
                      </m:r>
                      <m:r>
                        <a:rPr lang="en-US" sz="2200" i="1" smtClean="0">
                          <a:latin typeface="Cambria Math" panose="02040503050406030204" pitchFamily="18" charset="0"/>
                        </a:rPr>
                        <m:t>𝑇𝑟𝑎𝑛𝑠𝑚𝑖𝑠𝑠</m:t>
                      </m:r>
                      <m:r>
                        <a:rPr lang="en-US" sz="2200" i="1">
                          <a:latin typeface="Cambria Math" panose="02040503050406030204" pitchFamily="18" charset="0"/>
                        </a:rPr>
                        <m:t>ã</m:t>
                      </m:r>
                      <m:r>
                        <a:rPr lang="en-US" sz="2200" i="1">
                          <a:latin typeface="Cambria Math" panose="02040503050406030204" pitchFamily="18" charset="0"/>
                        </a:rPr>
                        <m:t>𝑜</m:t>
                      </m:r>
                      <m:r>
                        <a:rPr lang="es-CO" sz="2200" i="1">
                          <a:latin typeface="Cambria Math" panose="02040503050406030204" pitchFamily="18" charset="0"/>
                        </a:rPr>
                        <m:t>∗</m:t>
                      </m:r>
                      <m:d>
                        <m:dPr>
                          <m:ctrlPr>
                            <a:rPr lang="es-CO" sz="2200" i="1">
                              <a:latin typeface="Cambria Math" panose="02040503050406030204" pitchFamily="18" charset="0"/>
                            </a:rPr>
                          </m:ctrlPr>
                        </m:dPr>
                        <m:e>
                          <m:f>
                            <m:fPr>
                              <m:ctrlPr>
                                <a:rPr lang="es-CO" sz="2200" i="1">
                                  <a:latin typeface="Cambria Math" panose="02040503050406030204" pitchFamily="18" charset="0"/>
                                </a:rPr>
                              </m:ctrlPr>
                            </m:fPr>
                            <m:num>
                              <m:r>
                                <a:rPr lang="es-CO" sz="2200" i="1">
                                  <a:latin typeface="Cambria Math" panose="02040503050406030204" pitchFamily="18" charset="0"/>
                                </a:rPr>
                                <m:t>1</m:t>
                              </m:r>
                            </m:num>
                            <m:den>
                              <m:r>
                                <a:rPr lang="en-US" sz="2200" i="1">
                                  <a:latin typeface="Cambria Math" panose="02040503050406030204" pitchFamily="18" charset="0"/>
                                </a:rPr>
                                <m:t>𝐸𝑓𝑖𝑐𝑖</m:t>
                              </m:r>
                              <m:r>
                                <a:rPr lang="en-US" sz="2200" i="1">
                                  <a:latin typeface="Cambria Math" panose="02040503050406030204" pitchFamily="18" charset="0"/>
                                </a:rPr>
                                <m:t>ê</m:t>
                              </m:r>
                              <m:r>
                                <a:rPr lang="en-US" sz="2200" i="1">
                                  <a:latin typeface="Cambria Math" panose="02040503050406030204" pitchFamily="18" charset="0"/>
                                </a:rPr>
                                <m:t>𝑛𝑐𝑖𝑎</m:t>
                              </m:r>
                              <m:r>
                                <a:rPr lang="en-US" sz="2200" i="1">
                                  <a:latin typeface="Cambria Math" panose="02040503050406030204" pitchFamily="18" charset="0"/>
                                </a:rPr>
                                <m:t> </m:t>
                              </m:r>
                              <m:r>
                                <a:rPr lang="es-CO" sz="2200" i="1">
                                  <a:latin typeface="Cambria Math" panose="02040503050406030204" pitchFamily="18" charset="0"/>
                                </a:rPr>
                                <m:t>𝑇𝑟𝑎𝑛𝑠𝑚𝑖𝑠𝑠</m:t>
                              </m:r>
                              <m:r>
                                <a:rPr lang="es-CO" sz="2200" i="1">
                                  <a:latin typeface="Cambria Math" panose="02040503050406030204" pitchFamily="18" charset="0"/>
                                </a:rPr>
                                <m:t>ã</m:t>
                              </m:r>
                              <m:r>
                                <a:rPr lang="en-US" sz="2200" i="1">
                                  <a:latin typeface="Cambria Math" panose="02040503050406030204" pitchFamily="18" charset="0"/>
                                </a:rPr>
                                <m:t>𝑜</m:t>
                              </m:r>
                            </m:den>
                          </m:f>
                        </m:e>
                      </m:d>
                      <m:r>
                        <a:rPr lang="es-CO" sz="2200" i="1">
                          <a:latin typeface="Cambria Math" panose="02040503050406030204" pitchFamily="18" charset="0"/>
                        </a:rPr>
                        <m:t>∗</m:t>
                      </m:r>
                      <m:d>
                        <m:dPr>
                          <m:ctrlPr>
                            <a:rPr lang="es-CO" sz="2200" i="1">
                              <a:latin typeface="Cambria Math" panose="02040503050406030204" pitchFamily="18" charset="0"/>
                            </a:rPr>
                          </m:ctrlPr>
                        </m:dPr>
                        <m:e>
                          <m:r>
                            <a:rPr lang="es-CO" sz="2200" i="1">
                              <a:latin typeface="Cambria Math" panose="02040503050406030204" pitchFamily="18" charset="0"/>
                            </a:rPr>
                            <m:t>1+</m:t>
                          </m:r>
                          <m:r>
                            <a:rPr lang="en-US" sz="2200" i="1">
                              <a:latin typeface="Cambria Math" panose="02040503050406030204" pitchFamily="18" charset="0"/>
                            </a:rPr>
                            <m:t>𝑀𝑎𝑟𝑔𝑒𝑚</m:t>
                          </m:r>
                          <m:r>
                            <a:rPr lang="en-US" sz="2200" i="1">
                              <a:latin typeface="Cambria Math" panose="02040503050406030204" pitchFamily="18" charset="0"/>
                            </a:rPr>
                            <m:t> </m:t>
                          </m:r>
                          <m:r>
                            <a:rPr lang="en-US" sz="2200" i="1">
                              <a:latin typeface="Cambria Math" panose="02040503050406030204" pitchFamily="18" charset="0"/>
                            </a:rPr>
                            <m:t>𝑑𝑒</m:t>
                          </m:r>
                          <m:r>
                            <a:rPr lang="en-US" sz="2200" i="1">
                              <a:latin typeface="Cambria Math" panose="02040503050406030204" pitchFamily="18" charset="0"/>
                            </a:rPr>
                            <m:t> </m:t>
                          </m:r>
                          <m:r>
                            <a:rPr lang="en-US" sz="2200" i="1">
                              <a:latin typeface="Cambria Math" panose="02040503050406030204" pitchFamily="18" charset="0"/>
                            </a:rPr>
                            <m:t>𝑅𝑒𝑠𝑒𝑟𝑣𝑎</m:t>
                          </m:r>
                        </m:e>
                      </m:d>
                      <m:r>
                        <a:rPr lang="es-CO" sz="2200" i="1">
                          <a:latin typeface="Cambria Math" panose="02040503050406030204" pitchFamily="18" charset="0"/>
                        </a:rPr>
                        <m:t>&lt;</m:t>
                      </m:r>
                      <m:nary>
                        <m:naryPr>
                          <m:chr m:val="∑"/>
                          <m:supHide m:val="on"/>
                          <m:ctrlPr>
                            <a:rPr lang="es-CO" sz="2200" i="1">
                              <a:latin typeface="Cambria Math" panose="02040503050406030204" pitchFamily="18" charset="0"/>
                            </a:rPr>
                          </m:ctrlPr>
                        </m:naryPr>
                        <m:sub>
                          <m:r>
                            <m:rPr>
                              <m:brk m:alnAt="7"/>
                            </m:rPr>
                            <a:rPr lang="es-CO" sz="2200" i="1">
                              <a:latin typeface="Cambria Math" panose="02040503050406030204" pitchFamily="18" charset="0"/>
                            </a:rPr>
                            <m:t>𝑡</m:t>
                          </m:r>
                        </m:sub>
                        <m:sup/>
                        <m:e>
                          <m:d>
                            <m:dPr>
                              <m:ctrlPr>
                                <a:rPr lang="es-CO" sz="2200" i="1">
                                  <a:latin typeface="Cambria Math" panose="02040503050406030204" pitchFamily="18" charset="0"/>
                                </a:rPr>
                              </m:ctrlPr>
                            </m:dPr>
                            <m:e>
                              <m:r>
                                <a:rPr lang="en-US" sz="2200" i="1">
                                  <a:latin typeface="Cambria Math" panose="02040503050406030204" pitchFamily="18" charset="0"/>
                                </a:rPr>
                                <m:t>𝐶𝑎𝑝𝑎𝑐𝑖𝑑𝑎𝑑𝑒</m:t>
                              </m:r>
                              <m:r>
                                <a:rPr lang="en-US" sz="2200" i="1">
                                  <a:latin typeface="Cambria Math" panose="02040503050406030204" pitchFamily="18" charset="0"/>
                                </a:rPr>
                                <m:t> </m:t>
                              </m:r>
                              <m:r>
                                <a:rPr lang="en-US" sz="2200" i="1">
                                  <a:latin typeface="Cambria Math" panose="02040503050406030204" pitchFamily="18" charset="0"/>
                                </a:rPr>
                                <m:t>𝑇𝑒𝑐𝑛𝑜𝑙𝑜𝑔𝑖𝑎</m:t>
                              </m:r>
                              <m:r>
                                <a:rPr lang="en-US" sz="2200" i="1">
                                  <a:latin typeface="Cambria Math" panose="02040503050406030204" pitchFamily="18" charset="0"/>
                                </a:rPr>
                                <m:t> </m:t>
                              </m:r>
                              <m:r>
                                <a:rPr lang="es-CO" sz="2200" i="1">
                                  <a:latin typeface="Cambria Math" panose="02040503050406030204" pitchFamily="18" charset="0"/>
                                </a:rPr>
                                <m:t>𝑂𝑛</m:t>
                              </m:r>
                              <m:r>
                                <a:rPr lang="es-CO" sz="2200" i="1">
                                  <a:latin typeface="Cambria Math" panose="02040503050406030204" pitchFamily="18" charset="0"/>
                                </a:rPr>
                                <m:t>−</m:t>
                              </m:r>
                              <m:r>
                                <a:rPr lang="en-US" sz="2200" i="1">
                                  <a:latin typeface="Cambria Math" panose="02040503050406030204" pitchFamily="18" charset="0"/>
                                </a:rPr>
                                <m:t>𝐺</m:t>
                              </m:r>
                              <m:r>
                                <a:rPr lang="es-CO" sz="2200" i="1">
                                  <a:latin typeface="Cambria Math" panose="02040503050406030204" pitchFamily="18" charset="0"/>
                                </a:rPr>
                                <m:t>𝑟𝑖𝑑</m:t>
                              </m:r>
                              <m:r>
                                <a:rPr lang="es-CO" sz="2200" i="1">
                                  <a:latin typeface="Cambria Math" panose="02040503050406030204" pitchFamily="18" charset="0"/>
                                </a:rPr>
                                <m:t>∗</m:t>
                              </m:r>
                              <m:r>
                                <a:rPr lang="en-US" sz="2200" i="1">
                                  <a:latin typeface="Cambria Math" panose="02040503050406030204" pitchFamily="18" charset="0"/>
                                </a:rPr>
                                <m:t>𝐶𝑟</m:t>
                              </m:r>
                              <m:r>
                                <a:rPr lang="en-US" sz="2200" i="1">
                                  <a:latin typeface="Cambria Math" panose="02040503050406030204" pitchFamily="18" charset="0"/>
                                </a:rPr>
                                <m:t>é</m:t>
                              </m:r>
                              <m:r>
                                <a:rPr lang="en-US" sz="2200" i="1">
                                  <a:latin typeface="Cambria Math" panose="02040503050406030204" pitchFamily="18" charset="0"/>
                                </a:rPr>
                                <m:t>𝑑𝑖𝑡𝑜</m:t>
                              </m:r>
                              <m:r>
                                <a:rPr lang="en-US" sz="2200" i="1">
                                  <a:latin typeface="Cambria Math" panose="02040503050406030204" pitchFamily="18" charset="0"/>
                                </a:rPr>
                                <m:t> </m:t>
                              </m:r>
                              <m:r>
                                <a:rPr lang="en-US" sz="2200" i="1">
                                  <a:latin typeface="Cambria Math" panose="02040503050406030204" pitchFamily="18" charset="0"/>
                                </a:rPr>
                                <m:t>𝑑𝑒</m:t>
                              </m:r>
                              <m:r>
                                <a:rPr lang="en-US" sz="2200" i="1">
                                  <a:latin typeface="Cambria Math" panose="02040503050406030204" pitchFamily="18" charset="0"/>
                                </a:rPr>
                                <m:t> </m:t>
                              </m:r>
                              <m:r>
                                <a:rPr lang="es-CO" sz="2200" i="1">
                                  <a:latin typeface="Cambria Math" panose="02040503050406030204" pitchFamily="18" charset="0"/>
                                </a:rPr>
                                <m:t>𝐶𝑎𝑝𝑎𝑐𝑖</m:t>
                              </m:r>
                              <m:r>
                                <a:rPr lang="en-US" sz="2200" b="0" i="1" smtClean="0">
                                  <a:latin typeface="Cambria Math" panose="02040503050406030204" pitchFamily="18" charset="0"/>
                                </a:rPr>
                                <m:t>𝑑𝑎𝑑𝑒</m:t>
                              </m:r>
                            </m:e>
                          </m:d>
                        </m:e>
                      </m:nary>
                    </m:oMath>
                  </m:oMathPara>
                </a14:m>
                <a:endParaRPr lang="es-CO" sz="2200" dirty="0"/>
              </a:p>
            </p:txBody>
          </p:sp>
        </mc:Choice>
        <mc:Fallback>
          <p:sp>
            <p:nvSpPr>
              <p:cNvPr id="6" name="TextBox 5">
                <a:extLst>
                  <a:ext uri="{FF2B5EF4-FFF2-40B4-BE49-F238E27FC236}">
                    <a16:creationId xmlns:a16="http://schemas.microsoft.com/office/drawing/2014/main" id="{C872BB43-DC22-E7E8-9C9C-6D04C5A1C98E}"/>
                  </a:ext>
                </a:extLst>
              </p:cNvPr>
              <p:cNvSpPr txBox="1">
                <a:spLocks noRot="1" noChangeAspect="1" noMove="1" noResize="1" noEditPoints="1" noAdjustHandles="1" noChangeArrowheads="1" noChangeShapeType="1" noTextEdit="1"/>
              </p:cNvSpPr>
              <p:nvPr/>
            </p:nvSpPr>
            <p:spPr>
              <a:xfrm>
                <a:off x="-362643" y="2590882"/>
                <a:ext cx="12357793" cy="1516954"/>
              </a:xfrm>
              <a:prstGeom prst="rect">
                <a:avLst/>
              </a:prstGeom>
              <a:blipFill>
                <a:blip r:embed="rId5"/>
                <a:stretch>
                  <a:fillRect t="-35833" b="-110833"/>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8E86C80-CA1D-5725-BB73-D0A824989899}"/>
                  </a:ext>
                </a:extLst>
              </p:cNvPr>
              <p:cNvSpPr txBox="1"/>
              <p:nvPr/>
            </p:nvSpPr>
            <p:spPr>
              <a:xfrm>
                <a:off x="-249306" y="4908382"/>
                <a:ext cx="11798300" cy="1516954"/>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200" i="1" smtClean="0">
                          <a:latin typeface="Cambria Math" panose="02040503050406030204" pitchFamily="18" charset="0"/>
                        </a:rPr>
                        <m:t>𝐶𝑎𝑝𝑎𝑐𝑖𝑑𝑎𝑑𝑒</m:t>
                      </m:r>
                      <m:r>
                        <a:rPr lang="en-US" sz="2200" i="1" smtClean="0">
                          <a:latin typeface="Cambria Math" panose="02040503050406030204" pitchFamily="18" charset="0"/>
                        </a:rPr>
                        <m:t> </m:t>
                      </m:r>
                      <m:r>
                        <a:rPr lang="en-US" sz="2200" i="1" smtClean="0">
                          <a:latin typeface="Cambria Math" panose="02040503050406030204" pitchFamily="18" charset="0"/>
                        </a:rPr>
                        <m:t>𝑇𝑟𝑎𝑛𝑠𝑚𝑖𝑠𝑠</m:t>
                      </m:r>
                      <m:r>
                        <a:rPr lang="en-US" sz="2200" i="1" smtClean="0">
                          <a:latin typeface="Cambria Math" panose="02040503050406030204" pitchFamily="18" charset="0"/>
                        </a:rPr>
                        <m:t>ã</m:t>
                      </m:r>
                      <m:r>
                        <a:rPr lang="en-US" sz="2200" i="1" smtClean="0">
                          <a:latin typeface="Cambria Math" panose="02040503050406030204" pitchFamily="18" charset="0"/>
                        </a:rPr>
                        <m:t>𝑜</m:t>
                      </m:r>
                      <m:r>
                        <a:rPr lang="es-CO" sz="2200" i="1">
                          <a:latin typeface="Cambria Math" panose="02040503050406030204" pitchFamily="18" charset="0"/>
                        </a:rPr>
                        <m:t>∗</m:t>
                      </m:r>
                      <m:d>
                        <m:dPr>
                          <m:ctrlPr>
                            <a:rPr lang="es-CO" sz="2200" i="1">
                              <a:latin typeface="Cambria Math" panose="02040503050406030204" pitchFamily="18" charset="0"/>
                            </a:rPr>
                          </m:ctrlPr>
                        </m:dPr>
                        <m:e>
                          <m:f>
                            <m:fPr>
                              <m:ctrlPr>
                                <a:rPr lang="es-CO" sz="2200" i="1">
                                  <a:latin typeface="Cambria Math" panose="02040503050406030204" pitchFamily="18" charset="0"/>
                                </a:rPr>
                              </m:ctrlPr>
                            </m:fPr>
                            <m:num>
                              <m:r>
                                <a:rPr lang="es-CO" sz="2200" i="1">
                                  <a:latin typeface="Cambria Math" panose="02040503050406030204" pitchFamily="18" charset="0"/>
                                </a:rPr>
                                <m:t>1</m:t>
                              </m:r>
                            </m:num>
                            <m:den>
                              <m:r>
                                <a:rPr lang="en-US" sz="2200" i="1">
                                  <a:latin typeface="Cambria Math" panose="02040503050406030204" pitchFamily="18" charset="0"/>
                                </a:rPr>
                                <m:t>𝐸𝑓𝑖𝑐𝑖</m:t>
                              </m:r>
                              <m:r>
                                <a:rPr lang="en-US" sz="2200" i="1">
                                  <a:latin typeface="Cambria Math" panose="02040503050406030204" pitchFamily="18" charset="0"/>
                                </a:rPr>
                                <m:t>ê</m:t>
                              </m:r>
                              <m:r>
                                <a:rPr lang="en-US" sz="2200" i="1">
                                  <a:latin typeface="Cambria Math" panose="02040503050406030204" pitchFamily="18" charset="0"/>
                                </a:rPr>
                                <m:t>𝑛𝑐𝑖𝑎</m:t>
                              </m:r>
                              <m:r>
                                <a:rPr lang="en-US" sz="2200" i="1">
                                  <a:latin typeface="Cambria Math" panose="02040503050406030204" pitchFamily="18" charset="0"/>
                                </a:rPr>
                                <m:t> </m:t>
                              </m:r>
                              <m:r>
                                <a:rPr lang="es-CO" sz="2200" i="1">
                                  <a:latin typeface="Cambria Math" panose="02040503050406030204" pitchFamily="18" charset="0"/>
                                </a:rPr>
                                <m:t>𝑇𝑟𝑎𝑛𝑠𝑚𝑖𝑠𝑠</m:t>
                              </m:r>
                              <m:r>
                                <a:rPr lang="es-CO" sz="2200" i="1">
                                  <a:latin typeface="Cambria Math" panose="02040503050406030204" pitchFamily="18" charset="0"/>
                                </a:rPr>
                                <m:t>ã</m:t>
                              </m:r>
                              <m:r>
                                <a:rPr lang="en-US" sz="2200" i="1">
                                  <a:latin typeface="Cambria Math" panose="02040503050406030204" pitchFamily="18" charset="0"/>
                                </a:rPr>
                                <m:t>𝑜</m:t>
                              </m:r>
                            </m:den>
                          </m:f>
                        </m:e>
                      </m:d>
                      <m:r>
                        <a:rPr lang="es-CO" sz="2200" i="1">
                          <a:latin typeface="Cambria Math" panose="02040503050406030204" pitchFamily="18" charset="0"/>
                        </a:rPr>
                        <m:t>∗</m:t>
                      </m:r>
                      <m:d>
                        <m:dPr>
                          <m:ctrlPr>
                            <a:rPr lang="es-CO" sz="2200" i="1">
                              <a:latin typeface="Cambria Math" panose="02040503050406030204" pitchFamily="18" charset="0"/>
                            </a:rPr>
                          </m:ctrlPr>
                        </m:dPr>
                        <m:e>
                          <m:r>
                            <a:rPr lang="es-CO" sz="2200" i="1">
                              <a:latin typeface="Cambria Math" panose="02040503050406030204" pitchFamily="18" charset="0"/>
                            </a:rPr>
                            <m:t>1+</m:t>
                          </m:r>
                          <m:r>
                            <a:rPr lang="en-US" sz="2200" i="1">
                              <a:latin typeface="Cambria Math" panose="02040503050406030204" pitchFamily="18" charset="0"/>
                            </a:rPr>
                            <m:t>𝑀𝑎𝑟𝑔𝑒𝑚</m:t>
                          </m:r>
                          <m:r>
                            <a:rPr lang="en-US" sz="2200" i="1">
                              <a:latin typeface="Cambria Math" panose="02040503050406030204" pitchFamily="18" charset="0"/>
                            </a:rPr>
                            <m:t> </m:t>
                          </m:r>
                          <m:r>
                            <a:rPr lang="en-US" sz="2200" i="1">
                              <a:latin typeface="Cambria Math" panose="02040503050406030204" pitchFamily="18" charset="0"/>
                            </a:rPr>
                            <m:t>𝑑𝑒</m:t>
                          </m:r>
                          <m:r>
                            <a:rPr lang="en-US" sz="2200" i="1">
                              <a:latin typeface="Cambria Math" panose="02040503050406030204" pitchFamily="18" charset="0"/>
                            </a:rPr>
                            <m:t> </m:t>
                          </m:r>
                          <m:r>
                            <a:rPr lang="en-US" sz="2200" i="1">
                              <a:latin typeface="Cambria Math" panose="02040503050406030204" pitchFamily="18" charset="0"/>
                            </a:rPr>
                            <m:t>𝑅𝑒𝑠𝑒𝑟𝑣𝑎</m:t>
                          </m:r>
                        </m:e>
                      </m:d>
                      <m:r>
                        <a:rPr lang="es-CO" sz="2200" i="1">
                          <a:latin typeface="Cambria Math" panose="02040503050406030204" pitchFamily="18" charset="0"/>
                        </a:rPr>
                        <m:t>&lt;</m:t>
                      </m:r>
                      <m:nary>
                        <m:naryPr>
                          <m:chr m:val="∑"/>
                          <m:supHide m:val="on"/>
                          <m:ctrlPr>
                            <a:rPr lang="es-CO" sz="2200" i="1">
                              <a:latin typeface="Cambria Math" panose="02040503050406030204" pitchFamily="18" charset="0"/>
                            </a:rPr>
                          </m:ctrlPr>
                        </m:naryPr>
                        <m:sub>
                          <m:r>
                            <m:rPr>
                              <m:brk m:alnAt="7"/>
                            </m:rPr>
                            <a:rPr lang="es-CO" sz="2200" i="1">
                              <a:latin typeface="Cambria Math" panose="02040503050406030204" pitchFamily="18" charset="0"/>
                            </a:rPr>
                            <m:t>𝑡</m:t>
                          </m:r>
                        </m:sub>
                        <m:sup/>
                        <m:e>
                          <m:d>
                            <m:dPr>
                              <m:ctrlPr>
                                <a:rPr lang="es-CO" sz="2200" i="1">
                                  <a:latin typeface="Cambria Math" panose="02040503050406030204" pitchFamily="18" charset="0"/>
                                </a:rPr>
                              </m:ctrlPr>
                            </m:dPr>
                            <m:e>
                              <m:r>
                                <a:rPr lang="en-US" sz="2200" i="1">
                                  <a:latin typeface="Cambria Math" panose="02040503050406030204" pitchFamily="18" charset="0"/>
                                </a:rPr>
                                <m:t>𝐶𝑎𝑝𝑎𝑐𝑖𝑑𝑎𝑑𝑒</m:t>
                              </m:r>
                              <m:r>
                                <a:rPr lang="en-US" sz="2200" i="1">
                                  <a:latin typeface="Cambria Math" panose="02040503050406030204" pitchFamily="18" charset="0"/>
                                </a:rPr>
                                <m:t> </m:t>
                              </m:r>
                              <m:r>
                                <a:rPr lang="en-US" sz="2200" i="1">
                                  <a:latin typeface="Cambria Math" panose="02040503050406030204" pitchFamily="18" charset="0"/>
                                </a:rPr>
                                <m:t>𝑇𝑒𝑐𝑛𝑜𝑙𝑜𝑔𝑖𝑎</m:t>
                              </m:r>
                              <m:r>
                                <a:rPr lang="en-US" sz="2200" i="1">
                                  <a:latin typeface="Cambria Math" panose="02040503050406030204" pitchFamily="18" charset="0"/>
                                </a:rPr>
                                <m:t> </m:t>
                              </m:r>
                              <m:r>
                                <a:rPr lang="es-CO" sz="2200" i="1">
                                  <a:latin typeface="Cambria Math" panose="02040503050406030204" pitchFamily="18" charset="0"/>
                                </a:rPr>
                                <m:t>𝑂𝑛</m:t>
                              </m:r>
                              <m:r>
                                <a:rPr lang="es-CO" sz="2200" i="1">
                                  <a:latin typeface="Cambria Math" panose="02040503050406030204" pitchFamily="18" charset="0"/>
                                </a:rPr>
                                <m:t>−</m:t>
                              </m:r>
                              <m:r>
                                <a:rPr lang="en-US" sz="2200" i="1">
                                  <a:latin typeface="Cambria Math" panose="02040503050406030204" pitchFamily="18" charset="0"/>
                                </a:rPr>
                                <m:t>𝐺</m:t>
                              </m:r>
                              <m:r>
                                <a:rPr lang="es-CO" sz="2200" i="1">
                                  <a:latin typeface="Cambria Math" panose="02040503050406030204" pitchFamily="18" charset="0"/>
                                </a:rPr>
                                <m:t>𝑟𝑖𝑑</m:t>
                              </m:r>
                              <m:r>
                                <a:rPr lang="es-CO" sz="2200" i="1">
                                  <a:latin typeface="Cambria Math" panose="02040503050406030204" pitchFamily="18" charset="0"/>
                                </a:rPr>
                                <m:t>∗</m:t>
                              </m:r>
                              <m:r>
                                <a:rPr lang="en-US" sz="2200" i="1">
                                  <a:latin typeface="Cambria Math" panose="02040503050406030204" pitchFamily="18" charset="0"/>
                                </a:rPr>
                                <m:t>𝐶𝑟</m:t>
                              </m:r>
                              <m:r>
                                <a:rPr lang="en-US" sz="2200" i="1">
                                  <a:latin typeface="Cambria Math" panose="02040503050406030204" pitchFamily="18" charset="0"/>
                                </a:rPr>
                                <m:t>é</m:t>
                              </m:r>
                              <m:r>
                                <a:rPr lang="en-US" sz="2200" i="1">
                                  <a:latin typeface="Cambria Math" panose="02040503050406030204" pitchFamily="18" charset="0"/>
                                </a:rPr>
                                <m:t>𝑑𝑖𝑡𝑜</m:t>
                              </m:r>
                              <m:r>
                                <a:rPr lang="en-US" sz="2200" i="1">
                                  <a:latin typeface="Cambria Math" panose="02040503050406030204" pitchFamily="18" charset="0"/>
                                </a:rPr>
                                <m:t> </m:t>
                              </m:r>
                              <m:r>
                                <a:rPr lang="en-US" sz="2200" i="1">
                                  <a:latin typeface="Cambria Math" panose="02040503050406030204" pitchFamily="18" charset="0"/>
                                </a:rPr>
                                <m:t>𝑑𝑒</m:t>
                              </m:r>
                              <m:r>
                                <a:rPr lang="en-US" sz="2200" i="1">
                                  <a:latin typeface="Cambria Math" panose="02040503050406030204" pitchFamily="18" charset="0"/>
                                </a:rPr>
                                <m:t> </m:t>
                              </m:r>
                              <m:r>
                                <a:rPr lang="es-CO" sz="2200" i="1">
                                  <a:latin typeface="Cambria Math" panose="02040503050406030204" pitchFamily="18" charset="0"/>
                                </a:rPr>
                                <m:t>𝐶𝑎𝑝𝑎𝑐𝑖</m:t>
                              </m:r>
                              <m:r>
                                <a:rPr lang="en-US" sz="2200" b="0" i="1" smtClean="0">
                                  <a:latin typeface="Cambria Math" panose="02040503050406030204" pitchFamily="18" charset="0"/>
                                </a:rPr>
                                <m:t>𝑑𝑎𝑑𝑒</m:t>
                              </m:r>
                            </m:e>
                          </m:d>
                        </m:e>
                      </m:nary>
                      <m:r>
                        <a:rPr lang="es-CO" sz="2200" b="0" i="1" smtClean="0">
                          <a:latin typeface="Cambria Math" panose="02040503050406030204" pitchFamily="18" charset="0"/>
                        </a:rPr>
                        <m:t>&lt;0</m:t>
                      </m:r>
                    </m:oMath>
                  </m:oMathPara>
                </a14:m>
                <a:endParaRPr lang="es-CO" sz="2200" dirty="0"/>
              </a:p>
            </p:txBody>
          </p:sp>
        </mc:Choice>
        <mc:Fallback>
          <p:sp>
            <p:nvSpPr>
              <p:cNvPr id="7" name="TextBox 6">
                <a:extLst>
                  <a:ext uri="{FF2B5EF4-FFF2-40B4-BE49-F238E27FC236}">
                    <a16:creationId xmlns:a16="http://schemas.microsoft.com/office/drawing/2014/main" id="{28E86C80-CA1D-5725-BB73-D0A824989899}"/>
                  </a:ext>
                </a:extLst>
              </p:cNvPr>
              <p:cNvSpPr txBox="1">
                <a:spLocks noRot="1" noChangeAspect="1" noMove="1" noResize="1" noEditPoints="1" noAdjustHandles="1" noChangeArrowheads="1" noChangeShapeType="1" noTextEdit="1"/>
              </p:cNvSpPr>
              <p:nvPr/>
            </p:nvSpPr>
            <p:spPr>
              <a:xfrm>
                <a:off x="-249306" y="4908382"/>
                <a:ext cx="11798300" cy="1516954"/>
              </a:xfrm>
              <a:prstGeom prst="rect">
                <a:avLst/>
              </a:prstGeom>
              <a:blipFill>
                <a:blip r:embed="rId6"/>
                <a:stretch>
                  <a:fillRect t="-35000" b="-110833"/>
                </a:stretch>
              </a:blipFill>
            </p:spPr>
            <p:txBody>
              <a:bodyPr/>
              <a:lstStyle/>
              <a:p>
                <a:r>
                  <a:rPr lang="en-BR">
                    <a:noFill/>
                  </a:rPr>
                  <a:t> </a:t>
                </a:r>
              </a:p>
            </p:txBody>
          </p:sp>
        </mc:Fallback>
      </mc:AlternateContent>
      <p:sp>
        <p:nvSpPr>
          <p:cNvPr id="8" name="TextBox 7">
            <a:extLst>
              <a:ext uri="{FF2B5EF4-FFF2-40B4-BE49-F238E27FC236}">
                <a16:creationId xmlns:a16="http://schemas.microsoft.com/office/drawing/2014/main" id="{0B052C21-C91E-670E-F814-1B0B7A1B6D4B}"/>
              </a:ext>
            </a:extLst>
          </p:cNvPr>
          <p:cNvSpPr txBox="1"/>
          <p:nvPr/>
        </p:nvSpPr>
        <p:spPr>
          <a:xfrm>
            <a:off x="643006" y="4346965"/>
            <a:ext cx="10905988"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Reorganização para aderir ao formato padrão do UDC</a:t>
            </a:r>
            <a:r>
              <a:rPr lang="es-CO" sz="2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synthesize (35)">
            <a:hlinkClick r:id="" action="ppaction://media"/>
            <a:extLst>
              <a:ext uri="{FF2B5EF4-FFF2-40B4-BE49-F238E27FC236}">
                <a16:creationId xmlns:a16="http://schemas.microsoft.com/office/drawing/2014/main" id="{D45DB399-6FFF-1296-4C6B-989089DB5D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36048" y="633663"/>
            <a:ext cx="902154" cy="902154"/>
          </a:xfrm>
          <a:prstGeom prst="rect">
            <a:avLst/>
          </a:prstGeom>
        </p:spPr>
      </p:pic>
    </p:spTree>
    <p:extLst>
      <p:ext uri="{BB962C8B-B14F-4D97-AF65-F5344CB8AC3E}">
        <p14:creationId xmlns:p14="http://schemas.microsoft.com/office/powerpoint/2010/main" val="31677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27</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69820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10.4.6 Representação da margem de reserva Parte 2</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Margem de reserva em OSeMOSYS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1256894" cy="1938992"/>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Vamos considerar um cenário com uma usina de energia a diesel (PWRDSL), uma usina de energia solar (PWRSOL) e um sistema de bateria (PWRBATT). Os créditos de capacidade estão detalhados na tabela a seguir. Considerando uma eficiência de 95% da tecnologia de transmissão (PWRTRN) e uma margem de reserva de 15%, a desigualdade seria a seguinte:</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D80ABC4-3D26-31CE-C52E-3294D0125352}"/>
                  </a:ext>
                </a:extLst>
              </p:cNvPr>
              <p:cNvSpPr txBox="1"/>
              <p:nvPr/>
            </p:nvSpPr>
            <p:spPr>
              <a:xfrm>
                <a:off x="332994" y="3812184"/>
                <a:ext cx="6446698" cy="19420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𝐶𝑎𝑝𝑎𝑐𝑖𝑑𝑎𝑑𝑒</m:t>
                      </m:r>
                      <m:r>
                        <a:rPr lang="en-US" sz="2600" b="0" i="1" smtClean="0">
                          <a:latin typeface="Cambria Math" panose="02040503050406030204" pitchFamily="18" charset="0"/>
                        </a:rPr>
                        <m:t> </m:t>
                      </m:r>
                      <m:r>
                        <a:rPr lang="es-CO" sz="2600" b="0" i="1" smtClean="0">
                          <a:latin typeface="Cambria Math" panose="02040503050406030204" pitchFamily="18" charset="0"/>
                        </a:rPr>
                        <m:t>𝑃𝑊𝑅𝑇𝑅</m:t>
                      </m:r>
                      <m:r>
                        <a:rPr lang="en-US" sz="2600" b="0" i="1" smtClean="0">
                          <a:latin typeface="Cambria Math" panose="02040503050406030204" pitchFamily="18" charset="0"/>
                        </a:rPr>
                        <m:t>𝑁</m:t>
                      </m:r>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f>
                            <m:fPr>
                              <m:ctrlPr>
                                <a:rPr lang="es-CO" sz="2600" b="0" i="1" smtClean="0">
                                  <a:latin typeface="Cambria Math" panose="02040503050406030204" pitchFamily="18" charset="0"/>
                                </a:rPr>
                              </m:ctrlPr>
                            </m:fPr>
                            <m:num>
                              <m:r>
                                <a:rPr lang="es-CO" sz="2600" b="0" i="1" smtClean="0">
                                  <a:latin typeface="Cambria Math" panose="02040503050406030204" pitchFamily="18" charset="0"/>
                                </a:rPr>
                                <m:t>1</m:t>
                              </m:r>
                            </m:num>
                            <m:den>
                              <m:r>
                                <a:rPr lang="es-CO" sz="2600" b="0" i="1" smtClean="0">
                                  <a:latin typeface="Cambria Math" panose="02040503050406030204" pitchFamily="18" charset="0"/>
                                </a:rPr>
                                <m:t>0.95</m:t>
                              </m:r>
                            </m:den>
                          </m:f>
                        </m:e>
                      </m:d>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r>
                            <a:rPr lang="es-CO" sz="2600" b="0" i="1" smtClean="0">
                              <a:latin typeface="Cambria Math" panose="02040503050406030204" pitchFamily="18" charset="0"/>
                            </a:rPr>
                            <m:t>1+1.15</m:t>
                          </m:r>
                        </m:e>
                      </m:d>
                      <m:r>
                        <a:rPr lang="es-CO" sz="2600" b="0" i="1" smtClean="0">
                          <a:latin typeface="Cambria Math" panose="02040503050406030204" pitchFamily="18" charset="0"/>
                        </a:rPr>
                        <m:t>−</m:t>
                      </m:r>
                      <m:d>
                        <m:dPr>
                          <m:begChr m:val="["/>
                          <m:endChr m:val="]"/>
                          <m:ctrlPr>
                            <a:rPr lang="es-CO" sz="2600" b="0" i="1" smtClean="0">
                              <a:latin typeface="Cambria Math" panose="02040503050406030204" pitchFamily="18" charset="0"/>
                            </a:rPr>
                          </m:ctrlPr>
                        </m:dPr>
                        <m:e>
                          <m:r>
                            <a:rPr lang="es-CO" sz="2600" b="0" i="1" smtClean="0">
                              <a:latin typeface="Cambria Math" panose="02040503050406030204" pitchFamily="18" charset="0"/>
                            </a:rPr>
                            <m:t>0.9∗</m:t>
                          </m:r>
                          <m:r>
                            <a:rPr lang="en-US" sz="2600" b="0" i="1" smtClean="0">
                              <a:latin typeface="Cambria Math" panose="02040503050406030204" pitchFamily="18" charset="0"/>
                            </a:rPr>
                            <m:t>𝐶𝑎𝑝𝑎𝑐𝑖𝑑𝑎𝑑𝑒</m:t>
                          </m:r>
                          <m:r>
                            <a:rPr lang="en-US" sz="2600" b="0" i="1" smtClean="0">
                              <a:latin typeface="Cambria Math" panose="02040503050406030204" pitchFamily="18" charset="0"/>
                            </a:rPr>
                            <m:t> </m:t>
                          </m:r>
                          <m:r>
                            <a:rPr lang="es-CO" sz="2600" i="1">
                              <a:latin typeface="Cambria Math" panose="02040503050406030204" pitchFamily="18" charset="0"/>
                            </a:rPr>
                            <m:t>𝑃𝑊𝑅𝐷𝑆</m:t>
                          </m:r>
                          <m:r>
                            <a:rPr lang="en-US" sz="2600" b="0" i="1" smtClean="0">
                              <a:latin typeface="Cambria Math" panose="02040503050406030204" pitchFamily="18" charset="0"/>
                            </a:rPr>
                            <m:t>𝐿</m:t>
                          </m:r>
                          <m:r>
                            <a:rPr lang="es-CO" sz="2600" b="0" i="1" smtClean="0">
                              <a:latin typeface="Cambria Math" panose="02040503050406030204" pitchFamily="18" charset="0"/>
                            </a:rPr>
                            <m:t>+</m:t>
                          </m:r>
                          <m:r>
                            <a:rPr lang="es-CO" sz="2600" i="1">
                              <a:latin typeface="Cambria Math" panose="02040503050406030204" pitchFamily="18" charset="0"/>
                            </a:rPr>
                            <m:t>0.</m:t>
                          </m:r>
                          <m:r>
                            <a:rPr lang="es-CO" sz="2600" b="0" i="1" smtClean="0">
                              <a:latin typeface="Cambria Math" panose="02040503050406030204" pitchFamily="18" charset="0"/>
                            </a:rPr>
                            <m:t>09</m:t>
                          </m:r>
                          <m:r>
                            <a:rPr lang="es-CO" sz="2600" i="1">
                              <a:latin typeface="Cambria Math" panose="02040503050406030204" pitchFamily="18" charset="0"/>
                            </a:rPr>
                            <m:t>∗</m:t>
                          </m:r>
                          <m:r>
                            <a:rPr lang="en-US" sz="2600" b="0" i="1" smtClean="0">
                              <a:latin typeface="Cambria Math" panose="02040503050406030204" pitchFamily="18" charset="0"/>
                            </a:rPr>
                            <m:t>𝐶𝑎𝑝𝑎𝑐𝑖𝑑𝑎𝑑𝑒</m:t>
                          </m:r>
                          <m:r>
                            <a:rPr lang="en-US" sz="2600" b="0" i="1" smtClean="0">
                              <a:latin typeface="Cambria Math" panose="02040503050406030204" pitchFamily="18" charset="0"/>
                            </a:rPr>
                            <m:t> </m:t>
                          </m:r>
                          <m:r>
                            <a:rPr lang="es-CO" sz="2600" i="1">
                              <a:latin typeface="Cambria Math" panose="02040503050406030204" pitchFamily="18" charset="0"/>
                            </a:rPr>
                            <m:t>𝑃𝑊𝑅𝑆𝑂𝐿</m:t>
                          </m:r>
                          <m:r>
                            <a:rPr lang="es-CO" sz="2600" b="0" i="1" smtClean="0">
                              <a:latin typeface="Cambria Math" panose="02040503050406030204" pitchFamily="18" charset="0"/>
                            </a:rPr>
                            <m:t>+0.78</m:t>
                          </m:r>
                          <m:r>
                            <a:rPr lang="es-CO" sz="2600" i="1">
                              <a:latin typeface="Cambria Math" panose="02040503050406030204" pitchFamily="18" charset="0"/>
                            </a:rPr>
                            <m:t>∗</m:t>
                          </m:r>
                          <m:r>
                            <a:rPr lang="es-CO" sz="2600" i="1">
                              <a:latin typeface="Cambria Math" panose="02040503050406030204" pitchFamily="18" charset="0"/>
                            </a:rPr>
                            <m:t>𝑃𝑊𝑅𝐵𝐸𝑆𝑆</m:t>
                          </m:r>
                        </m:e>
                      </m:d>
                      <m:r>
                        <a:rPr lang="es-CO" sz="2600" b="0" i="1" smtClean="0">
                          <a:latin typeface="Cambria Math" panose="02040503050406030204" pitchFamily="18" charset="0"/>
                        </a:rPr>
                        <m:t>&lt;0</m:t>
                      </m:r>
                    </m:oMath>
                  </m:oMathPara>
                </a14:m>
                <a:endParaRPr lang="es-CO" sz="2600" dirty="0"/>
              </a:p>
            </p:txBody>
          </p:sp>
        </mc:Choice>
        <mc:Fallback>
          <p:sp>
            <p:nvSpPr>
              <p:cNvPr id="6" name="TextBox 5">
                <a:extLst>
                  <a:ext uri="{FF2B5EF4-FFF2-40B4-BE49-F238E27FC236}">
                    <a16:creationId xmlns:a16="http://schemas.microsoft.com/office/drawing/2014/main" id="{ED80ABC4-3D26-31CE-C52E-3294D0125352}"/>
                  </a:ext>
                </a:extLst>
              </p:cNvPr>
              <p:cNvSpPr txBox="1">
                <a:spLocks noRot="1" noChangeAspect="1" noMove="1" noResize="1" noEditPoints="1" noAdjustHandles="1" noChangeArrowheads="1" noChangeShapeType="1" noTextEdit="1"/>
              </p:cNvSpPr>
              <p:nvPr/>
            </p:nvSpPr>
            <p:spPr>
              <a:xfrm>
                <a:off x="332994" y="3812184"/>
                <a:ext cx="6446698" cy="1942070"/>
              </a:xfrm>
              <a:prstGeom prst="rect">
                <a:avLst/>
              </a:prstGeom>
              <a:blipFill>
                <a:blip r:embed="rId5"/>
                <a:stretch>
                  <a:fillRect l="-3543" t="-1299" r="-6693" b="-32468"/>
                </a:stretch>
              </a:blipFill>
            </p:spPr>
            <p:txBody>
              <a:bodyPr/>
              <a:lstStyle/>
              <a:p>
                <a:r>
                  <a:rPr lang="en-BR">
                    <a:noFill/>
                  </a:rPr>
                  <a:t> </a:t>
                </a:r>
              </a:p>
            </p:txBody>
          </p:sp>
        </mc:Fallback>
      </mc:AlternateContent>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extLst>
              <p:ext uri="{D42A27DB-BD31-4B8C-83A1-F6EECF244321}">
                <p14:modId xmlns:p14="http://schemas.microsoft.com/office/powerpoint/2010/main" val="1514474884"/>
              </p:ext>
            </p:extLst>
          </p:nvPr>
        </p:nvGraphicFramePr>
        <p:xfrm>
          <a:off x="6919392" y="3626934"/>
          <a:ext cx="4799914" cy="2787243"/>
        </p:xfrm>
        <a:graphic>
          <a:graphicData uri="http://schemas.openxmlformats.org/drawingml/2006/table">
            <a:tbl>
              <a:tblPr firstRow="1" bandRow="1">
                <a:tableStyleId>{B8DA472E-C0B5-4FAA-A71B-45BBE6C39A2A}</a:tableStyleId>
              </a:tblPr>
              <a:tblGrid>
                <a:gridCol w="2816521">
                  <a:extLst>
                    <a:ext uri="{9D8B030D-6E8A-4147-A177-3AD203B41FA5}">
                      <a16:colId xmlns:a16="http://schemas.microsoft.com/office/drawing/2014/main" val="1550078630"/>
                    </a:ext>
                  </a:extLst>
                </a:gridCol>
                <a:gridCol w="1983393">
                  <a:extLst>
                    <a:ext uri="{9D8B030D-6E8A-4147-A177-3AD203B41FA5}">
                      <a16:colId xmlns:a16="http://schemas.microsoft.com/office/drawing/2014/main" val="2345729436"/>
                    </a:ext>
                  </a:extLst>
                </a:gridCol>
              </a:tblGrid>
              <a:tr h="767357">
                <a:tc>
                  <a:txBody>
                    <a:bodyPr/>
                    <a:lstStyle/>
                    <a:p>
                      <a:pPr algn="ctr"/>
                      <a:r>
                        <a:rPr lang="es-CO" sz="2400" b="1" dirty="0" err="1">
                          <a:latin typeface="Aptos" panose="020B0004020202020204" pitchFamily="34" charset="0"/>
                        </a:rPr>
                        <a:t>Tecnologia</a:t>
                      </a:r>
                      <a:endParaRPr lang="es-CO" sz="2400" b="1" dirty="0">
                        <a:latin typeface="Aptos" panose="020B0004020202020204" pitchFamily="34" charset="0"/>
                      </a:endParaRPr>
                    </a:p>
                  </a:txBody>
                  <a:tcPr anchor="ctr"/>
                </a:tc>
                <a:tc>
                  <a:txBody>
                    <a:bodyPr/>
                    <a:lstStyle/>
                    <a:p>
                      <a:pPr algn="ctr"/>
                      <a:r>
                        <a:rPr lang="es-CO" sz="2400" b="1" dirty="0" err="1">
                          <a:latin typeface="Aptos" panose="020B0004020202020204" pitchFamily="34" charset="0"/>
                        </a:rPr>
                        <a:t>Crédito de capacidade</a:t>
                      </a:r>
                      <a:endParaRPr lang="es-CO" sz="2400" b="1" dirty="0">
                        <a:latin typeface="Aptos" panose="020B0004020202020204" pitchFamily="34" charset="0"/>
                      </a:endParaRPr>
                    </a:p>
                  </a:txBody>
                  <a:tcPr anchor="ctr"/>
                </a:tc>
                <a:extLst>
                  <a:ext uri="{0D108BD9-81ED-4DB2-BD59-A6C34878D82A}">
                    <a16:rowId xmlns:a16="http://schemas.microsoft.com/office/drawing/2014/main" val="4252383846"/>
                  </a:ext>
                </a:extLst>
              </a:tr>
              <a:tr h="654761">
                <a:tc>
                  <a:txBody>
                    <a:bodyPr/>
                    <a:lstStyle/>
                    <a:p>
                      <a:pPr algn="ctr"/>
                      <a:r>
                        <a:rPr lang="es-CO" sz="2400" b="1" dirty="0">
                          <a:latin typeface="Aptos" panose="020B0004020202020204" pitchFamily="34" charset="0"/>
                        </a:rPr>
                        <a:t>Diesel PP</a:t>
                      </a:r>
                    </a:p>
                  </a:txBody>
                  <a:tcPr anchor="ctr"/>
                </a:tc>
                <a:tc>
                  <a:txBody>
                    <a:bodyPr/>
                    <a:lstStyle/>
                    <a:p>
                      <a:pPr algn="ctr"/>
                      <a:r>
                        <a:rPr lang="es-CO" sz="2400" b="1" dirty="0">
                          <a:latin typeface="Aptos" panose="020B0004020202020204" pitchFamily="34" charset="0"/>
                        </a:rPr>
                        <a:t>90%</a:t>
                      </a:r>
                    </a:p>
                  </a:txBody>
                  <a:tcPr anchor="ctr"/>
                </a:tc>
                <a:extLst>
                  <a:ext uri="{0D108BD9-81ED-4DB2-BD59-A6C34878D82A}">
                    <a16:rowId xmlns:a16="http://schemas.microsoft.com/office/drawing/2014/main" val="1809077884"/>
                  </a:ext>
                </a:extLst>
              </a:tr>
              <a:tr h="654761">
                <a:tc>
                  <a:txBody>
                    <a:bodyPr/>
                    <a:lstStyle/>
                    <a:p>
                      <a:pPr algn="ctr"/>
                      <a:r>
                        <a:rPr lang="es-CO" sz="2400" b="1" dirty="0">
                          <a:latin typeface="Aptos" panose="020B0004020202020204" pitchFamily="34" charset="0"/>
                        </a:rPr>
                        <a:t>Solar PP</a:t>
                      </a:r>
                    </a:p>
                  </a:txBody>
                  <a:tcPr anchor="ctr"/>
                </a:tc>
                <a:tc>
                  <a:txBody>
                    <a:bodyPr/>
                    <a:lstStyle/>
                    <a:p>
                      <a:pPr algn="ctr"/>
                      <a:r>
                        <a:rPr lang="es-CO" sz="2400" b="1" dirty="0">
                          <a:latin typeface="Aptos" panose="020B0004020202020204" pitchFamily="34" charset="0"/>
                        </a:rPr>
                        <a:t>9%</a:t>
                      </a:r>
                    </a:p>
                  </a:txBody>
                  <a:tcPr anchor="ctr"/>
                </a:tc>
                <a:extLst>
                  <a:ext uri="{0D108BD9-81ED-4DB2-BD59-A6C34878D82A}">
                    <a16:rowId xmlns:a16="http://schemas.microsoft.com/office/drawing/2014/main" val="4059228256"/>
                  </a:ext>
                </a:extLst>
              </a:tr>
              <a:tr h="654761">
                <a:tc>
                  <a:txBody>
                    <a:bodyPr/>
                    <a:lstStyle/>
                    <a:p>
                      <a:pPr algn="ctr"/>
                      <a:r>
                        <a:rPr lang="es-CO" sz="2400" b="1" dirty="0" err="1">
                          <a:latin typeface="Aptos" panose="020B0004020202020204" pitchFamily="34" charset="0"/>
                        </a:rPr>
                        <a:t>Sistema de bateria</a:t>
                      </a:r>
                      <a:endParaRPr lang="es-CO" sz="2400" b="1" dirty="0">
                        <a:latin typeface="Aptos" panose="020B0004020202020204" pitchFamily="34" charset="0"/>
                      </a:endParaRPr>
                    </a:p>
                  </a:txBody>
                  <a:tcPr anchor="ctr"/>
                </a:tc>
                <a:tc>
                  <a:txBody>
                    <a:bodyPr/>
                    <a:lstStyle/>
                    <a:p>
                      <a:pPr algn="ctr"/>
                      <a:r>
                        <a:rPr lang="es-CO" sz="24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pic>
        <p:nvPicPr>
          <p:cNvPr id="8" name="synthesize (36)">
            <a:hlinkClick r:id="" action="ppaction://media"/>
            <a:extLst>
              <a:ext uri="{FF2B5EF4-FFF2-40B4-BE49-F238E27FC236}">
                <a16:creationId xmlns:a16="http://schemas.microsoft.com/office/drawing/2014/main" id="{44B12E8A-3FF6-9D51-0369-CD0BF99F2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90545" y="859123"/>
            <a:ext cx="889091" cy="889091"/>
          </a:xfrm>
          <a:prstGeom prst="rect">
            <a:avLst/>
          </a:prstGeom>
        </p:spPr>
      </p:pic>
    </p:spTree>
    <p:extLst>
      <p:ext uri="{BB962C8B-B14F-4D97-AF65-F5344CB8AC3E}">
        <p14:creationId xmlns:p14="http://schemas.microsoft.com/office/powerpoint/2010/main" val="39021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28</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10.4 Referências</a:t>
            </a:r>
          </a:p>
        </p:txBody>
      </p:sp>
      <p:sp>
        <p:nvSpPr>
          <p:cNvPr id="6" name="TextBox 5">
            <a:extLst>
              <a:ext uri="{FF2B5EF4-FFF2-40B4-BE49-F238E27FC236}">
                <a16:creationId xmlns:a16="http://schemas.microsoft.com/office/drawing/2014/main" id="{A81A288A-59E4-8B38-1785-40B1D014EB67}"/>
              </a:ext>
            </a:extLst>
          </p:cNvPr>
          <p:cNvSpPr txBox="1"/>
          <p:nvPr/>
        </p:nvSpPr>
        <p:spPr>
          <a:xfrm>
            <a:off x="732235" y="1837522"/>
            <a:ext cx="10797778" cy="863378"/>
          </a:xfrm>
          <a:prstGeom prst="rect">
            <a:avLst/>
          </a:prstGeom>
          <a:noFill/>
        </p:spPr>
        <p:txBody>
          <a:bodyPr wrap="square">
            <a:spAutoFit/>
          </a:bodyPr>
          <a:lstStyle/>
          <a:p>
            <a:pPr marL="98425" indent="-6350">
              <a:lnSpc>
                <a:spcPct val="107000"/>
              </a:lnSpc>
              <a:spcAft>
                <a:spcPts val="690"/>
              </a:spcAft>
            </a:pPr>
            <a:r>
              <a:rPr lang="en-US" sz="2400" dirty="0">
                <a:solidFill>
                  <a:srgbClr val="000000"/>
                </a:solidFill>
                <a:effectLst/>
                <a:latin typeface="Open Sans" panose="020B0606030504020204" pitchFamily="34" charset="0"/>
                <a:ea typeface="Open Sans" panose="020B0606030504020204" pitchFamily="34" charset="0"/>
              </a:rPr>
              <a:t>1. Crescimento compatível com o clima. (2024). MUIO (Versão v5.0.0). GitHub. </a:t>
            </a:r>
            <a:r>
              <a:rPr lang="en-US" sz="2400" u="sng" dirty="0">
                <a:solidFill>
                  <a:srgbClr val="000000"/>
                </a:solidFill>
                <a:effectLst/>
                <a:latin typeface="Open Sans" panose="020B0606030504020204" pitchFamily="34" charset="0"/>
                <a:ea typeface="Open Sans" panose="020B0606030504020204" pitchFamily="34" charset="0"/>
                <a:hlinkClick r:id="rId3"/>
              </a:rPr>
              <a:t>https://github.</a:t>
            </a:r>
            <a:r>
              <a:rPr lang="en-US" sz="2400" dirty="0">
                <a:solidFill>
                  <a:srgbClr val="000000"/>
                </a:solidFill>
                <a:effectLst/>
                <a:latin typeface="Open Sans" panose="020B0606030504020204" pitchFamily="34" charset="0"/>
                <a:ea typeface="Open Sans" panose="020B0606030504020204" pitchFamily="34" charset="0"/>
              </a:rPr>
              <a:t>com/ClimateCompatibleGrowth/MUIO </a:t>
            </a:r>
            <a:endParaRPr lang="es-CO" sz="2400" dirty="0">
              <a:solidFill>
                <a:srgbClr val="000000"/>
              </a:solidFill>
              <a:effectLst/>
              <a:latin typeface="Open Sans" panose="020B0606030504020204" pitchFamily="34" charset="0"/>
              <a:ea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Graphic 11">
            <a:extLst>
              <a:ext uri="{FF2B5EF4-FFF2-40B4-BE49-F238E27FC236}">
                <a16:creationId xmlns:a16="http://schemas.microsoft.com/office/drawing/2014/main" id="{B28DF98D-0DC1-1742-3268-92A01B193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9247" y="1377648"/>
            <a:ext cx="6429015" cy="489079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6" y="11096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10.1.1 O que é mudança climática?</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6" y="307709"/>
            <a:ext cx="11714803" cy="76206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Causas antropogênicas da mudança climática</a:t>
            </a:r>
            <a:endParaRPr lang="en-US" dirty="0">
              <a:cs typeface="Calibri Light" panose="020F0302020204030204"/>
            </a:endParaRPr>
          </a:p>
        </p:txBody>
      </p:sp>
      <p:sp>
        <p:nvSpPr>
          <p:cNvPr id="5" name="Rectangle 4">
            <a:extLst>
              <a:ext uri="{FF2B5EF4-FFF2-40B4-BE49-F238E27FC236}">
                <a16:creationId xmlns:a16="http://schemas.microsoft.com/office/drawing/2014/main" id="{C22BC1AE-0458-B299-8DC3-862BC5A402DB}"/>
              </a:ext>
            </a:extLst>
          </p:cNvPr>
          <p:cNvSpPr/>
          <p:nvPr/>
        </p:nvSpPr>
        <p:spPr>
          <a:xfrm>
            <a:off x="2547403" y="6308361"/>
            <a:ext cx="244972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imagem</a:t>
            </a:r>
            <a:r>
              <a:rPr lang="en-ZA" sz="1000" dirty="0">
                <a:latin typeface="Open Sans"/>
                <a:ea typeface="Open Sans" panose="020B0606030504020204" pitchFamily="34" charset="0"/>
                <a:cs typeface="Open Sans" panose="020B0606030504020204" pitchFamily="34" charset="0"/>
              </a:rPr>
              <a:t>, licença: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61F5BAC-D275-F3B2-FA7B-CE49A0FA46FE}"/>
              </a:ext>
            </a:extLst>
          </p:cNvPr>
          <p:cNvSpPr/>
          <p:nvPr/>
        </p:nvSpPr>
        <p:spPr>
          <a:xfrm>
            <a:off x="9936003" y="6282727"/>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(Conceitos: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14)">
            <a:hlinkClick r:id="" action="ppaction://media"/>
            <a:extLst>
              <a:ext uri="{FF2B5EF4-FFF2-40B4-BE49-F238E27FC236}">
                <a16:creationId xmlns:a16="http://schemas.microsoft.com/office/drawing/2014/main" id="{DE44FB91-0E0C-24F1-A264-1DC1FF21E5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pic>
        <p:nvPicPr>
          <p:cNvPr id="9" name="synthesize (17)">
            <a:hlinkClick r:id="" action="ppaction://media"/>
            <a:extLst>
              <a:ext uri="{FF2B5EF4-FFF2-40B4-BE49-F238E27FC236}">
                <a16:creationId xmlns:a16="http://schemas.microsoft.com/office/drawing/2014/main" id="{5F341A4D-2BB3-7BAE-8AF6-C72835FEFB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63812" y="929900"/>
            <a:ext cx="759700" cy="75970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D205D63-3BC0-F21A-111A-F2136A10D486}"/>
            </a:ext>
          </a:extLst>
        </p:cNvPr>
        <p:cNvGrpSpPr/>
        <p:nvPr/>
      </p:nvGrpSpPr>
      <p:grpSpPr>
        <a:xfrm>
          <a:off x="0" y="0"/>
          <a:ext cx="0" cy="0"/>
          <a:chOff x="0" y="0"/>
          <a:chExt cx="0" cy="0"/>
        </a:xfrm>
      </p:grpSpPr>
      <p:pic>
        <p:nvPicPr>
          <p:cNvPr id="2" name="Graphic 2">
            <a:extLst>
              <a:ext uri="{FF2B5EF4-FFF2-40B4-BE49-F238E27FC236}">
                <a16:creationId xmlns:a16="http://schemas.microsoft.com/office/drawing/2014/main" id="{7D86FD5E-051F-96B9-B3F4-82A1436C52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8116" y="1374889"/>
            <a:ext cx="5860579" cy="4968317"/>
          </a:xfrm>
          <a:prstGeom prst="rect">
            <a:avLst/>
          </a:prstGeom>
        </p:spPr>
      </p:pic>
      <p:sp>
        <p:nvSpPr>
          <p:cNvPr id="3" name="Slide Number Placeholder 1">
            <a:extLst>
              <a:ext uri="{FF2B5EF4-FFF2-40B4-BE49-F238E27FC236}">
                <a16:creationId xmlns:a16="http://schemas.microsoft.com/office/drawing/2014/main" id="{F308B553-DC01-9F15-BB77-C1E937FFEE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7F270F87-D3F2-3E53-65C6-53BCF8C18DDA}"/>
              </a:ext>
            </a:extLst>
          </p:cNvPr>
          <p:cNvSpPr/>
          <p:nvPr/>
        </p:nvSpPr>
        <p:spPr>
          <a:xfrm>
            <a:off x="343847" y="995986"/>
            <a:ext cx="87144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10.1.2 Aquecimento global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 o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efeito estufa </a:t>
            </a:r>
          </a:p>
        </p:txBody>
      </p:sp>
      <p:sp>
        <p:nvSpPr>
          <p:cNvPr id="8" name="Title 10">
            <a:extLst>
              <a:ext uri="{FF2B5EF4-FFF2-40B4-BE49-F238E27FC236}">
                <a16:creationId xmlns:a16="http://schemas.microsoft.com/office/drawing/2014/main" id="{74897860-8073-E180-89BF-DB2A7542EBE8}"/>
              </a:ext>
            </a:extLst>
          </p:cNvPr>
          <p:cNvSpPr txBox="1">
            <a:spLocks/>
          </p:cNvSpPr>
          <p:nvPr/>
        </p:nvSpPr>
        <p:spPr>
          <a:xfrm>
            <a:off x="343847" y="233919"/>
            <a:ext cx="11714803" cy="76206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Causas antropogênicas da mudança climática</a:t>
            </a:r>
            <a:endParaRPr lang="en-US" dirty="0">
              <a:cs typeface="Calibri Light" panose="020F0302020204030204"/>
            </a:endParaRPr>
          </a:p>
        </p:txBody>
      </p:sp>
      <p:sp>
        <p:nvSpPr>
          <p:cNvPr id="4" name="Rectangle 3">
            <a:extLst>
              <a:ext uri="{FF2B5EF4-FFF2-40B4-BE49-F238E27FC236}">
                <a16:creationId xmlns:a16="http://schemas.microsoft.com/office/drawing/2014/main" id="{A0E88FCA-A3CF-09CF-7054-8FF108C4EC16}"/>
              </a:ext>
            </a:extLst>
          </p:cNvPr>
          <p:cNvSpPr/>
          <p:nvPr/>
        </p:nvSpPr>
        <p:spPr>
          <a:xfrm>
            <a:off x="2851700" y="6305824"/>
            <a:ext cx="346863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(Femke </a:t>
            </a:r>
            <a:r>
              <a:rPr lang="en-ZA" sz="1000" dirty="0" err="1">
                <a:latin typeface="Open Sans"/>
                <a:ea typeface="Open Sans" panose="020B0606030504020204" pitchFamily="34" charset="0"/>
                <a:cs typeface="Open Sans" panose="020B0606030504020204" pitchFamily="34" charset="0"/>
              </a:rPr>
              <a:t>Nijsse </a:t>
            </a:r>
            <a:r>
              <a:rPr lang="en-ZA" sz="1000" dirty="0">
                <a:latin typeface="Open Sans"/>
                <a:ea typeface="Open Sans" panose="020B0606030504020204" pitchFamily="34" charset="0"/>
                <a:cs typeface="Open Sans" panose="020B0606030504020204" pitchFamily="34" charset="0"/>
              </a:rPr>
              <a:t>&amp; Eric Fisk, </a:t>
            </a:r>
            <a:r>
              <a:rPr lang="en-ZA" sz="1000" dirty="0">
                <a:latin typeface="Open Sans"/>
                <a:ea typeface="Open Sans" panose="020B0606030504020204" pitchFamily="34" charset="0"/>
                <a:cs typeface="Open Sans" panose="020B0606030504020204" pitchFamily="34" charset="0"/>
                <a:hlinkClick r:id="rId7"/>
              </a:rPr>
              <a:t>imagem</a:t>
            </a:r>
            <a:r>
              <a:rPr lang="en-ZA" sz="1000" dirty="0">
                <a:latin typeface="Open Sans"/>
                <a:ea typeface="Open Sans" panose="020B0606030504020204" pitchFamily="34" charset="0"/>
                <a:cs typeface="Open Sans" panose="020B0606030504020204" pitchFamily="34" charset="0"/>
              </a:rPr>
              <a:t>, licença: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41E68A1A-6DA9-6E5A-3F24-BFFDAA983E7B}"/>
              </a:ext>
            </a:extLst>
          </p:cNvPr>
          <p:cNvSpPr/>
          <p:nvPr/>
        </p:nvSpPr>
        <p:spPr>
          <a:xfrm>
            <a:off x="9936003" y="632558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(Conceitos: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5)">
            <a:hlinkClick r:id="" action="ppaction://media"/>
            <a:extLst>
              <a:ext uri="{FF2B5EF4-FFF2-40B4-BE49-F238E27FC236}">
                <a16:creationId xmlns:a16="http://schemas.microsoft.com/office/drawing/2014/main" id="{453E2B3A-97DA-9430-E677-A3630E63D4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93977" y="995986"/>
            <a:ext cx="929517" cy="929517"/>
          </a:xfrm>
          <a:prstGeom prst="rect">
            <a:avLst/>
          </a:prstGeom>
        </p:spPr>
      </p:pic>
    </p:spTree>
    <p:extLst>
      <p:ext uri="{BB962C8B-B14F-4D97-AF65-F5344CB8AC3E}">
        <p14:creationId xmlns:p14="http://schemas.microsoft.com/office/powerpoint/2010/main" val="32769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2E60A01-E217-D4D6-ACA3-983373985641}"/>
            </a:ext>
          </a:extLst>
        </p:cNvPr>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E9D1B081-3607-7030-C0D5-76C5835F9803}"/>
              </a:ext>
            </a:extLst>
          </p:cNvPr>
          <p:cNvPicPr>
            <a:picLocks noChangeAspect="1"/>
          </p:cNvPicPr>
          <p:nvPr/>
        </p:nvPicPr>
        <p:blipFill>
          <a:blip r:embed="rId5"/>
          <a:srcRect t="3104" b="4147"/>
          <a:stretch/>
        </p:blipFill>
        <p:spPr>
          <a:xfrm>
            <a:off x="1740200" y="1450844"/>
            <a:ext cx="8161040" cy="4906651"/>
          </a:xfrm>
          <a:prstGeom prst="rect">
            <a:avLst/>
          </a:prstGeom>
        </p:spPr>
      </p:pic>
      <p:sp>
        <p:nvSpPr>
          <p:cNvPr id="3" name="Slide Number Placeholder 1">
            <a:extLst>
              <a:ext uri="{FF2B5EF4-FFF2-40B4-BE49-F238E27FC236}">
                <a16:creationId xmlns:a16="http://schemas.microsoft.com/office/drawing/2014/main" id="{72893E61-479E-B2E2-64D8-24C4848EEE2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EF44DB23-7B93-BCB3-E817-3C5FCD069F08}"/>
              </a:ext>
            </a:extLst>
          </p:cNvPr>
          <p:cNvSpPr/>
          <p:nvPr/>
        </p:nvSpPr>
        <p:spPr>
          <a:xfrm>
            <a:off x="343847" y="995986"/>
            <a:ext cx="89430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10.1.3 Introdução às causas antropogênicas da mudança climática</a:t>
            </a:r>
          </a:p>
        </p:txBody>
      </p:sp>
      <p:sp>
        <p:nvSpPr>
          <p:cNvPr id="8" name="Title 10">
            <a:extLst>
              <a:ext uri="{FF2B5EF4-FFF2-40B4-BE49-F238E27FC236}">
                <a16:creationId xmlns:a16="http://schemas.microsoft.com/office/drawing/2014/main" id="{17DABD59-8FBD-13E5-D274-C57034D6ACD1}"/>
              </a:ext>
            </a:extLst>
          </p:cNvPr>
          <p:cNvSpPr txBox="1">
            <a:spLocks/>
          </p:cNvSpPr>
          <p:nvPr/>
        </p:nvSpPr>
        <p:spPr>
          <a:xfrm>
            <a:off x="343847" y="229732"/>
            <a:ext cx="11714803" cy="76206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Causas antropogênicas da mudança climática</a:t>
            </a:r>
            <a:endParaRPr lang="en-US" dirty="0">
              <a:cs typeface="Calibri Light" panose="020F0302020204030204"/>
            </a:endParaRPr>
          </a:p>
        </p:txBody>
      </p:sp>
      <p:sp>
        <p:nvSpPr>
          <p:cNvPr id="4" name="Rectangle 3">
            <a:extLst>
              <a:ext uri="{FF2B5EF4-FFF2-40B4-BE49-F238E27FC236}">
                <a16:creationId xmlns:a16="http://schemas.microsoft.com/office/drawing/2014/main" id="{9A74DC72-458C-0A8C-368C-8F088A074BEE}"/>
              </a:ext>
            </a:extLst>
          </p:cNvPr>
          <p:cNvSpPr/>
          <p:nvPr/>
        </p:nvSpPr>
        <p:spPr>
          <a:xfrm>
            <a:off x="1668760" y="6293513"/>
            <a:ext cx="2888035" cy="270843"/>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(RCraig09, </a:t>
            </a:r>
            <a:r>
              <a:rPr lang="en-ZA" sz="1000" dirty="0">
                <a:latin typeface="Open Sans"/>
                <a:ea typeface="Open Sans" panose="020B0606030504020204" pitchFamily="34" charset="0"/>
                <a:cs typeface="Open Sans" panose="020B0606030504020204" pitchFamily="34" charset="0"/>
                <a:hlinkClick r:id="rId6"/>
              </a:rPr>
              <a:t>imagem</a:t>
            </a:r>
            <a:r>
              <a:rPr lang="en-ZA" sz="1000" dirty="0">
                <a:latin typeface="Open Sans"/>
                <a:ea typeface="Open Sans" panose="020B0606030504020204" pitchFamily="34" charset="0"/>
                <a:cs typeface="Open Sans" panose="020B0606030504020204" pitchFamily="34" charset="0"/>
              </a:rPr>
              <a:t>, licença: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5E33F46C-D509-50C1-E53D-F80E2DDD7E6A}"/>
              </a:ext>
            </a:extLst>
          </p:cNvPr>
          <p:cNvSpPr/>
          <p:nvPr/>
        </p:nvSpPr>
        <p:spPr>
          <a:xfrm>
            <a:off x="9978867" y="6311306"/>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(Conceitos: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6)">
            <a:hlinkClick r:id="" action="ppaction://media"/>
            <a:extLst>
              <a:ext uri="{FF2B5EF4-FFF2-40B4-BE49-F238E27FC236}">
                <a16:creationId xmlns:a16="http://schemas.microsoft.com/office/drawing/2014/main" id="{BCAB5958-3D79-264F-32FF-5574361339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9553" y="939371"/>
            <a:ext cx="762067" cy="762067"/>
          </a:xfrm>
          <a:prstGeom prst="rect">
            <a:avLst/>
          </a:prstGeom>
        </p:spPr>
      </p:pic>
    </p:spTree>
    <p:extLst>
      <p:ext uri="{BB962C8B-B14F-4D97-AF65-F5344CB8AC3E}">
        <p14:creationId xmlns:p14="http://schemas.microsoft.com/office/powerpoint/2010/main" val="60461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4070F53-1DDC-A611-B473-FF00BC3F7153}"/>
            </a:ext>
          </a:extLst>
        </p:cNvPr>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7ED79DF7-B820-FC64-1DD4-AA1CF4F1D651}"/>
              </a:ext>
            </a:extLst>
          </p:cNvPr>
          <p:cNvPicPr>
            <a:picLocks noChangeAspect="1"/>
          </p:cNvPicPr>
          <p:nvPr/>
        </p:nvPicPr>
        <p:blipFill>
          <a:blip r:embed="rId5"/>
          <a:stretch>
            <a:fillRect/>
          </a:stretch>
        </p:blipFill>
        <p:spPr>
          <a:xfrm>
            <a:off x="1208145" y="1290776"/>
            <a:ext cx="9462389" cy="4994693"/>
          </a:xfrm>
          <a:prstGeom prst="rect">
            <a:avLst/>
          </a:prstGeom>
        </p:spPr>
      </p:pic>
      <p:sp>
        <p:nvSpPr>
          <p:cNvPr id="3" name="Slide Number Placeholder 1">
            <a:extLst>
              <a:ext uri="{FF2B5EF4-FFF2-40B4-BE49-F238E27FC236}">
                <a16:creationId xmlns:a16="http://schemas.microsoft.com/office/drawing/2014/main" id="{B40E929D-FBDA-15D3-5A9C-51BD7C19DD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BD333D6B-042D-1B2D-804F-2F8C3D02870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10.1.4 Emissões de dióxido de carbono por país</a:t>
            </a:r>
          </a:p>
        </p:txBody>
      </p:sp>
      <p:sp>
        <p:nvSpPr>
          <p:cNvPr id="8" name="Title 10">
            <a:extLst>
              <a:ext uri="{FF2B5EF4-FFF2-40B4-BE49-F238E27FC236}">
                <a16:creationId xmlns:a16="http://schemas.microsoft.com/office/drawing/2014/main" id="{C7FEE893-FE8C-7517-9F17-0DCBA2DDFFEB}"/>
              </a:ext>
            </a:extLst>
          </p:cNvPr>
          <p:cNvSpPr txBox="1">
            <a:spLocks/>
          </p:cNvSpPr>
          <p:nvPr/>
        </p:nvSpPr>
        <p:spPr>
          <a:xfrm>
            <a:off x="343847" y="233919"/>
            <a:ext cx="11714803" cy="76206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Causas antropogênicas da mudança climática</a:t>
            </a:r>
            <a:endParaRPr lang="en-US" dirty="0">
              <a:cs typeface="Calibri Light" panose="020F0302020204030204"/>
            </a:endParaRPr>
          </a:p>
        </p:txBody>
      </p:sp>
      <p:sp>
        <p:nvSpPr>
          <p:cNvPr id="4" name="Rectangle 3">
            <a:extLst>
              <a:ext uri="{FF2B5EF4-FFF2-40B4-BE49-F238E27FC236}">
                <a16:creationId xmlns:a16="http://schemas.microsoft.com/office/drawing/2014/main" id="{76F04383-B03F-AE9B-6160-6B5A842A980E}"/>
              </a:ext>
            </a:extLst>
          </p:cNvPr>
          <p:cNvSpPr/>
          <p:nvPr/>
        </p:nvSpPr>
        <p:spPr>
          <a:xfrm>
            <a:off x="1555085" y="6267857"/>
            <a:ext cx="2881028"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Tomastvivlaren</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rPr>
              <a:t>imagem</a:t>
            </a:r>
            <a:r>
              <a:rPr lang="en-ZA" sz="1000" dirty="0">
                <a:latin typeface="Open Sans"/>
                <a:ea typeface="Open Sans" panose="020B0606030504020204" pitchFamily="34" charset="0"/>
                <a:cs typeface="Open Sans" panose="020B0606030504020204" pitchFamily="34" charset="0"/>
              </a:rPr>
              <a:t>, licença: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18)">
            <a:hlinkClick r:id="" action="ppaction://media"/>
            <a:extLst>
              <a:ext uri="{FF2B5EF4-FFF2-40B4-BE49-F238E27FC236}">
                <a16:creationId xmlns:a16="http://schemas.microsoft.com/office/drawing/2014/main" id="{0976B6BF-47D7-9DA0-6561-59D932F646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83855" y="912661"/>
            <a:ext cx="762067" cy="762067"/>
          </a:xfrm>
          <a:prstGeom prst="rect">
            <a:avLst/>
          </a:prstGeom>
        </p:spPr>
      </p:pic>
    </p:spTree>
    <p:extLst>
      <p:ext uri="{BB962C8B-B14F-4D97-AF65-F5344CB8AC3E}">
        <p14:creationId xmlns:p14="http://schemas.microsoft.com/office/powerpoint/2010/main" val="292148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905BE4E-03F6-2304-E41B-535D4EF2537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655775E-8435-BED8-68A2-396EB80083D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5DA1DDBE-8643-37D2-1A20-0C70FADC3A0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10.1.5 Efeitos das mudanças climáticas </a:t>
            </a:r>
          </a:p>
        </p:txBody>
      </p:sp>
      <p:sp>
        <p:nvSpPr>
          <p:cNvPr id="8" name="Title 10">
            <a:extLst>
              <a:ext uri="{FF2B5EF4-FFF2-40B4-BE49-F238E27FC236}">
                <a16:creationId xmlns:a16="http://schemas.microsoft.com/office/drawing/2014/main" id="{2CF32EBE-713C-DDCE-34D4-FCB89929F50A}"/>
              </a:ext>
            </a:extLst>
          </p:cNvPr>
          <p:cNvSpPr txBox="1">
            <a:spLocks/>
          </p:cNvSpPr>
          <p:nvPr/>
        </p:nvSpPr>
        <p:spPr>
          <a:xfrm>
            <a:off x="343847" y="233919"/>
            <a:ext cx="11714803" cy="76206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Causas antropogênicas da mudança climática</a:t>
            </a:r>
            <a:endParaRPr lang="en-US" dirty="0">
              <a:cs typeface="Calibri Light" panose="020F0302020204030204"/>
            </a:endParaRPr>
          </a:p>
        </p:txBody>
      </p:sp>
      <p:pic>
        <p:nvPicPr>
          <p:cNvPr id="2" name="Graphic 2">
            <a:extLst>
              <a:ext uri="{FF2B5EF4-FFF2-40B4-BE49-F238E27FC236}">
                <a16:creationId xmlns:a16="http://schemas.microsoft.com/office/drawing/2014/main" id="{5679EEBA-33BD-2E4B-2A54-77C87B5D5F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9351" y="1285877"/>
            <a:ext cx="6890931" cy="4893534"/>
          </a:xfrm>
          <a:prstGeom prst="rect">
            <a:avLst/>
          </a:prstGeom>
        </p:spPr>
      </p:pic>
      <p:sp>
        <p:nvSpPr>
          <p:cNvPr id="4" name="Rectangle 3">
            <a:extLst>
              <a:ext uri="{FF2B5EF4-FFF2-40B4-BE49-F238E27FC236}">
                <a16:creationId xmlns:a16="http://schemas.microsoft.com/office/drawing/2014/main" id="{E42F8182-ECAC-0457-52D7-9027712F2DB2}"/>
              </a:ext>
            </a:extLst>
          </p:cNvPr>
          <p:cNvSpPr/>
          <p:nvPr/>
        </p:nvSpPr>
        <p:spPr>
          <a:xfrm>
            <a:off x="8441666" y="6258956"/>
            <a:ext cx="289861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imagem</a:t>
            </a:r>
            <a:r>
              <a:rPr lang="en-ZA" sz="1000" dirty="0">
                <a:latin typeface="Open Sans"/>
                <a:ea typeface="Open Sans" panose="020B0606030504020204" pitchFamily="34" charset="0"/>
                <a:cs typeface="Open Sans" panose="020B0606030504020204" pitchFamily="34" charset="0"/>
              </a:rPr>
              <a:t>, licença: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25E98A62-98BA-D380-DC82-3D66D19FFAEE}"/>
              </a:ext>
            </a:extLst>
          </p:cNvPr>
          <p:cNvSpPr/>
          <p:nvPr/>
        </p:nvSpPr>
        <p:spPr>
          <a:xfrm>
            <a:off x="343847" y="1740736"/>
            <a:ext cx="6217920" cy="3877985"/>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Aumento da temperatura global</a:t>
            </a:r>
            <a:endParaRPr lang="en-ZA" sz="2200" b="1"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Aumento do nível do mar</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Acidificação dos oceanos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Eventos climáticos extremos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Redução da biodiversidade</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Impactos na saúde humana</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Redução da produtividade agrícola</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Consequências econômicas </a:t>
            </a:r>
          </a:p>
        </p:txBody>
      </p:sp>
      <p:sp>
        <p:nvSpPr>
          <p:cNvPr id="6" name="Rectangle 5">
            <a:extLst>
              <a:ext uri="{FF2B5EF4-FFF2-40B4-BE49-F238E27FC236}">
                <a16:creationId xmlns:a16="http://schemas.microsoft.com/office/drawing/2014/main" id="{4554ACE3-91D1-446E-1360-02AB4E70A150}"/>
              </a:ext>
            </a:extLst>
          </p:cNvPr>
          <p:cNvSpPr/>
          <p:nvPr/>
        </p:nvSpPr>
        <p:spPr>
          <a:xfrm>
            <a:off x="440363" y="631967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(Conceitos: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9)">
            <a:hlinkClick r:id="" action="ppaction://media"/>
            <a:extLst>
              <a:ext uri="{FF2B5EF4-FFF2-40B4-BE49-F238E27FC236}">
                <a16:creationId xmlns:a16="http://schemas.microsoft.com/office/drawing/2014/main" id="{2DC8B9A9-E8E6-859F-184C-F761B5F92A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4423" y="912660"/>
            <a:ext cx="852255" cy="852255"/>
          </a:xfrm>
          <a:prstGeom prst="rect">
            <a:avLst/>
          </a:prstGeom>
        </p:spPr>
      </p:pic>
    </p:spTree>
    <p:extLst>
      <p:ext uri="{BB962C8B-B14F-4D97-AF65-F5344CB8AC3E}">
        <p14:creationId xmlns:p14="http://schemas.microsoft.com/office/powerpoint/2010/main" val="17251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10.1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737657"/>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março). Climate Change: Mitigation - Adaptation (Mitigação - Adaptação) (Versão 1). </a:t>
            </a:r>
            <a:r>
              <a:rPr lang="en-GB" sz="2400" dirty="0" err="1">
                <a:latin typeface="Open Sans" panose="020B0606030504020204" pitchFamily="34" charset="0"/>
                <a:ea typeface="Open Sans" panose="020B0606030504020204" pitchFamily="34" charset="0"/>
                <a:cs typeface="Open Sans" panose="020B0606030504020204" pitchFamily="34" charset="0"/>
              </a:rPr>
              <a:t>Zenodo.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a:t>
            </a:r>
            <a:r>
              <a:rPr lang="en-GB" sz="2400" dirty="0">
                <a:latin typeface="Open Sans" panose="020B0606030504020204" pitchFamily="34" charset="0"/>
                <a:ea typeface="Open Sans" panose="020B0606030504020204" pitchFamily="34" charset="0"/>
                <a:cs typeface="Open Sans" panose="020B0606030504020204" pitchFamily="34" charset="0"/>
              </a:rPr>
              <a:t>org/10.5281/zenodo.4585597 </a:t>
            </a:r>
          </a:p>
          <a:p>
            <a:endParaRPr lang="en-US" sz="2400" dirty="0">
              <a:latin typeface="Open Sans"/>
              <a:cs typeface="Calibri"/>
            </a:endParaRPr>
          </a:p>
          <a:p>
            <a:pPr marL="342900" indent="-342900">
              <a:buAutoNum type="arabicPeriod"/>
            </a:pPr>
            <a:endParaRPr lang="en-GB" sz="2400" dirty="0">
              <a:latin typeface="Open Sans"/>
              <a:cs typeface="Calibri"/>
            </a:endParaRPr>
          </a:p>
          <a:p>
            <a:endParaRPr lang="en-US" sz="2400" dirty="0">
              <a:latin typeface="Open Sans"/>
              <a:cs typeface="Calibri"/>
            </a:endParaRPr>
          </a:p>
          <a:p>
            <a:pPr marL="342900" indent="-342900">
              <a:buFontTx/>
              <a:buAutoNum type="arabicPeriod"/>
            </a:pPr>
            <a:endParaRPr lang="en-US" sz="2400" dirty="0">
              <a:latin typeface="Open Sans"/>
            </a:endParaRPr>
          </a:p>
          <a:p>
            <a:pPr marL="342900" indent="-342900">
              <a:buFontTx/>
              <a:buAutoNum type="arabicPeriod"/>
            </a:pPr>
            <a:endParaRPr lang="en-US" sz="2400" dirty="0">
              <a:latin typeface="Open Sans"/>
            </a:endParaRPr>
          </a:p>
          <a:p>
            <a:pPr marL="342900" indent="-342900">
              <a:buAutoNum type="arabicPeriod"/>
            </a:pPr>
            <a:endParaRPr lang="en-US" sz="2400" dirty="0">
              <a:latin typeface="Open Sans"/>
              <a:cs typeface="Calibri" panose="020F0502020204030204"/>
            </a:endParaRPr>
          </a:p>
          <a:p>
            <a:pPr marL="342900" indent="-342900">
              <a:buAutoNum type="arabicPeriod"/>
            </a:pP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Graphic 9">
            <a:extLst>
              <a:ext uri="{FF2B5EF4-FFF2-40B4-BE49-F238E27FC236}">
                <a16:creationId xmlns:a16="http://schemas.microsoft.com/office/drawing/2014/main" id="{605D37CB-5E10-968A-05A5-C8A6D7E2D1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7161" y="1549444"/>
            <a:ext cx="7017678" cy="501210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1013844"/>
            <a:ext cx="1136511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10.2.1 A necessidade de representação das emissões nos modelos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94123"/>
            <a:ext cx="10361809" cy="802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Representação de emissões</a:t>
            </a:r>
          </a:p>
        </p:txBody>
      </p:sp>
      <p:sp>
        <p:nvSpPr>
          <p:cNvPr id="8" name="Rectangle 7">
            <a:extLst>
              <a:ext uri="{FF2B5EF4-FFF2-40B4-BE49-F238E27FC236}">
                <a16:creationId xmlns:a16="http://schemas.microsoft.com/office/drawing/2014/main" id="{6EF1FAA0-03E6-C94E-2A23-D1C5B004CE92}"/>
              </a:ext>
            </a:extLst>
          </p:cNvPr>
          <p:cNvSpPr/>
          <p:nvPr/>
        </p:nvSpPr>
        <p:spPr>
          <a:xfrm>
            <a:off x="9559326" y="5753100"/>
            <a:ext cx="2018509" cy="40011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imagem</a:t>
            </a:r>
            <a:r>
              <a:rPr lang="en-ZA" sz="1000" dirty="0">
                <a:latin typeface="Open Sans"/>
                <a:ea typeface="Open Sans" panose="020B0606030504020204" pitchFamily="34" charset="0"/>
                <a:cs typeface="Open Sans" panose="020B0606030504020204" pitchFamily="34" charset="0"/>
              </a:rPr>
              <a:t>, licença: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0)">
            <a:hlinkClick r:id="" action="ppaction://media"/>
            <a:extLst>
              <a:ext uri="{FF2B5EF4-FFF2-40B4-BE49-F238E27FC236}">
                <a16:creationId xmlns:a16="http://schemas.microsoft.com/office/drawing/2014/main" id="{F4960D25-D627-B59C-CFAC-E58DFF7963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46306" y="194123"/>
            <a:ext cx="795835" cy="7958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727940-0D23-477D-A238-15030A74DA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5134</TotalTime>
  <Words>5694</Words>
  <Application>Microsoft Macintosh PowerPoint</Application>
  <PresentationFormat>Widescreen</PresentationFormat>
  <Paragraphs>397</Paragraphs>
  <Slides>29</Slides>
  <Notes>27</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Aptos</vt:lpstr>
      <vt:lpstr>Arial</vt:lpstr>
      <vt:lpstr>Calibri</vt:lpstr>
      <vt:lpstr>Calibri Light</vt:lpstr>
      <vt:lpstr>Cambria Math</vt:lpstr>
      <vt:lpstr>Helvetica Neue</vt:lpstr>
      <vt:lpstr>Open Sans</vt:lpstr>
      <vt:lpstr>Open Sans ExtraBold</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docId:CF4670D83EDBD3B42641FB369A2C4FBD</cp:keywords>
  <cp:lastModifiedBy>Pedro Peters</cp:lastModifiedBy>
  <cp:revision>109</cp:revision>
  <dcterms:created xsi:type="dcterms:W3CDTF">2019-06-09T10:25:43Z</dcterms:created>
  <dcterms:modified xsi:type="dcterms:W3CDTF">2025-03-04T03:14:07Z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