
<file path=[Content_Types].xml><?xml version="1.0" encoding="utf-8"?>
<Types xmlns="http://schemas.openxmlformats.org/package/2006/content-types">
  <Default Extension="jpeg" ContentType="image/jpeg"/>
  <Default Extension="jpg" ContentType="image/jpeg"/>
  <Default Extension="mp3" ContentType="audio/m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autoCompressPictures="0">
  <p:sldMasterIdLst>
    <p:sldMasterId id="2147483648" r:id="rId4"/>
  </p:sldMasterIdLst>
  <p:notesMasterIdLst>
    <p:notesMasterId r:id="rId34"/>
  </p:notesMasterIdLst>
  <p:sldIdLst>
    <p:sldId id="266" r:id="rId5"/>
    <p:sldId id="264" r:id="rId6"/>
    <p:sldId id="272" r:id="rId7"/>
    <p:sldId id="295" r:id="rId8"/>
    <p:sldId id="296" r:id="rId9"/>
    <p:sldId id="297" r:id="rId10"/>
    <p:sldId id="298" r:id="rId11"/>
    <p:sldId id="277" r:id="rId12"/>
    <p:sldId id="278" r:id="rId13"/>
    <p:sldId id="299" r:id="rId14"/>
    <p:sldId id="300" r:id="rId15"/>
    <p:sldId id="301" r:id="rId16"/>
    <p:sldId id="302" r:id="rId17"/>
    <p:sldId id="285" r:id="rId18"/>
    <p:sldId id="280" r:id="rId19"/>
    <p:sldId id="303" r:id="rId20"/>
    <p:sldId id="305" r:id="rId21"/>
    <p:sldId id="306" r:id="rId22"/>
    <p:sldId id="310" r:id="rId23"/>
    <p:sldId id="311" r:id="rId24"/>
    <p:sldId id="289" r:id="rId25"/>
    <p:sldId id="319" r:id="rId26"/>
    <p:sldId id="327" r:id="rId27"/>
    <p:sldId id="318" r:id="rId28"/>
    <p:sldId id="313" r:id="rId29"/>
    <p:sldId id="308" r:id="rId30"/>
    <p:sldId id="309" r:id="rId31"/>
    <p:sldId id="294" r:id="rId32"/>
    <p:sldId id="269" r:id="rId33"/>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modifyVerifier cryptProviderType="rsaAES" cryptAlgorithmClass="hash" cryptAlgorithmType="typeAny" cryptAlgorithmSid="14" spinCount="100000" saltData="7S0dZHlbR9efq1yq2XcAiQ==" hashData="1BRF5TNoaX41kv3Xxo6gUdker0u6oTIrabB9nA13p4N/moJ1MIpZnq+W2pPJ2AlmXnnS2ZIABiIKIGlVVT5Szw=="/>
  <p:extLst>
    <p:ext uri="{EFAFB233-063F-42B5-8137-9DF3F51BA10A}">
      <p15:sldGuideLst xmlns:p15="http://schemas.microsoft.com/office/powerpoint/2012/main"/>
    </p:ext>
    <p:ext uri="http://customooxmlschemas.google.com/">
      <go:slidesCustomData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xmlns="" r:id="rId35" roundtripDataSignature="AMtx7miC4h9XZJhYFypOKz07yp6KiatCoQ=="/>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DAF4564-B3F0-0C0B-184B-E68B101E2DE1}" name="Richardson, Emma J J" initials="ER" userId="S::ejr121@ic.ac.uk::cd282356-08e9-4b47-9ec2-0960e6b8e21d"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98B9B"/>
    <a:srgbClr val="A76B76"/>
    <a:srgbClr val="60EDE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CCA63DF-F44C-5B45-8D20-799DB2917858}" v="15" dt="2024-09-09T11:27:40.720"/>
  </p1510:revLst>
</p1510:revInfo>
</file>

<file path=ppt/tableStyles.xml><?xml version="1.0" encoding="utf-8"?>
<a:tblStyleLst xmlns:a="http://schemas.openxmlformats.org/drawingml/2006/main" def="{B8DA472E-C0B5-4FAA-A71B-45BBE6C39A2A}">
  <a:tblStyle styleId="{B8DA472E-C0B5-4FAA-A71B-45BBE6C39A2A}" styleName="Table_0">
    <a:wholeTbl>
      <a:tcTxStyle b="off" i="off">
        <a:font>
          <a:latin typeface="Arial"/>
          <a:ea typeface="Arial"/>
          <a:cs typeface="Arial"/>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9EFF7"/>
          </a:solidFill>
        </a:fill>
      </a:tcStyle>
    </a:wholeTbl>
    <a:band1H>
      <a:tcTxStyle/>
      <a:tcStyle>
        <a:tcBdr/>
        <a:fill>
          <a:solidFill>
            <a:srgbClr val="D0DEEF"/>
          </a:solidFill>
        </a:fill>
      </a:tcStyle>
    </a:band1H>
    <a:band2H>
      <a:tcTxStyle/>
      <a:tcStyle>
        <a:tcBdr/>
      </a:tcStyle>
    </a:band2H>
    <a:band1V>
      <a:tcTxStyle/>
      <a:tcStyle>
        <a:tcBdr/>
        <a:fill>
          <a:solidFill>
            <a:srgbClr val="D0DEEF"/>
          </a:solidFill>
        </a:fill>
      </a:tcStyle>
    </a:band1V>
    <a:band2V>
      <a:tcTxStyle/>
      <a:tcStyle>
        <a:tcBdr/>
      </a:tcStyle>
    </a:band2V>
    <a:lastCol>
      <a:tcTxStyle b="on" i="off">
        <a:font>
          <a:latin typeface="Arial"/>
          <a:ea typeface="Arial"/>
          <a:cs typeface="Arial"/>
        </a:font>
        <a:schemeClr val="lt1"/>
      </a:tcTxStyle>
      <a:tcStyle>
        <a:tcBdr/>
        <a:fill>
          <a:solidFill>
            <a:schemeClr val="accent1"/>
          </a:solidFill>
        </a:fill>
      </a:tcStyle>
    </a:lastCol>
    <a:firstCol>
      <a:tcTxStyle b="on" i="off">
        <a:font>
          <a:latin typeface="Arial"/>
          <a:ea typeface="Arial"/>
          <a:cs typeface="Arial"/>
        </a:font>
        <a:schemeClr val="lt1"/>
      </a:tcTxStyle>
      <a:tcStyle>
        <a:tcBdr/>
        <a:fill>
          <a:solidFill>
            <a:schemeClr val="accent1"/>
          </a:solidFill>
        </a:fill>
      </a:tcStyle>
    </a:firstCol>
    <a:lastRow>
      <a:tcTxStyle b="on" i="off">
        <a:font>
          <a:latin typeface="Arial"/>
          <a:ea typeface="Arial"/>
          <a:cs typeface="Arial"/>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a:tcStyle>
        <a:tcBdr/>
      </a:tcStyle>
    </a:seCell>
    <a:swCell>
      <a:tcTxStyle/>
      <a:tcStyle>
        <a:tcBdr/>
      </a:tcStyle>
    </a:swCell>
    <a:firstRow>
      <a:tcTxStyle b="on" i="off">
        <a:font>
          <a:latin typeface="Arial"/>
          <a:ea typeface="Arial"/>
          <a:cs typeface="Arial"/>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a:tcStyle>
        <a:tcBdr/>
      </a:tcStyle>
    </a:neCell>
    <a:nwCell>
      <a:tcTxStyle/>
      <a:tcStyle>
        <a:tcBdr/>
      </a:tcStyle>
    </a:nwCell>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91EBBBCC-DAD2-459C-BE2E-F6DE35CF9A28}" styleName="Dark Style 2 - Accent 3/Accent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770"/>
    <p:restoredTop sz="82997" autoAdjust="0"/>
  </p:normalViewPr>
  <p:slideViewPr>
    <p:cSldViewPr snapToGrid="0">
      <p:cViewPr>
        <p:scale>
          <a:sx n="100" d="100"/>
          <a:sy n="100" d="100"/>
        </p:scale>
        <p:origin x="1232" y="1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tableStyles" Target="tableStyles.xml"/><Relationship Id="rId21" Type="http://schemas.openxmlformats.org/officeDocument/2006/relationships/slide" Target="slides/slide17.xml"/><Relationship Id="rId34" Type="http://schemas.openxmlformats.org/officeDocument/2006/relationships/notesMaster" Target="notesMasters/notesMaster1.xml"/><Relationship Id="rId42" Type="http://schemas.microsoft.com/office/2018/10/relationships/authors" Target="author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viewProps" Target="viewProps.xml"/><Relationship Id="rId40"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customschemas.google.com/relationships/presentationmetadata" Target="metadata"/><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arel Greyling" userId="f3065607-1f46-45aa-9923-2f70a300922a" providerId="ADAL" clId="{BCCA63DF-F44C-5B45-8D20-799DB2917858}"/>
    <pc:docChg chg="undo custSel modSld modMainMaster">
      <pc:chgData name="Sarel Greyling" userId="f3065607-1f46-45aa-9923-2f70a300922a" providerId="ADAL" clId="{BCCA63DF-F44C-5B45-8D20-799DB2917858}" dt="2024-09-09T11:36:48.675" v="27" actId="20577"/>
      <pc:docMkLst>
        <pc:docMk/>
      </pc:docMkLst>
      <pc:sldChg chg="modSp mod">
        <pc:chgData name="Sarel Greyling" userId="f3065607-1f46-45aa-9923-2f70a300922a" providerId="ADAL" clId="{BCCA63DF-F44C-5B45-8D20-799DB2917858}" dt="2024-09-09T11:36:48.675" v="27" actId="20577"/>
        <pc:sldMkLst>
          <pc:docMk/>
          <pc:sldMk cId="2963399155" sldId="271"/>
        </pc:sldMkLst>
        <pc:spChg chg="mod">
          <ac:chgData name="Sarel Greyling" userId="f3065607-1f46-45aa-9923-2f70a300922a" providerId="ADAL" clId="{BCCA63DF-F44C-5B45-8D20-799DB2917858}" dt="2024-09-09T11:36:48.675" v="27" actId="20577"/>
          <ac:spMkLst>
            <pc:docMk/>
            <pc:sldMk cId="2963399155" sldId="271"/>
            <ac:spMk id="168" creationId="{00000000-0000-0000-0000-000000000000}"/>
          </ac:spMkLst>
        </pc:spChg>
      </pc:sldChg>
      <pc:sldMasterChg chg="modSldLayout">
        <pc:chgData name="Sarel Greyling" userId="f3065607-1f46-45aa-9923-2f70a300922a" providerId="ADAL" clId="{BCCA63DF-F44C-5B45-8D20-799DB2917858}" dt="2024-09-09T11:34:55.295" v="6" actId="20577"/>
        <pc:sldMasterMkLst>
          <pc:docMk/>
          <pc:sldMasterMk cId="0" sldId="2147483648"/>
        </pc:sldMasterMkLst>
        <pc:sldLayoutChg chg="modSp mod">
          <pc:chgData name="Sarel Greyling" userId="f3065607-1f46-45aa-9923-2f70a300922a" providerId="ADAL" clId="{BCCA63DF-F44C-5B45-8D20-799DB2917858}" dt="2024-09-09T11:34:55.295" v="6" actId="20577"/>
          <pc:sldLayoutMkLst>
            <pc:docMk/>
            <pc:sldMasterMk cId="0" sldId="2147483648"/>
            <pc:sldLayoutMk cId="0" sldId="2147483651"/>
          </pc:sldLayoutMkLst>
          <pc:spChg chg="mod">
            <ac:chgData name="Sarel Greyling" userId="f3065607-1f46-45aa-9923-2f70a300922a" providerId="ADAL" clId="{BCCA63DF-F44C-5B45-8D20-799DB2917858}" dt="2024-09-09T11:34:55.295" v="6" actId="20577"/>
            <ac:spMkLst>
              <pc:docMk/>
              <pc:sldMasterMk cId="0" sldId="2147483648"/>
              <pc:sldLayoutMk cId="0" sldId="2147483651"/>
              <ac:spMk id="7" creationId="{381328E2-BBCC-9942-F175-B550123AD180}"/>
            </ac:spMkLst>
          </pc:spChg>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68519EE0-3A55-A473-9FBB-47A006ABDBFD}"/>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85C0F051-8933-4B68-6982-58F319C44C9F}"/>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D6994159-8EBD-A654-98B2-04D8FDC80D84}"/>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sz="1800" kern="100" dirty="0">
                <a:effectLst/>
                <a:latin typeface="Calibri" panose="020F0502020204030204" pitchFamily="34" charset="0"/>
                <a:ea typeface="Calibri" panose="020F0502020204030204" pitchFamily="34" charset="0"/>
                <a:cs typeface="Times New Roman" panose="02020603050405020304" pitchFamily="18" charset="0"/>
              </a:rPr>
              <a:t>Conforme mencionado no slide anterior, diferentes emissões são representadas em diferentes partes do Sistema Energético de Referência.</a:t>
            </a:r>
            <a:endParaRPr lang="es-CO" sz="1800" kern="100" dirty="0">
              <a:effectLst/>
              <a:latin typeface="Calibri" panose="020F0502020204030204" pitchFamily="34" charset="0"/>
              <a:ea typeface="Calibri" panose="020F0502020204030204" pitchFamily="34" charset="0"/>
              <a:cs typeface="Times New Roman" panose="02020603050405020304" pitchFamily="18" charset="0"/>
            </a:endParaRPr>
          </a:p>
          <a:p>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a:t>
            </a:r>
            <a:endParaRPr lang="es-CO" sz="1800" kern="100" dirty="0">
              <a:effectLst/>
              <a:latin typeface="Calibri" panose="020F0502020204030204" pitchFamily="34" charset="0"/>
              <a:ea typeface="Calibri" panose="020F0502020204030204" pitchFamily="34" charset="0"/>
              <a:cs typeface="Times New Roman" panose="02020603050405020304" pitchFamily="18" charset="0"/>
            </a:endParaRPr>
          </a:p>
          <a:p>
            <a:r>
              <a:rPr lang="en-US" sz="1800" kern="100" dirty="0">
                <a:effectLst/>
                <a:latin typeface="Calibri" panose="020F0502020204030204" pitchFamily="34" charset="0"/>
                <a:ea typeface="Calibri" panose="020F0502020204030204" pitchFamily="34" charset="0"/>
                <a:cs typeface="Times New Roman" panose="02020603050405020304" pitchFamily="18" charset="0"/>
              </a:rPr>
              <a:t>As emissões dependentes de combustível, como o dióxido de carbono, podem ser contabilizadas pelas tecnologias de fornecimento de energia primária, como as tecnologias de extração e importação de carvão. Portanto, </a:t>
            </a:r>
            <a:r>
              <a:rPr lang="en-US" sz="1800" b="1" kern="100" dirty="0">
                <a:effectLst/>
                <a:latin typeface="Calibri" panose="020F0502020204030204" pitchFamily="34" charset="0"/>
                <a:ea typeface="Calibri" panose="020F0502020204030204" pitchFamily="34" charset="0"/>
                <a:cs typeface="Times New Roman" panose="02020603050405020304" pitchFamily="18" charset="0"/>
              </a:rPr>
              <a:t>não </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precisamos acrescentar um fator de emissões de dióxido de carbono às tecnologias de usinas de energia a carvão, pois suas emissões já estão representadas nas tecnologias de combustível primário de carvão. </a:t>
            </a:r>
            <a:endParaRPr lang="es-CO" sz="1800" kern="100" dirty="0">
              <a:effectLst/>
              <a:latin typeface="Calibri" panose="020F0502020204030204" pitchFamily="34" charset="0"/>
              <a:ea typeface="Calibri" panose="020F0502020204030204" pitchFamily="34" charset="0"/>
              <a:cs typeface="Times New Roman" panose="02020603050405020304" pitchFamily="18" charset="0"/>
            </a:endParaRPr>
          </a:p>
          <a:p>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a:t>
            </a:r>
            <a:endParaRPr lang="es-CO" sz="1800" kern="100" dirty="0">
              <a:effectLst/>
              <a:latin typeface="Calibri" panose="020F0502020204030204" pitchFamily="34" charset="0"/>
              <a:ea typeface="Calibri" panose="020F0502020204030204" pitchFamily="34" charset="0"/>
              <a:cs typeface="Times New Roman" panose="02020603050405020304" pitchFamily="18" charset="0"/>
            </a:endParaRPr>
          </a:p>
          <a:p>
            <a:r>
              <a:rPr lang="en-US" sz="1800" kern="100" dirty="0">
                <a:effectLst/>
                <a:latin typeface="Calibri" panose="020F0502020204030204" pitchFamily="34" charset="0"/>
                <a:ea typeface="Calibri" panose="020F0502020204030204" pitchFamily="34" charset="0"/>
                <a:cs typeface="Times New Roman" panose="02020603050405020304" pitchFamily="18" charset="0"/>
              </a:rPr>
              <a:t>Por outro lado, as emissões dependentes de tecnologia são contabilizadas pelas tecnologias emissoras (ou seja, que queimam combustível). Por exemplo, para representar as emissões de óxidos nitrosos das usinas de energia, atribuímos fatores de emissões a cada tecnologia de usina de energia que produz óxidos nitrosos.</a:t>
            </a:r>
            <a:endParaRPr lang="es-CO" sz="1800" kern="100" dirty="0">
              <a:effectLst/>
              <a:latin typeface="Calibri" panose="020F0502020204030204" pitchFamily="34" charset="0"/>
              <a:ea typeface="Calibri" panose="020F0502020204030204" pitchFamily="34" charset="0"/>
              <a:cs typeface="Times New Roman" panose="02020603050405020304" pitchFamily="18" charset="0"/>
            </a:endParaRPr>
          </a:p>
          <a:p>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a:t>
            </a:r>
            <a:endParaRPr lang="es-CO" sz="1800" kern="100" dirty="0">
              <a:effectLst/>
              <a:latin typeface="Calibri" panose="020F0502020204030204" pitchFamily="34" charset="0"/>
              <a:ea typeface="Calibri" panose="020F0502020204030204" pitchFamily="34" charset="0"/>
              <a:cs typeface="Times New Roman" panose="02020603050405020304" pitchFamily="18" charset="0"/>
            </a:endParaRPr>
          </a:p>
          <a:p>
            <a:r>
              <a:rPr lang="en-US" sz="1800" kern="100" dirty="0">
                <a:effectLst/>
                <a:latin typeface="Calibri" panose="020F0502020204030204" pitchFamily="34" charset="0"/>
                <a:ea typeface="Calibri" panose="020F0502020204030204" pitchFamily="34" charset="0"/>
                <a:cs typeface="Times New Roman" panose="02020603050405020304" pitchFamily="18" charset="0"/>
              </a:rPr>
              <a:t>A seguir, discutiremos mais detalhadamente os fatores de emissão e os parâmetros usados para representar as emissões no </a:t>
            </a:r>
            <a:r>
              <a:rPr lang="en-US" sz="1800" kern="100" dirty="0" err="1">
                <a:effectLst/>
                <a:latin typeface="Calibri" panose="020F0502020204030204" pitchFamily="34" charset="0"/>
                <a:ea typeface="Calibri" panose="020F0502020204030204" pitchFamily="34" charset="0"/>
                <a:cs typeface="Times New Roman" panose="02020603050405020304" pitchFamily="18" charset="0"/>
              </a:rPr>
              <a:t>OSeMOSYS</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a:t>
            </a:r>
            <a:endParaRPr lang="es-CO"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65" name="Google Shape;165;p13:notes">
            <a:extLst>
              <a:ext uri="{FF2B5EF4-FFF2-40B4-BE49-F238E27FC236}">
                <a16:creationId xmlns:a16="http://schemas.microsoft.com/office/drawing/2014/main" id="{4B176F54-943B-5301-5E75-4AC9D655DF8E}"/>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11</a:t>
            </a:fld>
            <a:endParaRPr/>
          </a:p>
        </p:txBody>
      </p:sp>
    </p:spTree>
    <p:extLst>
      <p:ext uri="{BB962C8B-B14F-4D97-AF65-F5344CB8AC3E}">
        <p14:creationId xmlns:p14="http://schemas.microsoft.com/office/powerpoint/2010/main" val="397971146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84DB128E-6879-E90E-511F-870DC9987A4E}"/>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42A8F6AD-E874-612D-4EBB-D34942B3B547}"/>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A7114C07-4655-BA41-E0A2-91299978A0BE}"/>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sz="1800" kern="100" dirty="0">
                <a:effectLst/>
                <a:latin typeface="Calibri" panose="020F0502020204030204" pitchFamily="34" charset="0"/>
                <a:ea typeface="Calibri" panose="020F0502020204030204" pitchFamily="34" charset="0"/>
                <a:cs typeface="Times New Roman" panose="02020603050405020304" pitchFamily="18" charset="0"/>
              </a:rPr>
              <a:t>No </a:t>
            </a:r>
            <a:r>
              <a:rPr lang="en-US" sz="1800" kern="100" dirty="0" err="1">
                <a:effectLst/>
                <a:latin typeface="Calibri" panose="020F0502020204030204" pitchFamily="34" charset="0"/>
                <a:ea typeface="Calibri" panose="020F0502020204030204" pitchFamily="34" charset="0"/>
                <a:cs typeface="Times New Roman" panose="02020603050405020304" pitchFamily="18" charset="0"/>
              </a:rPr>
              <a:t>OSeMOSYS</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todas as emissões são contabilizadas usando o mesmo parâmetro: o Emission Activity Ratio. Esse parâmetro define a taxa de emissão de um poluente por uma tecnologia em unidades de milhões de </a:t>
            </a:r>
            <a:r>
              <a:rPr lang="en-US" sz="1800" kern="100" dirty="0" err="1">
                <a:effectLst/>
                <a:latin typeface="Calibri" panose="020F0502020204030204" pitchFamily="34" charset="0"/>
                <a:ea typeface="Calibri" panose="020F0502020204030204" pitchFamily="34" charset="0"/>
                <a:cs typeface="Times New Roman" panose="02020603050405020304" pitchFamily="18" charset="0"/>
              </a:rPr>
              <a:t>toneladas </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por petajoule ou gigawatt-hora de energia. A Razão de Atividade de Emissão é definida para cada combinação de tecnologia e poluente no </a:t>
            </a:r>
            <a:r>
              <a:rPr lang="en-US" sz="1800" kern="100" dirty="0" err="1">
                <a:effectLst/>
                <a:latin typeface="Calibri" panose="020F0502020204030204" pitchFamily="34" charset="0"/>
                <a:ea typeface="Calibri" panose="020F0502020204030204" pitchFamily="34" charset="0"/>
                <a:cs typeface="Times New Roman" panose="02020603050405020304" pitchFamily="18" charset="0"/>
              </a:rPr>
              <a:t>OSeMOSYS</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a:t>
            </a:r>
            <a:endParaRPr lang="es-CO" sz="1800" kern="100" dirty="0">
              <a:effectLst/>
              <a:latin typeface="Calibri" panose="020F0502020204030204" pitchFamily="34" charset="0"/>
              <a:ea typeface="Calibri" panose="020F0502020204030204" pitchFamily="34" charset="0"/>
              <a:cs typeface="Times New Roman" panose="02020603050405020304" pitchFamily="18" charset="0"/>
            </a:endParaRPr>
          </a:p>
          <a:p>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a:t>
            </a:r>
            <a:endParaRPr lang="es-CO" sz="1800" kern="100" dirty="0">
              <a:effectLst/>
              <a:latin typeface="Calibri" panose="020F0502020204030204" pitchFamily="34" charset="0"/>
              <a:ea typeface="Calibri" panose="020F0502020204030204" pitchFamily="34" charset="0"/>
              <a:cs typeface="Times New Roman" panose="02020603050405020304" pitchFamily="18" charset="0"/>
            </a:endParaRPr>
          </a:p>
          <a:p>
            <a:r>
              <a:rPr lang="en-US" sz="1800" kern="100" dirty="0">
                <a:effectLst/>
                <a:latin typeface="Calibri" panose="020F0502020204030204" pitchFamily="34" charset="0"/>
                <a:ea typeface="Calibri" panose="020F0502020204030204" pitchFamily="34" charset="0"/>
                <a:cs typeface="Times New Roman" panose="02020603050405020304" pitchFamily="18" charset="0"/>
              </a:rPr>
              <a:t>Por exemplo, a taxa de atividade de emissão de dióxido de carbono (o poluente) para a tecnologia de extração de carvão (a tecnologia) seria igual à quantidade de dióxido de carbono liberada (em milhões de </a:t>
            </a:r>
            <a:r>
              <a:rPr lang="en-US" sz="1800" kern="100" dirty="0" err="1">
                <a:effectLst/>
                <a:latin typeface="Calibri" panose="020F0502020204030204" pitchFamily="34" charset="0"/>
                <a:ea typeface="Calibri" panose="020F0502020204030204" pitchFamily="34" charset="0"/>
                <a:cs typeface="Times New Roman" panose="02020603050405020304" pitchFamily="18" charset="0"/>
              </a:rPr>
              <a:t>toneladas</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pela queima de 1 petajoule de carvão. </a:t>
            </a:r>
            <a:endParaRPr lang="es-CO" sz="1800" kern="100" dirty="0">
              <a:effectLst/>
              <a:latin typeface="Calibri" panose="020F0502020204030204" pitchFamily="34" charset="0"/>
              <a:ea typeface="Calibri" panose="020F0502020204030204" pitchFamily="34" charset="0"/>
              <a:cs typeface="Times New Roman" panose="02020603050405020304" pitchFamily="18" charset="0"/>
            </a:endParaRPr>
          </a:p>
          <a:p>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a:t>
            </a:r>
            <a:endParaRPr lang="es-CO" sz="1800" kern="100" dirty="0">
              <a:effectLst/>
              <a:latin typeface="Calibri" panose="020F0502020204030204" pitchFamily="34" charset="0"/>
              <a:ea typeface="Calibri" panose="020F0502020204030204" pitchFamily="34" charset="0"/>
              <a:cs typeface="Times New Roman" panose="02020603050405020304" pitchFamily="18" charset="0"/>
            </a:endParaRPr>
          </a:p>
          <a:p>
            <a:r>
              <a:rPr lang="en-US" sz="1800" kern="100" dirty="0">
                <a:effectLst/>
                <a:latin typeface="Calibri" panose="020F0502020204030204" pitchFamily="34" charset="0"/>
                <a:ea typeface="Calibri" panose="020F0502020204030204" pitchFamily="34" charset="0"/>
                <a:cs typeface="Times New Roman" panose="02020603050405020304" pitchFamily="18" charset="0"/>
              </a:rPr>
              <a:t>Para emissões dependentes de tecnologia, em vez de exigir uma taxa de emissão por combustível e poluente, o ideal é que precisemos de dados de emissões para cada tecnologia que emite o poluente.  Se esses dados não estiverem disponíveis, podemos estimar a taxa de atividade de emissão dividindo o fator de emissão médio do combustível pela eficiência da tecnologia. Veremos exemplos usando esses parâmetros em exercícios práticos. </a:t>
            </a:r>
            <a:endParaRPr lang="es-CO"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65" name="Google Shape;165;p13:notes">
            <a:extLst>
              <a:ext uri="{FF2B5EF4-FFF2-40B4-BE49-F238E27FC236}">
                <a16:creationId xmlns:a16="http://schemas.microsoft.com/office/drawing/2014/main" id="{39E7F9C5-D8D5-563D-C327-4413AB6E03D4}"/>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12</a:t>
            </a:fld>
            <a:endParaRPr/>
          </a:p>
        </p:txBody>
      </p:sp>
    </p:spTree>
    <p:extLst>
      <p:ext uri="{BB962C8B-B14F-4D97-AF65-F5344CB8AC3E}">
        <p14:creationId xmlns:p14="http://schemas.microsoft.com/office/powerpoint/2010/main" val="358344238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5DFC4E64-F887-D115-35F8-5AAC4E0AB782}"/>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FCB8DC1E-3EED-DD17-FEB8-111671F48BCE}"/>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664C7008-7A12-1FF4-797E-12CA8DC6FB79}"/>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sz="1800" kern="100" dirty="0">
                <a:effectLst/>
                <a:latin typeface="Aptos" panose="020B0004020202020204" pitchFamily="34" charset="0"/>
                <a:ea typeface="Aptos" panose="020B0004020202020204" pitchFamily="34" charset="0"/>
                <a:cs typeface="Times New Roman" panose="02020603050405020304" pitchFamily="18" charset="0"/>
              </a:rPr>
              <a:t>Este slide mostra alguns fatores de emissões para diferentes combustíveis fósseis e poluentes. Esses são os tipos de dados que usaríamos para definir a taxa de atividade de emissão no </a:t>
            </a:r>
            <a:r>
              <a:rPr lang="en-US" sz="1800" kern="100" dirty="0" err="1">
                <a:effectLst/>
                <a:latin typeface="Aptos" panose="020B0004020202020204" pitchFamily="34" charset="0"/>
                <a:ea typeface="Aptos" panose="020B0004020202020204" pitchFamily="34" charset="0"/>
                <a:cs typeface="Times New Roman" panose="02020603050405020304" pitchFamily="18" charset="0"/>
              </a:rPr>
              <a:t>OSeMOSYS</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 Nesse caso, usaríamos os fatores de emissão para definir a Razão de Atividade de Emissão para as tecnologias que produzem os combustíveis listados, como a tecnologia de extração de carvão ou a tecnologia de importação de carvão. Observando os próprios dados, podemos ver que o carvão tem o fator de emissão de dióxido de carbono mais alto dos combustíveis listados, com os derivados de petróleo tendo valores ligeiramente mais baixos e o gás natural tendo o mais baixo. Esse é um dos motivos pelos quais as usinas de energia a carvão são frequentemente consideradas as mais controversas em relação às metas de mudança climática, já que o carvão tem um teor de carbono muito alto. </a:t>
            </a:r>
            <a:endParaRPr lang="es-CO" sz="1800" kern="100" dirty="0">
              <a:effectLst/>
              <a:latin typeface="Aptos" panose="020B0004020202020204" pitchFamily="34" charset="0"/>
              <a:ea typeface="Aptos" panose="020B0004020202020204" pitchFamily="34" charset="0"/>
              <a:cs typeface="Times New Roman" panose="02020603050405020304" pitchFamily="18" charset="0"/>
            </a:endParaRP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a:extLst>
              <a:ext uri="{FF2B5EF4-FFF2-40B4-BE49-F238E27FC236}">
                <a16:creationId xmlns:a16="http://schemas.microsoft.com/office/drawing/2014/main" id="{E3EC9474-8FBF-27C5-388E-9350D5FFC971}"/>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13</a:t>
            </a:fld>
            <a:endParaRPr/>
          </a:p>
        </p:txBody>
      </p:sp>
    </p:spTree>
    <p:extLst>
      <p:ext uri="{BB962C8B-B14F-4D97-AF65-F5344CB8AC3E}">
        <p14:creationId xmlns:p14="http://schemas.microsoft.com/office/powerpoint/2010/main" val="224862656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14</a:t>
            </a:fld>
            <a:endParaRPr/>
          </a:p>
        </p:txBody>
      </p:sp>
    </p:spTree>
    <p:extLst>
      <p:ext uri="{BB962C8B-B14F-4D97-AF65-F5344CB8AC3E}">
        <p14:creationId xmlns:p14="http://schemas.microsoft.com/office/powerpoint/2010/main" val="159750276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sz="1800" kern="100" dirty="0">
                <a:effectLst/>
                <a:latin typeface="Calibri" panose="020F0502020204030204" pitchFamily="34" charset="0"/>
                <a:ea typeface="Calibri" panose="020F0502020204030204" pitchFamily="34" charset="0"/>
                <a:cs typeface="Times New Roman" panose="02020603050405020304" pitchFamily="18" charset="0"/>
              </a:rPr>
              <a:t>Analisaremos agora o conceito de margem de reserva em sistemas de eletricidade. A margem de reserva é definida como o excesso de capacidade de fornecimento planejado que é instalado em comparação com a carga de pico (ou seja, demanda de pico), em unidades de capacidade como megawatts ou gigawatts. O objetivo de ter uma margem de reserva é garantir que sempre haja fornecimento de energia suficiente para atender à demanda, mesmo quando a demanda for inesperadamente alta ou o fornecimento for inesperadamente baixo.</a:t>
            </a:r>
            <a:endParaRPr lang="es-CO" sz="1800" kern="100" dirty="0">
              <a:effectLst/>
              <a:latin typeface="Calibri" panose="020F0502020204030204" pitchFamily="34" charset="0"/>
              <a:ea typeface="Calibri" panose="020F0502020204030204" pitchFamily="34" charset="0"/>
              <a:cs typeface="Times New Roman" panose="02020603050405020304" pitchFamily="18" charset="0"/>
            </a:endParaRPr>
          </a:p>
          <a:p>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a:t>
            </a:r>
            <a:endParaRPr lang="es-CO" sz="1800" kern="100" dirty="0">
              <a:effectLst/>
              <a:latin typeface="Calibri" panose="020F0502020204030204" pitchFamily="34" charset="0"/>
              <a:ea typeface="Calibri" panose="020F0502020204030204" pitchFamily="34" charset="0"/>
              <a:cs typeface="Times New Roman" panose="02020603050405020304" pitchFamily="18" charset="0"/>
            </a:endParaRPr>
          </a:p>
          <a:p>
            <a:r>
              <a:rPr lang="en-US" sz="1800" kern="100" dirty="0">
                <a:effectLst/>
                <a:latin typeface="Calibri" panose="020F0502020204030204" pitchFamily="34" charset="0"/>
                <a:ea typeface="Calibri" panose="020F0502020204030204" pitchFamily="34" charset="0"/>
                <a:cs typeface="Times New Roman" panose="02020603050405020304" pitchFamily="18" charset="0"/>
              </a:rPr>
              <a:t>O fornecimento pode ser reduzido, por exemplo, se condições climáticas desfavoráveis levarem a uma geração renovável particularmente baixa, se uma usina elétrica quebrar ou se uma linha de transmissão for danificada durante uma forte tempestade. Se, nessas circunstâncias, não houver margem de reserva para aumentar o fornecimento, poderá ocorrer um desequilíbrio significativo entre o fornecimento disponível e a demanda de energia, o que pode danificar equipamentos essenciais. Nesses casos, o corte de carga é usado para manter o equilíbrio entre a oferta e a demanda, por meio do qual partes do sistema de distribuição de energia são desligadas, desconectando as fontes de demanda de energia. O corte de carga protege os equipamentos, mas significa que alguns clientes ficam temporariamente sem energia, o que pode ter consequências econômicas e sociais importantes. Portanto, planejar uma margem de reserva é essencial para garantir que os clientes não sofram apagões.</a:t>
            </a:r>
            <a:endParaRPr lang="es-CO"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15</a:t>
            </a:fld>
            <a:endParaRPr/>
          </a:p>
        </p:txBody>
      </p:sp>
    </p:spTree>
    <p:extLst>
      <p:ext uri="{BB962C8B-B14F-4D97-AF65-F5344CB8AC3E}">
        <p14:creationId xmlns:p14="http://schemas.microsoft.com/office/powerpoint/2010/main" val="76356425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E837ED75-9EB7-B63A-B0DF-42C3F6E6A21F}"/>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944BB4D1-BD71-5488-CDA0-5F9899BC50DE}"/>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DE68386F-2525-C055-962F-6D5C744171D3}"/>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sz="1800" kern="100" dirty="0">
                <a:effectLst/>
                <a:latin typeface="Calibri" panose="020F0502020204030204" pitchFamily="34" charset="0"/>
                <a:ea typeface="Calibri" panose="020F0502020204030204" pitchFamily="34" charset="0"/>
                <a:cs typeface="Times New Roman" panose="02020603050405020304" pitchFamily="18" charset="0"/>
              </a:rPr>
              <a:t>Este slide mostra como a margem de reserva é definida matematicamente. Podemos calcular a margem de reserva disponível para um determinado sistema de eletricidade pegando a capacidade total de geração em megawatts e subtraindo a demanda de pico esperada em megawatts. Isso nos dá a quantidade de capacidade de geração extra disponível em comparação com a demanda de pico esperada.</a:t>
            </a:r>
            <a:endParaRPr lang="es-CO" sz="1800" kern="100" dirty="0">
              <a:effectLst/>
              <a:latin typeface="Calibri" panose="020F0502020204030204" pitchFamily="34" charset="0"/>
              <a:ea typeface="Calibri" panose="020F0502020204030204" pitchFamily="34" charset="0"/>
              <a:cs typeface="Times New Roman" panose="02020603050405020304" pitchFamily="18" charset="0"/>
            </a:endParaRPr>
          </a:p>
          <a:p>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a:t>
            </a:r>
            <a:endParaRPr lang="es-CO" sz="1800" kern="100" dirty="0">
              <a:effectLst/>
              <a:latin typeface="Calibri" panose="020F0502020204030204" pitchFamily="34" charset="0"/>
              <a:ea typeface="Calibri" panose="020F0502020204030204" pitchFamily="34" charset="0"/>
              <a:cs typeface="Times New Roman" panose="02020603050405020304" pitchFamily="18" charset="0"/>
            </a:endParaRPr>
          </a:p>
          <a:p>
            <a:r>
              <a:rPr lang="en-US" sz="1800" kern="100" dirty="0">
                <a:effectLst/>
                <a:latin typeface="Calibri" panose="020F0502020204030204" pitchFamily="34" charset="0"/>
                <a:ea typeface="Calibri" panose="020F0502020204030204" pitchFamily="34" charset="0"/>
                <a:cs typeface="Times New Roman" panose="02020603050405020304" pitchFamily="18" charset="0"/>
              </a:rPr>
              <a:t>A margem de reserva é geralmente expressa como uma porcentagem da demanda de pico esperada. Ela pode ser calculada, conforme mostrado neste slide, dividindo a margem de reserva em megawatts pela demanda de pico esperada em megawatts e, em seguida, multiplicando por cem para obter uma porcentagem. No planejamento de longo prazo do </a:t>
            </a:r>
            <a:r>
              <a:rPr lang="en-US" sz="1800" kern="100" dirty="0" err="1">
                <a:effectLst/>
                <a:latin typeface="Calibri" panose="020F0502020204030204" pitchFamily="34" charset="0"/>
                <a:ea typeface="Calibri" panose="020F0502020204030204" pitchFamily="34" charset="0"/>
                <a:cs typeface="Times New Roman" panose="02020603050405020304" pitchFamily="18" charset="0"/>
              </a:rPr>
              <a:t>sistema</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en-US" sz="1800" kern="100" dirty="0" err="1">
                <a:effectLst/>
                <a:latin typeface="Calibri" panose="020F0502020204030204" pitchFamily="34" charset="0"/>
                <a:ea typeface="Calibri" panose="020F0502020204030204" pitchFamily="34" charset="0"/>
                <a:cs typeface="Times New Roman" panose="02020603050405020304" pitchFamily="18" charset="0"/>
              </a:rPr>
              <a:t>energético</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geralmente buscamos manter a margem de reserva em uma determinada porcentagem da demanda de pico esperada, sendo que um valor típico é 15%. </a:t>
            </a:r>
            <a:endParaRPr lang="es-CO"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a:extLst>
              <a:ext uri="{FF2B5EF4-FFF2-40B4-BE49-F238E27FC236}">
                <a16:creationId xmlns:a16="http://schemas.microsoft.com/office/drawing/2014/main" id="{6A672CA5-572A-662E-37BF-48B4B83A8534}"/>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16</a:t>
            </a:fld>
            <a:endParaRPr/>
          </a:p>
        </p:txBody>
      </p:sp>
    </p:spTree>
    <p:extLst>
      <p:ext uri="{BB962C8B-B14F-4D97-AF65-F5344CB8AC3E}">
        <p14:creationId xmlns:p14="http://schemas.microsoft.com/office/powerpoint/2010/main" val="217967921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5F1A7908-F0EF-C078-B272-1634743013F6}"/>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9241F5BB-F3FD-D6D2-D17E-DDED467F0824}"/>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775B8A22-FDDA-9B53-1D8E-8C0879D4B20A}"/>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sz="1800" kern="100" dirty="0">
                <a:effectLst/>
                <a:latin typeface="Calibri" panose="020F0502020204030204" pitchFamily="34" charset="0"/>
                <a:ea typeface="Calibri" panose="020F0502020204030204" pitchFamily="34" charset="0"/>
                <a:cs typeface="Times New Roman" panose="02020603050405020304" pitchFamily="18" charset="0"/>
              </a:rPr>
              <a:t>Na equação do slide anterior, usamos a capacidade total de geração do sistema para calcular a margem de reserva. Isso pressupõe que todos os megawatts de capacidade de geração contribuíram igualmente para a margem de reserva. Entretanto, na prática, os megawatts de diferentes tecnologias não contribuem igualmente para a margem de reserva. Isso ocorre porque diferentes tecnologias têm diferentes características de desempenho e níveis de controle. </a:t>
            </a:r>
            <a:endParaRPr lang="es-CO" sz="1800" kern="100" dirty="0">
              <a:effectLst/>
              <a:latin typeface="Calibri" panose="020F0502020204030204" pitchFamily="34" charset="0"/>
              <a:ea typeface="Calibri" panose="020F0502020204030204" pitchFamily="34" charset="0"/>
              <a:cs typeface="Times New Roman" panose="02020603050405020304" pitchFamily="18" charset="0"/>
            </a:endParaRPr>
          </a:p>
          <a:p>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a:t>
            </a:r>
            <a:endParaRPr lang="es-CO" sz="1800" kern="100" dirty="0">
              <a:effectLst/>
              <a:latin typeface="Calibri" panose="020F0502020204030204" pitchFamily="34" charset="0"/>
              <a:ea typeface="Calibri" panose="020F0502020204030204" pitchFamily="34" charset="0"/>
              <a:cs typeface="Times New Roman" panose="02020603050405020304" pitchFamily="18" charset="0"/>
            </a:endParaRPr>
          </a:p>
          <a:p>
            <a:r>
              <a:rPr lang="en-US" sz="1800" kern="100" dirty="0">
                <a:effectLst/>
                <a:latin typeface="Calibri" panose="020F0502020204030204" pitchFamily="34" charset="0"/>
                <a:ea typeface="Calibri" panose="020F0502020204030204" pitchFamily="34" charset="0"/>
                <a:cs typeface="Times New Roman" panose="02020603050405020304" pitchFamily="18" charset="0"/>
              </a:rPr>
              <a:t>Quando se fala em margem de reserva, é útil agrupar as tecnologias em duas categorias: geração despachável e geração não despachável. As tecnologias despacháveis são aquelas cuja taxa de produção pode ser controlada para se adaptar à demanda e às necessidades da rede elétrica. A produção pode ser ligada e desligada, bem como aumentada e reduzida. Exemplos de tecnologias despacháveis incluem usinas de energia a gás e carvão, bem como tecnologias de armazenamento, como baterias. Em geral, essas tecnologias podem contribuir com até 100% de sua capacidade para a margem de reserva. Isso significa que uma usina de carvão de 1 GW pode contribuir com 1 GW para a margem de reserva.</a:t>
            </a:r>
            <a:endParaRPr lang="es-CO" sz="1800" kern="100" dirty="0">
              <a:effectLst/>
              <a:latin typeface="Calibri" panose="020F0502020204030204" pitchFamily="34" charset="0"/>
              <a:ea typeface="Calibri" panose="020F0502020204030204" pitchFamily="34" charset="0"/>
              <a:cs typeface="Times New Roman" panose="02020603050405020304" pitchFamily="18" charset="0"/>
            </a:endParaRPr>
          </a:p>
          <a:p>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a:t>
            </a:r>
            <a:endParaRPr lang="es-CO" sz="1800" kern="100" dirty="0">
              <a:effectLst/>
              <a:latin typeface="Calibri" panose="020F0502020204030204" pitchFamily="34" charset="0"/>
              <a:ea typeface="Calibri" panose="020F0502020204030204" pitchFamily="34" charset="0"/>
              <a:cs typeface="Times New Roman" panose="02020603050405020304" pitchFamily="18" charset="0"/>
            </a:endParaRPr>
          </a:p>
          <a:p>
            <a:r>
              <a:rPr lang="en-US" sz="1800" kern="100" dirty="0">
                <a:effectLst/>
                <a:latin typeface="Calibri" panose="020F0502020204030204" pitchFamily="34" charset="0"/>
                <a:ea typeface="Calibri" panose="020F0502020204030204" pitchFamily="34" charset="0"/>
                <a:cs typeface="Times New Roman" panose="02020603050405020304" pitchFamily="18" charset="0"/>
              </a:rPr>
              <a:t>Por outro lado, as tecnologias não despacháveis são aquelas cujos resultados não podem ser controlados, pois dependem de fatores incontroláveis, como o clima. Por exemplo, a quantidade de eletricidade produzida por uma turbina eólica em um determinado momento depende das condições de velocidade do vento naquele momento, e a turbina não pode ser controlada para produzir mais eletricidade se a velocidade do vento for baixa. Como nem sempre se pode confiar nas tecnologias não despacháveis para fornecer suprimento a qualquer momento em que sejam necessárias, elas contribuem com muito menos de 100% de sua capacidade para a margem de reserva. Isso significa que um parque eólico de 1 GW contribui com muito menos de 1 GW para a margem de reserva.</a:t>
            </a:r>
            <a:endParaRPr lang="es-CO"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a:extLst>
              <a:ext uri="{FF2B5EF4-FFF2-40B4-BE49-F238E27FC236}">
                <a16:creationId xmlns:a16="http://schemas.microsoft.com/office/drawing/2014/main" id="{EA738731-D090-E606-0EC5-72CEC482F44C}"/>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17</a:t>
            </a:fld>
            <a:endParaRPr/>
          </a:p>
        </p:txBody>
      </p:sp>
    </p:spTree>
    <p:extLst>
      <p:ext uri="{BB962C8B-B14F-4D97-AF65-F5344CB8AC3E}">
        <p14:creationId xmlns:p14="http://schemas.microsoft.com/office/powerpoint/2010/main" val="396999921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13D54318-92DC-C5A2-FF4E-7EFE05656704}"/>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5B3CB06B-FD88-37B4-8483-E56E4B157F72}"/>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8E08019A-F24E-66B5-EE7E-2CC2BBC6AC9A}"/>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sz="1800" kern="100" dirty="0">
                <a:effectLst/>
                <a:latin typeface="Calibri" panose="020F0502020204030204" pitchFamily="34" charset="0"/>
                <a:ea typeface="Calibri" panose="020F0502020204030204" pitchFamily="34" charset="0"/>
                <a:cs typeface="Times New Roman" panose="02020603050405020304" pitchFamily="18" charset="0"/>
              </a:rPr>
              <a:t>O grau em que uma tecnologia pode contribuir para a margem de reserva é medido usando o conceito de créditos de capacidade. O crédito de capacidade de uma tecnologia é a porcentagem de sua capacidade total que pode contribuir para a margem de reserva. Conforme explicado no slide anterior, o crédito de capacidade de tecnologias despacháveis, como uma usina de carvão, pode ser de até 100%, enquanto que para tecnologias não despacháveis, como a energia eólica, esse valor pode estar entre 0 e 20%. Os créditos de capacidade dependem da disponibilidade de recursos e das características do país. </a:t>
            </a:r>
            <a:endParaRPr lang="es-CO" sz="1800" kern="100" dirty="0">
              <a:effectLst/>
              <a:latin typeface="Calibri" panose="020F0502020204030204" pitchFamily="34" charset="0"/>
              <a:ea typeface="Calibri" panose="020F0502020204030204" pitchFamily="34" charset="0"/>
              <a:cs typeface="Times New Roman" panose="02020603050405020304" pitchFamily="18" charset="0"/>
            </a:endParaRPr>
          </a:p>
          <a:p>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a:t>
            </a:r>
            <a:endParaRPr lang="es-CO" sz="1800" kern="100" dirty="0">
              <a:effectLst/>
              <a:latin typeface="Calibri" panose="020F0502020204030204" pitchFamily="34" charset="0"/>
              <a:ea typeface="Calibri" panose="020F0502020204030204" pitchFamily="34" charset="0"/>
              <a:cs typeface="Times New Roman" panose="02020603050405020304" pitchFamily="18" charset="0"/>
            </a:endParaRPr>
          </a:p>
          <a:p>
            <a:r>
              <a:rPr lang="en-GB" sz="1800" kern="100" dirty="0">
                <a:effectLst/>
                <a:latin typeface="Calibri" panose="020F0502020204030204" pitchFamily="34" charset="0"/>
                <a:ea typeface="Calibri" panose="020F0502020204030204" pitchFamily="34" charset="0"/>
                <a:cs typeface="Times New Roman" panose="02020603050405020304" pitchFamily="18" charset="0"/>
              </a:rPr>
              <a:t>A figura e a tabela no slide mostram o crédito de capacidade de diferentes tecnologias em um sistema de exemplo. Observe que os valores serão diferentes de acordo com o sistema e com o método usado para calcular os créditos de capacidade. No entanto, ainda há uma divisão clara, como esperado, em que as tecnologias despacháveis têm valores muito mais altos do que as tecnologias não despacháveis.</a:t>
            </a:r>
            <a:endParaRPr lang="es-CO" sz="1800" kern="100" dirty="0">
              <a:effectLst/>
              <a:latin typeface="Calibri" panose="020F0502020204030204" pitchFamily="34" charset="0"/>
              <a:ea typeface="Calibri" panose="020F0502020204030204" pitchFamily="34" charset="0"/>
              <a:cs typeface="Times New Roman" panose="02020603050405020304" pitchFamily="18" charset="0"/>
            </a:endParaRPr>
          </a:p>
          <a:p>
            <a:r>
              <a:rPr lang="en-GB" sz="1800" kern="100" dirty="0">
                <a:effectLst/>
                <a:latin typeface="Calibri" panose="020F0502020204030204" pitchFamily="34" charset="0"/>
                <a:ea typeface="Calibri" panose="020F0502020204030204" pitchFamily="34" charset="0"/>
                <a:cs typeface="Times New Roman" panose="02020603050405020304" pitchFamily="18" charset="0"/>
              </a:rPr>
              <a:t> </a:t>
            </a:r>
            <a:endParaRPr lang="es-CO" sz="1800" kern="100" dirty="0">
              <a:effectLst/>
              <a:latin typeface="Calibri" panose="020F0502020204030204" pitchFamily="34" charset="0"/>
              <a:ea typeface="Calibri" panose="020F0502020204030204" pitchFamily="34" charset="0"/>
              <a:cs typeface="Times New Roman" panose="02020603050405020304" pitchFamily="18" charset="0"/>
            </a:endParaRPr>
          </a:p>
          <a:p>
            <a:r>
              <a:rPr lang="en-GB" sz="1800" kern="100" dirty="0">
                <a:effectLst/>
                <a:latin typeface="Calibri" panose="020F0502020204030204" pitchFamily="34" charset="0"/>
                <a:ea typeface="Calibri" panose="020F0502020204030204" pitchFamily="34" charset="0"/>
                <a:cs typeface="Times New Roman" panose="02020603050405020304" pitchFamily="18" charset="0"/>
              </a:rPr>
              <a:t>Observe que os métodos para calcular os créditos de capacidade não são abordados aqui, pois estão fora do escopo deste curso.</a:t>
            </a:r>
            <a:endParaRPr lang="es-CO"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a:extLst>
              <a:ext uri="{FF2B5EF4-FFF2-40B4-BE49-F238E27FC236}">
                <a16:creationId xmlns:a16="http://schemas.microsoft.com/office/drawing/2014/main" id="{C1CD0A9B-70FA-525C-4897-1AC20D5747DB}"/>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18</a:t>
            </a:fld>
            <a:endParaRPr/>
          </a:p>
        </p:txBody>
      </p:sp>
    </p:spTree>
    <p:extLst>
      <p:ext uri="{BB962C8B-B14F-4D97-AF65-F5344CB8AC3E}">
        <p14:creationId xmlns:p14="http://schemas.microsoft.com/office/powerpoint/2010/main" val="331454154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DE10380A-865F-C750-14B1-064B51785D50}"/>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A4B3051F-B96A-9035-D451-8500FD2851F5}"/>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6761A7F2-9B89-1DBD-694F-80BD4EB465D3}"/>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r>
              <a:rPr lang="en-GB" dirty="0"/>
              <a:t>Vamos agora atualizar nossa equação de margem de reserva do slide 10.3.2 para incluir créditos de capacidade.</a:t>
            </a:r>
          </a:p>
          <a:p>
            <a:pPr marL="0" lvl="0" indent="0" algn="l" rtl="0">
              <a:lnSpc>
                <a:spcPct val="100000"/>
              </a:lnSpc>
              <a:spcBef>
                <a:spcPts val="0"/>
              </a:spcBef>
              <a:spcAft>
                <a:spcPts val="0"/>
              </a:spcAft>
              <a:buClr>
                <a:schemeClr val="dk1"/>
              </a:buClr>
              <a:buSzPts val="1200"/>
              <a:buFont typeface="Calibri"/>
              <a:buNone/>
            </a:pPr>
            <a:endParaRPr lang="en-GB" dirty="0"/>
          </a:p>
          <a:p>
            <a:pPr marL="0" lvl="0" indent="0" algn="l" rtl="0">
              <a:lnSpc>
                <a:spcPct val="100000"/>
              </a:lnSpc>
              <a:spcBef>
                <a:spcPts val="0"/>
              </a:spcBef>
              <a:spcAft>
                <a:spcPts val="0"/>
              </a:spcAft>
              <a:buClr>
                <a:schemeClr val="dk1"/>
              </a:buClr>
              <a:buSzPts val="1200"/>
              <a:buFont typeface="Calibri"/>
              <a:buNone/>
            </a:pPr>
            <a:r>
              <a:rPr lang="en-GB" dirty="0"/>
              <a:t>Na equação original, usamos a capacidade total de geração, que é encontrada pela soma das capacidades da placa de identificação de todas as tecnologias. Para incluir os créditos de capacidade, multiplicamos a capacidade da placa de identificação de cada tecnologia por seu crédito de capacidade antes da soma. Essa capacidade ajustada pelo crédito de capacidade é chamada de capacidade efetiva.</a:t>
            </a:r>
          </a:p>
          <a:p>
            <a:pPr marL="0" lvl="0" indent="0" algn="l" rtl="0">
              <a:lnSpc>
                <a:spcPct val="100000"/>
              </a:lnSpc>
              <a:spcBef>
                <a:spcPts val="0"/>
              </a:spcBef>
              <a:spcAft>
                <a:spcPts val="0"/>
              </a:spcAft>
              <a:buClr>
                <a:schemeClr val="dk1"/>
              </a:buClr>
              <a:buSzPts val="1200"/>
              <a:buFont typeface="Calibri"/>
              <a:buNone/>
            </a:pPr>
            <a:endParaRPr lang="en-GB" dirty="0"/>
          </a:p>
          <a:p>
            <a:pPr marL="0" lvl="0" indent="0" algn="l" rtl="0">
              <a:lnSpc>
                <a:spcPct val="100000"/>
              </a:lnSpc>
              <a:spcBef>
                <a:spcPts val="0"/>
              </a:spcBef>
              <a:spcAft>
                <a:spcPts val="0"/>
              </a:spcAft>
              <a:buClr>
                <a:schemeClr val="dk1"/>
              </a:buClr>
              <a:buSzPts val="1200"/>
              <a:buFont typeface="Calibri"/>
              <a:buNone/>
            </a:pPr>
            <a:r>
              <a:rPr lang="en-GB" dirty="0"/>
              <a:t>O próximo slide ilustra isso com um exemplo prático.</a:t>
            </a:r>
          </a:p>
        </p:txBody>
      </p:sp>
      <p:sp>
        <p:nvSpPr>
          <p:cNvPr id="165" name="Google Shape;165;p13:notes">
            <a:extLst>
              <a:ext uri="{FF2B5EF4-FFF2-40B4-BE49-F238E27FC236}">
                <a16:creationId xmlns:a16="http://schemas.microsoft.com/office/drawing/2014/main" id="{F00AEEE9-C8F1-1D39-8306-F8F11538B2C8}"/>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19</a:t>
            </a:fld>
            <a:endParaRPr/>
          </a:p>
        </p:txBody>
      </p:sp>
    </p:spTree>
    <p:extLst>
      <p:ext uri="{BB962C8B-B14F-4D97-AF65-F5344CB8AC3E}">
        <p14:creationId xmlns:p14="http://schemas.microsoft.com/office/powerpoint/2010/main" val="422701681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AA343CAA-CC41-BE1D-CF18-68F942C04FDF}"/>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41A66D12-9B2D-2CE6-CAC1-4E51C05E22DA}"/>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1CE3513D-58B3-F7B3-410D-9D2F233434EF}"/>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dirty="0"/>
              <a:t>Neste exemplo, consideramos um sistema básico composto por</a:t>
            </a:r>
          </a:p>
          <a:p>
            <a:r>
              <a:rPr lang="en-US" dirty="0"/>
              <a:t>- uma usina de energia a diesel,</a:t>
            </a:r>
          </a:p>
          <a:p>
            <a:r>
              <a:rPr lang="en-US" dirty="0"/>
              <a:t>- uma usina de energia solar, </a:t>
            </a:r>
          </a:p>
          <a:p>
            <a:r>
              <a:rPr lang="en-US" dirty="0"/>
              <a:t>- e um sistema de bateria.</a:t>
            </a:r>
          </a:p>
          <a:p>
            <a:endParaRPr lang="en-US" dirty="0"/>
          </a:p>
          <a:p>
            <a:r>
              <a:rPr lang="en-US" dirty="0"/>
              <a:t>A tabela mostra a capacidade instalada de cada tecnologia, bem como seu crédito de capacidade.</a:t>
            </a:r>
          </a:p>
          <a:p>
            <a:endParaRPr lang="en-US" dirty="0"/>
          </a:p>
          <a:p>
            <a:r>
              <a:rPr lang="en-US" dirty="0"/>
              <a:t>O sistema tem uma demanda de pico de 1 GW.</a:t>
            </a:r>
          </a:p>
          <a:p>
            <a:endParaRPr lang="en-US" dirty="0"/>
          </a:p>
          <a:p>
            <a:r>
              <a:rPr lang="en-US" dirty="0"/>
              <a:t>Para calcular a margem de reserva, primeiro calculamos a capacidade efetiva total. Fazemos isso multiplicando a capacidade instalada de cada tecnologia por seu crédito de capacidade para encontrar a capacidade efetiva de cada tecnologia e, em seguida, somando as capacidades efetivas das tecnologias para encontrar o total. Isso resulta em uma capacidade efetiva total de 1,146 GW.</a:t>
            </a:r>
          </a:p>
          <a:p>
            <a:endParaRPr lang="en-US" dirty="0"/>
          </a:p>
          <a:p>
            <a:r>
              <a:rPr lang="en-US" dirty="0"/>
              <a:t>Em seguida, inserimos isso na equação da margem de reserva, o que nos dá uma margem de reserva de 14,6%, que é uma margem de reserva saudável.</a:t>
            </a:r>
          </a:p>
          <a:p>
            <a:endParaRPr lang="en-US" dirty="0"/>
          </a:p>
          <a:p>
            <a:endParaRPr lang="en-US" dirty="0"/>
          </a:p>
        </p:txBody>
      </p:sp>
      <p:sp>
        <p:nvSpPr>
          <p:cNvPr id="165" name="Google Shape;165;p13:notes">
            <a:extLst>
              <a:ext uri="{FF2B5EF4-FFF2-40B4-BE49-F238E27FC236}">
                <a16:creationId xmlns:a16="http://schemas.microsoft.com/office/drawing/2014/main" id="{3B4F6750-9D7A-F846-44D3-06BA98848DCC}"/>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20</a:t>
            </a:fld>
            <a:endParaRPr/>
          </a:p>
        </p:txBody>
      </p:sp>
    </p:spTree>
    <p:extLst>
      <p:ext uri="{BB962C8B-B14F-4D97-AF65-F5344CB8AC3E}">
        <p14:creationId xmlns:p14="http://schemas.microsoft.com/office/powerpoint/2010/main" val="38902168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US" dirty="0">
                <a:cs typeface="Calibri"/>
              </a:rPr>
              <a:t>A mudança climática é mais frequentemente considerada como o aumento das temperaturas globais desde o século XX, mostrado nesta figura. Esse aquecimento global tem vários impactos que também são elementos da mudança climática, incluindo aumento do nível do mar, perda de massa de gelo, acidificação dos oceanos, mudanças na vida animal e vegetal e condições climáticas extremas. Embora historicamente haja variabilidade climática natural, as mudanças ocorridas desde o século XX não podem ser explicadas apenas por isso e são atribuídas direta ou indiretamente a atividades humanas que alteraram a composição da atmosfera, além da variabilidade climática natural. Essas atividades humanas são conhecidas como causas antropogênicas da mudança climática, que discutiremos a seguir. </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3</a:t>
            </a:fld>
            <a:endParaRPr/>
          </a:p>
        </p:txBody>
      </p:sp>
    </p:spTree>
    <p:extLst>
      <p:ext uri="{BB962C8B-B14F-4D97-AF65-F5344CB8AC3E}">
        <p14:creationId xmlns:p14="http://schemas.microsoft.com/office/powerpoint/2010/main" val="389031366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21</a:t>
            </a:fld>
            <a:endParaRPr/>
          </a:p>
        </p:txBody>
      </p:sp>
    </p:spTree>
    <p:extLst>
      <p:ext uri="{BB962C8B-B14F-4D97-AF65-F5344CB8AC3E}">
        <p14:creationId xmlns:p14="http://schemas.microsoft.com/office/powerpoint/2010/main" val="239472242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8B340949-E3B2-202E-C2F5-C9CFCDC734E0}"/>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4E74BAE0-7CC7-0B3C-DCCE-D6F55303772D}"/>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AD76E560-2EA4-6F90-0CF8-507281964FC9}"/>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dirty="0"/>
              <a:t>A maioria das restrições padrão no </a:t>
            </a:r>
            <a:r>
              <a:rPr lang="en-US" dirty="0" err="1"/>
              <a:t>OSeMOSYS </a:t>
            </a:r>
            <a:r>
              <a:rPr lang="en-US" dirty="0"/>
              <a:t>são desigualdades. Essas restrições incluem:</a:t>
            </a:r>
          </a:p>
          <a:p>
            <a:pPr marL="800100" lvl="1" indent="-342900">
              <a:buFont typeface="Arial" panose="020B0604020202020204" pitchFamily="34" charset="0"/>
              <a:buChar char="•"/>
            </a:pPr>
            <a:r>
              <a:rPr lang="en-GB" sz="1200" dirty="0">
                <a:latin typeface="Open Sans" panose="020B0606030504020204" pitchFamily="34" charset="0"/>
                <a:ea typeface="Open Sans" panose="020B0606030504020204" pitchFamily="34" charset="0"/>
                <a:cs typeface="Open Sans" panose="020B0606030504020204" pitchFamily="34" charset="0"/>
              </a:rPr>
              <a:t>Limites superior e inferior da atividade</a:t>
            </a:r>
          </a:p>
          <a:p>
            <a:pPr marL="800100" lvl="1" indent="-342900">
              <a:buFont typeface="Arial" panose="020B0604020202020204" pitchFamily="34" charset="0"/>
              <a:buChar char="•"/>
            </a:pPr>
            <a:r>
              <a:rPr lang="en-GB" sz="1200" dirty="0">
                <a:latin typeface="Open Sans" panose="020B0606030504020204" pitchFamily="34" charset="0"/>
                <a:ea typeface="Open Sans" panose="020B0606030504020204" pitchFamily="34" charset="0"/>
                <a:cs typeface="Open Sans" panose="020B0606030504020204" pitchFamily="34" charset="0"/>
              </a:rPr>
              <a:t>Capacidades mínima e máxima</a:t>
            </a:r>
          </a:p>
          <a:p>
            <a:pPr marL="800100" lvl="1" indent="-342900">
              <a:buFont typeface="Arial" panose="020B0604020202020204" pitchFamily="34" charset="0"/>
              <a:buChar char="•"/>
            </a:pPr>
            <a:r>
              <a:rPr lang="en-GB" sz="1200" dirty="0">
                <a:latin typeface="Open Sans" panose="020B0606030504020204" pitchFamily="34" charset="0"/>
                <a:ea typeface="Open Sans" panose="020B0606030504020204" pitchFamily="34" charset="0"/>
                <a:cs typeface="Open Sans" panose="020B0606030504020204" pitchFamily="34" charset="0"/>
              </a:rPr>
              <a:t>Novas capacidades mínimas e máximas</a:t>
            </a:r>
          </a:p>
          <a:p>
            <a:endParaRPr lang="en-US" dirty="0"/>
          </a:p>
          <a:p>
            <a:r>
              <a:rPr lang="en-GB" sz="1200" dirty="0">
                <a:latin typeface="Open Sans" panose="020B0606030504020204" pitchFamily="34" charset="0"/>
                <a:ea typeface="Open Sans" panose="020B0606030504020204" pitchFamily="34" charset="0"/>
                <a:cs typeface="Open Sans" panose="020B0606030504020204" pitchFamily="34" charset="0"/>
              </a:rPr>
              <a:t>Elas são muito úteis para restringir tecnologias individuais. Por exemplo, usando o </a:t>
            </a:r>
            <a:r>
              <a:rPr lang="en-GB" sz="1200" dirty="0" err="1">
                <a:latin typeface="Open Sans" panose="020B0606030504020204" pitchFamily="34" charset="0"/>
                <a:ea typeface="Open Sans" panose="020B0606030504020204" pitchFamily="34" charset="0"/>
                <a:cs typeface="Open Sans" panose="020B0606030504020204" pitchFamily="34" charset="0"/>
              </a:rPr>
              <a:t>TotalAnnualMaxCapacity</a:t>
            </a:r>
            <a:r>
              <a:rPr lang="en-GB" sz="1200" dirty="0">
                <a:latin typeface="Open Sans" panose="020B0606030504020204" pitchFamily="34" charset="0"/>
                <a:ea typeface="Open Sans" panose="020B0606030504020204" pitchFamily="34" charset="0"/>
                <a:cs typeface="Open Sans" panose="020B0606030504020204" pitchFamily="34" charset="0"/>
              </a:rPr>
              <a:t>, podemos restringir a capacidade da PWRSOL001 (GW) em cada ano.</a:t>
            </a:r>
            <a:br>
              <a:rPr lang="en-GB" sz="1200" dirty="0">
                <a:latin typeface="Open Sans" panose="020B0606030504020204" pitchFamily="34" charset="0"/>
                <a:ea typeface="Open Sans" panose="020B0606030504020204" pitchFamily="34" charset="0"/>
                <a:cs typeface="Open Sans" panose="020B0606030504020204" pitchFamily="34" charset="0"/>
              </a:rPr>
            </a:br>
            <a:br>
              <a:rPr lang="en-GB" sz="1200" dirty="0">
                <a:latin typeface="Open Sans" panose="020B0606030504020204" pitchFamily="34" charset="0"/>
                <a:ea typeface="Open Sans" panose="020B0606030504020204" pitchFamily="34" charset="0"/>
                <a:cs typeface="Open Sans" panose="020B0606030504020204" pitchFamily="34" charset="0"/>
              </a:rPr>
            </a:br>
            <a:r>
              <a:rPr lang="en-GB" sz="1200" dirty="0">
                <a:latin typeface="Open Sans" panose="020B0606030504020204" pitchFamily="34" charset="0"/>
                <a:ea typeface="Open Sans" panose="020B0606030504020204" pitchFamily="34" charset="0"/>
                <a:cs typeface="Open Sans" panose="020B0606030504020204" pitchFamily="34" charset="0"/>
              </a:rPr>
              <a:t>Observe que todas as restrições podem ser expressas como desigualdades às quais os resultados do modelo devem obedecer</a:t>
            </a:r>
            <a:r>
              <a:rPr lang="es-CO" sz="1200" dirty="0">
                <a:latin typeface="Open Sans" panose="020B0606030504020204" pitchFamily="34" charset="0"/>
                <a:ea typeface="Open Sans" panose="020B0606030504020204" pitchFamily="34" charset="0"/>
                <a:cs typeface="Open Sans" panose="020B0606030504020204" pitchFamily="34" charset="0"/>
              </a:rPr>
              <a:t>. </a:t>
            </a:r>
            <a:r>
              <a:rPr lang="es-CO" sz="1200" dirty="0" err="1">
                <a:latin typeface="Open Sans" panose="020B0606030504020204" pitchFamily="34" charset="0"/>
                <a:ea typeface="Open Sans" panose="020B0606030504020204" pitchFamily="34" charset="0"/>
                <a:cs typeface="Open Sans" panose="020B0606030504020204" pitchFamily="34" charset="0"/>
              </a:rPr>
              <a:t>Vamos </a:t>
            </a:r>
            <a:r>
              <a:rPr lang="es-CO" sz="1200" dirty="0">
                <a:latin typeface="Open Sans" panose="020B0606030504020204" pitchFamily="34" charset="0"/>
                <a:ea typeface="Open Sans" panose="020B0606030504020204" pitchFamily="34" charset="0"/>
                <a:cs typeface="Open Sans" panose="020B0606030504020204" pitchFamily="34" charset="0"/>
              </a:rPr>
              <a:t>dar uma olhada em </a:t>
            </a:r>
            <a:r>
              <a:rPr lang="es-CO" sz="1200" dirty="0" err="1">
                <a:latin typeface="Open Sans" panose="020B0606030504020204" pitchFamily="34" charset="0"/>
                <a:ea typeface="Open Sans" panose="020B0606030504020204" pitchFamily="34" charset="0"/>
                <a:cs typeface="Open Sans" panose="020B0606030504020204" pitchFamily="34" charset="0"/>
              </a:rPr>
              <a:t>alguns exemplos com limites de atividade</a:t>
            </a:r>
            <a:r>
              <a:rPr lang="es-CO" sz="1200" dirty="0">
                <a:latin typeface="Open Sans" panose="020B0606030504020204" pitchFamily="34" charset="0"/>
                <a:ea typeface="Open Sans" panose="020B0606030504020204" pitchFamily="34" charset="0"/>
                <a:cs typeface="Open Sans" panose="020B0606030504020204" pitchFamily="34" charset="0"/>
              </a:rPr>
              <a:t>.</a:t>
            </a: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s-CO" sz="1200" dirty="0">
              <a:latin typeface="Open Sans" panose="020B0606030504020204" pitchFamily="34" charset="0"/>
              <a:ea typeface="Open Sans" panose="020B0606030504020204" pitchFamily="34" charset="0"/>
              <a:cs typeface="Open Sans" panose="020B0606030504020204" pitchFamily="34" charset="0"/>
            </a:endParaRP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en-GB" sz="1200" dirty="0">
                <a:latin typeface="Open Sans" panose="020B0606030504020204" pitchFamily="34" charset="0"/>
                <a:ea typeface="Open Sans" panose="020B0606030504020204" pitchFamily="34" charset="0"/>
                <a:cs typeface="Open Sans" panose="020B0606030504020204" pitchFamily="34" charset="0"/>
              </a:rPr>
              <a:t>O limite superior de atividade anual total da tecnologia é uma desigualdade que diz que a atividade anual de uma tecnologia específica em um ano específico deve ser menor do que o valor definido pelo usuário.</a:t>
            </a: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GB" sz="1200" dirty="0">
              <a:latin typeface="Open Sans" panose="020B0606030504020204" pitchFamily="34" charset="0"/>
              <a:ea typeface="Open Sans" panose="020B0606030504020204" pitchFamily="34" charset="0"/>
              <a:cs typeface="Open Sans" panose="020B0606030504020204" pitchFamily="34" charset="0"/>
            </a:endParaRP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en-GB" sz="1200" dirty="0">
                <a:latin typeface="Open Sans" panose="020B0606030504020204" pitchFamily="34" charset="0"/>
                <a:ea typeface="Open Sans" panose="020B0606030504020204" pitchFamily="34" charset="0"/>
                <a:cs typeface="Open Sans" panose="020B0606030504020204" pitchFamily="34" charset="0"/>
              </a:rPr>
              <a:t>O limite inferior da atividade anual total da tecnologia é uma desigualdade que diz que a atividade anual de uma tecnologia específica em um ano específico deve ser </a:t>
            </a:r>
            <a:r>
              <a:rPr lang="en-GB" sz="1200" i="1" dirty="0">
                <a:latin typeface="Open Sans" panose="020B0606030504020204" pitchFamily="34" charset="0"/>
                <a:ea typeface="Open Sans" panose="020B0606030504020204" pitchFamily="34" charset="0"/>
                <a:cs typeface="Open Sans" panose="020B0606030504020204" pitchFamily="34" charset="0"/>
              </a:rPr>
              <a:t>maior </a:t>
            </a:r>
            <a:r>
              <a:rPr lang="en-GB" sz="1200" dirty="0">
                <a:latin typeface="Open Sans" panose="020B0606030504020204" pitchFamily="34" charset="0"/>
                <a:ea typeface="Open Sans" panose="020B0606030504020204" pitchFamily="34" charset="0"/>
                <a:cs typeface="Open Sans" panose="020B0606030504020204" pitchFamily="34" charset="0"/>
              </a:rPr>
              <a:t>do que o valor definido pelo usuário.</a:t>
            </a: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GB" sz="1200" dirty="0">
              <a:latin typeface="Open Sans" panose="020B0606030504020204" pitchFamily="34" charset="0"/>
              <a:ea typeface="Open Sans" panose="020B0606030504020204" pitchFamily="34" charset="0"/>
              <a:cs typeface="Open Sans" panose="020B0606030504020204" pitchFamily="34" charset="0"/>
            </a:endParaRP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en-GB" sz="1200" dirty="0">
                <a:latin typeface="Open Sans" panose="020B0606030504020204" pitchFamily="34" charset="0"/>
                <a:ea typeface="Open Sans" panose="020B0606030504020204" pitchFamily="34" charset="0"/>
                <a:cs typeface="Open Sans" panose="020B0606030504020204" pitchFamily="34" charset="0"/>
              </a:rPr>
              <a:t>O limite inferior de atividade do período do modelo de tecnologia total é uma desigualdade que indica que </a:t>
            </a:r>
            <a:r>
              <a:rPr lang="en-GB" sz="1200" i="1" dirty="0">
                <a:latin typeface="Open Sans" panose="020B0606030504020204" pitchFamily="34" charset="0"/>
                <a:ea typeface="Open Sans" panose="020B0606030504020204" pitchFamily="34" charset="0"/>
                <a:cs typeface="Open Sans" panose="020B0606030504020204" pitchFamily="34" charset="0"/>
              </a:rPr>
              <a:t>a soma de todos os anos </a:t>
            </a:r>
            <a:r>
              <a:rPr lang="en-GB" sz="1200" dirty="0">
                <a:latin typeface="Open Sans" panose="020B0606030504020204" pitchFamily="34" charset="0"/>
                <a:ea typeface="Open Sans" panose="020B0606030504020204" pitchFamily="34" charset="0"/>
                <a:cs typeface="Open Sans" panose="020B0606030504020204" pitchFamily="34" charset="0"/>
              </a:rPr>
              <a:t>do </a:t>
            </a:r>
            <a:r>
              <a:rPr lang="en-GB" sz="1200" i="1" dirty="0">
                <a:latin typeface="Open Sans" panose="020B0606030504020204" pitchFamily="34" charset="0"/>
                <a:ea typeface="Open Sans" panose="020B0606030504020204" pitchFamily="34" charset="0"/>
                <a:cs typeface="Open Sans" panose="020B0606030504020204" pitchFamily="34" charset="0"/>
              </a:rPr>
              <a:t>modelo </a:t>
            </a:r>
            <a:r>
              <a:rPr lang="en-GB" sz="1200" dirty="0">
                <a:latin typeface="Open Sans" panose="020B0606030504020204" pitchFamily="34" charset="0"/>
                <a:ea typeface="Open Sans" panose="020B0606030504020204" pitchFamily="34" charset="0"/>
                <a:cs typeface="Open Sans" panose="020B0606030504020204" pitchFamily="34" charset="0"/>
              </a:rPr>
              <a:t>da atividade anual de uma tecnologia especificada deve ser menor que o valor definido pelo usuário.</a:t>
            </a:r>
            <a:endParaRPr lang="en-US" dirty="0"/>
          </a:p>
          <a:p>
            <a:endParaRPr lang="en-US" dirty="0"/>
          </a:p>
          <a:p>
            <a:r>
              <a:rPr lang="en-US" dirty="0"/>
              <a:t>Nessas restrições padrão, a restrição já existe no modelo para todas as tecnologias e anos, e o usuário só precisa escolher seu valor, ou seja, o valor do limite.</a:t>
            </a:r>
          </a:p>
        </p:txBody>
      </p:sp>
      <p:sp>
        <p:nvSpPr>
          <p:cNvPr id="165" name="Google Shape;165;p13:notes">
            <a:extLst>
              <a:ext uri="{FF2B5EF4-FFF2-40B4-BE49-F238E27FC236}">
                <a16:creationId xmlns:a16="http://schemas.microsoft.com/office/drawing/2014/main" id="{4CD7FAF7-A93A-A025-B15A-F09E179C69D4}"/>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22</a:t>
            </a:fld>
            <a:endParaRPr/>
          </a:p>
        </p:txBody>
      </p:sp>
    </p:spTree>
    <p:extLst>
      <p:ext uri="{BB962C8B-B14F-4D97-AF65-F5344CB8AC3E}">
        <p14:creationId xmlns:p14="http://schemas.microsoft.com/office/powerpoint/2010/main" val="71113768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98F5E580-0242-06F6-6C58-D4C50135180D}"/>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1378189D-6217-953A-0372-6F781A024D81}"/>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C09157F6-57BD-1867-4EFE-4F72BD9A2578}"/>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GB" sz="2400" dirty="0">
                <a:latin typeface="Open Sans" panose="020B0606030504020204" pitchFamily="34" charset="0"/>
                <a:ea typeface="Open Sans" panose="020B0606030504020204" pitchFamily="34" charset="0"/>
                <a:cs typeface="Open Sans" panose="020B0606030504020204" pitchFamily="34" charset="0"/>
              </a:rPr>
              <a:t>Apesar da utilidade das </a:t>
            </a:r>
            <a:r>
              <a:rPr lang="en-GB" sz="2400" dirty="0" err="1">
                <a:latin typeface="Open Sans" panose="020B0606030504020204" pitchFamily="34" charset="0"/>
                <a:ea typeface="Open Sans" panose="020B0606030504020204" pitchFamily="34" charset="0"/>
                <a:cs typeface="Open Sans" panose="020B0606030504020204" pitchFamily="34" charset="0"/>
              </a:rPr>
              <a:t>restrições </a:t>
            </a:r>
            <a:r>
              <a:rPr lang="en-GB" sz="2400" dirty="0">
                <a:latin typeface="Open Sans" panose="020B0606030504020204" pitchFamily="34" charset="0"/>
                <a:ea typeface="Open Sans" panose="020B0606030504020204" pitchFamily="34" charset="0"/>
                <a:cs typeface="Open Sans" panose="020B0606030504020204" pitchFamily="34" charset="0"/>
              </a:rPr>
              <a:t>padrão, elas têm várias limitações.</a:t>
            </a:r>
          </a:p>
          <a:p>
            <a:pPr marL="800100" lvl="1" indent="-342900">
              <a:buFont typeface="Arial" panose="020B0604020202020204" pitchFamily="34" charset="0"/>
              <a:buChar char="•"/>
            </a:pPr>
            <a:r>
              <a:rPr lang="en-GB" sz="2400" dirty="0">
                <a:latin typeface="Open Sans" panose="020B0606030504020204" pitchFamily="34" charset="0"/>
                <a:ea typeface="Open Sans" panose="020B0606030504020204" pitchFamily="34" charset="0"/>
                <a:cs typeface="Open Sans" panose="020B0606030504020204" pitchFamily="34" charset="0"/>
              </a:rPr>
              <a:t>As restrições só podem ser aplicadas a tecnologias individuais. Em outras palavras, as restrições não podem ser aplicadas a grupos de tecnologias, por exemplo, limitando a capacidade agregada das tecnologias solares a 10 GW</a:t>
            </a:r>
          </a:p>
          <a:p>
            <a:pPr marL="800100" lvl="1" indent="-342900">
              <a:buFont typeface="Arial" panose="020B0604020202020204" pitchFamily="34" charset="0"/>
              <a:buChar char="•"/>
            </a:pPr>
            <a:r>
              <a:rPr lang="en-GB" sz="2400" dirty="0">
                <a:latin typeface="Open Sans" panose="020B0606030504020204" pitchFamily="34" charset="0"/>
                <a:ea typeface="Open Sans" panose="020B0606030504020204" pitchFamily="34" charset="0"/>
                <a:cs typeface="Open Sans" panose="020B0606030504020204" pitchFamily="34" charset="0"/>
              </a:rPr>
              <a:t>As restrições precisam ser valores absolutos, como gigawatts e petajoules. Em outras palavras, as restrições não podem ser valores relativos/percentuais, como limitar a atividade da PWRCOA001 a 10% da produção total de eletricidade</a:t>
            </a:r>
            <a:endParaRPr lang="es-CO" sz="2400" dirty="0">
              <a:latin typeface="Open Sans" panose="020B0606030504020204" pitchFamily="34" charset="0"/>
              <a:ea typeface="Open Sans" panose="020B0606030504020204" pitchFamily="34" charset="0"/>
              <a:cs typeface="Open Sans" panose="020B0606030504020204" pitchFamily="34" charset="0"/>
            </a:endParaRPr>
          </a:p>
          <a:p>
            <a:endParaRPr lang="es-CO" sz="2400" dirty="0">
              <a:latin typeface="Open Sans" panose="020B0606030504020204" pitchFamily="34" charset="0"/>
              <a:ea typeface="Open Sans" panose="020B0606030504020204" pitchFamily="34" charset="0"/>
              <a:cs typeface="Open Sans" panose="020B0606030504020204" pitchFamily="34" charset="0"/>
            </a:endParaRPr>
          </a:p>
          <a:p>
            <a:r>
              <a:rPr lang="es-CO" sz="2400" dirty="0">
                <a:latin typeface="Open Sans" panose="020B0606030504020204" pitchFamily="34" charset="0"/>
                <a:ea typeface="Open Sans" panose="020B0606030504020204" pitchFamily="34" charset="0"/>
                <a:cs typeface="Open Sans" panose="020B0606030504020204" pitchFamily="34" charset="0"/>
              </a:rPr>
              <a:t>As </a:t>
            </a:r>
            <a:r>
              <a:rPr lang="es-CO" sz="2400" dirty="0" err="1">
                <a:latin typeface="Open Sans" panose="020B0606030504020204" pitchFamily="34" charset="0"/>
                <a:ea typeface="Open Sans" panose="020B0606030504020204" pitchFamily="34" charset="0"/>
                <a:cs typeface="Open Sans" panose="020B0606030504020204" pitchFamily="34" charset="0"/>
              </a:rPr>
              <a:t>restrições</a:t>
            </a:r>
            <a:r>
              <a:rPr lang="es-CO" sz="2400" dirty="0">
                <a:latin typeface="Open Sans" panose="020B0606030504020204" pitchFamily="34" charset="0"/>
                <a:ea typeface="Open Sans" panose="020B0606030504020204" pitchFamily="34" charset="0"/>
                <a:cs typeface="Open Sans" panose="020B0606030504020204" pitchFamily="34" charset="0"/>
              </a:rPr>
              <a:t> definidas pelo </a:t>
            </a:r>
            <a:r>
              <a:rPr lang="es-CO" sz="2400" dirty="0" err="1">
                <a:latin typeface="Open Sans" panose="020B0606030504020204" pitchFamily="34" charset="0"/>
                <a:ea typeface="Open Sans" panose="020B0606030504020204" pitchFamily="34" charset="0"/>
                <a:cs typeface="Open Sans" panose="020B0606030504020204" pitchFamily="34" charset="0"/>
              </a:rPr>
              <a:t>usuário</a:t>
            </a:r>
            <a:r>
              <a:rPr lang="es-CO" sz="2400" dirty="0">
                <a:latin typeface="Open Sans" panose="020B0606030504020204" pitchFamily="34" charset="0"/>
                <a:ea typeface="Open Sans" panose="020B0606030504020204" pitchFamily="34" charset="0"/>
                <a:cs typeface="Open Sans" panose="020B0606030504020204" pitchFamily="34" charset="0"/>
              </a:rPr>
              <a:t> (</a:t>
            </a:r>
            <a:r>
              <a:rPr lang="es-CO" sz="2400" dirty="0" err="1">
                <a:latin typeface="Open Sans" panose="020B0606030504020204" pitchFamily="34" charset="0"/>
                <a:ea typeface="Open Sans" panose="020B0606030504020204" pitchFamily="34" charset="0"/>
                <a:cs typeface="Open Sans" panose="020B0606030504020204" pitchFamily="34" charset="0"/>
              </a:rPr>
              <a:t>User</a:t>
            </a:r>
            <a:r>
              <a:rPr lang="es-CO" sz="2400" dirty="0">
                <a:latin typeface="Open Sans" panose="020B0606030504020204" pitchFamily="34" charset="0"/>
                <a:ea typeface="Open Sans" panose="020B0606030504020204" pitchFamily="34" charset="0"/>
                <a:cs typeface="Open Sans" panose="020B0606030504020204" pitchFamily="34" charset="0"/>
              </a:rPr>
              <a:t> </a:t>
            </a:r>
            <a:r>
              <a:rPr lang="es-CO" sz="2400" dirty="0" err="1">
                <a:latin typeface="Open Sans" panose="020B0606030504020204" pitchFamily="34" charset="0"/>
                <a:ea typeface="Open Sans" panose="020B0606030504020204" pitchFamily="34" charset="0"/>
                <a:cs typeface="Open Sans" panose="020B0606030504020204" pitchFamily="34" charset="0"/>
              </a:rPr>
              <a:t>Defined</a:t>
            </a:r>
            <a:r>
              <a:rPr lang="es-CO" sz="2400" dirty="0">
                <a:latin typeface="Open Sans" panose="020B0606030504020204" pitchFamily="34" charset="0"/>
                <a:ea typeface="Open Sans" panose="020B0606030504020204" pitchFamily="34" charset="0"/>
                <a:cs typeface="Open Sans" panose="020B0606030504020204" pitchFamily="34" charset="0"/>
              </a:rPr>
              <a:t> </a:t>
            </a:r>
            <a:r>
              <a:rPr lang="es-CO" sz="2400" dirty="0" err="1">
                <a:latin typeface="Open Sans" panose="020B0606030504020204" pitchFamily="34" charset="0"/>
                <a:ea typeface="Open Sans" panose="020B0606030504020204" pitchFamily="34" charset="0"/>
                <a:cs typeface="Open Sans" panose="020B0606030504020204" pitchFamily="34" charset="0"/>
              </a:rPr>
              <a:t>Constraints</a:t>
            </a:r>
            <a:r>
              <a:rPr lang="es-CO" sz="2400" dirty="0">
                <a:latin typeface="Open Sans" panose="020B0606030504020204" pitchFamily="34" charset="0"/>
                <a:ea typeface="Open Sans" panose="020B0606030504020204" pitchFamily="34" charset="0"/>
                <a:cs typeface="Open Sans" panose="020B0606030504020204" pitchFamily="34" charset="0"/>
              </a:rPr>
              <a:t> - </a:t>
            </a:r>
            <a:r>
              <a:rPr lang="es-CO" sz="2400" dirty="0" err="1">
                <a:latin typeface="Open Sans" panose="020B0606030504020204" pitchFamily="34" charset="0"/>
                <a:ea typeface="Open Sans" panose="020B0606030504020204" pitchFamily="34" charset="0"/>
                <a:cs typeface="Open Sans" panose="020B0606030504020204" pitchFamily="34" charset="0"/>
              </a:rPr>
              <a:t>UDCs</a:t>
            </a:r>
            <a:r>
              <a:rPr lang="es-CO" sz="2400" dirty="0">
                <a:latin typeface="Open Sans" panose="020B0606030504020204" pitchFamily="34" charset="0"/>
                <a:ea typeface="Open Sans" panose="020B0606030504020204" pitchFamily="34" charset="0"/>
                <a:cs typeface="Open Sans" panose="020B0606030504020204" pitchFamily="34" charset="0"/>
              </a:rPr>
              <a:t>) </a:t>
            </a:r>
            <a:r>
              <a:rPr lang="es-CO" sz="2400" dirty="0" err="1">
                <a:latin typeface="Open Sans" panose="020B0606030504020204" pitchFamily="34" charset="0"/>
                <a:ea typeface="Open Sans" panose="020B0606030504020204" pitchFamily="34" charset="0"/>
                <a:cs typeface="Open Sans" panose="020B0606030504020204" pitchFamily="34" charset="0"/>
              </a:rPr>
              <a:t>superam</a:t>
            </a:r>
            <a:r>
              <a:rPr lang="es-CO" sz="2400" dirty="0">
                <a:latin typeface="Open Sans" panose="020B0606030504020204" pitchFamily="34" charset="0"/>
                <a:ea typeface="Open Sans" panose="020B0606030504020204" pitchFamily="34" charset="0"/>
                <a:cs typeface="Open Sans" panose="020B0606030504020204" pitchFamily="34" charset="0"/>
              </a:rPr>
              <a:t> </a:t>
            </a:r>
            <a:r>
              <a:rPr lang="es-CO" sz="2400" dirty="0" err="1">
                <a:latin typeface="Open Sans" panose="020B0606030504020204" pitchFamily="34" charset="0"/>
                <a:ea typeface="Open Sans" panose="020B0606030504020204" pitchFamily="34" charset="0"/>
                <a:cs typeface="Open Sans" panose="020B0606030504020204" pitchFamily="34" charset="0"/>
              </a:rPr>
              <a:t>essas</a:t>
            </a:r>
            <a:r>
              <a:rPr lang="es-CO" sz="2400" dirty="0">
                <a:latin typeface="Open Sans" panose="020B0606030504020204" pitchFamily="34" charset="0"/>
                <a:ea typeface="Open Sans" panose="020B0606030504020204" pitchFamily="34" charset="0"/>
                <a:cs typeface="Open Sans" panose="020B0606030504020204" pitchFamily="34" charset="0"/>
              </a:rPr>
              <a:t> </a:t>
            </a:r>
            <a:r>
              <a:rPr lang="es-CO" sz="2400" dirty="0" err="1">
                <a:latin typeface="Open Sans" panose="020B0606030504020204" pitchFamily="34" charset="0"/>
                <a:ea typeface="Open Sans" panose="020B0606030504020204" pitchFamily="34" charset="0"/>
                <a:cs typeface="Open Sans" panose="020B0606030504020204" pitchFamily="34" charset="0"/>
              </a:rPr>
              <a:t>duas</a:t>
            </a:r>
            <a:r>
              <a:rPr lang="es-CO" sz="2400" dirty="0">
                <a:latin typeface="Open Sans" panose="020B0606030504020204" pitchFamily="34" charset="0"/>
                <a:ea typeface="Open Sans" panose="020B0606030504020204" pitchFamily="34" charset="0"/>
                <a:cs typeface="Open Sans" panose="020B0606030504020204" pitchFamily="34" charset="0"/>
              </a:rPr>
              <a:t> </a:t>
            </a:r>
            <a:r>
              <a:rPr lang="es-CO" sz="2400" dirty="0" err="1">
                <a:latin typeface="Open Sans" panose="020B0606030504020204" pitchFamily="34" charset="0"/>
                <a:ea typeface="Open Sans" panose="020B0606030504020204" pitchFamily="34" charset="0"/>
                <a:cs typeface="Open Sans" panose="020B0606030504020204" pitchFamily="34" charset="0"/>
              </a:rPr>
              <a:t>limitações</a:t>
            </a:r>
            <a:r>
              <a:rPr lang="es-CO" sz="2400" dirty="0">
                <a:latin typeface="Open Sans" panose="020B0606030504020204" pitchFamily="34" charset="0"/>
                <a:ea typeface="Open Sans" panose="020B0606030504020204" pitchFamily="34" charset="0"/>
                <a:cs typeface="Open Sans" panose="020B0606030504020204" pitchFamily="34" charset="0"/>
              </a:rPr>
              <a:t>. </a:t>
            </a:r>
          </a:p>
          <a:p>
            <a:endParaRPr lang="en-GB" sz="1200" dirty="0">
              <a:latin typeface="Open Sans" panose="020B0606030504020204" pitchFamily="34" charset="0"/>
              <a:ea typeface="Open Sans" panose="020B0606030504020204" pitchFamily="34" charset="0"/>
              <a:cs typeface="Open Sans" panose="020B0606030504020204" pitchFamily="34" charset="0"/>
            </a:endParaRPr>
          </a:p>
          <a:p>
            <a:endParaRPr lang="en-GB" sz="1200" dirty="0">
              <a:latin typeface="Open Sans" panose="020B0606030504020204" pitchFamily="34" charset="0"/>
              <a:ea typeface="Open Sans" panose="020B0606030504020204" pitchFamily="34" charset="0"/>
              <a:cs typeface="Open Sans" panose="020B0606030504020204" pitchFamily="34" charset="0"/>
            </a:endParaRPr>
          </a:p>
          <a:p>
            <a:endParaRPr lang="es-CO" sz="1200" dirty="0">
              <a:latin typeface="Open Sans" panose="020B0606030504020204" pitchFamily="34" charset="0"/>
              <a:ea typeface="Open Sans" panose="020B0606030504020204" pitchFamily="34" charset="0"/>
              <a:cs typeface="Open Sans" panose="020B0606030504020204" pitchFamily="34" charset="0"/>
            </a:endParaRPr>
          </a:p>
        </p:txBody>
      </p:sp>
      <p:sp>
        <p:nvSpPr>
          <p:cNvPr id="165" name="Google Shape;165;p13:notes">
            <a:extLst>
              <a:ext uri="{FF2B5EF4-FFF2-40B4-BE49-F238E27FC236}">
                <a16:creationId xmlns:a16="http://schemas.microsoft.com/office/drawing/2014/main" id="{70C10FEE-C016-E139-8CAA-AF6B209431AA}"/>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23</a:t>
            </a:fld>
            <a:endParaRPr/>
          </a:p>
        </p:txBody>
      </p:sp>
    </p:spTree>
    <p:extLst>
      <p:ext uri="{BB962C8B-B14F-4D97-AF65-F5344CB8AC3E}">
        <p14:creationId xmlns:p14="http://schemas.microsoft.com/office/powerpoint/2010/main" val="312337993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2E9601AC-5CC8-9D4C-CBF3-A2DA519BBFD3}"/>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10F38E27-9F0F-7391-E1D8-5C552BCF064A}"/>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mc:AlternateContent xmlns:mc="http://schemas.openxmlformats.org/markup-compatibility/2006" xmlns:a14="http://schemas.microsoft.com/office/drawing/2010/main">
        <mc:Choice Requires="a14">
          <p:sp>
            <p:nvSpPr>
              <p:cNvPr id="164" name="Google Shape;164;p13:notes">
                <a:extLst>
                  <a:ext uri="{FF2B5EF4-FFF2-40B4-BE49-F238E27FC236}">
                    <a16:creationId xmlns:a16="http://schemas.microsoft.com/office/drawing/2014/main" id="{B6F331DA-D247-718F-3350-19EAC836A2B7}"/>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GB" sz="1200" dirty="0">
                    <a:latin typeface="Open Sans" panose="020B0606030504020204" pitchFamily="34" charset="0"/>
                    <a:ea typeface="Open Sans" panose="020B0606030504020204" pitchFamily="34" charset="0"/>
                    <a:cs typeface="Open Sans" panose="020B0606030504020204" pitchFamily="34" charset="0"/>
                  </a:rPr>
                  <a:t>Em termos simples, </a:t>
                </a:r>
                <a:r>
                  <a:rPr lang="es-CO" sz="1200" dirty="0" err="1">
                    <a:latin typeface="Open Sans" panose="020B0606030504020204" pitchFamily="34" charset="0"/>
                    <a:ea typeface="Open Sans" panose="020B0606030504020204" pitchFamily="34" charset="0"/>
                    <a:cs typeface="Open Sans" panose="020B0606030504020204" pitchFamily="34" charset="0"/>
                  </a:rPr>
                  <a:t>os UDCs têm a seguinte equação de geração</a:t>
                </a:r>
                <a:r>
                  <a:rPr lang="es-CO" sz="1200" dirty="0">
                    <a:latin typeface="Open Sans" panose="020B0606030504020204" pitchFamily="34" charset="0"/>
                    <a:ea typeface="Open Sans" panose="020B0606030504020204" pitchFamily="34" charset="0"/>
                    <a:cs typeface="Open Sans" panose="020B0606030504020204" pitchFamily="34" charset="0"/>
                  </a:rPr>
                  <a:t>.</a:t>
                </a: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s-CO" sz="1200" dirty="0">
                  <a:latin typeface="Open Sans" panose="020B0606030504020204" pitchFamily="34" charset="0"/>
                  <a:ea typeface="Open Sans" panose="020B0606030504020204" pitchFamily="34" charset="0"/>
                  <a:cs typeface="Open Sans" panose="020B0606030504020204" pitchFamily="34" charset="0"/>
                </a:endParaRP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s-CO" sz="1200" dirty="0" err="1">
                    <a:latin typeface="Open Sans" panose="020B0606030504020204" pitchFamily="34" charset="0"/>
                    <a:ea typeface="Open Sans" panose="020B0606030504020204" pitchFamily="34" charset="0"/>
                    <a:cs typeface="Open Sans" panose="020B0606030504020204" pitchFamily="34" charset="0"/>
                  </a:rPr>
                  <a:t>A </a:t>
                </a:r>
                <a:r>
                  <a:rPr lang="es-CO" sz="1200" dirty="0">
                    <a:latin typeface="Open Sans" panose="020B0606030504020204" pitchFamily="34" charset="0"/>
                    <a:ea typeface="Open Sans" panose="020B0606030504020204" pitchFamily="34" charset="0"/>
                    <a:cs typeface="Open Sans" panose="020B0606030504020204" pitchFamily="34" charset="0"/>
                  </a:rPr>
                  <a:t>soma </a:t>
                </a:r>
                <a:r>
                  <a:rPr lang="es-CO" sz="1200" dirty="0" err="1">
                    <a:latin typeface="Open Sans" panose="020B0606030504020204" pitchFamily="34" charset="0"/>
                    <a:ea typeface="Open Sans" panose="020B0606030504020204" pitchFamily="34" charset="0"/>
                    <a:cs typeface="Open Sans" panose="020B0606030504020204" pitchFamily="34" charset="0"/>
                  </a:rPr>
                  <a:t>de todas as tecnologias da </a:t>
                </a:r>
                <a:r>
                  <a:rPr lang="es-CO" sz="1200" dirty="0">
                    <a:latin typeface="Open Sans" panose="020B0606030504020204" pitchFamily="34" charset="0"/>
                    <a:ea typeface="Open Sans" panose="020B0606030504020204" pitchFamily="34" charset="0"/>
                    <a:cs typeface="Open Sans" panose="020B0606030504020204" pitchFamily="34" charset="0"/>
                  </a:rPr>
                  <a:t>variável </a:t>
                </a:r>
                <a:r>
                  <a:rPr lang="es-CO" sz="1200" dirty="0" err="1">
                    <a:latin typeface="Open Sans" panose="020B0606030504020204" pitchFamily="34" charset="0"/>
                    <a:ea typeface="Open Sans" panose="020B0606030504020204" pitchFamily="34" charset="0"/>
                    <a:cs typeface="Open Sans" panose="020B0606030504020204" pitchFamily="34" charset="0"/>
                  </a:rPr>
                  <a:t>escolhida multiplicada pelo mutiplicador deve </a:t>
                </a:r>
                <a:r>
                  <a:rPr lang="es-CO" sz="1200" dirty="0">
                    <a:latin typeface="Open Sans" panose="020B0606030504020204" pitchFamily="34" charset="0"/>
                    <a:ea typeface="Open Sans" panose="020B0606030504020204" pitchFamily="34" charset="0"/>
                    <a:cs typeface="Open Sans" panose="020B0606030504020204" pitchFamily="34" charset="0"/>
                  </a:rPr>
                  <a:t>ser </a:t>
                </a:r>
                <a:r>
                  <a:rPr lang="es-CO" sz="1200" dirty="0" err="1">
                    <a:latin typeface="Open Sans" panose="020B0606030504020204" pitchFamily="34" charset="0"/>
                    <a:ea typeface="Open Sans" panose="020B0606030504020204" pitchFamily="34" charset="0"/>
                    <a:cs typeface="Open Sans" panose="020B0606030504020204" pitchFamily="34" charset="0"/>
                  </a:rPr>
                  <a:t>menor ou igual</a:t>
                </a:r>
                <a:r>
                  <a:rPr lang="es-CO" sz="1200" dirty="0">
                    <a:latin typeface="Open Sans" panose="020B0606030504020204" pitchFamily="34" charset="0"/>
                    <a:ea typeface="Open Sans" panose="020B0606030504020204" pitchFamily="34" charset="0"/>
                    <a:cs typeface="Open Sans" panose="020B0606030504020204" pitchFamily="34" charset="0"/>
                  </a:rPr>
                  <a:t>, </a:t>
                </a:r>
                <a:r>
                  <a:rPr lang="es-CO" sz="1200" dirty="0" err="1">
                    <a:latin typeface="Open Sans" panose="020B0606030504020204" pitchFamily="34" charset="0"/>
                    <a:ea typeface="Open Sans" panose="020B0606030504020204" pitchFamily="34" charset="0"/>
                    <a:cs typeface="Open Sans" panose="020B0606030504020204" pitchFamily="34" charset="0"/>
                  </a:rPr>
                  <a:t>ou simplesmente igual</a:t>
                </a:r>
                <a:r>
                  <a:rPr lang="es-CO" sz="1200" dirty="0">
                    <a:latin typeface="Open Sans" panose="020B0606030504020204" pitchFamily="34" charset="0"/>
                    <a:ea typeface="Open Sans" panose="020B0606030504020204" pitchFamily="34" charset="0"/>
                    <a:cs typeface="Open Sans" panose="020B0606030504020204" pitchFamily="34" charset="0"/>
                  </a:rPr>
                  <a:t>, </a:t>
                </a:r>
                <a:r>
                  <a:rPr lang="es-CO" sz="1200" dirty="0" err="1">
                    <a:latin typeface="Open Sans" panose="020B0606030504020204" pitchFamily="34" charset="0"/>
                    <a:ea typeface="Open Sans" panose="020B0606030504020204" pitchFamily="34" charset="0"/>
                    <a:cs typeface="Open Sans" panose="020B0606030504020204" pitchFamily="34" charset="0"/>
                  </a:rPr>
                  <a:t>à constante </a:t>
                </a:r>
                <a:r>
                  <a:rPr lang="es-CO" sz="1200" dirty="0">
                    <a:latin typeface="Open Sans" panose="020B0606030504020204" pitchFamily="34" charset="0"/>
                    <a:ea typeface="Open Sans" panose="020B0606030504020204" pitchFamily="34" charset="0"/>
                    <a:cs typeface="Open Sans" panose="020B0606030504020204" pitchFamily="34" charset="0"/>
                  </a:rPr>
                  <a:t>UDC.</a:t>
                </a:r>
                <a:endParaRPr lang="en-GB" sz="1200" dirty="0">
                  <a:latin typeface="Open Sans" panose="020B0606030504020204" pitchFamily="34" charset="0"/>
                  <a:ea typeface="Open Sans" panose="020B0606030504020204" pitchFamily="34" charset="0"/>
                  <a:cs typeface="Open Sans" panose="020B0606030504020204" pitchFamily="34" charset="0"/>
                </a:endParaRP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GB" sz="1200" dirty="0">
                  <a:latin typeface="Open Sans" panose="020B0606030504020204" pitchFamily="34" charset="0"/>
                  <a:ea typeface="Open Sans" panose="020B0606030504020204" pitchFamily="34" charset="0"/>
                  <a:cs typeface="Open Sans" panose="020B0606030504020204" pitchFamily="34" charset="0"/>
                </a:endParaRP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GB" sz="1200" dirty="0">
                    <a:latin typeface="Open Sans" panose="020B0606030504020204" pitchFamily="34" charset="0"/>
                    <a:ea typeface="Open Sans" panose="020B0606030504020204" pitchFamily="34" charset="0"/>
                    <a:cs typeface="Open Sans" panose="020B0606030504020204" pitchFamily="34" charset="0"/>
                  </a:rPr>
                  <a:t>O símbolo de soma ( indica que a expressão entre parênteses (ou seja, a multiplicação dos dois termos) é executada para cada tecnologia ( ) no modelo e, em seguida, os valores resultantes são somados.</a:t>
                </a:r>
              </a:p>
              <a:p>
                <a:endParaRPr lang="en-US" dirty="0"/>
              </a:p>
            </p:txBody>
          </p:sp>
        </mc:Choice>
        <mc:Fallback xmlns:p14="http://schemas.microsoft.com/office/powerpoint/2010/main" xmlns:a16="http://schemas.microsoft.com/office/drawing/2014/main" xmlns="">
          <p:sp>
            <p:nvSpPr>
              <p:cNvPr id="164" name="Google Shape;164;p13:notes">
                <a:extLst>
                  <a:ext uri="{FF2B5EF4-FFF2-40B4-BE49-F238E27FC236}">
                    <a16:creationId xmlns:a16="http://schemas.microsoft.com/office/drawing/2014/main" id="{B6F331DA-D247-718F-3350-19EAC836A2B7}"/>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xmlns:mc="http://schemas.openxmlformats.org/markup-compatibility/2006" xmlns:a14="http://schemas.microsoft.com/office/drawing/2010/main">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GB" sz="1200" dirty="0">
                    <a:latin typeface="Open Sans" panose="020B0606030504020204" pitchFamily="34" charset="0"/>
                    <a:ea typeface="Open Sans" panose="020B0606030504020204" pitchFamily="34" charset="0"/>
                    <a:cs typeface="Open Sans" panose="020B0606030504020204" pitchFamily="34" charset="0"/>
                  </a:rPr>
                  <a:t>Em termos simples, </a:t>
                </a:r>
                <a:r>
                  <a:rPr lang="es-CO" sz="1200" dirty="0" err="1">
                    <a:latin typeface="Open Sans" panose="020B0606030504020204" pitchFamily="34" charset="0"/>
                    <a:ea typeface="Open Sans" panose="020B0606030504020204" pitchFamily="34" charset="0"/>
                    <a:cs typeface="Open Sans" panose="020B0606030504020204" pitchFamily="34" charset="0"/>
                  </a:rPr>
                  <a:t>os UDCs </a:t>
                </a:r>
                <a:r>
                  <a:rPr lang="es-CO" sz="1200" dirty="0" err="1">
                    <a:latin typeface="Open Sans" panose="020B0606030504020204" pitchFamily="34" charset="0"/>
                    <a:ea typeface="Open Sans" panose="020B0606030504020204" pitchFamily="34" charset="0"/>
                    <a:cs typeface="Open Sans" panose="020B0606030504020204" pitchFamily="34" charset="0"/>
                  </a:rPr>
                  <a:t>têm </a:t>
                </a:r>
                <a:r>
                  <a:rPr lang="es-CO" sz="1200" dirty="0" err="1">
                    <a:latin typeface="Open Sans" panose="020B0606030504020204" pitchFamily="34" charset="0"/>
                    <a:ea typeface="Open Sans" panose="020B0606030504020204" pitchFamily="34" charset="0"/>
                    <a:cs typeface="Open Sans" panose="020B0606030504020204" pitchFamily="34" charset="0"/>
                  </a:rPr>
                  <a:t>a </a:t>
                </a:r>
                <a:r>
                  <a:rPr lang="es-CO" sz="1200" dirty="0" err="1">
                    <a:latin typeface="Open Sans" panose="020B0606030504020204" pitchFamily="34" charset="0"/>
                    <a:ea typeface="Open Sans" panose="020B0606030504020204" pitchFamily="34" charset="0"/>
                    <a:cs typeface="Open Sans" panose="020B0606030504020204" pitchFamily="34" charset="0"/>
                  </a:rPr>
                  <a:t>seguinte </a:t>
                </a:r>
                <a:r>
                  <a:rPr lang="es-CO" sz="1200" dirty="0" err="1">
                    <a:latin typeface="Open Sans" panose="020B0606030504020204" pitchFamily="34" charset="0"/>
                    <a:ea typeface="Open Sans" panose="020B0606030504020204" pitchFamily="34" charset="0"/>
                    <a:cs typeface="Open Sans" panose="020B0606030504020204" pitchFamily="34" charset="0"/>
                  </a:rPr>
                  <a:t>equação </a:t>
                </a:r>
                <a:r>
                  <a:rPr lang="es-CO" sz="1200" dirty="0" err="1">
                    <a:latin typeface="Open Sans" panose="020B0606030504020204" pitchFamily="34" charset="0"/>
                    <a:ea typeface="Open Sans" panose="020B0606030504020204" pitchFamily="34" charset="0"/>
                    <a:cs typeface="Open Sans" panose="020B0606030504020204" pitchFamily="34" charset="0"/>
                  </a:rPr>
                  <a:t>de geração</a:t>
                </a:r>
                <a:r>
                  <a:rPr lang="es-CO" sz="1200" dirty="0">
                    <a:latin typeface="Open Sans" panose="020B0606030504020204" pitchFamily="34" charset="0"/>
                    <a:ea typeface="Open Sans" panose="020B0606030504020204" pitchFamily="34" charset="0"/>
                    <a:cs typeface="Open Sans" panose="020B0606030504020204" pitchFamily="34" charset="0"/>
                  </a:rPr>
                  <a:t>.</a:t>
                </a: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s-CO" sz="1200" dirty="0">
                  <a:latin typeface="Open Sans" panose="020B0606030504020204" pitchFamily="34" charset="0"/>
                  <a:ea typeface="Open Sans" panose="020B0606030504020204" pitchFamily="34" charset="0"/>
                  <a:cs typeface="Open Sans" panose="020B0606030504020204" pitchFamily="34" charset="0"/>
                </a:endParaRPr>
              </a:p>
              <a:p xmlns:mc="http://schemas.openxmlformats.org/markup-compatibility/2006" xmlns:a14="http://schemas.microsoft.com/office/drawing/2010/main">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s-CO" sz="1200" dirty="0" err="1">
                    <a:latin typeface="Open Sans" panose="020B0606030504020204" pitchFamily="34" charset="0"/>
                    <a:ea typeface="Open Sans" panose="020B0606030504020204" pitchFamily="34" charset="0"/>
                    <a:cs typeface="Open Sans" panose="020B0606030504020204" pitchFamily="34" charset="0"/>
                  </a:rPr>
                  <a:t>A </a:t>
                </a:r>
                <a:r>
                  <a:rPr lang="es-CO" sz="1200" dirty="0">
                    <a:latin typeface="Open Sans" panose="020B0606030504020204" pitchFamily="34" charset="0"/>
                    <a:ea typeface="Open Sans" panose="020B0606030504020204" pitchFamily="34" charset="0"/>
                    <a:cs typeface="Open Sans" panose="020B0606030504020204" pitchFamily="34" charset="0"/>
                  </a:rPr>
                  <a:t>soma </a:t>
                </a:r>
                <a:r>
                  <a:rPr lang="es-CO" sz="1200" dirty="0" err="1">
                    <a:latin typeface="Open Sans" panose="020B0606030504020204" pitchFamily="34" charset="0"/>
                    <a:ea typeface="Open Sans" panose="020B0606030504020204" pitchFamily="34" charset="0"/>
                    <a:cs typeface="Open Sans" panose="020B0606030504020204" pitchFamily="34" charset="0"/>
                  </a:rPr>
                  <a:t>de </a:t>
                </a:r>
                <a:r>
                  <a:rPr lang="es-CO" sz="1200" dirty="0" err="1">
                    <a:latin typeface="Open Sans" panose="020B0606030504020204" pitchFamily="34" charset="0"/>
                    <a:ea typeface="Open Sans" panose="020B0606030504020204" pitchFamily="34" charset="0"/>
                    <a:cs typeface="Open Sans" panose="020B0606030504020204" pitchFamily="34" charset="0"/>
                  </a:rPr>
                  <a:t>todas as </a:t>
                </a:r>
                <a:r>
                  <a:rPr lang="es-CO" sz="1200" dirty="0" err="1">
                    <a:latin typeface="Open Sans" panose="020B0606030504020204" pitchFamily="34" charset="0"/>
                    <a:ea typeface="Open Sans" panose="020B0606030504020204" pitchFamily="34" charset="0"/>
                    <a:cs typeface="Open Sans" panose="020B0606030504020204" pitchFamily="34" charset="0"/>
                  </a:rPr>
                  <a:t>tecnologias </a:t>
                </a:r>
                <a:r>
                  <a:rPr lang="es-CO" sz="1200" dirty="0" err="1">
                    <a:latin typeface="Open Sans" panose="020B0606030504020204" pitchFamily="34" charset="0"/>
                    <a:ea typeface="Open Sans" panose="020B0606030504020204" pitchFamily="34" charset="0"/>
                    <a:cs typeface="Open Sans" panose="020B0606030504020204" pitchFamily="34" charset="0"/>
                  </a:rPr>
                  <a:t>da </a:t>
                </a:r>
                <a:r>
                  <a:rPr lang="es-CO" sz="1200" dirty="0">
                    <a:latin typeface="Open Sans" panose="020B0606030504020204" pitchFamily="34" charset="0"/>
                    <a:ea typeface="Open Sans" panose="020B0606030504020204" pitchFamily="34" charset="0"/>
                    <a:cs typeface="Open Sans" panose="020B0606030504020204" pitchFamily="34" charset="0"/>
                  </a:rPr>
                  <a:t>variável </a:t>
                </a:r>
                <a:r>
                  <a:rPr lang="es-CO" sz="1200" dirty="0" err="1">
                    <a:latin typeface="Open Sans" panose="020B0606030504020204" pitchFamily="34" charset="0"/>
                    <a:ea typeface="Open Sans" panose="020B0606030504020204" pitchFamily="34" charset="0"/>
                    <a:cs typeface="Open Sans" panose="020B0606030504020204" pitchFamily="34" charset="0"/>
                  </a:rPr>
                  <a:t>escolhida </a:t>
                </a:r>
                <a:r>
                  <a:rPr lang="es-CO" sz="1200" dirty="0" err="1">
                    <a:latin typeface="Open Sans" panose="020B0606030504020204" pitchFamily="34" charset="0"/>
                    <a:ea typeface="Open Sans" panose="020B0606030504020204" pitchFamily="34" charset="0"/>
                    <a:cs typeface="Open Sans" panose="020B0606030504020204" pitchFamily="34" charset="0"/>
                  </a:rPr>
                  <a:t>multiplicada </a:t>
                </a:r>
                <a:r>
                  <a:rPr lang="es-CO" sz="1200" dirty="0" err="1">
                    <a:latin typeface="Open Sans" panose="020B0606030504020204" pitchFamily="34" charset="0"/>
                    <a:ea typeface="Open Sans" panose="020B0606030504020204" pitchFamily="34" charset="0"/>
                    <a:cs typeface="Open Sans" panose="020B0606030504020204" pitchFamily="34" charset="0"/>
                  </a:rPr>
                  <a:t>pelo </a:t>
                </a:r>
                <a:r>
                  <a:rPr lang="es-CO" sz="1200" dirty="0" err="1">
                    <a:latin typeface="Open Sans" panose="020B0606030504020204" pitchFamily="34" charset="0"/>
                    <a:ea typeface="Open Sans" panose="020B0606030504020204" pitchFamily="34" charset="0"/>
                    <a:cs typeface="Open Sans" panose="020B0606030504020204" pitchFamily="34" charset="0"/>
                  </a:rPr>
                  <a:t>mutiplicador </a:t>
                </a:r>
                <a:r>
                  <a:rPr lang="es-CO" sz="1200" dirty="0" err="1">
                    <a:latin typeface="Open Sans" panose="020B0606030504020204" pitchFamily="34" charset="0"/>
                    <a:ea typeface="Open Sans" panose="020B0606030504020204" pitchFamily="34" charset="0"/>
                    <a:cs typeface="Open Sans" panose="020B0606030504020204" pitchFamily="34" charset="0"/>
                  </a:rPr>
                  <a:t>deve </a:t>
                </a:r>
                <a:r>
                  <a:rPr lang="es-CO" sz="1200" dirty="0">
                    <a:latin typeface="Open Sans" panose="020B0606030504020204" pitchFamily="34" charset="0"/>
                    <a:ea typeface="Open Sans" panose="020B0606030504020204" pitchFamily="34" charset="0"/>
                    <a:cs typeface="Open Sans" panose="020B0606030504020204" pitchFamily="34" charset="0"/>
                  </a:rPr>
                  <a:t>ser </a:t>
                </a:r>
                <a:r>
                  <a:rPr lang="es-CO" sz="1200" dirty="0" err="1">
                    <a:latin typeface="Open Sans" panose="020B0606030504020204" pitchFamily="34" charset="0"/>
                    <a:ea typeface="Open Sans" panose="020B0606030504020204" pitchFamily="34" charset="0"/>
                    <a:cs typeface="Open Sans" panose="020B0606030504020204" pitchFamily="34" charset="0"/>
                  </a:rPr>
                  <a:t>menor </a:t>
                </a:r>
                <a:r>
                  <a:rPr lang="es-CO" sz="1200" dirty="0" err="1">
                    <a:latin typeface="Open Sans" panose="020B0606030504020204" pitchFamily="34" charset="0"/>
                    <a:ea typeface="Open Sans" panose="020B0606030504020204" pitchFamily="34" charset="0"/>
                    <a:cs typeface="Open Sans" panose="020B0606030504020204" pitchFamily="34" charset="0"/>
                  </a:rPr>
                  <a:t>ou </a:t>
                </a:r>
                <a:r>
                  <a:rPr lang="es-CO" sz="1200" dirty="0" err="1">
                    <a:latin typeface="Open Sans" panose="020B0606030504020204" pitchFamily="34" charset="0"/>
                    <a:ea typeface="Open Sans" panose="020B0606030504020204" pitchFamily="34" charset="0"/>
                    <a:cs typeface="Open Sans" panose="020B0606030504020204" pitchFamily="34" charset="0"/>
                  </a:rPr>
                  <a:t>igual</a:t>
                </a:r>
                <a:r>
                  <a:rPr lang="es-CO" sz="1200" dirty="0">
                    <a:latin typeface="Open Sans" panose="020B0606030504020204" pitchFamily="34" charset="0"/>
                    <a:ea typeface="Open Sans" panose="020B0606030504020204" pitchFamily="34" charset="0"/>
                    <a:cs typeface="Open Sans" panose="020B0606030504020204" pitchFamily="34" charset="0"/>
                  </a:rPr>
                  <a:t>, </a:t>
                </a:r>
                <a:r>
                  <a:rPr lang="es-CO" sz="1200" dirty="0" err="1">
                    <a:latin typeface="Open Sans" panose="020B0606030504020204" pitchFamily="34" charset="0"/>
                    <a:ea typeface="Open Sans" panose="020B0606030504020204" pitchFamily="34" charset="0"/>
                    <a:cs typeface="Open Sans" panose="020B0606030504020204" pitchFamily="34" charset="0"/>
                  </a:rPr>
                  <a:t>ou </a:t>
                </a:r>
                <a:r>
                  <a:rPr lang="es-CO" sz="1200" dirty="0" err="1">
                    <a:latin typeface="Open Sans" panose="020B0606030504020204" pitchFamily="34" charset="0"/>
                    <a:ea typeface="Open Sans" panose="020B0606030504020204" pitchFamily="34" charset="0"/>
                    <a:cs typeface="Open Sans" panose="020B0606030504020204" pitchFamily="34" charset="0"/>
                  </a:rPr>
                  <a:t>simplesmente </a:t>
                </a:r>
                <a:r>
                  <a:rPr lang="es-CO" sz="1200" dirty="0" err="1">
                    <a:latin typeface="Open Sans" panose="020B0606030504020204" pitchFamily="34" charset="0"/>
                    <a:ea typeface="Open Sans" panose="020B0606030504020204" pitchFamily="34" charset="0"/>
                    <a:cs typeface="Open Sans" panose="020B0606030504020204" pitchFamily="34" charset="0"/>
                  </a:rPr>
                  <a:t>igual</a:t>
                </a:r>
                <a:r>
                  <a:rPr lang="es-CO" sz="1200" dirty="0">
                    <a:latin typeface="Open Sans" panose="020B0606030504020204" pitchFamily="34" charset="0"/>
                    <a:ea typeface="Open Sans" panose="020B0606030504020204" pitchFamily="34" charset="0"/>
                    <a:cs typeface="Open Sans" panose="020B0606030504020204" pitchFamily="34" charset="0"/>
                  </a:rPr>
                  <a:t>, </a:t>
                </a:r>
                <a:r>
                  <a:rPr lang="es-CO" sz="1200" dirty="0" err="1">
                    <a:latin typeface="Open Sans" panose="020B0606030504020204" pitchFamily="34" charset="0"/>
                    <a:ea typeface="Open Sans" panose="020B0606030504020204" pitchFamily="34" charset="0"/>
                    <a:cs typeface="Open Sans" panose="020B0606030504020204" pitchFamily="34" charset="0"/>
                  </a:rPr>
                  <a:t>à </a:t>
                </a:r>
                <a:r>
                  <a:rPr lang="es-CO" sz="1200" dirty="0" err="1">
                    <a:latin typeface="Open Sans" panose="020B0606030504020204" pitchFamily="34" charset="0"/>
                    <a:ea typeface="Open Sans" panose="020B0606030504020204" pitchFamily="34" charset="0"/>
                    <a:cs typeface="Open Sans" panose="020B0606030504020204" pitchFamily="34" charset="0"/>
                  </a:rPr>
                  <a:t>constante </a:t>
                </a:r>
                <a:r>
                  <a:rPr lang="es-CO" sz="1200" dirty="0">
                    <a:latin typeface="Open Sans" panose="020B0606030504020204" pitchFamily="34" charset="0"/>
                    <a:ea typeface="Open Sans" panose="020B0606030504020204" pitchFamily="34" charset="0"/>
                    <a:cs typeface="Open Sans" panose="020B0606030504020204" pitchFamily="34" charset="0"/>
                  </a:rPr>
                  <a:t>UDC</a:t>
                </a:r>
                <a:r>
                  <a:rPr lang="es-CO" sz="1200" dirty="0">
                    <a:latin typeface="Open Sans" panose="020B0606030504020204" pitchFamily="34" charset="0"/>
                    <a:ea typeface="Open Sans" panose="020B0606030504020204" pitchFamily="34" charset="0"/>
                    <a:cs typeface="Open Sans" panose="020B0606030504020204" pitchFamily="34" charset="0"/>
                  </a:rPr>
                  <a:t>.</a:t>
                </a:r>
                <a:endParaRPr lang="en-GB" sz="1200" dirty="0">
                  <a:latin typeface="Open Sans" panose="020B0606030504020204" pitchFamily="34" charset="0"/>
                  <a:ea typeface="Open Sans" panose="020B0606030504020204" pitchFamily="34" charset="0"/>
                  <a:cs typeface="Open Sans" panose="020B0606030504020204" pitchFamily="34" charset="0"/>
                </a:endParaRP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GB" sz="1200" dirty="0">
                  <a:latin typeface="Open Sans" panose="020B0606030504020204" pitchFamily="34" charset="0"/>
                  <a:ea typeface="Open Sans" panose="020B0606030504020204" pitchFamily="34" charset="0"/>
                  <a:cs typeface="Open Sans" panose="020B0606030504020204" pitchFamily="34" charset="0"/>
                </a:endParaRPr>
              </a:p>
              <a:p xmlns:mc="http://schemas.openxmlformats.org/markup-compatibility/2006" xmlns:a14="http://schemas.microsoft.com/office/drawing/2010/main">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GB" sz="1200" dirty="0">
                    <a:latin typeface="Open Sans" panose="020B0606030504020204" pitchFamily="34" charset="0"/>
                    <a:ea typeface="Open Sans" panose="020B0606030504020204" pitchFamily="34" charset="0"/>
                    <a:cs typeface="Open Sans" panose="020B0606030504020204" pitchFamily="34" charset="0"/>
                  </a:rPr>
                  <a:t>O símbolo de soma </a:t>
                </a:r>
                <a:r>
                  <a:rPr lang="en-GB" sz="1200" b="0" i="0">
                    <a:latin typeface="Cambria Math" panose="02040503050406030204" pitchFamily="18" charset="0"/>
                    <a:ea typeface="Open Sans" panose="020B0606030504020204" pitchFamily="34" charset="0"/>
                    <a:cs typeface="Open Sans" panose="020B0606030504020204" pitchFamily="34" charset="0"/>
                  </a:rPr>
                  <a:t>(∑▒) </a:t>
                </a:r>
                <a:r>
                  <a:rPr lang="en-GB" sz="1200" dirty="0">
                    <a:latin typeface="Open Sans" panose="020B0606030504020204" pitchFamily="34" charset="0"/>
                    <a:ea typeface="Open Sans" panose="020B0606030504020204" pitchFamily="34" charset="0"/>
                    <a:cs typeface="Open Sans" panose="020B0606030504020204" pitchFamily="34" charset="0"/>
                  </a:rPr>
                  <a:t>indica que a expressão entre parênteses (ou seja, a multiplicação dos dois termos) é executada para cada tecnologia (</a:t>
                </a:r>
                <a:r>
                  <a:rPr lang="en-GB" sz="1200" i="0" dirty="0">
                    <a:latin typeface="Cambria Math" panose="02040503050406030204" pitchFamily="18" charset="0"/>
                    <a:ea typeface="Cambria Math" panose="02040503050406030204" pitchFamily="18" charset="0"/>
                  </a:rPr>
                  <a:t>t</a:t>
                </a:r>
                <a:r>
                  <a:rPr lang="en-GB" sz="1200" dirty="0">
                    <a:latin typeface="Open Sans" panose="020B0606030504020204" pitchFamily="34" charset="0"/>
                    <a:ea typeface="Open Sans" panose="020B0606030504020204" pitchFamily="34" charset="0"/>
                    <a:cs typeface="Open Sans" panose="020B0606030504020204" pitchFamily="34" charset="0"/>
                  </a:rPr>
                  <a:t>) no modelo e, em seguida, os valores resultantes são somados.</a:t>
                </a:r>
              </a:p>
              <a:p>
                <a:endParaRPr lang="en-US" dirty="0"/>
              </a:p>
            </p:txBody>
          </p:sp>
        </mc:Fallback>
      </mc:AlternateContent>
      <p:sp>
        <p:nvSpPr>
          <p:cNvPr id="165" name="Google Shape;165;p13:notes">
            <a:extLst>
              <a:ext uri="{FF2B5EF4-FFF2-40B4-BE49-F238E27FC236}">
                <a16:creationId xmlns:a16="http://schemas.microsoft.com/office/drawing/2014/main" id="{E3536B27-29AA-432A-B147-504FC51CC351}"/>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24</a:t>
            </a:fld>
            <a:endParaRPr/>
          </a:p>
        </p:txBody>
      </p:sp>
    </p:spTree>
    <p:extLst>
      <p:ext uri="{BB962C8B-B14F-4D97-AF65-F5344CB8AC3E}">
        <p14:creationId xmlns:p14="http://schemas.microsoft.com/office/powerpoint/2010/main" val="165494758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0B7B62D9-32C7-854C-48E1-6DB96781632A}"/>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AA4F5A2F-4F75-ED1B-DC87-AB568C49D07B}"/>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mc:AlternateContent xmlns:mc="http://schemas.openxmlformats.org/markup-compatibility/2006" xmlns:a14="http://schemas.microsoft.com/office/drawing/2010/main">
        <mc:Choice Requires="a14">
          <p:sp>
            <p:nvSpPr>
              <p:cNvPr id="164" name="Google Shape;164;p13:notes">
                <a:extLst>
                  <a:ext uri="{FF2B5EF4-FFF2-40B4-BE49-F238E27FC236}">
                    <a16:creationId xmlns:a16="http://schemas.microsoft.com/office/drawing/2014/main" id="{9423D53E-FD6C-30C2-920B-2D403772E23B}"/>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dirty="0"/>
                  <a:t>O usuário pode criar tantos UDCs quanto desejar. Para cada UDC criado, o usuário deve definir os diferentes elementos do UDC.</a:t>
                </a:r>
              </a:p>
              <a:p>
                <a:endParaRPr lang="en-US" dirty="0"/>
              </a:p>
              <a:p>
                <a:r>
                  <a:rPr lang="en-US" dirty="0"/>
                  <a:t>O usuário decide:</a:t>
                </a:r>
              </a:p>
              <a:p>
                <a:pPr>
                  <a:buFont typeface="Arial" panose="020B0604020202020204" pitchFamily="34" charset="0"/>
                  <a:buChar char="•"/>
                </a:pPr>
                <a:r>
                  <a:rPr lang="en-GB" sz="1200" dirty="0">
                    <a:latin typeface="Open Sans" panose="020B0606030504020204" pitchFamily="34" charset="0"/>
                    <a:ea typeface="Open Sans" panose="020B0606030504020204" pitchFamily="34" charset="0"/>
                    <a:cs typeface="Open Sans" panose="020B0606030504020204" pitchFamily="34" charset="0"/>
                  </a:rPr>
                  <a:t>a qual variável a restrição se aplica, ou seja, à nova capacidade, à capacidade total ou à atividade;</a:t>
                </a:r>
              </a:p>
              <a:p>
                <a:pPr>
                  <a:buFont typeface="Arial" panose="020B0604020202020204" pitchFamily="34" charset="0"/>
                  <a:buChar char="•"/>
                </a:pPr>
                <a:r>
                  <a:rPr lang="en-GB" sz="1200" dirty="0">
                    <a:latin typeface="Open Sans" panose="020B0606030504020204" pitchFamily="34" charset="0"/>
                    <a:ea typeface="Open Sans" panose="020B0606030504020204" pitchFamily="34" charset="0"/>
                    <a:cs typeface="Open Sans" panose="020B0606030504020204" pitchFamily="34" charset="0"/>
                  </a:rPr>
                  <a:t>o valor do multiplicador para cada tecnologia no modelo;</a:t>
                </a: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en-GB" sz="1200" dirty="0">
                    <a:latin typeface="Open Sans" panose="020B0606030504020204" pitchFamily="34" charset="0"/>
                    <a:ea typeface="Open Sans" panose="020B0606030504020204" pitchFamily="34" charset="0"/>
                    <a:cs typeface="Open Sans" panose="020B0606030504020204" pitchFamily="34" charset="0"/>
                  </a:rPr>
                  <a:t>se a equação é uma desigualdade ( ) ou uma igualdade (=);</a:t>
                </a: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en-GB" sz="1200" dirty="0">
                    <a:latin typeface="Open Sans" panose="020B0606030504020204" pitchFamily="34" charset="0"/>
                    <a:ea typeface="Open Sans" panose="020B0606030504020204" pitchFamily="34" charset="0"/>
                    <a:cs typeface="Open Sans" panose="020B0606030504020204" pitchFamily="34" charset="0"/>
                  </a:rPr>
                  <a:t>e, por fim, o valor da constante UDC.</a:t>
                </a:r>
                <a:endParaRPr lang="en-US" dirty="0"/>
              </a:p>
              <a:p>
                <a:endParaRPr lang="en-US" dirty="0"/>
              </a:p>
              <a:p>
                <a:r>
                  <a:rPr lang="en-US" dirty="0"/>
                  <a:t>Os multiplicadores e as constantes de UDC são dependentes do tempo, ou seja, são definidos para cada ano do período do modelo.</a:t>
                </a:r>
              </a:p>
              <a:p>
                <a:endParaRPr lang="en-US" dirty="0"/>
              </a:p>
              <a:p>
                <a:r>
                  <a:rPr lang="en-US" dirty="0"/>
                  <a:t>Os resultados do modelo devem obedecer à equação resultante.</a:t>
                </a:r>
              </a:p>
              <a:p>
                <a:endParaRPr lang="en-US" dirty="0"/>
              </a:p>
            </p:txBody>
          </p:sp>
        </mc:Choice>
        <mc:Fallback xmlns:p14="http://schemas.microsoft.com/office/powerpoint/2010/main" xmlns:a16="http://schemas.microsoft.com/office/drawing/2014/main" xmlns="">
          <p:sp>
            <p:nvSpPr>
              <p:cNvPr id="164" name="Google Shape;164;p13:notes">
                <a:extLst>
                  <a:ext uri="{FF2B5EF4-FFF2-40B4-BE49-F238E27FC236}">
                    <a16:creationId xmlns:a16="http://schemas.microsoft.com/office/drawing/2014/main" id="{9423D53E-FD6C-30C2-920B-2D403772E23B}"/>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xmlns:mc="http://schemas.openxmlformats.org/markup-compatibility/2006" xmlns:a14="http://schemas.microsoft.com/office/drawing/2010/main">
                <a:r>
                  <a:rPr lang="en-US" dirty="0"/>
                  <a:t>O usuário pode criar tantos UDCs quanto desejar. Para cada UDC criado, o usuário deve definir os diferentes elementos do UDC.</a:t>
                </a:r>
              </a:p>
              <a:p>
                <a:endParaRPr lang="en-US" dirty="0"/>
              </a:p>
              <a:p xmlns:mc="http://schemas.openxmlformats.org/markup-compatibility/2006" xmlns:a14="http://schemas.microsoft.com/office/drawing/2010/main">
                <a:r>
                  <a:rPr lang="en-US" dirty="0"/>
                  <a:t>O usuário decide:</a:t>
                </a:r>
              </a:p>
              <a:p xmlns:mc="http://schemas.openxmlformats.org/markup-compatibility/2006" xmlns:a14="http://schemas.microsoft.com/office/drawing/2010/main">
                <a:pPr>
                  <a:buFont typeface="Arial" panose="020B0604020202020204" pitchFamily="34" charset="0"/>
                  <a:buChar char="•"/>
                </a:pPr>
                <a:r>
                  <a:rPr lang="en-GB" sz="1200" dirty="0">
                    <a:latin typeface="Open Sans" panose="020B0606030504020204" pitchFamily="34" charset="0"/>
                    <a:ea typeface="Open Sans" panose="020B0606030504020204" pitchFamily="34" charset="0"/>
                    <a:cs typeface="Open Sans" panose="020B0606030504020204" pitchFamily="34" charset="0"/>
                  </a:rPr>
                  <a:t>a qual variável a restrição se aplica, ou seja, à nova capacidade, à capacidade total ou à atividade;</a:t>
                </a:r>
              </a:p>
              <a:p xmlns:mc="http://schemas.openxmlformats.org/markup-compatibility/2006" xmlns:a14="http://schemas.microsoft.com/office/drawing/2010/main">
                <a:pPr>
                  <a:buFont typeface="Arial" panose="020B0604020202020204" pitchFamily="34" charset="0"/>
                  <a:buChar char="•"/>
                </a:pPr>
                <a:r>
                  <a:rPr lang="en-GB" sz="1200" dirty="0">
                    <a:latin typeface="Open Sans" panose="020B0606030504020204" pitchFamily="34" charset="0"/>
                    <a:ea typeface="Open Sans" panose="020B0606030504020204" pitchFamily="34" charset="0"/>
                    <a:cs typeface="Open Sans" panose="020B0606030504020204" pitchFamily="34" charset="0"/>
                  </a:rPr>
                  <a:t>o valor do multiplicador para cada tecnologia no modelo;</a:t>
                </a:r>
              </a:p>
              <a:p xmlns:mc="http://schemas.openxmlformats.org/markup-compatibility/2006" xmlns:a14="http://schemas.microsoft.com/office/drawing/2010/main">
                <a:pPr marL="457200" marR="0" lvl="0" indent="-22860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en-GB" sz="1200" dirty="0">
                    <a:latin typeface="Open Sans" panose="020B0606030504020204" pitchFamily="34" charset="0"/>
                    <a:ea typeface="Open Sans" panose="020B0606030504020204" pitchFamily="34" charset="0"/>
                    <a:cs typeface="Open Sans" panose="020B0606030504020204" pitchFamily="34" charset="0"/>
                  </a:rPr>
                  <a:t>se a equação é uma desigualdade (</a:t>
                </a:r>
                <a:r>
                  <a:rPr lang="es-CO" sz="1200" b="0" i="0" dirty="0">
                    <a:latin typeface="Cambria Math" panose="02040503050406030204" pitchFamily="18" charset="0"/>
                    <a:ea typeface="Cambria Math" panose="02040503050406030204" pitchFamily="18" charset="0"/>
                    <a:cs typeface="Cambria Math" panose="02040503050406030204" pitchFamily="18" charset="0"/>
                  </a:rPr>
                  <a:t>≤</a:t>
                </a:r>
                <a:r>
                  <a:rPr lang="en-GB" sz="1200" dirty="0">
                    <a:latin typeface="Open Sans" panose="020B0606030504020204" pitchFamily="34" charset="0"/>
                    <a:ea typeface="Open Sans" panose="020B0606030504020204" pitchFamily="34" charset="0"/>
                    <a:cs typeface="Open Sans" panose="020B0606030504020204" pitchFamily="34" charset="0"/>
                  </a:rPr>
                  <a:t>) ou uma igualdade (=);</a:t>
                </a:r>
              </a:p>
              <a:p xmlns:mc="http://schemas.openxmlformats.org/markup-compatibility/2006" xmlns:a14="http://schemas.microsoft.com/office/drawing/2010/main">
                <a:pPr marL="457200" marR="0" lvl="0" indent="-22860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en-GB" sz="1200" dirty="0">
                    <a:latin typeface="Open Sans" panose="020B0606030504020204" pitchFamily="34" charset="0"/>
                    <a:ea typeface="Open Sans" panose="020B0606030504020204" pitchFamily="34" charset="0"/>
                    <a:cs typeface="Open Sans" panose="020B0606030504020204" pitchFamily="34" charset="0"/>
                  </a:rPr>
                  <a:t>e, por fim, o valor da constante UDC.</a:t>
                </a:r>
                <a:endParaRPr lang="en-US" dirty="0"/>
              </a:p>
              <a:p>
                <a:endParaRPr lang="en-US" dirty="0"/>
              </a:p>
              <a:p xmlns:mc="http://schemas.openxmlformats.org/markup-compatibility/2006" xmlns:a14="http://schemas.microsoft.com/office/drawing/2010/main">
                <a:r>
                  <a:rPr lang="en-US" dirty="0"/>
                  <a:t>Os multiplicadores e as constantes de UDC são dependentes do tempo, ou seja, são definidos para cada ano do período do modelo.</a:t>
                </a:r>
              </a:p>
              <a:p>
                <a:endParaRPr lang="en-US" dirty="0"/>
              </a:p>
              <a:p xmlns:mc="http://schemas.openxmlformats.org/markup-compatibility/2006" xmlns:a14="http://schemas.microsoft.com/office/drawing/2010/main">
                <a:r>
                  <a:rPr lang="en-US" dirty="0"/>
                  <a:t>Os resultados do modelo devem obedecer à equação resultante.</a:t>
                </a:r>
              </a:p>
              <a:p>
                <a:endParaRPr lang="en-US" dirty="0"/>
              </a:p>
              <a:p xmlns:mc="http://schemas.openxmlformats.org/markup-compatibility/2006" xmlns:a14="http://schemas.microsoft.com/office/drawing/2010/main">
                <a:r>
                  <a:rPr lang="en-US" dirty="0"/>
                  <a:t>Vejamos agora alguns exemplos para entender melhor como a equação funciona na prática.</a:t>
                </a:r>
              </a:p>
            </p:txBody>
          </p:sp>
        </mc:Fallback>
      </mc:AlternateContent>
      <p:sp>
        <p:nvSpPr>
          <p:cNvPr id="165" name="Google Shape;165;p13:notes">
            <a:extLst>
              <a:ext uri="{FF2B5EF4-FFF2-40B4-BE49-F238E27FC236}">
                <a16:creationId xmlns:a16="http://schemas.microsoft.com/office/drawing/2014/main" id="{F7008B32-7773-497D-7DB9-458EE30A6D80}"/>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25</a:t>
            </a:fld>
            <a:endParaRPr/>
          </a:p>
        </p:txBody>
      </p:sp>
    </p:spTree>
    <p:extLst>
      <p:ext uri="{BB962C8B-B14F-4D97-AF65-F5344CB8AC3E}">
        <p14:creationId xmlns:p14="http://schemas.microsoft.com/office/powerpoint/2010/main" val="217279895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4A8BE922-0839-BDD8-6683-73BCE9758789}"/>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61C1F2F4-6A65-25FC-2160-ABF022E8A966}"/>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90C9A790-825A-2F02-D0E2-1C1A807AC2D0}"/>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dirty="0"/>
              <a:t>Para a margem de reserva, precisamos determinar um valor em termos de capacidade para a geração total. No </a:t>
            </a:r>
            <a:r>
              <a:rPr lang="en-US" dirty="0" err="1"/>
              <a:t>OSeMOSYS</a:t>
            </a:r>
            <a:r>
              <a:rPr lang="en-US" dirty="0"/>
              <a:t>, esse valor é inserido por meio de parâmetros de demanda (ou seja, </a:t>
            </a:r>
            <a:r>
              <a:rPr lang="en-US" i="1" dirty="0" err="1"/>
              <a:t>SpecifiedAnnualDemand </a:t>
            </a:r>
            <a:r>
              <a:rPr lang="en-US" dirty="0"/>
              <a:t>e </a:t>
            </a:r>
            <a:r>
              <a:rPr lang="en-US" i="1" dirty="0" err="1"/>
              <a:t>SpecifiedDemandProfile</a:t>
            </a:r>
            <a:r>
              <a:rPr lang="en-US" dirty="0"/>
              <a:t>) em unidades de energia, conforme estudado anteriormente. Uma abordagem alternativa para vincular a geração total a uma variável de capacidade é por meio da tecnologia de transmissão. A transmissão é fornecida pela </a:t>
            </a:r>
            <a:r>
              <a:rPr lang="en-US" i="1" dirty="0"/>
              <a:t>ELC001</a:t>
            </a:r>
            <a:r>
              <a:rPr lang="en-US" dirty="0"/>
              <a:t>, que representa a eletricidade das usinas elétricas ou a geração total para nossos propósitos.</a:t>
            </a:r>
          </a:p>
          <a:p>
            <a:r>
              <a:rPr lang="en-US" dirty="0"/>
              <a:t>Entretanto, para levar em conta as perdas no estágio de transmissão, é necessário ajustar a capacidade de transmissão usando o inverso de sua eficiência. Observe que presumimos que não há excesso de capacidade instalada na transmissão, conforme determinado pela capacidade residual, e o fator de capacidade para essa tecnologia é considerado 1.</a:t>
            </a:r>
          </a:p>
          <a:p>
            <a:r>
              <a:rPr lang="en-US" dirty="0"/>
              <a:t>O lado esquerdo da desigualdade, portanto, considera o produto da capacidade de transmissão, o inverso da eficiência e a margem de reserva planejada (expressa em forma decimal). O lado direito da desigualdade representa as contribuições para a margem de reserva das tecnologias na rede, ajustadas por seus créditos de capacidade. Essas contribuições devem ser maiores do que o pico de demanda esperado pretendido dado pela margem de reserva.</a:t>
            </a:r>
          </a:p>
          <a:p>
            <a:r>
              <a:rPr lang="en-US" dirty="0"/>
              <a:t>Por fim, a desigualdade pode ser reescrita movendo-se o termo à direita para o lado esquerdo, isolando uma constante no lado direito. Esclareceremos a aplicação desse conceito com um exemplo no próximo slide.</a:t>
            </a:r>
          </a:p>
        </p:txBody>
      </p:sp>
      <p:sp>
        <p:nvSpPr>
          <p:cNvPr id="165" name="Google Shape;165;p13:notes">
            <a:extLst>
              <a:ext uri="{FF2B5EF4-FFF2-40B4-BE49-F238E27FC236}">
                <a16:creationId xmlns:a16="http://schemas.microsoft.com/office/drawing/2014/main" id="{93E41201-2DF2-5683-7B91-2D45ACEFB80D}"/>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26</a:t>
            </a:fld>
            <a:endParaRPr/>
          </a:p>
        </p:txBody>
      </p:sp>
    </p:spTree>
    <p:extLst>
      <p:ext uri="{BB962C8B-B14F-4D97-AF65-F5344CB8AC3E}">
        <p14:creationId xmlns:p14="http://schemas.microsoft.com/office/powerpoint/2010/main" val="360632610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AA343CAA-CC41-BE1D-CF18-68F942C04FDF}"/>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41A66D12-9B2D-2CE6-CAC1-4E51C05E22DA}"/>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1CE3513D-58B3-F7B3-410D-9D2F233434EF}"/>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dirty="0"/>
              <a:t>Neste exemplo ilustrativo, consideramos um sistema básico composto por uma usina de energia a diesel, uma usina de energia solar e um sistema de bateria. Os parâmetros técnicos incluem uma eficiência de transmissão de 95% e uma margem de reserva de 15%.</a:t>
            </a:r>
          </a:p>
          <a:p>
            <a:r>
              <a:rPr lang="en-US" dirty="0"/>
              <a:t>Usando a equação descrita no slide anterior, substituímos os valores de acordo. Primeiro, a capacidade de transmissão, chamada de "Capacidade PWRTRN", é multiplicada pelo inverso da eficiência (1/0,95) e pela soma de 1 mais a margem de reserva, que é 1 + 0,15. Observe que todas as porcentagens são expressas em formato decimal para esses cálculos.</a:t>
            </a:r>
          </a:p>
          <a:p>
            <a:r>
              <a:rPr lang="en-US" dirty="0"/>
              <a:t>Em seguida, calculamos a soma dos produtos das capacidades das usinas de energia e seus respectivos créditos de capacidade. Os créditos de capacidade podem variar dependendo do sistema, e os valores fornecidos aqui são indicativos. Novamente, as porcentagens são expressas em forma decimal e as convenções de nomenclatura são resumidas para cada usina.</a:t>
            </a:r>
          </a:p>
          <a:p>
            <a:r>
              <a:rPr lang="en-US" dirty="0"/>
              <a:t>Durante o exercício prático, praticaremos a criação e a incorporação dessas desigualdades no MUIO.</a:t>
            </a:r>
          </a:p>
        </p:txBody>
      </p:sp>
      <p:sp>
        <p:nvSpPr>
          <p:cNvPr id="165" name="Google Shape;165;p13:notes">
            <a:extLst>
              <a:ext uri="{FF2B5EF4-FFF2-40B4-BE49-F238E27FC236}">
                <a16:creationId xmlns:a16="http://schemas.microsoft.com/office/drawing/2014/main" id="{3B4F6750-9D7A-F846-44D3-06BA98848DCC}"/>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27</a:t>
            </a:fld>
            <a:endParaRPr/>
          </a:p>
        </p:txBody>
      </p:sp>
    </p:spTree>
    <p:extLst>
      <p:ext uri="{BB962C8B-B14F-4D97-AF65-F5344CB8AC3E}">
        <p14:creationId xmlns:p14="http://schemas.microsoft.com/office/powerpoint/2010/main" val="389021682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28</a:t>
            </a:fld>
            <a:endParaRPr/>
          </a:p>
        </p:txBody>
      </p:sp>
    </p:spTree>
    <p:extLst>
      <p:ext uri="{BB962C8B-B14F-4D97-AF65-F5344CB8AC3E}">
        <p14:creationId xmlns:p14="http://schemas.microsoft.com/office/powerpoint/2010/main" val="14528180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CA64EE89-B959-80E4-E4CD-6219327E0DF5}"/>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7F8B27D3-F140-54FD-773A-42FC50E096BD}"/>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DA7C7FB6-5D8A-9ADC-6E70-A479A1DE5C08}"/>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sz="1800" kern="100" dirty="0">
                <a:effectLst/>
                <a:latin typeface="Calibri" panose="020F0502020204030204" pitchFamily="34" charset="0"/>
                <a:ea typeface="Calibri" panose="020F0502020204030204" pitchFamily="34" charset="0"/>
                <a:cs typeface="Times New Roman" panose="02020603050405020304" pitchFamily="18" charset="0"/>
              </a:rPr>
              <a:t>Acredita-se que as atividades humanas causem mudanças climáticas por meio do efeito estufa. Nesse caso, o calor que irradia naturalmente da Terra fica retido na atmosfera devido à presença de gases de efeito estufa (GEEs). Os GEEs ocorrem naturalmente. No entanto, as atividades humanas aumentaram significativamente sua concentração na atmosfera, ampliando assim o efeito estufa e causando o aquecimento global. Os GEEs incluem o dióxido de carbono (CO2), o metano (CH4) e os óxidos nitrosos (NOx).  As concentrações de todos esses gases aumentaram significativamente desde a era pré-industrial.</a:t>
            </a:r>
            <a:endParaRPr lang="es-CO" sz="1800" kern="100" dirty="0">
              <a:effectLst/>
              <a:latin typeface="Calibri" panose="020F0502020204030204" pitchFamily="34" charset="0"/>
              <a:ea typeface="Calibri" panose="020F0502020204030204" pitchFamily="34" charset="0"/>
              <a:cs typeface="Times New Roman" panose="02020603050405020304" pitchFamily="18" charset="0"/>
            </a:endParaRPr>
          </a:p>
          <a:p>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a:t>
            </a:r>
            <a:endParaRPr lang="es-CO" sz="1800" kern="100" dirty="0">
              <a:effectLst/>
              <a:latin typeface="Calibri" panose="020F0502020204030204" pitchFamily="34" charset="0"/>
              <a:ea typeface="Calibri" panose="020F0502020204030204" pitchFamily="34" charset="0"/>
              <a:cs typeface="Times New Roman" panose="02020603050405020304" pitchFamily="18" charset="0"/>
            </a:endParaRPr>
          </a:p>
          <a:p>
            <a:r>
              <a:rPr lang="en-US" sz="1800" kern="100" dirty="0">
                <a:effectLst/>
                <a:latin typeface="Calibri" panose="020F0502020204030204" pitchFamily="34" charset="0"/>
                <a:ea typeface="Calibri" panose="020F0502020204030204" pitchFamily="34" charset="0"/>
                <a:cs typeface="Times New Roman" panose="02020603050405020304" pitchFamily="18" charset="0"/>
              </a:rPr>
              <a:t>A capacidade de um GEE ou outro agente de contribuir para a mudança climática é medida usando o conceito de forçamento radiativo. Um forçamento radiativo positivo indica que o gás ou agente aumenta o aquecimento global, com valores mais altos significando um efeito maior. Nesse gráfico, podemos ver que todos os GEEs mencionados acima contribuem para a mudança climática. Entretanto, o dióxido de carbono é o foco da maioria das análises, pois tem uma grande força radiativa e é o GEE mais emitido em volume.</a:t>
            </a:r>
            <a:endParaRPr lang="es-CO" sz="1800" kern="100" dirty="0">
              <a:effectLst/>
              <a:latin typeface="Calibri" panose="020F0502020204030204" pitchFamily="34" charset="0"/>
              <a:ea typeface="Calibri" panose="020F0502020204030204" pitchFamily="34" charset="0"/>
              <a:cs typeface="Times New Roman" panose="02020603050405020304" pitchFamily="18" charset="0"/>
            </a:endParaRPr>
          </a:p>
          <a:p>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a:t>
            </a:r>
            <a:endParaRPr lang="es-CO" sz="1800" kern="100" dirty="0">
              <a:effectLst/>
              <a:latin typeface="Calibri" panose="020F0502020204030204" pitchFamily="34" charset="0"/>
              <a:ea typeface="Calibri" panose="020F0502020204030204" pitchFamily="34" charset="0"/>
              <a:cs typeface="Times New Roman" panose="02020603050405020304" pitchFamily="18" charset="0"/>
            </a:endParaRPr>
          </a:p>
          <a:p>
            <a:r>
              <a:rPr lang="en-US" sz="1800" kern="100" dirty="0">
                <a:effectLst/>
                <a:latin typeface="Calibri" panose="020F0502020204030204" pitchFamily="34" charset="0"/>
                <a:ea typeface="Calibri" panose="020F0502020204030204" pitchFamily="34" charset="0"/>
                <a:cs typeface="Times New Roman" panose="02020603050405020304" pitchFamily="18" charset="0"/>
              </a:rPr>
              <a:t>A seguir, veremos quais atividades humanas emitem GEEs.</a:t>
            </a:r>
            <a:endParaRPr lang="es-CO"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a:extLst>
              <a:ext uri="{FF2B5EF4-FFF2-40B4-BE49-F238E27FC236}">
                <a16:creationId xmlns:a16="http://schemas.microsoft.com/office/drawing/2014/main" id="{BBA4B5A8-3049-DA65-AD55-539087EF34E7}"/>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4</a:t>
            </a:fld>
            <a:endParaRPr/>
          </a:p>
        </p:txBody>
      </p:sp>
    </p:spTree>
    <p:extLst>
      <p:ext uri="{BB962C8B-B14F-4D97-AF65-F5344CB8AC3E}">
        <p14:creationId xmlns:p14="http://schemas.microsoft.com/office/powerpoint/2010/main" val="113168053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24DDD366-D461-52F7-E151-E96646ABF503}"/>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7ADEFC78-E9B2-199B-F257-23093F600E2E}"/>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069D2A1C-9EC0-BD3E-FE84-793367D17832}"/>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US" dirty="0">
                <a:cs typeface="Calibri"/>
              </a:rPr>
              <a:t>Este slide apresenta as ligações entre as atividades humanas, o aquecimento global e os efeitos da mudança climática. Diversas atividades humanas, em vários setores, são responsáveis pela emissão de gases de efeito estufa. A maioria dessas atividades está relacionada à queima de combustíveis fósseis, incluindo eletricidade, produção de calor, cozimento e transporte. A recuperação, o processamento e a distribuição de combustíveis fósseis antes de serem usados também são responsáveis pela emissão de gases de efeito estufa. Outras atividades que geram níveis significativos de emissões de gases de efeito estufa incluem processos industriais e agricultura, silvicultura e mudanças no uso da terra.</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a:extLst>
              <a:ext uri="{FF2B5EF4-FFF2-40B4-BE49-F238E27FC236}">
                <a16:creationId xmlns:a16="http://schemas.microsoft.com/office/drawing/2014/main" id="{78A728AF-992E-103C-C7DF-49578F1FC44E}"/>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5</a:t>
            </a:fld>
            <a:endParaRPr/>
          </a:p>
        </p:txBody>
      </p:sp>
    </p:spTree>
    <p:extLst>
      <p:ext uri="{BB962C8B-B14F-4D97-AF65-F5344CB8AC3E}">
        <p14:creationId xmlns:p14="http://schemas.microsoft.com/office/powerpoint/2010/main" val="187430046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C2FB12A8-6FBC-4D3C-C0B9-1C241CFD5552}"/>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69F4AD4B-3983-8023-CB4F-A1140F4BC08D}"/>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A8CCB519-F4B8-D87F-4671-84509DD0EB4F}"/>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a:t>
            </a:r>
            <a:endParaRPr lang="es-CO" sz="1800" kern="100" dirty="0">
              <a:effectLst/>
              <a:latin typeface="Calibri" panose="020F0502020204030204" pitchFamily="34" charset="0"/>
              <a:ea typeface="Calibri" panose="020F0502020204030204" pitchFamily="34" charset="0"/>
              <a:cs typeface="Times New Roman" panose="02020603050405020304" pitchFamily="18" charset="0"/>
            </a:endParaRPr>
          </a:p>
          <a:p>
            <a:r>
              <a:rPr lang="en-US" sz="1800" kern="100" dirty="0">
                <a:effectLst/>
                <a:latin typeface="Calibri" panose="020F0502020204030204" pitchFamily="34" charset="0"/>
                <a:ea typeface="Calibri" panose="020F0502020204030204" pitchFamily="34" charset="0"/>
                <a:cs typeface="Times New Roman" panose="02020603050405020304" pitchFamily="18" charset="0"/>
              </a:rPr>
              <a:t>Este gráfico mostra que alguns países emitem mais dióxido de carbono do que outros. As emissões da China, dos Estados Unidos e da União Europeia sozinhas superam em muito as de todos os outros países juntos. Os países desenvolvidos são responsáveis pela maior parte das emissões históricas e, portanto, têm grande parte da responsabilidade pela mitigação das mudanças climáticas. Entretanto, embora muitos países em desenvolvimento estejam tomando medidas para </a:t>
            </a:r>
            <a:r>
              <a:rPr lang="en-US" sz="1800" kern="100" dirty="0" err="1">
                <a:effectLst/>
                <a:latin typeface="Calibri" panose="020F0502020204030204" pitchFamily="34" charset="0"/>
                <a:ea typeface="Calibri" panose="020F0502020204030204" pitchFamily="34" charset="0"/>
                <a:cs typeface="Times New Roman" panose="02020603050405020304" pitchFamily="18" charset="0"/>
              </a:rPr>
              <a:t>descarbonizar </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suas economias, o ritmo do progresso é insuficiente para evitar níveis perigosos de aquecimento global. Além disso, a mudança climática é uma questão global com impactos globais, e há oportunidades para todos os países participarem de sua mitigação. Muitas vezes, acredita-se que os países em desenvolvimento devem escolher entre o desenvolvimento econômico e a proteção do meio ambiente, mas há a oportunidade de evitar os erros cometidos pelos países desenvolvidos e, em vez disso, buscar um crescimento econômico sustentável e com baixo teor de carbono. As tecnologias de energia renovável estão diminuindo rapidamente de custo, portanto, os países em desenvolvimento poderiam apoiar o crescimento com </a:t>
            </a:r>
            <a:r>
              <a:rPr lang="en-US" sz="1800" kern="100" dirty="0" err="1">
                <a:effectLst/>
                <a:latin typeface="Calibri" panose="020F0502020204030204" pitchFamily="34" charset="0"/>
                <a:ea typeface="Calibri" panose="020F0502020204030204" pitchFamily="34" charset="0"/>
                <a:cs typeface="Times New Roman" panose="02020603050405020304" pitchFamily="18" charset="0"/>
              </a:rPr>
              <a:t>sistemas</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en-US" sz="1800" kern="100" dirty="0" err="1">
                <a:effectLst/>
                <a:latin typeface="Calibri" panose="020F0502020204030204" pitchFamily="34" charset="0"/>
                <a:ea typeface="Calibri" panose="020F0502020204030204" pitchFamily="34" charset="0"/>
                <a:cs typeface="Times New Roman" panose="02020603050405020304" pitchFamily="18" charset="0"/>
              </a:rPr>
              <a:t>energéticos</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de baixo carbono acessíveis. É importante ressaltar que pequenas parcelas de geração fóssil poderiam desempenhar um papel nos países em desenvolvimento para estabilizar o sistema e permitir a incorporação de energias renováveis variáveis, especialmente porque os países em desenvolvimento têm historicamente baixas emissões. Isso pode ser visto como uma etapa intermediária, em que pequenas parcelas de combustíveis fósseis são usadas para sustentar o sistema enquanto as parcelas de renováveis são aumentadas, após o que o ideal seria que o sistema se tornasse 100% renovável para atender às metas de mudança climática. </a:t>
            </a:r>
            <a:r>
              <a:rPr lang="en-US" sz="1800" kern="100" dirty="0" err="1">
                <a:effectLst/>
                <a:latin typeface="Calibri" panose="020F0502020204030204" pitchFamily="34" charset="0"/>
                <a:ea typeface="Calibri" panose="020F0502020204030204" pitchFamily="34" charset="0"/>
                <a:cs typeface="Times New Roman" panose="02020603050405020304" pitchFamily="18" charset="0"/>
              </a:rPr>
              <a:t>O OSeMOSYS </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é útil para avaliar as implicações de custo e emissões de tais cenários para apoiar a formulação de políticas.  </a:t>
            </a:r>
            <a:endParaRPr lang="es-CO"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a:extLst>
              <a:ext uri="{FF2B5EF4-FFF2-40B4-BE49-F238E27FC236}">
                <a16:creationId xmlns:a16="http://schemas.microsoft.com/office/drawing/2014/main" id="{90E3F68F-4664-9E3B-10FF-5B1406016BA9}"/>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6</a:t>
            </a:fld>
            <a:endParaRPr/>
          </a:p>
        </p:txBody>
      </p:sp>
    </p:spTree>
    <p:extLst>
      <p:ext uri="{BB962C8B-B14F-4D97-AF65-F5344CB8AC3E}">
        <p14:creationId xmlns:p14="http://schemas.microsoft.com/office/powerpoint/2010/main" val="283505185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0ED66153-332C-E6CB-B7F0-32ABC2BB16E0}"/>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DDE6C6B3-4D99-E7B5-B836-FC884472881C}"/>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6D834ED8-5E9A-1A81-0D21-1EF72D52C9CA}"/>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sz="1800" kern="100" dirty="0">
                <a:effectLst/>
                <a:latin typeface="Calibri" panose="020F0502020204030204" pitchFamily="34" charset="0"/>
                <a:ea typeface="Calibri" panose="020F0502020204030204" pitchFamily="34" charset="0"/>
                <a:cs typeface="Times New Roman" panose="02020603050405020304" pitchFamily="18" charset="0"/>
              </a:rPr>
              <a:t>As mudanças climáticas e o aumento do nível do mar afetam toda a vida humana, animal e vegetal. Muitos desses efeitos já são mensuráveis e continuarão a se agravar. Eles incluem:</a:t>
            </a:r>
            <a:endParaRPr lang="es-CO"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Symbol" panose="05050102010706020507" pitchFamily="18" charset="2"/>
              <a:buChar char=""/>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áreas inabitáveis, causando o deslocamento de comunidades e a migração em massa;</a:t>
            </a:r>
            <a:endParaRPr lang="es-CO"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Symbol" panose="05050102010706020507" pitchFamily="18" charset="2"/>
              <a:buChar char=""/>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redução da biodiversidade, aumento das taxas de extinção de espécies e mudanças nos ecossistemas de vida;</a:t>
            </a:r>
            <a:endParaRPr lang="es-CO"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Symbol" panose="05050102010706020507" pitchFamily="18" charset="2"/>
              <a:buChar char=""/>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saúde humana mais precária, por exemplo, devido ao aumento da temperatura nas cidades ou à redução da produção agrícola que ameaça o abastecimento de alimentos;</a:t>
            </a:r>
            <a:endParaRPr lang="es-CO"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Symbol" panose="05050102010706020507" pitchFamily="18" charset="2"/>
              <a:buChar char=""/>
            </a:pP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maior frequência de </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eventos climáticos extremos, como enchentes e furacões, ameaçando vidas e infraestrutura;</a:t>
            </a:r>
            <a:endParaRPr lang="es-CO" sz="1800" kern="100" dirty="0">
              <a:effectLst/>
              <a:latin typeface="Calibri" panose="020F0502020204030204" pitchFamily="34" charset="0"/>
              <a:ea typeface="Calibri" panose="020F0502020204030204" pitchFamily="34" charset="0"/>
              <a:cs typeface="Times New Roman" panose="02020603050405020304" pitchFamily="18" charset="0"/>
            </a:endParaRPr>
          </a:p>
          <a:p>
            <a:r>
              <a:rPr lang="en-US" sz="1800" kern="100" dirty="0">
                <a:effectLst/>
                <a:latin typeface="Calibri" panose="020F0502020204030204" pitchFamily="34" charset="0"/>
                <a:ea typeface="Calibri" panose="020F0502020204030204" pitchFamily="34" charset="0"/>
                <a:cs typeface="Times New Roman" panose="02020603050405020304" pitchFamily="18" charset="0"/>
              </a:rPr>
              <a:t>Por meio desses impactos, as mudanças climáticas terão enormes consequências econômicas, especialmente no sul global. Por exemplo, este gráfico mostra que o PIB na África, Ásia e América do Sul deverá ser até 4% menor em um cenário com 2 graus de aquecimento em relação a um cenário sem aquecimento adicional.</a:t>
            </a:r>
            <a:endParaRPr lang="es-CO" sz="1800" kern="100" dirty="0">
              <a:effectLst/>
              <a:latin typeface="Calibri" panose="020F0502020204030204" pitchFamily="34" charset="0"/>
              <a:ea typeface="Calibri" panose="020F0502020204030204" pitchFamily="34" charset="0"/>
              <a:cs typeface="Times New Roman" panose="02020603050405020304" pitchFamily="18" charset="0"/>
            </a:endParaRPr>
          </a:p>
          <a:p>
            <a:r>
              <a:rPr lang="en-US" sz="1800" kern="100" dirty="0">
                <a:effectLst/>
                <a:latin typeface="Aptos" panose="020B0004020202020204" pitchFamily="34" charset="0"/>
                <a:ea typeface="Aptos" panose="020B0004020202020204" pitchFamily="34" charset="0"/>
                <a:cs typeface="Times New Roman" panose="02020603050405020304" pitchFamily="18" charset="0"/>
              </a:rPr>
              <a:t>Os efeitos negativos da mudança climática são a base para uma ação rápida e abrangente sobre a mudança climática, com a transformação dos sistemas globais de energia sendo uma etapa fundamental devido às emissões que eles produzem atualmente. </a:t>
            </a:r>
            <a:endParaRPr lang="es-CO" sz="1800" kern="100" dirty="0">
              <a:effectLst/>
              <a:latin typeface="Aptos" panose="020B0004020202020204" pitchFamily="34" charset="0"/>
              <a:ea typeface="Aptos" panose="020B0004020202020204" pitchFamily="34" charset="0"/>
              <a:cs typeface="Times New Roman" panose="02020603050405020304" pitchFamily="18" charset="0"/>
            </a:endParaRPr>
          </a:p>
          <a:p>
            <a:r>
              <a:rPr lang="en-GB" sz="1800" kern="100" dirty="0">
                <a:effectLst/>
                <a:latin typeface="Aptos" panose="020B0004020202020204" pitchFamily="34" charset="0"/>
                <a:ea typeface="Aptos" panose="020B0004020202020204" pitchFamily="34" charset="0"/>
                <a:cs typeface="Times New Roman" panose="02020603050405020304" pitchFamily="18" charset="0"/>
              </a:rPr>
              <a:t> </a:t>
            </a:r>
            <a:endParaRPr lang="es-CO" sz="1800" kern="100" dirty="0">
              <a:effectLst/>
              <a:latin typeface="Aptos" panose="020B0004020202020204" pitchFamily="34" charset="0"/>
              <a:ea typeface="Aptos" panose="020B0004020202020204" pitchFamily="34" charset="0"/>
              <a:cs typeface="Times New Roman" panose="02020603050405020304" pitchFamily="18" charset="0"/>
            </a:endParaRP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a:extLst>
              <a:ext uri="{FF2B5EF4-FFF2-40B4-BE49-F238E27FC236}">
                <a16:creationId xmlns:a16="http://schemas.microsoft.com/office/drawing/2014/main" id="{D000CCAD-2895-91AE-0DCC-9EC0A358AA59}"/>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7</a:t>
            </a:fld>
            <a:endParaRPr/>
          </a:p>
        </p:txBody>
      </p:sp>
    </p:spTree>
    <p:extLst>
      <p:ext uri="{BB962C8B-B14F-4D97-AF65-F5344CB8AC3E}">
        <p14:creationId xmlns:p14="http://schemas.microsoft.com/office/powerpoint/2010/main" val="30644390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8</a:t>
            </a:fld>
            <a:endParaRPr/>
          </a:p>
        </p:txBody>
      </p:sp>
    </p:spTree>
    <p:extLst>
      <p:ext uri="{BB962C8B-B14F-4D97-AF65-F5344CB8AC3E}">
        <p14:creationId xmlns:p14="http://schemas.microsoft.com/office/powerpoint/2010/main" val="371430968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sz="1800" kern="100" dirty="0">
                <a:effectLst/>
                <a:latin typeface="Calibri" panose="020F0502020204030204" pitchFamily="34" charset="0"/>
                <a:ea typeface="Calibri" panose="020F0502020204030204" pitchFamily="34" charset="0"/>
                <a:cs typeface="Times New Roman" panose="02020603050405020304" pitchFamily="18" charset="0"/>
              </a:rPr>
              <a:t>Em um esforço para mitigar as mudanças climáticas e evitar os graves impactos mencionados anteriormente, representantes de 195 nações na 'COP' 21 em Paris concordaram com uma meta de longo prazo de limitar o aumento da temperatura média global a bem menos de 2 graus Celsius em relação aos níveis pré-industriais. Para atingir essa meta, será necessária uma transição global para uma economia de baixo carbono. O setor de energia desempenhará um papel fundamental, pois é responsável por uma grande parte do total de emissões antropogênicas históricas de GEE. Além disso, é importante reduzir as emissões de outros poluentes, como os óxidos nitrosos, que também causam impactos na saúde pública e no meio ambiente.</a:t>
            </a:r>
            <a:endParaRPr lang="es-CO" sz="1800" kern="100" dirty="0">
              <a:effectLst/>
              <a:latin typeface="Calibri" panose="020F0502020204030204" pitchFamily="34" charset="0"/>
              <a:ea typeface="Calibri" panose="020F0502020204030204" pitchFamily="34" charset="0"/>
              <a:cs typeface="Times New Roman" panose="02020603050405020304" pitchFamily="18" charset="0"/>
            </a:endParaRPr>
          </a:p>
          <a:p>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a:t>
            </a:r>
            <a:endParaRPr lang="es-CO" sz="1800" kern="100" dirty="0">
              <a:effectLst/>
              <a:latin typeface="Calibri" panose="020F0502020204030204" pitchFamily="34" charset="0"/>
              <a:ea typeface="Calibri" panose="020F0502020204030204" pitchFamily="34" charset="0"/>
              <a:cs typeface="Times New Roman" panose="02020603050405020304" pitchFamily="18" charset="0"/>
            </a:endParaRPr>
          </a:p>
          <a:p>
            <a:r>
              <a:rPr lang="en-US" sz="1800" kern="100" dirty="0">
                <a:effectLst/>
                <a:latin typeface="Calibri" panose="020F0502020204030204" pitchFamily="34" charset="0"/>
                <a:ea typeface="Calibri" panose="020F0502020204030204" pitchFamily="34" charset="0"/>
                <a:cs typeface="Times New Roman" panose="02020603050405020304" pitchFamily="18" charset="0"/>
              </a:rPr>
              <a:t>A modelagem do </a:t>
            </a:r>
            <a:r>
              <a:rPr lang="en-US" sz="1800" kern="100" dirty="0" err="1">
                <a:effectLst/>
                <a:latin typeface="Calibri" panose="020F0502020204030204" pitchFamily="34" charset="0"/>
                <a:ea typeface="Calibri" panose="020F0502020204030204" pitchFamily="34" charset="0"/>
                <a:cs typeface="Times New Roman" panose="02020603050405020304" pitchFamily="18" charset="0"/>
              </a:rPr>
              <a:t>sistema</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en-US" sz="1800" kern="100" dirty="0" err="1">
                <a:effectLst/>
                <a:latin typeface="Calibri" panose="020F0502020204030204" pitchFamily="34" charset="0"/>
                <a:ea typeface="Calibri" panose="020F0502020204030204" pitchFamily="34" charset="0"/>
                <a:cs typeface="Times New Roman" panose="02020603050405020304" pitchFamily="18" charset="0"/>
              </a:rPr>
              <a:t>energético</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usando ferramentas como o </a:t>
            </a:r>
            <a:r>
              <a:rPr lang="en-US" sz="1800" kern="100" dirty="0" err="1">
                <a:effectLst/>
                <a:latin typeface="Calibri" panose="020F0502020204030204" pitchFamily="34" charset="0"/>
                <a:ea typeface="Calibri" panose="020F0502020204030204" pitchFamily="34" charset="0"/>
                <a:cs typeface="Times New Roman" panose="02020603050405020304" pitchFamily="18" charset="0"/>
              </a:rPr>
              <a:t>OSeMOSYS</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pode apoiar a transformação dos </a:t>
            </a:r>
            <a:r>
              <a:rPr lang="en-US" sz="1800" kern="100" dirty="0" err="1">
                <a:effectLst/>
                <a:latin typeface="Calibri" panose="020F0502020204030204" pitchFamily="34" charset="0"/>
                <a:ea typeface="Calibri" panose="020F0502020204030204" pitchFamily="34" charset="0"/>
                <a:cs typeface="Times New Roman" panose="02020603050405020304" pitchFamily="18" charset="0"/>
              </a:rPr>
              <a:t>sistemas</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en-US" sz="1800" kern="100" dirty="0" err="1">
                <a:effectLst/>
                <a:latin typeface="Calibri" panose="020F0502020204030204" pitchFamily="34" charset="0"/>
                <a:ea typeface="Calibri" panose="020F0502020204030204" pitchFamily="34" charset="0"/>
                <a:cs typeface="Times New Roman" panose="02020603050405020304" pitchFamily="18" charset="0"/>
              </a:rPr>
              <a:t>energéticos</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fornecendo informações sobre as implicações de diferentes cenários. Para usar a modelagem para apoiar a formulação de políticas alinhadas com as metas de mudança climática, é fundamental que possamos representar as emissões no </a:t>
            </a:r>
            <a:r>
              <a:rPr lang="en-US" sz="1800" kern="100" dirty="0" err="1">
                <a:effectLst/>
                <a:latin typeface="Calibri" panose="020F0502020204030204" pitchFamily="34" charset="0"/>
                <a:ea typeface="Calibri" panose="020F0502020204030204" pitchFamily="34" charset="0"/>
                <a:cs typeface="Times New Roman" panose="02020603050405020304" pitchFamily="18" charset="0"/>
              </a:rPr>
              <a:t>OSeMOSYS</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a:t>
            </a:r>
            <a:endParaRPr lang="es-CO"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9</a:t>
            </a:fld>
            <a:endParaRPr/>
          </a:p>
        </p:txBody>
      </p:sp>
    </p:spTree>
    <p:extLst>
      <p:ext uri="{BB962C8B-B14F-4D97-AF65-F5344CB8AC3E}">
        <p14:creationId xmlns:p14="http://schemas.microsoft.com/office/powerpoint/2010/main" val="270441587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5B448C95-8F76-239B-250C-E812AE64F3EC}"/>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3B39EB1E-A915-EB87-A6CF-6A9680DB5B3B}"/>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A102518E-30BA-4D5F-E2F0-0861B1D7CF8F}"/>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sz="1800" kern="100" dirty="0">
                <a:effectLst/>
                <a:latin typeface="Calibri" panose="020F0502020204030204" pitchFamily="34" charset="0"/>
                <a:ea typeface="Calibri" panose="020F0502020204030204" pitchFamily="34" charset="0"/>
                <a:cs typeface="Times New Roman" panose="02020603050405020304" pitchFamily="18" charset="0"/>
              </a:rPr>
              <a:t>Nos modelos de </a:t>
            </a:r>
            <a:r>
              <a:rPr lang="en-US" sz="1800" kern="100" dirty="0" err="1">
                <a:effectLst/>
                <a:latin typeface="Calibri" panose="020F0502020204030204" pitchFamily="34" charset="0"/>
                <a:ea typeface="Calibri" panose="020F0502020204030204" pitchFamily="34" charset="0"/>
                <a:cs typeface="Times New Roman" panose="02020603050405020304" pitchFamily="18" charset="0"/>
              </a:rPr>
              <a:t>sistemas</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en-US" sz="1800" kern="100" dirty="0" err="1">
                <a:effectLst/>
                <a:latin typeface="Calibri" panose="020F0502020204030204" pitchFamily="34" charset="0"/>
                <a:ea typeface="Calibri" panose="020F0502020204030204" pitchFamily="34" charset="0"/>
                <a:cs typeface="Times New Roman" panose="02020603050405020304" pitchFamily="18" charset="0"/>
              </a:rPr>
              <a:t>energéticos</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as emissões são representadas em combustíveis ou em tecnologias. As emissões de dióxido de carbono geralmente são modeladas em combustíveis, porque as emissões podem ser estimadas com bastante precisão com base na quantidade total de combustíveis queimados e no teor médio de carbono desses combustíveis. Em contrapartida, alguns poluentes, como os óxidos nitrosos, são comumente representados em tecnologias. Isso ocorre porque essas emissões dependem da tecnologia de combustão e de suas condições operacionais.</a:t>
            </a:r>
            <a:endParaRPr lang="es-CO"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a:extLst>
              <a:ext uri="{FF2B5EF4-FFF2-40B4-BE49-F238E27FC236}">
                <a16:creationId xmlns:a16="http://schemas.microsoft.com/office/drawing/2014/main" id="{2144A29F-B0DE-5AA2-CA42-BB7823CAC4A5}"/>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10</a:t>
            </a:fld>
            <a:endParaRPr/>
          </a:p>
        </p:txBody>
      </p:sp>
    </p:spTree>
    <p:extLst>
      <p:ext uri="{BB962C8B-B14F-4D97-AF65-F5344CB8AC3E}">
        <p14:creationId xmlns:p14="http://schemas.microsoft.com/office/powerpoint/2010/main" val="221032558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userDrawn="1">
  <p:cSld name="TITLE">
    <p:spTree>
      <p:nvGrpSpPr>
        <p:cNvPr id="1" name="Shape 15"/>
        <p:cNvGrpSpPr/>
        <p:nvPr/>
      </p:nvGrpSpPr>
      <p:grpSpPr>
        <a:xfrm>
          <a:off x="0" y="0"/>
          <a:ext cx="0" cy="0"/>
          <a:chOff x="0" y="0"/>
          <a:chExt cx="0" cy="0"/>
        </a:xfrm>
      </p:grpSpPr>
      <p:pic>
        <p:nvPicPr>
          <p:cNvPr id="5" name="Picture 4">
            <a:extLst>
              <a:ext uri="{FF2B5EF4-FFF2-40B4-BE49-F238E27FC236}">
                <a16:creationId xmlns:a16="http://schemas.microsoft.com/office/drawing/2014/main" id="{F4CA5A30-616B-5740-A23D-3EFCA827C422}"/>
              </a:ext>
            </a:extLst>
          </p:cNvPr>
          <p:cNvPicPr>
            <a:picLocks noChangeAspect="1"/>
          </p:cNvPicPr>
          <p:nvPr userDrawn="1"/>
        </p:nvPicPr>
        <p:blipFill>
          <a:blip r:embed="rId2"/>
          <a:srcRect/>
          <a:stretch/>
        </p:blipFill>
        <p:spPr>
          <a:xfrm>
            <a:off x="-1" y="0"/>
            <a:ext cx="12192000" cy="6858000"/>
          </a:xfrm>
          <a:prstGeom prst="rect">
            <a:avLst/>
          </a:prstGeom>
        </p:spPr>
      </p:pic>
      <p:sp>
        <p:nvSpPr>
          <p:cNvPr id="16" name="Google Shape;16;p17"/>
          <p:cNvSpPr txBox="1">
            <a:spLocks noGrp="1"/>
          </p:cNvSpPr>
          <p:nvPr>
            <p:ph type="ctrTitle"/>
          </p:nvPr>
        </p:nvSpPr>
        <p:spPr>
          <a:xfrm>
            <a:off x="1" y="1952105"/>
            <a:ext cx="9607824"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4800"/>
              <a:buFont typeface="Helvetica Neue"/>
              <a:buNone/>
              <a:defRPr sz="3200" b="1" i="0">
                <a:solidFill>
                  <a:schemeClr val="bg1"/>
                </a:solidFill>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17" name="Google Shape;17;p17"/>
          <p:cNvSpPr txBox="1">
            <a:spLocks noGrp="1"/>
          </p:cNvSpPr>
          <p:nvPr>
            <p:ph type="subTitle" idx="1"/>
          </p:nvPr>
        </p:nvSpPr>
        <p:spPr>
          <a:xfrm>
            <a:off x="0" y="4339705"/>
            <a:ext cx="9607826" cy="1952105"/>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3600"/>
              <a:buNone/>
              <a:defRPr sz="2400" b="0">
                <a:solidFill>
                  <a:schemeClr val="bg1"/>
                </a:solidFill>
                <a:latin typeface="Arial" panose="020B0604020202020204" pitchFamily="34" charset="0"/>
                <a:ea typeface="Helvetica Neue"/>
                <a:cs typeface="Arial" panose="020B0604020202020204" pitchFamily="34" charset="0"/>
                <a:sym typeface="Helvetica Neue"/>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wo Content" preserve="1" userDrawn="1">
  <p:cSld name="1_Two Content">
    <p:spTree>
      <p:nvGrpSpPr>
        <p:cNvPr id="1" name="Shape 33"/>
        <p:cNvGrpSpPr/>
        <p:nvPr/>
      </p:nvGrpSpPr>
      <p:grpSpPr>
        <a:xfrm>
          <a:off x="0" y="0"/>
          <a:ext cx="0" cy="0"/>
          <a:chOff x="0" y="0"/>
          <a:chExt cx="0" cy="0"/>
        </a:xfrm>
      </p:grpSpPr>
      <p:pic>
        <p:nvPicPr>
          <p:cNvPr id="11" name="Picture 10">
            <a:extLst>
              <a:ext uri="{FF2B5EF4-FFF2-40B4-BE49-F238E27FC236}">
                <a16:creationId xmlns:a16="http://schemas.microsoft.com/office/drawing/2014/main" id="{D090E1FC-79C0-474F-8864-ABEE6EC45374}"/>
              </a:ext>
            </a:extLst>
          </p:cNvPr>
          <p:cNvPicPr>
            <a:picLocks noChangeAspect="1"/>
          </p:cNvPicPr>
          <p:nvPr userDrawn="1"/>
        </p:nvPicPr>
        <p:blipFill rotWithShape="1">
          <a:blip r:embed="rId2"/>
          <a:srcRect l="53717" t="15856" r="8276" b="19640"/>
          <a:stretch/>
        </p:blipFill>
        <p:spPr>
          <a:xfrm>
            <a:off x="6549080" y="1087395"/>
            <a:ext cx="4633785" cy="4423720"/>
          </a:xfrm>
          <a:prstGeom prst="rect">
            <a:avLst/>
          </a:prstGeom>
        </p:spPr>
      </p:pic>
      <p:sp>
        <p:nvSpPr>
          <p:cNvPr id="2" name="Slide Number Placeholder 1">
            <a:extLst>
              <a:ext uri="{FF2B5EF4-FFF2-40B4-BE49-F238E27FC236}">
                <a16:creationId xmlns:a16="http://schemas.microsoft.com/office/drawing/2014/main" id="{4055AD5F-CC06-3A70-CBC8-BED05A2F0731}"/>
              </a:ext>
            </a:extLst>
          </p:cNvPr>
          <p:cNvSpPr>
            <a:spLocks noGrp="1"/>
          </p:cNvSpPr>
          <p:nvPr>
            <p:ph type="sldNum" idx="11"/>
          </p:nvPr>
        </p:nvSpPr>
        <p:spPr/>
        <p:txBody>
          <a:bodyPr/>
          <a:lstStyle/>
          <a:p>
            <a:fld id="{00000000-1234-1234-1234-123412341234}" type="slidenum">
              <a:rPr lang="sv-SE" smtClean="0"/>
              <a:pPr/>
              <a:t>‹#›</a:t>
            </a:fld>
            <a:endParaRPr lang="sv-SE" dirty="0"/>
          </a:p>
        </p:txBody>
      </p:sp>
      <p:sp>
        <p:nvSpPr>
          <p:cNvPr id="5" name="Google Shape;35;p20">
            <a:extLst>
              <a:ext uri="{FF2B5EF4-FFF2-40B4-BE49-F238E27FC236}">
                <a16:creationId xmlns:a16="http://schemas.microsoft.com/office/drawing/2014/main" id="{3F56D5FE-8BBC-E95A-76D4-D1938A0E3A78}"/>
              </a:ext>
            </a:extLst>
          </p:cNvPr>
          <p:cNvSpPr txBox="1">
            <a:spLocks noGrp="1"/>
          </p:cNvSpPr>
          <p:nvPr>
            <p:ph type="body" idx="1"/>
          </p:nvPr>
        </p:nvSpPr>
        <p:spPr>
          <a:xfrm>
            <a:off x="838200" y="1239210"/>
            <a:ext cx="5181600" cy="4937753"/>
          </a:xfrm>
          <a:prstGeom prst="rect">
            <a:avLst/>
          </a:prstGeom>
          <a:noFill/>
          <a:ln>
            <a:noFill/>
          </a:ln>
        </p:spPr>
        <p:txBody>
          <a:bodyPr spcFirstLastPara="1" wrap="square" lIns="91425" tIns="45700" rIns="91425" bIns="45700" anchor="t" anchorCtr="0">
            <a:normAutofit/>
          </a:bodyPr>
          <a:lstStyle>
            <a:lvl1pPr marL="270000" lvl="0" indent="-270000" algn="l">
              <a:lnSpc>
                <a:spcPct val="90000"/>
              </a:lnSpc>
              <a:spcBef>
                <a:spcPts val="1000"/>
              </a:spcBef>
              <a:spcAft>
                <a:spcPts val="0"/>
              </a:spcAft>
              <a:buClr>
                <a:schemeClr val="dk1"/>
              </a:buClr>
              <a:buSzPts val="2400"/>
              <a:buFont typeface="Arial" panose="020B0604020202020204" pitchFamily="34" charset="0"/>
              <a:buChar char="•"/>
              <a:defRPr sz="2400" b="0" i="0">
                <a:latin typeface="Arial" panose="020B0604020202020204" pitchFamily="34" charset="0"/>
                <a:ea typeface="Helvetica Neue"/>
                <a:cs typeface="Arial" panose="020B0604020202020204" pitchFamily="34" charset="0"/>
                <a:sym typeface="Helvetica Neue"/>
              </a:defRPr>
            </a:lvl1pPr>
            <a:lvl2pPr marL="914400" lvl="1" indent="-355600" algn="l">
              <a:lnSpc>
                <a:spcPct val="90000"/>
              </a:lnSpc>
              <a:spcBef>
                <a:spcPts val="500"/>
              </a:spcBef>
              <a:spcAft>
                <a:spcPts val="0"/>
              </a:spcAft>
              <a:buClr>
                <a:schemeClr val="dk1"/>
              </a:buClr>
              <a:buSzPts val="2000"/>
              <a:buChar char="•"/>
              <a:defRPr sz="2000">
                <a:latin typeface="Helvetica Neue"/>
                <a:ea typeface="Helvetica Neue"/>
                <a:cs typeface="Helvetica Neue"/>
                <a:sym typeface="Helvetica Neue"/>
              </a:defRPr>
            </a:lvl2pPr>
            <a:lvl3pPr marL="1371600" lvl="2" indent="-342900" algn="l">
              <a:lnSpc>
                <a:spcPct val="90000"/>
              </a:lnSpc>
              <a:spcBef>
                <a:spcPts val="500"/>
              </a:spcBef>
              <a:spcAft>
                <a:spcPts val="0"/>
              </a:spcAft>
              <a:buClr>
                <a:schemeClr val="dk1"/>
              </a:buClr>
              <a:buSzPts val="1800"/>
              <a:buChar char="•"/>
              <a:defRPr sz="1800">
                <a:latin typeface="Helvetica Neue"/>
                <a:ea typeface="Helvetica Neue"/>
                <a:cs typeface="Helvetica Neue"/>
                <a:sym typeface="Helvetica Neue"/>
              </a:defRPr>
            </a:lvl3pPr>
            <a:lvl4pPr marL="1828800" lvl="3"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4pPr>
            <a:lvl5pPr marL="2286000" lvl="4"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6" name="Google Shape;34;p20">
            <a:extLst>
              <a:ext uri="{FF2B5EF4-FFF2-40B4-BE49-F238E27FC236}">
                <a16:creationId xmlns:a16="http://schemas.microsoft.com/office/drawing/2014/main" id="{7FF2A8CD-3CE5-A92B-4009-D09EC2A0050B}"/>
              </a:ext>
            </a:extLst>
          </p:cNvPr>
          <p:cNvSpPr txBox="1">
            <a:spLocks noGrp="1"/>
          </p:cNvSpPr>
          <p:nvPr>
            <p:ph type="title"/>
          </p:nvPr>
        </p:nvSpPr>
        <p:spPr>
          <a:xfrm>
            <a:off x="838200" y="0"/>
            <a:ext cx="10515600" cy="1077121"/>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400"/>
              <a:buFont typeface="Helvetica Neue"/>
              <a:buNone/>
              <a:defRPr sz="2800" b="1" i="0">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Tree>
    <p:extLst>
      <p:ext uri="{BB962C8B-B14F-4D97-AF65-F5344CB8AC3E}">
        <p14:creationId xmlns:p14="http://schemas.microsoft.com/office/powerpoint/2010/main" val="42060534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wo Content" preserve="1" userDrawn="1">
  <p:cSld name="1_Two Content">
    <p:spTree>
      <p:nvGrpSpPr>
        <p:cNvPr id="1" name="Shape 33"/>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2C8B067-C222-A145-CF89-234516211EAC}"/>
              </a:ext>
            </a:extLst>
          </p:cNvPr>
          <p:cNvSpPr>
            <a:spLocks noGrp="1"/>
          </p:cNvSpPr>
          <p:nvPr>
            <p:ph type="sldNum" idx="11"/>
          </p:nvPr>
        </p:nvSpPr>
        <p:spPr>
          <a:xfrm>
            <a:off x="11798300" y="6565900"/>
            <a:ext cx="393700" cy="292100"/>
          </a:xfrm>
        </p:spPr>
        <p:txBody>
          <a:bodyPr/>
          <a:lstStyle/>
          <a:p>
            <a:fld id="{00000000-1234-1234-1234-123412341234}" type="slidenum">
              <a:rPr lang="sv-SE" smtClean="0"/>
              <a:pPr/>
              <a:t>‹#›</a:t>
            </a:fld>
            <a:endParaRPr lang="sv-SE" dirty="0"/>
          </a:p>
        </p:txBody>
      </p:sp>
      <p:sp>
        <p:nvSpPr>
          <p:cNvPr id="5" name="Google Shape;35;p20">
            <a:extLst>
              <a:ext uri="{FF2B5EF4-FFF2-40B4-BE49-F238E27FC236}">
                <a16:creationId xmlns:a16="http://schemas.microsoft.com/office/drawing/2014/main" id="{B3503028-5BCC-32AC-877B-DF34C7FE812B}"/>
              </a:ext>
            </a:extLst>
          </p:cNvPr>
          <p:cNvSpPr txBox="1">
            <a:spLocks noGrp="1"/>
          </p:cNvSpPr>
          <p:nvPr>
            <p:ph type="body" idx="1"/>
          </p:nvPr>
        </p:nvSpPr>
        <p:spPr>
          <a:xfrm>
            <a:off x="838200" y="1239210"/>
            <a:ext cx="5181600" cy="4937753"/>
          </a:xfrm>
          <a:prstGeom prst="rect">
            <a:avLst/>
          </a:prstGeom>
          <a:noFill/>
          <a:ln>
            <a:noFill/>
          </a:ln>
        </p:spPr>
        <p:txBody>
          <a:bodyPr spcFirstLastPara="1" wrap="square" lIns="91425" tIns="45700" rIns="91425" bIns="45700" anchor="t" anchorCtr="0">
            <a:normAutofit/>
          </a:bodyPr>
          <a:lstStyle>
            <a:lvl1pPr marL="270000" lvl="0" indent="-270000" algn="l">
              <a:lnSpc>
                <a:spcPct val="90000"/>
              </a:lnSpc>
              <a:spcBef>
                <a:spcPts val="1000"/>
              </a:spcBef>
              <a:spcAft>
                <a:spcPts val="0"/>
              </a:spcAft>
              <a:buClr>
                <a:schemeClr val="dk1"/>
              </a:buClr>
              <a:buSzPts val="2400"/>
              <a:buFont typeface="Arial" panose="020B0604020202020204" pitchFamily="34" charset="0"/>
              <a:buChar char="•"/>
              <a:defRPr sz="2400" b="0" i="0" u="none" strike="noStrike" cap="none" baseline="0" dirty="0">
                <a:solidFill>
                  <a:srgbClr val="000000"/>
                </a:solidFill>
                <a:latin typeface="+mn-lt"/>
                <a:ea typeface="Helvetica Neue"/>
                <a:cs typeface="Helvetica Neue"/>
                <a:sym typeface="Helvetica Neue"/>
              </a:defRPr>
            </a:lvl1pPr>
            <a:lvl2pPr marL="914400" lvl="1" indent="-355600" algn="l">
              <a:lnSpc>
                <a:spcPct val="90000"/>
              </a:lnSpc>
              <a:spcBef>
                <a:spcPts val="500"/>
              </a:spcBef>
              <a:spcAft>
                <a:spcPts val="0"/>
              </a:spcAft>
              <a:buClr>
                <a:schemeClr val="dk1"/>
              </a:buClr>
              <a:buSzPts val="2000"/>
              <a:buChar char="•"/>
              <a:defRPr sz="2000">
                <a:latin typeface="Helvetica Neue"/>
                <a:ea typeface="Helvetica Neue"/>
                <a:cs typeface="Helvetica Neue"/>
                <a:sym typeface="Helvetica Neue"/>
              </a:defRPr>
            </a:lvl2pPr>
            <a:lvl3pPr marL="1371600" lvl="2" indent="-342900" algn="l">
              <a:lnSpc>
                <a:spcPct val="90000"/>
              </a:lnSpc>
              <a:spcBef>
                <a:spcPts val="500"/>
              </a:spcBef>
              <a:spcAft>
                <a:spcPts val="0"/>
              </a:spcAft>
              <a:buClr>
                <a:schemeClr val="dk1"/>
              </a:buClr>
              <a:buSzPts val="1800"/>
              <a:buChar char="•"/>
              <a:defRPr sz="1800">
                <a:latin typeface="Helvetica Neue"/>
                <a:ea typeface="Helvetica Neue"/>
                <a:cs typeface="Helvetica Neue"/>
                <a:sym typeface="Helvetica Neue"/>
              </a:defRPr>
            </a:lvl3pPr>
            <a:lvl4pPr marL="1828800" lvl="3"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4pPr>
            <a:lvl5pPr marL="2286000" lvl="4"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6" name="Google Shape;35;p20">
            <a:extLst>
              <a:ext uri="{FF2B5EF4-FFF2-40B4-BE49-F238E27FC236}">
                <a16:creationId xmlns:a16="http://schemas.microsoft.com/office/drawing/2014/main" id="{2E41FEE8-207D-F515-0218-988E1E95F438}"/>
              </a:ext>
            </a:extLst>
          </p:cNvPr>
          <p:cNvSpPr txBox="1">
            <a:spLocks noGrp="1"/>
          </p:cNvSpPr>
          <p:nvPr>
            <p:ph type="body" idx="12"/>
          </p:nvPr>
        </p:nvSpPr>
        <p:spPr>
          <a:xfrm>
            <a:off x="6148754" y="1239210"/>
            <a:ext cx="5181600" cy="4937753"/>
          </a:xfrm>
          <a:prstGeom prst="rect">
            <a:avLst/>
          </a:prstGeom>
          <a:noFill/>
          <a:ln>
            <a:noFill/>
          </a:ln>
        </p:spPr>
        <p:txBody>
          <a:bodyPr spcFirstLastPara="1" wrap="square" lIns="91425" tIns="45700" rIns="91425" bIns="45700" anchor="t" anchorCtr="0">
            <a:normAutofit/>
          </a:bodyPr>
          <a:lstStyle>
            <a:lvl1pPr marL="270000" lvl="0" indent="-270000" algn="l">
              <a:lnSpc>
                <a:spcPct val="90000"/>
              </a:lnSpc>
              <a:spcBef>
                <a:spcPts val="1000"/>
              </a:spcBef>
              <a:spcAft>
                <a:spcPts val="0"/>
              </a:spcAft>
              <a:buClr>
                <a:schemeClr val="dk1"/>
              </a:buClr>
              <a:buSzPts val="2400"/>
              <a:buFont typeface="Arial" panose="020B0604020202020204" pitchFamily="34" charset="0"/>
              <a:buChar char="•"/>
              <a:defRPr sz="2400" b="0" i="0" u="none" strike="noStrike" cap="none" baseline="0" dirty="0">
                <a:solidFill>
                  <a:srgbClr val="000000"/>
                </a:solidFill>
                <a:latin typeface="+mn-lt"/>
                <a:ea typeface="Helvetica Neue"/>
                <a:cs typeface="Helvetica Neue"/>
                <a:sym typeface="Helvetica Neue"/>
              </a:defRPr>
            </a:lvl1pPr>
            <a:lvl2pPr marL="914400" lvl="1" indent="-355600" algn="l">
              <a:lnSpc>
                <a:spcPct val="90000"/>
              </a:lnSpc>
              <a:spcBef>
                <a:spcPts val="500"/>
              </a:spcBef>
              <a:spcAft>
                <a:spcPts val="0"/>
              </a:spcAft>
              <a:buClr>
                <a:schemeClr val="dk1"/>
              </a:buClr>
              <a:buSzPts val="2000"/>
              <a:buChar char="•"/>
              <a:defRPr sz="2000">
                <a:latin typeface="Helvetica Neue"/>
                <a:ea typeface="Helvetica Neue"/>
                <a:cs typeface="Helvetica Neue"/>
                <a:sym typeface="Helvetica Neue"/>
              </a:defRPr>
            </a:lvl2pPr>
            <a:lvl3pPr marL="1371600" lvl="2" indent="-342900" algn="l">
              <a:lnSpc>
                <a:spcPct val="90000"/>
              </a:lnSpc>
              <a:spcBef>
                <a:spcPts val="500"/>
              </a:spcBef>
              <a:spcAft>
                <a:spcPts val="0"/>
              </a:spcAft>
              <a:buClr>
                <a:schemeClr val="dk1"/>
              </a:buClr>
              <a:buSzPts val="1800"/>
              <a:buChar char="•"/>
              <a:defRPr sz="1800">
                <a:latin typeface="Helvetica Neue"/>
                <a:ea typeface="Helvetica Neue"/>
                <a:cs typeface="Helvetica Neue"/>
                <a:sym typeface="Helvetica Neue"/>
              </a:defRPr>
            </a:lvl3pPr>
            <a:lvl4pPr marL="1828800" lvl="3"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4pPr>
            <a:lvl5pPr marL="2286000" lvl="4"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7" name="Google Shape;34;p20">
            <a:extLst>
              <a:ext uri="{FF2B5EF4-FFF2-40B4-BE49-F238E27FC236}">
                <a16:creationId xmlns:a16="http://schemas.microsoft.com/office/drawing/2014/main" id="{9F492DC9-5A51-908E-E46A-76443B2F0C19}"/>
              </a:ext>
            </a:extLst>
          </p:cNvPr>
          <p:cNvSpPr txBox="1">
            <a:spLocks noGrp="1"/>
          </p:cNvSpPr>
          <p:nvPr>
            <p:ph type="title"/>
          </p:nvPr>
        </p:nvSpPr>
        <p:spPr>
          <a:xfrm>
            <a:off x="838200" y="1"/>
            <a:ext cx="10515600" cy="1073888"/>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400"/>
              <a:buFont typeface="Helvetica Neue"/>
              <a:buNone/>
              <a:defRPr sz="2800" b="1" i="0">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Tree>
    <p:extLst>
      <p:ext uri="{BB962C8B-B14F-4D97-AF65-F5344CB8AC3E}">
        <p14:creationId xmlns:p14="http://schemas.microsoft.com/office/powerpoint/2010/main" val="9914163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Content" userDrawn="1">
  <p:cSld name="OBJECT">
    <p:spTree>
      <p:nvGrpSpPr>
        <p:cNvPr id="1" name="Shape 40"/>
        <p:cNvGrpSpPr/>
        <p:nvPr/>
      </p:nvGrpSpPr>
      <p:grpSpPr>
        <a:xfrm>
          <a:off x="0" y="0"/>
          <a:ext cx="0" cy="0"/>
          <a:chOff x="0" y="0"/>
          <a:chExt cx="0" cy="0"/>
        </a:xfrm>
      </p:grpSpPr>
      <p:sp>
        <p:nvSpPr>
          <p:cNvPr id="5" name="Google Shape;14;p16">
            <a:extLst>
              <a:ext uri="{FF2B5EF4-FFF2-40B4-BE49-F238E27FC236}">
                <a16:creationId xmlns:a16="http://schemas.microsoft.com/office/drawing/2014/main" id="{CC7370BD-D26C-52B9-5360-A8F985E01E49}"/>
              </a:ext>
            </a:extLst>
          </p:cNvPr>
          <p:cNvSpPr txBox="1">
            <a:spLocks noGrp="1"/>
          </p:cNvSpPr>
          <p:nvPr>
            <p:ph type="sldNum" idx="12"/>
          </p:nvPr>
        </p:nvSpPr>
        <p:spPr>
          <a:xfrm>
            <a:off x="11798300" y="6565900"/>
            <a:ext cx="393700" cy="292100"/>
          </a:xfrm>
          <a:prstGeom prst="rect">
            <a:avLst/>
          </a:prstGeom>
          <a:noFill/>
          <a:ln>
            <a:noFill/>
          </a:ln>
        </p:spPr>
        <p:txBody>
          <a:bodyPr spcFirstLastPara="1" wrap="square" lIns="91425" tIns="45700" rIns="91425" bIns="45700" anchor="ctr" anchorCtr="0">
            <a:noAutofit/>
          </a:bodyPr>
          <a:lstStyle>
            <a:lvl1pPr marL="0" marR="0" lvl="0" indent="0" algn="ctr" rtl="0">
              <a:lnSpc>
                <a:spcPct val="100000"/>
              </a:lnSpc>
              <a:spcBef>
                <a:spcPts val="0"/>
              </a:spcBef>
              <a:spcAft>
                <a:spcPts val="0"/>
              </a:spcAft>
              <a:buClr>
                <a:srgbClr val="000000"/>
              </a:buClr>
              <a:buSzPts val="1000"/>
              <a:buFont typeface="Arial"/>
              <a:buNone/>
              <a:defRPr sz="1000" b="1" i="0" u="none" strike="noStrike" cap="none">
                <a:solidFill>
                  <a:schemeClr val="bg1"/>
                </a:solidFill>
                <a:latin typeface="Arial" panose="020B0604020202020204" pitchFamily="34" charset="0"/>
                <a:ea typeface="Open Sans" panose="020B0606030504020204" pitchFamily="34" charset="0"/>
                <a:cs typeface="Arial" panose="020B0604020202020204" pitchFamily="34" charset="0"/>
                <a:sym typeface="Calibri"/>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9pPr>
          </a:lstStyle>
          <a:p>
            <a:fld id="{00000000-1234-1234-1234-123412341234}" type="slidenum">
              <a:rPr lang="sv-SE" smtClean="0"/>
              <a:pPr/>
              <a:t>‹#›</a:t>
            </a:fld>
            <a:endParaRPr lang="sv-SE" dirty="0"/>
          </a:p>
        </p:txBody>
      </p:sp>
      <p:sp>
        <p:nvSpPr>
          <p:cNvPr id="7" name="Text Placeholder 4">
            <a:extLst>
              <a:ext uri="{FF2B5EF4-FFF2-40B4-BE49-F238E27FC236}">
                <a16:creationId xmlns:a16="http://schemas.microsoft.com/office/drawing/2014/main" id="{381328E2-BBCC-9942-F175-B550123AD180}"/>
              </a:ext>
            </a:extLst>
          </p:cNvPr>
          <p:cNvSpPr>
            <a:spLocks noGrp="1"/>
          </p:cNvSpPr>
          <p:nvPr>
            <p:ph idx="1"/>
          </p:nvPr>
        </p:nvSpPr>
        <p:spPr>
          <a:xfrm>
            <a:off x="838200" y="1239210"/>
            <a:ext cx="10515600" cy="4937753"/>
          </a:xfrm>
          <a:prstGeom prst="rect">
            <a:avLst/>
          </a:prstGeom>
        </p:spPr>
        <p:txBody>
          <a:bodyPr vert="horz" lIns="91440" tIns="45720" rIns="91440" bIns="4572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8" name="Google Shape;34;p20">
            <a:extLst>
              <a:ext uri="{FF2B5EF4-FFF2-40B4-BE49-F238E27FC236}">
                <a16:creationId xmlns:a16="http://schemas.microsoft.com/office/drawing/2014/main" id="{5B5801FF-0DBD-D7A6-73AC-CAA38C2CFB6D}"/>
              </a:ext>
            </a:extLst>
          </p:cNvPr>
          <p:cNvSpPr txBox="1">
            <a:spLocks noGrp="1"/>
          </p:cNvSpPr>
          <p:nvPr>
            <p:ph type="title"/>
          </p:nvPr>
        </p:nvSpPr>
        <p:spPr>
          <a:xfrm>
            <a:off x="838200" y="0"/>
            <a:ext cx="10515600" cy="107878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400"/>
              <a:buFont typeface="Helvetica Neue"/>
              <a:buNone/>
              <a:defRPr sz="2800" b="1" i="0">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2B0D0C-0C81-F840-C90F-8CF3D9BAEFFF}"/>
              </a:ext>
            </a:extLst>
          </p:cNvPr>
          <p:cNvSpPr>
            <a:spLocks noGrp="1"/>
          </p:cNvSpPr>
          <p:nvPr>
            <p:ph type="title"/>
          </p:nvPr>
        </p:nvSpPr>
        <p:spPr>
          <a:xfrm>
            <a:off x="838200" y="365125"/>
            <a:ext cx="10515600" cy="1325563"/>
          </a:xfrm>
          <a:prstGeom prst="rect">
            <a:avLst/>
          </a:prstGeom>
        </p:spPr>
        <p:txBody>
          <a:bodyPr/>
          <a:lstStyle>
            <a:lvl1pPr>
              <a:defRPr baseline="0">
                <a:latin typeface="+mn-lt"/>
              </a:defRPr>
            </a:lvl1pPr>
          </a:lstStyle>
          <a:p>
            <a:endParaRPr lang="en-US" dirty="0"/>
          </a:p>
        </p:txBody>
      </p:sp>
      <p:sp>
        <p:nvSpPr>
          <p:cNvPr id="3" name="Slide Number Placeholder 2">
            <a:extLst>
              <a:ext uri="{FF2B5EF4-FFF2-40B4-BE49-F238E27FC236}">
                <a16:creationId xmlns:a16="http://schemas.microsoft.com/office/drawing/2014/main" id="{5D8E5102-8D85-B351-C683-D6870D182776}"/>
              </a:ext>
            </a:extLst>
          </p:cNvPr>
          <p:cNvSpPr>
            <a:spLocks noGrp="1"/>
          </p:cNvSpPr>
          <p:nvPr>
            <p:ph type="sldNum" idx="10"/>
          </p:nvPr>
        </p:nvSpPr>
        <p:spPr/>
        <p:txBody>
          <a:bodyPr/>
          <a:lstStyle/>
          <a:p>
            <a:fld id="{00000000-1234-1234-1234-123412341234}" type="slidenum">
              <a:rPr lang="sv-SE" smtClean="0"/>
              <a:pPr/>
              <a:t>‹#›</a:t>
            </a:fld>
            <a:endParaRPr lang="sv-SE" dirty="0"/>
          </a:p>
        </p:txBody>
      </p:sp>
      <p:pic>
        <p:nvPicPr>
          <p:cNvPr id="4" name="Picture 3">
            <a:extLst>
              <a:ext uri="{FF2B5EF4-FFF2-40B4-BE49-F238E27FC236}">
                <a16:creationId xmlns:a16="http://schemas.microsoft.com/office/drawing/2014/main" id="{23D03772-EAFD-A016-312C-C6F5AB20048E}"/>
              </a:ext>
            </a:extLst>
          </p:cNvPr>
          <p:cNvPicPr>
            <a:picLocks noChangeAspect="1"/>
          </p:cNvPicPr>
          <p:nvPr userDrawn="1"/>
        </p:nvPicPr>
        <p:blipFill>
          <a:blip r:embed="rId2"/>
          <a:srcRect/>
          <a:stretch/>
        </p:blipFill>
        <p:spPr>
          <a:xfrm>
            <a:off x="0" y="0"/>
            <a:ext cx="12192000" cy="6858000"/>
          </a:xfrm>
          <a:prstGeom prst="rect">
            <a:avLst/>
          </a:prstGeom>
        </p:spPr>
      </p:pic>
    </p:spTree>
    <p:extLst>
      <p:ext uri="{BB962C8B-B14F-4D97-AF65-F5344CB8AC3E}">
        <p14:creationId xmlns:p14="http://schemas.microsoft.com/office/powerpoint/2010/main" val="334366920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jp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pic>
        <p:nvPicPr>
          <p:cNvPr id="2" name="Picture 1">
            <a:extLst>
              <a:ext uri="{FF2B5EF4-FFF2-40B4-BE49-F238E27FC236}">
                <a16:creationId xmlns:a16="http://schemas.microsoft.com/office/drawing/2014/main" id="{B562CDF7-E817-0727-B23A-E4C37F6C9239}"/>
              </a:ext>
            </a:extLst>
          </p:cNvPr>
          <p:cNvPicPr>
            <a:picLocks noChangeAspect="1"/>
          </p:cNvPicPr>
          <p:nvPr userDrawn="1"/>
        </p:nvPicPr>
        <p:blipFill>
          <a:blip r:embed="rId7"/>
          <a:srcRect/>
          <a:stretch/>
        </p:blipFill>
        <p:spPr>
          <a:xfrm>
            <a:off x="0" y="0"/>
            <a:ext cx="12192000" cy="6858000"/>
          </a:xfrm>
          <a:prstGeom prst="rect">
            <a:avLst/>
          </a:prstGeom>
        </p:spPr>
      </p:pic>
      <p:sp>
        <p:nvSpPr>
          <p:cNvPr id="14" name="Google Shape;14;p16"/>
          <p:cNvSpPr txBox="1">
            <a:spLocks noGrp="1"/>
          </p:cNvSpPr>
          <p:nvPr>
            <p:ph type="sldNum" idx="12"/>
          </p:nvPr>
        </p:nvSpPr>
        <p:spPr>
          <a:xfrm>
            <a:off x="11798300" y="6565900"/>
            <a:ext cx="393700" cy="292100"/>
          </a:xfrm>
          <a:prstGeom prst="rect">
            <a:avLst/>
          </a:prstGeom>
          <a:noFill/>
          <a:ln>
            <a:noFill/>
          </a:ln>
        </p:spPr>
        <p:txBody>
          <a:bodyPr spcFirstLastPara="1" wrap="square" lIns="91425" tIns="45700" rIns="91425" bIns="45700" anchor="ctr" anchorCtr="0">
            <a:noAutofit/>
          </a:bodyPr>
          <a:lstStyle>
            <a:lvl1pPr marL="0" marR="0" lvl="0" indent="0" algn="ctr" rtl="0">
              <a:lnSpc>
                <a:spcPct val="100000"/>
              </a:lnSpc>
              <a:spcBef>
                <a:spcPts val="0"/>
              </a:spcBef>
              <a:spcAft>
                <a:spcPts val="0"/>
              </a:spcAft>
              <a:buClr>
                <a:srgbClr val="000000"/>
              </a:buClr>
              <a:buSzPts val="1000"/>
              <a:buFont typeface="Arial"/>
              <a:buNone/>
              <a:defRPr sz="1000" b="1" i="0" u="none" strike="noStrike" cap="none">
                <a:solidFill>
                  <a:schemeClr val="bg1"/>
                </a:solidFill>
                <a:latin typeface="Arial" panose="020B0604020202020204" pitchFamily="34" charset="0"/>
                <a:ea typeface="Open Sans" panose="020B0606030504020204" pitchFamily="34" charset="0"/>
                <a:cs typeface="Arial" panose="020B0604020202020204" pitchFamily="34" charset="0"/>
                <a:sym typeface="Calibri"/>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9pPr>
          </a:lstStyle>
          <a:p>
            <a:fld id="{00000000-1234-1234-1234-123412341234}" type="slidenum">
              <a:rPr lang="sv-SE" smtClean="0"/>
              <a:t>‹#›</a:t>
            </a:fld>
            <a:endParaRPr lang="sv-SE" dirty="0"/>
          </a:p>
        </p:txBody>
      </p:sp>
      <p:sp>
        <p:nvSpPr>
          <p:cNvPr id="4" name="Title Placeholder 3">
            <a:extLst>
              <a:ext uri="{FF2B5EF4-FFF2-40B4-BE49-F238E27FC236}">
                <a16:creationId xmlns:a16="http://schemas.microsoft.com/office/drawing/2014/main" id="{C79A8CD2-D56A-87BC-2FE1-F2C2AB9AD1B4}"/>
              </a:ext>
            </a:extLst>
          </p:cNvPr>
          <p:cNvSpPr>
            <a:spLocks noGrp="1"/>
          </p:cNvSpPr>
          <p:nvPr>
            <p:ph type="title"/>
          </p:nvPr>
        </p:nvSpPr>
        <p:spPr>
          <a:xfrm>
            <a:off x="838200" y="365125"/>
            <a:ext cx="10515600" cy="708763"/>
          </a:xfrm>
          <a:prstGeom prst="rect">
            <a:avLst/>
          </a:prstGeom>
        </p:spPr>
        <p:txBody>
          <a:bodyPr vert="horz" lIns="91440" tIns="45720" rIns="91440" bIns="45720" rtlCol="0" anchor="b">
            <a:normAutofit/>
          </a:bodyPr>
          <a:lstStyle/>
          <a:p>
            <a:r>
              <a:rPr lang="en-GB" dirty="0"/>
              <a:t>Clique para editar o estilo do título mestre</a:t>
            </a:r>
            <a:endParaRPr lang="en-US" dirty="0"/>
          </a:p>
        </p:txBody>
      </p:sp>
      <p:sp>
        <p:nvSpPr>
          <p:cNvPr id="5" name="Text Placeholder 4">
            <a:extLst>
              <a:ext uri="{FF2B5EF4-FFF2-40B4-BE49-F238E27FC236}">
                <a16:creationId xmlns:a16="http://schemas.microsoft.com/office/drawing/2014/main" id="{7390672E-6204-3245-DC87-0A176B58780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dirty="0"/>
              <a:t>Clique para editar os estilos de texto mestre</a:t>
            </a:r>
          </a:p>
          <a:p>
            <a:pPr lvl="1"/>
            <a:r>
              <a:rPr lang="en-GB" dirty="0"/>
              <a:t>Segundo nível</a:t>
            </a:r>
          </a:p>
          <a:p>
            <a:pPr lvl="2"/>
            <a:r>
              <a:rPr lang="en-GB" dirty="0"/>
              <a:t>Terceiro nível</a:t>
            </a:r>
          </a:p>
          <a:p>
            <a:pPr lvl="3"/>
            <a:r>
              <a:rPr lang="en-GB" dirty="0"/>
              <a:t>Quarto nível</a:t>
            </a:r>
          </a:p>
          <a:p>
            <a:pPr lvl="4"/>
            <a:r>
              <a:rPr lang="en-GB" dirty="0"/>
              <a:t>Quinto nível</a:t>
            </a:r>
            <a:endParaRPr lang="en-US" dirty="0"/>
          </a:p>
        </p:txBody>
      </p:sp>
    </p:spTree>
  </p:cSld>
  <p:clrMap bg1="lt1" tx1="dk1" bg2="dk2" tx2="lt2" accent1="accent1" accent2="accent2" accent3="accent3" accent4="accent4" accent5="accent5" accent6="accent6" hlink="hlink" folHlink="folHlink"/>
  <p:sldLayoutIdLst>
    <p:sldLayoutId id="2147483649" r:id="rId1"/>
    <p:sldLayoutId id="2147483667" r:id="rId2"/>
    <p:sldLayoutId id="2147483660" r:id="rId3"/>
    <p:sldLayoutId id="2147483651" r:id="rId4"/>
    <p:sldLayoutId id="2147483662" r:id="rId5"/>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2800" b="1" i="0" u="none" strike="noStrike" cap="none" baseline="0">
          <a:solidFill>
            <a:schemeClr val="tx1"/>
          </a:solidFill>
          <a:latin typeface="+mn-lt"/>
          <a:ea typeface="Open Sans" panose="020B0606030504020204" pitchFamily="34" charset="0"/>
          <a:cs typeface="Arial" panose="020B0604020202020204" pitchFamily="34" charset="0"/>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90000"/>
        </a:lnSpc>
        <a:spcBef>
          <a:spcPts val="1000"/>
        </a:spcBef>
        <a:spcAft>
          <a:spcPts val="0"/>
        </a:spcAft>
        <a:buClr>
          <a:srgbClr val="000000"/>
        </a:buClr>
        <a:buFont typeface="Arial"/>
        <a:defRPr sz="2400" b="0" i="0" u="none" strike="noStrike" cap="none" baseline="0">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2pPr>
      <a:lvl3pPr marR="0" lvl="2"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3pPr>
      <a:lvl4pPr marR="0" lvl="3"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4pPr>
      <a:lvl5pPr marR="0" lvl="4"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7.mp3"/><Relationship Id="rId1" Type="http://schemas.microsoft.com/office/2007/relationships/media" Target="../media/media7.mp3"/><Relationship Id="rId5" Type="http://schemas.openxmlformats.org/officeDocument/2006/relationships/image" Target="../media/image6.png"/><Relationship Id="rId4" Type="http://schemas.openxmlformats.org/officeDocument/2006/relationships/notesSlide" Target="../notesSlides/notesSlide9.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8.mp3"/><Relationship Id="rId1" Type="http://schemas.microsoft.com/office/2007/relationships/media" Target="../media/media8.mp3"/><Relationship Id="rId6" Type="http://schemas.openxmlformats.org/officeDocument/2006/relationships/image" Target="../media/image6.png"/><Relationship Id="rId5" Type="http://schemas.openxmlformats.org/officeDocument/2006/relationships/image" Target="../media/image15.jpg"/><Relationship Id="rId4" Type="http://schemas.openxmlformats.org/officeDocument/2006/relationships/notesSlide" Target="../notesSlides/notesSlide10.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9.mp3"/><Relationship Id="rId1" Type="http://schemas.microsoft.com/office/2007/relationships/media" Target="../media/media9.mp3"/><Relationship Id="rId6" Type="http://schemas.openxmlformats.org/officeDocument/2006/relationships/image" Target="../media/image6.png"/><Relationship Id="rId5" Type="http://schemas.openxmlformats.org/officeDocument/2006/relationships/image" Target="../media/image15.png"/><Relationship Id="rId4" Type="http://schemas.openxmlformats.org/officeDocument/2006/relationships/notesSlide" Target="../notesSlides/notesSlide11.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10.mp3"/><Relationship Id="rId1" Type="http://schemas.microsoft.com/office/2007/relationships/media" Target="../media/media10.mp3"/><Relationship Id="rId6" Type="http://schemas.openxmlformats.org/officeDocument/2006/relationships/image" Target="../media/image6.png"/><Relationship Id="rId5" Type="http://schemas.openxmlformats.org/officeDocument/2006/relationships/hyperlink" Target="https://www.ipcc-nggip.iges.or.jp/EFDB/find_ef.php" TargetMode="External"/><Relationship Id="rId4" Type="http://schemas.openxmlformats.org/officeDocument/2006/relationships/notesSlide" Target="../notesSlides/notesSlide12.xml"/></Relationships>
</file>

<file path=ppt/slides/_rels/slide14.xml.rels><?xml version="1.0" encoding="UTF-8" standalone="yes"?>
<Relationships xmlns="http://schemas.openxmlformats.org/package/2006/relationships"><Relationship Id="rId3" Type="http://schemas.openxmlformats.org/officeDocument/2006/relationships/hyperlink" Target="http://doi.org/10.5281/zenodo.4585676" TargetMode="External"/><Relationship Id="rId2" Type="http://schemas.openxmlformats.org/officeDocument/2006/relationships/notesSlide" Target="../notesSlides/notesSlide13.xml"/><Relationship Id="rId1" Type="http://schemas.openxmlformats.org/officeDocument/2006/relationships/slideLayout" Target="../slideLayouts/slideLayout4.xml"/><Relationship Id="rId4" Type="http://schemas.openxmlformats.org/officeDocument/2006/relationships/hyperlink" Target="https://www.ipcc-nggip.iges.or.jp/EFDB/find_ef.php" TargetMode="External"/></Relationships>
</file>

<file path=ppt/slides/_rels/slide15.xml.rels><?xml version="1.0" encoding="UTF-8" standalone="yes"?>
<Relationships xmlns="http://schemas.openxmlformats.org/package/2006/relationships"><Relationship Id="rId8" Type="http://schemas.openxmlformats.org/officeDocument/2006/relationships/image" Target="../media/image19.svg"/><Relationship Id="rId3" Type="http://schemas.openxmlformats.org/officeDocument/2006/relationships/slideLayout" Target="../slideLayouts/slideLayout4.xml"/><Relationship Id="rId7" Type="http://schemas.openxmlformats.org/officeDocument/2006/relationships/image" Target="../media/image18.png"/><Relationship Id="rId2" Type="http://schemas.openxmlformats.org/officeDocument/2006/relationships/audio" Target="../media/media11.mp3"/><Relationship Id="rId1" Type="http://schemas.microsoft.com/office/2007/relationships/media" Target="../media/media11.mp3"/><Relationship Id="rId6" Type="http://schemas.openxmlformats.org/officeDocument/2006/relationships/image" Target="../media/image17.svg"/><Relationship Id="rId11" Type="http://schemas.openxmlformats.org/officeDocument/2006/relationships/image" Target="../media/image6.png"/><Relationship Id="rId5" Type="http://schemas.openxmlformats.org/officeDocument/2006/relationships/image" Target="../media/image16.png"/><Relationship Id="rId10" Type="http://schemas.openxmlformats.org/officeDocument/2006/relationships/image" Target="../media/image21.svg"/><Relationship Id="rId4" Type="http://schemas.openxmlformats.org/officeDocument/2006/relationships/notesSlide" Target="../notesSlides/notesSlide14.xml"/><Relationship Id="rId9" Type="http://schemas.openxmlformats.org/officeDocument/2006/relationships/image" Target="../media/image20.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12.mp3"/><Relationship Id="rId1" Type="http://schemas.microsoft.com/office/2007/relationships/media" Target="../media/media12.mp3"/><Relationship Id="rId6" Type="http://schemas.openxmlformats.org/officeDocument/2006/relationships/image" Target="../media/image6.png"/><Relationship Id="rId5" Type="http://schemas.openxmlformats.org/officeDocument/2006/relationships/image" Target="../media/image22.png"/><Relationship Id="rId4" Type="http://schemas.openxmlformats.org/officeDocument/2006/relationships/notesSlide" Target="../notesSlides/notesSlide15.xml"/></Relationships>
</file>

<file path=ppt/slides/_rels/slide17.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slideLayout" Target="../slideLayouts/slideLayout4.xml"/><Relationship Id="rId7" Type="http://schemas.openxmlformats.org/officeDocument/2006/relationships/image" Target="../media/image25.jpeg"/><Relationship Id="rId2" Type="http://schemas.openxmlformats.org/officeDocument/2006/relationships/audio" Target="../media/media13.mp3"/><Relationship Id="rId1" Type="http://schemas.microsoft.com/office/2007/relationships/media" Target="../media/media13.mp3"/><Relationship Id="rId6" Type="http://schemas.openxmlformats.org/officeDocument/2006/relationships/image" Target="../media/image24.jpeg"/><Relationship Id="rId5" Type="http://schemas.openxmlformats.org/officeDocument/2006/relationships/image" Target="../media/image23.jpeg"/><Relationship Id="rId4" Type="http://schemas.openxmlformats.org/officeDocument/2006/relationships/notesSlide" Target="../notesSlides/notesSlide16.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14.mp3"/><Relationship Id="rId1" Type="http://schemas.microsoft.com/office/2007/relationships/media" Target="../media/media14.mp3"/><Relationship Id="rId6" Type="http://schemas.openxmlformats.org/officeDocument/2006/relationships/image" Target="../media/image6.png"/><Relationship Id="rId5" Type="http://schemas.openxmlformats.org/officeDocument/2006/relationships/image" Target="../media/image26.png"/><Relationship Id="rId4" Type="http://schemas.openxmlformats.org/officeDocument/2006/relationships/notesSlide" Target="../notesSlides/notesSlide17.xml"/></Relationships>
</file>

<file path=ppt/slides/_rels/slide19.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slideLayout" Target="../slideLayouts/slideLayout4.xml"/><Relationship Id="rId7" Type="http://schemas.openxmlformats.org/officeDocument/2006/relationships/image" Target="../media/image29.png"/><Relationship Id="rId2" Type="http://schemas.openxmlformats.org/officeDocument/2006/relationships/audio" Target="../media/media15.mp3"/><Relationship Id="rId1" Type="http://schemas.microsoft.com/office/2007/relationships/media" Target="../media/media15.mp3"/><Relationship Id="rId6" Type="http://schemas.openxmlformats.org/officeDocument/2006/relationships/image" Target="../media/image28.png"/><Relationship Id="rId5" Type="http://schemas.openxmlformats.org/officeDocument/2006/relationships/image" Target="../media/image22.png"/><Relationship Id="rId10" Type="http://schemas.openxmlformats.org/officeDocument/2006/relationships/image" Target="../media/image6.png"/><Relationship Id="rId4" Type="http://schemas.openxmlformats.org/officeDocument/2006/relationships/notesSlide" Target="../notesSlides/notesSlide18.xml"/><Relationship Id="rId9" Type="http://schemas.openxmlformats.org/officeDocument/2006/relationships/image" Target="../media/image27.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4.xml"/><Relationship Id="rId7" Type="http://schemas.openxmlformats.org/officeDocument/2006/relationships/image" Target="../media/image6.png"/><Relationship Id="rId2" Type="http://schemas.openxmlformats.org/officeDocument/2006/relationships/audio" Target="../media/media16.mp3"/><Relationship Id="rId1" Type="http://schemas.microsoft.com/office/2007/relationships/media" Target="../media/media16.mp3"/><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notesSlide" Target="../notesSlides/notesSlide19.xml"/></Relationships>
</file>

<file path=ppt/slides/_rels/slide21.xml.rels><?xml version="1.0" encoding="UTF-8" standalone="yes"?>
<Relationships xmlns="http://schemas.openxmlformats.org/package/2006/relationships"><Relationship Id="rId3" Type="http://schemas.openxmlformats.org/officeDocument/2006/relationships/hyperlink" Target="http://doi.org/10.5281/zenodo.4585673" TargetMode="External"/><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17.mp3"/><Relationship Id="rId1" Type="http://schemas.microsoft.com/office/2007/relationships/media" Target="../media/media17.mp3"/><Relationship Id="rId6" Type="http://schemas.openxmlformats.org/officeDocument/2006/relationships/image" Target="../media/image6.png"/><Relationship Id="rId5" Type="http://schemas.openxmlformats.org/officeDocument/2006/relationships/image" Target="../media/image33.png"/><Relationship Id="rId4" Type="http://schemas.openxmlformats.org/officeDocument/2006/relationships/notesSlide" Target="../notesSlides/notesSlide21.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18.mp3"/><Relationship Id="rId1" Type="http://schemas.microsoft.com/office/2007/relationships/media" Target="../media/media18.mp3"/><Relationship Id="rId5" Type="http://schemas.openxmlformats.org/officeDocument/2006/relationships/image" Target="../media/image6.png"/><Relationship Id="rId4" Type="http://schemas.openxmlformats.org/officeDocument/2006/relationships/notesSlide" Target="../notesSlides/notesSlide22.xml"/></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19.mp3"/><Relationship Id="rId1" Type="http://schemas.microsoft.com/office/2007/relationships/media" Target="../media/media19.mp3"/><Relationship Id="rId6" Type="http://schemas.openxmlformats.org/officeDocument/2006/relationships/image" Target="../media/image6.png"/><Relationship Id="rId5" Type="http://schemas.openxmlformats.org/officeDocument/2006/relationships/image" Target="../media/image35.png"/><Relationship Id="rId4" Type="http://schemas.openxmlformats.org/officeDocument/2006/relationships/notesSlide" Target="../notesSlides/notesSlide23.xml"/></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20.mp3"/><Relationship Id="rId1" Type="http://schemas.microsoft.com/office/2007/relationships/media" Target="../media/media20.mp3"/><Relationship Id="rId6" Type="http://schemas.openxmlformats.org/officeDocument/2006/relationships/image" Target="../media/image6.png"/><Relationship Id="rId5" Type="http://schemas.openxmlformats.org/officeDocument/2006/relationships/image" Target="../media/image36.png"/><Relationship Id="rId4" Type="http://schemas.openxmlformats.org/officeDocument/2006/relationships/notesSlide" Target="../notesSlides/notesSlide24.xml"/></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4.xml"/><Relationship Id="rId7" Type="http://schemas.openxmlformats.org/officeDocument/2006/relationships/image" Target="../media/image6.png"/><Relationship Id="rId2" Type="http://schemas.openxmlformats.org/officeDocument/2006/relationships/audio" Target="../media/media21.mp3"/><Relationship Id="rId1" Type="http://schemas.microsoft.com/office/2007/relationships/media" Target="../media/media21.mp3"/><Relationship Id="rId6" Type="http://schemas.openxmlformats.org/officeDocument/2006/relationships/image" Target="../media/image37.png"/><Relationship Id="rId5" Type="http://schemas.openxmlformats.org/officeDocument/2006/relationships/image" Target="../media/image34.png"/><Relationship Id="rId4" Type="http://schemas.openxmlformats.org/officeDocument/2006/relationships/notesSlide" Target="../notesSlides/notesSlide25.xml"/></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22.mp3"/><Relationship Id="rId1" Type="http://schemas.microsoft.com/office/2007/relationships/media" Target="../media/media22.mp3"/><Relationship Id="rId6" Type="http://schemas.openxmlformats.org/officeDocument/2006/relationships/image" Target="../media/image6.png"/><Relationship Id="rId5" Type="http://schemas.openxmlformats.org/officeDocument/2006/relationships/image" Target="../media/image38.png"/><Relationship Id="rId4" Type="http://schemas.openxmlformats.org/officeDocument/2006/relationships/notesSlide" Target="../notesSlides/notesSlide26.xml"/></Relationships>
</file>

<file path=ppt/slides/_rels/slide28.xml.rels><?xml version="1.0" encoding="UTF-8" standalone="yes"?>
<Relationships xmlns="http://schemas.openxmlformats.org/package/2006/relationships"><Relationship Id="rId3" Type="http://schemas.openxmlformats.org/officeDocument/2006/relationships/hyperlink" Target="https://github.com/ClimateCompatibleGrowth/MUIO" TargetMode="External"/><Relationship Id="rId2" Type="http://schemas.openxmlformats.org/officeDocument/2006/relationships/notesSlide" Target="../notesSlides/notesSlide27.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8" Type="http://schemas.openxmlformats.org/officeDocument/2006/relationships/hyperlink" Target="https://creativecommons.org/licenses/by-sa/4.0/" TargetMode="External"/><Relationship Id="rId3" Type="http://schemas.openxmlformats.org/officeDocument/2006/relationships/slideLayout" Target="../slideLayouts/slideLayout4.xml"/><Relationship Id="rId7" Type="http://schemas.openxmlformats.org/officeDocument/2006/relationships/hyperlink" Target="https://commons.wikimedia.org/w/index.php?curid=87410053" TargetMode="External"/><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5.svg"/><Relationship Id="rId5" Type="http://schemas.openxmlformats.org/officeDocument/2006/relationships/image" Target="../media/image4.png"/><Relationship Id="rId10" Type="http://schemas.openxmlformats.org/officeDocument/2006/relationships/image" Target="../media/image6.png"/><Relationship Id="rId4" Type="http://schemas.openxmlformats.org/officeDocument/2006/relationships/notesSlide" Target="../notesSlides/notesSlide2.xml"/><Relationship Id="rId9" Type="http://schemas.openxmlformats.org/officeDocument/2006/relationships/hyperlink" Target="http://doi.org/10.5281/zenodo.4585597" TargetMode="External"/></Relationships>
</file>

<file path=ppt/slides/_rels/slide4.xml.rels><?xml version="1.0" encoding="UTF-8" standalone="yes"?>
<Relationships xmlns="http://schemas.openxmlformats.org/package/2006/relationships"><Relationship Id="rId8" Type="http://schemas.openxmlformats.org/officeDocument/2006/relationships/hyperlink" Target="https://creativecommons.org/licenses/by-sa/4.0/" TargetMode="External"/><Relationship Id="rId3" Type="http://schemas.openxmlformats.org/officeDocument/2006/relationships/slideLayout" Target="../slideLayouts/slideLayout4.xml"/><Relationship Id="rId7" Type="http://schemas.openxmlformats.org/officeDocument/2006/relationships/hyperlink" Target="https://commons.wikimedia.org/w/index.php?curid=81034563" TargetMode="External"/><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image" Target="../media/image8.svg"/><Relationship Id="rId5" Type="http://schemas.openxmlformats.org/officeDocument/2006/relationships/image" Target="../media/image7.png"/><Relationship Id="rId10" Type="http://schemas.openxmlformats.org/officeDocument/2006/relationships/image" Target="../media/image6.png"/><Relationship Id="rId4" Type="http://schemas.openxmlformats.org/officeDocument/2006/relationships/notesSlide" Target="../notesSlides/notesSlide3.xml"/><Relationship Id="rId9" Type="http://schemas.openxmlformats.org/officeDocument/2006/relationships/hyperlink" Target="http://doi.org/10.5281/zenodo.4585597" TargetMode="External"/></Relationships>
</file>

<file path=ppt/slides/_rels/slide5.xml.rels><?xml version="1.0" encoding="UTF-8" standalone="yes"?>
<Relationships xmlns="http://schemas.openxmlformats.org/package/2006/relationships"><Relationship Id="rId8" Type="http://schemas.openxmlformats.org/officeDocument/2006/relationships/hyperlink" Target="http://doi.org/10.5281/zenodo.4585597" TargetMode="External"/><Relationship Id="rId3" Type="http://schemas.openxmlformats.org/officeDocument/2006/relationships/slideLayout" Target="../slideLayouts/slideLayout4.xml"/><Relationship Id="rId7" Type="http://schemas.openxmlformats.org/officeDocument/2006/relationships/hyperlink" Target="https://creativecommons.org/licenses/by-sa/4.0/" TargetMode="External"/><Relationship Id="rId2" Type="http://schemas.openxmlformats.org/officeDocument/2006/relationships/audio" Target="../media/media3.mp3"/><Relationship Id="rId1" Type="http://schemas.microsoft.com/office/2007/relationships/media" Target="../media/media3.mp3"/><Relationship Id="rId6" Type="http://schemas.openxmlformats.org/officeDocument/2006/relationships/hyperlink" Target="https://commons.wikimedia.org/w/index.php?curid=85514945" TargetMode="External"/><Relationship Id="rId5" Type="http://schemas.openxmlformats.org/officeDocument/2006/relationships/image" Target="../media/image9.png"/><Relationship Id="rId4" Type="http://schemas.openxmlformats.org/officeDocument/2006/relationships/notesSlide" Target="../notesSlides/notesSlide4.xml"/><Relationship Id="rId9" Type="http://schemas.openxmlformats.org/officeDocument/2006/relationships/image" Target="../media/image6.png"/></Relationships>
</file>

<file path=ppt/slides/_rels/slide6.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slideLayout" Target="../slideLayouts/slideLayout4.xml"/><Relationship Id="rId7" Type="http://schemas.openxmlformats.org/officeDocument/2006/relationships/hyperlink" Target="https://creativecommons.org/licenses/by-sa/4.0/" TargetMode="External"/><Relationship Id="rId2" Type="http://schemas.openxmlformats.org/officeDocument/2006/relationships/audio" Target="../media/media4.mp3"/><Relationship Id="rId1" Type="http://schemas.microsoft.com/office/2007/relationships/media" Target="../media/media4.mp3"/><Relationship Id="rId6" Type="http://schemas.openxmlformats.org/officeDocument/2006/relationships/hyperlink" Target="https://commons.wikimedia.org/w/index.php?curid=80085343" TargetMode="External"/><Relationship Id="rId5" Type="http://schemas.openxmlformats.org/officeDocument/2006/relationships/image" Target="../media/image10.png"/><Relationship Id="rId4" Type="http://schemas.openxmlformats.org/officeDocument/2006/relationships/notesSlide" Target="../notesSlides/notesSlide5.xml"/></Relationships>
</file>

<file path=ppt/slides/_rels/slide7.xml.rels><?xml version="1.0" encoding="UTF-8" standalone="yes"?>
<Relationships xmlns="http://schemas.openxmlformats.org/package/2006/relationships"><Relationship Id="rId8" Type="http://schemas.openxmlformats.org/officeDocument/2006/relationships/hyperlink" Target="https://creativecommons.org/licenses/by/3.0/" TargetMode="External"/><Relationship Id="rId3" Type="http://schemas.openxmlformats.org/officeDocument/2006/relationships/slideLayout" Target="../slideLayouts/slideLayout4.xml"/><Relationship Id="rId7" Type="http://schemas.openxmlformats.org/officeDocument/2006/relationships/hyperlink" Target="https://ourworldindata.org/grapher/econimpact2c" TargetMode="External"/><Relationship Id="rId2" Type="http://schemas.openxmlformats.org/officeDocument/2006/relationships/audio" Target="../media/media5.mp3"/><Relationship Id="rId1" Type="http://schemas.microsoft.com/office/2007/relationships/media" Target="../media/media5.mp3"/><Relationship Id="rId6" Type="http://schemas.openxmlformats.org/officeDocument/2006/relationships/image" Target="../media/image12.svg"/><Relationship Id="rId5" Type="http://schemas.openxmlformats.org/officeDocument/2006/relationships/image" Target="../media/image11.png"/><Relationship Id="rId10" Type="http://schemas.openxmlformats.org/officeDocument/2006/relationships/image" Target="../media/image6.png"/><Relationship Id="rId4" Type="http://schemas.openxmlformats.org/officeDocument/2006/relationships/notesSlide" Target="../notesSlides/notesSlide6.xml"/><Relationship Id="rId9" Type="http://schemas.openxmlformats.org/officeDocument/2006/relationships/hyperlink" Target="http://doi.org/10.5281/zenodo.4585597" TargetMode="External"/></Relationships>
</file>

<file path=ppt/slides/_rels/slide8.xml.rels><?xml version="1.0" encoding="UTF-8" standalone="yes"?>
<Relationships xmlns="http://schemas.openxmlformats.org/package/2006/relationships"><Relationship Id="rId3" Type="http://schemas.openxmlformats.org/officeDocument/2006/relationships/hyperlink" Target="http://doi.org/10.5281/zenodo.4585597" TargetMode="External"/><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8" Type="http://schemas.openxmlformats.org/officeDocument/2006/relationships/hyperlink" Target="https://creativecommons.org/licenses/by/3.0/" TargetMode="External"/><Relationship Id="rId3" Type="http://schemas.openxmlformats.org/officeDocument/2006/relationships/slideLayout" Target="../slideLayouts/slideLayout4.xml"/><Relationship Id="rId7" Type="http://schemas.openxmlformats.org/officeDocument/2006/relationships/hyperlink" Target="https://ourworldindata.org/grapher/co-emissions-by-sector" TargetMode="External"/><Relationship Id="rId2" Type="http://schemas.openxmlformats.org/officeDocument/2006/relationships/audio" Target="../media/media6.mp3"/><Relationship Id="rId1" Type="http://schemas.microsoft.com/office/2007/relationships/media" Target="../media/media6.mp3"/><Relationship Id="rId6" Type="http://schemas.openxmlformats.org/officeDocument/2006/relationships/image" Target="../media/image14.svg"/><Relationship Id="rId5" Type="http://schemas.openxmlformats.org/officeDocument/2006/relationships/image" Target="../media/image13.png"/><Relationship Id="rId4" Type="http://schemas.openxmlformats.org/officeDocument/2006/relationships/notesSlide" Target="../notesSlides/notesSlide8.xml"/><Relationship Id="rId9"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9329B7D-78A8-CE01-4C50-04D16C6B593A}"/>
              </a:ext>
            </a:extLst>
          </p:cNvPr>
          <p:cNvSpPr txBox="1"/>
          <p:nvPr/>
        </p:nvSpPr>
        <p:spPr>
          <a:xfrm>
            <a:off x="480417" y="3269059"/>
            <a:ext cx="3093912" cy="523220"/>
          </a:xfrm>
          <a:prstGeom prst="rect">
            <a:avLst/>
          </a:prstGeom>
          <a:noFill/>
        </p:spPr>
        <p:txBody>
          <a:bodyPr wrap="square" lIns="91440" tIns="45720" rIns="91440" bIns="45720" rtlCol="0" anchor="b">
            <a:spAutoFit/>
          </a:bodyPr>
          <a:lstStyle/>
          <a:p>
            <a:r>
              <a:rPr lang="en-ZA" b="1" dirty="0">
                <a:latin typeface="Open Sans ExtraBold"/>
                <a:ea typeface="Open Sans ExtraBold" panose="020B0606030504020204" pitchFamily="34" charset="0"/>
                <a:cs typeface="Open Sans ExtraBold" panose="020B0606030504020204" pitchFamily="34" charset="0"/>
              </a:rPr>
              <a:t>Modelagem de </a:t>
            </a:r>
            <a:r>
              <a:rPr lang="en-ZA" b="1" dirty="0" err="1">
                <a:latin typeface="Open Sans ExtraBold"/>
                <a:ea typeface="Open Sans ExtraBold" panose="020B0606030504020204" pitchFamily="34" charset="0"/>
                <a:cs typeface="Open Sans ExtraBold" panose="020B0606030504020204" pitchFamily="34" charset="0"/>
              </a:rPr>
              <a:t>sistemas</a:t>
            </a:r>
            <a:r>
              <a:rPr lang="en-ZA" b="1" dirty="0">
                <a:latin typeface="Open Sans ExtraBold"/>
                <a:ea typeface="Open Sans ExtraBold" panose="020B0606030504020204" pitchFamily="34" charset="0"/>
                <a:cs typeface="Open Sans ExtraBold" panose="020B0606030504020204" pitchFamily="34" charset="0"/>
              </a:rPr>
              <a:t> </a:t>
            </a:r>
            <a:r>
              <a:rPr lang="en-ZA" b="1" dirty="0" err="1">
                <a:latin typeface="Open Sans ExtraBold"/>
                <a:ea typeface="Open Sans ExtraBold" panose="020B0606030504020204" pitchFamily="34" charset="0"/>
                <a:cs typeface="Open Sans ExtraBold" panose="020B0606030504020204" pitchFamily="34" charset="0"/>
              </a:rPr>
              <a:t>energéticos</a:t>
            </a:r>
            <a:r>
              <a:rPr lang="en-ZA" b="1" dirty="0">
                <a:latin typeface="Open Sans ExtraBold"/>
                <a:ea typeface="Open Sans ExtraBold" panose="020B0606030504020204" pitchFamily="34" charset="0"/>
                <a:cs typeface="Open Sans ExtraBold" panose="020B0606030504020204" pitchFamily="34" charset="0"/>
              </a:rPr>
              <a:t> </a:t>
            </a:r>
            <a:r>
              <a:rPr lang="en-ZA" b="1" dirty="0" err="1">
                <a:latin typeface="Open Sans ExtraBold"/>
                <a:ea typeface="Open Sans ExtraBold" panose="020B0606030504020204" pitchFamily="34" charset="0"/>
                <a:cs typeface="Open Sans ExtraBold" panose="020B0606030504020204" pitchFamily="34" charset="0"/>
              </a:rPr>
              <a:t>usando</a:t>
            </a:r>
            <a:r>
              <a:rPr lang="en-ZA" b="1" dirty="0">
                <a:latin typeface="Open Sans ExtraBold"/>
                <a:ea typeface="Open Sans ExtraBold" panose="020B0606030504020204" pitchFamily="34" charset="0"/>
                <a:cs typeface="Open Sans ExtraBold" panose="020B0606030504020204" pitchFamily="34" charset="0"/>
              </a:rPr>
              <a:t> </a:t>
            </a:r>
            <a:r>
              <a:rPr lang="en-ZA" b="1" dirty="0" err="1">
                <a:latin typeface="Open Sans ExtraBold"/>
                <a:ea typeface="Open Sans ExtraBold" panose="020B0606030504020204" pitchFamily="34" charset="0"/>
                <a:cs typeface="Open Sans ExtraBold" panose="020B0606030504020204" pitchFamily="34" charset="0"/>
              </a:rPr>
              <a:t>OSeMOSYS</a:t>
            </a:r>
            <a:endParaRPr lang="en-ZA" b="1" dirty="0">
              <a:latin typeface="Open Sans ExtraBold"/>
              <a:ea typeface="Open Sans ExtraBold" panose="020B0606030504020204" pitchFamily="34" charset="0"/>
              <a:cs typeface="Open Sans ExtraBold" panose="020B0606030504020204" pitchFamily="34" charset="0"/>
            </a:endParaRPr>
          </a:p>
        </p:txBody>
      </p:sp>
      <p:sp>
        <p:nvSpPr>
          <p:cNvPr id="9" name="TextBox 8">
            <a:extLst>
              <a:ext uri="{FF2B5EF4-FFF2-40B4-BE49-F238E27FC236}">
                <a16:creationId xmlns:a16="http://schemas.microsoft.com/office/drawing/2014/main" id="{D6E95E1D-DCB2-BFA4-6DB3-D2EC1ACE5A64}"/>
              </a:ext>
            </a:extLst>
          </p:cNvPr>
          <p:cNvSpPr txBox="1"/>
          <p:nvPr/>
        </p:nvSpPr>
        <p:spPr>
          <a:xfrm>
            <a:off x="378817" y="3792279"/>
            <a:ext cx="7587564" cy="2800767"/>
          </a:xfrm>
          <a:prstGeom prst="rect">
            <a:avLst/>
          </a:prstGeom>
          <a:noFill/>
        </p:spPr>
        <p:txBody>
          <a:bodyPr wrap="square" lIns="91440" tIns="45720" rIns="91440" bIns="45720" rtlCol="0" anchor="b">
            <a:spAutoFit/>
          </a:bodyPr>
          <a:lstStyle/>
          <a:p>
            <a:r>
              <a:rPr lang="en-ZA" sz="4400" b="1" dirty="0">
                <a:solidFill>
                  <a:schemeClr val="bg1"/>
                </a:solidFill>
                <a:latin typeface="Open Sans ExtraBold"/>
                <a:ea typeface="Open Sans ExtraBold" panose="020B0606030504020204" pitchFamily="34" charset="0"/>
                <a:cs typeface="Open Sans ExtraBold" panose="020B0606030504020204" pitchFamily="34" charset="0"/>
              </a:rPr>
              <a:t>AULA 10 </a:t>
            </a:r>
            <a:endParaRPr lang="en-US" sz="4400" b="1" dirty="0">
              <a:solidFill>
                <a:schemeClr val="bg1"/>
              </a:solidFill>
              <a:latin typeface="Open Sans ExtraBold"/>
              <a:ea typeface="Open Sans ExtraBold" panose="020B0606030504020204" pitchFamily="34" charset="0"/>
              <a:cs typeface="Open Sans ExtraBold" panose="020B0606030504020204" pitchFamily="34" charset="0"/>
            </a:endParaRPr>
          </a:p>
          <a:p>
            <a:r>
              <a:rPr lang="en-ZA" sz="4400" b="1" dirty="0">
                <a:solidFill>
                  <a:srgbClr val="000000"/>
                </a:solidFill>
                <a:latin typeface="Open Sans ExtraBold"/>
                <a:ea typeface="Open Sans ExtraBold" panose="020B0606030504020204" pitchFamily="34" charset="0"/>
                <a:cs typeface="Open Sans ExtraBold" panose="020B0606030504020204" pitchFamily="34" charset="0"/>
              </a:rPr>
              <a:t>EMISSÕES E REPRESENTAÇÃO DA RESERVA DE CAPACIDADE</a:t>
            </a:r>
            <a:endParaRPr lang="en-US" sz="4400" b="1" dirty="0">
              <a:solidFill>
                <a:srgbClr val="000000"/>
              </a:solidFill>
              <a:latin typeface="Open Sans ExtraBold"/>
              <a:ea typeface="Open Sans ExtraBold" panose="020B0606030504020204" pitchFamily="34" charset="0"/>
              <a:cs typeface="Open Sans ExtraBold" panose="020B0606030504020204" pitchFamily="34" charset="0"/>
            </a:endParaRPr>
          </a:p>
        </p:txBody>
      </p:sp>
    </p:spTree>
    <p:extLst>
      <p:ext uri="{BB962C8B-B14F-4D97-AF65-F5344CB8AC3E}">
        <p14:creationId xmlns:p14="http://schemas.microsoft.com/office/powerpoint/2010/main" val="70185691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6E5805DF-312A-0E68-B2BD-BA359F590833}"/>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B756CC8D-EC17-35F7-0924-3D52342BABC3}"/>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t>10</a:t>
            </a:fld>
            <a:endParaRPr lang="sv-SE" sz="1000" b="1" dirty="0">
              <a:solidFill>
                <a:schemeClr val="bg1"/>
              </a:solidFill>
            </a:endParaRPr>
          </a:p>
        </p:txBody>
      </p:sp>
      <p:sp>
        <p:nvSpPr>
          <p:cNvPr id="2" name="Rectangle 1">
            <a:extLst>
              <a:ext uri="{FF2B5EF4-FFF2-40B4-BE49-F238E27FC236}">
                <a16:creationId xmlns:a16="http://schemas.microsoft.com/office/drawing/2014/main" id="{F43C04C7-F13E-CF1E-63BD-B5C358927D7F}"/>
              </a:ext>
            </a:extLst>
          </p:cNvPr>
          <p:cNvSpPr/>
          <p:nvPr/>
        </p:nvSpPr>
        <p:spPr>
          <a:xfrm>
            <a:off x="687189" y="1013844"/>
            <a:ext cx="10996811"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10.2.2 Introdução à representação de emissões em modelos de </a:t>
            </a:r>
            <a:r>
              <a:rPr lang="en-ZA"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sistemas</a:t>
            </a: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 </a:t>
            </a:r>
            <a:r>
              <a:rPr lang="en-ZA"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energéticos</a:t>
            </a: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  </a:t>
            </a:r>
          </a:p>
        </p:txBody>
      </p:sp>
      <p:sp>
        <p:nvSpPr>
          <p:cNvPr id="4" name="Title 10">
            <a:extLst>
              <a:ext uri="{FF2B5EF4-FFF2-40B4-BE49-F238E27FC236}">
                <a16:creationId xmlns:a16="http://schemas.microsoft.com/office/drawing/2014/main" id="{C95D59D2-1130-D6E3-00C8-B45FBD82FC21}"/>
              </a:ext>
            </a:extLst>
          </p:cNvPr>
          <p:cNvSpPr txBox="1">
            <a:spLocks/>
          </p:cNvSpPr>
          <p:nvPr/>
        </p:nvSpPr>
        <p:spPr>
          <a:xfrm>
            <a:off x="582415" y="140178"/>
            <a:ext cx="10361809" cy="85606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10.2 Representação de emissões</a:t>
            </a:r>
          </a:p>
        </p:txBody>
      </p:sp>
      <p:sp>
        <p:nvSpPr>
          <p:cNvPr id="5" name="Rectangle 4">
            <a:extLst>
              <a:ext uri="{FF2B5EF4-FFF2-40B4-BE49-F238E27FC236}">
                <a16:creationId xmlns:a16="http://schemas.microsoft.com/office/drawing/2014/main" id="{ACE44332-4EF3-5CA9-8D76-2ADF53739E59}"/>
              </a:ext>
            </a:extLst>
          </p:cNvPr>
          <p:cNvSpPr/>
          <p:nvPr/>
        </p:nvSpPr>
        <p:spPr>
          <a:xfrm>
            <a:off x="715856" y="1557499"/>
            <a:ext cx="10285520" cy="4708981"/>
          </a:xfrm>
          <a:prstGeom prst="rect">
            <a:avLst/>
          </a:prstGeom>
        </p:spPr>
        <p:txBody>
          <a:bodyPr wrap="square" lIns="91440" tIns="45720" rIns="91440" bIns="45720" anchor="t">
            <a:spAutoFit/>
          </a:bodyPr>
          <a:lstStyle/>
          <a:p>
            <a:pPr>
              <a:spcAft>
                <a:spcPts val="1200"/>
              </a:spcAft>
            </a:pPr>
            <a:r>
              <a:rPr lang="en-ZA" sz="2400" b="1" dirty="0">
                <a:latin typeface="Open Sans"/>
                <a:ea typeface="Open Sans" panose="020B0606030504020204" pitchFamily="34" charset="0"/>
                <a:cs typeface="Open Sans" panose="020B0606030504020204" pitchFamily="34" charset="0"/>
              </a:rPr>
              <a:t>Emissões dependentes de combustível:</a:t>
            </a:r>
          </a:p>
          <a:p>
            <a:pPr marL="342900" indent="-342900">
              <a:spcAft>
                <a:spcPts val="1200"/>
              </a:spcAft>
              <a:buFont typeface="Arial"/>
              <a:buChar char="•"/>
            </a:pPr>
            <a:r>
              <a:rPr lang="en-ZA" sz="2400" dirty="0">
                <a:solidFill>
                  <a:srgbClr val="000000"/>
                </a:solidFill>
                <a:latin typeface="Open Sans"/>
                <a:ea typeface="Open Sans" panose="020B0606030504020204" pitchFamily="34" charset="0"/>
                <a:cs typeface="Open Sans" panose="020B0606030504020204" pitchFamily="34" charset="0"/>
              </a:rPr>
              <a:t>Emissões que podem ser estimadas com bastante precisão com base na quantidade total de combustíveis queimados e no conteúdo médio de carbono dos combustíveis </a:t>
            </a:r>
          </a:p>
          <a:p>
            <a:pPr marL="342900" indent="-342900">
              <a:spcAft>
                <a:spcPts val="1200"/>
              </a:spcAft>
              <a:buFont typeface="Arial"/>
              <a:buChar char="•"/>
            </a:pPr>
            <a:r>
              <a:rPr lang="en-ZA" sz="2400" dirty="0">
                <a:solidFill>
                  <a:srgbClr val="000000"/>
                </a:solidFill>
                <a:latin typeface="Open Sans"/>
                <a:ea typeface="Open Sans" panose="020B0606030504020204" pitchFamily="34" charset="0"/>
                <a:cs typeface="Open Sans" panose="020B0606030504020204" pitchFamily="34" charset="0"/>
              </a:rPr>
              <a:t>Por exemplo, dióxido de carbono</a:t>
            </a:r>
          </a:p>
          <a:p>
            <a:pPr marL="342900" indent="-342900">
              <a:spcAft>
                <a:spcPts val="1200"/>
              </a:spcAft>
              <a:buFont typeface="Arial"/>
              <a:buChar char="•"/>
            </a:pPr>
            <a:endParaRPr lang="en-ZA" sz="2400" dirty="0">
              <a:solidFill>
                <a:srgbClr val="000000"/>
              </a:solidFill>
              <a:latin typeface="Open Sans" panose="020B0606030504020204" pitchFamily="34" charset="0"/>
              <a:ea typeface="Open Sans" panose="020B0606030504020204" pitchFamily="34" charset="0"/>
              <a:cs typeface="Open Sans" panose="020B0606030504020204" pitchFamily="34" charset="0"/>
            </a:endParaRPr>
          </a:p>
          <a:p>
            <a:pPr>
              <a:spcAft>
                <a:spcPts val="1200"/>
              </a:spcAft>
            </a:pPr>
            <a:r>
              <a:rPr lang="en-ZA" sz="2400" b="1" dirty="0">
                <a:solidFill>
                  <a:srgbClr val="000000"/>
                </a:solidFill>
                <a:latin typeface="Open Sans"/>
                <a:ea typeface="Open Sans" panose="020B0606030504020204" pitchFamily="34" charset="0"/>
                <a:cs typeface="Open Sans" panose="020B0606030504020204" pitchFamily="34" charset="0"/>
              </a:rPr>
              <a:t>Emissões dependentes de tecnologia</a:t>
            </a:r>
          </a:p>
          <a:p>
            <a:pPr marL="342900" indent="-342900">
              <a:spcAft>
                <a:spcPts val="1200"/>
              </a:spcAft>
              <a:buFont typeface="Arial"/>
              <a:buChar char="•"/>
            </a:pPr>
            <a:r>
              <a:rPr lang="en-ZA" sz="2400" dirty="0">
                <a:solidFill>
                  <a:srgbClr val="000000"/>
                </a:solidFill>
                <a:latin typeface="Open Sans"/>
                <a:ea typeface="Open Sans" panose="020B0606030504020204" pitchFamily="34" charset="0"/>
                <a:cs typeface="Open Sans" panose="020B0606030504020204" pitchFamily="34" charset="0"/>
              </a:rPr>
              <a:t>As emissões dependem significativamente da tecnologia de combustão e das condições operacionais utilizadas, como o tipo específico de usina de energia</a:t>
            </a:r>
          </a:p>
          <a:p>
            <a:pPr marL="342900" indent="-342900">
              <a:spcAft>
                <a:spcPts val="1200"/>
              </a:spcAft>
              <a:buFont typeface="Arial"/>
              <a:buChar char="•"/>
            </a:pPr>
            <a:r>
              <a:rPr lang="en-ZA" sz="2400" dirty="0">
                <a:solidFill>
                  <a:srgbClr val="000000"/>
                </a:solidFill>
                <a:latin typeface="Open Sans"/>
                <a:ea typeface="Open Sans" panose="020B0606030504020204" pitchFamily="34" charset="0"/>
                <a:cs typeface="Open Sans" panose="020B0606030504020204" pitchFamily="34" charset="0"/>
              </a:rPr>
              <a:t>Por exemplo, óxidos nitrosos </a:t>
            </a:r>
          </a:p>
        </p:txBody>
      </p:sp>
      <p:pic>
        <p:nvPicPr>
          <p:cNvPr id="6" name="synthesize (21)">
            <a:hlinkClick r:id="" action="ppaction://media"/>
            <a:extLst>
              <a:ext uri="{FF2B5EF4-FFF2-40B4-BE49-F238E27FC236}">
                <a16:creationId xmlns:a16="http://schemas.microsoft.com/office/drawing/2014/main" id="{CB87775D-0292-D1CC-B51B-CB989438A2DF}"/>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724606" y="140178"/>
            <a:ext cx="884979" cy="884979"/>
          </a:xfrm>
          <a:prstGeom prst="rect">
            <a:avLst/>
          </a:prstGeom>
        </p:spPr>
      </p:pic>
    </p:spTree>
    <p:extLst>
      <p:ext uri="{BB962C8B-B14F-4D97-AF65-F5344CB8AC3E}">
        <p14:creationId xmlns:p14="http://schemas.microsoft.com/office/powerpoint/2010/main" val="23215790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7576"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972327E7-542B-4B5A-57F8-35B0BDEED2F3}"/>
            </a:ext>
          </a:extLst>
        </p:cNvPr>
        <p:cNvGrpSpPr/>
        <p:nvPr/>
      </p:nvGrpSpPr>
      <p:grpSpPr>
        <a:xfrm>
          <a:off x="0" y="0"/>
          <a:ext cx="0" cy="0"/>
          <a:chOff x="0" y="0"/>
          <a:chExt cx="0" cy="0"/>
        </a:xfrm>
      </p:grpSpPr>
      <p:pic>
        <p:nvPicPr>
          <p:cNvPr id="6" name="Picture 5" descr="A diagram of a computer&#10;&#10;Description automatically generated">
            <a:extLst>
              <a:ext uri="{FF2B5EF4-FFF2-40B4-BE49-F238E27FC236}">
                <a16:creationId xmlns:a16="http://schemas.microsoft.com/office/drawing/2014/main" id="{B760BC38-7080-0D53-0E75-231E7EFE247D}"/>
              </a:ext>
            </a:extLst>
          </p:cNvPr>
          <p:cNvPicPr>
            <a:picLocks noChangeAspect="1"/>
          </p:cNvPicPr>
          <p:nvPr/>
        </p:nvPicPr>
        <p:blipFill>
          <a:blip r:embed="rId5"/>
          <a:stretch>
            <a:fillRect/>
          </a:stretch>
        </p:blipFill>
        <p:spPr>
          <a:xfrm>
            <a:off x="544678" y="1305560"/>
            <a:ext cx="10767177" cy="5246052"/>
          </a:xfrm>
          <a:prstGeom prst="rect">
            <a:avLst/>
          </a:prstGeom>
        </p:spPr>
      </p:pic>
      <p:sp>
        <p:nvSpPr>
          <p:cNvPr id="3" name="Slide Number Placeholder 1">
            <a:extLst>
              <a:ext uri="{FF2B5EF4-FFF2-40B4-BE49-F238E27FC236}">
                <a16:creationId xmlns:a16="http://schemas.microsoft.com/office/drawing/2014/main" id="{D8192DFF-C0C7-BC89-6219-3CF367BA0E7B}"/>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t>11</a:t>
            </a:fld>
            <a:endParaRPr lang="sv-SE" sz="1000" b="1" dirty="0">
              <a:solidFill>
                <a:schemeClr val="bg1"/>
              </a:solidFill>
            </a:endParaRPr>
          </a:p>
        </p:txBody>
      </p:sp>
      <p:sp>
        <p:nvSpPr>
          <p:cNvPr id="2" name="Rectangle 1">
            <a:extLst>
              <a:ext uri="{FF2B5EF4-FFF2-40B4-BE49-F238E27FC236}">
                <a16:creationId xmlns:a16="http://schemas.microsoft.com/office/drawing/2014/main" id="{58C75934-E05B-766E-97FC-825D96DEDB86}"/>
              </a:ext>
            </a:extLst>
          </p:cNvPr>
          <p:cNvSpPr/>
          <p:nvPr/>
        </p:nvSpPr>
        <p:spPr>
          <a:xfrm>
            <a:off x="687189" y="1013844"/>
            <a:ext cx="10499923"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10.2.3 Representação de emissões no </a:t>
            </a:r>
            <a:r>
              <a:rPr lang="en-ZA"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OSeMOSYS</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4" name="Title 10">
            <a:extLst>
              <a:ext uri="{FF2B5EF4-FFF2-40B4-BE49-F238E27FC236}">
                <a16:creationId xmlns:a16="http://schemas.microsoft.com/office/drawing/2014/main" id="{8149481A-0C91-EA1C-1A3B-9FDA088F162C}"/>
              </a:ext>
            </a:extLst>
          </p:cNvPr>
          <p:cNvSpPr txBox="1">
            <a:spLocks/>
          </p:cNvSpPr>
          <p:nvPr/>
        </p:nvSpPr>
        <p:spPr>
          <a:xfrm>
            <a:off x="582415" y="127419"/>
            <a:ext cx="10361809" cy="868826"/>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10.2 Representação de emissões</a:t>
            </a:r>
          </a:p>
        </p:txBody>
      </p:sp>
      <p:sp>
        <p:nvSpPr>
          <p:cNvPr id="8" name="Rectangle: Rounded Corners 7">
            <a:extLst>
              <a:ext uri="{FF2B5EF4-FFF2-40B4-BE49-F238E27FC236}">
                <a16:creationId xmlns:a16="http://schemas.microsoft.com/office/drawing/2014/main" id="{56FC6965-7652-60D8-DF12-FDAF2D9A3BF8}"/>
              </a:ext>
            </a:extLst>
          </p:cNvPr>
          <p:cNvSpPr/>
          <p:nvPr/>
        </p:nvSpPr>
        <p:spPr>
          <a:xfrm>
            <a:off x="428625" y="2014537"/>
            <a:ext cx="1014413" cy="2400300"/>
          </a:xfrm>
          <a:prstGeom prst="roundRect">
            <a:avLst/>
          </a:prstGeom>
          <a:noFill/>
          <a:ln w="5715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9" name="Rectangle: Rounded Corners 8">
            <a:extLst>
              <a:ext uri="{FF2B5EF4-FFF2-40B4-BE49-F238E27FC236}">
                <a16:creationId xmlns:a16="http://schemas.microsoft.com/office/drawing/2014/main" id="{60300EF0-C339-3EDE-939A-2EC43BF368E9}"/>
              </a:ext>
            </a:extLst>
          </p:cNvPr>
          <p:cNvSpPr/>
          <p:nvPr/>
        </p:nvSpPr>
        <p:spPr>
          <a:xfrm>
            <a:off x="3824289" y="2166937"/>
            <a:ext cx="1014413" cy="2247900"/>
          </a:xfrm>
          <a:prstGeom prst="roundRect">
            <a:avLst/>
          </a:prstGeom>
          <a:noFill/>
          <a:ln w="5715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0" name="TextBox 9">
            <a:extLst>
              <a:ext uri="{FF2B5EF4-FFF2-40B4-BE49-F238E27FC236}">
                <a16:creationId xmlns:a16="http://schemas.microsoft.com/office/drawing/2014/main" id="{61D78648-E33E-1D17-1B4D-83459EA0BF95}"/>
              </a:ext>
            </a:extLst>
          </p:cNvPr>
          <p:cNvSpPr txBox="1"/>
          <p:nvPr/>
        </p:nvSpPr>
        <p:spPr>
          <a:xfrm>
            <a:off x="-100013" y="1342912"/>
            <a:ext cx="2071687" cy="507831"/>
          </a:xfrm>
          <a:prstGeom prst="rect">
            <a:avLst/>
          </a:prstGeom>
          <a:noFill/>
        </p:spPr>
        <p:txBody>
          <a:bodyPr wrap="square" rtlCol="0">
            <a:spAutoFit/>
          </a:bodyPr>
          <a:lstStyle/>
          <a:p>
            <a:pPr algn="ctr"/>
            <a:r>
              <a:rPr lang="es-CO" sz="900" b="1" dirty="0" err="1">
                <a:solidFill>
                  <a:srgbClr val="C00000"/>
                </a:solidFill>
              </a:rPr>
              <a:t>As emissões </a:t>
            </a:r>
            <a:r>
              <a:rPr lang="es-CO" sz="900" b="1" dirty="0">
                <a:solidFill>
                  <a:srgbClr val="C00000"/>
                </a:solidFill>
              </a:rPr>
              <a:t>dependentes de </a:t>
            </a:r>
            <a:r>
              <a:rPr lang="es-CO" sz="900" b="1" dirty="0" err="1">
                <a:solidFill>
                  <a:srgbClr val="C00000"/>
                </a:solidFill>
              </a:rPr>
              <a:t>combustível </a:t>
            </a:r>
            <a:r>
              <a:rPr lang="es-CO" sz="900" b="1" dirty="0">
                <a:solidFill>
                  <a:srgbClr val="C00000"/>
                </a:solidFill>
              </a:rPr>
              <a:t>são </a:t>
            </a:r>
            <a:r>
              <a:rPr lang="es-CO" sz="900" b="1" dirty="0" err="1">
                <a:solidFill>
                  <a:srgbClr val="C00000"/>
                </a:solidFill>
              </a:rPr>
              <a:t>contabilizadas </a:t>
            </a:r>
            <a:r>
              <a:rPr lang="es-CO" sz="900" b="1" dirty="0">
                <a:solidFill>
                  <a:srgbClr val="C00000"/>
                </a:solidFill>
              </a:rPr>
              <a:t>nas </a:t>
            </a:r>
            <a:r>
              <a:rPr lang="es-CO" sz="900" b="1" dirty="0" err="1">
                <a:solidFill>
                  <a:srgbClr val="C00000"/>
                </a:solidFill>
              </a:rPr>
              <a:t>tecnologias de fornecimento de energia primária</a:t>
            </a:r>
            <a:endParaRPr lang="es-CO" sz="900" b="1" dirty="0">
              <a:solidFill>
                <a:srgbClr val="C00000"/>
              </a:solidFill>
            </a:endParaRPr>
          </a:p>
        </p:txBody>
      </p:sp>
      <p:sp>
        <p:nvSpPr>
          <p:cNvPr id="11" name="TextBox 10">
            <a:extLst>
              <a:ext uri="{FF2B5EF4-FFF2-40B4-BE49-F238E27FC236}">
                <a16:creationId xmlns:a16="http://schemas.microsoft.com/office/drawing/2014/main" id="{EF804A88-812E-4B9D-3B75-A1B7E9847989}"/>
              </a:ext>
            </a:extLst>
          </p:cNvPr>
          <p:cNvSpPr txBox="1"/>
          <p:nvPr/>
        </p:nvSpPr>
        <p:spPr>
          <a:xfrm>
            <a:off x="3295651" y="1358918"/>
            <a:ext cx="2071687" cy="784830"/>
          </a:xfrm>
          <a:prstGeom prst="rect">
            <a:avLst/>
          </a:prstGeom>
          <a:noFill/>
        </p:spPr>
        <p:txBody>
          <a:bodyPr wrap="square" rtlCol="0">
            <a:spAutoFit/>
          </a:bodyPr>
          <a:lstStyle/>
          <a:p>
            <a:pPr algn="ctr"/>
            <a:r>
              <a:rPr lang="es-CO" sz="900" b="1" dirty="0">
                <a:solidFill>
                  <a:srgbClr val="C00000"/>
                </a:solidFill>
              </a:rPr>
              <a:t>As </a:t>
            </a:r>
            <a:r>
              <a:rPr lang="es-CO" sz="900" b="1" dirty="0" err="1">
                <a:solidFill>
                  <a:srgbClr val="C00000"/>
                </a:solidFill>
              </a:rPr>
              <a:t>emissões</a:t>
            </a:r>
            <a:r>
              <a:rPr lang="es-CO" sz="900" b="1" dirty="0">
                <a:solidFill>
                  <a:srgbClr val="C00000"/>
                </a:solidFill>
              </a:rPr>
              <a:t> dependentes de </a:t>
            </a:r>
            <a:r>
              <a:rPr lang="es-CO" sz="900" b="1" dirty="0" err="1">
                <a:solidFill>
                  <a:srgbClr val="C00000"/>
                </a:solidFill>
              </a:rPr>
              <a:t>tecnologia</a:t>
            </a:r>
            <a:r>
              <a:rPr lang="es-CO" sz="900" b="1" dirty="0">
                <a:solidFill>
                  <a:srgbClr val="C00000"/>
                </a:solidFill>
              </a:rPr>
              <a:t> são contabilizadas em </a:t>
            </a:r>
            <a:r>
              <a:rPr lang="es-CO" sz="900" b="1" dirty="0" err="1">
                <a:solidFill>
                  <a:srgbClr val="C00000"/>
                </a:solidFill>
              </a:rPr>
              <a:t>tecnologias</a:t>
            </a:r>
            <a:r>
              <a:rPr lang="es-CO" sz="900" b="1" dirty="0">
                <a:solidFill>
                  <a:srgbClr val="C00000"/>
                </a:solidFill>
              </a:rPr>
              <a:t> que </a:t>
            </a:r>
            <a:r>
              <a:rPr lang="es-CO" sz="900" b="1" dirty="0" err="1">
                <a:solidFill>
                  <a:srgbClr val="C00000"/>
                </a:solidFill>
              </a:rPr>
              <a:t>usam</a:t>
            </a:r>
            <a:r>
              <a:rPr lang="es-CO" sz="900" b="1" dirty="0">
                <a:solidFill>
                  <a:srgbClr val="C00000"/>
                </a:solidFill>
              </a:rPr>
              <a:t> </a:t>
            </a:r>
            <a:r>
              <a:rPr lang="es-CO" sz="900" b="1" dirty="0" err="1">
                <a:solidFill>
                  <a:srgbClr val="C00000"/>
                </a:solidFill>
              </a:rPr>
              <a:t>combustíveis</a:t>
            </a:r>
            <a:r>
              <a:rPr lang="es-CO" sz="900" b="1" dirty="0">
                <a:solidFill>
                  <a:srgbClr val="C00000"/>
                </a:solidFill>
              </a:rPr>
              <a:t> </a:t>
            </a:r>
            <a:r>
              <a:rPr lang="es-CO" sz="900" b="1" dirty="0" err="1">
                <a:solidFill>
                  <a:srgbClr val="C00000"/>
                </a:solidFill>
              </a:rPr>
              <a:t>fósseis</a:t>
            </a:r>
            <a:r>
              <a:rPr lang="es-CO" sz="900" b="1" dirty="0">
                <a:solidFill>
                  <a:srgbClr val="C00000"/>
                </a:solidFill>
              </a:rPr>
              <a:t>, por </a:t>
            </a:r>
            <a:r>
              <a:rPr lang="es-CO" sz="900" b="1" dirty="0" err="1">
                <a:solidFill>
                  <a:srgbClr val="C00000"/>
                </a:solidFill>
              </a:rPr>
              <a:t>exemplo</a:t>
            </a:r>
            <a:r>
              <a:rPr lang="es-CO" sz="900" b="1" dirty="0">
                <a:solidFill>
                  <a:srgbClr val="C00000"/>
                </a:solidFill>
              </a:rPr>
              <a:t>, usinas</a:t>
            </a:r>
          </a:p>
        </p:txBody>
      </p:sp>
      <p:pic>
        <p:nvPicPr>
          <p:cNvPr id="5" name="synthesize (22)">
            <a:hlinkClick r:id="" action="ppaction://media"/>
            <a:extLst>
              <a:ext uri="{FF2B5EF4-FFF2-40B4-BE49-F238E27FC236}">
                <a16:creationId xmlns:a16="http://schemas.microsoft.com/office/drawing/2014/main" id="{B5C62237-878A-32B4-4EB4-6BB6D5FCF754}"/>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217909" y="306388"/>
            <a:ext cx="868826" cy="868826"/>
          </a:xfrm>
          <a:prstGeom prst="rect">
            <a:avLst/>
          </a:prstGeom>
        </p:spPr>
      </p:pic>
    </p:spTree>
    <p:extLst>
      <p:ext uri="{BB962C8B-B14F-4D97-AF65-F5344CB8AC3E}">
        <p14:creationId xmlns:p14="http://schemas.microsoft.com/office/powerpoint/2010/main" val="40299929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8792"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4466FD54-4479-B2A2-7E71-2026CF009AE9}"/>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9C5F3A77-FFA9-C3D4-2398-A071D51DC8E0}"/>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t>12</a:t>
            </a:fld>
            <a:endParaRPr lang="sv-SE" sz="1000" b="1" dirty="0">
              <a:solidFill>
                <a:schemeClr val="bg1"/>
              </a:solidFill>
            </a:endParaRPr>
          </a:p>
        </p:txBody>
      </p:sp>
      <p:sp>
        <p:nvSpPr>
          <p:cNvPr id="2" name="Rectangle 1">
            <a:extLst>
              <a:ext uri="{FF2B5EF4-FFF2-40B4-BE49-F238E27FC236}">
                <a16:creationId xmlns:a16="http://schemas.microsoft.com/office/drawing/2014/main" id="{E8C5A19F-94E2-AC7E-0FF8-75C6D3EEA617}"/>
              </a:ext>
            </a:extLst>
          </p:cNvPr>
          <p:cNvSpPr/>
          <p:nvPr/>
        </p:nvSpPr>
        <p:spPr>
          <a:xfrm>
            <a:off x="687189" y="1013844"/>
            <a:ext cx="10499923"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10.2.4 Taxa de atividade de emissão</a:t>
            </a:r>
          </a:p>
        </p:txBody>
      </p:sp>
      <p:sp>
        <p:nvSpPr>
          <p:cNvPr id="4" name="Title 10">
            <a:extLst>
              <a:ext uri="{FF2B5EF4-FFF2-40B4-BE49-F238E27FC236}">
                <a16:creationId xmlns:a16="http://schemas.microsoft.com/office/drawing/2014/main" id="{64F5AE1B-38D8-352A-1786-95BD4EF5E9F8}"/>
              </a:ext>
            </a:extLst>
          </p:cNvPr>
          <p:cNvSpPr txBox="1">
            <a:spLocks/>
          </p:cNvSpPr>
          <p:nvPr/>
        </p:nvSpPr>
        <p:spPr>
          <a:xfrm>
            <a:off x="582415" y="166938"/>
            <a:ext cx="10361809" cy="82930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10.2 Representação de emissões</a:t>
            </a:r>
          </a:p>
        </p:txBody>
      </p:sp>
      <p:sp>
        <p:nvSpPr>
          <p:cNvPr id="6" name="TextBox 5">
            <a:extLst>
              <a:ext uri="{FF2B5EF4-FFF2-40B4-BE49-F238E27FC236}">
                <a16:creationId xmlns:a16="http://schemas.microsoft.com/office/drawing/2014/main" id="{888ED91B-9A2D-7E8F-83E8-F0CDC8CF63A4}"/>
              </a:ext>
            </a:extLst>
          </p:cNvPr>
          <p:cNvSpPr txBox="1"/>
          <p:nvPr/>
        </p:nvSpPr>
        <p:spPr>
          <a:xfrm>
            <a:off x="582415" y="1652914"/>
            <a:ext cx="10604697" cy="1569660"/>
          </a:xfrm>
          <a:prstGeom prst="rect">
            <a:avLst/>
          </a:prstGeom>
          <a:noFill/>
        </p:spPr>
        <p:txBody>
          <a:bodyPr wrap="square">
            <a:spAutoFit/>
          </a:bodyPr>
          <a:lstStyle/>
          <a:p>
            <a:pPr marL="342900" indent="-342900">
              <a:spcAft>
                <a:spcPts val="1200"/>
              </a:spcAft>
              <a:buFont typeface="Arial"/>
              <a:buChar char="•"/>
            </a:pPr>
            <a:r>
              <a:rPr lang="en-ZA" sz="2400" b="1" dirty="0">
                <a:solidFill>
                  <a:srgbClr val="000000"/>
                </a:solidFill>
                <a:latin typeface="Open Sans"/>
                <a:ea typeface="Open Sans" panose="020B0606030504020204" pitchFamily="34" charset="0"/>
                <a:cs typeface="Open Sans" panose="020B0606030504020204" pitchFamily="34" charset="0"/>
              </a:rPr>
              <a:t>Taxa de atividade de emissão [</a:t>
            </a:r>
            <a:r>
              <a:rPr lang="en-ZA" sz="2400" b="1" dirty="0">
                <a:latin typeface="Open Sans"/>
                <a:ea typeface="Open Sans" panose="020B0606030504020204" pitchFamily="34" charset="0"/>
                <a:cs typeface="Open Sans" panose="020B0606030504020204" pitchFamily="34" charset="0"/>
              </a:rPr>
              <a:t>Mt/PJ</a:t>
            </a:r>
            <a:r>
              <a:rPr lang="en-ZA" sz="2400" b="1" dirty="0">
                <a:solidFill>
                  <a:srgbClr val="000000"/>
                </a:solidFill>
                <a:latin typeface="Open Sans"/>
                <a:ea typeface="Open Sans" panose="020B0606030504020204" pitchFamily="34" charset="0"/>
                <a:cs typeface="Open Sans" panose="020B0606030504020204" pitchFamily="34" charset="0"/>
              </a:rPr>
              <a:t>]: </a:t>
            </a:r>
            <a:r>
              <a:rPr lang="en-ZA" sz="2400" dirty="0">
                <a:solidFill>
                  <a:srgbClr val="000000"/>
                </a:solidFill>
                <a:latin typeface="Open Sans"/>
                <a:ea typeface="Open Sans" panose="020B0606030504020204" pitchFamily="34" charset="0"/>
                <a:cs typeface="Open Sans" panose="020B0606030504020204" pitchFamily="34" charset="0"/>
              </a:rPr>
              <a:t>define a taxa de emissão de cada tecnologia. Podemos estimar a taxa de atividade de emissão dividindo o </a:t>
            </a:r>
            <a:r>
              <a:rPr lang="en-ZA" sz="2400" dirty="0">
                <a:latin typeface="Open Sans"/>
                <a:ea typeface="Open Sans" panose="020B0606030504020204" pitchFamily="34" charset="0"/>
                <a:cs typeface="Open Sans" panose="020B0606030504020204" pitchFamily="34" charset="0"/>
              </a:rPr>
              <a:t>fator de emissão do combustível </a:t>
            </a:r>
            <a:r>
              <a:rPr lang="en-ZA" sz="2400" dirty="0">
                <a:solidFill>
                  <a:srgbClr val="000000"/>
                </a:solidFill>
                <a:latin typeface="Open Sans"/>
                <a:ea typeface="Open Sans" panose="020B0606030504020204" pitchFamily="34" charset="0"/>
                <a:cs typeface="Open Sans" panose="020B0606030504020204" pitchFamily="34" charset="0"/>
              </a:rPr>
              <a:t>de entrada </a:t>
            </a:r>
            <a:r>
              <a:rPr lang="en-ZA" sz="2400" dirty="0">
                <a:latin typeface="Open Sans"/>
                <a:ea typeface="Open Sans" panose="020B0606030504020204" pitchFamily="34" charset="0"/>
                <a:cs typeface="Open Sans" panose="020B0606030504020204" pitchFamily="34" charset="0"/>
              </a:rPr>
              <a:t>pela eficiência da tecnologia. </a:t>
            </a:r>
            <a:endParaRPr lang="en-ZA" sz="2400" dirty="0">
              <a:solidFill>
                <a:srgbClr val="000000"/>
              </a:solidFill>
              <a:latin typeface="Open Sans"/>
              <a:ea typeface="Open Sans" panose="020B0606030504020204" pitchFamily="34" charset="0"/>
              <a:cs typeface="Open Sans" panose="020B0606030504020204" pitchFamily="34" charset="0"/>
            </a:endParaRPr>
          </a:p>
        </p:txBody>
      </p:sp>
      <mc:AlternateContent xmlns:mc="http://schemas.openxmlformats.org/markup-compatibility/2006" xmlns:a14="http://schemas.microsoft.com/office/drawing/2010/main">
        <mc:Choice Requires="a14">
          <p:sp>
            <p:nvSpPr>
              <p:cNvPr id="7" name="CuadroTexto 5">
                <a:extLst>
                  <a:ext uri="{FF2B5EF4-FFF2-40B4-BE49-F238E27FC236}">
                    <a16:creationId xmlns:a16="http://schemas.microsoft.com/office/drawing/2014/main" id="{402EA676-872F-9EB3-4F7F-F9B5A5731590}"/>
                  </a:ext>
                </a:extLst>
              </p:cNvPr>
              <p:cNvSpPr txBox="1"/>
              <p:nvPr/>
            </p:nvSpPr>
            <p:spPr>
              <a:xfrm>
                <a:off x="-130195" y="3429000"/>
                <a:ext cx="11787027" cy="1306640"/>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s-CO" sz="2600" i="1" smtClean="0">
                          <a:solidFill>
                            <a:schemeClr val="tx1"/>
                          </a:solidFill>
                          <a:latin typeface="Cambria Math" panose="02040503050406030204" pitchFamily="18" charset="0"/>
                        </a:rPr>
                        <m:t>𝐸𝑚𝑖𝑠𝑠𝑖𝑜𝑛</m:t>
                      </m:r>
                      <m:r>
                        <a:rPr lang="es-CO" sz="2600" i="0">
                          <a:solidFill>
                            <a:schemeClr val="tx1"/>
                          </a:solidFill>
                          <a:latin typeface="Cambria Math" panose="02040503050406030204" pitchFamily="18" charset="0"/>
                        </a:rPr>
                        <m:t> </m:t>
                      </m:r>
                      <m:r>
                        <a:rPr lang="es-CO" sz="2600" b="0" i="1" smtClean="0">
                          <a:solidFill>
                            <a:schemeClr val="tx1"/>
                          </a:solidFill>
                          <a:latin typeface="Cambria Math" panose="02040503050406030204" pitchFamily="18" charset="0"/>
                        </a:rPr>
                        <m:t>𝐴𝑐𝑡𝑖𝑣𝑖𝑡𝑦</m:t>
                      </m:r>
                      <m:r>
                        <a:rPr lang="es-CO" sz="2600" b="0" i="1" smtClean="0">
                          <a:solidFill>
                            <a:schemeClr val="tx1"/>
                          </a:solidFill>
                          <a:latin typeface="Cambria Math" panose="02040503050406030204" pitchFamily="18" charset="0"/>
                        </a:rPr>
                        <m:t> </m:t>
                      </m:r>
                      <m:r>
                        <a:rPr lang="es-CO" sz="2600" b="0" i="1" smtClean="0">
                          <a:solidFill>
                            <a:schemeClr val="tx1"/>
                          </a:solidFill>
                          <a:latin typeface="Cambria Math" panose="02040503050406030204" pitchFamily="18" charset="0"/>
                        </a:rPr>
                        <m:t>𝑅𝑎𝑡𝑖𝑜</m:t>
                      </m:r>
                      <m:d>
                        <m:dPr>
                          <m:begChr m:val="["/>
                          <m:endChr m:val="]"/>
                          <m:ctrlPr>
                            <a:rPr lang="es-CO" sz="2600" i="1">
                              <a:solidFill>
                                <a:schemeClr val="tx1"/>
                              </a:solidFill>
                              <a:latin typeface="Cambria Math" panose="02040503050406030204" pitchFamily="18" charset="0"/>
                            </a:rPr>
                          </m:ctrlPr>
                        </m:dPr>
                        <m:e>
                          <m:f>
                            <m:fPr>
                              <m:ctrlPr>
                                <a:rPr lang="es-CO" sz="2600" i="1">
                                  <a:solidFill>
                                    <a:schemeClr val="tx1"/>
                                  </a:solidFill>
                                  <a:latin typeface="Cambria Math" panose="02040503050406030204" pitchFamily="18" charset="0"/>
                                </a:rPr>
                              </m:ctrlPr>
                            </m:fPr>
                            <m:num>
                              <m:r>
                                <a:rPr lang="es-CO" sz="2600" b="0" i="1" smtClean="0">
                                  <a:solidFill>
                                    <a:schemeClr val="tx1"/>
                                  </a:solidFill>
                                  <a:latin typeface="Cambria Math" panose="02040503050406030204" pitchFamily="18" charset="0"/>
                                </a:rPr>
                                <m:t>𝑀𝑡</m:t>
                              </m:r>
                            </m:num>
                            <m:den>
                              <m:r>
                                <a:rPr lang="es-CO" sz="2600" i="1">
                                  <a:solidFill>
                                    <a:schemeClr val="tx1"/>
                                  </a:solidFill>
                                  <a:latin typeface="Cambria Math" panose="02040503050406030204" pitchFamily="18" charset="0"/>
                                </a:rPr>
                                <m:t>𝑃𝐽</m:t>
                              </m:r>
                            </m:den>
                          </m:f>
                        </m:e>
                      </m:d>
                      <m:r>
                        <a:rPr lang="es-CO" sz="2600" i="0">
                          <a:solidFill>
                            <a:schemeClr val="tx1"/>
                          </a:solidFill>
                          <a:latin typeface="Cambria Math" panose="02040503050406030204" pitchFamily="18" charset="0"/>
                        </a:rPr>
                        <m:t>=</m:t>
                      </m:r>
                      <m:f>
                        <m:fPr>
                          <m:ctrlPr>
                            <a:rPr lang="es-CO" sz="2600" i="1">
                              <a:solidFill>
                                <a:schemeClr val="tx1"/>
                              </a:solidFill>
                              <a:latin typeface="Cambria Math" panose="02040503050406030204" pitchFamily="18" charset="0"/>
                            </a:rPr>
                          </m:ctrlPr>
                        </m:fPr>
                        <m:num>
                          <m:r>
                            <a:rPr lang="es-CO" sz="2600" i="1">
                              <a:solidFill>
                                <a:schemeClr val="tx1"/>
                              </a:solidFill>
                              <a:latin typeface="Cambria Math" panose="02040503050406030204" pitchFamily="18" charset="0"/>
                            </a:rPr>
                            <m:t>𝐹𝑢𝑒𝑙</m:t>
                          </m:r>
                          <m:r>
                            <a:rPr lang="es-CO" sz="2600" i="0">
                              <a:solidFill>
                                <a:schemeClr val="tx1"/>
                              </a:solidFill>
                              <a:latin typeface="Cambria Math" panose="02040503050406030204" pitchFamily="18" charset="0"/>
                            </a:rPr>
                            <m:t> </m:t>
                          </m:r>
                          <m:r>
                            <a:rPr lang="es-CO" sz="2600" i="1">
                              <a:solidFill>
                                <a:schemeClr val="tx1"/>
                              </a:solidFill>
                              <a:latin typeface="Cambria Math" panose="02040503050406030204" pitchFamily="18" charset="0"/>
                            </a:rPr>
                            <m:t>𝐸𝑚𝑖𝑠𝑠𝑖𝑜𝑛</m:t>
                          </m:r>
                          <m:r>
                            <a:rPr lang="es-CO" sz="2600" i="0">
                              <a:solidFill>
                                <a:schemeClr val="tx1"/>
                              </a:solidFill>
                              <a:latin typeface="Cambria Math" panose="02040503050406030204" pitchFamily="18" charset="0"/>
                            </a:rPr>
                            <m:t> </m:t>
                          </m:r>
                          <m:r>
                            <a:rPr lang="es-CO" sz="2600" i="1">
                              <a:solidFill>
                                <a:schemeClr val="tx1"/>
                              </a:solidFill>
                              <a:latin typeface="Cambria Math" panose="02040503050406030204" pitchFamily="18" charset="0"/>
                            </a:rPr>
                            <m:t>𝑓𝑎𝑐𝑡𝑜𝑟</m:t>
                          </m:r>
                          <m:d>
                            <m:dPr>
                              <m:begChr m:val="["/>
                              <m:endChr m:val="]"/>
                              <m:ctrlPr>
                                <a:rPr lang="es-CO" sz="2600" i="1">
                                  <a:solidFill>
                                    <a:schemeClr val="tx1"/>
                                  </a:solidFill>
                                  <a:latin typeface="Cambria Math" panose="02040503050406030204" pitchFamily="18" charset="0"/>
                                </a:rPr>
                              </m:ctrlPr>
                            </m:dPr>
                            <m:e>
                              <m:f>
                                <m:fPr>
                                  <m:ctrlPr>
                                    <a:rPr lang="es-CO" sz="2600" i="1">
                                      <a:solidFill>
                                        <a:schemeClr val="tx1"/>
                                      </a:solidFill>
                                      <a:latin typeface="Cambria Math" panose="02040503050406030204" pitchFamily="18" charset="0"/>
                                    </a:rPr>
                                  </m:ctrlPr>
                                </m:fPr>
                                <m:num>
                                  <m:r>
                                    <a:rPr lang="es-CO" sz="2600" b="0" i="1" smtClean="0">
                                      <a:solidFill>
                                        <a:schemeClr val="tx1"/>
                                      </a:solidFill>
                                      <a:latin typeface="Cambria Math" panose="02040503050406030204" pitchFamily="18" charset="0"/>
                                    </a:rPr>
                                    <m:t>𝑀</m:t>
                                  </m:r>
                                  <m:r>
                                    <a:rPr lang="es-CO" sz="2600" i="1">
                                      <a:solidFill>
                                        <a:schemeClr val="tx1"/>
                                      </a:solidFill>
                                      <a:latin typeface="Cambria Math" panose="02040503050406030204" pitchFamily="18" charset="0"/>
                                    </a:rPr>
                                    <m:t>𝑡</m:t>
                                  </m:r>
                                </m:num>
                                <m:den>
                                  <m:r>
                                    <a:rPr lang="es-CO" sz="2600" i="1">
                                      <a:solidFill>
                                        <a:schemeClr val="tx1"/>
                                      </a:solidFill>
                                      <a:latin typeface="Cambria Math" panose="02040503050406030204" pitchFamily="18" charset="0"/>
                                    </a:rPr>
                                    <m:t>𝑃𝐽</m:t>
                                  </m:r>
                                </m:den>
                              </m:f>
                            </m:e>
                          </m:d>
                        </m:num>
                        <m:den>
                          <m:r>
                            <a:rPr lang="es-CO" sz="2600" i="1">
                              <a:solidFill>
                                <a:schemeClr val="tx1"/>
                              </a:solidFill>
                              <a:latin typeface="Cambria Math" panose="02040503050406030204" pitchFamily="18" charset="0"/>
                            </a:rPr>
                            <m:t>𝑇𝑒𝑐h𝑛𝑜𝑙𝑜𝑔𝑦</m:t>
                          </m:r>
                          <m:r>
                            <a:rPr lang="es-CO" sz="2600" i="0">
                              <a:solidFill>
                                <a:schemeClr val="tx1"/>
                              </a:solidFill>
                              <a:latin typeface="Cambria Math" panose="02040503050406030204" pitchFamily="18" charset="0"/>
                            </a:rPr>
                            <m:t> </m:t>
                          </m:r>
                          <m:r>
                            <a:rPr lang="es-CO" sz="2600" i="1">
                              <a:solidFill>
                                <a:schemeClr val="tx1"/>
                              </a:solidFill>
                              <a:latin typeface="Cambria Math" panose="02040503050406030204" pitchFamily="18" charset="0"/>
                            </a:rPr>
                            <m:t>𝑒𝑓𝑓𝑖𝑐𝑖𝑒𝑛𝑐𝑦</m:t>
                          </m:r>
                        </m:den>
                      </m:f>
                    </m:oMath>
                  </m:oMathPara>
                </a14:m>
                <a:endParaRPr lang="es-CO" sz="2600" dirty="0">
                  <a:solidFill>
                    <a:schemeClr val="tx1"/>
                  </a:solidFill>
                </a:endParaRPr>
              </a:p>
            </p:txBody>
          </p:sp>
        </mc:Choice>
        <mc:Fallback xmlns:p14="http://schemas.microsoft.com/office/powerpoint/2010/main" xmlns:a16="http://schemas.microsoft.com/office/drawing/2014/main" xmlns="">
          <p:sp>
            <p:nvSpPr>
              <p:cNvPr id="7" name="CuadroTexto 5">
                <a:extLst>
                  <a:ext uri="{FF2B5EF4-FFF2-40B4-BE49-F238E27FC236}">
                    <a16:creationId xmlns:a16="http://schemas.microsoft.com/office/drawing/2014/main" id="{402EA676-872F-9EB3-4F7F-F9B5A5731590}"/>
                  </a:ext>
                </a:extLst>
              </p:cNvPr>
              <p:cNvSpPr txBox="1">
                <a:spLocks noRot="1" noChangeAspect="1" noMove="1" noResize="1" noEditPoints="1" noAdjustHandles="1" noChangeArrowheads="1" noChangeShapeType="1" noTextEdit="1"/>
              </p:cNvSpPr>
              <p:nvPr/>
            </p:nvSpPr>
            <p:spPr>
              <a:xfrm>
                <a:off x="-130195" y="3429000"/>
                <a:ext cx="11787027" cy="1306640"/>
              </a:xfrm>
              <a:prstGeom prst="rect">
                <a:avLst/>
              </a:prstGeom>
              <a:blipFill>
                <a:blip r:embed="rId5"/>
                <a:stretch>
                  <a:fillRect/>
                </a:stretch>
              </a:blipFill>
            </p:spPr>
            <p:txBody>
              <a:bodyPr/>
              <a:lstStyle/>
              <a:p>
                <a:r>
                  <a:rPr lang="es-CO">
                    <a:noFill/>
                  </a:rPr>
                  <a:t> </a:t>
                </a:r>
              </a:p>
            </p:txBody>
          </p:sp>
        </mc:Fallback>
      </mc:AlternateContent>
      <p:sp>
        <p:nvSpPr>
          <p:cNvPr id="8" name="TextBox 7">
            <a:extLst>
              <a:ext uri="{FF2B5EF4-FFF2-40B4-BE49-F238E27FC236}">
                <a16:creationId xmlns:a16="http://schemas.microsoft.com/office/drawing/2014/main" id="{6F5869F9-F897-06A0-B02A-18F2BAD7D45D}"/>
              </a:ext>
            </a:extLst>
          </p:cNvPr>
          <p:cNvSpPr txBox="1"/>
          <p:nvPr/>
        </p:nvSpPr>
        <p:spPr>
          <a:xfrm>
            <a:off x="990600" y="5582546"/>
            <a:ext cx="10403114" cy="830997"/>
          </a:xfrm>
          <a:prstGeom prst="rect">
            <a:avLst/>
          </a:prstGeom>
          <a:noFill/>
        </p:spPr>
        <p:txBody>
          <a:bodyPr wrap="square">
            <a:spAutoFit/>
          </a:bodyPr>
          <a:lstStyle/>
          <a:p>
            <a:r>
              <a:rPr lang="en-US" sz="2400" dirty="0">
                <a:solidFill>
                  <a:srgbClr val="000000"/>
                </a:solidFill>
                <a:latin typeface="Open Sans"/>
                <a:ea typeface="Open Sans" panose="020B0606030504020204" pitchFamily="34" charset="0"/>
                <a:cs typeface="Open Sans" panose="020B0606030504020204" pitchFamily="34" charset="0"/>
              </a:rPr>
              <a:t>Observe que, para tecnologias primárias, a taxa de atividade de emissão é equivalente ao fator de emissão de combustível.</a:t>
            </a:r>
            <a:endParaRPr lang="es-CO" sz="2400" dirty="0"/>
          </a:p>
        </p:txBody>
      </p:sp>
      <p:pic>
        <p:nvPicPr>
          <p:cNvPr id="5" name="synthesize (23)">
            <a:hlinkClick r:id="" action="ppaction://media"/>
            <a:extLst>
              <a:ext uri="{FF2B5EF4-FFF2-40B4-BE49-F238E27FC236}">
                <a16:creationId xmlns:a16="http://schemas.microsoft.com/office/drawing/2014/main" id="{3EB024DD-0BFB-13DF-B2B9-BB78E092ABD0}"/>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9013371" y="256202"/>
            <a:ext cx="939527" cy="939527"/>
          </a:xfrm>
          <a:prstGeom prst="rect">
            <a:avLst/>
          </a:prstGeom>
        </p:spPr>
      </p:pic>
    </p:spTree>
    <p:extLst>
      <p:ext uri="{BB962C8B-B14F-4D97-AF65-F5344CB8AC3E}">
        <p14:creationId xmlns:p14="http://schemas.microsoft.com/office/powerpoint/2010/main" val="23738339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7168"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9CA79E76-B32E-500B-45E7-8851503BB352}"/>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5CCDB649-D8D6-E5A4-73A2-22A5CF01D2AD}"/>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t>13</a:t>
            </a:fld>
            <a:endParaRPr lang="sv-SE" sz="1000" b="1" dirty="0">
              <a:solidFill>
                <a:schemeClr val="bg1"/>
              </a:solidFill>
            </a:endParaRPr>
          </a:p>
        </p:txBody>
      </p:sp>
      <p:sp>
        <p:nvSpPr>
          <p:cNvPr id="2" name="Rectangle 1">
            <a:extLst>
              <a:ext uri="{FF2B5EF4-FFF2-40B4-BE49-F238E27FC236}">
                <a16:creationId xmlns:a16="http://schemas.microsoft.com/office/drawing/2014/main" id="{5D5D4216-CD14-E7E8-8C54-7E0869F8FABF}"/>
              </a:ext>
            </a:extLst>
          </p:cNvPr>
          <p:cNvSpPr/>
          <p:nvPr/>
        </p:nvSpPr>
        <p:spPr>
          <a:xfrm>
            <a:off x="687189" y="1013844"/>
            <a:ext cx="10499923"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10.2.5 Exemplo de fatores de </a:t>
            </a:r>
            <a:r>
              <a:rPr lang="en-ZA"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emissão</a:t>
            </a: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 (</a:t>
            </a:r>
            <a:r>
              <a:rPr lang="en-ZA"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EmissionFactor</a:t>
            </a: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a:t>
            </a:r>
          </a:p>
        </p:txBody>
      </p:sp>
      <p:sp>
        <p:nvSpPr>
          <p:cNvPr id="4" name="Title 10">
            <a:extLst>
              <a:ext uri="{FF2B5EF4-FFF2-40B4-BE49-F238E27FC236}">
                <a16:creationId xmlns:a16="http://schemas.microsoft.com/office/drawing/2014/main" id="{B8C326F1-F445-03B7-D81C-970E3F19DB29}"/>
              </a:ext>
            </a:extLst>
          </p:cNvPr>
          <p:cNvSpPr txBox="1">
            <a:spLocks/>
          </p:cNvSpPr>
          <p:nvPr/>
        </p:nvSpPr>
        <p:spPr>
          <a:xfrm>
            <a:off x="582415" y="183491"/>
            <a:ext cx="10361809" cy="81275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10.2 Representação de emissões</a:t>
            </a:r>
          </a:p>
        </p:txBody>
      </p:sp>
      <p:graphicFrame>
        <p:nvGraphicFramePr>
          <p:cNvPr id="5" name="Tabla 1">
            <a:extLst>
              <a:ext uri="{FF2B5EF4-FFF2-40B4-BE49-F238E27FC236}">
                <a16:creationId xmlns:a16="http://schemas.microsoft.com/office/drawing/2014/main" id="{8937E47A-530E-9B43-C415-23E6F0792210}"/>
              </a:ext>
            </a:extLst>
          </p:cNvPr>
          <p:cNvGraphicFramePr>
            <a:graphicFrameLocks noGrp="1"/>
          </p:cNvGraphicFramePr>
          <p:nvPr>
            <p:extLst>
              <p:ext uri="{D42A27DB-BD31-4B8C-83A1-F6EECF244321}">
                <p14:modId xmlns:p14="http://schemas.microsoft.com/office/powerpoint/2010/main" val="2464003811"/>
              </p:ext>
            </p:extLst>
          </p:nvPr>
        </p:nvGraphicFramePr>
        <p:xfrm>
          <a:off x="862545" y="1625067"/>
          <a:ext cx="9638766" cy="4243833"/>
        </p:xfrm>
        <a:graphic>
          <a:graphicData uri="http://schemas.openxmlformats.org/drawingml/2006/table">
            <a:tbl>
              <a:tblPr firstRow="1" firstCol="1" bandRow="1">
                <a:tableStyleId>{B8DA472E-C0B5-4FAA-A71B-45BBE6C39A2A}</a:tableStyleId>
              </a:tblPr>
              <a:tblGrid>
                <a:gridCol w="3222305">
                  <a:extLst>
                    <a:ext uri="{9D8B030D-6E8A-4147-A177-3AD203B41FA5}">
                      <a16:colId xmlns:a16="http://schemas.microsoft.com/office/drawing/2014/main" val="3296380538"/>
                    </a:ext>
                  </a:extLst>
                </a:gridCol>
                <a:gridCol w="3222305">
                  <a:extLst>
                    <a:ext uri="{9D8B030D-6E8A-4147-A177-3AD203B41FA5}">
                      <a16:colId xmlns:a16="http://schemas.microsoft.com/office/drawing/2014/main" val="2813672652"/>
                    </a:ext>
                  </a:extLst>
                </a:gridCol>
                <a:gridCol w="1597078">
                  <a:extLst>
                    <a:ext uri="{9D8B030D-6E8A-4147-A177-3AD203B41FA5}">
                      <a16:colId xmlns:a16="http://schemas.microsoft.com/office/drawing/2014/main" val="3098028479"/>
                    </a:ext>
                  </a:extLst>
                </a:gridCol>
                <a:gridCol w="1597078">
                  <a:extLst>
                    <a:ext uri="{9D8B030D-6E8A-4147-A177-3AD203B41FA5}">
                      <a16:colId xmlns:a16="http://schemas.microsoft.com/office/drawing/2014/main" val="2787351164"/>
                    </a:ext>
                  </a:extLst>
                </a:gridCol>
              </a:tblGrid>
              <a:tr h="411905">
                <a:tc rowSpan="2">
                  <a:txBody>
                    <a:bodyPr/>
                    <a:lstStyle/>
                    <a:p>
                      <a:pPr algn="ctr">
                        <a:lnSpc>
                          <a:spcPct val="107000"/>
                        </a:lnSpc>
                        <a:spcAft>
                          <a:spcPts val="800"/>
                        </a:spcAft>
                      </a:pPr>
                      <a:r>
                        <a:rPr lang="es-CO" sz="2000" kern="0" dirty="0">
                          <a:effectLst/>
                          <a:latin typeface="Segoe UI" panose="020B0502040204020203" pitchFamily="34" charset="0"/>
                          <a:cs typeface="Segoe UI" panose="020B0502040204020203" pitchFamily="34" charset="0"/>
                        </a:rPr>
                        <a:t>Combustível</a:t>
                      </a:r>
                      <a:endParaRPr lang="es-CO" sz="2000" kern="100" dirty="0">
                        <a:effectLst/>
                        <a:latin typeface="Segoe UI" panose="020B0502040204020203" pitchFamily="34" charset="0"/>
                        <a:ea typeface="Calibri" panose="020F0502020204030204" pitchFamily="34" charset="0"/>
                        <a:cs typeface="Segoe UI" panose="020B0502040204020203" pitchFamily="34" charset="0"/>
                      </a:endParaRPr>
                    </a:p>
                  </a:txBody>
                  <a:tcPr marL="68580" marR="68580" marT="0" marB="0" anchor="ctr"/>
                </a:tc>
                <a:tc gridSpan="3">
                  <a:txBody>
                    <a:bodyPr/>
                    <a:lstStyle/>
                    <a:p>
                      <a:pPr algn="ctr">
                        <a:lnSpc>
                          <a:spcPct val="107000"/>
                        </a:lnSpc>
                        <a:spcAft>
                          <a:spcPts val="800"/>
                        </a:spcAft>
                      </a:pPr>
                      <a:r>
                        <a:rPr lang="es-CO" sz="2000" kern="0">
                          <a:effectLst/>
                          <a:latin typeface="Segoe UI" panose="020B0502040204020203" pitchFamily="34" charset="0"/>
                          <a:cs typeface="Segoe UI" panose="020B0502040204020203" pitchFamily="34" charset="0"/>
                        </a:rPr>
                        <a:t>Fator de emissão (kg/TJ)</a:t>
                      </a:r>
                      <a:endParaRPr lang="es-CO" sz="2000" kern="100">
                        <a:effectLst/>
                        <a:latin typeface="Segoe UI" panose="020B0502040204020203" pitchFamily="34" charset="0"/>
                        <a:ea typeface="Calibri" panose="020F0502020204030204" pitchFamily="34" charset="0"/>
                        <a:cs typeface="Segoe UI" panose="020B0502040204020203" pitchFamily="34" charset="0"/>
                      </a:endParaRPr>
                    </a:p>
                  </a:txBody>
                  <a:tcPr marL="68580" marR="68580" marT="0" marB="0" anchor="ctr"/>
                </a:tc>
                <a:tc hMerge="1">
                  <a:txBody>
                    <a:bodyPr/>
                    <a:lstStyle/>
                    <a:p>
                      <a:endParaRPr lang="es-CO"/>
                    </a:p>
                  </a:txBody>
                  <a:tcPr/>
                </a:tc>
                <a:tc hMerge="1">
                  <a:txBody>
                    <a:bodyPr/>
                    <a:lstStyle/>
                    <a:p>
                      <a:endParaRPr lang="es-CO"/>
                    </a:p>
                  </a:txBody>
                  <a:tcPr/>
                </a:tc>
                <a:extLst>
                  <a:ext uri="{0D108BD9-81ED-4DB2-BD59-A6C34878D82A}">
                    <a16:rowId xmlns:a16="http://schemas.microsoft.com/office/drawing/2014/main" val="2698572689"/>
                  </a:ext>
                </a:extLst>
              </a:tr>
              <a:tr h="732229">
                <a:tc vMerge="1">
                  <a:txBody>
                    <a:bodyPr/>
                    <a:lstStyle/>
                    <a:p>
                      <a:endParaRPr lang="es-CO"/>
                    </a:p>
                  </a:txBody>
                  <a:tcPr/>
                </a:tc>
                <a:tc>
                  <a:txBody>
                    <a:bodyPr/>
                    <a:lstStyle/>
                    <a:p>
                      <a:pPr algn="ctr">
                        <a:lnSpc>
                          <a:spcPct val="107000"/>
                        </a:lnSpc>
                        <a:spcAft>
                          <a:spcPts val="800"/>
                        </a:spcAft>
                      </a:pPr>
                      <a:r>
                        <a:rPr lang="es-CO" sz="2000" b="1" kern="0" dirty="0">
                          <a:effectLst/>
                          <a:latin typeface="Segoe UI" panose="020B0502040204020203" pitchFamily="34" charset="0"/>
                          <a:cs typeface="Segoe UI" panose="020B0502040204020203" pitchFamily="34" charset="0"/>
                        </a:rPr>
                        <a:t>CO</a:t>
                      </a:r>
                      <a:r>
                        <a:rPr lang="es-CO" sz="2000" b="1" kern="0" baseline="-25000" dirty="0">
                          <a:effectLst/>
                          <a:latin typeface="Segoe UI" panose="020B0502040204020203" pitchFamily="34" charset="0"/>
                          <a:cs typeface="Segoe UI" panose="020B0502040204020203" pitchFamily="34" charset="0"/>
                        </a:rPr>
                        <a:t>2</a:t>
                      </a:r>
                      <a:endParaRPr lang="es-CO" sz="2000" b="1" kern="100" dirty="0">
                        <a:effectLst/>
                        <a:latin typeface="Segoe UI" panose="020B0502040204020203" pitchFamily="34" charset="0"/>
                        <a:ea typeface="Calibri" panose="020F0502020204030204" pitchFamily="34" charset="0"/>
                        <a:cs typeface="Segoe UI" panose="020B0502040204020203" pitchFamily="34" charset="0"/>
                      </a:endParaRPr>
                    </a:p>
                  </a:txBody>
                  <a:tcPr marL="68580" marR="68580" marT="0" marB="0" anchor="ctr"/>
                </a:tc>
                <a:tc>
                  <a:txBody>
                    <a:bodyPr/>
                    <a:lstStyle/>
                    <a:p>
                      <a:pPr algn="ctr">
                        <a:lnSpc>
                          <a:spcPct val="107000"/>
                        </a:lnSpc>
                        <a:spcAft>
                          <a:spcPts val="800"/>
                        </a:spcAft>
                      </a:pPr>
                      <a:r>
                        <a:rPr lang="es-CO" sz="2000" b="1" kern="0">
                          <a:effectLst/>
                          <a:latin typeface="Segoe UI" panose="020B0502040204020203" pitchFamily="34" charset="0"/>
                          <a:cs typeface="Segoe UI" panose="020B0502040204020203" pitchFamily="34" charset="0"/>
                        </a:rPr>
                        <a:t>CH</a:t>
                      </a:r>
                      <a:r>
                        <a:rPr lang="es-CO" sz="2000" b="1" kern="0" baseline="-25000">
                          <a:effectLst/>
                          <a:latin typeface="Segoe UI" panose="020B0502040204020203" pitchFamily="34" charset="0"/>
                          <a:cs typeface="Segoe UI" panose="020B0502040204020203" pitchFamily="34" charset="0"/>
                        </a:rPr>
                        <a:t>4</a:t>
                      </a:r>
                      <a:endParaRPr lang="es-CO" sz="2000" b="1" kern="100">
                        <a:effectLst/>
                        <a:latin typeface="Segoe UI" panose="020B0502040204020203" pitchFamily="34" charset="0"/>
                        <a:ea typeface="Calibri" panose="020F0502020204030204" pitchFamily="34" charset="0"/>
                        <a:cs typeface="Segoe UI" panose="020B0502040204020203" pitchFamily="34" charset="0"/>
                      </a:endParaRPr>
                    </a:p>
                  </a:txBody>
                  <a:tcPr marL="68580" marR="68580" marT="0" marB="0" anchor="ctr"/>
                </a:tc>
                <a:tc>
                  <a:txBody>
                    <a:bodyPr/>
                    <a:lstStyle/>
                    <a:p>
                      <a:pPr algn="ctr">
                        <a:lnSpc>
                          <a:spcPct val="107000"/>
                        </a:lnSpc>
                        <a:spcAft>
                          <a:spcPts val="800"/>
                        </a:spcAft>
                      </a:pPr>
                      <a:r>
                        <a:rPr lang="es-CO" sz="2000" b="1" kern="0" dirty="0">
                          <a:effectLst/>
                          <a:latin typeface="Segoe UI" panose="020B0502040204020203" pitchFamily="34" charset="0"/>
                          <a:cs typeface="Segoe UI" panose="020B0502040204020203" pitchFamily="34" charset="0"/>
                        </a:rPr>
                        <a:t>N O</a:t>
                      </a:r>
                      <a:r>
                        <a:rPr lang="es-CO" sz="2000" b="1" kern="0" baseline="-25000" dirty="0">
                          <a:effectLst/>
                          <a:latin typeface="Segoe UI" panose="020B0502040204020203" pitchFamily="34" charset="0"/>
                          <a:cs typeface="Segoe UI" panose="020B0502040204020203" pitchFamily="34" charset="0"/>
                        </a:rPr>
                        <a:t>2</a:t>
                      </a:r>
                      <a:endParaRPr lang="es-CO" sz="2000" b="1" kern="100" dirty="0">
                        <a:effectLst/>
                        <a:latin typeface="Segoe UI" panose="020B0502040204020203" pitchFamily="34" charset="0"/>
                        <a:ea typeface="Calibri" panose="020F0502020204030204" pitchFamily="34" charset="0"/>
                        <a:cs typeface="Segoe UI" panose="020B0502040204020203" pitchFamily="34" charset="0"/>
                      </a:endParaRPr>
                    </a:p>
                  </a:txBody>
                  <a:tcPr marL="68580" marR="68580" marT="0" marB="0" anchor="ctr"/>
                </a:tc>
                <a:extLst>
                  <a:ext uri="{0D108BD9-81ED-4DB2-BD59-A6C34878D82A}">
                    <a16:rowId xmlns:a16="http://schemas.microsoft.com/office/drawing/2014/main" val="3913536263"/>
                  </a:ext>
                </a:extLst>
              </a:tr>
              <a:tr h="411905">
                <a:tc>
                  <a:txBody>
                    <a:bodyPr/>
                    <a:lstStyle/>
                    <a:p>
                      <a:pPr algn="ctr">
                        <a:lnSpc>
                          <a:spcPct val="107000"/>
                        </a:lnSpc>
                        <a:spcAft>
                          <a:spcPts val="800"/>
                        </a:spcAft>
                      </a:pPr>
                      <a:r>
                        <a:rPr lang="es-CO" sz="2000" kern="0">
                          <a:effectLst/>
                          <a:latin typeface="Segoe UI" panose="020B0502040204020203" pitchFamily="34" charset="0"/>
                          <a:cs typeface="Segoe UI" panose="020B0502040204020203" pitchFamily="34" charset="0"/>
                        </a:rPr>
                        <a:t>Carvão</a:t>
                      </a:r>
                      <a:endParaRPr lang="es-CO" sz="2000" kern="100">
                        <a:effectLst/>
                        <a:latin typeface="Segoe UI" panose="020B0502040204020203" pitchFamily="34" charset="0"/>
                        <a:ea typeface="Calibri" panose="020F0502020204030204" pitchFamily="34" charset="0"/>
                        <a:cs typeface="Segoe UI" panose="020B0502040204020203" pitchFamily="34" charset="0"/>
                      </a:endParaRPr>
                    </a:p>
                  </a:txBody>
                  <a:tcPr marL="68580" marR="68580" marT="0" marB="0" anchor="ctr"/>
                </a:tc>
                <a:tc>
                  <a:txBody>
                    <a:bodyPr/>
                    <a:lstStyle/>
                    <a:p>
                      <a:pPr algn="ctr">
                        <a:lnSpc>
                          <a:spcPct val="107000"/>
                        </a:lnSpc>
                        <a:spcAft>
                          <a:spcPts val="800"/>
                        </a:spcAft>
                      </a:pPr>
                      <a:r>
                        <a:rPr lang="es-CO" sz="2000" kern="0" dirty="0">
                          <a:effectLst/>
                          <a:latin typeface="Segoe UI" panose="020B0502040204020203" pitchFamily="34" charset="0"/>
                          <a:cs typeface="Segoe UI" panose="020B0502040204020203" pitchFamily="34" charset="0"/>
                        </a:rPr>
                        <a:t>88136.0</a:t>
                      </a:r>
                      <a:endParaRPr lang="es-CO" sz="2000" kern="100" dirty="0">
                        <a:effectLst/>
                        <a:latin typeface="Segoe UI" panose="020B0502040204020203" pitchFamily="34" charset="0"/>
                        <a:ea typeface="Calibri" panose="020F0502020204030204" pitchFamily="34" charset="0"/>
                        <a:cs typeface="Segoe UI" panose="020B0502040204020203" pitchFamily="34" charset="0"/>
                      </a:endParaRPr>
                    </a:p>
                  </a:txBody>
                  <a:tcPr marL="68580" marR="68580" marT="0" marB="0" anchor="ctr"/>
                </a:tc>
                <a:tc>
                  <a:txBody>
                    <a:bodyPr/>
                    <a:lstStyle/>
                    <a:p>
                      <a:pPr algn="ctr">
                        <a:lnSpc>
                          <a:spcPct val="107000"/>
                        </a:lnSpc>
                        <a:spcAft>
                          <a:spcPts val="800"/>
                        </a:spcAft>
                      </a:pPr>
                      <a:r>
                        <a:rPr lang="es-CO" sz="2000" kern="0" dirty="0">
                          <a:effectLst/>
                          <a:latin typeface="Segoe UI" panose="020B0502040204020203" pitchFamily="34" charset="0"/>
                          <a:cs typeface="Segoe UI" panose="020B0502040204020203" pitchFamily="34" charset="0"/>
                        </a:rPr>
                        <a:t>10.0</a:t>
                      </a:r>
                      <a:endParaRPr lang="es-CO" sz="2000" kern="100" dirty="0">
                        <a:effectLst/>
                        <a:latin typeface="Segoe UI" panose="020B0502040204020203" pitchFamily="34" charset="0"/>
                        <a:ea typeface="Calibri" panose="020F0502020204030204" pitchFamily="34" charset="0"/>
                        <a:cs typeface="Segoe UI" panose="020B0502040204020203" pitchFamily="34" charset="0"/>
                      </a:endParaRPr>
                    </a:p>
                  </a:txBody>
                  <a:tcPr marL="68580" marR="68580" marT="0" marB="0" anchor="ctr"/>
                </a:tc>
                <a:tc>
                  <a:txBody>
                    <a:bodyPr/>
                    <a:lstStyle/>
                    <a:p>
                      <a:pPr algn="ctr">
                        <a:lnSpc>
                          <a:spcPct val="107000"/>
                        </a:lnSpc>
                        <a:spcAft>
                          <a:spcPts val="800"/>
                        </a:spcAft>
                      </a:pPr>
                      <a:r>
                        <a:rPr lang="es-CO" sz="2000" kern="0">
                          <a:effectLst/>
                          <a:latin typeface="Segoe UI" panose="020B0502040204020203" pitchFamily="34" charset="0"/>
                          <a:cs typeface="Segoe UI" panose="020B0502040204020203" pitchFamily="34" charset="0"/>
                        </a:rPr>
                        <a:t>1.5</a:t>
                      </a:r>
                      <a:endParaRPr lang="es-CO" sz="2000" kern="100">
                        <a:effectLst/>
                        <a:latin typeface="Segoe UI" panose="020B0502040204020203" pitchFamily="34" charset="0"/>
                        <a:ea typeface="Calibri" panose="020F0502020204030204" pitchFamily="34" charset="0"/>
                        <a:cs typeface="Segoe UI" panose="020B0502040204020203" pitchFamily="34" charset="0"/>
                      </a:endParaRPr>
                    </a:p>
                  </a:txBody>
                  <a:tcPr marL="68580" marR="68580" marT="0" marB="0" anchor="ctr"/>
                </a:tc>
                <a:extLst>
                  <a:ext uri="{0D108BD9-81ED-4DB2-BD59-A6C34878D82A}">
                    <a16:rowId xmlns:a16="http://schemas.microsoft.com/office/drawing/2014/main" val="967045636"/>
                  </a:ext>
                </a:extLst>
              </a:tr>
              <a:tr h="411905">
                <a:tc>
                  <a:txBody>
                    <a:bodyPr/>
                    <a:lstStyle/>
                    <a:p>
                      <a:pPr algn="ctr">
                        <a:lnSpc>
                          <a:spcPct val="107000"/>
                        </a:lnSpc>
                        <a:spcAft>
                          <a:spcPts val="800"/>
                        </a:spcAft>
                      </a:pPr>
                      <a:r>
                        <a:rPr lang="es-CO" sz="2000" kern="0">
                          <a:effectLst/>
                          <a:latin typeface="Segoe UI" panose="020B0502040204020203" pitchFamily="34" charset="0"/>
                          <a:cs typeface="Segoe UI" panose="020B0502040204020203" pitchFamily="34" charset="0"/>
                        </a:rPr>
                        <a:t>Óleo combustível</a:t>
                      </a:r>
                      <a:endParaRPr lang="es-CO" sz="2000" kern="100">
                        <a:effectLst/>
                        <a:latin typeface="Segoe UI" panose="020B0502040204020203" pitchFamily="34" charset="0"/>
                        <a:ea typeface="Calibri" panose="020F0502020204030204" pitchFamily="34" charset="0"/>
                        <a:cs typeface="Segoe UI" panose="020B0502040204020203" pitchFamily="34" charset="0"/>
                      </a:endParaRPr>
                    </a:p>
                  </a:txBody>
                  <a:tcPr marL="68580" marR="68580" marT="0" marB="0" anchor="ctr"/>
                </a:tc>
                <a:tc>
                  <a:txBody>
                    <a:bodyPr/>
                    <a:lstStyle/>
                    <a:p>
                      <a:pPr algn="ctr">
                        <a:lnSpc>
                          <a:spcPct val="107000"/>
                        </a:lnSpc>
                        <a:spcAft>
                          <a:spcPts val="800"/>
                        </a:spcAft>
                      </a:pPr>
                      <a:r>
                        <a:rPr lang="es-CO" sz="2000" kern="0">
                          <a:effectLst/>
                          <a:latin typeface="Segoe UI" panose="020B0502040204020203" pitchFamily="34" charset="0"/>
                          <a:cs typeface="Segoe UI" panose="020B0502040204020203" pitchFamily="34" charset="0"/>
                        </a:rPr>
                        <a:t>80460.3</a:t>
                      </a:r>
                      <a:endParaRPr lang="es-CO" sz="2000" kern="100">
                        <a:effectLst/>
                        <a:latin typeface="Segoe UI" panose="020B0502040204020203" pitchFamily="34" charset="0"/>
                        <a:ea typeface="Calibri" panose="020F0502020204030204" pitchFamily="34" charset="0"/>
                        <a:cs typeface="Segoe UI" panose="020B0502040204020203" pitchFamily="34" charset="0"/>
                      </a:endParaRPr>
                    </a:p>
                  </a:txBody>
                  <a:tcPr marL="68580" marR="68580" marT="0" marB="0" anchor="ctr"/>
                </a:tc>
                <a:tc>
                  <a:txBody>
                    <a:bodyPr/>
                    <a:lstStyle/>
                    <a:p>
                      <a:pPr algn="ctr">
                        <a:lnSpc>
                          <a:spcPct val="107000"/>
                        </a:lnSpc>
                        <a:spcAft>
                          <a:spcPts val="800"/>
                        </a:spcAft>
                      </a:pPr>
                      <a:r>
                        <a:rPr lang="es-CO" sz="2000" kern="0" dirty="0">
                          <a:effectLst/>
                          <a:latin typeface="Segoe UI" panose="020B0502040204020203" pitchFamily="34" charset="0"/>
                          <a:cs typeface="Segoe UI" panose="020B0502040204020203" pitchFamily="34" charset="0"/>
                        </a:rPr>
                        <a:t>3.0</a:t>
                      </a:r>
                      <a:endParaRPr lang="es-CO" sz="2000" kern="100" dirty="0">
                        <a:effectLst/>
                        <a:latin typeface="Segoe UI" panose="020B0502040204020203" pitchFamily="34" charset="0"/>
                        <a:ea typeface="Calibri" panose="020F0502020204030204" pitchFamily="34" charset="0"/>
                        <a:cs typeface="Segoe UI" panose="020B0502040204020203" pitchFamily="34" charset="0"/>
                      </a:endParaRPr>
                    </a:p>
                  </a:txBody>
                  <a:tcPr marL="68580" marR="68580" marT="0" marB="0" anchor="ctr"/>
                </a:tc>
                <a:tc>
                  <a:txBody>
                    <a:bodyPr/>
                    <a:lstStyle/>
                    <a:p>
                      <a:pPr algn="ctr">
                        <a:lnSpc>
                          <a:spcPct val="107000"/>
                        </a:lnSpc>
                        <a:spcAft>
                          <a:spcPts val="800"/>
                        </a:spcAft>
                      </a:pPr>
                      <a:r>
                        <a:rPr lang="es-CO" sz="2000" kern="0">
                          <a:effectLst/>
                          <a:latin typeface="Segoe UI" panose="020B0502040204020203" pitchFamily="34" charset="0"/>
                          <a:cs typeface="Segoe UI" panose="020B0502040204020203" pitchFamily="34" charset="0"/>
                        </a:rPr>
                        <a:t>0.6</a:t>
                      </a:r>
                      <a:endParaRPr lang="es-CO" sz="2000" kern="100">
                        <a:effectLst/>
                        <a:latin typeface="Segoe UI" panose="020B0502040204020203" pitchFamily="34" charset="0"/>
                        <a:ea typeface="Calibri" panose="020F0502020204030204" pitchFamily="34" charset="0"/>
                        <a:cs typeface="Segoe UI" panose="020B0502040204020203" pitchFamily="34" charset="0"/>
                      </a:endParaRPr>
                    </a:p>
                  </a:txBody>
                  <a:tcPr marL="68580" marR="68580" marT="0" marB="0" anchor="ctr"/>
                </a:tc>
                <a:extLst>
                  <a:ext uri="{0D108BD9-81ED-4DB2-BD59-A6C34878D82A}">
                    <a16:rowId xmlns:a16="http://schemas.microsoft.com/office/drawing/2014/main" val="3579083424"/>
                  </a:ext>
                </a:extLst>
              </a:tr>
              <a:tr h="411905">
                <a:tc>
                  <a:txBody>
                    <a:bodyPr/>
                    <a:lstStyle/>
                    <a:p>
                      <a:pPr algn="ctr">
                        <a:lnSpc>
                          <a:spcPct val="107000"/>
                        </a:lnSpc>
                        <a:spcAft>
                          <a:spcPts val="800"/>
                        </a:spcAft>
                      </a:pPr>
                      <a:r>
                        <a:rPr lang="es-CO" sz="2000" kern="0" dirty="0">
                          <a:effectLst/>
                          <a:latin typeface="Segoe UI" panose="020B0502040204020203" pitchFamily="34" charset="0"/>
                          <a:cs typeface="Segoe UI" panose="020B0502040204020203" pitchFamily="34" charset="0"/>
                        </a:rPr>
                        <a:t>Diesel</a:t>
                      </a:r>
                      <a:endParaRPr lang="es-CO" sz="2000" kern="100" dirty="0">
                        <a:effectLst/>
                        <a:latin typeface="Segoe UI" panose="020B0502040204020203" pitchFamily="34" charset="0"/>
                        <a:ea typeface="Calibri" panose="020F0502020204030204" pitchFamily="34" charset="0"/>
                        <a:cs typeface="Segoe UI" panose="020B0502040204020203" pitchFamily="34" charset="0"/>
                      </a:endParaRPr>
                    </a:p>
                  </a:txBody>
                  <a:tcPr marL="68580" marR="68580" marT="0" marB="0" anchor="ctr"/>
                </a:tc>
                <a:tc>
                  <a:txBody>
                    <a:bodyPr/>
                    <a:lstStyle/>
                    <a:p>
                      <a:pPr algn="ctr">
                        <a:lnSpc>
                          <a:spcPct val="107000"/>
                        </a:lnSpc>
                        <a:spcAft>
                          <a:spcPts val="800"/>
                        </a:spcAft>
                      </a:pPr>
                      <a:r>
                        <a:rPr lang="es-CO" sz="2000" kern="0">
                          <a:effectLst/>
                          <a:latin typeface="Segoe UI" panose="020B0502040204020203" pitchFamily="34" charset="0"/>
                          <a:cs typeface="Segoe UI" panose="020B0502040204020203" pitchFamily="34" charset="0"/>
                        </a:rPr>
                        <a:t>74233.4</a:t>
                      </a:r>
                      <a:endParaRPr lang="es-CO" sz="2000" kern="100">
                        <a:effectLst/>
                        <a:latin typeface="Segoe UI" panose="020B0502040204020203" pitchFamily="34" charset="0"/>
                        <a:ea typeface="Calibri" panose="020F0502020204030204" pitchFamily="34" charset="0"/>
                        <a:cs typeface="Segoe UI" panose="020B0502040204020203" pitchFamily="34" charset="0"/>
                      </a:endParaRPr>
                    </a:p>
                  </a:txBody>
                  <a:tcPr marL="68580" marR="68580" marT="0" marB="0" anchor="ctr"/>
                </a:tc>
                <a:tc>
                  <a:txBody>
                    <a:bodyPr/>
                    <a:lstStyle/>
                    <a:p>
                      <a:pPr algn="ctr">
                        <a:lnSpc>
                          <a:spcPct val="107000"/>
                        </a:lnSpc>
                        <a:spcAft>
                          <a:spcPts val="800"/>
                        </a:spcAft>
                      </a:pPr>
                      <a:r>
                        <a:rPr lang="es-CO" sz="2000" kern="0">
                          <a:effectLst/>
                          <a:latin typeface="Segoe UI" panose="020B0502040204020203" pitchFamily="34" charset="0"/>
                          <a:cs typeface="Segoe UI" panose="020B0502040204020203" pitchFamily="34" charset="0"/>
                        </a:rPr>
                        <a:t>3.9</a:t>
                      </a:r>
                      <a:endParaRPr lang="es-CO" sz="2000" kern="100">
                        <a:effectLst/>
                        <a:latin typeface="Segoe UI" panose="020B0502040204020203" pitchFamily="34" charset="0"/>
                        <a:ea typeface="Calibri" panose="020F0502020204030204" pitchFamily="34" charset="0"/>
                        <a:cs typeface="Segoe UI" panose="020B0502040204020203" pitchFamily="34" charset="0"/>
                      </a:endParaRPr>
                    </a:p>
                  </a:txBody>
                  <a:tcPr marL="68580" marR="68580" marT="0" marB="0" anchor="ctr"/>
                </a:tc>
                <a:tc>
                  <a:txBody>
                    <a:bodyPr/>
                    <a:lstStyle/>
                    <a:p>
                      <a:pPr algn="ctr">
                        <a:lnSpc>
                          <a:spcPct val="107000"/>
                        </a:lnSpc>
                        <a:spcAft>
                          <a:spcPts val="800"/>
                        </a:spcAft>
                      </a:pPr>
                      <a:r>
                        <a:rPr lang="es-CO" sz="2000" kern="0" dirty="0">
                          <a:effectLst/>
                          <a:latin typeface="Segoe UI" panose="020B0502040204020203" pitchFamily="34" charset="0"/>
                          <a:cs typeface="Segoe UI" panose="020B0502040204020203" pitchFamily="34" charset="0"/>
                        </a:rPr>
                        <a:t>3.9</a:t>
                      </a:r>
                      <a:endParaRPr lang="es-CO" sz="2000" kern="100" dirty="0">
                        <a:effectLst/>
                        <a:latin typeface="Segoe UI" panose="020B0502040204020203" pitchFamily="34" charset="0"/>
                        <a:ea typeface="Calibri" panose="020F0502020204030204" pitchFamily="34" charset="0"/>
                        <a:cs typeface="Segoe UI" panose="020B0502040204020203" pitchFamily="34" charset="0"/>
                      </a:endParaRPr>
                    </a:p>
                  </a:txBody>
                  <a:tcPr marL="68580" marR="68580" marT="0" marB="0" anchor="ctr"/>
                </a:tc>
                <a:extLst>
                  <a:ext uri="{0D108BD9-81ED-4DB2-BD59-A6C34878D82A}">
                    <a16:rowId xmlns:a16="http://schemas.microsoft.com/office/drawing/2014/main" val="1201571841"/>
                  </a:ext>
                </a:extLst>
              </a:tr>
              <a:tr h="411905">
                <a:tc>
                  <a:txBody>
                    <a:bodyPr/>
                    <a:lstStyle/>
                    <a:p>
                      <a:pPr algn="ctr">
                        <a:lnSpc>
                          <a:spcPct val="107000"/>
                        </a:lnSpc>
                        <a:spcAft>
                          <a:spcPts val="800"/>
                        </a:spcAft>
                      </a:pPr>
                      <a:r>
                        <a:rPr lang="es-CO" sz="2000" kern="0">
                          <a:effectLst/>
                          <a:latin typeface="Segoe UI" panose="020B0502040204020203" pitchFamily="34" charset="0"/>
                          <a:cs typeface="Segoe UI" panose="020B0502040204020203" pitchFamily="34" charset="0"/>
                        </a:rPr>
                        <a:t>Gás natural</a:t>
                      </a:r>
                      <a:endParaRPr lang="es-CO" sz="2000" kern="100">
                        <a:effectLst/>
                        <a:latin typeface="Segoe UI" panose="020B0502040204020203" pitchFamily="34" charset="0"/>
                        <a:ea typeface="Calibri" panose="020F0502020204030204" pitchFamily="34" charset="0"/>
                        <a:cs typeface="Segoe UI" panose="020B0502040204020203" pitchFamily="34" charset="0"/>
                      </a:endParaRPr>
                    </a:p>
                  </a:txBody>
                  <a:tcPr marL="68580" marR="68580" marT="0" marB="0" anchor="ctr"/>
                </a:tc>
                <a:tc>
                  <a:txBody>
                    <a:bodyPr/>
                    <a:lstStyle/>
                    <a:p>
                      <a:pPr algn="ctr">
                        <a:lnSpc>
                          <a:spcPct val="107000"/>
                        </a:lnSpc>
                        <a:spcAft>
                          <a:spcPts val="800"/>
                        </a:spcAft>
                      </a:pPr>
                      <a:r>
                        <a:rPr lang="es-CO" sz="2000" kern="0" dirty="0">
                          <a:effectLst/>
                          <a:latin typeface="Segoe UI" panose="020B0502040204020203" pitchFamily="34" charset="0"/>
                          <a:cs typeface="Segoe UI" panose="020B0502040204020203" pitchFamily="34" charset="0"/>
                        </a:rPr>
                        <a:t>55539.1</a:t>
                      </a:r>
                      <a:endParaRPr lang="es-CO" sz="2000" kern="100" dirty="0">
                        <a:effectLst/>
                        <a:latin typeface="Segoe UI" panose="020B0502040204020203" pitchFamily="34" charset="0"/>
                        <a:ea typeface="Calibri" panose="020F0502020204030204" pitchFamily="34" charset="0"/>
                        <a:cs typeface="Segoe UI" panose="020B0502040204020203" pitchFamily="34" charset="0"/>
                      </a:endParaRPr>
                    </a:p>
                  </a:txBody>
                  <a:tcPr marL="68580" marR="68580" marT="0" marB="0" anchor="ctr"/>
                </a:tc>
                <a:tc>
                  <a:txBody>
                    <a:bodyPr/>
                    <a:lstStyle/>
                    <a:p>
                      <a:pPr algn="ctr">
                        <a:lnSpc>
                          <a:spcPct val="107000"/>
                        </a:lnSpc>
                        <a:spcAft>
                          <a:spcPts val="800"/>
                        </a:spcAft>
                      </a:pPr>
                      <a:r>
                        <a:rPr lang="es-CO" sz="2000" kern="0" dirty="0">
                          <a:effectLst/>
                          <a:latin typeface="Segoe UI" panose="020B0502040204020203" pitchFamily="34" charset="0"/>
                          <a:cs typeface="Segoe UI" panose="020B0502040204020203" pitchFamily="34" charset="0"/>
                        </a:rPr>
                        <a:t>92.0</a:t>
                      </a:r>
                      <a:endParaRPr lang="es-CO" sz="2000" kern="100" dirty="0">
                        <a:effectLst/>
                        <a:latin typeface="Segoe UI" panose="020B0502040204020203" pitchFamily="34" charset="0"/>
                        <a:ea typeface="Calibri" panose="020F0502020204030204" pitchFamily="34" charset="0"/>
                        <a:cs typeface="Segoe UI" panose="020B0502040204020203" pitchFamily="34" charset="0"/>
                      </a:endParaRPr>
                    </a:p>
                  </a:txBody>
                  <a:tcPr marL="68580" marR="68580" marT="0" marB="0" anchor="ctr"/>
                </a:tc>
                <a:tc>
                  <a:txBody>
                    <a:bodyPr/>
                    <a:lstStyle/>
                    <a:p>
                      <a:pPr algn="ctr">
                        <a:lnSpc>
                          <a:spcPct val="107000"/>
                        </a:lnSpc>
                        <a:spcAft>
                          <a:spcPts val="800"/>
                        </a:spcAft>
                      </a:pPr>
                      <a:r>
                        <a:rPr lang="es-CO" sz="2000" kern="0" dirty="0">
                          <a:effectLst/>
                          <a:latin typeface="Segoe UI" panose="020B0502040204020203" pitchFamily="34" charset="0"/>
                          <a:cs typeface="Segoe UI" panose="020B0502040204020203" pitchFamily="34" charset="0"/>
                        </a:rPr>
                        <a:t>3.0</a:t>
                      </a:r>
                      <a:endParaRPr lang="es-CO" sz="2000" kern="100" dirty="0">
                        <a:effectLst/>
                        <a:latin typeface="Segoe UI" panose="020B0502040204020203" pitchFamily="34" charset="0"/>
                        <a:ea typeface="Calibri" panose="020F0502020204030204" pitchFamily="34" charset="0"/>
                        <a:cs typeface="Segoe UI" panose="020B0502040204020203" pitchFamily="34" charset="0"/>
                      </a:endParaRPr>
                    </a:p>
                  </a:txBody>
                  <a:tcPr marL="68580" marR="68580" marT="0" marB="0" anchor="ctr"/>
                </a:tc>
                <a:extLst>
                  <a:ext uri="{0D108BD9-81ED-4DB2-BD59-A6C34878D82A}">
                    <a16:rowId xmlns:a16="http://schemas.microsoft.com/office/drawing/2014/main" val="2047731506"/>
                  </a:ext>
                </a:extLst>
              </a:tr>
              <a:tr h="411905">
                <a:tc>
                  <a:txBody>
                    <a:bodyPr/>
                    <a:lstStyle/>
                    <a:p>
                      <a:pPr algn="ctr">
                        <a:lnSpc>
                          <a:spcPct val="107000"/>
                        </a:lnSpc>
                        <a:spcAft>
                          <a:spcPts val="800"/>
                        </a:spcAft>
                      </a:pPr>
                      <a:r>
                        <a:rPr lang="es-CO" sz="2000" kern="0">
                          <a:effectLst/>
                          <a:latin typeface="Segoe UI" panose="020B0502040204020203" pitchFamily="34" charset="0"/>
                          <a:cs typeface="Segoe UI" panose="020B0502040204020203" pitchFamily="34" charset="0"/>
                        </a:rPr>
                        <a:t>Gasolina</a:t>
                      </a:r>
                      <a:endParaRPr lang="es-CO" sz="2000" kern="100">
                        <a:effectLst/>
                        <a:latin typeface="Segoe UI" panose="020B0502040204020203" pitchFamily="34" charset="0"/>
                        <a:ea typeface="Calibri" panose="020F0502020204030204" pitchFamily="34" charset="0"/>
                        <a:cs typeface="Segoe UI" panose="020B0502040204020203" pitchFamily="34" charset="0"/>
                      </a:endParaRPr>
                    </a:p>
                  </a:txBody>
                  <a:tcPr marL="68580" marR="68580" marT="0" marB="0" anchor="ctr"/>
                </a:tc>
                <a:tc>
                  <a:txBody>
                    <a:bodyPr/>
                    <a:lstStyle/>
                    <a:p>
                      <a:pPr algn="ctr">
                        <a:lnSpc>
                          <a:spcPct val="107000"/>
                        </a:lnSpc>
                        <a:spcAft>
                          <a:spcPts val="800"/>
                        </a:spcAft>
                      </a:pPr>
                      <a:r>
                        <a:rPr lang="es-CO" sz="2000" kern="0">
                          <a:effectLst/>
                          <a:latin typeface="Segoe UI" panose="020B0502040204020203" pitchFamily="34" charset="0"/>
                          <a:cs typeface="Segoe UI" panose="020B0502040204020203" pitchFamily="34" charset="0"/>
                        </a:rPr>
                        <a:t>69323.7</a:t>
                      </a:r>
                      <a:endParaRPr lang="es-CO" sz="2000" kern="100">
                        <a:effectLst/>
                        <a:latin typeface="Segoe UI" panose="020B0502040204020203" pitchFamily="34" charset="0"/>
                        <a:ea typeface="Calibri" panose="020F0502020204030204" pitchFamily="34" charset="0"/>
                        <a:cs typeface="Segoe UI" panose="020B0502040204020203" pitchFamily="34" charset="0"/>
                      </a:endParaRPr>
                    </a:p>
                  </a:txBody>
                  <a:tcPr marL="68580" marR="68580" marT="0" marB="0" anchor="ctr"/>
                </a:tc>
                <a:tc>
                  <a:txBody>
                    <a:bodyPr/>
                    <a:lstStyle/>
                    <a:p>
                      <a:pPr algn="ctr">
                        <a:lnSpc>
                          <a:spcPct val="107000"/>
                        </a:lnSpc>
                        <a:spcAft>
                          <a:spcPts val="800"/>
                        </a:spcAft>
                      </a:pPr>
                      <a:r>
                        <a:rPr lang="es-CO" sz="2000" kern="0" dirty="0">
                          <a:effectLst/>
                          <a:latin typeface="Segoe UI" panose="020B0502040204020203" pitchFamily="34" charset="0"/>
                          <a:cs typeface="Segoe UI" panose="020B0502040204020203" pitchFamily="34" charset="0"/>
                        </a:rPr>
                        <a:t>33.0</a:t>
                      </a:r>
                      <a:endParaRPr lang="es-CO" sz="2000" kern="100" dirty="0">
                        <a:effectLst/>
                        <a:latin typeface="Segoe UI" panose="020B0502040204020203" pitchFamily="34" charset="0"/>
                        <a:ea typeface="Calibri" panose="020F0502020204030204" pitchFamily="34" charset="0"/>
                        <a:cs typeface="Segoe UI" panose="020B0502040204020203" pitchFamily="34" charset="0"/>
                      </a:endParaRPr>
                    </a:p>
                  </a:txBody>
                  <a:tcPr marL="68580" marR="68580" marT="0" marB="0" anchor="ctr"/>
                </a:tc>
                <a:tc>
                  <a:txBody>
                    <a:bodyPr/>
                    <a:lstStyle/>
                    <a:p>
                      <a:pPr algn="ctr">
                        <a:lnSpc>
                          <a:spcPct val="107000"/>
                        </a:lnSpc>
                        <a:spcAft>
                          <a:spcPts val="800"/>
                        </a:spcAft>
                      </a:pPr>
                      <a:r>
                        <a:rPr lang="es-CO" sz="2000" kern="0" dirty="0">
                          <a:effectLst/>
                          <a:latin typeface="Segoe UI" panose="020B0502040204020203" pitchFamily="34" charset="0"/>
                          <a:cs typeface="Segoe UI" panose="020B0502040204020203" pitchFamily="34" charset="0"/>
                        </a:rPr>
                        <a:t>3.2</a:t>
                      </a:r>
                      <a:endParaRPr lang="es-CO" sz="2000" kern="100" dirty="0">
                        <a:effectLst/>
                        <a:latin typeface="Segoe UI" panose="020B0502040204020203" pitchFamily="34" charset="0"/>
                        <a:ea typeface="Calibri" panose="020F0502020204030204" pitchFamily="34" charset="0"/>
                        <a:cs typeface="Segoe UI" panose="020B0502040204020203" pitchFamily="34" charset="0"/>
                      </a:endParaRPr>
                    </a:p>
                  </a:txBody>
                  <a:tcPr marL="68580" marR="68580" marT="0" marB="0" anchor="ctr"/>
                </a:tc>
                <a:extLst>
                  <a:ext uri="{0D108BD9-81ED-4DB2-BD59-A6C34878D82A}">
                    <a16:rowId xmlns:a16="http://schemas.microsoft.com/office/drawing/2014/main" val="51185832"/>
                  </a:ext>
                </a:extLst>
              </a:tr>
              <a:tr h="411905">
                <a:tc>
                  <a:txBody>
                    <a:bodyPr/>
                    <a:lstStyle/>
                    <a:p>
                      <a:pPr algn="ctr">
                        <a:lnSpc>
                          <a:spcPct val="107000"/>
                        </a:lnSpc>
                        <a:spcAft>
                          <a:spcPts val="800"/>
                        </a:spcAft>
                      </a:pPr>
                      <a:r>
                        <a:rPr lang="es-CO" sz="2000" kern="0">
                          <a:effectLst/>
                          <a:latin typeface="Segoe UI" panose="020B0502040204020203" pitchFamily="34" charset="0"/>
                          <a:cs typeface="Segoe UI" panose="020B0502040204020203" pitchFamily="34" charset="0"/>
                        </a:rPr>
                        <a:t>GLP</a:t>
                      </a:r>
                      <a:endParaRPr lang="es-CO" sz="2000" kern="100">
                        <a:effectLst/>
                        <a:latin typeface="Segoe UI" panose="020B0502040204020203" pitchFamily="34" charset="0"/>
                        <a:ea typeface="Calibri" panose="020F0502020204030204" pitchFamily="34" charset="0"/>
                        <a:cs typeface="Segoe UI" panose="020B0502040204020203" pitchFamily="34" charset="0"/>
                      </a:endParaRPr>
                    </a:p>
                  </a:txBody>
                  <a:tcPr marL="68580" marR="68580" marT="0" marB="0" anchor="ctr"/>
                </a:tc>
                <a:tc>
                  <a:txBody>
                    <a:bodyPr/>
                    <a:lstStyle/>
                    <a:p>
                      <a:pPr algn="ctr">
                        <a:lnSpc>
                          <a:spcPct val="107000"/>
                        </a:lnSpc>
                        <a:spcAft>
                          <a:spcPts val="800"/>
                        </a:spcAft>
                      </a:pPr>
                      <a:r>
                        <a:rPr lang="es-CO" sz="2000" kern="0">
                          <a:effectLst/>
                          <a:latin typeface="Segoe UI" panose="020B0502040204020203" pitchFamily="34" charset="0"/>
                          <a:cs typeface="Segoe UI" panose="020B0502040204020203" pitchFamily="34" charset="0"/>
                        </a:rPr>
                        <a:t>67185.1</a:t>
                      </a:r>
                      <a:endParaRPr lang="es-CO" sz="2000" kern="100">
                        <a:effectLst/>
                        <a:latin typeface="Segoe UI" panose="020B0502040204020203" pitchFamily="34" charset="0"/>
                        <a:ea typeface="Calibri" panose="020F0502020204030204" pitchFamily="34" charset="0"/>
                        <a:cs typeface="Segoe UI" panose="020B0502040204020203" pitchFamily="34" charset="0"/>
                      </a:endParaRPr>
                    </a:p>
                  </a:txBody>
                  <a:tcPr marL="68580" marR="68580" marT="0" marB="0" anchor="ctr"/>
                </a:tc>
                <a:tc>
                  <a:txBody>
                    <a:bodyPr/>
                    <a:lstStyle/>
                    <a:p>
                      <a:pPr algn="ctr">
                        <a:lnSpc>
                          <a:spcPct val="107000"/>
                        </a:lnSpc>
                        <a:spcAft>
                          <a:spcPts val="800"/>
                        </a:spcAft>
                      </a:pPr>
                      <a:r>
                        <a:rPr lang="es-CO" sz="2000" kern="0" dirty="0">
                          <a:effectLst/>
                          <a:latin typeface="Segoe UI" panose="020B0502040204020203" pitchFamily="34" charset="0"/>
                          <a:cs typeface="Segoe UI" panose="020B0502040204020203" pitchFamily="34" charset="0"/>
                        </a:rPr>
                        <a:t>5.0</a:t>
                      </a:r>
                      <a:endParaRPr lang="es-CO" sz="2000" kern="100" dirty="0">
                        <a:effectLst/>
                        <a:latin typeface="Segoe UI" panose="020B0502040204020203" pitchFamily="34" charset="0"/>
                        <a:ea typeface="Calibri" panose="020F0502020204030204" pitchFamily="34" charset="0"/>
                        <a:cs typeface="Segoe UI" panose="020B0502040204020203" pitchFamily="34" charset="0"/>
                      </a:endParaRPr>
                    </a:p>
                  </a:txBody>
                  <a:tcPr marL="68580" marR="68580" marT="0" marB="0" anchor="ctr"/>
                </a:tc>
                <a:tc>
                  <a:txBody>
                    <a:bodyPr/>
                    <a:lstStyle/>
                    <a:p>
                      <a:pPr algn="ctr">
                        <a:lnSpc>
                          <a:spcPct val="107000"/>
                        </a:lnSpc>
                        <a:spcAft>
                          <a:spcPts val="800"/>
                        </a:spcAft>
                      </a:pPr>
                      <a:r>
                        <a:rPr lang="es-CO" sz="2000" kern="0" dirty="0">
                          <a:effectLst/>
                          <a:latin typeface="Segoe UI" panose="020B0502040204020203" pitchFamily="34" charset="0"/>
                          <a:cs typeface="Segoe UI" panose="020B0502040204020203" pitchFamily="34" charset="0"/>
                        </a:rPr>
                        <a:t>0.1</a:t>
                      </a:r>
                      <a:endParaRPr lang="es-CO" sz="2000" kern="100" dirty="0">
                        <a:effectLst/>
                        <a:latin typeface="Segoe UI" panose="020B0502040204020203" pitchFamily="34" charset="0"/>
                        <a:ea typeface="Calibri" panose="020F0502020204030204" pitchFamily="34" charset="0"/>
                        <a:cs typeface="Segoe UI" panose="020B0502040204020203" pitchFamily="34" charset="0"/>
                      </a:endParaRPr>
                    </a:p>
                  </a:txBody>
                  <a:tcPr marL="68580" marR="68580" marT="0" marB="0" anchor="ctr"/>
                </a:tc>
                <a:extLst>
                  <a:ext uri="{0D108BD9-81ED-4DB2-BD59-A6C34878D82A}">
                    <a16:rowId xmlns:a16="http://schemas.microsoft.com/office/drawing/2014/main" val="1442229638"/>
                  </a:ext>
                </a:extLst>
              </a:tr>
              <a:tr h="411905">
                <a:tc>
                  <a:txBody>
                    <a:bodyPr/>
                    <a:lstStyle/>
                    <a:p>
                      <a:pPr algn="ctr">
                        <a:lnSpc>
                          <a:spcPct val="107000"/>
                        </a:lnSpc>
                        <a:spcAft>
                          <a:spcPts val="800"/>
                        </a:spcAft>
                      </a:pPr>
                      <a:r>
                        <a:rPr lang="es-CO" sz="2000" kern="0">
                          <a:effectLst/>
                          <a:latin typeface="Segoe UI" panose="020B0502040204020203" pitchFamily="34" charset="0"/>
                          <a:cs typeface="Segoe UI" panose="020B0502040204020203" pitchFamily="34" charset="0"/>
                        </a:rPr>
                        <a:t>Combustível para aviação - querosene</a:t>
                      </a:r>
                      <a:endParaRPr lang="es-CO" sz="2000" kern="100">
                        <a:effectLst/>
                        <a:latin typeface="Segoe UI" panose="020B0502040204020203" pitchFamily="34" charset="0"/>
                        <a:ea typeface="Calibri" panose="020F0502020204030204" pitchFamily="34" charset="0"/>
                        <a:cs typeface="Segoe UI" panose="020B0502040204020203" pitchFamily="34" charset="0"/>
                      </a:endParaRPr>
                    </a:p>
                  </a:txBody>
                  <a:tcPr marL="68580" marR="68580" marT="0" marB="0" anchor="ctr"/>
                </a:tc>
                <a:tc>
                  <a:txBody>
                    <a:bodyPr/>
                    <a:lstStyle/>
                    <a:p>
                      <a:pPr algn="ctr">
                        <a:lnSpc>
                          <a:spcPct val="107000"/>
                        </a:lnSpc>
                        <a:spcAft>
                          <a:spcPts val="800"/>
                        </a:spcAft>
                      </a:pPr>
                      <a:r>
                        <a:rPr lang="es-CO" sz="2000" kern="0" dirty="0">
                          <a:effectLst/>
                          <a:latin typeface="Segoe UI" panose="020B0502040204020203" pitchFamily="34" charset="0"/>
                          <a:cs typeface="Segoe UI" panose="020B0502040204020203" pitchFamily="34" charset="0"/>
                        </a:rPr>
                        <a:t>73939.6</a:t>
                      </a:r>
                      <a:endParaRPr lang="es-CO" sz="2000" kern="100" dirty="0">
                        <a:effectLst/>
                        <a:latin typeface="Segoe UI" panose="020B0502040204020203" pitchFamily="34" charset="0"/>
                        <a:ea typeface="Calibri" panose="020F0502020204030204" pitchFamily="34" charset="0"/>
                        <a:cs typeface="Segoe UI" panose="020B0502040204020203" pitchFamily="34" charset="0"/>
                      </a:endParaRPr>
                    </a:p>
                  </a:txBody>
                  <a:tcPr marL="68580" marR="68580" marT="0" marB="0" anchor="ctr"/>
                </a:tc>
                <a:tc>
                  <a:txBody>
                    <a:bodyPr/>
                    <a:lstStyle/>
                    <a:p>
                      <a:pPr algn="ctr">
                        <a:lnSpc>
                          <a:spcPct val="107000"/>
                        </a:lnSpc>
                        <a:spcAft>
                          <a:spcPts val="800"/>
                        </a:spcAft>
                      </a:pPr>
                      <a:r>
                        <a:rPr lang="es-CO" sz="2000" kern="0" dirty="0">
                          <a:effectLst/>
                          <a:latin typeface="Segoe UI" panose="020B0502040204020203" pitchFamily="34" charset="0"/>
                          <a:cs typeface="Segoe UI" panose="020B0502040204020203" pitchFamily="34" charset="0"/>
                        </a:rPr>
                        <a:t>10.0</a:t>
                      </a:r>
                      <a:endParaRPr lang="es-CO" sz="2000" kern="100" dirty="0">
                        <a:effectLst/>
                        <a:latin typeface="Segoe UI" panose="020B0502040204020203" pitchFamily="34" charset="0"/>
                        <a:ea typeface="Calibri" panose="020F0502020204030204" pitchFamily="34" charset="0"/>
                        <a:cs typeface="Segoe UI" panose="020B0502040204020203" pitchFamily="34" charset="0"/>
                      </a:endParaRPr>
                    </a:p>
                  </a:txBody>
                  <a:tcPr marL="68580" marR="68580" marT="0" marB="0" anchor="ctr"/>
                </a:tc>
                <a:tc>
                  <a:txBody>
                    <a:bodyPr/>
                    <a:lstStyle/>
                    <a:p>
                      <a:pPr algn="ctr">
                        <a:lnSpc>
                          <a:spcPct val="107000"/>
                        </a:lnSpc>
                        <a:spcAft>
                          <a:spcPts val="800"/>
                        </a:spcAft>
                      </a:pPr>
                      <a:r>
                        <a:rPr lang="es-CO" sz="2000" kern="0" dirty="0">
                          <a:effectLst/>
                          <a:latin typeface="Segoe UI" panose="020B0502040204020203" pitchFamily="34" charset="0"/>
                          <a:cs typeface="Segoe UI" panose="020B0502040204020203" pitchFamily="34" charset="0"/>
                        </a:rPr>
                        <a:t>2.0</a:t>
                      </a:r>
                      <a:endParaRPr lang="es-CO" sz="2000" kern="100" dirty="0">
                        <a:effectLst/>
                        <a:latin typeface="Segoe UI" panose="020B0502040204020203" pitchFamily="34" charset="0"/>
                        <a:ea typeface="Calibri" panose="020F0502020204030204" pitchFamily="34" charset="0"/>
                        <a:cs typeface="Segoe UI" panose="020B0502040204020203" pitchFamily="34" charset="0"/>
                      </a:endParaRPr>
                    </a:p>
                  </a:txBody>
                  <a:tcPr marL="68580" marR="68580" marT="0" marB="0" anchor="ctr"/>
                </a:tc>
                <a:extLst>
                  <a:ext uri="{0D108BD9-81ED-4DB2-BD59-A6C34878D82A}">
                    <a16:rowId xmlns:a16="http://schemas.microsoft.com/office/drawing/2014/main" val="1878476755"/>
                  </a:ext>
                </a:extLst>
              </a:tr>
            </a:tbl>
          </a:graphicData>
        </a:graphic>
      </p:graphicFrame>
      <p:sp>
        <p:nvSpPr>
          <p:cNvPr id="6" name="Rectangle 5">
            <a:extLst>
              <a:ext uri="{FF2B5EF4-FFF2-40B4-BE49-F238E27FC236}">
                <a16:creationId xmlns:a16="http://schemas.microsoft.com/office/drawing/2014/main" id="{43D1C5B7-1AB8-178A-728B-6E7854770761}"/>
              </a:ext>
            </a:extLst>
          </p:cNvPr>
          <p:cNvSpPr/>
          <p:nvPr/>
        </p:nvSpPr>
        <p:spPr>
          <a:xfrm>
            <a:off x="993704" y="6142138"/>
            <a:ext cx="1342034" cy="246221"/>
          </a:xfrm>
          <a:prstGeom prst="rect">
            <a:avLst/>
          </a:prstGeom>
        </p:spPr>
        <p:txBody>
          <a:bodyPr wrap="none">
            <a:spAutoFit/>
          </a:bodyPr>
          <a:lstStyle/>
          <a:p>
            <a:pPr>
              <a:spcAft>
                <a:spcPts val="1200"/>
              </a:spcAft>
            </a:pPr>
            <a:r>
              <a:rPr lang="en-ZA" sz="1000" dirty="0">
                <a:solidFill>
                  <a:srgbClr val="000000"/>
                </a:solidFill>
                <a:latin typeface="Open Sans"/>
                <a:ea typeface="Open Sans" panose="020B0606030504020204" pitchFamily="34" charset="0"/>
                <a:cs typeface="Open Sans" panose="020B0606030504020204" pitchFamily="34" charset="0"/>
              </a:rPr>
              <a:t>Fonte: </a:t>
            </a:r>
            <a:r>
              <a:rPr lang="en-ZA" sz="1000" dirty="0">
                <a:solidFill>
                  <a:srgbClr val="000000"/>
                </a:solidFill>
                <a:latin typeface="Open Sans"/>
                <a:ea typeface="Open Sans" panose="020B0606030504020204" pitchFamily="34" charset="0"/>
                <a:cs typeface="Open Sans" panose="020B0606030504020204" pitchFamily="34" charset="0"/>
                <a:hlinkClick r:id="rId5"/>
              </a:rPr>
              <a:t>IPCC (2006)</a:t>
            </a:r>
            <a:endParaRPr lang="en-ZA" sz="1000" dirty="0">
              <a:solidFill>
                <a:srgbClr val="000000"/>
              </a:solidFill>
              <a:latin typeface="Open Sans"/>
              <a:ea typeface="Open Sans" panose="020B0606030504020204" pitchFamily="34" charset="0"/>
              <a:cs typeface="Open Sans" panose="020B0606030504020204" pitchFamily="34" charset="0"/>
            </a:endParaRPr>
          </a:p>
        </p:txBody>
      </p:sp>
      <p:pic>
        <p:nvPicPr>
          <p:cNvPr id="7" name="synthesize (24)">
            <a:hlinkClick r:id="" action="ppaction://media"/>
            <a:extLst>
              <a:ext uri="{FF2B5EF4-FFF2-40B4-BE49-F238E27FC236}">
                <a16:creationId xmlns:a16="http://schemas.microsoft.com/office/drawing/2014/main" id="{158DDA7B-C017-BF06-74FE-8A08F13F291D}"/>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959895" y="183491"/>
            <a:ext cx="849313" cy="849313"/>
          </a:xfrm>
          <a:prstGeom prst="rect">
            <a:avLst/>
          </a:prstGeom>
        </p:spPr>
      </p:pic>
    </p:spTree>
    <p:extLst>
      <p:ext uri="{BB962C8B-B14F-4D97-AF65-F5344CB8AC3E}">
        <p14:creationId xmlns:p14="http://schemas.microsoft.com/office/powerpoint/2010/main" val="40427810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1376"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t>14</a:t>
            </a:fld>
            <a:endParaRPr lang="sv-SE" sz="1000" b="1" dirty="0">
              <a:solidFill>
                <a:schemeClr val="bg1"/>
              </a:solidFill>
            </a:endParaRPr>
          </a:p>
        </p:txBody>
      </p:sp>
      <p:sp>
        <p:nvSpPr>
          <p:cNvPr id="2" name="Slide Number Placeholder 5">
            <a:extLst>
              <a:ext uri="{FF2B5EF4-FFF2-40B4-BE49-F238E27FC236}">
                <a16:creationId xmlns:a16="http://schemas.microsoft.com/office/drawing/2014/main" id="{51BDC163-8BDF-21C1-48C3-1444207E838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14</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4" name="Title 10">
            <a:extLst>
              <a:ext uri="{FF2B5EF4-FFF2-40B4-BE49-F238E27FC236}">
                <a16:creationId xmlns:a16="http://schemas.microsoft.com/office/drawing/2014/main" id="{276B0536-8E35-8032-529F-574B89B964A7}"/>
              </a:ext>
            </a:extLst>
          </p:cNvPr>
          <p:cNvSpPr txBox="1">
            <a:spLocks/>
          </p:cNvSpPr>
          <p:nvPr/>
        </p:nvSpPr>
        <p:spPr>
          <a:xfrm>
            <a:off x="887215" y="8748"/>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rPr>
              <a:t>Aula 10.2 Referências</a:t>
            </a:r>
          </a:p>
        </p:txBody>
      </p:sp>
      <p:sp>
        <p:nvSpPr>
          <p:cNvPr id="5" name="TextBox 4">
            <a:extLst>
              <a:ext uri="{FF2B5EF4-FFF2-40B4-BE49-F238E27FC236}">
                <a16:creationId xmlns:a16="http://schemas.microsoft.com/office/drawing/2014/main" id="{512794A9-2AD3-6AA5-E3D9-E62DB796D066}"/>
              </a:ext>
            </a:extLst>
          </p:cNvPr>
          <p:cNvSpPr txBox="1"/>
          <p:nvPr/>
        </p:nvSpPr>
        <p:spPr>
          <a:xfrm>
            <a:off x="929195" y="1494761"/>
            <a:ext cx="9843579" cy="34163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buAutoNum type="arabicPeriod"/>
            </a:pPr>
            <a:r>
              <a:rPr lang="en-GB" sz="2400" dirty="0" err="1">
                <a:latin typeface="Open Sans" panose="020B0606030504020204" pitchFamily="34" charset="0"/>
                <a:ea typeface="Open Sans" panose="020B0606030504020204" pitchFamily="34" charset="0"/>
                <a:cs typeface="Open Sans" panose="020B0606030504020204" pitchFamily="34" charset="0"/>
              </a:rPr>
              <a:t>Taliotis</a:t>
            </a:r>
            <a:r>
              <a:rPr lang="en-GB" sz="2400" dirty="0">
                <a:latin typeface="Open Sans" panose="020B0606030504020204" pitchFamily="34" charset="0"/>
                <a:ea typeface="Open Sans" panose="020B0606030504020204" pitchFamily="34" charset="0"/>
                <a:cs typeface="Open Sans" panose="020B0606030504020204" pitchFamily="34" charset="0"/>
              </a:rPr>
              <a:t>, Constantinos, </a:t>
            </a:r>
            <a:r>
              <a:rPr lang="en-GB" sz="2400" dirty="0" err="1">
                <a:latin typeface="Open Sans" panose="020B0606030504020204" pitchFamily="34" charset="0"/>
                <a:ea typeface="Open Sans" panose="020B0606030504020204" pitchFamily="34" charset="0"/>
                <a:cs typeface="Open Sans" panose="020B0606030504020204" pitchFamily="34" charset="0"/>
              </a:rPr>
              <a:t>Gardumi</a:t>
            </a:r>
            <a:r>
              <a:rPr lang="en-GB" sz="2400" dirty="0">
                <a:latin typeface="Open Sans" panose="020B0606030504020204" pitchFamily="34" charset="0"/>
                <a:ea typeface="Open Sans" panose="020B0606030504020204" pitchFamily="34" charset="0"/>
                <a:cs typeface="Open Sans" panose="020B0606030504020204" pitchFamily="34" charset="0"/>
              </a:rPr>
              <a:t>, Francesco, </a:t>
            </a:r>
            <a:r>
              <a:rPr lang="en-GB" sz="2400" dirty="0" err="1">
                <a:latin typeface="Open Sans" panose="020B0606030504020204" pitchFamily="34" charset="0"/>
                <a:ea typeface="Open Sans" panose="020B0606030504020204" pitchFamily="34" charset="0"/>
                <a:cs typeface="Open Sans" panose="020B0606030504020204" pitchFamily="34" charset="0"/>
              </a:rPr>
              <a:t>Shivakumar</a:t>
            </a:r>
            <a:r>
              <a:rPr lang="en-GB" sz="2400" dirty="0">
                <a:latin typeface="Open Sans" panose="020B0606030504020204" pitchFamily="34" charset="0"/>
                <a:ea typeface="Open Sans" panose="020B0606030504020204" pitchFamily="34" charset="0"/>
                <a:cs typeface="Open Sans" panose="020B0606030504020204" pitchFamily="34" charset="0"/>
              </a:rPr>
              <a:t>, Abhishek, Sridharan, Vignesh, Ramos, Eunice, </a:t>
            </a:r>
            <a:r>
              <a:rPr lang="en-GB" sz="2400" dirty="0" err="1">
                <a:latin typeface="Open Sans" panose="020B0606030504020204" pitchFamily="34" charset="0"/>
                <a:ea typeface="Open Sans" panose="020B0606030504020204" pitchFamily="34" charset="0"/>
                <a:cs typeface="Open Sans" panose="020B0606030504020204" pitchFamily="34" charset="0"/>
              </a:rPr>
              <a:t>Beltramo</a:t>
            </a:r>
            <a:r>
              <a:rPr lang="en-GB" sz="2400" dirty="0">
                <a:latin typeface="Open Sans" panose="020B0606030504020204" pitchFamily="34" charset="0"/>
                <a:ea typeface="Open Sans" panose="020B0606030504020204" pitchFamily="34" charset="0"/>
                <a:cs typeface="Open Sans" panose="020B0606030504020204" pitchFamily="34" charset="0"/>
              </a:rPr>
              <a:t>, Agnese, ... Howells, Mark. (2018, dezembro). Representação de emissões no </a:t>
            </a:r>
            <a:r>
              <a:rPr lang="en-GB" sz="2400" dirty="0" err="1">
                <a:latin typeface="Open Sans" panose="020B0606030504020204" pitchFamily="34" charset="0"/>
                <a:ea typeface="Open Sans" panose="020B0606030504020204" pitchFamily="34" charset="0"/>
                <a:cs typeface="Open Sans" panose="020B0606030504020204" pitchFamily="34" charset="0"/>
              </a:rPr>
              <a:t>OSeMOSYS</a:t>
            </a:r>
            <a:r>
              <a:rPr lang="en-GB" sz="2400" dirty="0">
                <a:latin typeface="Open Sans" panose="020B0606030504020204" pitchFamily="34" charset="0"/>
                <a:ea typeface="Open Sans" panose="020B0606030504020204" pitchFamily="34" charset="0"/>
                <a:cs typeface="Open Sans" panose="020B0606030504020204" pitchFamily="34" charset="0"/>
              </a:rPr>
              <a:t>. </a:t>
            </a:r>
            <a:r>
              <a:rPr lang="en-GB" sz="2400" dirty="0" err="1">
                <a:latin typeface="Open Sans" panose="020B0606030504020204" pitchFamily="34" charset="0"/>
                <a:ea typeface="Open Sans" panose="020B0606030504020204" pitchFamily="34" charset="0"/>
                <a:cs typeface="Open Sans" panose="020B0606030504020204" pitchFamily="34" charset="0"/>
              </a:rPr>
              <a:t>Zenodo. </a:t>
            </a:r>
            <a:r>
              <a:rPr lang="en-GB" sz="2400" dirty="0">
                <a:latin typeface="Open Sans" panose="020B0606030504020204" pitchFamily="34" charset="0"/>
                <a:ea typeface="Open Sans" panose="020B0606030504020204" pitchFamily="34" charset="0"/>
                <a:cs typeface="Open Sans" panose="020B0606030504020204" pitchFamily="34" charset="0"/>
                <a:hlinkClick r:id="rId3"/>
              </a:rPr>
              <a:t>http://doi.</a:t>
            </a:r>
            <a:r>
              <a:rPr lang="en-GB" sz="2400" dirty="0">
                <a:latin typeface="Open Sans" panose="020B0606030504020204" pitchFamily="34" charset="0"/>
                <a:ea typeface="Open Sans" panose="020B0606030504020204" pitchFamily="34" charset="0"/>
                <a:cs typeface="Open Sans" panose="020B0606030504020204" pitchFamily="34" charset="0"/>
              </a:rPr>
              <a:t>org/10.5281/zenodo.4585676 </a:t>
            </a:r>
          </a:p>
          <a:p>
            <a:pPr marL="342900" indent="-342900">
              <a:buAutoNum type="arabicPeriod"/>
            </a:pPr>
            <a:endParaRPr lang="en-GB" sz="2400" dirty="0">
              <a:latin typeface="Open Sans" panose="020B0606030504020204" pitchFamily="34" charset="0"/>
              <a:ea typeface="Open Sans" panose="020B0606030504020204" pitchFamily="34" charset="0"/>
              <a:cs typeface="Open Sans" panose="020B0606030504020204" pitchFamily="34" charset="0"/>
            </a:endParaRPr>
          </a:p>
          <a:p>
            <a:pPr marL="342900" indent="-342900">
              <a:buAutoNum type="arabicPeriod"/>
            </a:pPr>
            <a:r>
              <a:rPr lang="en-GB" sz="2400" dirty="0">
                <a:latin typeface="Open Sans" panose="020B0606030504020204" pitchFamily="34" charset="0"/>
                <a:ea typeface="Open Sans" panose="020B0606030504020204" pitchFamily="34" charset="0"/>
                <a:cs typeface="Open Sans" panose="020B0606030504020204" pitchFamily="34" charset="0"/>
              </a:rPr>
              <a:t>IPCC (2006) Guidelines for National Greenhouse Gas Inventories, Volume 2: Energy, Tabela 1.3; disponível em: </a:t>
            </a:r>
            <a:r>
              <a:rPr lang="en-GB" sz="2400" dirty="0">
                <a:latin typeface="Open Sans" panose="020B0606030504020204" pitchFamily="34" charset="0"/>
                <a:ea typeface="Open Sans" panose="020B0606030504020204" pitchFamily="34" charset="0"/>
                <a:cs typeface="Open Sans" panose="020B0606030504020204" pitchFamily="34" charset="0"/>
                <a:hlinkClick r:id="rId4"/>
              </a:rPr>
              <a:t>https:</a:t>
            </a:r>
            <a:r>
              <a:rPr lang="en-GB" sz="2400" dirty="0">
                <a:latin typeface="Open Sans" panose="020B0606030504020204" pitchFamily="34" charset="0"/>
                <a:ea typeface="Open Sans" panose="020B0606030504020204" pitchFamily="34" charset="0"/>
                <a:cs typeface="Open Sans" panose="020B0606030504020204" pitchFamily="34" charset="0"/>
              </a:rPr>
              <a:t>//www.ipcc-nggip.iges.or.jp/EFDB/find_ef.php </a:t>
            </a:r>
          </a:p>
          <a:p>
            <a:pPr marL="342900" indent="-342900">
              <a:buAutoNum type="arabicPeriod"/>
            </a:pPr>
            <a:endParaRPr lang="en-GB" sz="2400" dirty="0">
              <a:latin typeface="Open Sans"/>
              <a:ea typeface="+mn-lt"/>
              <a:cs typeface="+mn-lt"/>
            </a:endParaRPr>
          </a:p>
        </p:txBody>
      </p:sp>
    </p:spTree>
    <p:extLst>
      <p:ext uri="{BB962C8B-B14F-4D97-AF65-F5344CB8AC3E}">
        <p14:creationId xmlns:p14="http://schemas.microsoft.com/office/powerpoint/2010/main" val="96406175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t>15</a:t>
            </a:fld>
            <a:endParaRPr lang="sv-SE" sz="1000" b="1" dirty="0">
              <a:solidFill>
                <a:schemeClr val="bg1"/>
              </a:solidFill>
            </a:endParaRPr>
          </a:p>
        </p:txBody>
      </p:sp>
      <p:sp>
        <p:nvSpPr>
          <p:cNvPr id="5" name="Rectangle 4">
            <a:extLst>
              <a:ext uri="{FF2B5EF4-FFF2-40B4-BE49-F238E27FC236}">
                <a16:creationId xmlns:a16="http://schemas.microsoft.com/office/drawing/2014/main" id="{56B666DB-C3D1-00FB-14AA-33398F73EE1D}"/>
              </a:ext>
            </a:extLst>
          </p:cNvPr>
          <p:cNvSpPr/>
          <p:nvPr/>
        </p:nvSpPr>
        <p:spPr>
          <a:xfrm>
            <a:off x="472546" y="1015433"/>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10.3.1 Introdução da margem de reserva</a:t>
            </a:r>
          </a:p>
        </p:txBody>
      </p:sp>
      <p:sp>
        <p:nvSpPr>
          <p:cNvPr id="6" name="Title 10">
            <a:extLst>
              <a:ext uri="{FF2B5EF4-FFF2-40B4-BE49-F238E27FC236}">
                <a16:creationId xmlns:a16="http://schemas.microsoft.com/office/drawing/2014/main" id="{258398D6-E7B6-547F-135B-96F682BED301}"/>
              </a:ext>
            </a:extLst>
          </p:cNvPr>
          <p:cNvSpPr txBox="1">
            <a:spLocks/>
          </p:cNvSpPr>
          <p:nvPr/>
        </p:nvSpPr>
        <p:spPr>
          <a:xfrm>
            <a:off x="472546" y="211344"/>
            <a:ext cx="11128904" cy="824755"/>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10.3 Importância da margem de reserva</a:t>
            </a:r>
            <a:endParaRPr lang="en-GB" sz="4400" dirty="0">
              <a:latin typeface="Open Sans"/>
              <a:ea typeface="Open Sans" panose="020B0606030504020204" pitchFamily="34" charset="0"/>
              <a:cs typeface="Open Sans" panose="020B0606030504020204" pitchFamily="34" charset="0"/>
            </a:endParaRPr>
          </a:p>
        </p:txBody>
      </p:sp>
      <p:sp>
        <p:nvSpPr>
          <p:cNvPr id="7" name="Rectangle 6">
            <a:extLst>
              <a:ext uri="{FF2B5EF4-FFF2-40B4-BE49-F238E27FC236}">
                <a16:creationId xmlns:a16="http://schemas.microsoft.com/office/drawing/2014/main" id="{BE4BA390-FEDE-B304-9161-9033EBA87C44}"/>
              </a:ext>
            </a:extLst>
          </p:cNvPr>
          <p:cNvSpPr/>
          <p:nvPr/>
        </p:nvSpPr>
        <p:spPr>
          <a:xfrm>
            <a:off x="472546" y="1391709"/>
            <a:ext cx="11325754" cy="1200329"/>
          </a:xfrm>
          <a:prstGeom prst="rect">
            <a:avLst/>
          </a:prstGeom>
        </p:spPr>
        <p:txBody>
          <a:bodyPr wrap="square" lIns="91440" tIns="45720" rIns="91440" bIns="45720" anchor="t">
            <a:spAutoFit/>
          </a:bodyPr>
          <a:lstStyle/>
          <a:p>
            <a:pPr marL="342900" indent="-342900">
              <a:spcAft>
                <a:spcPts val="1200"/>
              </a:spcAft>
              <a:buFont typeface="Arial"/>
              <a:buChar char="•"/>
            </a:pPr>
            <a:r>
              <a:rPr lang="en-ZA" sz="2400" b="1" dirty="0">
                <a:solidFill>
                  <a:srgbClr val="000000"/>
                </a:solidFill>
                <a:latin typeface="Open Sans"/>
                <a:ea typeface="Open Sans" panose="020B0606030504020204" pitchFamily="34" charset="0"/>
                <a:cs typeface="Open Sans" panose="020B0606030504020204" pitchFamily="34" charset="0"/>
              </a:rPr>
              <a:t>Margem de </a:t>
            </a:r>
            <a:r>
              <a:rPr lang="en-ZA" sz="2400" b="1" dirty="0" err="1">
                <a:solidFill>
                  <a:srgbClr val="000000"/>
                </a:solidFill>
                <a:latin typeface="Open Sans"/>
                <a:ea typeface="Open Sans" panose="020B0606030504020204" pitchFamily="34" charset="0"/>
                <a:cs typeface="Open Sans" panose="020B0606030504020204" pitchFamily="34" charset="0"/>
              </a:rPr>
              <a:t>reserva</a:t>
            </a:r>
            <a:r>
              <a:rPr lang="en-ZA" sz="2400" b="1" dirty="0">
                <a:solidFill>
                  <a:srgbClr val="000000"/>
                </a:solidFill>
                <a:latin typeface="Open Sans"/>
                <a:ea typeface="Open Sans" panose="020B0606030504020204" pitchFamily="34" charset="0"/>
                <a:cs typeface="Open Sans" panose="020B0606030504020204" pitchFamily="34" charset="0"/>
              </a:rPr>
              <a:t> (</a:t>
            </a:r>
            <a:r>
              <a:rPr lang="en-ZA" sz="2400" b="1" dirty="0" err="1">
                <a:solidFill>
                  <a:srgbClr val="000000"/>
                </a:solidFill>
                <a:latin typeface="Open Sans"/>
                <a:ea typeface="Open Sans" panose="020B0606030504020204" pitchFamily="34" charset="0"/>
                <a:cs typeface="Open Sans" panose="020B0606030504020204" pitchFamily="34" charset="0"/>
              </a:rPr>
              <a:t>ReserveMargin</a:t>
            </a:r>
            <a:r>
              <a:rPr lang="en-ZA" sz="2400" b="1" dirty="0">
                <a:solidFill>
                  <a:srgbClr val="000000"/>
                </a:solidFill>
                <a:latin typeface="Open Sans"/>
                <a:ea typeface="Open Sans" panose="020B0606030504020204" pitchFamily="34" charset="0"/>
                <a:cs typeface="Open Sans" panose="020B0606030504020204" pitchFamily="34" charset="0"/>
              </a:rPr>
              <a:t>): </a:t>
            </a:r>
            <a:r>
              <a:rPr lang="en-ZA" sz="2400" dirty="0">
                <a:solidFill>
                  <a:srgbClr val="000000"/>
                </a:solidFill>
                <a:latin typeface="Open Sans"/>
                <a:ea typeface="Open Sans" panose="020B0606030504020204" pitchFamily="34" charset="0"/>
                <a:cs typeface="Open Sans" panose="020B0606030504020204" pitchFamily="34" charset="0"/>
              </a:rPr>
              <a:t>capacidade de fornecimento excedente planejada que é instalada em comparação com a carga de pico (em MW ou GW)</a:t>
            </a:r>
            <a:endParaRPr lang="en-US" sz="2400" dirty="0"/>
          </a:p>
        </p:txBody>
      </p:sp>
      <p:pic>
        <p:nvPicPr>
          <p:cNvPr id="12" name="Graphic 337" descr="Tick with solid fill">
            <a:extLst>
              <a:ext uri="{FF2B5EF4-FFF2-40B4-BE49-F238E27FC236}">
                <a16:creationId xmlns:a16="http://schemas.microsoft.com/office/drawing/2014/main" id="{AABA2769-157C-97EB-9B5E-06BA44AF4409}"/>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76634" y="2616254"/>
            <a:ext cx="914400" cy="914400"/>
          </a:xfrm>
          <a:prstGeom prst="rect">
            <a:avLst/>
          </a:prstGeom>
        </p:spPr>
      </p:pic>
      <p:pic>
        <p:nvPicPr>
          <p:cNvPr id="13" name="Graphic 339" descr="Upward trend with solid fill">
            <a:extLst>
              <a:ext uri="{FF2B5EF4-FFF2-40B4-BE49-F238E27FC236}">
                <a16:creationId xmlns:a16="http://schemas.microsoft.com/office/drawing/2014/main" id="{BA3D12D0-761A-647F-AF48-25367B91FC48}"/>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876634" y="5488410"/>
            <a:ext cx="914400" cy="914400"/>
          </a:xfrm>
          <a:prstGeom prst="rect">
            <a:avLst/>
          </a:prstGeom>
        </p:spPr>
      </p:pic>
      <p:pic>
        <p:nvPicPr>
          <p:cNvPr id="14" name="Graphic 340" descr="Cloud with solid fill">
            <a:extLst>
              <a:ext uri="{FF2B5EF4-FFF2-40B4-BE49-F238E27FC236}">
                <a16:creationId xmlns:a16="http://schemas.microsoft.com/office/drawing/2014/main" id="{DBD3C139-E5A9-97BF-A722-FEDD5F7A28FB}"/>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876634" y="4025614"/>
            <a:ext cx="914400" cy="914400"/>
          </a:xfrm>
          <a:prstGeom prst="rect">
            <a:avLst/>
          </a:prstGeom>
        </p:spPr>
      </p:pic>
      <p:sp>
        <p:nvSpPr>
          <p:cNvPr id="15" name="Rectangle 14">
            <a:extLst>
              <a:ext uri="{FF2B5EF4-FFF2-40B4-BE49-F238E27FC236}">
                <a16:creationId xmlns:a16="http://schemas.microsoft.com/office/drawing/2014/main" id="{E3556BBF-7C51-5415-6278-A302D52389A1}"/>
              </a:ext>
            </a:extLst>
          </p:cNvPr>
          <p:cNvSpPr/>
          <p:nvPr/>
        </p:nvSpPr>
        <p:spPr>
          <a:xfrm>
            <a:off x="2093449" y="2623011"/>
            <a:ext cx="8690826" cy="830997"/>
          </a:xfrm>
          <a:prstGeom prst="rect">
            <a:avLst/>
          </a:prstGeom>
        </p:spPr>
        <p:txBody>
          <a:bodyPr wrap="square" lIns="91440" tIns="45720" rIns="91440" bIns="45720" anchor="t">
            <a:spAutoFit/>
          </a:bodyPr>
          <a:lstStyle/>
          <a:p>
            <a:pPr>
              <a:spcAft>
                <a:spcPts val="1200"/>
              </a:spcAft>
            </a:pPr>
            <a:r>
              <a:rPr lang="en-ZA" sz="2400" dirty="0">
                <a:solidFill>
                  <a:srgbClr val="000000"/>
                </a:solidFill>
                <a:latin typeface="Open Sans"/>
                <a:ea typeface="Open Sans" panose="020B0606030504020204" pitchFamily="34" charset="0"/>
                <a:cs typeface="Open Sans" panose="020B0606030504020204" pitchFamily="34" charset="0"/>
              </a:rPr>
              <a:t>A Margem de Reserva é importante, pois ajuda a garantir a confiabilidade, evitando a escassez no fornecimento de energia </a:t>
            </a:r>
          </a:p>
        </p:txBody>
      </p:sp>
      <p:sp>
        <p:nvSpPr>
          <p:cNvPr id="16" name="Rectangle 15">
            <a:extLst>
              <a:ext uri="{FF2B5EF4-FFF2-40B4-BE49-F238E27FC236}">
                <a16:creationId xmlns:a16="http://schemas.microsoft.com/office/drawing/2014/main" id="{0DAAC332-796E-4190-C5A4-06E01B8A02AD}"/>
              </a:ext>
            </a:extLst>
          </p:cNvPr>
          <p:cNvSpPr/>
          <p:nvPr/>
        </p:nvSpPr>
        <p:spPr>
          <a:xfrm>
            <a:off x="2093449" y="3882650"/>
            <a:ext cx="9079014" cy="1200329"/>
          </a:xfrm>
          <a:prstGeom prst="rect">
            <a:avLst/>
          </a:prstGeom>
        </p:spPr>
        <p:txBody>
          <a:bodyPr wrap="square" lIns="91440" tIns="45720" rIns="91440" bIns="45720" anchor="t">
            <a:spAutoFit/>
          </a:bodyPr>
          <a:lstStyle/>
          <a:p>
            <a:pPr>
              <a:spcAft>
                <a:spcPts val="1200"/>
              </a:spcAft>
            </a:pPr>
            <a:r>
              <a:rPr lang="en-ZA" sz="2400" dirty="0">
                <a:solidFill>
                  <a:srgbClr val="000000"/>
                </a:solidFill>
                <a:latin typeface="Open Sans"/>
                <a:ea typeface="Open Sans" panose="020B0606030504020204" pitchFamily="34" charset="0"/>
                <a:cs typeface="Open Sans" panose="020B0606030504020204" pitchFamily="34" charset="0"/>
              </a:rPr>
              <a:t>A Margem de Reserva pode proteger contra problemas de fornecimento causados pela indisponibilidade da geração renovável, por exemplo, devido ao clima ou a uma demanda inesperadamente alta</a:t>
            </a:r>
          </a:p>
        </p:txBody>
      </p:sp>
      <p:sp>
        <p:nvSpPr>
          <p:cNvPr id="17" name="Rectangle 16">
            <a:extLst>
              <a:ext uri="{FF2B5EF4-FFF2-40B4-BE49-F238E27FC236}">
                <a16:creationId xmlns:a16="http://schemas.microsoft.com/office/drawing/2014/main" id="{4EB413D1-EC88-6D62-B6A4-62BD41FFFBB5}"/>
              </a:ext>
            </a:extLst>
          </p:cNvPr>
          <p:cNvSpPr/>
          <p:nvPr/>
        </p:nvSpPr>
        <p:spPr>
          <a:xfrm>
            <a:off x="2093449" y="5435421"/>
            <a:ext cx="9194033" cy="1200329"/>
          </a:xfrm>
          <a:prstGeom prst="rect">
            <a:avLst/>
          </a:prstGeom>
        </p:spPr>
        <p:txBody>
          <a:bodyPr wrap="square" lIns="91440" tIns="45720" rIns="91440" bIns="45720" anchor="t">
            <a:spAutoFit/>
          </a:bodyPr>
          <a:lstStyle/>
          <a:p>
            <a:pPr>
              <a:spcAft>
                <a:spcPts val="1200"/>
              </a:spcAft>
            </a:pPr>
            <a:r>
              <a:rPr lang="en-ZA" sz="2400" dirty="0">
                <a:solidFill>
                  <a:srgbClr val="000000"/>
                </a:solidFill>
                <a:latin typeface="Open Sans"/>
                <a:ea typeface="Open Sans" panose="020B0606030504020204" pitchFamily="34" charset="0"/>
                <a:cs typeface="Open Sans" panose="020B0606030504020204" pitchFamily="34" charset="0"/>
              </a:rPr>
              <a:t>No entanto, a confiabilidade nem sempre pode ser garantida, pois é difícil projetar com precisão a demanda futura e pode haver atrasos na construção de novas capacidades </a:t>
            </a:r>
          </a:p>
        </p:txBody>
      </p:sp>
      <p:pic>
        <p:nvPicPr>
          <p:cNvPr id="2" name="synthesize (25)">
            <a:hlinkClick r:id="" action="ppaction://media"/>
            <a:extLst>
              <a:ext uri="{FF2B5EF4-FFF2-40B4-BE49-F238E27FC236}">
                <a16:creationId xmlns:a16="http://schemas.microsoft.com/office/drawing/2014/main" id="{CC250C82-873C-3149-0297-0039B99E83F4}"/>
              </a:ext>
            </a:extLst>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9975754" y="54486"/>
            <a:ext cx="953664" cy="953664"/>
          </a:xfrm>
          <a:prstGeom prst="rect">
            <a:avLst/>
          </a:prstGeom>
        </p:spPr>
      </p:pic>
    </p:spTree>
    <p:extLst>
      <p:ext uri="{BB962C8B-B14F-4D97-AF65-F5344CB8AC3E}">
        <p14:creationId xmlns:p14="http://schemas.microsoft.com/office/powerpoint/2010/main" val="21722235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1184"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CD0A6665-C236-BD61-F5DB-4810A9CC21D1}"/>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F91A465A-E554-365C-FD43-3DAB21D43A2A}"/>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t>16</a:t>
            </a:fld>
            <a:endParaRPr lang="sv-SE" sz="1000" b="1" dirty="0">
              <a:solidFill>
                <a:schemeClr val="bg1"/>
              </a:solidFill>
            </a:endParaRPr>
          </a:p>
        </p:txBody>
      </p:sp>
      <p:sp>
        <p:nvSpPr>
          <p:cNvPr id="5" name="Rectangle 4">
            <a:extLst>
              <a:ext uri="{FF2B5EF4-FFF2-40B4-BE49-F238E27FC236}">
                <a16:creationId xmlns:a16="http://schemas.microsoft.com/office/drawing/2014/main" id="{898C3BDA-53C3-E305-9A11-59CC1D7B9E98}"/>
              </a:ext>
            </a:extLst>
          </p:cNvPr>
          <p:cNvSpPr/>
          <p:nvPr/>
        </p:nvSpPr>
        <p:spPr>
          <a:xfrm>
            <a:off x="472545" y="1102744"/>
            <a:ext cx="9671579"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10.3.2 Definição matemática da margem de reserva</a:t>
            </a:r>
          </a:p>
        </p:txBody>
      </p:sp>
      <p:sp>
        <p:nvSpPr>
          <p:cNvPr id="6" name="Title 10">
            <a:extLst>
              <a:ext uri="{FF2B5EF4-FFF2-40B4-BE49-F238E27FC236}">
                <a16:creationId xmlns:a16="http://schemas.microsoft.com/office/drawing/2014/main" id="{F511AE21-F8FA-E23B-8D25-1E9A7DF33432}"/>
              </a:ext>
            </a:extLst>
          </p:cNvPr>
          <p:cNvSpPr txBox="1">
            <a:spLocks/>
          </p:cNvSpPr>
          <p:nvPr/>
        </p:nvSpPr>
        <p:spPr>
          <a:xfrm>
            <a:off x="472546" y="264799"/>
            <a:ext cx="11128904" cy="824755"/>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10.3 Importância da margem de reserva</a:t>
            </a:r>
            <a:endParaRPr lang="en-GB" sz="4400" dirty="0">
              <a:latin typeface="Open Sans"/>
              <a:ea typeface="Open Sans" panose="020B0606030504020204" pitchFamily="34" charset="0"/>
              <a:cs typeface="Open Sans" panose="020B0606030504020204" pitchFamily="34" charset="0"/>
            </a:endParaRPr>
          </a:p>
        </p:txBody>
      </p:sp>
      <p:pic>
        <p:nvPicPr>
          <p:cNvPr id="2" name="Picture 6" descr="Graphical user interface, text, application&#10;&#10;Description automatically generated">
            <a:extLst>
              <a:ext uri="{FF2B5EF4-FFF2-40B4-BE49-F238E27FC236}">
                <a16:creationId xmlns:a16="http://schemas.microsoft.com/office/drawing/2014/main" id="{FE093B8F-E45F-47CF-B6F3-B0002ADE1CB2}"/>
              </a:ext>
            </a:extLst>
          </p:cNvPr>
          <p:cNvPicPr>
            <a:picLocks noChangeAspect="1"/>
          </p:cNvPicPr>
          <p:nvPr/>
        </p:nvPicPr>
        <p:blipFill>
          <a:blip r:embed="rId5"/>
          <a:stretch>
            <a:fillRect/>
          </a:stretch>
        </p:blipFill>
        <p:spPr>
          <a:xfrm>
            <a:off x="619755" y="1450465"/>
            <a:ext cx="10638153" cy="4421696"/>
          </a:xfrm>
          <a:prstGeom prst="rect">
            <a:avLst/>
          </a:prstGeom>
        </p:spPr>
      </p:pic>
      <p:pic>
        <p:nvPicPr>
          <p:cNvPr id="4" name="synthesize (26)">
            <a:hlinkClick r:id="" action="ppaction://media"/>
            <a:extLst>
              <a:ext uri="{FF2B5EF4-FFF2-40B4-BE49-F238E27FC236}">
                <a16:creationId xmlns:a16="http://schemas.microsoft.com/office/drawing/2014/main" id="{41A8C82F-6DDD-26B9-A149-D36B0A924528}"/>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056899" y="331758"/>
            <a:ext cx="938251" cy="938251"/>
          </a:xfrm>
          <a:prstGeom prst="rect">
            <a:avLst/>
          </a:prstGeom>
        </p:spPr>
      </p:pic>
    </p:spTree>
    <p:extLst>
      <p:ext uri="{BB962C8B-B14F-4D97-AF65-F5344CB8AC3E}">
        <p14:creationId xmlns:p14="http://schemas.microsoft.com/office/powerpoint/2010/main" val="34615890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500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141CCC31-A1DD-993B-7A9A-8ACA8116C2E3}"/>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2B053B53-CDE8-4866-198E-FAC43F25B82E}"/>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t>17</a:t>
            </a:fld>
            <a:endParaRPr lang="sv-SE" sz="1000" b="1" dirty="0">
              <a:solidFill>
                <a:schemeClr val="bg1"/>
              </a:solidFill>
            </a:endParaRPr>
          </a:p>
        </p:txBody>
      </p:sp>
      <p:sp>
        <p:nvSpPr>
          <p:cNvPr id="5" name="Rectangle 4">
            <a:extLst>
              <a:ext uri="{FF2B5EF4-FFF2-40B4-BE49-F238E27FC236}">
                <a16:creationId xmlns:a16="http://schemas.microsoft.com/office/drawing/2014/main" id="{6290BA7E-FB60-4487-16A6-6A3D7FB5C6D3}"/>
              </a:ext>
            </a:extLst>
          </p:cNvPr>
          <p:cNvSpPr/>
          <p:nvPr/>
        </p:nvSpPr>
        <p:spPr>
          <a:xfrm>
            <a:off x="472545" y="1204344"/>
            <a:ext cx="9057217"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10.3.3 Quais tecnologias podem contribuir para a margem de reserva?</a:t>
            </a:r>
          </a:p>
        </p:txBody>
      </p:sp>
      <p:sp>
        <p:nvSpPr>
          <p:cNvPr id="6" name="Title 10">
            <a:extLst>
              <a:ext uri="{FF2B5EF4-FFF2-40B4-BE49-F238E27FC236}">
                <a16:creationId xmlns:a16="http://schemas.microsoft.com/office/drawing/2014/main" id="{04952723-920F-BE51-A93E-328C59BB761C}"/>
              </a:ext>
            </a:extLst>
          </p:cNvPr>
          <p:cNvSpPr txBox="1">
            <a:spLocks/>
          </p:cNvSpPr>
          <p:nvPr/>
        </p:nvSpPr>
        <p:spPr>
          <a:xfrm>
            <a:off x="472546" y="366399"/>
            <a:ext cx="11128904" cy="824755"/>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10.3 Importância da margem de reserva</a:t>
            </a:r>
            <a:endParaRPr lang="en-GB" sz="4400" dirty="0">
              <a:latin typeface="Open Sans"/>
              <a:ea typeface="Open Sans" panose="020B0606030504020204" pitchFamily="34" charset="0"/>
              <a:cs typeface="Open Sans" panose="020B0606030504020204" pitchFamily="34" charset="0"/>
            </a:endParaRPr>
          </a:p>
        </p:txBody>
      </p:sp>
      <p:pic>
        <p:nvPicPr>
          <p:cNvPr id="2" name="Picture 6" descr="A picture containing sky, outdoor, outdoor object, cloudy&#10;&#10;Description automatically generated">
            <a:extLst>
              <a:ext uri="{FF2B5EF4-FFF2-40B4-BE49-F238E27FC236}">
                <a16:creationId xmlns:a16="http://schemas.microsoft.com/office/drawing/2014/main" id="{65C0E94E-33FD-0C1E-3879-D3056323D058}"/>
              </a:ext>
            </a:extLst>
          </p:cNvPr>
          <p:cNvPicPr>
            <a:picLocks noChangeAspect="1"/>
          </p:cNvPicPr>
          <p:nvPr/>
        </p:nvPicPr>
        <p:blipFill>
          <a:blip r:embed="rId5"/>
          <a:stretch>
            <a:fillRect/>
          </a:stretch>
        </p:blipFill>
        <p:spPr>
          <a:xfrm>
            <a:off x="4555918" y="2728716"/>
            <a:ext cx="3443286" cy="2450217"/>
          </a:xfrm>
          <a:prstGeom prst="rect">
            <a:avLst/>
          </a:prstGeom>
        </p:spPr>
      </p:pic>
      <p:pic>
        <p:nvPicPr>
          <p:cNvPr id="4" name="Picture 7" descr="A picture containing solar cell, outdoor, outdoor object, blue&#10;&#10;Description automatically generated">
            <a:extLst>
              <a:ext uri="{FF2B5EF4-FFF2-40B4-BE49-F238E27FC236}">
                <a16:creationId xmlns:a16="http://schemas.microsoft.com/office/drawing/2014/main" id="{597CE66B-1934-56D1-54EC-D5E10D89E6D7}"/>
              </a:ext>
            </a:extLst>
          </p:cNvPr>
          <p:cNvPicPr>
            <a:picLocks noChangeAspect="1"/>
          </p:cNvPicPr>
          <p:nvPr/>
        </p:nvPicPr>
        <p:blipFill>
          <a:blip r:embed="rId6"/>
          <a:stretch>
            <a:fillRect/>
          </a:stretch>
        </p:blipFill>
        <p:spPr>
          <a:xfrm>
            <a:off x="8248693" y="2728716"/>
            <a:ext cx="3443286" cy="2455964"/>
          </a:xfrm>
          <a:prstGeom prst="rect">
            <a:avLst/>
          </a:prstGeom>
        </p:spPr>
      </p:pic>
      <p:pic>
        <p:nvPicPr>
          <p:cNvPr id="7" name="Picture 8" descr="A picture containing building, outdoor&#10;&#10;Description automatically generated">
            <a:extLst>
              <a:ext uri="{FF2B5EF4-FFF2-40B4-BE49-F238E27FC236}">
                <a16:creationId xmlns:a16="http://schemas.microsoft.com/office/drawing/2014/main" id="{F591A3FA-742F-4AB3-E73F-50F52F90E49D}"/>
              </a:ext>
            </a:extLst>
          </p:cNvPr>
          <p:cNvPicPr>
            <a:picLocks noChangeAspect="1"/>
          </p:cNvPicPr>
          <p:nvPr/>
        </p:nvPicPr>
        <p:blipFill>
          <a:blip r:embed="rId7"/>
          <a:stretch>
            <a:fillRect/>
          </a:stretch>
        </p:blipFill>
        <p:spPr>
          <a:xfrm>
            <a:off x="195061" y="2704121"/>
            <a:ext cx="3678200" cy="2450217"/>
          </a:xfrm>
          <a:prstGeom prst="rect">
            <a:avLst/>
          </a:prstGeom>
        </p:spPr>
      </p:pic>
      <p:sp>
        <p:nvSpPr>
          <p:cNvPr id="8" name="Rectangle 7">
            <a:extLst>
              <a:ext uri="{FF2B5EF4-FFF2-40B4-BE49-F238E27FC236}">
                <a16:creationId xmlns:a16="http://schemas.microsoft.com/office/drawing/2014/main" id="{A291435D-A05E-6526-3488-332D189F2A86}"/>
              </a:ext>
            </a:extLst>
          </p:cNvPr>
          <p:cNvSpPr/>
          <p:nvPr/>
        </p:nvSpPr>
        <p:spPr>
          <a:xfrm>
            <a:off x="298239" y="1622360"/>
            <a:ext cx="3471844" cy="954107"/>
          </a:xfrm>
          <a:prstGeom prst="rect">
            <a:avLst/>
          </a:prstGeom>
        </p:spPr>
        <p:txBody>
          <a:bodyPr wrap="square" lIns="91440" tIns="45720" rIns="91440" bIns="45720" anchor="t">
            <a:spAutoFit/>
          </a:bodyPr>
          <a:lstStyle/>
          <a:p>
            <a:pPr algn="ctr">
              <a:spcAft>
                <a:spcPts val="1200"/>
              </a:spcAft>
            </a:pPr>
            <a:r>
              <a:rPr lang="en-ZA" sz="2800" b="1" dirty="0">
                <a:solidFill>
                  <a:srgbClr val="000000"/>
                </a:solidFill>
                <a:latin typeface="Open Sans"/>
                <a:ea typeface="Open Sans" panose="020B0606030504020204" pitchFamily="34" charset="0"/>
                <a:cs typeface="Open Sans" panose="020B0606030504020204" pitchFamily="34" charset="0"/>
              </a:rPr>
              <a:t>Geração despachável</a:t>
            </a:r>
          </a:p>
        </p:txBody>
      </p:sp>
      <p:sp>
        <p:nvSpPr>
          <p:cNvPr id="9" name="Rectangle 8">
            <a:extLst>
              <a:ext uri="{FF2B5EF4-FFF2-40B4-BE49-F238E27FC236}">
                <a16:creationId xmlns:a16="http://schemas.microsoft.com/office/drawing/2014/main" id="{79B2D64D-19D2-F090-0831-EECB4BEE1050}"/>
              </a:ext>
            </a:extLst>
          </p:cNvPr>
          <p:cNvSpPr/>
          <p:nvPr/>
        </p:nvSpPr>
        <p:spPr>
          <a:xfrm>
            <a:off x="5955394" y="1635907"/>
            <a:ext cx="4003806" cy="954107"/>
          </a:xfrm>
          <a:prstGeom prst="rect">
            <a:avLst/>
          </a:prstGeom>
        </p:spPr>
        <p:txBody>
          <a:bodyPr wrap="square" lIns="91440" tIns="45720" rIns="91440" bIns="45720" anchor="t">
            <a:spAutoFit/>
          </a:bodyPr>
          <a:lstStyle/>
          <a:p>
            <a:pPr algn="ctr">
              <a:spcAft>
                <a:spcPts val="1200"/>
              </a:spcAft>
            </a:pPr>
            <a:r>
              <a:rPr lang="en-ZA" sz="2800" b="1" dirty="0">
                <a:solidFill>
                  <a:srgbClr val="000000"/>
                </a:solidFill>
                <a:latin typeface="Open Sans"/>
                <a:ea typeface="Open Sans" panose="020B0606030504020204" pitchFamily="34" charset="0"/>
                <a:cs typeface="Open Sans" panose="020B0606030504020204" pitchFamily="34" charset="0"/>
              </a:rPr>
              <a:t>Geração não despachável</a:t>
            </a:r>
          </a:p>
        </p:txBody>
      </p:sp>
      <p:pic>
        <p:nvPicPr>
          <p:cNvPr id="10" name="synthesize (27)">
            <a:hlinkClick r:id="" action="ppaction://media"/>
            <a:extLst>
              <a:ext uri="{FF2B5EF4-FFF2-40B4-BE49-F238E27FC236}">
                <a16:creationId xmlns:a16="http://schemas.microsoft.com/office/drawing/2014/main" id="{9D81CD45-6403-E0F5-C2F8-7656D01B76A8}"/>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9862457" y="147085"/>
            <a:ext cx="845552" cy="845552"/>
          </a:xfrm>
          <a:prstGeom prst="rect">
            <a:avLst/>
          </a:prstGeom>
        </p:spPr>
      </p:pic>
    </p:spTree>
    <p:extLst>
      <p:ext uri="{BB962C8B-B14F-4D97-AF65-F5344CB8AC3E}">
        <p14:creationId xmlns:p14="http://schemas.microsoft.com/office/powerpoint/2010/main" val="27677239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98016"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10"/>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7D356387-2046-F53D-6C54-EE7E7D6BDD51}"/>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0C432C79-BD78-ED2D-6674-CE58523B0484}"/>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t>18</a:t>
            </a:fld>
            <a:endParaRPr lang="sv-SE" sz="1000" b="1" dirty="0">
              <a:solidFill>
                <a:schemeClr val="bg1"/>
              </a:solidFill>
            </a:endParaRPr>
          </a:p>
        </p:txBody>
      </p:sp>
      <p:sp>
        <p:nvSpPr>
          <p:cNvPr id="5" name="Rectangle 4">
            <a:extLst>
              <a:ext uri="{FF2B5EF4-FFF2-40B4-BE49-F238E27FC236}">
                <a16:creationId xmlns:a16="http://schemas.microsoft.com/office/drawing/2014/main" id="{B5D4CC7E-7AA2-C033-7E23-43DABECE1517}"/>
              </a:ext>
            </a:extLst>
          </p:cNvPr>
          <p:cNvSpPr/>
          <p:nvPr/>
        </p:nvSpPr>
        <p:spPr>
          <a:xfrm>
            <a:off x="472546" y="836044"/>
            <a:ext cx="6106750" cy="707886"/>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10.3.4 Créditos de capacidade e energias renováveis variáveis</a:t>
            </a:r>
          </a:p>
        </p:txBody>
      </p:sp>
      <p:sp>
        <p:nvSpPr>
          <p:cNvPr id="6" name="Title 10">
            <a:extLst>
              <a:ext uri="{FF2B5EF4-FFF2-40B4-BE49-F238E27FC236}">
                <a16:creationId xmlns:a16="http://schemas.microsoft.com/office/drawing/2014/main" id="{6F23B2EF-2892-D5AE-BC81-2AA7D7CFA760}"/>
              </a:ext>
            </a:extLst>
          </p:cNvPr>
          <p:cNvSpPr txBox="1">
            <a:spLocks/>
          </p:cNvSpPr>
          <p:nvPr/>
        </p:nvSpPr>
        <p:spPr>
          <a:xfrm>
            <a:off x="472546" y="114968"/>
            <a:ext cx="11128904" cy="707886"/>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10.3 Importância da margem de reserva</a:t>
            </a:r>
            <a:endParaRPr lang="en-GB" sz="4400" dirty="0">
              <a:latin typeface="Open Sans"/>
              <a:ea typeface="Open Sans" panose="020B0606030504020204" pitchFamily="34" charset="0"/>
              <a:cs typeface="Open Sans" panose="020B0606030504020204" pitchFamily="34" charset="0"/>
            </a:endParaRPr>
          </a:p>
        </p:txBody>
      </p:sp>
      <p:sp>
        <p:nvSpPr>
          <p:cNvPr id="4" name="Rectangle 3">
            <a:extLst>
              <a:ext uri="{FF2B5EF4-FFF2-40B4-BE49-F238E27FC236}">
                <a16:creationId xmlns:a16="http://schemas.microsoft.com/office/drawing/2014/main" id="{5099D18D-F1A8-7B6F-FFE1-F38CB698C998}"/>
              </a:ext>
            </a:extLst>
          </p:cNvPr>
          <p:cNvSpPr/>
          <p:nvPr/>
        </p:nvSpPr>
        <p:spPr>
          <a:xfrm>
            <a:off x="256472" y="1446040"/>
            <a:ext cx="6106750" cy="1200329"/>
          </a:xfrm>
          <a:prstGeom prst="rect">
            <a:avLst/>
          </a:prstGeom>
        </p:spPr>
        <p:txBody>
          <a:bodyPr wrap="square" lIns="91440" tIns="45720" rIns="91440" bIns="45720" anchor="t">
            <a:spAutoFit/>
          </a:bodyPr>
          <a:lstStyle/>
          <a:p>
            <a:pPr marL="342900" indent="-342900">
              <a:spcAft>
                <a:spcPts val="1200"/>
              </a:spcAft>
              <a:buFont typeface="Arial"/>
              <a:buChar char="•"/>
            </a:pPr>
            <a:r>
              <a:rPr lang="en-ZA" sz="2400" b="1" dirty="0">
                <a:solidFill>
                  <a:srgbClr val="000000"/>
                </a:solidFill>
                <a:latin typeface="Open Sans"/>
                <a:ea typeface="Open Sans" panose="020B0606030504020204" pitchFamily="34" charset="0"/>
                <a:cs typeface="Open Sans" panose="020B0606030504020204" pitchFamily="34" charset="0"/>
              </a:rPr>
              <a:t>Créditos de capacidade: </a:t>
            </a:r>
            <a:r>
              <a:rPr lang="en-ZA" sz="2400" dirty="0">
                <a:solidFill>
                  <a:srgbClr val="000000"/>
                </a:solidFill>
                <a:latin typeface="Open Sans"/>
                <a:ea typeface="Open Sans" panose="020B0606030504020204" pitchFamily="34" charset="0"/>
                <a:cs typeface="Open Sans" panose="020B0606030504020204" pitchFamily="34" charset="0"/>
              </a:rPr>
              <a:t>medem até que ponto cada tecnologia pode contribuir para a margem de reserva</a:t>
            </a:r>
          </a:p>
        </p:txBody>
      </p:sp>
      <p:pic>
        <p:nvPicPr>
          <p:cNvPr id="7" name="Picture 6" descr="A graph of a performance&#10;&#10;Description automatically generated with medium confidence">
            <a:extLst>
              <a:ext uri="{FF2B5EF4-FFF2-40B4-BE49-F238E27FC236}">
                <a16:creationId xmlns:a16="http://schemas.microsoft.com/office/drawing/2014/main" id="{C4904F75-5C3E-7CF2-A59B-BAD09D2A5B0A}"/>
              </a:ext>
            </a:extLst>
          </p:cNvPr>
          <p:cNvPicPr>
            <a:picLocks noChangeAspect="1"/>
          </p:cNvPicPr>
          <p:nvPr/>
        </p:nvPicPr>
        <p:blipFill>
          <a:blip r:embed="rId5"/>
          <a:stretch>
            <a:fillRect/>
          </a:stretch>
        </p:blipFill>
        <p:spPr>
          <a:xfrm>
            <a:off x="7716033" y="817096"/>
            <a:ext cx="3733017" cy="5658685"/>
          </a:xfrm>
          <a:prstGeom prst="rect">
            <a:avLst/>
          </a:prstGeom>
        </p:spPr>
      </p:pic>
      <p:sp>
        <p:nvSpPr>
          <p:cNvPr id="8" name="Rectangle 7">
            <a:extLst>
              <a:ext uri="{FF2B5EF4-FFF2-40B4-BE49-F238E27FC236}">
                <a16:creationId xmlns:a16="http://schemas.microsoft.com/office/drawing/2014/main" id="{32119AE4-07E9-ECCC-E371-C025BB6827B2}"/>
              </a:ext>
            </a:extLst>
          </p:cNvPr>
          <p:cNvSpPr/>
          <p:nvPr/>
        </p:nvSpPr>
        <p:spPr>
          <a:xfrm>
            <a:off x="5620576" y="6351139"/>
            <a:ext cx="3733017" cy="246221"/>
          </a:xfrm>
          <a:prstGeom prst="rect">
            <a:avLst/>
          </a:prstGeom>
        </p:spPr>
        <p:txBody>
          <a:bodyPr wrap="square" lIns="91440" tIns="45720" rIns="91440" bIns="45720" anchor="t">
            <a:spAutoFit/>
          </a:bodyPr>
          <a:lstStyle/>
          <a:p>
            <a:pPr>
              <a:spcAft>
                <a:spcPts val="1200"/>
              </a:spcAft>
            </a:pPr>
            <a:r>
              <a:rPr lang="en-ZA" sz="1000" dirty="0">
                <a:latin typeface="Open Sans"/>
                <a:ea typeface="Open Sans" panose="020B0606030504020204" pitchFamily="34" charset="0"/>
                <a:cs typeface="Open Sans" panose="020B0606030504020204" pitchFamily="34" charset="0"/>
              </a:rPr>
              <a:t>Fonte: </a:t>
            </a:r>
            <a:r>
              <a:rPr lang="en-US" sz="1000" dirty="0">
                <a:latin typeface="Open Sans"/>
                <a:ea typeface="Open Sans" panose="020B0606030504020204" pitchFamily="34" charset="0"/>
                <a:cs typeface="Open Sans" panose="020B0606030504020204" pitchFamily="34" charset="0"/>
              </a:rPr>
              <a:t>Grupo de Integração de Sistemas de Energia (2023</a:t>
            </a:r>
            <a:r>
              <a:rPr lang="en-ZA" sz="1000" dirty="0">
                <a:latin typeface="Open Sans"/>
                <a:ea typeface="Open Sans" panose="020B0606030504020204" pitchFamily="34" charset="0"/>
                <a:cs typeface="Open Sans" panose="020B0606030504020204" pitchFamily="34" charset="0"/>
              </a:rPr>
              <a:t>)</a:t>
            </a:r>
            <a:endParaRPr lang="en-ZA" sz="1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graphicFrame>
        <p:nvGraphicFramePr>
          <p:cNvPr id="9" name="Table 8">
            <a:extLst>
              <a:ext uri="{FF2B5EF4-FFF2-40B4-BE49-F238E27FC236}">
                <a16:creationId xmlns:a16="http://schemas.microsoft.com/office/drawing/2014/main" id="{7EC9E138-9207-DE1E-4FFE-55607B0F0F83}"/>
              </a:ext>
            </a:extLst>
          </p:cNvPr>
          <p:cNvGraphicFramePr>
            <a:graphicFrameLocks noGrp="1"/>
          </p:cNvGraphicFramePr>
          <p:nvPr>
            <p:extLst>
              <p:ext uri="{D42A27DB-BD31-4B8C-83A1-F6EECF244321}">
                <p14:modId xmlns:p14="http://schemas.microsoft.com/office/powerpoint/2010/main" val="3688131153"/>
              </p:ext>
            </p:extLst>
          </p:nvPr>
        </p:nvGraphicFramePr>
        <p:xfrm>
          <a:off x="658768" y="2865650"/>
          <a:ext cx="6368333" cy="3389319"/>
        </p:xfrm>
        <a:graphic>
          <a:graphicData uri="http://schemas.openxmlformats.org/drawingml/2006/table">
            <a:tbl>
              <a:tblPr firstRow="1" firstCol="1" bandRow="1">
                <a:tableStyleId>{B8DA472E-C0B5-4FAA-A71B-45BBE6C39A2A}</a:tableStyleId>
              </a:tblPr>
              <a:tblGrid>
                <a:gridCol w="3944584">
                  <a:extLst>
                    <a:ext uri="{9D8B030D-6E8A-4147-A177-3AD203B41FA5}">
                      <a16:colId xmlns:a16="http://schemas.microsoft.com/office/drawing/2014/main" val="3229084224"/>
                    </a:ext>
                  </a:extLst>
                </a:gridCol>
                <a:gridCol w="2423749">
                  <a:extLst>
                    <a:ext uri="{9D8B030D-6E8A-4147-A177-3AD203B41FA5}">
                      <a16:colId xmlns:a16="http://schemas.microsoft.com/office/drawing/2014/main" val="1314185743"/>
                    </a:ext>
                  </a:extLst>
                </a:gridCol>
              </a:tblGrid>
              <a:tr h="315631">
                <a:tc>
                  <a:txBody>
                    <a:bodyPr/>
                    <a:lstStyle/>
                    <a:p>
                      <a:pPr algn="ctr"/>
                      <a:r>
                        <a:rPr lang="en-GB" sz="1800" kern="0" dirty="0">
                          <a:effectLst/>
                          <a:latin typeface="Open Sans" panose="020B0606030504020204" pitchFamily="34" charset="0"/>
                          <a:ea typeface="Open Sans" panose="020B0606030504020204" pitchFamily="34" charset="0"/>
                          <a:cs typeface="Open Sans" panose="020B0606030504020204" pitchFamily="34" charset="0"/>
                        </a:rPr>
                        <a:t>Tecnologia</a:t>
                      </a:r>
                      <a:endParaRPr lang="es-CO" sz="1800" kern="100" dirty="0">
                        <a:effectLst/>
                        <a:latin typeface="Open Sans" panose="020B0606030504020204" pitchFamily="34" charset="0"/>
                        <a:ea typeface="Open Sans" panose="020B0606030504020204" pitchFamily="34" charset="0"/>
                        <a:cs typeface="Open Sans" panose="020B0606030504020204" pitchFamily="34" charset="0"/>
                      </a:endParaRPr>
                    </a:p>
                  </a:txBody>
                  <a:tcPr marL="68580" marR="68580" marT="0" marB="0" anchor="ctr"/>
                </a:tc>
                <a:tc>
                  <a:txBody>
                    <a:bodyPr/>
                    <a:lstStyle/>
                    <a:p>
                      <a:pPr algn="ctr"/>
                      <a:r>
                        <a:rPr lang="en-GB" sz="1800" kern="0" dirty="0">
                          <a:effectLst/>
                          <a:latin typeface="Open Sans" panose="020B0606030504020204" pitchFamily="34" charset="0"/>
                          <a:ea typeface="Open Sans" panose="020B0606030504020204" pitchFamily="34" charset="0"/>
                          <a:cs typeface="Open Sans" panose="020B0606030504020204" pitchFamily="34" charset="0"/>
                        </a:rPr>
                        <a:t>Crédito de capacidade</a:t>
                      </a:r>
                      <a:endParaRPr lang="es-CO" sz="1800" kern="100" dirty="0">
                        <a:effectLst/>
                        <a:latin typeface="Open Sans" panose="020B0606030504020204" pitchFamily="34" charset="0"/>
                        <a:ea typeface="Open Sans" panose="020B0606030504020204" pitchFamily="34" charset="0"/>
                        <a:cs typeface="Open Sans" panose="020B0606030504020204" pitchFamily="34" charset="0"/>
                      </a:endParaRPr>
                    </a:p>
                  </a:txBody>
                  <a:tcPr marL="68580" marR="68580" marT="0" marB="0" anchor="ctr"/>
                </a:tc>
                <a:extLst>
                  <a:ext uri="{0D108BD9-81ED-4DB2-BD59-A6C34878D82A}">
                    <a16:rowId xmlns:a16="http://schemas.microsoft.com/office/drawing/2014/main" val="3778017274"/>
                  </a:ext>
                </a:extLst>
              </a:tr>
              <a:tr h="315631">
                <a:tc>
                  <a:txBody>
                    <a:bodyPr/>
                    <a:lstStyle/>
                    <a:p>
                      <a:pPr algn="ctr"/>
                      <a:r>
                        <a:rPr lang="es-CO" sz="1800" kern="100" dirty="0">
                          <a:effectLst/>
                          <a:latin typeface="Open Sans" panose="020B0606030504020204" pitchFamily="34" charset="0"/>
                          <a:ea typeface="Open Sans" panose="020B0606030504020204" pitchFamily="34" charset="0"/>
                          <a:cs typeface="Open Sans" panose="020B0606030504020204" pitchFamily="34" charset="0"/>
                        </a:rPr>
                        <a:t>Nuclear</a:t>
                      </a:r>
                    </a:p>
                  </a:txBody>
                  <a:tcPr marL="68580" marR="68580" marT="0" marB="0" anchor="ctr"/>
                </a:tc>
                <a:tc>
                  <a:txBody>
                    <a:bodyPr/>
                    <a:lstStyle/>
                    <a:p>
                      <a:pPr algn="ctr"/>
                      <a:r>
                        <a:rPr lang="es-CO" sz="1800" kern="100" dirty="0">
                          <a:effectLst/>
                          <a:latin typeface="Open Sans" panose="020B0606030504020204" pitchFamily="34" charset="0"/>
                          <a:ea typeface="Open Sans" panose="020B0606030504020204" pitchFamily="34" charset="0"/>
                          <a:cs typeface="Open Sans" panose="020B0606030504020204" pitchFamily="34" charset="0"/>
                        </a:rPr>
                        <a:t>91%</a:t>
                      </a:r>
                    </a:p>
                  </a:txBody>
                  <a:tcPr marL="68580" marR="68580" marT="0" marB="0" anchor="ctr"/>
                </a:tc>
                <a:extLst>
                  <a:ext uri="{0D108BD9-81ED-4DB2-BD59-A6C34878D82A}">
                    <a16:rowId xmlns:a16="http://schemas.microsoft.com/office/drawing/2014/main" val="1897802962"/>
                  </a:ext>
                </a:extLst>
              </a:tr>
              <a:tr h="315631">
                <a:tc>
                  <a:txBody>
                    <a:bodyPr/>
                    <a:lstStyle/>
                    <a:p>
                      <a:pPr algn="ctr"/>
                      <a:r>
                        <a:rPr lang="en-GB" sz="1800" kern="0" dirty="0">
                          <a:effectLst/>
                          <a:latin typeface="Open Sans" panose="020B0606030504020204" pitchFamily="34" charset="0"/>
                          <a:ea typeface="Open Sans" panose="020B0606030504020204" pitchFamily="34" charset="0"/>
                          <a:cs typeface="Open Sans" panose="020B0606030504020204" pitchFamily="34" charset="0"/>
                        </a:rPr>
                        <a:t>Turbina a vapor</a:t>
                      </a:r>
                      <a:endParaRPr lang="es-CO" sz="1800" kern="100" dirty="0">
                        <a:effectLst/>
                        <a:latin typeface="Open Sans" panose="020B0606030504020204" pitchFamily="34" charset="0"/>
                        <a:ea typeface="Open Sans" panose="020B0606030504020204" pitchFamily="34" charset="0"/>
                        <a:cs typeface="Open Sans" panose="020B0606030504020204" pitchFamily="34" charset="0"/>
                      </a:endParaRPr>
                    </a:p>
                  </a:txBody>
                  <a:tcPr marL="68580" marR="68580" marT="0" marB="0" anchor="ctr"/>
                </a:tc>
                <a:tc>
                  <a:txBody>
                    <a:bodyPr/>
                    <a:lstStyle/>
                    <a:p>
                      <a:pPr algn="ctr"/>
                      <a:r>
                        <a:rPr lang="en-GB" sz="1800" kern="0">
                          <a:effectLst/>
                          <a:latin typeface="Open Sans" panose="020B0606030504020204" pitchFamily="34" charset="0"/>
                          <a:ea typeface="Open Sans" panose="020B0606030504020204" pitchFamily="34" charset="0"/>
                          <a:cs typeface="Open Sans" panose="020B0606030504020204" pitchFamily="34" charset="0"/>
                        </a:rPr>
                        <a:t>82%</a:t>
                      </a:r>
                      <a:endParaRPr lang="es-CO" sz="1800" kern="100">
                        <a:effectLst/>
                        <a:latin typeface="Open Sans" panose="020B0606030504020204" pitchFamily="34" charset="0"/>
                        <a:ea typeface="Open Sans" panose="020B0606030504020204" pitchFamily="34" charset="0"/>
                        <a:cs typeface="Open Sans" panose="020B0606030504020204" pitchFamily="34" charset="0"/>
                      </a:endParaRPr>
                    </a:p>
                  </a:txBody>
                  <a:tcPr marL="68580" marR="68580" marT="0" marB="0" anchor="ctr"/>
                </a:tc>
                <a:extLst>
                  <a:ext uri="{0D108BD9-81ED-4DB2-BD59-A6C34878D82A}">
                    <a16:rowId xmlns:a16="http://schemas.microsoft.com/office/drawing/2014/main" val="3755489154"/>
                  </a:ext>
                </a:extLst>
              </a:tr>
              <a:tr h="315631">
                <a:tc>
                  <a:txBody>
                    <a:bodyPr/>
                    <a:lstStyle/>
                    <a:p>
                      <a:pPr algn="ctr"/>
                      <a:r>
                        <a:rPr lang="en-GB" sz="1800" kern="0">
                          <a:effectLst/>
                          <a:latin typeface="Open Sans" panose="020B0606030504020204" pitchFamily="34" charset="0"/>
                          <a:ea typeface="Open Sans" panose="020B0606030504020204" pitchFamily="34" charset="0"/>
                          <a:cs typeface="Open Sans" panose="020B0606030504020204" pitchFamily="34" charset="0"/>
                        </a:rPr>
                        <a:t>Usina de ciclo combinado</a:t>
                      </a:r>
                      <a:endParaRPr lang="es-CO" sz="1800" kern="100">
                        <a:effectLst/>
                        <a:latin typeface="Open Sans" panose="020B0606030504020204" pitchFamily="34" charset="0"/>
                        <a:ea typeface="Open Sans" panose="020B0606030504020204" pitchFamily="34" charset="0"/>
                        <a:cs typeface="Open Sans" panose="020B0606030504020204" pitchFamily="34" charset="0"/>
                      </a:endParaRPr>
                    </a:p>
                  </a:txBody>
                  <a:tcPr marL="68580" marR="68580" marT="0" marB="0" anchor="ctr"/>
                </a:tc>
                <a:tc>
                  <a:txBody>
                    <a:bodyPr/>
                    <a:lstStyle/>
                    <a:p>
                      <a:pPr algn="ctr"/>
                      <a:r>
                        <a:rPr lang="en-GB" sz="1800" kern="0">
                          <a:effectLst/>
                          <a:latin typeface="Open Sans" panose="020B0606030504020204" pitchFamily="34" charset="0"/>
                          <a:ea typeface="Open Sans" panose="020B0606030504020204" pitchFamily="34" charset="0"/>
                          <a:cs typeface="Open Sans" panose="020B0606030504020204" pitchFamily="34" charset="0"/>
                        </a:rPr>
                        <a:t>78%</a:t>
                      </a:r>
                      <a:endParaRPr lang="es-CO" sz="1800" kern="100">
                        <a:effectLst/>
                        <a:latin typeface="Open Sans" panose="020B0606030504020204" pitchFamily="34" charset="0"/>
                        <a:ea typeface="Open Sans" panose="020B0606030504020204" pitchFamily="34" charset="0"/>
                        <a:cs typeface="Open Sans" panose="020B0606030504020204" pitchFamily="34" charset="0"/>
                      </a:endParaRPr>
                    </a:p>
                  </a:txBody>
                  <a:tcPr marL="68580" marR="68580" marT="0" marB="0" anchor="ctr"/>
                </a:tc>
                <a:extLst>
                  <a:ext uri="{0D108BD9-81ED-4DB2-BD59-A6C34878D82A}">
                    <a16:rowId xmlns:a16="http://schemas.microsoft.com/office/drawing/2014/main" val="3003510302"/>
                  </a:ext>
                </a:extLst>
              </a:tr>
              <a:tr h="315631">
                <a:tc>
                  <a:txBody>
                    <a:bodyPr/>
                    <a:lstStyle/>
                    <a:p>
                      <a:pPr algn="ctr"/>
                      <a:r>
                        <a:rPr lang="en-GB" sz="1800" kern="0">
                          <a:effectLst/>
                          <a:latin typeface="Open Sans" panose="020B0606030504020204" pitchFamily="34" charset="0"/>
                          <a:ea typeface="Open Sans" panose="020B0606030504020204" pitchFamily="34" charset="0"/>
                          <a:cs typeface="Open Sans" panose="020B0606030504020204" pitchFamily="34" charset="0"/>
                        </a:rPr>
                        <a:t>Turbina de combustão</a:t>
                      </a:r>
                      <a:endParaRPr lang="es-CO" sz="1800" kern="100">
                        <a:effectLst/>
                        <a:latin typeface="Open Sans" panose="020B0606030504020204" pitchFamily="34" charset="0"/>
                        <a:ea typeface="Open Sans" panose="020B0606030504020204" pitchFamily="34" charset="0"/>
                        <a:cs typeface="Open Sans" panose="020B0606030504020204" pitchFamily="34" charset="0"/>
                      </a:endParaRPr>
                    </a:p>
                  </a:txBody>
                  <a:tcPr marL="68580" marR="68580" marT="0" marB="0" anchor="ctr"/>
                </a:tc>
                <a:tc>
                  <a:txBody>
                    <a:bodyPr/>
                    <a:lstStyle/>
                    <a:p>
                      <a:pPr algn="ctr"/>
                      <a:r>
                        <a:rPr lang="en-GB" sz="1800" kern="0">
                          <a:effectLst/>
                          <a:latin typeface="Open Sans" panose="020B0606030504020204" pitchFamily="34" charset="0"/>
                          <a:ea typeface="Open Sans" panose="020B0606030504020204" pitchFamily="34" charset="0"/>
                          <a:cs typeface="Open Sans" panose="020B0606030504020204" pitchFamily="34" charset="0"/>
                        </a:rPr>
                        <a:t>92%</a:t>
                      </a:r>
                      <a:endParaRPr lang="es-CO" sz="1800" kern="100">
                        <a:effectLst/>
                        <a:latin typeface="Open Sans" panose="020B0606030504020204" pitchFamily="34" charset="0"/>
                        <a:ea typeface="Open Sans" panose="020B0606030504020204" pitchFamily="34" charset="0"/>
                        <a:cs typeface="Open Sans" panose="020B0606030504020204" pitchFamily="34" charset="0"/>
                      </a:endParaRPr>
                    </a:p>
                  </a:txBody>
                  <a:tcPr marL="68580" marR="68580" marT="0" marB="0" anchor="ctr"/>
                </a:tc>
                <a:extLst>
                  <a:ext uri="{0D108BD9-81ED-4DB2-BD59-A6C34878D82A}">
                    <a16:rowId xmlns:a16="http://schemas.microsoft.com/office/drawing/2014/main" val="2883891779"/>
                  </a:ext>
                </a:extLst>
              </a:tr>
              <a:tr h="315631">
                <a:tc>
                  <a:txBody>
                    <a:bodyPr/>
                    <a:lstStyle/>
                    <a:p>
                      <a:pPr algn="ctr"/>
                      <a:r>
                        <a:rPr lang="en-GB" sz="1800" kern="0">
                          <a:effectLst/>
                          <a:latin typeface="Open Sans" panose="020B0606030504020204" pitchFamily="34" charset="0"/>
                          <a:ea typeface="Open Sans" panose="020B0606030504020204" pitchFamily="34" charset="0"/>
                          <a:cs typeface="Open Sans" panose="020B0606030504020204" pitchFamily="34" charset="0"/>
                        </a:rPr>
                        <a:t>Hidro</a:t>
                      </a:r>
                      <a:endParaRPr lang="es-CO" sz="1800" kern="100">
                        <a:effectLst/>
                        <a:latin typeface="Open Sans" panose="020B0606030504020204" pitchFamily="34" charset="0"/>
                        <a:ea typeface="Open Sans" panose="020B0606030504020204" pitchFamily="34" charset="0"/>
                        <a:cs typeface="Open Sans" panose="020B0606030504020204" pitchFamily="34" charset="0"/>
                      </a:endParaRPr>
                    </a:p>
                  </a:txBody>
                  <a:tcPr marL="68580" marR="68580" marT="0" marB="0" anchor="ctr"/>
                </a:tc>
                <a:tc>
                  <a:txBody>
                    <a:bodyPr/>
                    <a:lstStyle/>
                    <a:p>
                      <a:pPr algn="ctr"/>
                      <a:r>
                        <a:rPr lang="en-GB" sz="1800" kern="0">
                          <a:effectLst/>
                          <a:latin typeface="Open Sans" panose="020B0606030504020204" pitchFamily="34" charset="0"/>
                          <a:ea typeface="Open Sans" panose="020B0606030504020204" pitchFamily="34" charset="0"/>
                          <a:cs typeface="Open Sans" panose="020B0606030504020204" pitchFamily="34" charset="0"/>
                        </a:rPr>
                        <a:t>100%</a:t>
                      </a:r>
                      <a:endParaRPr lang="es-CO" sz="1800" kern="100">
                        <a:effectLst/>
                        <a:latin typeface="Open Sans" panose="020B0606030504020204" pitchFamily="34" charset="0"/>
                        <a:ea typeface="Open Sans" panose="020B0606030504020204" pitchFamily="34" charset="0"/>
                        <a:cs typeface="Open Sans" panose="020B0606030504020204" pitchFamily="34" charset="0"/>
                      </a:endParaRPr>
                    </a:p>
                  </a:txBody>
                  <a:tcPr marL="68580" marR="68580" marT="0" marB="0" anchor="ctr"/>
                </a:tc>
                <a:extLst>
                  <a:ext uri="{0D108BD9-81ED-4DB2-BD59-A6C34878D82A}">
                    <a16:rowId xmlns:a16="http://schemas.microsoft.com/office/drawing/2014/main" val="1526538632"/>
                  </a:ext>
                </a:extLst>
              </a:tr>
              <a:tr h="315631">
                <a:tc>
                  <a:txBody>
                    <a:bodyPr/>
                    <a:lstStyle/>
                    <a:p>
                      <a:pPr algn="ctr"/>
                      <a:r>
                        <a:rPr lang="en-GB" sz="1800" kern="0">
                          <a:effectLst/>
                          <a:latin typeface="Open Sans" panose="020B0606030504020204" pitchFamily="34" charset="0"/>
                          <a:ea typeface="Open Sans" panose="020B0606030504020204" pitchFamily="34" charset="0"/>
                          <a:cs typeface="Open Sans" panose="020B0606030504020204" pitchFamily="34" charset="0"/>
                        </a:rPr>
                        <a:t>Vento</a:t>
                      </a:r>
                      <a:endParaRPr lang="es-CO" sz="1800" kern="100">
                        <a:effectLst/>
                        <a:latin typeface="Open Sans" panose="020B0606030504020204" pitchFamily="34" charset="0"/>
                        <a:ea typeface="Open Sans" panose="020B0606030504020204" pitchFamily="34" charset="0"/>
                        <a:cs typeface="Open Sans" panose="020B0606030504020204" pitchFamily="34" charset="0"/>
                      </a:endParaRPr>
                    </a:p>
                  </a:txBody>
                  <a:tcPr marL="68580" marR="68580" marT="0" marB="0" anchor="ctr"/>
                </a:tc>
                <a:tc>
                  <a:txBody>
                    <a:bodyPr/>
                    <a:lstStyle/>
                    <a:p>
                      <a:pPr algn="ctr"/>
                      <a:r>
                        <a:rPr lang="en-GB" sz="1800" kern="0">
                          <a:effectLst/>
                          <a:latin typeface="Open Sans" panose="020B0606030504020204" pitchFamily="34" charset="0"/>
                          <a:ea typeface="Open Sans" panose="020B0606030504020204" pitchFamily="34" charset="0"/>
                          <a:cs typeface="Open Sans" panose="020B0606030504020204" pitchFamily="34" charset="0"/>
                        </a:rPr>
                        <a:t>14%</a:t>
                      </a:r>
                      <a:endParaRPr lang="es-CO" sz="1800" kern="100">
                        <a:effectLst/>
                        <a:latin typeface="Open Sans" panose="020B0606030504020204" pitchFamily="34" charset="0"/>
                        <a:ea typeface="Open Sans" panose="020B0606030504020204" pitchFamily="34" charset="0"/>
                        <a:cs typeface="Open Sans" panose="020B0606030504020204" pitchFamily="34" charset="0"/>
                      </a:endParaRPr>
                    </a:p>
                  </a:txBody>
                  <a:tcPr marL="68580" marR="68580" marT="0" marB="0" anchor="ctr"/>
                </a:tc>
                <a:extLst>
                  <a:ext uri="{0D108BD9-81ED-4DB2-BD59-A6C34878D82A}">
                    <a16:rowId xmlns:a16="http://schemas.microsoft.com/office/drawing/2014/main" val="3901180413"/>
                  </a:ext>
                </a:extLst>
              </a:tr>
              <a:tr h="315631">
                <a:tc>
                  <a:txBody>
                    <a:bodyPr/>
                    <a:lstStyle/>
                    <a:p>
                      <a:pPr algn="ctr"/>
                      <a:r>
                        <a:rPr lang="en-GB" sz="1800" kern="0">
                          <a:effectLst/>
                          <a:latin typeface="Open Sans" panose="020B0606030504020204" pitchFamily="34" charset="0"/>
                          <a:ea typeface="Open Sans" panose="020B0606030504020204" pitchFamily="34" charset="0"/>
                          <a:cs typeface="Open Sans" panose="020B0606030504020204" pitchFamily="34" charset="0"/>
                        </a:rPr>
                        <a:t>Energia solar fotovoltaica</a:t>
                      </a:r>
                      <a:endParaRPr lang="es-CO" sz="1800" kern="100">
                        <a:effectLst/>
                        <a:latin typeface="Open Sans" panose="020B0606030504020204" pitchFamily="34" charset="0"/>
                        <a:ea typeface="Open Sans" panose="020B0606030504020204" pitchFamily="34" charset="0"/>
                        <a:cs typeface="Open Sans" panose="020B0606030504020204" pitchFamily="34" charset="0"/>
                      </a:endParaRPr>
                    </a:p>
                  </a:txBody>
                  <a:tcPr marL="68580" marR="68580" marT="0" marB="0" anchor="ctr"/>
                </a:tc>
                <a:tc>
                  <a:txBody>
                    <a:bodyPr/>
                    <a:lstStyle/>
                    <a:p>
                      <a:pPr algn="ctr"/>
                      <a:r>
                        <a:rPr lang="en-GB" sz="1800" kern="0">
                          <a:effectLst/>
                          <a:latin typeface="Open Sans" panose="020B0606030504020204" pitchFamily="34" charset="0"/>
                          <a:ea typeface="Open Sans" panose="020B0606030504020204" pitchFamily="34" charset="0"/>
                          <a:cs typeface="Open Sans" panose="020B0606030504020204" pitchFamily="34" charset="0"/>
                        </a:rPr>
                        <a:t>17%</a:t>
                      </a:r>
                      <a:endParaRPr lang="es-CO" sz="1800" kern="100">
                        <a:effectLst/>
                        <a:latin typeface="Open Sans" panose="020B0606030504020204" pitchFamily="34" charset="0"/>
                        <a:ea typeface="Open Sans" panose="020B0606030504020204" pitchFamily="34" charset="0"/>
                        <a:cs typeface="Open Sans" panose="020B0606030504020204" pitchFamily="34" charset="0"/>
                      </a:endParaRPr>
                    </a:p>
                  </a:txBody>
                  <a:tcPr marL="68580" marR="68580" marT="0" marB="0" anchor="ctr"/>
                </a:tc>
                <a:extLst>
                  <a:ext uri="{0D108BD9-81ED-4DB2-BD59-A6C34878D82A}">
                    <a16:rowId xmlns:a16="http://schemas.microsoft.com/office/drawing/2014/main" val="4098738155"/>
                  </a:ext>
                </a:extLst>
              </a:tr>
              <a:tr h="315631">
                <a:tc>
                  <a:txBody>
                    <a:bodyPr/>
                    <a:lstStyle/>
                    <a:p>
                      <a:pPr algn="ctr"/>
                      <a:r>
                        <a:rPr lang="en-GB" sz="1800" kern="0">
                          <a:effectLst/>
                          <a:latin typeface="Open Sans" panose="020B0606030504020204" pitchFamily="34" charset="0"/>
                          <a:ea typeface="Open Sans" panose="020B0606030504020204" pitchFamily="34" charset="0"/>
                          <a:cs typeface="Open Sans" panose="020B0606030504020204" pitchFamily="34" charset="0"/>
                        </a:rPr>
                        <a:t>Recursos de energia distribuída</a:t>
                      </a:r>
                      <a:endParaRPr lang="es-CO" sz="1800" kern="100">
                        <a:effectLst/>
                        <a:latin typeface="Open Sans" panose="020B0606030504020204" pitchFamily="34" charset="0"/>
                        <a:ea typeface="Open Sans" panose="020B0606030504020204" pitchFamily="34" charset="0"/>
                        <a:cs typeface="Open Sans" panose="020B0606030504020204" pitchFamily="34" charset="0"/>
                      </a:endParaRPr>
                    </a:p>
                  </a:txBody>
                  <a:tcPr marL="68580" marR="68580" marT="0" marB="0" anchor="ctr"/>
                </a:tc>
                <a:tc>
                  <a:txBody>
                    <a:bodyPr/>
                    <a:lstStyle/>
                    <a:p>
                      <a:pPr algn="ctr"/>
                      <a:r>
                        <a:rPr lang="en-GB" sz="1800" kern="0" dirty="0">
                          <a:effectLst/>
                          <a:latin typeface="Open Sans" panose="020B0606030504020204" pitchFamily="34" charset="0"/>
                          <a:ea typeface="Open Sans" panose="020B0606030504020204" pitchFamily="34" charset="0"/>
                          <a:cs typeface="Open Sans" panose="020B0606030504020204" pitchFamily="34" charset="0"/>
                        </a:rPr>
                        <a:t>9%</a:t>
                      </a:r>
                      <a:endParaRPr lang="es-CO" sz="1800" kern="100" dirty="0">
                        <a:effectLst/>
                        <a:latin typeface="Open Sans" panose="020B0606030504020204" pitchFamily="34" charset="0"/>
                        <a:ea typeface="Open Sans" panose="020B0606030504020204" pitchFamily="34" charset="0"/>
                        <a:cs typeface="Open Sans" panose="020B0606030504020204" pitchFamily="34" charset="0"/>
                      </a:endParaRPr>
                    </a:p>
                  </a:txBody>
                  <a:tcPr marL="68580" marR="68580" marT="0" marB="0" anchor="ctr"/>
                </a:tc>
                <a:extLst>
                  <a:ext uri="{0D108BD9-81ED-4DB2-BD59-A6C34878D82A}">
                    <a16:rowId xmlns:a16="http://schemas.microsoft.com/office/drawing/2014/main" val="890933902"/>
                  </a:ext>
                </a:extLst>
              </a:tr>
              <a:tr h="315631">
                <a:tc>
                  <a:txBody>
                    <a:bodyPr/>
                    <a:lstStyle/>
                    <a:p>
                      <a:pPr algn="ctr"/>
                      <a:r>
                        <a:rPr lang="en-GB" sz="1800" kern="0">
                          <a:effectLst/>
                          <a:latin typeface="Open Sans" panose="020B0606030504020204" pitchFamily="34" charset="0"/>
                          <a:ea typeface="Open Sans" panose="020B0606030504020204" pitchFamily="34" charset="0"/>
                          <a:cs typeface="Open Sans" panose="020B0606030504020204" pitchFamily="34" charset="0"/>
                        </a:rPr>
                        <a:t>Baterias</a:t>
                      </a:r>
                      <a:endParaRPr lang="es-CO" sz="1800" kern="100">
                        <a:effectLst/>
                        <a:latin typeface="Open Sans" panose="020B0606030504020204" pitchFamily="34" charset="0"/>
                        <a:ea typeface="Open Sans" panose="020B0606030504020204" pitchFamily="34" charset="0"/>
                        <a:cs typeface="Open Sans" panose="020B0606030504020204" pitchFamily="34" charset="0"/>
                      </a:endParaRPr>
                    </a:p>
                  </a:txBody>
                  <a:tcPr marL="68580" marR="68580" marT="0" marB="0" anchor="ctr"/>
                </a:tc>
                <a:tc>
                  <a:txBody>
                    <a:bodyPr/>
                    <a:lstStyle/>
                    <a:p>
                      <a:pPr algn="ctr"/>
                      <a:r>
                        <a:rPr lang="en-GB" sz="1800" kern="0" dirty="0">
                          <a:effectLst/>
                          <a:latin typeface="Open Sans" panose="020B0606030504020204" pitchFamily="34" charset="0"/>
                          <a:ea typeface="Open Sans" panose="020B0606030504020204" pitchFamily="34" charset="0"/>
                          <a:cs typeface="Open Sans" panose="020B0606030504020204" pitchFamily="34" charset="0"/>
                        </a:rPr>
                        <a:t>96%</a:t>
                      </a:r>
                      <a:endParaRPr lang="es-CO" sz="1800" kern="100" dirty="0">
                        <a:effectLst/>
                        <a:latin typeface="Open Sans" panose="020B0606030504020204" pitchFamily="34" charset="0"/>
                        <a:ea typeface="Open Sans" panose="020B0606030504020204" pitchFamily="34" charset="0"/>
                        <a:cs typeface="Open Sans" panose="020B0606030504020204" pitchFamily="34" charset="0"/>
                      </a:endParaRPr>
                    </a:p>
                  </a:txBody>
                  <a:tcPr marL="68580" marR="68580" marT="0" marB="0" anchor="ctr"/>
                </a:tc>
                <a:extLst>
                  <a:ext uri="{0D108BD9-81ED-4DB2-BD59-A6C34878D82A}">
                    <a16:rowId xmlns:a16="http://schemas.microsoft.com/office/drawing/2014/main" val="1696505554"/>
                  </a:ext>
                </a:extLst>
              </a:tr>
            </a:tbl>
          </a:graphicData>
        </a:graphic>
      </p:graphicFrame>
      <p:pic>
        <p:nvPicPr>
          <p:cNvPr id="2" name="synthesize (28)">
            <a:hlinkClick r:id="" action="ppaction://media"/>
            <a:extLst>
              <a:ext uri="{FF2B5EF4-FFF2-40B4-BE49-F238E27FC236}">
                <a16:creationId xmlns:a16="http://schemas.microsoft.com/office/drawing/2014/main" id="{C4493885-BC10-2AD8-CFA6-6D0C640CB044}"/>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6332604" y="763993"/>
            <a:ext cx="925531" cy="925531"/>
          </a:xfrm>
          <a:prstGeom prst="rect">
            <a:avLst/>
          </a:prstGeom>
        </p:spPr>
      </p:pic>
    </p:spTree>
    <p:extLst>
      <p:ext uri="{BB962C8B-B14F-4D97-AF65-F5344CB8AC3E}">
        <p14:creationId xmlns:p14="http://schemas.microsoft.com/office/powerpoint/2010/main" val="11369450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808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100000">
                <p:cTn id="7" fill="hold" display="0">
                  <p:stCondLst>
                    <p:cond delay="indefinite"/>
                  </p:stCondLst>
                  <p:endCondLst>
                    <p:cond evt="onStopAudio" delay="0">
                      <p:tgtEl>
                        <p:sldTgt/>
                      </p:tgtEl>
                    </p:cond>
                  </p:endCondLst>
                </p:cTn>
                <p:tgtEl>
                  <p:spTgt spid="2"/>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D8426F1C-BD3F-2922-ED9B-CE7CBC71CE59}"/>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3E699782-B697-A733-9A25-6C2E98CE1ED8}"/>
              </a:ext>
            </a:extLst>
          </p:cNvPr>
          <p:cNvSpPr txBox="1">
            <a:spLocks/>
          </p:cNvSpPr>
          <p:nvPr/>
        </p:nvSpPr>
        <p:spPr>
          <a:xfrm>
            <a:off x="1174115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t>19</a:t>
            </a:fld>
            <a:endParaRPr lang="sv-SE" sz="1000" b="1" dirty="0">
              <a:solidFill>
                <a:schemeClr val="bg1"/>
              </a:solidFill>
            </a:endParaRPr>
          </a:p>
        </p:txBody>
      </p:sp>
      <p:sp>
        <p:nvSpPr>
          <p:cNvPr id="5" name="Rectangle 4">
            <a:extLst>
              <a:ext uri="{FF2B5EF4-FFF2-40B4-BE49-F238E27FC236}">
                <a16:creationId xmlns:a16="http://schemas.microsoft.com/office/drawing/2014/main" id="{77EF471A-EC84-7F4F-BCD1-07C9498FD42E}"/>
              </a:ext>
            </a:extLst>
          </p:cNvPr>
          <p:cNvSpPr/>
          <p:nvPr/>
        </p:nvSpPr>
        <p:spPr>
          <a:xfrm>
            <a:off x="472545" y="959448"/>
            <a:ext cx="10368649"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10.3.5 Definição matemática da margem de reserva com créditos de capacidade</a:t>
            </a:r>
          </a:p>
        </p:txBody>
      </p:sp>
      <p:sp>
        <p:nvSpPr>
          <p:cNvPr id="6" name="Title 10">
            <a:extLst>
              <a:ext uri="{FF2B5EF4-FFF2-40B4-BE49-F238E27FC236}">
                <a16:creationId xmlns:a16="http://schemas.microsoft.com/office/drawing/2014/main" id="{3C5A503D-D427-EB9B-61A8-5140E66AB426}"/>
              </a:ext>
            </a:extLst>
          </p:cNvPr>
          <p:cNvSpPr txBox="1">
            <a:spLocks/>
          </p:cNvSpPr>
          <p:nvPr/>
        </p:nvSpPr>
        <p:spPr>
          <a:xfrm>
            <a:off x="472546" y="121503"/>
            <a:ext cx="11128904" cy="824755"/>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10.3 Importância da margem de reserva</a:t>
            </a:r>
            <a:endParaRPr lang="en-GB" sz="4400" dirty="0">
              <a:latin typeface="Open Sans"/>
              <a:ea typeface="Open Sans" panose="020B0606030504020204" pitchFamily="34" charset="0"/>
              <a:cs typeface="Open Sans" panose="020B0606030504020204" pitchFamily="34" charset="0"/>
            </a:endParaRPr>
          </a:p>
        </p:txBody>
      </p:sp>
      <p:pic>
        <p:nvPicPr>
          <p:cNvPr id="2" name="Picture 6" descr="Graphical user interface, text, application&#10;&#10;Description automatically generated">
            <a:extLst>
              <a:ext uri="{FF2B5EF4-FFF2-40B4-BE49-F238E27FC236}">
                <a16:creationId xmlns:a16="http://schemas.microsoft.com/office/drawing/2014/main" id="{4AE3CA4F-83A3-4B00-8B99-D167DA27A413}"/>
              </a:ext>
            </a:extLst>
          </p:cNvPr>
          <p:cNvPicPr>
            <a:picLocks noChangeAspect="1"/>
          </p:cNvPicPr>
          <p:nvPr/>
        </p:nvPicPr>
        <p:blipFill>
          <a:blip r:embed="rId5"/>
          <a:srcRect t="24928" b="46883"/>
          <a:stretch/>
        </p:blipFill>
        <p:spPr>
          <a:xfrm>
            <a:off x="3117581" y="1344365"/>
            <a:ext cx="7039089" cy="824755"/>
          </a:xfrm>
          <a:prstGeom prst="rect">
            <a:avLst/>
          </a:prstGeom>
        </p:spPr>
      </p:pic>
      <mc:AlternateContent xmlns:mc="http://schemas.openxmlformats.org/markup-compatibility/2006" xmlns:a14="http://schemas.microsoft.com/office/drawing/2010/main">
        <mc:Choice Requires="a14">
          <p:sp>
            <p:nvSpPr>
              <p:cNvPr id="4" name="TextBox 3">
                <a:extLst>
                  <a:ext uri="{FF2B5EF4-FFF2-40B4-BE49-F238E27FC236}">
                    <a16:creationId xmlns:a16="http://schemas.microsoft.com/office/drawing/2014/main" id="{D1A00E5D-CAE9-B2CA-2558-AE4ADD96B783}"/>
                  </a:ext>
                </a:extLst>
              </p:cNvPr>
              <p:cNvSpPr txBox="1"/>
              <p:nvPr/>
            </p:nvSpPr>
            <p:spPr>
              <a:xfrm>
                <a:off x="2533651" y="2591781"/>
                <a:ext cx="7448550" cy="746936"/>
              </a:xfrm>
              <a:prstGeom prst="rect">
                <a:avLst/>
              </a:prstGeom>
              <a:noFill/>
            </p:spPr>
            <p:txBody>
              <a:bodyPr wrap="square" lIns="0" tIns="0" rIns="0" bIns="0" rtlCol="0">
                <a:spAutoFit/>
              </a:bodyPr>
              <a:lstStyle/>
              <a:p>
                <a:pPr algn="r"/>
                <a14:m>
                  <m:oMathPara xmlns:m="http://schemas.openxmlformats.org/officeDocument/2006/math">
                    <m:oMathParaPr>
                      <m:jc m:val="centerGroup"/>
                    </m:oMathParaPr>
                    <m:oMath xmlns:m="http://schemas.openxmlformats.org/officeDocument/2006/math">
                      <m:r>
                        <m:rPr>
                          <m:sty m:val="p"/>
                        </m:rPr>
                        <a:rPr lang="en-GB" sz="2000" b="0" i="0" smtClean="0">
                          <a:solidFill>
                            <a:srgbClr val="0173B5"/>
                          </a:solidFill>
                          <a:latin typeface="Cambria Math" panose="02040503050406030204" pitchFamily="18" charset="0"/>
                        </a:rPr>
                        <m:t>A</m:t>
                      </m:r>
                      <m:r>
                        <a:rPr lang="en-GB" sz="2000" b="0" i="0" smtClean="0">
                          <a:solidFill>
                            <a:srgbClr val="0173B5"/>
                          </a:solidFill>
                          <a:latin typeface="Cambria Math" panose="02040503050406030204" pitchFamily="18" charset="0"/>
                        </a:rPr>
                        <m:t>= </m:t>
                      </m:r>
                      <m:r>
                        <m:rPr>
                          <m:sty m:val="p"/>
                        </m:rPr>
                        <a:rPr lang="en-GB" sz="2000" b="0" i="0" smtClean="0">
                          <a:solidFill>
                            <a:srgbClr val="0173B5"/>
                          </a:solidFill>
                          <a:latin typeface="Cambria Math" panose="02040503050406030204" pitchFamily="18" charset="0"/>
                        </a:rPr>
                        <m:t>Total</m:t>
                      </m:r>
                      <m:r>
                        <a:rPr lang="en-GB" sz="2000" b="0" i="0" smtClean="0">
                          <a:solidFill>
                            <a:srgbClr val="0173B5"/>
                          </a:solidFill>
                          <a:latin typeface="Cambria Math" panose="02040503050406030204" pitchFamily="18" charset="0"/>
                        </a:rPr>
                        <m:t> </m:t>
                      </m:r>
                      <m:r>
                        <m:rPr>
                          <m:sty m:val="p"/>
                        </m:rPr>
                        <a:rPr lang="en-GB" sz="2000" b="0" i="0" smtClean="0">
                          <a:solidFill>
                            <a:srgbClr val="0173B5"/>
                          </a:solidFill>
                          <a:latin typeface="Cambria Math" panose="02040503050406030204" pitchFamily="18" charset="0"/>
                        </a:rPr>
                        <m:t>generation</m:t>
                      </m:r>
                      <m:r>
                        <a:rPr lang="en-GB" sz="2000" b="0" i="0" smtClean="0">
                          <a:solidFill>
                            <a:srgbClr val="0173B5"/>
                          </a:solidFill>
                          <a:latin typeface="Cambria Math" panose="02040503050406030204" pitchFamily="18" charset="0"/>
                        </a:rPr>
                        <m:t> </m:t>
                      </m:r>
                      <m:r>
                        <m:rPr>
                          <m:sty m:val="p"/>
                        </m:rPr>
                        <a:rPr lang="en-GB" sz="2000" b="0" i="0" smtClean="0">
                          <a:solidFill>
                            <a:srgbClr val="0173B5"/>
                          </a:solidFill>
                          <a:latin typeface="Cambria Math" panose="02040503050406030204" pitchFamily="18" charset="0"/>
                        </a:rPr>
                        <m:t>capacity</m:t>
                      </m:r>
                      <m:r>
                        <a:rPr lang="en-GB" sz="2000" b="0" i="0" smtClean="0">
                          <a:solidFill>
                            <a:srgbClr val="0173B5"/>
                          </a:solidFill>
                          <a:latin typeface="Cambria Math" panose="02040503050406030204" pitchFamily="18" charset="0"/>
                        </a:rPr>
                        <m:t>=</m:t>
                      </m:r>
                      <m:nary>
                        <m:naryPr>
                          <m:chr m:val="∑"/>
                          <m:supHide m:val="on"/>
                          <m:ctrlPr>
                            <a:rPr lang="en-GB" sz="2000" i="1">
                              <a:solidFill>
                                <a:srgbClr val="0173B5"/>
                              </a:solidFill>
                              <a:latin typeface="Cambria Math" panose="02040503050406030204" pitchFamily="18" charset="0"/>
                            </a:rPr>
                          </m:ctrlPr>
                        </m:naryPr>
                        <m:sub>
                          <m:r>
                            <m:rPr>
                              <m:sty m:val="p"/>
                              <m:brk m:alnAt="7"/>
                            </m:rPr>
                            <a:rPr lang="en-GB" sz="2000" i="0">
                              <a:solidFill>
                                <a:srgbClr val="0173B5"/>
                              </a:solidFill>
                              <a:latin typeface="Cambria Math" panose="02040503050406030204" pitchFamily="18" charset="0"/>
                            </a:rPr>
                            <m:t>t</m:t>
                          </m:r>
                        </m:sub>
                        <m:sup/>
                        <m:e>
                          <m:sSub>
                            <m:sSubPr>
                              <m:ctrlPr>
                                <a:rPr lang="en-GB" sz="2000" i="1">
                                  <a:solidFill>
                                    <a:srgbClr val="0173B5"/>
                                  </a:solidFill>
                                  <a:latin typeface="Cambria Math" panose="02040503050406030204" pitchFamily="18" charset="0"/>
                                </a:rPr>
                              </m:ctrlPr>
                            </m:sSubPr>
                            <m:e>
                              <m:r>
                                <m:rPr>
                                  <m:sty m:val="p"/>
                                </m:rPr>
                                <a:rPr lang="en-GB" sz="2000">
                                  <a:solidFill>
                                    <a:srgbClr val="0173B5"/>
                                  </a:solidFill>
                                  <a:latin typeface="Cambria Math" panose="02040503050406030204" pitchFamily="18" charset="0"/>
                                </a:rPr>
                                <m:t>Capacity</m:t>
                              </m:r>
                            </m:e>
                            <m:sub>
                              <m:r>
                                <m:rPr>
                                  <m:sty m:val="p"/>
                                </m:rPr>
                                <a:rPr lang="en-GB" sz="2000">
                                  <a:solidFill>
                                    <a:srgbClr val="0173B5"/>
                                  </a:solidFill>
                                  <a:latin typeface="Cambria Math" panose="02040503050406030204" pitchFamily="18" charset="0"/>
                                </a:rPr>
                                <m:t>t</m:t>
                              </m:r>
                            </m:sub>
                          </m:sSub>
                        </m:e>
                      </m:nary>
                    </m:oMath>
                  </m:oMathPara>
                </a14:m>
                <a:endParaRPr lang="en-GB" sz="2000" b="0" dirty="0">
                  <a:solidFill>
                    <a:srgbClr val="0173B5"/>
                  </a:solidFill>
                  <a:latin typeface="Cambria Math" panose="02040503050406030204" pitchFamily="18" charset="0"/>
                </a:endParaRPr>
              </a:p>
            </p:txBody>
          </p:sp>
        </mc:Choice>
        <mc:Fallback xmlns:p14="http://schemas.microsoft.com/office/powerpoint/2010/main" xmlns:a16="http://schemas.microsoft.com/office/drawing/2014/main" xmlns="">
          <p:sp>
            <p:nvSpPr>
              <p:cNvPr id="4" name="TextBox 3">
                <a:extLst>
                  <a:ext uri="{FF2B5EF4-FFF2-40B4-BE49-F238E27FC236}">
                    <a16:creationId xmlns:a16="http://schemas.microsoft.com/office/drawing/2014/main" id="{D1A00E5D-CAE9-B2CA-2558-AE4ADD96B783}"/>
                  </a:ext>
                </a:extLst>
              </p:cNvPr>
              <p:cNvSpPr txBox="1">
                <a:spLocks noRot="1" noChangeAspect="1" noMove="1" noResize="1" noEditPoints="1" noAdjustHandles="1" noChangeArrowheads="1" noChangeShapeType="1" noTextEdit="1"/>
              </p:cNvSpPr>
              <p:nvPr/>
            </p:nvSpPr>
            <p:spPr>
              <a:xfrm>
                <a:off x="2533651" y="2591781"/>
                <a:ext cx="7448550" cy="746936"/>
              </a:xfrm>
              <a:prstGeom prst="rect">
                <a:avLst/>
              </a:prstGeom>
              <a:blipFill>
                <a:blip r:embed="rId6"/>
                <a:stretch>
                  <a:fillRect t="-146667" b="-200000"/>
                </a:stretch>
              </a:blipFill>
            </p:spPr>
            <p:txBody>
              <a:bodyPr/>
              <a:lstStyle/>
              <a:p>
                <a:r>
                  <a:rPr lang="en-GB">
                    <a:noFill/>
                  </a:rPr>
                  <a:t> </a:t>
                </a:r>
              </a:p>
            </p:txBody>
          </p:sp>
        </mc:Fallback>
      </mc:AlternateContent>
      <p:sp>
        <p:nvSpPr>
          <p:cNvPr id="13" name="TextBox 12">
            <a:extLst>
              <a:ext uri="{FF2B5EF4-FFF2-40B4-BE49-F238E27FC236}">
                <a16:creationId xmlns:a16="http://schemas.microsoft.com/office/drawing/2014/main" id="{B8B476BF-B4E1-09A9-4C66-F38C3A0F35C6}"/>
              </a:ext>
            </a:extLst>
          </p:cNvPr>
          <p:cNvSpPr txBox="1"/>
          <p:nvPr/>
        </p:nvSpPr>
        <p:spPr>
          <a:xfrm>
            <a:off x="571500" y="1438287"/>
            <a:ext cx="3314700" cy="461665"/>
          </a:xfrm>
          <a:prstGeom prst="rect">
            <a:avLst/>
          </a:prstGeom>
          <a:noFill/>
        </p:spPr>
        <p:txBody>
          <a:bodyPr wrap="square" rtlCol="0">
            <a:spAutoFit/>
          </a:bodyPr>
          <a:lstStyle/>
          <a:p>
            <a:r>
              <a:rPr lang="en-GB" sz="2400" dirty="0">
                <a:latin typeface="Open Sans" panose="020B0606030504020204" pitchFamily="34" charset="0"/>
                <a:ea typeface="Open Sans" panose="020B0606030504020204" pitchFamily="34" charset="0"/>
                <a:cs typeface="Open Sans" panose="020B0606030504020204" pitchFamily="34" charset="0"/>
              </a:rPr>
              <a:t>Equação original:</a:t>
            </a:r>
          </a:p>
        </p:txBody>
      </p:sp>
      <p:sp>
        <p:nvSpPr>
          <p:cNvPr id="14" name="TextBox 13">
            <a:extLst>
              <a:ext uri="{FF2B5EF4-FFF2-40B4-BE49-F238E27FC236}">
                <a16:creationId xmlns:a16="http://schemas.microsoft.com/office/drawing/2014/main" id="{A8F7FEC3-11C0-F1F8-2CD8-653C75FEAB48}"/>
              </a:ext>
            </a:extLst>
          </p:cNvPr>
          <p:cNvSpPr txBox="1"/>
          <p:nvPr/>
        </p:nvSpPr>
        <p:spPr>
          <a:xfrm>
            <a:off x="571500" y="2688790"/>
            <a:ext cx="2667000" cy="461665"/>
          </a:xfrm>
          <a:prstGeom prst="rect">
            <a:avLst/>
          </a:prstGeom>
          <a:noFill/>
        </p:spPr>
        <p:txBody>
          <a:bodyPr wrap="square" rtlCol="0">
            <a:spAutoFit/>
          </a:bodyPr>
          <a:lstStyle/>
          <a:p>
            <a:r>
              <a:rPr lang="en-GB" sz="2400" dirty="0">
                <a:latin typeface="Open Sans" panose="020B0606030504020204" pitchFamily="34" charset="0"/>
                <a:ea typeface="Open Sans" panose="020B0606030504020204" pitchFamily="34" charset="0"/>
                <a:cs typeface="Open Sans" panose="020B0606030504020204" pitchFamily="34" charset="0"/>
              </a:rPr>
              <a:t>Editar a equação:</a:t>
            </a:r>
          </a:p>
        </p:txBody>
      </p:sp>
      <p:sp>
        <p:nvSpPr>
          <p:cNvPr id="15" name="TextBox 14">
            <a:extLst>
              <a:ext uri="{FF2B5EF4-FFF2-40B4-BE49-F238E27FC236}">
                <a16:creationId xmlns:a16="http://schemas.microsoft.com/office/drawing/2014/main" id="{F7893BE7-2324-B160-DBCF-809EA73949F6}"/>
              </a:ext>
            </a:extLst>
          </p:cNvPr>
          <p:cNvSpPr txBox="1"/>
          <p:nvPr/>
        </p:nvSpPr>
        <p:spPr>
          <a:xfrm>
            <a:off x="571500" y="5448048"/>
            <a:ext cx="3314700" cy="461665"/>
          </a:xfrm>
          <a:prstGeom prst="rect">
            <a:avLst/>
          </a:prstGeom>
          <a:noFill/>
        </p:spPr>
        <p:txBody>
          <a:bodyPr wrap="square" rtlCol="0">
            <a:spAutoFit/>
          </a:bodyPr>
          <a:lstStyle/>
          <a:p>
            <a:r>
              <a:rPr lang="en-GB" sz="2400" dirty="0">
                <a:latin typeface="Open Sans" panose="020B0606030504020204" pitchFamily="34" charset="0"/>
                <a:ea typeface="Open Sans" panose="020B0606030504020204" pitchFamily="34" charset="0"/>
                <a:cs typeface="Open Sans" panose="020B0606030504020204" pitchFamily="34" charset="0"/>
              </a:rPr>
              <a:t>Equação atualizada:</a:t>
            </a:r>
          </a:p>
        </p:txBody>
      </p:sp>
      <mc:AlternateContent xmlns:mc="http://schemas.openxmlformats.org/markup-compatibility/2006" xmlns:a14="http://schemas.microsoft.com/office/drawing/2010/main">
        <mc:Choice Requires="a14">
          <p:sp>
            <p:nvSpPr>
              <p:cNvPr id="16" name="TextBox 15">
                <a:extLst>
                  <a:ext uri="{FF2B5EF4-FFF2-40B4-BE49-F238E27FC236}">
                    <a16:creationId xmlns:a16="http://schemas.microsoft.com/office/drawing/2014/main" id="{2FA5C021-C955-E68A-59F2-8B5941BD5DA0}"/>
                  </a:ext>
                </a:extLst>
              </p:cNvPr>
              <p:cNvSpPr txBox="1"/>
              <p:nvPr/>
            </p:nvSpPr>
            <p:spPr>
              <a:xfrm>
                <a:off x="2800348" y="5374119"/>
                <a:ext cx="8905876" cy="602729"/>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m:rPr>
                          <m:sty m:val="p"/>
                        </m:rPr>
                        <a:rPr lang="en-GB" sz="2000" b="0" i="0" smtClean="0">
                          <a:latin typeface="Cambria Math" panose="02040503050406030204" pitchFamily="18" charset="0"/>
                        </a:rPr>
                        <m:t>Reserve</m:t>
                      </m:r>
                      <m:r>
                        <a:rPr lang="en-GB" sz="2000" b="0" i="0" smtClean="0">
                          <a:latin typeface="Cambria Math" panose="02040503050406030204" pitchFamily="18" charset="0"/>
                        </a:rPr>
                        <m:t> </m:t>
                      </m:r>
                      <m:r>
                        <m:rPr>
                          <m:sty m:val="p"/>
                        </m:rPr>
                        <a:rPr lang="en-GB" sz="2000" b="0" i="0" smtClean="0">
                          <a:latin typeface="Cambria Math" panose="02040503050406030204" pitchFamily="18" charset="0"/>
                        </a:rPr>
                        <m:t>Margin</m:t>
                      </m:r>
                      <m:r>
                        <a:rPr lang="en-GB" sz="2000" b="0" i="0" smtClean="0">
                          <a:latin typeface="Cambria Math" panose="02040503050406030204" pitchFamily="18" charset="0"/>
                        </a:rPr>
                        <m:t> </m:t>
                      </m:r>
                      <m:d>
                        <m:dPr>
                          <m:ctrlPr>
                            <a:rPr lang="en-GB" sz="2000" b="0" i="1" smtClean="0">
                              <a:latin typeface="Cambria Math" panose="02040503050406030204" pitchFamily="18" charset="0"/>
                            </a:rPr>
                          </m:ctrlPr>
                        </m:dPr>
                        <m:e>
                          <m:r>
                            <a:rPr lang="en-GB" sz="2000" b="0" i="0" smtClean="0">
                              <a:latin typeface="Cambria Math" panose="02040503050406030204" pitchFamily="18" charset="0"/>
                            </a:rPr>
                            <m:t>%</m:t>
                          </m:r>
                        </m:e>
                      </m:d>
                      <m:r>
                        <a:rPr lang="en-GB" sz="2000" b="0" i="0" smtClean="0">
                          <a:latin typeface="Cambria Math" panose="02040503050406030204" pitchFamily="18" charset="0"/>
                        </a:rPr>
                        <m:t>= </m:t>
                      </m:r>
                      <m:f>
                        <m:fPr>
                          <m:ctrlPr>
                            <a:rPr lang="en-GB" sz="2000" b="0" i="1" smtClean="0">
                              <a:latin typeface="Cambria Math" panose="02040503050406030204" pitchFamily="18" charset="0"/>
                            </a:rPr>
                          </m:ctrlPr>
                        </m:fPr>
                        <m:num>
                          <m:nary>
                            <m:naryPr>
                              <m:chr m:val="∑"/>
                              <m:supHide m:val="on"/>
                              <m:ctrlPr>
                                <a:rPr lang="en-GB" sz="2000" i="1" smtClean="0">
                                  <a:solidFill>
                                    <a:srgbClr val="0173B5"/>
                                  </a:solidFill>
                                  <a:latin typeface="Cambria Math" panose="02040503050406030204" pitchFamily="18" charset="0"/>
                                </a:rPr>
                              </m:ctrlPr>
                            </m:naryPr>
                            <m:sub>
                              <m:r>
                                <m:rPr>
                                  <m:sty m:val="p"/>
                                  <m:brk m:alnAt="7"/>
                                </m:rPr>
                                <a:rPr lang="en-GB" sz="2000" i="0">
                                  <a:solidFill>
                                    <a:srgbClr val="0173B5"/>
                                  </a:solidFill>
                                  <a:latin typeface="Cambria Math" panose="02040503050406030204" pitchFamily="18" charset="0"/>
                                </a:rPr>
                                <m:t>t</m:t>
                              </m:r>
                            </m:sub>
                            <m:sup/>
                            <m:e>
                              <m:d>
                                <m:dPr>
                                  <m:ctrlPr>
                                    <a:rPr lang="en-GB" sz="2000" i="1">
                                      <a:solidFill>
                                        <a:srgbClr val="0173B5"/>
                                      </a:solidFill>
                                      <a:latin typeface="Cambria Math" panose="02040503050406030204" pitchFamily="18" charset="0"/>
                                    </a:rPr>
                                  </m:ctrlPr>
                                </m:dPr>
                                <m:e>
                                  <m:sSub>
                                    <m:sSubPr>
                                      <m:ctrlPr>
                                        <a:rPr lang="en-GB" sz="2000" i="1">
                                          <a:solidFill>
                                            <a:srgbClr val="0173B5"/>
                                          </a:solidFill>
                                          <a:latin typeface="Cambria Math" panose="02040503050406030204" pitchFamily="18" charset="0"/>
                                        </a:rPr>
                                      </m:ctrlPr>
                                    </m:sSubPr>
                                    <m:e>
                                      <m:r>
                                        <m:rPr>
                                          <m:sty m:val="p"/>
                                        </m:rPr>
                                        <a:rPr lang="en-GB" sz="2000" i="0">
                                          <a:solidFill>
                                            <a:srgbClr val="0173B5"/>
                                          </a:solidFill>
                                          <a:latin typeface="Cambria Math" panose="02040503050406030204" pitchFamily="18" charset="0"/>
                                        </a:rPr>
                                        <m:t>Capacity</m:t>
                                      </m:r>
                                    </m:e>
                                    <m:sub>
                                      <m:r>
                                        <m:rPr>
                                          <m:sty m:val="p"/>
                                        </m:rPr>
                                        <a:rPr lang="en-GB" sz="2000" i="0">
                                          <a:solidFill>
                                            <a:srgbClr val="0173B5"/>
                                          </a:solidFill>
                                          <a:latin typeface="Cambria Math" panose="02040503050406030204" pitchFamily="18" charset="0"/>
                                        </a:rPr>
                                        <m:t>t</m:t>
                                      </m:r>
                                    </m:sub>
                                  </m:sSub>
                                  <m:r>
                                    <a:rPr lang="en-GB" sz="2000" i="0">
                                      <a:solidFill>
                                        <a:srgbClr val="0173B5"/>
                                      </a:solidFill>
                                      <a:latin typeface="Cambria Math" panose="02040503050406030204" pitchFamily="18" charset="0"/>
                                      <a:ea typeface="Cambria Math" panose="02040503050406030204" pitchFamily="18" charset="0"/>
                                    </a:rPr>
                                    <m:t>×</m:t>
                                  </m:r>
                                  <m:sSub>
                                    <m:sSubPr>
                                      <m:ctrlPr>
                                        <a:rPr lang="en-GB" sz="2000" i="1">
                                          <a:solidFill>
                                            <a:srgbClr val="0173B5"/>
                                          </a:solidFill>
                                          <a:latin typeface="Cambria Math" panose="02040503050406030204" pitchFamily="18" charset="0"/>
                                        </a:rPr>
                                      </m:ctrlPr>
                                    </m:sSubPr>
                                    <m:e>
                                      <m:r>
                                        <m:rPr>
                                          <m:sty m:val="p"/>
                                        </m:rPr>
                                        <a:rPr lang="en-GB" sz="2000" i="0">
                                          <a:solidFill>
                                            <a:srgbClr val="0173B5"/>
                                          </a:solidFill>
                                          <a:latin typeface="Cambria Math" panose="02040503050406030204" pitchFamily="18" charset="0"/>
                                        </a:rPr>
                                        <m:t>Capacity</m:t>
                                      </m:r>
                                      <m:r>
                                        <a:rPr lang="en-GB" sz="2000" i="0">
                                          <a:solidFill>
                                            <a:srgbClr val="0173B5"/>
                                          </a:solidFill>
                                          <a:latin typeface="Cambria Math" panose="02040503050406030204" pitchFamily="18" charset="0"/>
                                        </a:rPr>
                                        <m:t> </m:t>
                                      </m:r>
                                      <m:r>
                                        <m:rPr>
                                          <m:sty m:val="p"/>
                                        </m:rPr>
                                        <a:rPr lang="en-GB" sz="2000" i="0">
                                          <a:solidFill>
                                            <a:srgbClr val="0173B5"/>
                                          </a:solidFill>
                                          <a:latin typeface="Cambria Math" panose="02040503050406030204" pitchFamily="18" charset="0"/>
                                        </a:rPr>
                                        <m:t>Credit</m:t>
                                      </m:r>
                                    </m:e>
                                    <m:sub>
                                      <m:r>
                                        <m:rPr>
                                          <m:sty m:val="p"/>
                                        </m:rPr>
                                        <a:rPr lang="en-GB" sz="2000" i="0">
                                          <a:solidFill>
                                            <a:srgbClr val="0173B5"/>
                                          </a:solidFill>
                                          <a:latin typeface="Cambria Math" panose="02040503050406030204" pitchFamily="18" charset="0"/>
                                        </a:rPr>
                                        <m:t>t</m:t>
                                      </m:r>
                                    </m:sub>
                                  </m:sSub>
                                </m:e>
                              </m:d>
                            </m:e>
                          </m:nary>
                          <m:r>
                            <a:rPr lang="en-GB" sz="2000" b="0" i="0" smtClean="0">
                              <a:latin typeface="Cambria Math" panose="02040503050406030204" pitchFamily="18" charset="0"/>
                            </a:rPr>
                            <m:t> −</m:t>
                          </m:r>
                          <m:r>
                            <m:rPr>
                              <m:sty m:val="p"/>
                            </m:rPr>
                            <a:rPr lang="en-GB" sz="2000" b="0" i="0" smtClean="0">
                              <a:solidFill>
                                <a:srgbClr val="C31423"/>
                              </a:solidFill>
                              <a:latin typeface="Cambria Math" panose="02040503050406030204" pitchFamily="18" charset="0"/>
                            </a:rPr>
                            <m:t>B</m:t>
                          </m:r>
                        </m:num>
                        <m:den>
                          <m:r>
                            <m:rPr>
                              <m:sty m:val="p"/>
                            </m:rPr>
                            <a:rPr lang="en-GB" sz="2000" b="0" i="0" smtClean="0">
                              <a:solidFill>
                                <a:srgbClr val="C31423"/>
                              </a:solidFill>
                              <a:latin typeface="Cambria Math" panose="02040503050406030204" pitchFamily="18" charset="0"/>
                            </a:rPr>
                            <m:t>B</m:t>
                          </m:r>
                        </m:den>
                      </m:f>
                      <m:r>
                        <a:rPr lang="en-GB" sz="2000" b="0" i="0" smtClean="0">
                          <a:latin typeface="Cambria Math" panose="02040503050406030204" pitchFamily="18" charset="0"/>
                        </a:rPr>
                        <m:t> </m:t>
                      </m:r>
                      <m:r>
                        <a:rPr lang="en-GB" sz="2000" b="0" i="0" smtClean="0">
                          <a:latin typeface="Cambria Math" panose="02040503050406030204" pitchFamily="18" charset="0"/>
                          <a:ea typeface="Cambria Math" panose="02040503050406030204" pitchFamily="18" charset="0"/>
                        </a:rPr>
                        <m:t>× 100</m:t>
                      </m:r>
                    </m:oMath>
                  </m:oMathPara>
                </a14:m>
                <a:endParaRPr lang="en-GB" sz="2000" dirty="0"/>
              </a:p>
            </p:txBody>
          </p:sp>
        </mc:Choice>
        <mc:Fallback xmlns:p14="http://schemas.microsoft.com/office/powerpoint/2010/main" xmlns:a16="http://schemas.microsoft.com/office/drawing/2014/main" xmlns="">
          <p:sp>
            <p:nvSpPr>
              <p:cNvPr id="16" name="TextBox 15">
                <a:extLst>
                  <a:ext uri="{FF2B5EF4-FFF2-40B4-BE49-F238E27FC236}">
                    <a16:creationId xmlns:a16="http://schemas.microsoft.com/office/drawing/2014/main" id="{2FA5C021-C955-E68A-59F2-8B5941BD5DA0}"/>
                  </a:ext>
                </a:extLst>
              </p:cNvPr>
              <p:cNvSpPr txBox="1">
                <a:spLocks noRot="1" noChangeAspect="1" noMove="1" noResize="1" noEditPoints="1" noAdjustHandles="1" noChangeArrowheads="1" noChangeShapeType="1" noTextEdit="1"/>
              </p:cNvSpPr>
              <p:nvPr/>
            </p:nvSpPr>
            <p:spPr>
              <a:xfrm>
                <a:off x="2800348" y="5374119"/>
                <a:ext cx="8905876" cy="602729"/>
              </a:xfrm>
              <a:prstGeom prst="rect">
                <a:avLst/>
              </a:prstGeom>
              <a:blipFill>
                <a:blip r:embed="rId7"/>
                <a:stretch>
                  <a:fillRect t="-87500" b="-77083"/>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8" name="TextBox 17">
                <a:extLst>
                  <a:ext uri="{FF2B5EF4-FFF2-40B4-BE49-F238E27FC236}">
                    <a16:creationId xmlns:a16="http://schemas.microsoft.com/office/drawing/2014/main" id="{0162C723-F83A-DAAD-92A4-E72AEB86D88E}"/>
                  </a:ext>
                </a:extLst>
              </p:cNvPr>
              <p:cNvSpPr txBox="1"/>
              <p:nvPr/>
            </p:nvSpPr>
            <p:spPr>
              <a:xfrm>
                <a:off x="3067050" y="3348999"/>
                <a:ext cx="8769350" cy="839269"/>
              </a:xfrm>
              <a:prstGeom prst="rect">
                <a:avLst/>
              </a:prstGeom>
              <a:noFill/>
            </p:spPr>
            <p:txBody>
              <a:bodyPr wrap="square">
                <a:spAutoFit/>
              </a:bodyPr>
              <a:lstStyle/>
              <a:p>
                <a:pPr lvl="2"/>
                <a14:m>
                  <m:oMathPara xmlns:m="http://schemas.openxmlformats.org/officeDocument/2006/math">
                    <m:oMathParaPr>
                      <m:jc m:val="centerGroup"/>
                    </m:oMathParaPr>
                    <m:oMath xmlns:m="http://schemas.openxmlformats.org/officeDocument/2006/math">
                      <m:r>
                        <m:rPr>
                          <m:sty m:val="p"/>
                        </m:rPr>
                        <a:rPr lang="en-GB" sz="2000" b="0" i="0" smtClean="0">
                          <a:solidFill>
                            <a:srgbClr val="0173B5"/>
                          </a:solidFill>
                          <a:latin typeface="Cambria Math" panose="02040503050406030204" pitchFamily="18" charset="0"/>
                        </a:rPr>
                        <m:t>New</m:t>
                      </m:r>
                      <m:r>
                        <a:rPr lang="en-GB" sz="2000" b="0" i="0" smtClean="0">
                          <a:solidFill>
                            <a:srgbClr val="0173B5"/>
                          </a:solidFill>
                          <a:latin typeface="Cambria Math" panose="02040503050406030204" pitchFamily="18" charset="0"/>
                        </a:rPr>
                        <m:t> </m:t>
                      </m:r>
                      <m:r>
                        <m:rPr>
                          <m:sty m:val="p"/>
                        </m:rPr>
                        <a:rPr lang="en-GB" sz="2000" b="0" i="0" smtClean="0">
                          <a:solidFill>
                            <a:srgbClr val="0173B5"/>
                          </a:solidFill>
                          <a:latin typeface="Cambria Math" panose="02040503050406030204" pitchFamily="18" charset="0"/>
                        </a:rPr>
                        <m:t>A</m:t>
                      </m:r>
                      <m:r>
                        <a:rPr lang="en-GB" sz="2000" b="0" i="0" smtClean="0">
                          <a:solidFill>
                            <a:srgbClr val="0173B5"/>
                          </a:solidFill>
                          <a:latin typeface="Cambria Math" panose="02040503050406030204" pitchFamily="18" charset="0"/>
                        </a:rPr>
                        <m:t> =</m:t>
                      </m:r>
                      <m:r>
                        <m:rPr>
                          <m:sty m:val="p"/>
                        </m:rPr>
                        <a:rPr lang="en-GB" sz="2000" b="0" i="0" smtClean="0">
                          <a:solidFill>
                            <a:srgbClr val="0173B5"/>
                          </a:solidFill>
                          <a:latin typeface="Cambria Math" panose="02040503050406030204" pitchFamily="18" charset="0"/>
                        </a:rPr>
                        <m:t>Total</m:t>
                      </m:r>
                      <m:r>
                        <a:rPr lang="en-GB" sz="2000" b="0" i="0" smtClean="0">
                          <a:solidFill>
                            <a:srgbClr val="0173B5"/>
                          </a:solidFill>
                          <a:latin typeface="Cambria Math" panose="02040503050406030204" pitchFamily="18" charset="0"/>
                        </a:rPr>
                        <m:t> </m:t>
                      </m:r>
                      <m:r>
                        <m:rPr>
                          <m:sty m:val="p"/>
                        </m:rPr>
                        <a:rPr lang="en-GB" sz="2000" b="0" i="0" smtClean="0">
                          <a:solidFill>
                            <a:srgbClr val="0173B5"/>
                          </a:solidFill>
                          <a:latin typeface="Cambria Math" panose="02040503050406030204" pitchFamily="18" charset="0"/>
                        </a:rPr>
                        <m:t>effective</m:t>
                      </m:r>
                      <m:r>
                        <a:rPr lang="en-GB" sz="2000" b="0" i="0" smtClean="0">
                          <a:solidFill>
                            <a:srgbClr val="0173B5"/>
                          </a:solidFill>
                          <a:latin typeface="Cambria Math" panose="02040503050406030204" pitchFamily="18" charset="0"/>
                        </a:rPr>
                        <m:t> </m:t>
                      </m:r>
                      <m:r>
                        <m:rPr>
                          <m:sty m:val="p"/>
                        </m:rPr>
                        <a:rPr lang="en-GB" sz="2000" b="0" i="0" smtClean="0">
                          <a:solidFill>
                            <a:srgbClr val="0173B5"/>
                          </a:solidFill>
                          <a:latin typeface="Cambria Math" panose="02040503050406030204" pitchFamily="18" charset="0"/>
                        </a:rPr>
                        <m:t>capacity</m:t>
                      </m:r>
                      <m:r>
                        <a:rPr lang="en-GB" sz="2000" b="0" i="0" smtClean="0">
                          <a:solidFill>
                            <a:srgbClr val="0173B5"/>
                          </a:solidFill>
                          <a:latin typeface="Cambria Math" panose="02040503050406030204" pitchFamily="18" charset="0"/>
                        </a:rPr>
                        <m:t>= </m:t>
                      </m:r>
                      <m:nary>
                        <m:naryPr>
                          <m:chr m:val="∑"/>
                          <m:supHide m:val="on"/>
                          <m:ctrlPr>
                            <a:rPr lang="en-GB" sz="2000" b="0" i="1" smtClean="0">
                              <a:solidFill>
                                <a:srgbClr val="0173B5"/>
                              </a:solidFill>
                              <a:latin typeface="Cambria Math" panose="02040503050406030204" pitchFamily="18" charset="0"/>
                            </a:rPr>
                          </m:ctrlPr>
                        </m:naryPr>
                        <m:sub>
                          <m:r>
                            <m:rPr>
                              <m:sty m:val="p"/>
                              <m:brk m:alnAt="7"/>
                            </m:rPr>
                            <a:rPr lang="en-GB" sz="2000" b="0" i="0" smtClean="0">
                              <a:solidFill>
                                <a:srgbClr val="0173B5"/>
                              </a:solidFill>
                              <a:latin typeface="Cambria Math" panose="02040503050406030204" pitchFamily="18" charset="0"/>
                            </a:rPr>
                            <m:t>t</m:t>
                          </m:r>
                        </m:sub>
                        <m:sup/>
                        <m:e>
                          <m:d>
                            <m:dPr>
                              <m:ctrlPr>
                                <a:rPr lang="en-GB" sz="2000" b="0" i="1" smtClean="0">
                                  <a:solidFill>
                                    <a:srgbClr val="0173B5"/>
                                  </a:solidFill>
                                  <a:latin typeface="Cambria Math" panose="02040503050406030204" pitchFamily="18" charset="0"/>
                                </a:rPr>
                              </m:ctrlPr>
                            </m:dPr>
                            <m:e>
                              <m:sSub>
                                <m:sSubPr>
                                  <m:ctrlPr>
                                    <a:rPr lang="en-GB" sz="2000" b="0" i="1" smtClean="0">
                                      <a:solidFill>
                                        <a:srgbClr val="0173B5"/>
                                      </a:solidFill>
                                      <a:latin typeface="Cambria Math" panose="02040503050406030204" pitchFamily="18" charset="0"/>
                                    </a:rPr>
                                  </m:ctrlPr>
                                </m:sSubPr>
                                <m:e>
                                  <m:r>
                                    <m:rPr>
                                      <m:sty m:val="p"/>
                                    </m:rPr>
                                    <a:rPr lang="en-GB" sz="2000" b="0" i="0" smtClean="0">
                                      <a:solidFill>
                                        <a:srgbClr val="0173B5"/>
                                      </a:solidFill>
                                      <a:latin typeface="Cambria Math" panose="02040503050406030204" pitchFamily="18" charset="0"/>
                                    </a:rPr>
                                    <m:t>Capacity</m:t>
                                  </m:r>
                                </m:e>
                                <m:sub>
                                  <m:r>
                                    <m:rPr>
                                      <m:sty m:val="p"/>
                                    </m:rPr>
                                    <a:rPr lang="en-GB" sz="2000" b="0" i="0" smtClean="0">
                                      <a:solidFill>
                                        <a:srgbClr val="0173B5"/>
                                      </a:solidFill>
                                      <a:latin typeface="Cambria Math" panose="02040503050406030204" pitchFamily="18" charset="0"/>
                                    </a:rPr>
                                    <m:t>t</m:t>
                                  </m:r>
                                </m:sub>
                              </m:sSub>
                              <m:r>
                                <a:rPr lang="en-GB" sz="2000" b="0" i="0" smtClean="0">
                                  <a:solidFill>
                                    <a:srgbClr val="0173B5"/>
                                  </a:solidFill>
                                  <a:latin typeface="Cambria Math" panose="02040503050406030204" pitchFamily="18" charset="0"/>
                                </a:rPr>
                                <m:t> </m:t>
                              </m:r>
                              <m:r>
                                <a:rPr lang="en-GB" sz="2000" b="0" i="0" smtClean="0">
                                  <a:solidFill>
                                    <a:srgbClr val="0173B5"/>
                                  </a:solidFill>
                                  <a:latin typeface="Cambria Math" panose="02040503050406030204" pitchFamily="18" charset="0"/>
                                  <a:ea typeface="Cambria Math" panose="02040503050406030204" pitchFamily="18" charset="0"/>
                                </a:rPr>
                                <m:t>× </m:t>
                              </m:r>
                              <m:sSub>
                                <m:sSubPr>
                                  <m:ctrlPr>
                                    <a:rPr lang="en-GB" sz="2000" i="1">
                                      <a:solidFill>
                                        <a:srgbClr val="0173B5"/>
                                      </a:solidFill>
                                      <a:latin typeface="Cambria Math" panose="02040503050406030204" pitchFamily="18" charset="0"/>
                                    </a:rPr>
                                  </m:ctrlPr>
                                </m:sSubPr>
                                <m:e>
                                  <m:r>
                                    <m:rPr>
                                      <m:sty m:val="p"/>
                                    </m:rPr>
                                    <a:rPr lang="en-GB" sz="2000" b="0" i="0" smtClean="0">
                                      <a:solidFill>
                                        <a:srgbClr val="0173B5"/>
                                      </a:solidFill>
                                      <a:latin typeface="Cambria Math" panose="02040503050406030204" pitchFamily="18" charset="0"/>
                                    </a:rPr>
                                    <m:t>Capacity</m:t>
                                  </m:r>
                                  <m:r>
                                    <a:rPr lang="en-GB" sz="2000" b="0" i="0" smtClean="0">
                                      <a:solidFill>
                                        <a:srgbClr val="0173B5"/>
                                      </a:solidFill>
                                      <a:latin typeface="Cambria Math" panose="02040503050406030204" pitchFamily="18" charset="0"/>
                                    </a:rPr>
                                    <m:t> </m:t>
                                  </m:r>
                                  <m:r>
                                    <m:rPr>
                                      <m:sty m:val="p"/>
                                    </m:rPr>
                                    <a:rPr lang="en-GB" sz="2000" b="0" i="0" smtClean="0">
                                      <a:solidFill>
                                        <a:srgbClr val="0173B5"/>
                                      </a:solidFill>
                                      <a:latin typeface="Cambria Math" panose="02040503050406030204" pitchFamily="18" charset="0"/>
                                    </a:rPr>
                                    <m:t>Credit</m:t>
                                  </m:r>
                                </m:e>
                                <m:sub>
                                  <m:r>
                                    <m:rPr>
                                      <m:sty m:val="p"/>
                                    </m:rPr>
                                    <a:rPr lang="en-GB" sz="2000" b="0" i="0" smtClean="0">
                                      <a:solidFill>
                                        <a:srgbClr val="0173B5"/>
                                      </a:solidFill>
                                      <a:latin typeface="Cambria Math" panose="02040503050406030204" pitchFamily="18" charset="0"/>
                                    </a:rPr>
                                    <m:t>t</m:t>
                                  </m:r>
                                </m:sub>
                              </m:sSub>
                            </m:e>
                          </m:d>
                        </m:e>
                      </m:nary>
                    </m:oMath>
                  </m:oMathPara>
                </a14:m>
                <a:endParaRPr lang="en-GB" sz="2000" dirty="0"/>
              </a:p>
            </p:txBody>
          </p:sp>
        </mc:Choice>
        <mc:Fallback xmlns:p14="http://schemas.microsoft.com/office/powerpoint/2010/main" xmlns:a16="http://schemas.microsoft.com/office/drawing/2014/main" xmlns="">
          <p:sp>
            <p:nvSpPr>
              <p:cNvPr id="18" name="TextBox 17">
                <a:extLst>
                  <a:ext uri="{FF2B5EF4-FFF2-40B4-BE49-F238E27FC236}">
                    <a16:creationId xmlns:a16="http://schemas.microsoft.com/office/drawing/2014/main" id="{0162C723-F83A-DAAD-92A4-E72AEB86D88E}"/>
                  </a:ext>
                </a:extLst>
              </p:cNvPr>
              <p:cNvSpPr txBox="1">
                <a:spLocks noRot="1" noChangeAspect="1" noMove="1" noResize="1" noEditPoints="1" noAdjustHandles="1" noChangeArrowheads="1" noChangeShapeType="1" noTextEdit="1"/>
              </p:cNvSpPr>
              <p:nvPr/>
            </p:nvSpPr>
            <p:spPr>
              <a:xfrm>
                <a:off x="3067050" y="3348999"/>
                <a:ext cx="8769350" cy="839269"/>
              </a:xfrm>
              <a:prstGeom prst="rect">
                <a:avLst/>
              </a:prstGeom>
              <a:blipFill>
                <a:blip r:embed="rId8"/>
                <a:stretch>
                  <a:fillRect t="-123881" b="-174627"/>
                </a:stretch>
              </a:blipFill>
            </p:spPr>
            <p:txBody>
              <a:bodyPr/>
              <a:lstStyle/>
              <a:p>
                <a:r>
                  <a:rPr lang="en-GB">
                    <a:noFill/>
                  </a:rPr>
                  <a:t> </a:t>
                </a:r>
              </a:p>
            </p:txBody>
          </p:sp>
        </mc:Fallback>
      </mc:AlternateContent>
      <mc:AlternateContent xmlns:mc="http://schemas.openxmlformats.org/markup-compatibility/2006">
        <mc:Choice xmlns:a14="http://schemas.microsoft.com/office/drawing/2010/main" Requires="a14">
          <p:sp>
            <p:nvSpPr>
              <p:cNvPr id="19" name="TextBox 18">
                <a:extLst>
                  <a:ext uri="{FF2B5EF4-FFF2-40B4-BE49-F238E27FC236}">
                    <a16:creationId xmlns:a16="http://schemas.microsoft.com/office/drawing/2014/main" id="{6D044964-2E1D-008C-2EBD-8184F0DF4FB1}"/>
                  </a:ext>
                </a:extLst>
              </p:cNvPr>
              <p:cNvSpPr txBox="1"/>
              <p:nvPr/>
            </p:nvSpPr>
            <p:spPr>
              <a:xfrm>
                <a:off x="3524250" y="4286837"/>
                <a:ext cx="6096000" cy="423065"/>
              </a:xfrm>
              <a:prstGeom prst="rect">
                <a:avLst/>
              </a:prstGeom>
              <a:noFill/>
            </p:spPr>
            <p:txBody>
              <a:bodyPr wrap="square">
                <a:spAutoFit/>
              </a:bodyPr>
              <a:lstStyle/>
              <a:p>
                <a:pPr lvl="2"/>
                <a:r>
                  <a:rPr lang="en-GB" sz="2000" dirty="0" err="1"/>
                  <a:t>Onde</a:t>
                </a:r>
                <a:r>
                  <a:rPr lang="en-GB" sz="2000" dirty="0"/>
                  <a:t> </a:t>
                </a:r>
                <a14:m>
                  <m:oMath xmlns:m="http://schemas.openxmlformats.org/officeDocument/2006/math">
                    <m:r>
                      <m:rPr>
                        <m:sty m:val="p"/>
                      </m:rPr>
                      <a:rPr lang="en-GB" sz="2200" b="0" i="0" smtClean="0">
                        <a:solidFill>
                          <a:srgbClr val="0173B5"/>
                        </a:solidFill>
                        <a:latin typeface="Cambria Math" panose="02040503050406030204" pitchFamily="18" charset="0"/>
                      </a:rPr>
                      <m:t>t</m:t>
                    </m:r>
                  </m:oMath>
                </a14:m>
                <a:r>
                  <a:rPr lang="en-GB" sz="2000" dirty="0"/>
                  <a:t> </a:t>
                </a:r>
                <a:r>
                  <a:rPr lang="en-GB" sz="2000" dirty="0" err="1"/>
                  <a:t>é</a:t>
                </a:r>
                <a:r>
                  <a:rPr lang="en-GB" sz="2000" dirty="0"/>
                  <a:t> tecnologia </a:t>
                </a:r>
              </a:p>
            </p:txBody>
          </p:sp>
        </mc:Choice>
        <mc:Fallback>
          <p:sp>
            <p:nvSpPr>
              <p:cNvPr id="19" name="TextBox 18">
                <a:extLst>
                  <a:ext uri="{FF2B5EF4-FFF2-40B4-BE49-F238E27FC236}">
                    <a16:creationId xmlns:a16="http://schemas.microsoft.com/office/drawing/2014/main" id="{6D044964-2E1D-008C-2EBD-8184F0DF4FB1}"/>
                  </a:ext>
                </a:extLst>
              </p:cNvPr>
              <p:cNvSpPr txBox="1">
                <a:spLocks noRot="1" noChangeAspect="1" noMove="1" noResize="1" noEditPoints="1" noAdjustHandles="1" noChangeArrowheads="1" noChangeShapeType="1" noTextEdit="1"/>
              </p:cNvSpPr>
              <p:nvPr/>
            </p:nvSpPr>
            <p:spPr>
              <a:xfrm>
                <a:off x="3524250" y="4286837"/>
                <a:ext cx="6096000" cy="423065"/>
              </a:xfrm>
              <a:prstGeom prst="rect">
                <a:avLst/>
              </a:prstGeom>
              <a:blipFill>
                <a:blip r:embed="rId9"/>
                <a:stretch>
                  <a:fillRect l="-1040" t="-2857" b="-22857"/>
                </a:stretch>
              </a:blipFill>
            </p:spPr>
            <p:txBody>
              <a:bodyPr/>
              <a:lstStyle/>
              <a:p>
                <a:r>
                  <a:rPr lang="en-BR">
                    <a:noFill/>
                  </a:rPr>
                  <a:t> </a:t>
                </a:r>
              </a:p>
            </p:txBody>
          </p:sp>
        </mc:Fallback>
      </mc:AlternateContent>
      <p:pic>
        <p:nvPicPr>
          <p:cNvPr id="7" name="synthesize (29)">
            <a:hlinkClick r:id="" action="ppaction://media"/>
            <a:extLst>
              <a:ext uri="{FF2B5EF4-FFF2-40B4-BE49-F238E27FC236}">
                <a16:creationId xmlns:a16="http://schemas.microsoft.com/office/drawing/2014/main" id="{0B1EE457-F2B4-7A86-5A85-BDF91B6ABB91}"/>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10655223" y="897749"/>
            <a:ext cx="858993" cy="858993"/>
          </a:xfrm>
          <a:prstGeom prst="rect">
            <a:avLst/>
          </a:prstGeom>
        </p:spPr>
      </p:pic>
    </p:spTree>
    <p:extLst>
      <p:ext uri="{BB962C8B-B14F-4D97-AF65-F5344CB8AC3E}">
        <p14:creationId xmlns:p14="http://schemas.microsoft.com/office/powerpoint/2010/main" val="24800405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8632"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t>2</a:t>
            </a:fld>
            <a:endParaRPr lang="sv-SE" sz="1000" b="1" dirty="0">
              <a:solidFill>
                <a:schemeClr val="bg1"/>
              </a:solidFill>
            </a:endParaRPr>
          </a:p>
        </p:txBody>
      </p:sp>
      <p:sp>
        <p:nvSpPr>
          <p:cNvPr id="5" name="Title 10">
            <a:extLst>
              <a:ext uri="{FF2B5EF4-FFF2-40B4-BE49-F238E27FC236}">
                <a16:creationId xmlns:a16="http://schemas.microsoft.com/office/drawing/2014/main" id="{B4A765C4-7338-2C9C-C72A-6128B696AC2A}"/>
              </a:ext>
            </a:extLst>
          </p:cNvPr>
          <p:cNvSpPr txBox="1">
            <a:spLocks/>
          </p:cNvSpPr>
          <p:nvPr/>
        </p:nvSpPr>
        <p:spPr>
          <a:xfrm>
            <a:off x="835428" y="596900"/>
            <a:ext cx="9019771" cy="811148"/>
          </a:xfrm>
          <a:prstGeom prst="rect">
            <a:avLst/>
          </a:prstGeom>
        </p:spPr>
        <p:txBody>
          <a:bodyPr vert="horz" lIns="91440" tIns="45720" rIns="91440" bIns="45720" rtlCol="0" anchor="b">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GB" sz="4400">
                <a:latin typeface="Open Sans"/>
              </a:rPr>
              <a:t>Resultados de aprendizagem</a:t>
            </a:r>
          </a:p>
        </p:txBody>
      </p:sp>
      <p:sp>
        <p:nvSpPr>
          <p:cNvPr id="6" name="Content Placeholder 13">
            <a:extLst>
              <a:ext uri="{FF2B5EF4-FFF2-40B4-BE49-F238E27FC236}">
                <a16:creationId xmlns:a16="http://schemas.microsoft.com/office/drawing/2014/main" id="{7898B265-18EB-84FA-C945-87B330A9D067}"/>
              </a:ext>
            </a:extLst>
          </p:cNvPr>
          <p:cNvSpPr txBox="1">
            <a:spLocks/>
          </p:cNvSpPr>
          <p:nvPr/>
        </p:nvSpPr>
        <p:spPr>
          <a:xfrm>
            <a:off x="835428" y="1786512"/>
            <a:ext cx="9880197" cy="3490271"/>
          </a:xfrm>
          <a:prstGeom prst="rect">
            <a:avLst/>
          </a:prstGeom>
        </p:spPr>
        <p:txBody>
          <a:bodyPr vert="horz" lIns="91440" tIns="45720" rIns="91440" bIns="45720" rtlCol="0" anchor="t">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lnSpc>
                <a:spcPct val="100000"/>
              </a:lnSpc>
              <a:spcBef>
                <a:spcPts val="1000"/>
              </a:spcBef>
            </a:pPr>
            <a:r>
              <a:rPr lang="en-GB" sz="2400" b="1" dirty="0">
                <a:solidFill>
                  <a:schemeClr val="accent5">
                    <a:lumMod val="60000"/>
                    <a:lumOff val="40000"/>
                  </a:schemeClr>
                </a:solidFill>
                <a:latin typeface="Open Sans"/>
                <a:ea typeface="+mn-lt"/>
                <a:cs typeface="+mn-lt"/>
              </a:rPr>
              <a:t>Ao final </a:t>
            </a:r>
            <a:r>
              <a:rPr lang="en-GB" sz="2400" b="1" dirty="0" err="1">
                <a:solidFill>
                  <a:schemeClr val="accent5">
                    <a:lumMod val="60000"/>
                    <a:lumOff val="40000"/>
                  </a:schemeClr>
                </a:solidFill>
                <a:latin typeface="Open Sans"/>
                <a:ea typeface="+mn-lt"/>
                <a:cs typeface="+mn-lt"/>
              </a:rPr>
              <a:t>desta</a:t>
            </a:r>
            <a:r>
              <a:rPr lang="en-GB" sz="2400" b="1" dirty="0">
                <a:solidFill>
                  <a:schemeClr val="accent5">
                    <a:lumMod val="60000"/>
                    <a:lumOff val="40000"/>
                  </a:schemeClr>
                </a:solidFill>
                <a:latin typeface="Open Sans"/>
                <a:ea typeface="+mn-lt"/>
                <a:cs typeface="+mn-lt"/>
              </a:rPr>
              <a:t> aula, você será capaz de:</a:t>
            </a:r>
            <a:endParaRPr lang="en-US" sz="2400" b="1" dirty="0">
              <a:solidFill>
                <a:schemeClr val="accent5">
                  <a:lumMod val="60000"/>
                  <a:lumOff val="40000"/>
                </a:schemeClr>
              </a:solidFill>
              <a:latin typeface="Open Sans"/>
              <a:cs typeface="Calibri" panose="020F0502020204030204"/>
            </a:endParaRPr>
          </a:p>
          <a:p>
            <a:pPr>
              <a:spcBef>
                <a:spcPts val="1000"/>
              </a:spcBef>
            </a:pPr>
            <a:r>
              <a:rPr lang="en-GB" sz="2400" dirty="0">
                <a:latin typeface="Open Sans"/>
                <a:cs typeface="Calibri"/>
              </a:rPr>
              <a:t>ILO1: Aprenda a importância da contabilidade de emissões e a natureza antropogênica da mudança climática</a:t>
            </a:r>
          </a:p>
          <a:p>
            <a:pPr>
              <a:spcBef>
                <a:spcPts val="1000"/>
              </a:spcBef>
            </a:pPr>
            <a:r>
              <a:rPr lang="en-US" sz="2400" dirty="0">
                <a:latin typeface="Open Sans"/>
                <a:cs typeface="Calibri"/>
              </a:rPr>
              <a:t>ILO2: Aprender a representar as emissões e a restringir os níveis de emissão no </a:t>
            </a:r>
            <a:r>
              <a:rPr lang="en-US" sz="2400" dirty="0" err="1">
                <a:latin typeface="Open Sans"/>
                <a:cs typeface="Calibri"/>
              </a:rPr>
              <a:t>OSeMOSYS </a:t>
            </a:r>
            <a:r>
              <a:rPr lang="en-US" sz="2400" dirty="0">
                <a:latin typeface="Open Sans"/>
                <a:cs typeface="Calibri"/>
              </a:rPr>
              <a:t>de acordo com as metas climáticas</a:t>
            </a:r>
          </a:p>
          <a:p>
            <a:pPr>
              <a:spcBef>
                <a:spcPts val="1000"/>
              </a:spcBef>
            </a:pPr>
            <a:r>
              <a:rPr lang="en-US" sz="2400" dirty="0">
                <a:latin typeface="Open Sans"/>
                <a:cs typeface="Calibri"/>
              </a:rPr>
              <a:t>ILO3: Compreender a importância da margem de reserva no </a:t>
            </a:r>
            <a:r>
              <a:rPr lang="en-US" sz="2400" dirty="0" err="1">
                <a:latin typeface="Open Sans"/>
                <a:cs typeface="Calibri"/>
              </a:rPr>
              <a:t>sistema</a:t>
            </a:r>
            <a:r>
              <a:rPr lang="en-US" sz="2400" dirty="0">
                <a:latin typeface="Open Sans"/>
                <a:cs typeface="Calibri"/>
              </a:rPr>
              <a:t> </a:t>
            </a:r>
            <a:r>
              <a:rPr lang="en-US" sz="2400" dirty="0" err="1">
                <a:latin typeface="Open Sans"/>
                <a:cs typeface="Calibri"/>
              </a:rPr>
              <a:t>energético</a:t>
            </a:r>
            <a:endParaRPr lang="en-US" sz="2400" dirty="0">
              <a:latin typeface="Open Sans"/>
              <a:cs typeface="Calibri"/>
            </a:endParaRPr>
          </a:p>
          <a:p>
            <a:pPr>
              <a:spcBef>
                <a:spcPts val="1000"/>
              </a:spcBef>
            </a:pPr>
            <a:r>
              <a:rPr lang="en-US" sz="2400" dirty="0">
                <a:latin typeface="Open Sans"/>
                <a:cs typeface="Calibri"/>
              </a:rPr>
              <a:t>ILO4: Aprenda a representar a margem de reserva no </a:t>
            </a:r>
            <a:r>
              <a:rPr lang="en-US" sz="2400" dirty="0" err="1">
                <a:latin typeface="Open Sans"/>
                <a:cs typeface="Calibri"/>
              </a:rPr>
              <a:t>OSeMOSYS</a:t>
            </a:r>
            <a:endParaRPr lang="en-US" sz="2400" dirty="0">
              <a:latin typeface="Open Sans"/>
              <a:cs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341E8FC3-D24F-BD7E-C470-EA6A61E027AB}"/>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A9E9E196-829D-016B-9987-3BAD7E6AFDDE}"/>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t>20</a:t>
            </a:fld>
            <a:endParaRPr lang="sv-SE" sz="1000" b="1" dirty="0">
              <a:solidFill>
                <a:schemeClr val="bg1"/>
              </a:solidFill>
            </a:endParaRPr>
          </a:p>
        </p:txBody>
      </p:sp>
      <p:sp>
        <p:nvSpPr>
          <p:cNvPr id="2" name="Rectangle 1">
            <a:extLst>
              <a:ext uri="{FF2B5EF4-FFF2-40B4-BE49-F238E27FC236}">
                <a16:creationId xmlns:a16="http://schemas.microsoft.com/office/drawing/2014/main" id="{092AAEA8-7CBF-5FB2-C8C0-356AD75D681C}"/>
              </a:ext>
            </a:extLst>
          </p:cNvPr>
          <p:cNvSpPr/>
          <p:nvPr/>
        </p:nvSpPr>
        <p:spPr>
          <a:xfrm>
            <a:off x="701472" y="1103614"/>
            <a:ext cx="7299528"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10.3.6 Exemplo de cálculo da margem de reserva</a:t>
            </a:r>
          </a:p>
        </p:txBody>
      </p:sp>
      <p:sp>
        <p:nvSpPr>
          <p:cNvPr id="4" name="Title 10">
            <a:extLst>
              <a:ext uri="{FF2B5EF4-FFF2-40B4-BE49-F238E27FC236}">
                <a16:creationId xmlns:a16="http://schemas.microsoft.com/office/drawing/2014/main" id="{B20DCF34-ABA3-9C23-CB58-A348A8A027E2}"/>
              </a:ext>
            </a:extLst>
          </p:cNvPr>
          <p:cNvSpPr txBox="1">
            <a:spLocks/>
          </p:cNvSpPr>
          <p:nvPr/>
        </p:nvSpPr>
        <p:spPr>
          <a:xfrm>
            <a:off x="572885" y="11897"/>
            <a:ext cx="10714240" cy="102944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10.3 Margem de reserva em OSeMOSYS  </a:t>
            </a:r>
          </a:p>
        </p:txBody>
      </p:sp>
      <p:sp>
        <p:nvSpPr>
          <p:cNvPr id="5" name="TextBox 4">
            <a:extLst>
              <a:ext uri="{FF2B5EF4-FFF2-40B4-BE49-F238E27FC236}">
                <a16:creationId xmlns:a16="http://schemas.microsoft.com/office/drawing/2014/main" id="{CB849856-5D37-303D-298E-A59E0A1862DF}"/>
              </a:ext>
            </a:extLst>
          </p:cNvPr>
          <p:cNvSpPr txBox="1"/>
          <p:nvPr/>
        </p:nvSpPr>
        <p:spPr>
          <a:xfrm>
            <a:off x="643006" y="1595833"/>
            <a:ext cx="10905988" cy="830997"/>
          </a:xfrm>
          <a:prstGeom prst="rect">
            <a:avLst/>
          </a:prstGeom>
          <a:noFill/>
        </p:spPr>
        <p:txBody>
          <a:bodyPr wrap="square">
            <a:spAutoFit/>
          </a:bodyPr>
          <a:lstStyle/>
          <a:p>
            <a:r>
              <a:rPr lang="en-US" sz="2400" dirty="0">
                <a:latin typeface="Open Sans" panose="020B0606030504020204" pitchFamily="34" charset="0"/>
                <a:ea typeface="Open Sans" panose="020B0606030504020204" pitchFamily="34" charset="0"/>
                <a:cs typeface="Open Sans" panose="020B0606030504020204" pitchFamily="34" charset="0"/>
              </a:rPr>
              <a:t>Considere um sistema com três tecnologias (veja a tabela) e uma demanda de pico de 1 GW. </a:t>
            </a:r>
          </a:p>
        </p:txBody>
      </p:sp>
      <p:graphicFrame>
        <p:nvGraphicFramePr>
          <p:cNvPr id="7" name="Table 6">
            <a:extLst>
              <a:ext uri="{FF2B5EF4-FFF2-40B4-BE49-F238E27FC236}">
                <a16:creationId xmlns:a16="http://schemas.microsoft.com/office/drawing/2014/main" id="{86CE0776-B966-15C1-FDAA-60A9212B5390}"/>
              </a:ext>
            </a:extLst>
          </p:cNvPr>
          <p:cNvGraphicFramePr>
            <a:graphicFrameLocks noGrp="1"/>
          </p:cNvGraphicFramePr>
          <p:nvPr>
            <p:extLst>
              <p:ext uri="{D42A27DB-BD31-4B8C-83A1-F6EECF244321}">
                <p14:modId xmlns:p14="http://schemas.microsoft.com/office/powerpoint/2010/main" val="2918903525"/>
              </p:ext>
            </p:extLst>
          </p:nvPr>
        </p:nvGraphicFramePr>
        <p:xfrm>
          <a:off x="7253297" y="2396269"/>
          <a:ext cx="4536008" cy="2841878"/>
        </p:xfrm>
        <a:graphic>
          <a:graphicData uri="http://schemas.openxmlformats.org/drawingml/2006/table">
            <a:tbl>
              <a:tblPr firstRow="1" bandRow="1">
                <a:tableStyleId>{B8DA472E-C0B5-4FAA-A71B-45BBE6C39A2A}</a:tableStyleId>
              </a:tblPr>
              <a:tblGrid>
                <a:gridCol w="1513408">
                  <a:extLst>
                    <a:ext uri="{9D8B030D-6E8A-4147-A177-3AD203B41FA5}">
                      <a16:colId xmlns:a16="http://schemas.microsoft.com/office/drawing/2014/main" val="1550078630"/>
                    </a:ext>
                  </a:extLst>
                </a:gridCol>
                <a:gridCol w="1483107">
                  <a:extLst>
                    <a:ext uri="{9D8B030D-6E8A-4147-A177-3AD203B41FA5}">
                      <a16:colId xmlns:a16="http://schemas.microsoft.com/office/drawing/2014/main" val="1175048870"/>
                    </a:ext>
                  </a:extLst>
                </a:gridCol>
                <a:gridCol w="1539493">
                  <a:extLst>
                    <a:ext uri="{9D8B030D-6E8A-4147-A177-3AD203B41FA5}">
                      <a16:colId xmlns:a16="http://schemas.microsoft.com/office/drawing/2014/main" val="2345729436"/>
                    </a:ext>
                  </a:extLst>
                </a:gridCol>
              </a:tblGrid>
              <a:tr h="809316">
                <a:tc>
                  <a:txBody>
                    <a:bodyPr/>
                    <a:lstStyle/>
                    <a:p>
                      <a:pPr algn="ctr"/>
                      <a:r>
                        <a:rPr lang="es-CO" sz="1800" b="1" dirty="0" err="1">
                          <a:latin typeface="Aptos" panose="020B0004020202020204" pitchFamily="34" charset="0"/>
                        </a:rPr>
                        <a:t>Tecnologia</a:t>
                      </a:r>
                      <a:endParaRPr lang="es-CO" sz="1800" b="1" dirty="0">
                        <a:latin typeface="Aptos" panose="020B0004020202020204" pitchFamily="34" charset="0"/>
                      </a:endParaRPr>
                    </a:p>
                  </a:txBody>
                  <a:tcPr anchor="ctr"/>
                </a:tc>
                <a:tc>
                  <a:txBody>
                    <a:bodyPr/>
                    <a:lstStyle/>
                    <a:p>
                      <a:pPr algn="ctr"/>
                      <a:r>
                        <a:rPr lang="es-CO" sz="1800" b="1" dirty="0" err="1">
                          <a:latin typeface="Aptos" panose="020B0004020202020204" pitchFamily="34" charset="0"/>
                        </a:rPr>
                        <a:t>Capacidade </a:t>
                      </a:r>
                      <a:r>
                        <a:rPr lang="es-CO" sz="1800" b="1" dirty="0">
                          <a:latin typeface="Aptos" panose="020B0004020202020204" pitchFamily="34" charset="0"/>
                        </a:rPr>
                        <a:t>(GW)</a:t>
                      </a:r>
                    </a:p>
                  </a:txBody>
                  <a:tcPr anchor="ctr"/>
                </a:tc>
                <a:tc>
                  <a:txBody>
                    <a:bodyPr/>
                    <a:lstStyle/>
                    <a:p>
                      <a:pPr algn="ctr"/>
                      <a:r>
                        <a:rPr lang="es-CO" sz="1800" b="1" dirty="0" err="1">
                          <a:latin typeface="Aptos" panose="020B0004020202020204" pitchFamily="34" charset="0"/>
                        </a:rPr>
                        <a:t>Crédito de capacidade</a:t>
                      </a:r>
                      <a:endParaRPr lang="es-CO" sz="1800" b="1" dirty="0">
                        <a:latin typeface="Aptos" panose="020B0004020202020204" pitchFamily="34" charset="0"/>
                      </a:endParaRPr>
                    </a:p>
                  </a:txBody>
                  <a:tcPr anchor="ctr"/>
                </a:tc>
                <a:extLst>
                  <a:ext uri="{0D108BD9-81ED-4DB2-BD59-A6C34878D82A}">
                    <a16:rowId xmlns:a16="http://schemas.microsoft.com/office/drawing/2014/main" val="4252383846"/>
                  </a:ext>
                </a:extLst>
              </a:tr>
              <a:tr h="478082">
                <a:tc>
                  <a:txBody>
                    <a:bodyPr/>
                    <a:lstStyle/>
                    <a:p>
                      <a:pPr algn="ctr"/>
                      <a:r>
                        <a:rPr lang="es-CO" sz="1800" b="1" dirty="0">
                          <a:latin typeface="Aptos" panose="020B0004020202020204" pitchFamily="34" charset="0"/>
                        </a:rPr>
                        <a:t>Diesel</a:t>
                      </a:r>
                    </a:p>
                  </a:txBody>
                  <a:tcPr anchor="ctr"/>
                </a:tc>
                <a:tc>
                  <a:txBody>
                    <a:bodyPr/>
                    <a:lstStyle/>
                    <a:p>
                      <a:pPr algn="ctr"/>
                      <a:r>
                        <a:rPr lang="es-CO" sz="1800" b="1" dirty="0">
                          <a:latin typeface="Aptos" panose="020B0004020202020204" pitchFamily="34" charset="0"/>
                        </a:rPr>
                        <a:t>1</a:t>
                      </a:r>
                    </a:p>
                  </a:txBody>
                  <a:tcPr anchor="ctr"/>
                </a:tc>
                <a:tc>
                  <a:txBody>
                    <a:bodyPr/>
                    <a:lstStyle/>
                    <a:p>
                      <a:pPr algn="ctr"/>
                      <a:r>
                        <a:rPr lang="es-CO" sz="1800" b="1" dirty="0">
                          <a:latin typeface="Aptos" panose="020B0004020202020204" pitchFamily="34" charset="0"/>
                        </a:rPr>
                        <a:t>90%</a:t>
                      </a:r>
                    </a:p>
                  </a:txBody>
                  <a:tcPr anchor="ctr"/>
                </a:tc>
                <a:extLst>
                  <a:ext uri="{0D108BD9-81ED-4DB2-BD59-A6C34878D82A}">
                    <a16:rowId xmlns:a16="http://schemas.microsoft.com/office/drawing/2014/main" val="1809077884"/>
                  </a:ext>
                </a:extLst>
              </a:tr>
              <a:tr h="478082">
                <a:tc>
                  <a:txBody>
                    <a:bodyPr/>
                    <a:lstStyle/>
                    <a:p>
                      <a:pPr algn="ctr"/>
                      <a:r>
                        <a:rPr lang="es-CO" sz="1800" b="1" dirty="0">
                          <a:latin typeface="Aptos" panose="020B0004020202020204" pitchFamily="34" charset="0"/>
                        </a:rPr>
                        <a:t>Energia solar fotovoltaica</a:t>
                      </a:r>
                    </a:p>
                  </a:txBody>
                  <a:tcPr anchor="ctr"/>
                </a:tc>
                <a:tc>
                  <a:txBody>
                    <a:bodyPr/>
                    <a:lstStyle/>
                    <a:p>
                      <a:pPr algn="ctr"/>
                      <a:r>
                        <a:rPr lang="es-CO" sz="1800" b="1" dirty="0">
                          <a:latin typeface="Aptos" panose="020B0004020202020204" pitchFamily="34" charset="0"/>
                        </a:rPr>
                        <a:t>1</a:t>
                      </a:r>
                    </a:p>
                  </a:txBody>
                  <a:tcPr anchor="ctr"/>
                </a:tc>
                <a:tc>
                  <a:txBody>
                    <a:bodyPr/>
                    <a:lstStyle/>
                    <a:p>
                      <a:pPr algn="ctr"/>
                      <a:r>
                        <a:rPr lang="es-CO" sz="1800" b="1" dirty="0">
                          <a:latin typeface="Aptos" panose="020B0004020202020204" pitchFamily="34" charset="0"/>
                        </a:rPr>
                        <a:t>9%</a:t>
                      </a:r>
                    </a:p>
                  </a:txBody>
                  <a:tcPr anchor="ctr"/>
                </a:tc>
                <a:extLst>
                  <a:ext uri="{0D108BD9-81ED-4DB2-BD59-A6C34878D82A}">
                    <a16:rowId xmlns:a16="http://schemas.microsoft.com/office/drawing/2014/main" val="4059228256"/>
                  </a:ext>
                </a:extLst>
              </a:tr>
              <a:tr h="478082">
                <a:tc>
                  <a:txBody>
                    <a:bodyPr/>
                    <a:lstStyle/>
                    <a:p>
                      <a:pPr algn="ctr"/>
                      <a:r>
                        <a:rPr lang="es-CO" sz="1800" b="1" dirty="0" err="1">
                          <a:latin typeface="Aptos" panose="020B0004020202020204" pitchFamily="34" charset="0"/>
                        </a:rPr>
                        <a:t>Sistema de bateria</a:t>
                      </a:r>
                      <a:endParaRPr lang="es-CO" sz="1800" b="1" dirty="0">
                        <a:latin typeface="Aptos" panose="020B0004020202020204" pitchFamily="34" charset="0"/>
                      </a:endParaRPr>
                    </a:p>
                  </a:txBody>
                  <a:tcPr anchor="ctr"/>
                </a:tc>
                <a:tc>
                  <a:txBody>
                    <a:bodyPr/>
                    <a:lstStyle/>
                    <a:p>
                      <a:pPr algn="ctr"/>
                      <a:r>
                        <a:rPr lang="es-CO" sz="1800" b="1" dirty="0">
                          <a:latin typeface="Aptos" panose="020B0004020202020204" pitchFamily="34" charset="0"/>
                        </a:rPr>
                        <a:t>0.2</a:t>
                      </a:r>
                    </a:p>
                  </a:txBody>
                  <a:tcPr anchor="ctr"/>
                </a:tc>
                <a:tc>
                  <a:txBody>
                    <a:bodyPr/>
                    <a:lstStyle/>
                    <a:p>
                      <a:pPr algn="ctr"/>
                      <a:r>
                        <a:rPr lang="es-CO" sz="1800" b="1" dirty="0">
                          <a:latin typeface="Aptos" panose="020B0004020202020204" pitchFamily="34" charset="0"/>
                        </a:rPr>
                        <a:t>78%</a:t>
                      </a:r>
                    </a:p>
                  </a:txBody>
                  <a:tcPr anchor="ctr"/>
                </a:tc>
                <a:extLst>
                  <a:ext uri="{0D108BD9-81ED-4DB2-BD59-A6C34878D82A}">
                    <a16:rowId xmlns:a16="http://schemas.microsoft.com/office/drawing/2014/main" val="3036251484"/>
                  </a:ext>
                </a:extLst>
              </a:tr>
            </a:tbl>
          </a:graphicData>
        </a:graphic>
      </p:graphicFrame>
      <p:sp>
        <p:nvSpPr>
          <p:cNvPr id="9" name="TextBox 8">
            <a:extLst>
              <a:ext uri="{FF2B5EF4-FFF2-40B4-BE49-F238E27FC236}">
                <a16:creationId xmlns:a16="http://schemas.microsoft.com/office/drawing/2014/main" id="{9FDFF840-CFA7-0697-87B2-5F082551C470}"/>
              </a:ext>
            </a:extLst>
          </p:cNvPr>
          <p:cNvSpPr txBox="1"/>
          <p:nvPr/>
        </p:nvSpPr>
        <p:spPr>
          <a:xfrm>
            <a:off x="643006" y="2693748"/>
            <a:ext cx="6619286" cy="461665"/>
          </a:xfrm>
          <a:prstGeom prst="rect">
            <a:avLst/>
          </a:prstGeom>
          <a:noFill/>
        </p:spPr>
        <p:txBody>
          <a:bodyPr wrap="square">
            <a:spAutoFit/>
          </a:bodyPr>
          <a:lstStyle/>
          <a:p>
            <a:r>
              <a:rPr lang="en-US" sz="2400" dirty="0">
                <a:latin typeface="Open Sans" panose="020B0606030504020204" pitchFamily="34" charset="0"/>
                <a:ea typeface="Open Sans" panose="020B0606030504020204" pitchFamily="34" charset="0"/>
                <a:cs typeface="Open Sans" panose="020B0606030504020204" pitchFamily="34" charset="0"/>
              </a:rPr>
              <a:t>Capacidade efetiva total =</a:t>
            </a:r>
            <a:endParaRPr lang="en-US" sz="2000" dirty="0">
              <a:latin typeface="Open Sans" panose="020B0606030504020204" pitchFamily="34" charset="0"/>
              <a:ea typeface="Open Sans" panose="020B0606030504020204" pitchFamily="34" charset="0"/>
              <a:cs typeface="Open Sans" panose="020B0606030504020204" pitchFamily="34" charset="0"/>
            </a:endParaRPr>
          </a:p>
        </p:txBody>
      </p:sp>
      <mc:AlternateContent xmlns:mc="http://schemas.openxmlformats.org/markup-compatibility/2006">
        <mc:Choice xmlns:a14="http://schemas.microsoft.com/office/drawing/2010/main" Requires="a14">
          <p:sp>
            <p:nvSpPr>
              <p:cNvPr id="11" name="TextBox 10">
                <a:extLst>
                  <a:ext uri="{FF2B5EF4-FFF2-40B4-BE49-F238E27FC236}">
                    <a16:creationId xmlns:a16="http://schemas.microsoft.com/office/drawing/2014/main" id="{C113A4AB-C816-314A-6FB9-F6275A64DA51}"/>
                  </a:ext>
                </a:extLst>
              </p:cNvPr>
              <p:cNvSpPr txBox="1"/>
              <p:nvPr/>
            </p:nvSpPr>
            <p:spPr>
              <a:xfrm>
                <a:off x="701472" y="5811536"/>
                <a:ext cx="8175828" cy="627031"/>
              </a:xfrm>
              <a:prstGeom prst="rect">
                <a:avLst/>
              </a:prstGeom>
              <a:noFill/>
            </p:spPr>
            <p:txBody>
              <a:bodyPr wrap="square">
                <a:spAutoFit/>
              </a:bodyPr>
              <a:lstStyle/>
              <a:p>
                <a:r>
                  <a:rPr lang="en-GB" sz="2400" dirty="0" err="1"/>
                  <a:t>Margem</a:t>
                </a:r>
                <a:r>
                  <a:rPr lang="en-GB" sz="2400" dirty="0"/>
                  <a:t> de </a:t>
                </a:r>
                <a:r>
                  <a:rPr lang="en-GB" sz="2400" dirty="0" err="1"/>
                  <a:t>Reserva</a:t>
                </a:r>
                <a:r>
                  <a:rPr lang="en-GB" sz="2400" dirty="0"/>
                  <a:t> (%) </a:t>
                </a:r>
                <a14:m>
                  <m:oMath xmlns:m="http://schemas.openxmlformats.org/officeDocument/2006/math">
                    <m:r>
                      <a:rPr lang="en-GB" sz="2400" b="0" i="1" smtClean="0">
                        <a:latin typeface="Cambria Math" panose="02040503050406030204" pitchFamily="18" charset="0"/>
                      </a:rPr>
                      <m:t>= </m:t>
                    </m:r>
                    <m:f>
                      <m:fPr>
                        <m:ctrlPr>
                          <a:rPr lang="en-GB" sz="2400" b="0" i="1" smtClean="0">
                            <a:latin typeface="Cambria Math" panose="02040503050406030204" pitchFamily="18" charset="0"/>
                          </a:rPr>
                        </m:ctrlPr>
                      </m:fPr>
                      <m:num>
                        <m:r>
                          <a:rPr lang="en-GB" sz="2400" b="0" i="0" smtClean="0">
                            <a:latin typeface="Cambria Math" panose="02040503050406030204" pitchFamily="18" charset="0"/>
                          </a:rPr>
                          <m:t> </m:t>
                        </m:r>
                        <m:r>
                          <a:rPr lang="en-GB" sz="2400" b="0" i="0" smtClean="0">
                            <a:solidFill>
                              <a:srgbClr val="0173B5"/>
                            </a:solidFill>
                            <a:latin typeface="Cambria Math" panose="02040503050406030204" pitchFamily="18" charset="0"/>
                          </a:rPr>
                          <m:t>1.146 </m:t>
                        </m:r>
                        <m:r>
                          <m:rPr>
                            <m:sty m:val="p"/>
                          </m:rPr>
                          <a:rPr lang="en-GB" sz="2400" b="0" i="0" smtClean="0">
                            <a:solidFill>
                              <a:srgbClr val="0173B5"/>
                            </a:solidFill>
                            <a:latin typeface="Cambria Math" panose="02040503050406030204" pitchFamily="18" charset="0"/>
                          </a:rPr>
                          <m:t>GW</m:t>
                        </m:r>
                        <m:r>
                          <a:rPr lang="en-GB" sz="2400" b="0" i="0" smtClean="0">
                            <a:latin typeface="Cambria Math" panose="02040503050406030204" pitchFamily="18" charset="0"/>
                          </a:rPr>
                          <m:t> − </m:t>
                        </m:r>
                        <m:r>
                          <a:rPr lang="en-GB" sz="2400" b="0" i="0" smtClean="0">
                            <a:solidFill>
                              <a:srgbClr val="C31423"/>
                            </a:solidFill>
                            <a:latin typeface="Cambria Math" panose="02040503050406030204" pitchFamily="18" charset="0"/>
                          </a:rPr>
                          <m:t>1 </m:t>
                        </m:r>
                        <m:r>
                          <m:rPr>
                            <m:sty m:val="p"/>
                          </m:rPr>
                          <a:rPr lang="en-GB" sz="2400" b="0" i="0" smtClean="0">
                            <a:solidFill>
                              <a:srgbClr val="C31423"/>
                            </a:solidFill>
                            <a:latin typeface="Cambria Math" panose="02040503050406030204" pitchFamily="18" charset="0"/>
                          </a:rPr>
                          <m:t>GW</m:t>
                        </m:r>
                      </m:num>
                      <m:den>
                        <m:r>
                          <a:rPr lang="en-GB" sz="2400" b="0" i="0" smtClean="0">
                            <a:solidFill>
                              <a:srgbClr val="C31423"/>
                            </a:solidFill>
                            <a:latin typeface="Cambria Math" panose="02040503050406030204" pitchFamily="18" charset="0"/>
                          </a:rPr>
                          <m:t>1 </m:t>
                        </m:r>
                        <m:r>
                          <m:rPr>
                            <m:sty m:val="p"/>
                          </m:rPr>
                          <a:rPr lang="en-GB" sz="2400" b="0" i="0" smtClean="0">
                            <a:solidFill>
                              <a:srgbClr val="C31423"/>
                            </a:solidFill>
                            <a:latin typeface="Cambria Math" panose="02040503050406030204" pitchFamily="18" charset="0"/>
                          </a:rPr>
                          <m:t>GW</m:t>
                        </m:r>
                      </m:den>
                    </m:f>
                    <m:r>
                      <a:rPr lang="en-GB" sz="2400" b="0" i="0" smtClean="0">
                        <a:latin typeface="Cambria Math" panose="02040503050406030204" pitchFamily="18" charset="0"/>
                      </a:rPr>
                      <m:t> </m:t>
                    </m:r>
                    <m:r>
                      <a:rPr lang="en-GB" sz="2400" b="0" i="0" smtClean="0">
                        <a:latin typeface="Cambria Math" panose="02040503050406030204" pitchFamily="18" charset="0"/>
                        <a:ea typeface="Cambria Math" panose="02040503050406030204" pitchFamily="18" charset="0"/>
                      </a:rPr>
                      <m:t>× 100=14.6</m:t>
                    </m:r>
                    <m:r>
                      <a:rPr lang="en-GB" sz="2400" b="0" i="1" smtClean="0">
                        <a:latin typeface="Cambria Math" panose="02040503050406030204" pitchFamily="18" charset="0"/>
                        <a:ea typeface="Cambria Math" panose="02040503050406030204" pitchFamily="18" charset="0"/>
                      </a:rPr>
                      <m:t>%</m:t>
                    </m:r>
                  </m:oMath>
                </a14:m>
                <a:endParaRPr lang="en-GB" sz="2400" dirty="0"/>
              </a:p>
            </p:txBody>
          </p:sp>
        </mc:Choice>
        <mc:Fallback>
          <p:sp>
            <p:nvSpPr>
              <p:cNvPr id="11" name="TextBox 10">
                <a:extLst>
                  <a:ext uri="{FF2B5EF4-FFF2-40B4-BE49-F238E27FC236}">
                    <a16:creationId xmlns:a16="http://schemas.microsoft.com/office/drawing/2014/main" id="{C113A4AB-C816-314A-6FB9-F6275A64DA51}"/>
                  </a:ext>
                </a:extLst>
              </p:cNvPr>
              <p:cNvSpPr txBox="1">
                <a:spLocks noRot="1" noChangeAspect="1" noMove="1" noResize="1" noEditPoints="1" noAdjustHandles="1" noChangeArrowheads="1" noChangeShapeType="1" noTextEdit="1"/>
              </p:cNvSpPr>
              <p:nvPr/>
            </p:nvSpPr>
            <p:spPr>
              <a:xfrm>
                <a:off x="701472" y="5811536"/>
                <a:ext cx="8175828" cy="627031"/>
              </a:xfrm>
              <a:prstGeom prst="rect">
                <a:avLst/>
              </a:prstGeom>
              <a:blipFill>
                <a:blip r:embed="rId5"/>
                <a:stretch>
                  <a:fillRect l="-1242" b="-18000"/>
                </a:stretch>
              </a:blipFill>
            </p:spPr>
            <p:txBody>
              <a:bodyPr/>
              <a:lstStyle/>
              <a:p>
                <a:r>
                  <a:rPr lang="en-BR">
                    <a:noFill/>
                  </a:rPr>
                  <a:t> </a:t>
                </a:r>
              </a:p>
            </p:txBody>
          </p:sp>
        </mc:Fallback>
      </mc:AlternateContent>
      <mc:AlternateContent xmlns:mc="http://schemas.openxmlformats.org/markup-compatibility/2006">
        <mc:Choice xmlns:a14="http://schemas.microsoft.com/office/drawing/2010/main" Requires="a14">
          <p:sp>
            <p:nvSpPr>
              <p:cNvPr id="13" name="TextBox 12">
                <a:extLst>
                  <a:ext uri="{FF2B5EF4-FFF2-40B4-BE49-F238E27FC236}">
                    <a16:creationId xmlns:a16="http://schemas.microsoft.com/office/drawing/2014/main" id="{716D141B-12E2-545D-53AE-5D646AF71CAE}"/>
                  </a:ext>
                </a:extLst>
              </p:cNvPr>
              <p:cNvSpPr txBox="1"/>
              <p:nvPr/>
            </p:nvSpPr>
            <p:spPr>
              <a:xfrm>
                <a:off x="572885" y="3227266"/>
                <a:ext cx="7331474" cy="2564163"/>
              </a:xfrm>
              <a:prstGeom prst="rect">
                <a:avLst/>
              </a:prstGeom>
              <a:noFill/>
            </p:spPr>
            <p:txBody>
              <a:bodyPr wrap="square">
                <a:spAutoFit/>
              </a:bodyPr>
              <a:lstStyle/>
              <a:p>
                <a:r>
                  <a:rPr lang="en-GB" sz="2200" dirty="0">
                    <a:solidFill>
                      <a:srgbClr val="0173B5"/>
                    </a:solidFill>
                  </a:rPr>
                  <a:t> </a:t>
                </a:r>
                <a14:m>
                  <m:oMath xmlns:m="http://schemas.openxmlformats.org/officeDocument/2006/math">
                    <m:d>
                      <m:dPr>
                        <m:ctrlPr>
                          <a:rPr lang="en-GB" sz="2200" i="1" smtClean="0">
                            <a:solidFill>
                              <a:srgbClr val="0173B5"/>
                            </a:solidFill>
                            <a:latin typeface="Cambria Math" panose="02040503050406030204" pitchFamily="18" charset="0"/>
                          </a:rPr>
                        </m:ctrlPr>
                      </m:dPr>
                      <m:e>
                        <m:sSub>
                          <m:sSubPr>
                            <m:ctrlPr>
                              <a:rPr lang="en-GB" sz="2200" i="1">
                                <a:solidFill>
                                  <a:srgbClr val="0173B5"/>
                                </a:solidFill>
                                <a:latin typeface="Cambria Math" panose="02040503050406030204" pitchFamily="18" charset="0"/>
                              </a:rPr>
                            </m:ctrlPr>
                          </m:sSubPr>
                          <m:e>
                            <m:r>
                              <m:rPr>
                                <m:sty m:val="p"/>
                              </m:rPr>
                              <a:rPr lang="en-GB" sz="2200" i="0">
                                <a:solidFill>
                                  <a:srgbClr val="0173B5"/>
                                </a:solidFill>
                                <a:latin typeface="Cambria Math" panose="02040503050406030204" pitchFamily="18" charset="0"/>
                              </a:rPr>
                              <m:t>Capacity</m:t>
                            </m:r>
                          </m:e>
                          <m:sub>
                            <m:r>
                              <m:rPr>
                                <m:sty m:val="p"/>
                              </m:rPr>
                              <a:rPr lang="en-GB" sz="2200" b="0" i="0" smtClean="0">
                                <a:solidFill>
                                  <a:srgbClr val="0173B5"/>
                                </a:solidFill>
                                <a:latin typeface="Cambria Math" panose="02040503050406030204" pitchFamily="18" charset="0"/>
                              </a:rPr>
                              <m:t>Diesel</m:t>
                            </m:r>
                          </m:sub>
                        </m:sSub>
                        <m:r>
                          <a:rPr lang="en-GB" sz="2200" i="0">
                            <a:solidFill>
                              <a:srgbClr val="0173B5"/>
                            </a:solidFill>
                            <a:latin typeface="Cambria Math" panose="02040503050406030204" pitchFamily="18" charset="0"/>
                          </a:rPr>
                          <m:t> </m:t>
                        </m:r>
                        <m:r>
                          <a:rPr lang="en-GB" sz="2200" i="0">
                            <a:solidFill>
                              <a:srgbClr val="0173B5"/>
                            </a:solidFill>
                            <a:latin typeface="Cambria Math" panose="02040503050406030204" pitchFamily="18" charset="0"/>
                            <a:ea typeface="Cambria Math" panose="02040503050406030204" pitchFamily="18" charset="0"/>
                          </a:rPr>
                          <m:t>× </m:t>
                        </m:r>
                        <m:sSub>
                          <m:sSubPr>
                            <m:ctrlPr>
                              <a:rPr lang="en-GB" sz="2200" i="1">
                                <a:solidFill>
                                  <a:srgbClr val="0173B5"/>
                                </a:solidFill>
                                <a:latin typeface="Cambria Math" panose="02040503050406030204" pitchFamily="18" charset="0"/>
                              </a:rPr>
                            </m:ctrlPr>
                          </m:sSubPr>
                          <m:e>
                            <m:r>
                              <m:rPr>
                                <m:sty m:val="p"/>
                              </m:rPr>
                              <a:rPr lang="en-GB" sz="2200" i="0">
                                <a:solidFill>
                                  <a:srgbClr val="0173B5"/>
                                </a:solidFill>
                                <a:latin typeface="Cambria Math" panose="02040503050406030204" pitchFamily="18" charset="0"/>
                              </a:rPr>
                              <m:t>Capacity</m:t>
                            </m:r>
                            <m:r>
                              <a:rPr lang="en-GB" sz="2200" i="0">
                                <a:solidFill>
                                  <a:srgbClr val="0173B5"/>
                                </a:solidFill>
                                <a:latin typeface="Cambria Math" panose="02040503050406030204" pitchFamily="18" charset="0"/>
                              </a:rPr>
                              <m:t> </m:t>
                            </m:r>
                            <m:r>
                              <m:rPr>
                                <m:sty m:val="p"/>
                              </m:rPr>
                              <a:rPr lang="en-GB" sz="2200" i="0">
                                <a:solidFill>
                                  <a:srgbClr val="0173B5"/>
                                </a:solidFill>
                                <a:latin typeface="Cambria Math" panose="02040503050406030204" pitchFamily="18" charset="0"/>
                              </a:rPr>
                              <m:t>Credit</m:t>
                            </m:r>
                          </m:e>
                          <m:sub>
                            <m:r>
                              <m:rPr>
                                <m:sty m:val="p"/>
                              </m:rPr>
                              <a:rPr lang="en-GB" sz="2200" b="0" i="0" smtClean="0">
                                <a:solidFill>
                                  <a:srgbClr val="0173B5"/>
                                </a:solidFill>
                                <a:latin typeface="Cambria Math" panose="02040503050406030204" pitchFamily="18" charset="0"/>
                              </a:rPr>
                              <m:t>Diesel</m:t>
                            </m:r>
                          </m:sub>
                        </m:sSub>
                      </m:e>
                    </m:d>
                    <m:r>
                      <a:rPr lang="en-GB" sz="2200" i="0" smtClean="0">
                        <a:solidFill>
                          <a:srgbClr val="0173B5"/>
                        </a:solidFill>
                        <a:latin typeface="Cambria Math" panose="02040503050406030204" pitchFamily="18" charset="0"/>
                      </a:rPr>
                      <m:t>+</m:t>
                    </m:r>
                    <m:r>
                      <a:rPr lang="en-GB" sz="2200" b="0" i="0" smtClean="0">
                        <a:solidFill>
                          <a:srgbClr val="0173B5"/>
                        </a:solidFill>
                        <a:latin typeface="Cambria Math" panose="02040503050406030204" pitchFamily="18" charset="0"/>
                      </a:rPr>
                      <m:t> </m:t>
                    </m:r>
                    <m:d>
                      <m:dPr>
                        <m:ctrlPr>
                          <a:rPr lang="en-GB" sz="2200" i="1">
                            <a:solidFill>
                              <a:srgbClr val="0173B5"/>
                            </a:solidFill>
                            <a:latin typeface="Cambria Math" panose="02040503050406030204" pitchFamily="18" charset="0"/>
                          </a:rPr>
                        </m:ctrlPr>
                      </m:dPr>
                      <m:e>
                        <m:sSub>
                          <m:sSubPr>
                            <m:ctrlPr>
                              <a:rPr lang="en-GB" sz="2200" i="1">
                                <a:solidFill>
                                  <a:srgbClr val="0173B5"/>
                                </a:solidFill>
                                <a:latin typeface="Cambria Math" panose="02040503050406030204" pitchFamily="18" charset="0"/>
                              </a:rPr>
                            </m:ctrlPr>
                          </m:sSubPr>
                          <m:e>
                            <m:r>
                              <m:rPr>
                                <m:sty m:val="p"/>
                              </m:rPr>
                              <a:rPr lang="en-GB" sz="2200" i="0">
                                <a:solidFill>
                                  <a:srgbClr val="0173B5"/>
                                </a:solidFill>
                                <a:latin typeface="Cambria Math" panose="02040503050406030204" pitchFamily="18" charset="0"/>
                              </a:rPr>
                              <m:t>Capacity</m:t>
                            </m:r>
                          </m:e>
                          <m:sub>
                            <m:r>
                              <m:rPr>
                                <m:sty m:val="p"/>
                              </m:rPr>
                              <a:rPr lang="en-GB" sz="2200" b="0" i="0" smtClean="0">
                                <a:solidFill>
                                  <a:srgbClr val="0173B5"/>
                                </a:solidFill>
                                <a:latin typeface="Cambria Math" panose="02040503050406030204" pitchFamily="18" charset="0"/>
                              </a:rPr>
                              <m:t>Solar</m:t>
                            </m:r>
                            <m:r>
                              <a:rPr lang="en-GB" sz="2200" b="0" i="0" smtClean="0">
                                <a:solidFill>
                                  <a:srgbClr val="0173B5"/>
                                </a:solidFill>
                                <a:latin typeface="Cambria Math" panose="02040503050406030204" pitchFamily="18" charset="0"/>
                              </a:rPr>
                              <m:t> </m:t>
                            </m:r>
                            <m:r>
                              <m:rPr>
                                <m:sty m:val="p"/>
                              </m:rPr>
                              <a:rPr lang="en-GB" sz="2200" b="0" i="0" smtClean="0">
                                <a:solidFill>
                                  <a:srgbClr val="0173B5"/>
                                </a:solidFill>
                                <a:latin typeface="Cambria Math" panose="02040503050406030204" pitchFamily="18" charset="0"/>
                              </a:rPr>
                              <m:t>PV</m:t>
                            </m:r>
                          </m:sub>
                        </m:sSub>
                        <m:r>
                          <a:rPr lang="en-GB" sz="2200" i="0">
                            <a:solidFill>
                              <a:srgbClr val="0173B5"/>
                            </a:solidFill>
                            <a:latin typeface="Cambria Math" panose="02040503050406030204" pitchFamily="18" charset="0"/>
                          </a:rPr>
                          <m:t> </m:t>
                        </m:r>
                        <m:r>
                          <a:rPr lang="en-GB" sz="2200" i="0">
                            <a:solidFill>
                              <a:srgbClr val="0173B5"/>
                            </a:solidFill>
                            <a:latin typeface="Cambria Math" panose="02040503050406030204" pitchFamily="18" charset="0"/>
                            <a:ea typeface="Cambria Math" panose="02040503050406030204" pitchFamily="18" charset="0"/>
                          </a:rPr>
                          <m:t>× </m:t>
                        </m:r>
                        <m:sSub>
                          <m:sSubPr>
                            <m:ctrlPr>
                              <a:rPr lang="en-GB" sz="2200" i="1">
                                <a:solidFill>
                                  <a:srgbClr val="0173B5"/>
                                </a:solidFill>
                                <a:latin typeface="Cambria Math" panose="02040503050406030204" pitchFamily="18" charset="0"/>
                              </a:rPr>
                            </m:ctrlPr>
                          </m:sSubPr>
                          <m:e>
                            <m:r>
                              <m:rPr>
                                <m:sty m:val="p"/>
                              </m:rPr>
                              <a:rPr lang="en-GB" sz="2200" i="0">
                                <a:solidFill>
                                  <a:srgbClr val="0173B5"/>
                                </a:solidFill>
                                <a:latin typeface="Cambria Math" panose="02040503050406030204" pitchFamily="18" charset="0"/>
                              </a:rPr>
                              <m:t>Capacity</m:t>
                            </m:r>
                            <m:r>
                              <a:rPr lang="en-GB" sz="2200" i="0">
                                <a:solidFill>
                                  <a:srgbClr val="0173B5"/>
                                </a:solidFill>
                                <a:latin typeface="Cambria Math" panose="02040503050406030204" pitchFamily="18" charset="0"/>
                              </a:rPr>
                              <m:t> </m:t>
                            </m:r>
                            <m:r>
                              <m:rPr>
                                <m:sty m:val="p"/>
                              </m:rPr>
                              <a:rPr lang="en-GB" sz="2200" i="0">
                                <a:solidFill>
                                  <a:srgbClr val="0173B5"/>
                                </a:solidFill>
                                <a:latin typeface="Cambria Math" panose="02040503050406030204" pitchFamily="18" charset="0"/>
                              </a:rPr>
                              <m:t>Credit</m:t>
                            </m:r>
                          </m:e>
                          <m:sub>
                            <m:r>
                              <m:rPr>
                                <m:sty m:val="p"/>
                              </m:rPr>
                              <a:rPr lang="en-GB" sz="2200" b="0" i="0" smtClean="0">
                                <a:solidFill>
                                  <a:srgbClr val="0173B5"/>
                                </a:solidFill>
                                <a:latin typeface="Cambria Math" panose="02040503050406030204" pitchFamily="18" charset="0"/>
                              </a:rPr>
                              <m:t>Solar</m:t>
                            </m:r>
                            <m:r>
                              <a:rPr lang="en-GB" sz="2200" b="0" i="0" smtClean="0">
                                <a:solidFill>
                                  <a:srgbClr val="0173B5"/>
                                </a:solidFill>
                                <a:latin typeface="Cambria Math" panose="02040503050406030204" pitchFamily="18" charset="0"/>
                              </a:rPr>
                              <m:t> </m:t>
                            </m:r>
                            <m:r>
                              <m:rPr>
                                <m:sty m:val="p"/>
                              </m:rPr>
                              <a:rPr lang="en-GB" sz="2200" b="0" i="0" smtClean="0">
                                <a:solidFill>
                                  <a:srgbClr val="0173B5"/>
                                </a:solidFill>
                                <a:latin typeface="Cambria Math" panose="02040503050406030204" pitchFamily="18" charset="0"/>
                              </a:rPr>
                              <m:t>PV</m:t>
                            </m:r>
                          </m:sub>
                        </m:sSub>
                      </m:e>
                    </m:d>
                    <m:r>
                      <a:rPr lang="en-GB" sz="2200" b="0" i="0" smtClean="0">
                        <a:solidFill>
                          <a:srgbClr val="0173B5"/>
                        </a:solidFill>
                        <a:latin typeface="Cambria Math" panose="02040503050406030204" pitchFamily="18" charset="0"/>
                      </a:rPr>
                      <m:t>+ </m:t>
                    </m:r>
                    <m:d>
                      <m:dPr>
                        <m:ctrlPr>
                          <a:rPr lang="en-GB" sz="2200" i="1">
                            <a:solidFill>
                              <a:srgbClr val="0173B5"/>
                            </a:solidFill>
                            <a:latin typeface="Cambria Math" panose="02040503050406030204" pitchFamily="18" charset="0"/>
                          </a:rPr>
                        </m:ctrlPr>
                      </m:dPr>
                      <m:e>
                        <m:sSub>
                          <m:sSubPr>
                            <m:ctrlPr>
                              <a:rPr lang="en-GB" sz="2200" i="1">
                                <a:solidFill>
                                  <a:srgbClr val="0173B5"/>
                                </a:solidFill>
                                <a:latin typeface="Cambria Math" panose="02040503050406030204" pitchFamily="18" charset="0"/>
                              </a:rPr>
                            </m:ctrlPr>
                          </m:sSubPr>
                          <m:e>
                            <m:r>
                              <m:rPr>
                                <m:sty m:val="p"/>
                              </m:rPr>
                              <a:rPr lang="en-GB" sz="2200" i="0">
                                <a:solidFill>
                                  <a:srgbClr val="0173B5"/>
                                </a:solidFill>
                                <a:latin typeface="Cambria Math" panose="02040503050406030204" pitchFamily="18" charset="0"/>
                              </a:rPr>
                              <m:t>Capacity</m:t>
                            </m:r>
                          </m:e>
                          <m:sub>
                            <m:r>
                              <m:rPr>
                                <m:sty m:val="p"/>
                              </m:rPr>
                              <a:rPr lang="en-GB" sz="2200" b="0" i="0" smtClean="0">
                                <a:solidFill>
                                  <a:srgbClr val="0173B5"/>
                                </a:solidFill>
                                <a:latin typeface="Cambria Math" panose="02040503050406030204" pitchFamily="18" charset="0"/>
                              </a:rPr>
                              <m:t>Battery</m:t>
                            </m:r>
                            <m:r>
                              <a:rPr lang="en-GB" sz="2200" b="0" i="0" smtClean="0">
                                <a:solidFill>
                                  <a:srgbClr val="0173B5"/>
                                </a:solidFill>
                                <a:latin typeface="Cambria Math" panose="02040503050406030204" pitchFamily="18" charset="0"/>
                              </a:rPr>
                              <m:t> </m:t>
                            </m:r>
                            <m:r>
                              <m:rPr>
                                <m:sty m:val="p"/>
                              </m:rPr>
                              <a:rPr lang="en-GB" sz="2200" b="0" i="0" smtClean="0">
                                <a:solidFill>
                                  <a:srgbClr val="0173B5"/>
                                </a:solidFill>
                                <a:latin typeface="Cambria Math" panose="02040503050406030204" pitchFamily="18" charset="0"/>
                              </a:rPr>
                              <m:t>system</m:t>
                            </m:r>
                          </m:sub>
                        </m:sSub>
                        <m:r>
                          <a:rPr lang="en-GB" sz="2200" i="0">
                            <a:solidFill>
                              <a:srgbClr val="0173B5"/>
                            </a:solidFill>
                            <a:latin typeface="Cambria Math" panose="02040503050406030204" pitchFamily="18" charset="0"/>
                          </a:rPr>
                          <m:t> </m:t>
                        </m:r>
                        <m:r>
                          <a:rPr lang="en-GB" sz="2200" i="0">
                            <a:solidFill>
                              <a:srgbClr val="0173B5"/>
                            </a:solidFill>
                            <a:latin typeface="Cambria Math" panose="02040503050406030204" pitchFamily="18" charset="0"/>
                            <a:ea typeface="Cambria Math" panose="02040503050406030204" pitchFamily="18" charset="0"/>
                          </a:rPr>
                          <m:t>× </m:t>
                        </m:r>
                        <m:sSub>
                          <m:sSubPr>
                            <m:ctrlPr>
                              <a:rPr lang="en-GB" sz="2200" i="1">
                                <a:solidFill>
                                  <a:srgbClr val="0173B5"/>
                                </a:solidFill>
                                <a:latin typeface="Cambria Math" panose="02040503050406030204" pitchFamily="18" charset="0"/>
                              </a:rPr>
                            </m:ctrlPr>
                          </m:sSubPr>
                          <m:e>
                            <m:r>
                              <m:rPr>
                                <m:sty m:val="p"/>
                              </m:rPr>
                              <a:rPr lang="en-GB" sz="2200" i="0">
                                <a:solidFill>
                                  <a:srgbClr val="0173B5"/>
                                </a:solidFill>
                                <a:latin typeface="Cambria Math" panose="02040503050406030204" pitchFamily="18" charset="0"/>
                              </a:rPr>
                              <m:t>Capacity</m:t>
                            </m:r>
                            <m:r>
                              <a:rPr lang="en-GB" sz="2200" i="0">
                                <a:solidFill>
                                  <a:srgbClr val="0173B5"/>
                                </a:solidFill>
                                <a:latin typeface="Cambria Math" panose="02040503050406030204" pitchFamily="18" charset="0"/>
                              </a:rPr>
                              <m:t> </m:t>
                            </m:r>
                            <m:r>
                              <m:rPr>
                                <m:sty m:val="p"/>
                              </m:rPr>
                              <a:rPr lang="en-GB" sz="2200" i="0">
                                <a:solidFill>
                                  <a:srgbClr val="0173B5"/>
                                </a:solidFill>
                                <a:latin typeface="Cambria Math" panose="02040503050406030204" pitchFamily="18" charset="0"/>
                              </a:rPr>
                              <m:t>Credit</m:t>
                            </m:r>
                          </m:e>
                          <m:sub>
                            <m:r>
                              <m:rPr>
                                <m:sty m:val="p"/>
                              </m:rPr>
                              <a:rPr lang="en-GB" sz="2200" b="0" i="0" smtClean="0">
                                <a:solidFill>
                                  <a:srgbClr val="0173B5"/>
                                </a:solidFill>
                                <a:latin typeface="Cambria Math" panose="02040503050406030204" pitchFamily="18" charset="0"/>
                              </a:rPr>
                              <m:t>Battery</m:t>
                            </m:r>
                            <m:r>
                              <a:rPr lang="en-GB" sz="2200" b="0" i="0" smtClean="0">
                                <a:solidFill>
                                  <a:srgbClr val="0173B5"/>
                                </a:solidFill>
                                <a:latin typeface="Cambria Math" panose="02040503050406030204" pitchFamily="18" charset="0"/>
                              </a:rPr>
                              <m:t> </m:t>
                            </m:r>
                            <m:r>
                              <m:rPr>
                                <m:sty m:val="p"/>
                              </m:rPr>
                              <a:rPr lang="en-GB" sz="2200" b="0" i="0" smtClean="0">
                                <a:solidFill>
                                  <a:srgbClr val="0173B5"/>
                                </a:solidFill>
                                <a:latin typeface="Cambria Math" panose="02040503050406030204" pitchFamily="18" charset="0"/>
                              </a:rPr>
                              <m:t>system</m:t>
                            </m:r>
                          </m:sub>
                        </m:sSub>
                      </m:e>
                    </m:d>
                  </m:oMath>
                </a14:m>
                <a:endParaRPr lang="en-GB" sz="2200" dirty="0">
                  <a:solidFill>
                    <a:srgbClr val="0173B5"/>
                  </a:solidFill>
                  <a:latin typeface="Open Sans" panose="020B0606030504020204" pitchFamily="34" charset="0"/>
                </a:endParaRPr>
              </a:p>
              <a:p>
                <a:endParaRPr lang="en-US" sz="2200" dirty="0">
                  <a:solidFill>
                    <a:srgbClr val="0173B5"/>
                  </a:solidFill>
                  <a:latin typeface="Open Sans" panose="020B0606030504020204" pitchFamily="34" charset="0"/>
                  <a:ea typeface="Open Sans" panose="020B0606030504020204" pitchFamily="34" charset="0"/>
                  <a:cs typeface="Open Sans" panose="020B0606030504020204" pitchFamily="34" charset="0"/>
                </a:endParaRPr>
              </a:p>
              <a:p>
                <a:r>
                  <a:rPr lang="en-US" sz="2200" dirty="0">
                    <a:solidFill>
                      <a:srgbClr val="0173B5"/>
                    </a:solidFill>
                    <a:latin typeface="Open Sans" panose="020B0606030504020204" pitchFamily="34" charset="0"/>
                    <a:ea typeface="Open Sans" panose="020B0606030504020204" pitchFamily="34" charset="0"/>
                    <a:cs typeface="Open Sans" panose="020B0606030504020204" pitchFamily="34" charset="0"/>
                  </a:rPr>
                  <a:t>= </a:t>
                </a:r>
                <a14:m>
                  <m:oMath xmlns:m="http://schemas.openxmlformats.org/officeDocument/2006/math">
                    <m:d>
                      <m:dPr>
                        <m:ctrlPr>
                          <a:rPr lang="en-GB" sz="2200" i="1" smtClean="0">
                            <a:solidFill>
                              <a:srgbClr val="0173B5"/>
                            </a:solidFill>
                            <a:latin typeface="Cambria Math" panose="02040503050406030204" pitchFamily="18" charset="0"/>
                          </a:rPr>
                        </m:ctrlPr>
                      </m:dPr>
                      <m:e>
                        <m:r>
                          <a:rPr lang="en-GB" sz="2200" b="0" i="0" smtClean="0">
                            <a:solidFill>
                              <a:srgbClr val="0173B5"/>
                            </a:solidFill>
                            <a:latin typeface="Cambria Math" panose="02040503050406030204" pitchFamily="18" charset="0"/>
                          </a:rPr>
                          <m:t>1 </m:t>
                        </m:r>
                        <m:r>
                          <m:rPr>
                            <m:sty m:val="p"/>
                          </m:rPr>
                          <a:rPr lang="en-GB" sz="2200" b="0" i="0" smtClean="0">
                            <a:solidFill>
                              <a:srgbClr val="0173B5"/>
                            </a:solidFill>
                            <a:latin typeface="Cambria Math" panose="02040503050406030204" pitchFamily="18" charset="0"/>
                          </a:rPr>
                          <m:t>GW</m:t>
                        </m:r>
                        <m:r>
                          <a:rPr lang="en-GB" sz="2200" i="0">
                            <a:solidFill>
                              <a:srgbClr val="0173B5"/>
                            </a:solidFill>
                            <a:latin typeface="Cambria Math" panose="02040503050406030204" pitchFamily="18" charset="0"/>
                          </a:rPr>
                          <m:t> </m:t>
                        </m:r>
                        <m:r>
                          <a:rPr lang="en-GB" sz="2200" i="0">
                            <a:solidFill>
                              <a:srgbClr val="0173B5"/>
                            </a:solidFill>
                            <a:latin typeface="Cambria Math" panose="02040503050406030204" pitchFamily="18" charset="0"/>
                            <a:ea typeface="Cambria Math" panose="02040503050406030204" pitchFamily="18" charset="0"/>
                          </a:rPr>
                          <m:t>× </m:t>
                        </m:r>
                        <m:r>
                          <a:rPr lang="en-GB" sz="2200" b="0" i="0" smtClean="0">
                            <a:solidFill>
                              <a:srgbClr val="0173B5"/>
                            </a:solidFill>
                            <a:latin typeface="Cambria Math" panose="02040503050406030204" pitchFamily="18" charset="0"/>
                            <a:ea typeface="Cambria Math" panose="02040503050406030204" pitchFamily="18" charset="0"/>
                          </a:rPr>
                          <m:t>90%</m:t>
                        </m:r>
                      </m:e>
                    </m:d>
                    <m:r>
                      <a:rPr lang="en-GB" sz="2200" i="0">
                        <a:solidFill>
                          <a:srgbClr val="0173B5"/>
                        </a:solidFill>
                        <a:latin typeface="Cambria Math" panose="02040503050406030204" pitchFamily="18" charset="0"/>
                      </a:rPr>
                      <m:t>+</m:t>
                    </m:r>
                    <m:d>
                      <m:dPr>
                        <m:ctrlPr>
                          <a:rPr lang="en-GB" sz="2200" i="1">
                            <a:solidFill>
                              <a:srgbClr val="0173B5"/>
                            </a:solidFill>
                            <a:latin typeface="Cambria Math" panose="02040503050406030204" pitchFamily="18" charset="0"/>
                          </a:rPr>
                        </m:ctrlPr>
                      </m:dPr>
                      <m:e>
                        <m:r>
                          <a:rPr lang="en-GB" sz="2200" b="0" i="0" smtClean="0">
                            <a:solidFill>
                              <a:srgbClr val="0173B5"/>
                            </a:solidFill>
                            <a:latin typeface="Cambria Math" panose="02040503050406030204" pitchFamily="18" charset="0"/>
                          </a:rPr>
                          <m:t>1 </m:t>
                        </m:r>
                        <m:r>
                          <m:rPr>
                            <m:sty m:val="p"/>
                          </m:rPr>
                          <a:rPr lang="en-GB" sz="2200" b="0" i="0" smtClean="0">
                            <a:solidFill>
                              <a:srgbClr val="0173B5"/>
                            </a:solidFill>
                            <a:latin typeface="Cambria Math" panose="02040503050406030204" pitchFamily="18" charset="0"/>
                          </a:rPr>
                          <m:t>GW</m:t>
                        </m:r>
                        <m:r>
                          <a:rPr lang="en-GB" sz="2200" b="0" i="0" smtClean="0">
                            <a:solidFill>
                              <a:srgbClr val="0173B5"/>
                            </a:solidFill>
                            <a:latin typeface="Cambria Math" panose="02040503050406030204" pitchFamily="18" charset="0"/>
                          </a:rPr>
                          <m:t> × 9%</m:t>
                        </m:r>
                      </m:e>
                    </m:d>
                    <m:r>
                      <a:rPr lang="en-GB" sz="2200" b="0" i="0" smtClean="0">
                        <a:solidFill>
                          <a:srgbClr val="0173B5"/>
                        </a:solidFill>
                        <a:latin typeface="Cambria Math" panose="02040503050406030204" pitchFamily="18" charset="0"/>
                      </a:rPr>
                      <m:t>+</m:t>
                    </m:r>
                    <m:d>
                      <m:dPr>
                        <m:ctrlPr>
                          <a:rPr lang="en-GB" sz="2200" i="1">
                            <a:solidFill>
                              <a:srgbClr val="0173B5"/>
                            </a:solidFill>
                            <a:latin typeface="Cambria Math" panose="02040503050406030204" pitchFamily="18" charset="0"/>
                          </a:rPr>
                        </m:ctrlPr>
                      </m:dPr>
                      <m:e>
                        <m:r>
                          <a:rPr lang="en-GB" sz="2200" b="0" i="0" smtClean="0">
                            <a:solidFill>
                              <a:srgbClr val="0173B5"/>
                            </a:solidFill>
                            <a:latin typeface="Cambria Math" panose="02040503050406030204" pitchFamily="18" charset="0"/>
                          </a:rPr>
                          <m:t>0.2 </m:t>
                        </m:r>
                        <m:r>
                          <m:rPr>
                            <m:sty m:val="p"/>
                          </m:rPr>
                          <a:rPr lang="en-GB" sz="2200" b="0" i="0" smtClean="0">
                            <a:solidFill>
                              <a:srgbClr val="0173B5"/>
                            </a:solidFill>
                            <a:latin typeface="Cambria Math" panose="02040503050406030204" pitchFamily="18" charset="0"/>
                          </a:rPr>
                          <m:t>GW</m:t>
                        </m:r>
                        <m:r>
                          <a:rPr lang="en-GB" sz="2200" i="0">
                            <a:solidFill>
                              <a:srgbClr val="0173B5"/>
                            </a:solidFill>
                            <a:latin typeface="Cambria Math" panose="02040503050406030204" pitchFamily="18" charset="0"/>
                          </a:rPr>
                          <m:t> </m:t>
                        </m:r>
                        <m:r>
                          <a:rPr lang="en-GB" sz="2200" i="0">
                            <a:solidFill>
                              <a:srgbClr val="0173B5"/>
                            </a:solidFill>
                            <a:latin typeface="Cambria Math" panose="02040503050406030204" pitchFamily="18" charset="0"/>
                            <a:ea typeface="Cambria Math" panose="02040503050406030204" pitchFamily="18" charset="0"/>
                          </a:rPr>
                          <m:t>× </m:t>
                        </m:r>
                        <m:r>
                          <a:rPr lang="en-GB" sz="2200" b="0" i="0" smtClean="0">
                            <a:solidFill>
                              <a:srgbClr val="0173B5"/>
                            </a:solidFill>
                            <a:latin typeface="Cambria Math" panose="02040503050406030204" pitchFamily="18" charset="0"/>
                            <a:ea typeface="Cambria Math" panose="02040503050406030204" pitchFamily="18" charset="0"/>
                          </a:rPr>
                          <m:t>78%</m:t>
                        </m:r>
                      </m:e>
                    </m:d>
                  </m:oMath>
                </a14:m>
                <a:endParaRPr lang="en-GB" sz="2200" dirty="0">
                  <a:solidFill>
                    <a:srgbClr val="0173B5"/>
                  </a:solidFill>
                  <a:latin typeface="Open Sans" panose="020B0606030504020204" pitchFamily="34" charset="0"/>
                </a:endParaRPr>
              </a:p>
              <a:p>
                <a:endParaRPr lang="en-GB" sz="2200" dirty="0">
                  <a:solidFill>
                    <a:srgbClr val="0173B5"/>
                  </a:solidFill>
                  <a:latin typeface="Open Sans" panose="020B0606030504020204" pitchFamily="34" charset="0"/>
                </a:endParaRPr>
              </a:p>
              <a:p>
                <a:r>
                  <a:rPr lang="en-GB" sz="2200" dirty="0">
                    <a:solidFill>
                      <a:srgbClr val="0173B5"/>
                    </a:solidFill>
                    <a:latin typeface="Open Sans" panose="020B0606030504020204" pitchFamily="34" charset="0"/>
                  </a:rPr>
                  <a:t>= </a:t>
                </a:r>
                <a:r>
                  <a:rPr lang="en-GB" sz="2200" dirty="0">
                    <a:solidFill>
                      <a:srgbClr val="0173B5"/>
                    </a:solidFill>
                    <a:latin typeface="Cambria Math" panose="02040503050406030204" pitchFamily="18" charset="0"/>
                    <a:ea typeface="Cambria Math" panose="02040503050406030204" pitchFamily="18" charset="0"/>
                  </a:rPr>
                  <a:t>1,146 GW</a:t>
                </a:r>
              </a:p>
            </p:txBody>
          </p:sp>
        </mc:Choice>
        <mc:Fallback>
          <p:sp>
            <p:nvSpPr>
              <p:cNvPr id="13" name="TextBox 12">
                <a:extLst>
                  <a:ext uri="{FF2B5EF4-FFF2-40B4-BE49-F238E27FC236}">
                    <a16:creationId xmlns:a16="http://schemas.microsoft.com/office/drawing/2014/main" id="{716D141B-12E2-545D-53AE-5D646AF71CAE}"/>
                  </a:ext>
                </a:extLst>
              </p:cNvPr>
              <p:cNvSpPr txBox="1">
                <a:spLocks noRot="1" noChangeAspect="1" noMove="1" noResize="1" noEditPoints="1" noAdjustHandles="1" noChangeArrowheads="1" noChangeShapeType="1" noTextEdit="1"/>
              </p:cNvSpPr>
              <p:nvPr/>
            </p:nvSpPr>
            <p:spPr>
              <a:xfrm>
                <a:off x="572885" y="3227266"/>
                <a:ext cx="7331474" cy="2564163"/>
              </a:xfrm>
              <a:prstGeom prst="rect">
                <a:avLst/>
              </a:prstGeom>
              <a:blipFill>
                <a:blip r:embed="rId6"/>
                <a:stretch>
                  <a:fillRect l="-1211" b="-1471"/>
                </a:stretch>
              </a:blipFill>
            </p:spPr>
            <p:txBody>
              <a:bodyPr/>
              <a:lstStyle/>
              <a:p>
                <a:r>
                  <a:rPr lang="en-BR">
                    <a:noFill/>
                  </a:rPr>
                  <a:t> </a:t>
                </a:r>
              </a:p>
            </p:txBody>
          </p:sp>
        </mc:Fallback>
      </mc:AlternateContent>
      <p:pic>
        <p:nvPicPr>
          <p:cNvPr id="6" name="synthesize (30)">
            <a:hlinkClick r:id="" action="ppaction://media"/>
            <a:extLst>
              <a:ext uri="{FF2B5EF4-FFF2-40B4-BE49-F238E27FC236}">
                <a16:creationId xmlns:a16="http://schemas.microsoft.com/office/drawing/2014/main" id="{75A97E60-430B-3EDD-E7DD-000BE5E4B679}"/>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9843328" y="180510"/>
            <a:ext cx="909411" cy="909411"/>
          </a:xfrm>
          <a:prstGeom prst="rect">
            <a:avLst/>
          </a:prstGeom>
        </p:spPr>
      </p:pic>
    </p:spTree>
    <p:extLst>
      <p:ext uri="{BB962C8B-B14F-4D97-AF65-F5344CB8AC3E}">
        <p14:creationId xmlns:p14="http://schemas.microsoft.com/office/powerpoint/2010/main" val="17414998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4640"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t>21</a:t>
            </a:fld>
            <a:endParaRPr lang="sv-SE" sz="1000" b="1" dirty="0">
              <a:solidFill>
                <a:schemeClr val="bg1"/>
              </a:solidFill>
            </a:endParaRPr>
          </a:p>
        </p:txBody>
      </p:sp>
      <p:sp>
        <p:nvSpPr>
          <p:cNvPr id="2" name="Title 10">
            <a:extLst>
              <a:ext uri="{FF2B5EF4-FFF2-40B4-BE49-F238E27FC236}">
                <a16:creationId xmlns:a16="http://schemas.microsoft.com/office/drawing/2014/main" id="{F0E1A02E-5026-3ACB-90A5-2EF8E809B503}"/>
              </a:ext>
            </a:extLst>
          </p:cNvPr>
          <p:cNvSpPr txBox="1">
            <a:spLocks/>
          </p:cNvSpPr>
          <p:nvPr/>
        </p:nvSpPr>
        <p:spPr>
          <a:xfrm>
            <a:off x="887215" y="8748"/>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rPr>
              <a:t>Aula 10.3 Referências</a:t>
            </a:r>
          </a:p>
        </p:txBody>
      </p:sp>
      <p:sp>
        <p:nvSpPr>
          <p:cNvPr id="4" name="TextBox 3">
            <a:extLst>
              <a:ext uri="{FF2B5EF4-FFF2-40B4-BE49-F238E27FC236}">
                <a16:creationId xmlns:a16="http://schemas.microsoft.com/office/drawing/2014/main" id="{DDCA7CF8-8FF1-6B28-7E9D-39525987B708}"/>
              </a:ext>
            </a:extLst>
          </p:cNvPr>
          <p:cNvSpPr txBox="1"/>
          <p:nvPr/>
        </p:nvSpPr>
        <p:spPr>
          <a:xfrm>
            <a:off x="929196" y="1494761"/>
            <a:ext cx="10031572" cy="378565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buAutoNum type="arabicPeriod"/>
            </a:pPr>
            <a:r>
              <a:rPr lang="en-GB" sz="2400" dirty="0" err="1">
                <a:latin typeface="Open Sans" panose="020B0606030504020204" pitchFamily="34" charset="0"/>
                <a:ea typeface="Open Sans" panose="020B0606030504020204" pitchFamily="34" charset="0"/>
                <a:cs typeface="Open Sans" panose="020B0606030504020204" pitchFamily="34" charset="0"/>
              </a:rPr>
              <a:t>Taliotis</a:t>
            </a:r>
            <a:r>
              <a:rPr lang="en-GB" sz="2400" dirty="0">
                <a:latin typeface="Open Sans" panose="020B0606030504020204" pitchFamily="34" charset="0"/>
                <a:ea typeface="Open Sans" panose="020B0606030504020204" pitchFamily="34" charset="0"/>
                <a:cs typeface="Open Sans" panose="020B0606030504020204" pitchFamily="34" charset="0"/>
              </a:rPr>
              <a:t>, Constantinos, </a:t>
            </a:r>
            <a:r>
              <a:rPr lang="en-GB" sz="2400" dirty="0" err="1">
                <a:latin typeface="Open Sans" panose="020B0606030504020204" pitchFamily="34" charset="0"/>
                <a:ea typeface="Open Sans" panose="020B0606030504020204" pitchFamily="34" charset="0"/>
                <a:cs typeface="Open Sans" panose="020B0606030504020204" pitchFamily="34" charset="0"/>
              </a:rPr>
              <a:t>Gardumi</a:t>
            </a:r>
            <a:r>
              <a:rPr lang="en-GB" sz="2400" dirty="0">
                <a:latin typeface="Open Sans" panose="020B0606030504020204" pitchFamily="34" charset="0"/>
                <a:ea typeface="Open Sans" panose="020B0606030504020204" pitchFamily="34" charset="0"/>
                <a:cs typeface="Open Sans" panose="020B0606030504020204" pitchFamily="34" charset="0"/>
              </a:rPr>
              <a:t>, Francesco, </a:t>
            </a:r>
            <a:r>
              <a:rPr lang="en-GB" sz="2400" dirty="0" err="1">
                <a:latin typeface="Open Sans" panose="020B0606030504020204" pitchFamily="34" charset="0"/>
                <a:ea typeface="Open Sans" panose="020B0606030504020204" pitchFamily="34" charset="0"/>
                <a:cs typeface="Open Sans" panose="020B0606030504020204" pitchFamily="34" charset="0"/>
              </a:rPr>
              <a:t>Shivakumar</a:t>
            </a:r>
            <a:r>
              <a:rPr lang="en-GB" sz="2400" dirty="0">
                <a:latin typeface="Open Sans" panose="020B0606030504020204" pitchFamily="34" charset="0"/>
                <a:ea typeface="Open Sans" panose="020B0606030504020204" pitchFamily="34" charset="0"/>
                <a:cs typeface="Open Sans" panose="020B0606030504020204" pitchFamily="34" charset="0"/>
              </a:rPr>
              <a:t>, Abhishek, Sridharan, Vignesh, Ramos, Eunice, </a:t>
            </a:r>
            <a:r>
              <a:rPr lang="en-GB" sz="2400" dirty="0" err="1">
                <a:latin typeface="Open Sans" panose="020B0606030504020204" pitchFamily="34" charset="0"/>
                <a:ea typeface="Open Sans" panose="020B0606030504020204" pitchFamily="34" charset="0"/>
                <a:cs typeface="Open Sans" panose="020B0606030504020204" pitchFamily="34" charset="0"/>
              </a:rPr>
              <a:t>Beltramo</a:t>
            </a:r>
            <a:r>
              <a:rPr lang="en-GB" sz="2400" dirty="0">
                <a:latin typeface="Open Sans" panose="020B0606030504020204" pitchFamily="34" charset="0"/>
                <a:ea typeface="Open Sans" panose="020B0606030504020204" pitchFamily="34" charset="0"/>
                <a:cs typeface="Open Sans" panose="020B0606030504020204" pitchFamily="34" charset="0"/>
              </a:rPr>
              <a:t>, Agnese, ... Howells, Mark. (2018, dezembro). Implementando a reserva de capacidade no </a:t>
            </a:r>
            <a:r>
              <a:rPr lang="en-GB" sz="2400" dirty="0" err="1">
                <a:latin typeface="Open Sans" panose="020B0606030504020204" pitchFamily="34" charset="0"/>
                <a:ea typeface="Open Sans" panose="020B0606030504020204" pitchFamily="34" charset="0"/>
                <a:cs typeface="Open Sans" panose="020B0606030504020204" pitchFamily="34" charset="0"/>
              </a:rPr>
              <a:t>OSeMOSYS</a:t>
            </a:r>
            <a:r>
              <a:rPr lang="en-GB" sz="2400" dirty="0">
                <a:latin typeface="Open Sans" panose="020B0606030504020204" pitchFamily="34" charset="0"/>
                <a:ea typeface="Open Sans" panose="020B0606030504020204" pitchFamily="34" charset="0"/>
                <a:cs typeface="Open Sans" panose="020B0606030504020204" pitchFamily="34" charset="0"/>
              </a:rPr>
              <a:t>. </a:t>
            </a:r>
            <a:r>
              <a:rPr lang="en-GB" sz="2400" dirty="0" err="1">
                <a:latin typeface="Open Sans" panose="020B0606030504020204" pitchFamily="34" charset="0"/>
                <a:ea typeface="Open Sans" panose="020B0606030504020204" pitchFamily="34" charset="0"/>
                <a:cs typeface="Open Sans" panose="020B0606030504020204" pitchFamily="34" charset="0"/>
              </a:rPr>
              <a:t>Zenodo. </a:t>
            </a:r>
            <a:r>
              <a:rPr lang="en-GB" sz="2400" dirty="0">
                <a:latin typeface="Open Sans" panose="020B0606030504020204" pitchFamily="34" charset="0"/>
                <a:ea typeface="Open Sans" panose="020B0606030504020204" pitchFamily="34" charset="0"/>
                <a:cs typeface="Open Sans" panose="020B0606030504020204" pitchFamily="34" charset="0"/>
                <a:hlinkClick r:id="rId3"/>
              </a:rPr>
              <a:t>http://doi.</a:t>
            </a:r>
            <a:r>
              <a:rPr lang="en-GB" sz="2400" dirty="0">
                <a:latin typeface="Open Sans" panose="020B0606030504020204" pitchFamily="34" charset="0"/>
                <a:ea typeface="Open Sans" panose="020B0606030504020204" pitchFamily="34" charset="0"/>
                <a:cs typeface="Open Sans" panose="020B0606030504020204" pitchFamily="34" charset="0"/>
              </a:rPr>
              <a:t>org/10.5281/zenodo.4585673 </a:t>
            </a:r>
          </a:p>
          <a:p>
            <a:pPr marL="342900" indent="-342900">
              <a:buAutoNum type="arabicPeriod"/>
            </a:pPr>
            <a:r>
              <a:rPr lang="en-US" sz="2400" dirty="0">
                <a:latin typeface="Open Sans" panose="020B0606030504020204" pitchFamily="34" charset="0"/>
                <a:ea typeface="Open Sans" panose="020B0606030504020204" pitchFamily="34" charset="0"/>
                <a:cs typeface="Open Sans" panose="020B0606030504020204" pitchFamily="34" charset="0"/>
              </a:rPr>
              <a:t> Grupo de Integração de Sistemas de Energia. 2023. Garantia de confiabilidade eficiente: New Design Principles for Capacity Accreditation. A Report of the Redefining Resource Adequacy Task Force (Relatório da Força-Tarefa de Redefinição da Adequação de Recursos). Reston, VA. https://www.esig.energy/new-design-principles-for-capacity-accreditation. </a:t>
            </a:r>
            <a:endParaRPr lang="en-GB" sz="2400" dirty="0">
              <a:latin typeface="Open Sans" panose="020B0606030504020204" pitchFamily="34" charset="0"/>
              <a:ea typeface="Open Sans" panose="020B0606030504020204" pitchFamily="34" charset="0"/>
              <a:cs typeface="Open Sans" panose="020B0606030504020204" pitchFamily="34" charset="0"/>
            </a:endParaRPr>
          </a:p>
          <a:p>
            <a:pPr marL="342900" indent="-342900">
              <a:buAutoNum type="arabicPeriod"/>
            </a:pPr>
            <a:endParaRPr lang="en-GB" sz="2400" dirty="0">
              <a:latin typeface="Open Sans"/>
              <a:ea typeface="+mn-lt"/>
              <a:cs typeface="+mn-lt"/>
            </a:endParaRPr>
          </a:p>
        </p:txBody>
      </p:sp>
    </p:spTree>
    <p:extLst>
      <p:ext uri="{BB962C8B-B14F-4D97-AF65-F5344CB8AC3E}">
        <p14:creationId xmlns:p14="http://schemas.microsoft.com/office/powerpoint/2010/main" val="208445926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7CDEA6B8-1892-5832-F527-20A0865EC090}"/>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ED7BA644-D887-F4BD-A836-14FF3C07276B}"/>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t>22</a:t>
            </a:fld>
            <a:endParaRPr lang="sv-SE" sz="1000" b="1" dirty="0">
              <a:solidFill>
                <a:schemeClr val="bg1"/>
              </a:solidFill>
            </a:endParaRPr>
          </a:p>
        </p:txBody>
      </p:sp>
      <p:sp>
        <p:nvSpPr>
          <p:cNvPr id="2" name="Rectangle 1">
            <a:extLst>
              <a:ext uri="{FF2B5EF4-FFF2-40B4-BE49-F238E27FC236}">
                <a16:creationId xmlns:a16="http://schemas.microsoft.com/office/drawing/2014/main" id="{E0D81344-A773-AEC7-355C-606A0FB4DD5C}"/>
              </a:ext>
            </a:extLst>
          </p:cNvPr>
          <p:cNvSpPr/>
          <p:nvPr/>
        </p:nvSpPr>
        <p:spPr>
          <a:xfrm>
            <a:off x="815772" y="938514"/>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10.4.1 Atualização das restrições padrão</a:t>
            </a:r>
          </a:p>
        </p:txBody>
      </p:sp>
      <p:sp>
        <p:nvSpPr>
          <p:cNvPr id="4" name="Title 10">
            <a:extLst>
              <a:ext uri="{FF2B5EF4-FFF2-40B4-BE49-F238E27FC236}">
                <a16:creationId xmlns:a16="http://schemas.microsoft.com/office/drawing/2014/main" id="{3E89F46D-0C46-1AD5-541A-B36A22143678}"/>
              </a:ext>
            </a:extLst>
          </p:cNvPr>
          <p:cNvSpPr txBox="1">
            <a:spLocks/>
          </p:cNvSpPr>
          <p:nvPr/>
        </p:nvSpPr>
        <p:spPr>
          <a:xfrm>
            <a:off x="687185" y="88299"/>
            <a:ext cx="10714240" cy="77789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3600" dirty="0">
                <a:latin typeface="Open Sans"/>
                <a:ea typeface="Open Sans" panose="020B0606030504020204" pitchFamily="34" charset="0"/>
                <a:cs typeface="Open Sans" panose="020B0606030504020204" pitchFamily="34" charset="0"/>
                <a:sym typeface="Bodoni SvtyTwo ITC TT-Book"/>
              </a:rPr>
              <a:t>10.4 Margem de reserva em OSeMOSYS  </a:t>
            </a:r>
          </a:p>
        </p:txBody>
      </p:sp>
      <mc:AlternateContent xmlns:mc="http://schemas.openxmlformats.org/markup-compatibility/2006">
        <mc:Choice xmlns:a14="http://schemas.microsoft.com/office/drawing/2010/main" Requires="a14">
          <p:sp>
            <p:nvSpPr>
              <p:cNvPr id="5" name="TextBox 4">
                <a:extLst>
                  <a:ext uri="{FF2B5EF4-FFF2-40B4-BE49-F238E27FC236}">
                    <a16:creationId xmlns:a16="http://schemas.microsoft.com/office/drawing/2014/main" id="{D85D7CA1-94C5-C552-96AC-897A1052A677}"/>
                  </a:ext>
                </a:extLst>
              </p:cNvPr>
              <p:cNvSpPr txBox="1"/>
              <p:nvPr/>
            </p:nvSpPr>
            <p:spPr>
              <a:xfrm>
                <a:off x="228600" y="1430737"/>
                <a:ext cx="12242800" cy="5497339"/>
              </a:xfrm>
              <a:prstGeom prst="rect">
                <a:avLst/>
              </a:prstGeom>
              <a:noFill/>
            </p:spPr>
            <p:txBody>
              <a:bodyPr wrap="square">
                <a:spAutoFit/>
              </a:bodyPr>
              <a:lstStyle/>
              <a:p>
                <a:r>
                  <a:rPr lang="en-GB" sz="2400" dirty="0">
                    <a:latin typeface="Open Sans" panose="020B0606030504020204" pitchFamily="34" charset="0"/>
                    <a:ea typeface="Open Sans" panose="020B0606030504020204" pitchFamily="34" charset="0"/>
                    <a:cs typeface="Open Sans" panose="020B0606030504020204" pitchFamily="34" charset="0"/>
                  </a:rPr>
                  <a:t>As restrições padrão do OSeMOSYS são muito úteis para restringir tecnologias individuais. Observe que elas podem ser expressas como desigualdades, por exemplo:</a:t>
                </a:r>
                <a:endParaRPr lang="es-CO" sz="2400" dirty="0">
                  <a:latin typeface="Open Sans" panose="020B0606030504020204" pitchFamily="34" charset="0"/>
                  <a:ea typeface="Open Sans" panose="020B0606030504020204" pitchFamily="34" charset="0"/>
                  <a:cs typeface="Open Sans" panose="020B0606030504020204" pitchFamily="34" charset="0"/>
                </a:endParaRPr>
              </a:p>
              <a:p>
                <a:endParaRPr lang="es-CO" sz="2000" dirty="0">
                  <a:latin typeface="Open Sans" panose="020B0606030504020204" pitchFamily="34" charset="0"/>
                  <a:ea typeface="Open Sans" panose="020B0606030504020204" pitchFamily="34" charset="0"/>
                  <a:cs typeface="Open Sans" panose="020B0606030504020204" pitchFamily="34" charset="0"/>
                </a:endParaRPr>
              </a:p>
              <a:p>
                <a:pPr marL="342900" indent="-342900">
                  <a:lnSpc>
                    <a:spcPct val="150000"/>
                  </a:lnSpc>
                  <a:buFont typeface="Arial" panose="020B0604020202020204" pitchFamily="34" charset="0"/>
                  <a:buChar char="•"/>
                </a:pPr>
                <a:r>
                  <a:rPr lang="en-GB" sz="2000" dirty="0">
                    <a:latin typeface="Open Sans" panose="020B0606030504020204" pitchFamily="34" charset="0"/>
                    <a:ea typeface="Open Sans" panose="020B0606030504020204" pitchFamily="34" charset="0"/>
                    <a:cs typeface="Open Sans" panose="020B0606030504020204" pitchFamily="34" charset="0"/>
                  </a:rPr>
                  <a:t>Limite superior da atividade anual total da </a:t>
                </a:r>
                <a:r>
                  <a:rPr lang="en-GB" sz="2000" dirty="0" err="1">
                    <a:latin typeface="Open Sans" panose="020B0606030504020204" pitchFamily="34" charset="0"/>
                    <a:ea typeface="Open Sans" panose="020B0606030504020204" pitchFamily="34" charset="0"/>
                    <a:cs typeface="Open Sans" panose="020B0606030504020204" pitchFamily="34" charset="0"/>
                  </a:rPr>
                  <a:t>tecnologia</a:t>
                </a:r>
                <a:r>
                  <a:rPr lang="en-GB" sz="2400" dirty="0">
                    <a:latin typeface="Open Sans" panose="020B0606030504020204" pitchFamily="34" charset="0"/>
                    <a:ea typeface="Open Sans" panose="020B0606030504020204" pitchFamily="34" charset="0"/>
                    <a:cs typeface="Open Sans" panose="020B0606030504020204" pitchFamily="34" charset="0"/>
                  </a:rPr>
                  <a:t> </a:t>
                </a:r>
                <a:r>
                  <a:rPr lang="en-GB" sz="1600" dirty="0">
                    <a:latin typeface="Open Sans" panose="020B0606030504020204" pitchFamily="34" charset="0"/>
                    <a:ea typeface="Open Sans" panose="020B0606030504020204" pitchFamily="34" charset="0"/>
                    <a:cs typeface="Open Sans" panose="020B0606030504020204" pitchFamily="34" charset="0"/>
                  </a:rPr>
                  <a:t>(</a:t>
                </a:r>
                <a:r>
                  <a:rPr lang="en-GB" sz="1600" dirty="0" err="1">
                    <a:latin typeface="Open Sans" panose="020B0606030504020204" pitchFamily="34" charset="0"/>
                    <a:ea typeface="Open Sans" panose="020B0606030504020204" pitchFamily="34" charset="0"/>
                    <a:cs typeface="Open Sans" panose="020B0606030504020204" pitchFamily="34" charset="0"/>
                  </a:rPr>
                  <a:t>TotalTechnologyAnnualActivityUpperLimit</a:t>
                </a:r>
                <a:r>
                  <a:rPr lang="en-GB" sz="1600" dirty="0">
                    <a:latin typeface="Open Sans" panose="020B0606030504020204" pitchFamily="34" charset="0"/>
                    <a:ea typeface="Open Sans" panose="020B0606030504020204" pitchFamily="34" charset="0"/>
                    <a:cs typeface="Open Sans" panose="020B0606030504020204" pitchFamily="34" charset="0"/>
                  </a:rPr>
                  <a:t>)</a:t>
                </a:r>
              </a:p>
              <a:p>
                <a:pPr>
                  <a:lnSpc>
                    <a:spcPct val="150000"/>
                  </a:lnSpc>
                </a:pPr>
                <a14:m>
                  <m:oMathPara xmlns:m="http://schemas.openxmlformats.org/officeDocument/2006/math">
                    <m:oMathParaPr>
                      <m:jc m:val="centerGroup"/>
                    </m:oMathParaPr>
                    <m:oMath xmlns:m="http://schemas.openxmlformats.org/officeDocument/2006/math">
                      <m:sSub>
                        <m:sSubPr>
                          <m:ctrlPr>
                            <a:rPr lang="en-GB" sz="2400" i="1" smtClean="0">
                              <a:latin typeface="Cambria Math" panose="02040503050406030204" pitchFamily="18" charset="0"/>
                              <a:ea typeface="Cambria Math" panose="02040503050406030204" pitchFamily="18" charset="0"/>
                            </a:rPr>
                          </m:ctrlPr>
                        </m:sSubPr>
                        <m:e>
                          <m:r>
                            <m:rPr>
                              <m:sty m:val="p"/>
                            </m:rPr>
                            <a:rPr lang="en-US" sz="2400" b="0" i="0" smtClean="0">
                              <a:latin typeface="Cambria Math" panose="02040503050406030204" pitchFamily="18" charset="0"/>
                              <a:ea typeface="Cambria Math" panose="02040503050406030204" pitchFamily="18" charset="0"/>
                              <a:cs typeface="Cambria Math" panose="02040503050406030204" pitchFamily="18" charset="0"/>
                            </a:rPr>
                            <m:t>AtividadeAnual</m:t>
                          </m:r>
                        </m:e>
                        <m:sub>
                          <m:r>
                            <a:rPr lang="en-GB" sz="2400" b="0" i="1" smtClean="0">
                              <a:latin typeface="Cambria Math" panose="02040503050406030204" pitchFamily="18" charset="0"/>
                              <a:ea typeface="Cambria Math" panose="02040503050406030204" pitchFamily="18" charset="0"/>
                            </a:rPr>
                            <m:t>𝑡</m:t>
                          </m:r>
                        </m:sub>
                      </m:sSub>
                      <m:r>
                        <a:rPr lang="es-CO" sz="2400" b="0" i="0" dirty="0">
                          <a:latin typeface="Cambria Math" panose="02040503050406030204" pitchFamily="18" charset="0"/>
                          <a:ea typeface="Cambria Math" panose="02040503050406030204" pitchFamily="18" charset="0"/>
                          <a:cs typeface="Cambria Math" panose="02040503050406030204" pitchFamily="18" charset="0"/>
                        </a:rPr>
                        <m:t>≤</m:t>
                      </m:r>
                      <m:r>
                        <m:rPr>
                          <m:sty m:val="p"/>
                        </m:rPr>
                        <a:rPr lang="en-US" sz="2400" b="0" i="0" dirty="0" smtClean="0">
                          <a:latin typeface="Cambria Math" panose="02040503050406030204" pitchFamily="18" charset="0"/>
                          <a:ea typeface="Cambria Math" panose="02040503050406030204" pitchFamily="18" charset="0"/>
                          <a:cs typeface="Cambria Math" panose="02040503050406030204" pitchFamily="18" charset="0"/>
                        </a:rPr>
                        <m:t>Limite</m:t>
                      </m:r>
                      <m:r>
                        <a:rPr lang="en-US" sz="2400" b="0" i="0" dirty="0" smtClean="0">
                          <a:latin typeface="Cambria Math" panose="02040503050406030204" pitchFamily="18" charset="0"/>
                          <a:ea typeface="Cambria Math" panose="02040503050406030204" pitchFamily="18" charset="0"/>
                          <a:cs typeface="Cambria Math" panose="02040503050406030204" pitchFamily="18" charset="0"/>
                        </a:rPr>
                        <m:t> </m:t>
                      </m:r>
                      <m:r>
                        <m:rPr>
                          <m:sty m:val="p"/>
                        </m:rPr>
                        <a:rPr lang="en-US" sz="2400" b="0" i="0" dirty="0" smtClean="0">
                          <a:latin typeface="Cambria Math" panose="02040503050406030204" pitchFamily="18" charset="0"/>
                          <a:ea typeface="Cambria Math" panose="02040503050406030204" pitchFamily="18" charset="0"/>
                          <a:cs typeface="Cambria Math" panose="02040503050406030204" pitchFamily="18" charset="0"/>
                        </a:rPr>
                        <m:t>M</m:t>
                      </m:r>
                      <m:r>
                        <a:rPr lang="en-US" sz="2400" i="1" dirty="0">
                          <a:latin typeface="Cambria Math" panose="02040503050406030204" pitchFamily="18" charset="0"/>
                          <a:ea typeface="Cambria Math" panose="02040503050406030204" pitchFamily="18" charset="0"/>
                          <a:cs typeface="Cambria Math" panose="02040503050406030204" pitchFamily="18" charset="0"/>
                        </a:rPr>
                        <m:t>á</m:t>
                      </m:r>
                      <m:r>
                        <a:rPr lang="en-US" sz="2400" b="0" i="1" dirty="0" smtClean="0">
                          <a:latin typeface="Cambria Math" panose="02040503050406030204" pitchFamily="18" charset="0"/>
                          <a:ea typeface="Cambria Math" panose="02040503050406030204" pitchFamily="18" charset="0"/>
                          <a:cs typeface="Cambria Math" panose="02040503050406030204" pitchFamily="18" charset="0"/>
                        </a:rPr>
                        <m:t>𝑥𝑖𝑚𝑜</m:t>
                      </m:r>
                    </m:oMath>
                  </m:oMathPara>
                </a14:m>
                <a:endParaRPr lang="en-GB" sz="2400" dirty="0">
                  <a:latin typeface="Open Sans" panose="020B0606030504020204" pitchFamily="34" charset="0"/>
                  <a:ea typeface="Open Sans" panose="020B0606030504020204" pitchFamily="34" charset="0"/>
                  <a:cs typeface="Open Sans" panose="020B0606030504020204" pitchFamily="34" charset="0"/>
                </a:endParaRPr>
              </a:p>
              <a:p>
                <a:pPr marL="342900" indent="-342900">
                  <a:lnSpc>
                    <a:spcPct val="150000"/>
                  </a:lnSpc>
                  <a:buFont typeface="Arial" panose="020B0604020202020204" pitchFamily="34" charset="0"/>
                  <a:buChar char="•"/>
                </a:pPr>
                <a:r>
                  <a:rPr lang="en-GB" sz="2000" dirty="0">
                    <a:latin typeface="Open Sans" panose="020B0606030504020204" pitchFamily="34" charset="0"/>
                    <a:ea typeface="Open Sans" panose="020B0606030504020204" pitchFamily="34" charset="0"/>
                    <a:cs typeface="Open Sans" panose="020B0606030504020204" pitchFamily="34" charset="0"/>
                  </a:rPr>
                  <a:t>Limite inferior da atividade anual total de </a:t>
                </a:r>
                <a:r>
                  <a:rPr lang="en-GB" sz="2000" dirty="0" err="1">
                    <a:latin typeface="Open Sans" panose="020B0606030504020204" pitchFamily="34" charset="0"/>
                    <a:ea typeface="Open Sans" panose="020B0606030504020204" pitchFamily="34" charset="0"/>
                    <a:cs typeface="Open Sans" panose="020B0606030504020204" pitchFamily="34" charset="0"/>
                  </a:rPr>
                  <a:t>tecnologia</a:t>
                </a:r>
                <a:r>
                  <a:rPr lang="en-GB" sz="2000" dirty="0">
                    <a:latin typeface="Open Sans" panose="020B0606030504020204" pitchFamily="34" charset="0"/>
                    <a:ea typeface="Open Sans" panose="020B0606030504020204" pitchFamily="34" charset="0"/>
                    <a:cs typeface="Open Sans" panose="020B0606030504020204" pitchFamily="34" charset="0"/>
                  </a:rPr>
                  <a:t> (</a:t>
                </a:r>
                <a:r>
                  <a:rPr lang="en-GB" sz="1600" dirty="0" err="1">
                    <a:latin typeface="Open Sans" panose="020B0606030504020204" pitchFamily="34" charset="0"/>
                    <a:ea typeface="Open Sans" panose="020B0606030504020204" pitchFamily="34" charset="0"/>
                    <a:cs typeface="Open Sans" panose="020B0606030504020204" pitchFamily="34" charset="0"/>
                  </a:rPr>
                  <a:t>TotalTechnologyAnnualActivityLowerLimit</a:t>
                </a:r>
                <a:r>
                  <a:rPr lang="en-GB" sz="2000" dirty="0">
                    <a:latin typeface="Open Sans" panose="020B0606030504020204" pitchFamily="34" charset="0"/>
                    <a:ea typeface="Open Sans" panose="020B0606030504020204" pitchFamily="34" charset="0"/>
                    <a:cs typeface="Open Sans" panose="020B0606030504020204" pitchFamily="34" charset="0"/>
                  </a:rPr>
                  <a:t>)</a:t>
                </a:r>
              </a:p>
              <a:p>
                <a:pPr>
                  <a:lnSpc>
                    <a:spcPct val="150000"/>
                  </a:lnSpc>
                </a:pPr>
                <a14:m>
                  <m:oMathPara xmlns:m="http://schemas.openxmlformats.org/officeDocument/2006/math">
                    <m:oMathParaPr>
                      <m:jc m:val="centerGroup"/>
                    </m:oMathParaPr>
                    <m:oMath xmlns:m="http://schemas.openxmlformats.org/officeDocument/2006/math">
                      <m:sSub>
                        <m:sSubPr>
                          <m:ctrlPr>
                            <a:rPr lang="en-GB" sz="2400" i="1">
                              <a:latin typeface="Cambria Math" panose="02040503050406030204" pitchFamily="18" charset="0"/>
                              <a:ea typeface="Cambria Math" panose="02040503050406030204" pitchFamily="18" charset="0"/>
                            </a:rPr>
                          </m:ctrlPr>
                        </m:sSubPr>
                        <m:e>
                          <m:r>
                            <m:rPr>
                              <m:sty m:val="p"/>
                            </m:rPr>
                            <a:rPr lang="en-US" sz="2400" b="0" i="0" smtClean="0">
                              <a:latin typeface="Cambria Math" panose="02040503050406030204" pitchFamily="18" charset="0"/>
                              <a:ea typeface="Cambria Math" panose="02040503050406030204" pitchFamily="18" charset="0"/>
                              <a:cs typeface="Cambria Math" panose="02040503050406030204" pitchFamily="18" charset="0"/>
                            </a:rPr>
                            <m:t>AtividadeAnual</m:t>
                          </m:r>
                        </m:e>
                        <m:sub>
                          <m:r>
                            <a:rPr lang="en-GB" sz="2400" i="1">
                              <a:latin typeface="Cambria Math" panose="02040503050406030204" pitchFamily="18" charset="0"/>
                              <a:ea typeface="Cambria Math" panose="02040503050406030204" pitchFamily="18" charset="0"/>
                            </a:rPr>
                            <m:t>𝑡</m:t>
                          </m:r>
                        </m:sub>
                      </m:sSub>
                      <m:r>
                        <a:rPr lang="es-CO" sz="2400" dirty="0">
                          <a:latin typeface="Cambria Math" panose="02040503050406030204" pitchFamily="18" charset="0"/>
                          <a:ea typeface="Cambria Math" panose="02040503050406030204" pitchFamily="18" charset="0"/>
                          <a:cs typeface="Cambria Math" panose="02040503050406030204" pitchFamily="18" charset="0"/>
                        </a:rPr>
                        <m:t>≥</m:t>
                      </m:r>
                      <m:r>
                        <m:rPr>
                          <m:sty m:val="p"/>
                        </m:rPr>
                        <a:rPr lang="en-US" sz="2400" b="0" i="0" dirty="0" smtClean="0">
                          <a:latin typeface="Cambria Math" panose="02040503050406030204" pitchFamily="18" charset="0"/>
                          <a:ea typeface="Cambria Math" panose="02040503050406030204" pitchFamily="18" charset="0"/>
                          <a:cs typeface="Cambria Math" panose="02040503050406030204" pitchFamily="18" charset="0"/>
                        </a:rPr>
                        <m:t>Limite</m:t>
                      </m:r>
                      <m:r>
                        <a:rPr lang="en-US" sz="2400" b="0" i="0" dirty="0" smtClean="0">
                          <a:latin typeface="Cambria Math" panose="02040503050406030204" pitchFamily="18" charset="0"/>
                          <a:ea typeface="Cambria Math" panose="02040503050406030204" pitchFamily="18" charset="0"/>
                          <a:cs typeface="Cambria Math" panose="02040503050406030204" pitchFamily="18" charset="0"/>
                        </a:rPr>
                        <m:t> </m:t>
                      </m:r>
                      <m:r>
                        <m:rPr>
                          <m:sty m:val="p"/>
                        </m:rPr>
                        <a:rPr lang="en-US" sz="2400" b="0" i="0" dirty="0" smtClean="0">
                          <a:latin typeface="Cambria Math" panose="02040503050406030204" pitchFamily="18" charset="0"/>
                          <a:ea typeface="Cambria Math" panose="02040503050406030204" pitchFamily="18" charset="0"/>
                          <a:cs typeface="Cambria Math" panose="02040503050406030204" pitchFamily="18" charset="0"/>
                        </a:rPr>
                        <m:t>M</m:t>
                      </m:r>
                      <m:r>
                        <a:rPr lang="en-US" sz="2400" i="1" dirty="0">
                          <a:latin typeface="Cambria Math" panose="02040503050406030204" pitchFamily="18" charset="0"/>
                          <a:ea typeface="Cambria Math" panose="02040503050406030204" pitchFamily="18" charset="0"/>
                          <a:cs typeface="Cambria Math" panose="02040503050406030204" pitchFamily="18" charset="0"/>
                        </a:rPr>
                        <m:t>í</m:t>
                      </m:r>
                      <m:r>
                        <a:rPr lang="en-US" sz="2400" b="0" i="1" dirty="0" smtClean="0">
                          <a:latin typeface="Cambria Math" panose="02040503050406030204" pitchFamily="18" charset="0"/>
                          <a:ea typeface="Cambria Math" panose="02040503050406030204" pitchFamily="18" charset="0"/>
                          <a:cs typeface="Cambria Math" panose="02040503050406030204" pitchFamily="18" charset="0"/>
                        </a:rPr>
                        <m:t>𝑛𝑖𝑚𝑜</m:t>
                      </m:r>
                    </m:oMath>
                  </m:oMathPara>
                </a14:m>
                <a:endParaRPr lang="en-GB" sz="2400" dirty="0">
                  <a:latin typeface="Open Sans" panose="020B0606030504020204" pitchFamily="34" charset="0"/>
                  <a:ea typeface="Open Sans" panose="020B0606030504020204" pitchFamily="34" charset="0"/>
                  <a:cs typeface="Open Sans" panose="020B0606030504020204" pitchFamily="34" charset="0"/>
                </a:endParaRPr>
              </a:p>
              <a:p>
                <a:pPr marL="342900" indent="-342900">
                  <a:lnSpc>
                    <a:spcPct val="150000"/>
                  </a:lnSpc>
                  <a:buFont typeface="Arial" panose="020B0604020202020204" pitchFamily="34" charset="0"/>
                  <a:buChar char="•"/>
                </a:pPr>
                <a:r>
                  <a:rPr lang="en-GB" sz="2000" dirty="0" err="1">
                    <a:latin typeface="Open Sans" panose="020B0606030504020204" pitchFamily="34" charset="0"/>
                    <a:ea typeface="Open Sans" panose="020B0606030504020204" pitchFamily="34" charset="0"/>
                    <a:cs typeface="Open Sans" panose="020B0606030504020204" pitchFamily="34" charset="0"/>
                  </a:rPr>
                  <a:t>Limite</a:t>
                </a:r>
                <a:r>
                  <a:rPr lang="en-GB" sz="2000" dirty="0">
                    <a:latin typeface="Open Sans" panose="020B0606030504020204" pitchFamily="34" charset="0"/>
                    <a:ea typeface="Open Sans" panose="020B0606030504020204" pitchFamily="34" charset="0"/>
                    <a:cs typeface="Open Sans" panose="020B0606030504020204" pitchFamily="34" charset="0"/>
                  </a:rPr>
                  <a:t> superior de </a:t>
                </a:r>
                <a:r>
                  <a:rPr lang="en-GB" sz="2000" dirty="0" err="1">
                    <a:latin typeface="Open Sans" panose="020B0606030504020204" pitchFamily="34" charset="0"/>
                    <a:ea typeface="Open Sans" panose="020B0606030504020204" pitchFamily="34" charset="0"/>
                    <a:cs typeface="Open Sans" panose="020B0606030504020204" pitchFamily="34" charset="0"/>
                  </a:rPr>
                  <a:t>atividade</a:t>
                </a:r>
                <a:r>
                  <a:rPr lang="en-GB" sz="2000" dirty="0">
                    <a:latin typeface="Open Sans" panose="020B0606030504020204" pitchFamily="34" charset="0"/>
                    <a:ea typeface="Open Sans" panose="020B0606030504020204" pitchFamily="34" charset="0"/>
                    <a:cs typeface="Open Sans" panose="020B0606030504020204" pitchFamily="34" charset="0"/>
                  </a:rPr>
                  <a:t> da </a:t>
                </a:r>
                <a:r>
                  <a:rPr lang="en-GB" sz="2000" dirty="0" err="1">
                    <a:latin typeface="Open Sans" panose="020B0606030504020204" pitchFamily="34" charset="0"/>
                    <a:ea typeface="Open Sans" panose="020B0606030504020204" pitchFamily="34" charset="0"/>
                    <a:cs typeface="Open Sans" panose="020B0606030504020204" pitchFamily="34" charset="0"/>
                  </a:rPr>
                  <a:t>tecnologia</a:t>
                </a:r>
                <a:r>
                  <a:rPr lang="en-GB" sz="2000" dirty="0">
                    <a:latin typeface="Open Sans" panose="020B0606030504020204" pitchFamily="34" charset="0"/>
                    <a:ea typeface="Open Sans" panose="020B0606030504020204" pitchFamily="34" charset="0"/>
                    <a:cs typeface="Open Sans" panose="020B0606030504020204" pitchFamily="34" charset="0"/>
                  </a:rPr>
                  <a:t> no </a:t>
                </a:r>
                <a:r>
                  <a:rPr lang="en-GB" sz="2000" dirty="0" err="1">
                    <a:latin typeface="Open Sans" panose="020B0606030504020204" pitchFamily="34" charset="0"/>
                    <a:ea typeface="Open Sans" panose="020B0606030504020204" pitchFamily="34" charset="0"/>
                    <a:cs typeface="Open Sans" panose="020B0606030504020204" pitchFamily="34" charset="0"/>
                  </a:rPr>
                  <a:t>período</a:t>
                </a:r>
                <a:r>
                  <a:rPr lang="en-GB" sz="2000" dirty="0">
                    <a:latin typeface="Open Sans" panose="020B0606030504020204" pitchFamily="34" charset="0"/>
                    <a:ea typeface="Open Sans" panose="020B0606030504020204" pitchFamily="34" charset="0"/>
                    <a:cs typeface="Open Sans" panose="020B0606030504020204" pitchFamily="34" charset="0"/>
                  </a:rPr>
                  <a:t> do </a:t>
                </a:r>
                <a:r>
                  <a:rPr lang="en-GB" sz="2000" dirty="0" err="1">
                    <a:latin typeface="Open Sans" panose="020B0606030504020204" pitchFamily="34" charset="0"/>
                    <a:ea typeface="Open Sans" panose="020B0606030504020204" pitchFamily="34" charset="0"/>
                    <a:cs typeface="Open Sans" panose="020B0606030504020204" pitchFamily="34" charset="0"/>
                  </a:rPr>
                  <a:t>modelo</a:t>
                </a:r>
                <a:r>
                  <a:rPr lang="en-GB" sz="2000" dirty="0">
                    <a:latin typeface="Open Sans" panose="020B0606030504020204" pitchFamily="34" charset="0"/>
                    <a:ea typeface="Open Sans" panose="020B0606030504020204" pitchFamily="34" charset="0"/>
                    <a:cs typeface="Open Sans" panose="020B0606030504020204" pitchFamily="34" charset="0"/>
                  </a:rPr>
                  <a:t> (</a:t>
                </a:r>
                <a:r>
                  <a:rPr lang="en-GB" sz="1600" dirty="0" err="1">
                    <a:latin typeface="Open Sans" panose="020B0606030504020204" pitchFamily="34" charset="0"/>
                    <a:ea typeface="Open Sans" panose="020B0606030504020204" pitchFamily="34" charset="0"/>
                    <a:cs typeface="Open Sans" panose="020B0606030504020204" pitchFamily="34" charset="0"/>
                  </a:rPr>
                  <a:t>TotalTechnologyModelPeriodActivityUpperLimit</a:t>
                </a:r>
                <a:r>
                  <a:rPr lang="en-GB" sz="2000" dirty="0">
                    <a:latin typeface="Open Sans" panose="020B0606030504020204" pitchFamily="34" charset="0"/>
                    <a:ea typeface="Open Sans" panose="020B0606030504020204" pitchFamily="34" charset="0"/>
                    <a:cs typeface="Open Sans" panose="020B0606030504020204" pitchFamily="34" charset="0"/>
                  </a:rPr>
                  <a:t>)</a:t>
                </a:r>
              </a:p>
              <a:p>
                <a:pPr/>
                <a14:m>
                  <m:oMathPara xmlns:m="http://schemas.openxmlformats.org/officeDocument/2006/math">
                    <m:oMathParaPr>
                      <m:jc m:val="centerGroup"/>
                    </m:oMathParaPr>
                    <m:oMath xmlns:m="http://schemas.openxmlformats.org/officeDocument/2006/math">
                      <m:nary>
                        <m:naryPr>
                          <m:chr m:val="∑"/>
                          <m:supHide m:val="on"/>
                          <m:ctrlPr>
                            <a:rPr lang="en-GB" sz="2400" i="1" dirty="0" smtClean="0">
                              <a:latin typeface="Cambria Math" panose="02040503050406030204" pitchFamily="18" charset="0"/>
                              <a:ea typeface="Cambria Math" panose="02040503050406030204" pitchFamily="18" charset="0"/>
                            </a:rPr>
                          </m:ctrlPr>
                        </m:naryPr>
                        <m:sub>
                          <m:r>
                            <m:rPr>
                              <m:sty m:val="p"/>
                            </m:rPr>
                            <a:rPr lang="en-GB" sz="2400" b="0" i="0" dirty="0" smtClean="0">
                              <a:latin typeface="Cambria Math" panose="02040503050406030204" pitchFamily="18" charset="0"/>
                              <a:ea typeface="Cambria Math" panose="02040503050406030204" pitchFamily="18" charset="0"/>
                            </a:rPr>
                            <m:t>y</m:t>
                          </m:r>
                        </m:sub>
                        <m:sup/>
                        <m:e>
                          <m:r>
                            <a:rPr lang="en-GB" sz="2400" b="0" i="0" dirty="0" smtClean="0">
                              <a:latin typeface="Cambria Math" panose="02040503050406030204" pitchFamily="18" charset="0"/>
                              <a:ea typeface="Cambria Math" panose="02040503050406030204" pitchFamily="18" charset="0"/>
                            </a:rPr>
                            <m:t>(</m:t>
                          </m:r>
                          <m:sSub>
                            <m:sSubPr>
                              <m:ctrlPr>
                                <a:rPr lang="en-GB" sz="2400" i="1">
                                  <a:latin typeface="Cambria Math" panose="02040503050406030204" pitchFamily="18" charset="0"/>
                                  <a:ea typeface="Cambria Math" panose="02040503050406030204" pitchFamily="18" charset="0"/>
                                </a:rPr>
                              </m:ctrlPr>
                            </m:sSubPr>
                            <m:e>
                              <m:r>
                                <m:rPr>
                                  <m:sty m:val="p"/>
                                </m:rPr>
                                <a:rPr lang="en-US" sz="2400" b="0" i="0" smtClean="0">
                                  <a:latin typeface="Cambria Math" panose="02040503050406030204" pitchFamily="18" charset="0"/>
                                  <a:ea typeface="Cambria Math" panose="02040503050406030204" pitchFamily="18" charset="0"/>
                                  <a:cs typeface="Cambria Math" panose="02040503050406030204" pitchFamily="18" charset="0"/>
                                </a:rPr>
                                <m:t>AtividadeAnual</m:t>
                              </m:r>
                            </m:e>
                            <m:sub>
                              <m:r>
                                <a:rPr lang="en-GB" sz="2400" i="1">
                                  <a:latin typeface="Cambria Math" panose="02040503050406030204" pitchFamily="18" charset="0"/>
                                  <a:ea typeface="Cambria Math" panose="02040503050406030204" pitchFamily="18" charset="0"/>
                                </a:rPr>
                                <m:t>𝑡</m:t>
                              </m:r>
                              <m:r>
                                <a:rPr lang="en-GB" sz="2400" b="0" i="1" smtClean="0">
                                  <a:latin typeface="Cambria Math" panose="02040503050406030204" pitchFamily="18" charset="0"/>
                                  <a:ea typeface="Cambria Math" panose="02040503050406030204" pitchFamily="18" charset="0"/>
                                </a:rPr>
                                <m:t>, </m:t>
                              </m:r>
                              <m:r>
                                <a:rPr lang="en-GB" sz="2400" b="0" i="1" smtClean="0">
                                  <a:latin typeface="Cambria Math" panose="02040503050406030204" pitchFamily="18" charset="0"/>
                                  <a:ea typeface="Cambria Math" panose="02040503050406030204" pitchFamily="18" charset="0"/>
                                </a:rPr>
                                <m:t>𝑦</m:t>
                              </m:r>
                            </m:sub>
                          </m:sSub>
                          <m:r>
                            <a:rPr lang="en-GB" sz="2400" b="0" i="0" smtClean="0">
                              <a:latin typeface="Cambria Math" panose="02040503050406030204" pitchFamily="18" charset="0"/>
                              <a:ea typeface="Cambria Math" panose="02040503050406030204" pitchFamily="18" charset="0"/>
                              <a:cs typeface="Cambria Math" panose="02040503050406030204" pitchFamily="18" charset="0"/>
                            </a:rPr>
                            <m:t>)</m:t>
                          </m:r>
                        </m:e>
                      </m:nary>
                      <m:r>
                        <a:rPr lang="es-CO" sz="2400" b="0" i="0" dirty="0">
                          <a:latin typeface="Cambria Math" panose="02040503050406030204" pitchFamily="18" charset="0"/>
                          <a:ea typeface="Cambria Math" panose="02040503050406030204" pitchFamily="18" charset="0"/>
                          <a:cs typeface="Cambria Math" panose="02040503050406030204" pitchFamily="18" charset="0"/>
                        </a:rPr>
                        <m:t>≤</m:t>
                      </m:r>
                      <m:r>
                        <m:rPr>
                          <m:sty m:val="p"/>
                        </m:rPr>
                        <a:rPr lang="en-US" sz="2400" b="0" i="0" dirty="0" smtClean="0">
                          <a:latin typeface="Cambria Math" panose="02040503050406030204" pitchFamily="18" charset="0"/>
                          <a:ea typeface="Cambria Math" panose="02040503050406030204" pitchFamily="18" charset="0"/>
                          <a:cs typeface="Cambria Math" panose="02040503050406030204" pitchFamily="18" charset="0"/>
                        </a:rPr>
                        <m:t>Limite</m:t>
                      </m:r>
                      <m:r>
                        <a:rPr lang="en-US" sz="2400" b="0" i="0" dirty="0" smtClean="0">
                          <a:latin typeface="Cambria Math" panose="02040503050406030204" pitchFamily="18" charset="0"/>
                          <a:ea typeface="Cambria Math" panose="02040503050406030204" pitchFamily="18" charset="0"/>
                          <a:cs typeface="Cambria Math" panose="02040503050406030204" pitchFamily="18" charset="0"/>
                        </a:rPr>
                        <m:t> </m:t>
                      </m:r>
                      <m:r>
                        <m:rPr>
                          <m:sty m:val="p"/>
                        </m:rPr>
                        <a:rPr lang="en-US" sz="2400" b="0" i="0" dirty="0" smtClean="0">
                          <a:latin typeface="Cambria Math" panose="02040503050406030204" pitchFamily="18" charset="0"/>
                          <a:ea typeface="Cambria Math" panose="02040503050406030204" pitchFamily="18" charset="0"/>
                          <a:cs typeface="Cambria Math" panose="02040503050406030204" pitchFamily="18" charset="0"/>
                        </a:rPr>
                        <m:t>M</m:t>
                      </m:r>
                      <m:r>
                        <a:rPr lang="en-US" sz="2400" i="1" dirty="0">
                          <a:latin typeface="Cambria Math" panose="02040503050406030204" pitchFamily="18" charset="0"/>
                          <a:ea typeface="Cambria Math" panose="02040503050406030204" pitchFamily="18" charset="0"/>
                          <a:cs typeface="Cambria Math" panose="02040503050406030204" pitchFamily="18" charset="0"/>
                        </a:rPr>
                        <m:t>á</m:t>
                      </m:r>
                      <m:r>
                        <a:rPr lang="en-US" sz="2400" b="0" i="1" dirty="0" smtClean="0">
                          <a:latin typeface="Cambria Math" panose="02040503050406030204" pitchFamily="18" charset="0"/>
                          <a:ea typeface="Cambria Math" panose="02040503050406030204" pitchFamily="18" charset="0"/>
                          <a:cs typeface="Cambria Math" panose="02040503050406030204" pitchFamily="18" charset="0"/>
                        </a:rPr>
                        <m:t>𝑥𝑖𝑚𝑜</m:t>
                      </m:r>
                    </m:oMath>
                  </m:oMathPara>
                </a14:m>
                <a:endParaRPr lang="es-CO" sz="2400" dirty="0">
                  <a:latin typeface="Open Sans" panose="020B0606030504020204" pitchFamily="34" charset="0"/>
                  <a:ea typeface="Open Sans" panose="020B0606030504020204" pitchFamily="34" charset="0"/>
                  <a:cs typeface="Open Sans" panose="020B0606030504020204" pitchFamily="34" charset="0"/>
                </a:endParaRPr>
              </a:p>
            </p:txBody>
          </p:sp>
        </mc:Choice>
        <mc:Fallback>
          <p:sp>
            <p:nvSpPr>
              <p:cNvPr id="5" name="TextBox 4">
                <a:extLst>
                  <a:ext uri="{FF2B5EF4-FFF2-40B4-BE49-F238E27FC236}">
                    <a16:creationId xmlns:a16="http://schemas.microsoft.com/office/drawing/2014/main" id="{D85D7CA1-94C5-C552-96AC-897A1052A677}"/>
                  </a:ext>
                </a:extLst>
              </p:cNvPr>
              <p:cNvSpPr txBox="1">
                <a:spLocks noRot="1" noChangeAspect="1" noMove="1" noResize="1" noEditPoints="1" noAdjustHandles="1" noChangeArrowheads="1" noChangeShapeType="1" noTextEdit="1"/>
              </p:cNvSpPr>
              <p:nvPr/>
            </p:nvSpPr>
            <p:spPr>
              <a:xfrm>
                <a:off x="228600" y="1430737"/>
                <a:ext cx="12242800" cy="5497339"/>
              </a:xfrm>
              <a:prstGeom prst="rect">
                <a:avLst/>
              </a:prstGeom>
              <a:blipFill>
                <a:blip r:embed="rId5"/>
                <a:stretch>
                  <a:fillRect l="-829" t="-922" b="-31106"/>
                </a:stretch>
              </a:blipFill>
            </p:spPr>
            <p:txBody>
              <a:bodyPr/>
              <a:lstStyle/>
              <a:p>
                <a:r>
                  <a:rPr lang="en-BR">
                    <a:noFill/>
                  </a:rPr>
                  <a:t> </a:t>
                </a:r>
              </a:p>
            </p:txBody>
          </p:sp>
        </mc:Fallback>
      </mc:AlternateContent>
      <p:pic>
        <p:nvPicPr>
          <p:cNvPr id="6" name="synthesize (31)">
            <a:hlinkClick r:id="" action="ppaction://media"/>
            <a:extLst>
              <a:ext uri="{FF2B5EF4-FFF2-40B4-BE49-F238E27FC236}">
                <a16:creationId xmlns:a16="http://schemas.microsoft.com/office/drawing/2014/main" id="{49F7AF3A-A5EA-903A-0A58-24A45E508755}"/>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292774" y="653595"/>
            <a:ext cx="994351" cy="994351"/>
          </a:xfrm>
          <a:prstGeom prst="rect">
            <a:avLst/>
          </a:prstGeom>
        </p:spPr>
      </p:pic>
    </p:spTree>
    <p:extLst>
      <p:ext uri="{BB962C8B-B14F-4D97-AF65-F5344CB8AC3E}">
        <p14:creationId xmlns:p14="http://schemas.microsoft.com/office/powerpoint/2010/main" val="29342106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4616"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3EFF1E60-6153-3963-8AE8-99FC2FD6BBED}"/>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B80CE033-6322-5AFC-5CD4-399DF4A97693}"/>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t>23</a:t>
            </a:fld>
            <a:endParaRPr lang="sv-SE" sz="1000" b="1" dirty="0">
              <a:solidFill>
                <a:schemeClr val="bg1"/>
              </a:solidFill>
            </a:endParaRPr>
          </a:p>
        </p:txBody>
      </p:sp>
      <p:sp>
        <p:nvSpPr>
          <p:cNvPr id="2" name="Rectangle 1">
            <a:extLst>
              <a:ext uri="{FF2B5EF4-FFF2-40B4-BE49-F238E27FC236}">
                <a16:creationId xmlns:a16="http://schemas.microsoft.com/office/drawing/2014/main" id="{9098D751-22F8-99BF-BC63-A7640FA8D01A}"/>
              </a:ext>
            </a:extLst>
          </p:cNvPr>
          <p:cNvSpPr/>
          <p:nvPr/>
        </p:nvSpPr>
        <p:spPr>
          <a:xfrm>
            <a:off x="701472" y="1103614"/>
            <a:ext cx="6499428"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10.4.2 Por que UDCs (User Defined Constraints) ?</a:t>
            </a:r>
          </a:p>
        </p:txBody>
      </p:sp>
      <p:sp>
        <p:nvSpPr>
          <p:cNvPr id="4" name="Title 10">
            <a:extLst>
              <a:ext uri="{FF2B5EF4-FFF2-40B4-BE49-F238E27FC236}">
                <a16:creationId xmlns:a16="http://schemas.microsoft.com/office/drawing/2014/main" id="{2DB98FC8-D487-059A-4F35-6F8C18850EE4}"/>
              </a:ext>
            </a:extLst>
          </p:cNvPr>
          <p:cNvSpPr txBox="1">
            <a:spLocks/>
          </p:cNvSpPr>
          <p:nvPr/>
        </p:nvSpPr>
        <p:spPr>
          <a:xfrm>
            <a:off x="572885" y="11897"/>
            <a:ext cx="10714240" cy="102944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3600" dirty="0">
                <a:latin typeface="Open Sans"/>
                <a:ea typeface="Open Sans" panose="020B0606030504020204" pitchFamily="34" charset="0"/>
                <a:cs typeface="Open Sans" panose="020B0606030504020204" pitchFamily="34" charset="0"/>
                <a:sym typeface="Bodoni SvtyTwo ITC TT-Book"/>
              </a:rPr>
              <a:t>10.4 Margem de reserva em OSeMOSYS  </a:t>
            </a:r>
          </a:p>
        </p:txBody>
      </p:sp>
      <p:sp>
        <p:nvSpPr>
          <p:cNvPr id="5" name="TextBox 4">
            <a:extLst>
              <a:ext uri="{FF2B5EF4-FFF2-40B4-BE49-F238E27FC236}">
                <a16:creationId xmlns:a16="http://schemas.microsoft.com/office/drawing/2014/main" id="{C4507B1E-895B-D565-4D1A-5B30C76AF178}"/>
              </a:ext>
            </a:extLst>
          </p:cNvPr>
          <p:cNvSpPr txBox="1"/>
          <p:nvPr/>
        </p:nvSpPr>
        <p:spPr>
          <a:xfrm>
            <a:off x="643006" y="1710137"/>
            <a:ext cx="10905988" cy="4524315"/>
          </a:xfrm>
          <a:prstGeom prst="rect">
            <a:avLst/>
          </a:prstGeom>
          <a:noFill/>
        </p:spPr>
        <p:txBody>
          <a:bodyPr wrap="square">
            <a:spAutoFit/>
          </a:bodyPr>
          <a:lstStyle/>
          <a:p>
            <a:r>
              <a:rPr lang="en-GB" sz="2400" dirty="0">
                <a:latin typeface="Open Sans" panose="020B0606030504020204" pitchFamily="34" charset="0"/>
                <a:ea typeface="Open Sans" panose="020B0606030504020204" pitchFamily="34" charset="0"/>
                <a:cs typeface="Open Sans" panose="020B0606030504020204" pitchFamily="34" charset="0"/>
              </a:rPr>
              <a:t>No entanto, as restrições padrão têm várias limitações:</a:t>
            </a:r>
          </a:p>
          <a:p>
            <a:endParaRPr lang="en-GB" sz="2400" dirty="0">
              <a:latin typeface="Open Sans" panose="020B0606030504020204" pitchFamily="34" charset="0"/>
              <a:ea typeface="Open Sans" panose="020B0606030504020204" pitchFamily="34" charset="0"/>
              <a:cs typeface="Open Sans" panose="020B0606030504020204" pitchFamily="34" charset="0"/>
            </a:endParaRPr>
          </a:p>
          <a:p>
            <a:pPr marL="342900" indent="-342900">
              <a:buFont typeface="Arial" panose="020B0604020202020204" pitchFamily="34" charset="0"/>
              <a:buChar char="•"/>
            </a:pPr>
            <a:r>
              <a:rPr lang="en-GB" sz="2400" dirty="0">
                <a:latin typeface="Open Sans" panose="020B0606030504020204" pitchFamily="34" charset="0"/>
                <a:ea typeface="Open Sans" panose="020B0606030504020204" pitchFamily="34" charset="0"/>
                <a:cs typeface="Open Sans" panose="020B0606030504020204" pitchFamily="34" charset="0"/>
              </a:rPr>
              <a:t>As restrições só podem ser aplicadas a tecnologias individuais, e não a grupos de tecnologias</a:t>
            </a:r>
          </a:p>
          <a:p>
            <a:pPr lvl="2"/>
            <a:endParaRPr lang="en-GB" sz="2400" dirty="0">
              <a:latin typeface="Open Sans" panose="020B0606030504020204" pitchFamily="34" charset="0"/>
              <a:ea typeface="Open Sans" panose="020B0606030504020204" pitchFamily="34" charset="0"/>
              <a:cs typeface="Open Sans" panose="020B0606030504020204" pitchFamily="34" charset="0"/>
            </a:endParaRPr>
          </a:p>
          <a:p>
            <a:pPr marL="342900" indent="-342900">
              <a:buFont typeface="Arial" panose="020B0604020202020204" pitchFamily="34" charset="0"/>
              <a:buChar char="•"/>
            </a:pPr>
            <a:r>
              <a:rPr lang="en-GB" sz="2400" dirty="0">
                <a:latin typeface="Open Sans" panose="020B0606030504020204" pitchFamily="34" charset="0"/>
                <a:ea typeface="Open Sans" panose="020B0606030504020204" pitchFamily="34" charset="0"/>
                <a:cs typeface="Open Sans" panose="020B0606030504020204" pitchFamily="34" charset="0"/>
              </a:rPr>
              <a:t>As restrições precisam ser valores absolutos (GW, PJ) e não podem ser valores relativos (% de GW/PJ de outras tecnologias)</a:t>
            </a:r>
          </a:p>
          <a:p>
            <a:endParaRPr lang="es-CO" sz="2400" dirty="0">
              <a:latin typeface="Open Sans" panose="020B0606030504020204" pitchFamily="34" charset="0"/>
              <a:ea typeface="Open Sans" panose="020B0606030504020204" pitchFamily="34" charset="0"/>
              <a:cs typeface="Open Sans" panose="020B0606030504020204" pitchFamily="34" charset="0"/>
            </a:endParaRPr>
          </a:p>
          <a:p>
            <a:r>
              <a:rPr lang="es-CO" sz="2400" dirty="0">
                <a:latin typeface="Open Sans" panose="020B0606030504020204" pitchFamily="34" charset="0"/>
                <a:ea typeface="Open Sans" panose="020B0606030504020204" pitchFamily="34" charset="0"/>
                <a:cs typeface="Open Sans" panose="020B0606030504020204" pitchFamily="34" charset="0"/>
              </a:rPr>
              <a:t>As </a:t>
            </a:r>
            <a:r>
              <a:rPr lang="es-CO" sz="2400" dirty="0" err="1">
                <a:latin typeface="Open Sans" panose="020B0606030504020204" pitchFamily="34" charset="0"/>
                <a:ea typeface="Open Sans" panose="020B0606030504020204" pitchFamily="34" charset="0"/>
                <a:cs typeface="Open Sans" panose="020B0606030504020204" pitchFamily="34" charset="0"/>
              </a:rPr>
              <a:t>restrições</a:t>
            </a:r>
            <a:r>
              <a:rPr lang="es-CO" sz="2400" dirty="0">
                <a:latin typeface="Open Sans" panose="020B0606030504020204" pitchFamily="34" charset="0"/>
                <a:ea typeface="Open Sans" panose="020B0606030504020204" pitchFamily="34" charset="0"/>
                <a:cs typeface="Open Sans" panose="020B0606030504020204" pitchFamily="34" charset="0"/>
              </a:rPr>
              <a:t> definidas pelo </a:t>
            </a:r>
            <a:r>
              <a:rPr lang="es-CO" sz="2400" dirty="0" err="1">
                <a:latin typeface="Open Sans" panose="020B0606030504020204" pitchFamily="34" charset="0"/>
                <a:ea typeface="Open Sans" panose="020B0606030504020204" pitchFamily="34" charset="0"/>
                <a:cs typeface="Open Sans" panose="020B0606030504020204" pitchFamily="34" charset="0"/>
              </a:rPr>
              <a:t>usuário</a:t>
            </a:r>
            <a:r>
              <a:rPr lang="es-CO" sz="2400" dirty="0">
                <a:latin typeface="Open Sans" panose="020B0606030504020204" pitchFamily="34" charset="0"/>
                <a:ea typeface="Open Sans" panose="020B0606030504020204" pitchFamily="34" charset="0"/>
                <a:cs typeface="Open Sans" panose="020B0606030504020204" pitchFamily="34" charset="0"/>
              </a:rPr>
              <a:t> (</a:t>
            </a:r>
            <a:r>
              <a:rPr lang="es-CO" sz="2400" dirty="0" err="1">
                <a:latin typeface="Open Sans" panose="020B0606030504020204" pitchFamily="34" charset="0"/>
                <a:ea typeface="Open Sans" panose="020B0606030504020204" pitchFamily="34" charset="0"/>
                <a:cs typeface="Open Sans" panose="020B0606030504020204" pitchFamily="34" charset="0"/>
              </a:rPr>
              <a:t>User</a:t>
            </a:r>
            <a:r>
              <a:rPr lang="es-CO" sz="2400" dirty="0">
                <a:latin typeface="Open Sans" panose="020B0606030504020204" pitchFamily="34" charset="0"/>
                <a:ea typeface="Open Sans" panose="020B0606030504020204" pitchFamily="34" charset="0"/>
                <a:cs typeface="Open Sans" panose="020B0606030504020204" pitchFamily="34" charset="0"/>
              </a:rPr>
              <a:t> </a:t>
            </a:r>
            <a:r>
              <a:rPr lang="es-CO" sz="2400" dirty="0" err="1">
                <a:latin typeface="Open Sans" panose="020B0606030504020204" pitchFamily="34" charset="0"/>
                <a:ea typeface="Open Sans" panose="020B0606030504020204" pitchFamily="34" charset="0"/>
                <a:cs typeface="Open Sans" panose="020B0606030504020204" pitchFamily="34" charset="0"/>
              </a:rPr>
              <a:t>Defined</a:t>
            </a:r>
            <a:r>
              <a:rPr lang="es-CO" sz="2400" dirty="0">
                <a:latin typeface="Open Sans" panose="020B0606030504020204" pitchFamily="34" charset="0"/>
                <a:ea typeface="Open Sans" panose="020B0606030504020204" pitchFamily="34" charset="0"/>
                <a:cs typeface="Open Sans" panose="020B0606030504020204" pitchFamily="34" charset="0"/>
              </a:rPr>
              <a:t> </a:t>
            </a:r>
            <a:r>
              <a:rPr lang="es-CO" sz="2400" dirty="0" err="1">
                <a:latin typeface="Open Sans" panose="020B0606030504020204" pitchFamily="34" charset="0"/>
                <a:ea typeface="Open Sans" panose="020B0606030504020204" pitchFamily="34" charset="0"/>
                <a:cs typeface="Open Sans" panose="020B0606030504020204" pitchFamily="34" charset="0"/>
              </a:rPr>
              <a:t>Constraints</a:t>
            </a:r>
            <a:r>
              <a:rPr lang="es-CO" sz="2400" dirty="0">
                <a:latin typeface="Open Sans" panose="020B0606030504020204" pitchFamily="34" charset="0"/>
                <a:ea typeface="Open Sans" panose="020B0606030504020204" pitchFamily="34" charset="0"/>
                <a:cs typeface="Open Sans" panose="020B0606030504020204" pitchFamily="34" charset="0"/>
              </a:rPr>
              <a:t> - </a:t>
            </a:r>
            <a:r>
              <a:rPr lang="es-CO" sz="2400" dirty="0" err="1">
                <a:latin typeface="Open Sans" panose="020B0606030504020204" pitchFamily="34" charset="0"/>
                <a:ea typeface="Open Sans" panose="020B0606030504020204" pitchFamily="34" charset="0"/>
                <a:cs typeface="Open Sans" panose="020B0606030504020204" pitchFamily="34" charset="0"/>
              </a:rPr>
              <a:t>UDCs</a:t>
            </a:r>
            <a:r>
              <a:rPr lang="es-CO" sz="2400" dirty="0">
                <a:latin typeface="Open Sans" panose="020B0606030504020204" pitchFamily="34" charset="0"/>
                <a:ea typeface="Open Sans" panose="020B0606030504020204" pitchFamily="34" charset="0"/>
                <a:cs typeface="Open Sans" panose="020B0606030504020204" pitchFamily="34" charset="0"/>
              </a:rPr>
              <a:t>) </a:t>
            </a:r>
            <a:r>
              <a:rPr lang="es-CO" sz="2400" dirty="0" err="1">
                <a:latin typeface="Open Sans" panose="020B0606030504020204" pitchFamily="34" charset="0"/>
                <a:ea typeface="Open Sans" panose="020B0606030504020204" pitchFamily="34" charset="0"/>
                <a:cs typeface="Open Sans" panose="020B0606030504020204" pitchFamily="34" charset="0"/>
              </a:rPr>
              <a:t>superam</a:t>
            </a:r>
            <a:r>
              <a:rPr lang="es-CO" sz="2400" dirty="0">
                <a:latin typeface="Open Sans" panose="020B0606030504020204" pitchFamily="34" charset="0"/>
                <a:ea typeface="Open Sans" panose="020B0606030504020204" pitchFamily="34" charset="0"/>
                <a:cs typeface="Open Sans" panose="020B0606030504020204" pitchFamily="34" charset="0"/>
              </a:rPr>
              <a:t> </a:t>
            </a:r>
            <a:r>
              <a:rPr lang="es-CO" sz="2400" dirty="0" err="1">
                <a:latin typeface="Open Sans" panose="020B0606030504020204" pitchFamily="34" charset="0"/>
                <a:ea typeface="Open Sans" panose="020B0606030504020204" pitchFamily="34" charset="0"/>
                <a:cs typeface="Open Sans" panose="020B0606030504020204" pitchFamily="34" charset="0"/>
              </a:rPr>
              <a:t>essas</a:t>
            </a:r>
            <a:r>
              <a:rPr lang="es-CO" sz="2400" dirty="0">
                <a:latin typeface="Open Sans" panose="020B0606030504020204" pitchFamily="34" charset="0"/>
                <a:ea typeface="Open Sans" panose="020B0606030504020204" pitchFamily="34" charset="0"/>
                <a:cs typeface="Open Sans" panose="020B0606030504020204" pitchFamily="34" charset="0"/>
              </a:rPr>
              <a:t> </a:t>
            </a:r>
            <a:r>
              <a:rPr lang="es-CO" sz="2400" dirty="0" err="1">
                <a:latin typeface="Open Sans" panose="020B0606030504020204" pitchFamily="34" charset="0"/>
                <a:ea typeface="Open Sans" panose="020B0606030504020204" pitchFamily="34" charset="0"/>
                <a:cs typeface="Open Sans" panose="020B0606030504020204" pitchFamily="34" charset="0"/>
              </a:rPr>
              <a:t>duas</a:t>
            </a:r>
            <a:r>
              <a:rPr lang="es-CO" sz="2400" dirty="0">
                <a:latin typeface="Open Sans" panose="020B0606030504020204" pitchFamily="34" charset="0"/>
                <a:ea typeface="Open Sans" panose="020B0606030504020204" pitchFamily="34" charset="0"/>
                <a:cs typeface="Open Sans" panose="020B0606030504020204" pitchFamily="34" charset="0"/>
              </a:rPr>
              <a:t> </a:t>
            </a:r>
            <a:r>
              <a:rPr lang="es-CO" sz="2400" dirty="0" err="1">
                <a:latin typeface="Open Sans" panose="020B0606030504020204" pitchFamily="34" charset="0"/>
                <a:ea typeface="Open Sans" panose="020B0606030504020204" pitchFamily="34" charset="0"/>
                <a:cs typeface="Open Sans" panose="020B0606030504020204" pitchFamily="34" charset="0"/>
              </a:rPr>
              <a:t>limitações</a:t>
            </a:r>
            <a:r>
              <a:rPr lang="es-CO" sz="2400" dirty="0">
                <a:latin typeface="Open Sans" panose="020B0606030504020204" pitchFamily="34" charset="0"/>
                <a:ea typeface="Open Sans" panose="020B0606030504020204" pitchFamily="34" charset="0"/>
                <a:cs typeface="Open Sans" panose="020B0606030504020204" pitchFamily="34" charset="0"/>
              </a:rPr>
              <a:t>.</a:t>
            </a:r>
            <a:endParaRPr lang="en-GB" sz="2400" dirty="0">
              <a:latin typeface="Open Sans" panose="020B0606030504020204" pitchFamily="34" charset="0"/>
              <a:ea typeface="Open Sans" panose="020B0606030504020204" pitchFamily="34" charset="0"/>
              <a:cs typeface="Open Sans" panose="020B0606030504020204" pitchFamily="34" charset="0"/>
            </a:endParaRPr>
          </a:p>
          <a:p>
            <a:endParaRPr lang="en-GB" sz="2400" dirty="0">
              <a:latin typeface="Open Sans" panose="020B0606030504020204" pitchFamily="34" charset="0"/>
              <a:ea typeface="Open Sans" panose="020B0606030504020204" pitchFamily="34" charset="0"/>
              <a:cs typeface="Open Sans" panose="020B0606030504020204" pitchFamily="34" charset="0"/>
            </a:endParaRPr>
          </a:p>
          <a:p>
            <a:endParaRPr lang="es-CO" sz="2400" dirty="0">
              <a:latin typeface="Open Sans" panose="020B0606030504020204" pitchFamily="34" charset="0"/>
              <a:ea typeface="Open Sans" panose="020B0606030504020204" pitchFamily="34" charset="0"/>
              <a:cs typeface="Open Sans" panose="020B0606030504020204" pitchFamily="34" charset="0"/>
            </a:endParaRPr>
          </a:p>
        </p:txBody>
      </p:sp>
      <p:pic>
        <p:nvPicPr>
          <p:cNvPr id="6" name="synthesize (32)">
            <a:hlinkClick r:id="" action="ppaction://media"/>
            <a:extLst>
              <a:ext uri="{FF2B5EF4-FFF2-40B4-BE49-F238E27FC236}">
                <a16:creationId xmlns:a16="http://schemas.microsoft.com/office/drawing/2014/main" id="{D8321A03-EAB4-85E1-2E64-A77FDEC6C87D}"/>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47166" y="234107"/>
            <a:ext cx="915216" cy="915216"/>
          </a:xfrm>
          <a:prstGeom prst="rect">
            <a:avLst/>
          </a:prstGeom>
        </p:spPr>
      </p:pic>
    </p:spTree>
    <p:extLst>
      <p:ext uri="{BB962C8B-B14F-4D97-AF65-F5344CB8AC3E}">
        <p14:creationId xmlns:p14="http://schemas.microsoft.com/office/powerpoint/2010/main" val="40846511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6936"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C4CF90D9-5D20-35ED-53A9-B28C8BDE3878}"/>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A6EDE160-56AB-3F56-C2F4-D90CBC02FCFC}"/>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t>24</a:t>
            </a:fld>
            <a:endParaRPr lang="sv-SE" sz="1000" b="1" dirty="0">
              <a:solidFill>
                <a:schemeClr val="bg1"/>
              </a:solidFill>
            </a:endParaRPr>
          </a:p>
        </p:txBody>
      </p:sp>
      <p:sp>
        <p:nvSpPr>
          <p:cNvPr id="2" name="Rectangle 1">
            <a:extLst>
              <a:ext uri="{FF2B5EF4-FFF2-40B4-BE49-F238E27FC236}">
                <a16:creationId xmlns:a16="http://schemas.microsoft.com/office/drawing/2014/main" id="{AF8EF626-0075-4748-A11C-1E890929CA3B}"/>
              </a:ext>
            </a:extLst>
          </p:cNvPr>
          <p:cNvSpPr/>
          <p:nvPr/>
        </p:nvSpPr>
        <p:spPr>
          <a:xfrm>
            <a:off x="701472" y="1103614"/>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10.4.3 Equação geral da UDC</a:t>
            </a:r>
          </a:p>
        </p:txBody>
      </p:sp>
      <p:sp>
        <p:nvSpPr>
          <p:cNvPr id="4" name="Title 10">
            <a:extLst>
              <a:ext uri="{FF2B5EF4-FFF2-40B4-BE49-F238E27FC236}">
                <a16:creationId xmlns:a16="http://schemas.microsoft.com/office/drawing/2014/main" id="{77F24F01-C547-91B1-B57A-C09B21CA1E97}"/>
              </a:ext>
            </a:extLst>
          </p:cNvPr>
          <p:cNvSpPr txBox="1">
            <a:spLocks/>
          </p:cNvSpPr>
          <p:nvPr/>
        </p:nvSpPr>
        <p:spPr>
          <a:xfrm>
            <a:off x="572885" y="11897"/>
            <a:ext cx="10714240" cy="102944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3600" dirty="0">
                <a:latin typeface="Open Sans"/>
                <a:ea typeface="Open Sans" panose="020B0606030504020204" pitchFamily="34" charset="0"/>
                <a:cs typeface="Open Sans" panose="020B0606030504020204" pitchFamily="34" charset="0"/>
                <a:sym typeface="Bodoni SvtyTwo ITC TT-Book"/>
              </a:rPr>
              <a:t>10.4 Margem de reserva em OSeMOSYS  </a:t>
            </a:r>
          </a:p>
        </p:txBody>
      </p:sp>
      <p:sp>
        <p:nvSpPr>
          <p:cNvPr id="5" name="TextBox 4">
            <a:extLst>
              <a:ext uri="{FF2B5EF4-FFF2-40B4-BE49-F238E27FC236}">
                <a16:creationId xmlns:a16="http://schemas.microsoft.com/office/drawing/2014/main" id="{B0C8E7EB-45A1-2142-8F96-A7BF3CEECEB0}"/>
              </a:ext>
            </a:extLst>
          </p:cNvPr>
          <p:cNvSpPr txBox="1"/>
          <p:nvPr/>
        </p:nvSpPr>
        <p:spPr>
          <a:xfrm>
            <a:off x="643006" y="1710137"/>
            <a:ext cx="10905988" cy="461665"/>
          </a:xfrm>
          <a:prstGeom prst="rect">
            <a:avLst/>
          </a:prstGeom>
          <a:noFill/>
        </p:spPr>
        <p:txBody>
          <a:bodyPr wrap="square">
            <a:spAutoFit/>
          </a:bodyPr>
          <a:lstStyle/>
          <a:p>
            <a:r>
              <a:rPr lang="es-CO" sz="2400" dirty="0">
                <a:latin typeface="Open Sans" panose="020B0606030504020204" pitchFamily="34" charset="0"/>
                <a:ea typeface="Open Sans" panose="020B0606030504020204" pitchFamily="34" charset="0"/>
                <a:cs typeface="Open Sans" panose="020B0606030504020204" pitchFamily="34" charset="0"/>
              </a:rPr>
              <a:t>Em </a:t>
            </a:r>
            <a:r>
              <a:rPr lang="es-CO" sz="2400" dirty="0" err="1">
                <a:latin typeface="Open Sans" panose="020B0606030504020204" pitchFamily="34" charset="0"/>
                <a:ea typeface="Open Sans" panose="020B0606030504020204" pitchFamily="34" charset="0"/>
                <a:cs typeface="Open Sans" panose="020B0606030504020204" pitchFamily="34" charset="0"/>
              </a:rPr>
              <a:t>termos </a:t>
            </a:r>
            <a:r>
              <a:rPr lang="es-CO" sz="2400" dirty="0">
                <a:latin typeface="Open Sans" panose="020B0606030504020204" pitchFamily="34" charset="0"/>
                <a:ea typeface="Open Sans" panose="020B0606030504020204" pitchFamily="34" charset="0"/>
                <a:cs typeface="Open Sans" panose="020B0606030504020204" pitchFamily="34" charset="0"/>
              </a:rPr>
              <a:t>simples, </a:t>
            </a:r>
            <a:r>
              <a:rPr lang="es-CO" sz="2400" dirty="0" err="1">
                <a:latin typeface="Open Sans" panose="020B0606030504020204" pitchFamily="34" charset="0"/>
                <a:ea typeface="Open Sans" panose="020B0606030504020204" pitchFamily="34" charset="0"/>
                <a:cs typeface="Open Sans" panose="020B0606030504020204" pitchFamily="34" charset="0"/>
              </a:rPr>
              <a:t>os UDCs têm a seguinte equação de geração</a:t>
            </a:r>
            <a:r>
              <a:rPr lang="es-CO" sz="2400" dirty="0">
                <a:latin typeface="Open Sans" panose="020B0606030504020204" pitchFamily="34" charset="0"/>
                <a:ea typeface="Open Sans" panose="020B0606030504020204" pitchFamily="34" charset="0"/>
                <a:cs typeface="Open Sans" panose="020B0606030504020204" pitchFamily="34" charset="0"/>
              </a:rPr>
              <a:t>:</a:t>
            </a:r>
          </a:p>
        </p:txBody>
      </p:sp>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836AC7BE-B9F5-B710-7A68-B3AD63B4FB21}"/>
                  </a:ext>
                </a:extLst>
              </p:cNvPr>
              <p:cNvSpPr txBox="1"/>
              <p:nvPr/>
            </p:nvSpPr>
            <p:spPr>
              <a:xfrm>
                <a:off x="1385682" y="2656402"/>
                <a:ext cx="9088645" cy="1153777"/>
              </a:xfrm>
              <a:prstGeom prst="rect">
                <a:avLst/>
              </a:prstGeom>
              <a:noFill/>
            </p:spPr>
            <p:txBody>
              <a:bodyPr wrap="square">
                <a:spAutoFit/>
              </a:bodyPr>
              <a:lstStyle/>
              <a:p>
                <a:pPr algn="ctr">
                  <a:lnSpc>
                    <a:spcPct val="107000"/>
                  </a:lnSpc>
                  <a:spcAft>
                    <a:spcPts val="800"/>
                  </a:spcAft>
                </a:pPr>
                <a14:m>
                  <m:oMathPara xmlns:m="http://schemas.openxmlformats.org/officeDocument/2006/math">
                    <m:oMathParaPr>
                      <m:jc m:val="centerGroup"/>
                    </m:oMathParaPr>
                    <m:oMath xmlns:m="http://schemas.openxmlformats.org/officeDocument/2006/math">
                      <m:nary>
                        <m:naryPr>
                          <m:chr m:val="∑"/>
                          <m:supHide m:val="on"/>
                          <m:ctrlPr>
                            <a:rPr lang="en-GB" sz="2400" i="1" dirty="0" smtClean="0">
                              <a:latin typeface="Cambria Math" panose="02040503050406030204" pitchFamily="18" charset="0"/>
                              <a:ea typeface="Cambria Math" panose="02040503050406030204" pitchFamily="18" charset="0"/>
                            </a:rPr>
                          </m:ctrlPr>
                        </m:naryPr>
                        <m:sub>
                          <m:r>
                            <m:rPr>
                              <m:sty m:val="p"/>
                              <m:brk m:alnAt="23"/>
                            </m:rPr>
                            <a:rPr lang="en-GB" sz="2400" b="0" i="0" dirty="0" smtClean="0">
                              <a:latin typeface="Cambria Math" panose="02040503050406030204" pitchFamily="18" charset="0"/>
                              <a:ea typeface="Cambria Math" panose="02040503050406030204" pitchFamily="18" charset="0"/>
                            </a:rPr>
                            <m:t>t</m:t>
                          </m:r>
                        </m:sub>
                        <m:sup/>
                        <m:e>
                          <m:sSub>
                            <m:sSubPr>
                              <m:ctrlPr>
                                <a:rPr lang="es-CO" sz="2400" i="1">
                                  <a:latin typeface="Cambria Math" panose="02040503050406030204" pitchFamily="18" charset="0"/>
                                  <a:ea typeface="Cambria Math" panose="02040503050406030204" pitchFamily="18" charset="0"/>
                                  <a:cs typeface="Cambria Math" panose="02040503050406030204" pitchFamily="18" charset="0"/>
                                </a:rPr>
                              </m:ctrlPr>
                            </m:sSubPr>
                            <m:e>
                              <m:r>
                                <a:rPr lang="en-GB" sz="2400" b="0" i="0">
                                  <a:latin typeface="Cambria Math" panose="02040503050406030204" pitchFamily="18" charset="0"/>
                                  <a:ea typeface="Cambria Math" panose="02040503050406030204" pitchFamily="18" charset="0"/>
                                  <a:cs typeface="Cambria Math" panose="02040503050406030204" pitchFamily="18" charset="0"/>
                                </a:rPr>
                                <m:t>(</m:t>
                              </m:r>
                              <m:r>
                                <m:rPr>
                                  <m:sty m:val="p"/>
                                </m:rPr>
                                <a:rPr lang="en-GB" sz="2400" b="0" i="0" smtClean="0">
                                  <a:latin typeface="Cambria Math" panose="02040503050406030204" pitchFamily="18" charset="0"/>
                                  <a:ea typeface="Cambria Math" panose="02040503050406030204" pitchFamily="18" charset="0"/>
                                  <a:cs typeface="Cambria Math" panose="02040503050406030204" pitchFamily="18" charset="0"/>
                                </a:rPr>
                                <m:t>Chosen</m:t>
                              </m:r>
                              <m:r>
                                <a:rPr lang="en-GB" sz="2400" b="0" i="0" smtClean="0">
                                  <a:latin typeface="Cambria Math" panose="02040503050406030204" pitchFamily="18" charset="0"/>
                                  <a:ea typeface="Cambria Math" panose="02040503050406030204" pitchFamily="18" charset="0"/>
                                  <a:cs typeface="Cambria Math" panose="02040503050406030204" pitchFamily="18" charset="0"/>
                                </a:rPr>
                                <m:t> </m:t>
                              </m:r>
                              <m:r>
                                <m:rPr>
                                  <m:sty m:val="p"/>
                                </m:rPr>
                                <a:rPr lang="en-GB" sz="2400" b="0" i="0" smtClean="0">
                                  <a:latin typeface="Cambria Math" panose="02040503050406030204" pitchFamily="18" charset="0"/>
                                  <a:ea typeface="Cambria Math" panose="02040503050406030204" pitchFamily="18" charset="0"/>
                                  <a:cs typeface="Cambria Math" panose="02040503050406030204" pitchFamily="18" charset="0"/>
                                </a:rPr>
                                <m:t>variable</m:t>
                              </m:r>
                              <m:r>
                                <a:rPr lang="en-GB" sz="2400" b="0" i="0">
                                  <a:latin typeface="Cambria Math" panose="02040503050406030204" pitchFamily="18" charset="0"/>
                                  <a:ea typeface="Cambria Math" panose="02040503050406030204" pitchFamily="18" charset="0"/>
                                  <a:cs typeface="Cambria Math" panose="02040503050406030204" pitchFamily="18" charset="0"/>
                                </a:rPr>
                                <m:t> </m:t>
                              </m:r>
                            </m:e>
                            <m:sub>
                              <m:r>
                                <m:rPr>
                                  <m:sty m:val="p"/>
                                </m:rPr>
                                <a:rPr lang="en-GB" sz="2400" b="0" i="0">
                                  <a:latin typeface="Cambria Math" panose="02040503050406030204" pitchFamily="18" charset="0"/>
                                  <a:ea typeface="Cambria Math" panose="02040503050406030204" pitchFamily="18" charset="0"/>
                                  <a:cs typeface="Cambria Math" panose="02040503050406030204" pitchFamily="18" charset="0"/>
                                </a:rPr>
                                <m:t>t</m:t>
                              </m:r>
                            </m:sub>
                          </m:sSub>
                          <m:r>
                            <a:rPr lang="en-GB" sz="2400" b="0" i="0" smtClean="0">
                              <a:latin typeface="Cambria Math" panose="02040503050406030204" pitchFamily="18" charset="0"/>
                              <a:ea typeface="Cambria Math" panose="02040503050406030204" pitchFamily="18" charset="0"/>
                              <a:cs typeface="Cambria Math" panose="02040503050406030204" pitchFamily="18" charset="0"/>
                            </a:rPr>
                            <m:t> </m:t>
                          </m:r>
                          <m:r>
                            <a:rPr lang="en-GB" sz="2400" b="0" i="0">
                              <a:latin typeface="Cambria Math" panose="02040503050406030204" pitchFamily="18" charset="0"/>
                              <a:ea typeface="Cambria Math" panose="02040503050406030204" pitchFamily="18" charset="0"/>
                              <a:cs typeface="Cambria Math" panose="02040503050406030204" pitchFamily="18" charset="0"/>
                            </a:rPr>
                            <m:t>∗</m:t>
                          </m:r>
                          <m:sSub>
                            <m:sSubPr>
                              <m:ctrlPr>
                                <a:rPr lang="es-CO" sz="2400" i="1">
                                  <a:latin typeface="Cambria Math" panose="02040503050406030204" pitchFamily="18" charset="0"/>
                                  <a:ea typeface="Cambria Math" panose="02040503050406030204" pitchFamily="18" charset="0"/>
                                  <a:cs typeface="Cambria Math" panose="02040503050406030204" pitchFamily="18" charset="0"/>
                                </a:rPr>
                              </m:ctrlPr>
                            </m:sSubPr>
                            <m:e>
                              <m:r>
                                <m:rPr>
                                  <m:sty m:val="p"/>
                                </m:rPr>
                                <a:rPr lang="en-GB" sz="2400" b="0" i="0" smtClean="0">
                                  <a:latin typeface="Cambria Math" panose="02040503050406030204" pitchFamily="18" charset="0"/>
                                  <a:ea typeface="Cambria Math" panose="02040503050406030204" pitchFamily="18" charset="0"/>
                                  <a:cs typeface="Cambria Math" panose="02040503050406030204" pitchFamily="18" charset="0"/>
                                </a:rPr>
                                <m:t>Multiplier</m:t>
                              </m:r>
                            </m:e>
                            <m:sub>
                              <m:r>
                                <m:rPr>
                                  <m:sty m:val="p"/>
                                </m:rPr>
                                <a:rPr lang="en-GB" sz="2400" b="0" i="0">
                                  <a:latin typeface="Cambria Math" panose="02040503050406030204" pitchFamily="18" charset="0"/>
                                  <a:ea typeface="Cambria Math" panose="02040503050406030204" pitchFamily="18" charset="0"/>
                                  <a:cs typeface="Cambria Math" panose="02040503050406030204" pitchFamily="18" charset="0"/>
                                </a:rPr>
                                <m:t>t</m:t>
                              </m:r>
                            </m:sub>
                          </m:sSub>
                          <m:r>
                            <a:rPr lang="en-GB" sz="2400" b="0" i="0">
                              <a:latin typeface="Cambria Math" panose="02040503050406030204" pitchFamily="18" charset="0"/>
                              <a:ea typeface="Cambria Math" panose="02040503050406030204" pitchFamily="18" charset="0"/>
                              <a:cs typeface="Cambria Math" panose="02040503050406030204" pitchFamily="18" charset="0"/>
                            </a:rPr>
                            <m:t>)</m:t>
                          </m:r>
                        </m:e>
                      </m:nary>
                      <m:r>
                        <a:rPr lang="es-CO" sz="2400" b="0" i="0" dirty="0">
                          <a:latin typeface="Cambria Math" panose="02040503050406030204" pitchFamily="18" charset="0"/>
                          <a:ea typeface="Cambria Math" panose="02040503050406030204" pitchFamily="18" charset="0"/>
                          <a:cs typeface="Cambria Math" panose="02040503050406030204" pitchFamily="18" charset="0"/>
                        </a:rPr>
                        <m:t>≤</m:t>
                      </m:r>
                      <m:d>
                        <m:dPr>
                          <m:ctrlPr>
                            <a:rPr lang="en-GB" sz="2400" i="1" dirty="0" smtClean="0">
                              <a:latin typeface="Cambria Math" panose="02040503050406030204" pitchFamily="18" charset="0"/>
                              <a:ea typeface="Cambria Math" panose="02040503050406030204" pitchFamily="18" charset="0"/>
                              <a:cs typeface="Cambria Math" panose="02040503050406030204" pitchFamily="18" charset="0"/>
                            </a:rPr>
                          </m:ctrlPr>
                        </m:dPr>
                        <m:e>
                          <m:r>
                            <m:rPr>
                              <m:sty m:val="p"/>
                            </m:rPr>
                            <a:rPr lang="en-GB" sz="2400" b="0" i="0" dirty="0" smtClean="0">
                              <a:latin typeface="Cambria Math" panose="02040503050406030204" pitchFamily="18" charset="0"/>
                              <a:ea typeface="Cambria Math" panose="02040503050406030204" pitchFamily="18" charset="0"/>
                              <a:cs typeface="Cambria Math" panose="02040503050406030204" pitchFamily="18" charset="0"/>
                            </a:rPr>
                            <m:t>or</m:t>
                          </m:r>
                          <m:r>
                            <a:rPr lang="en-GB" sz="2400" b="0" i="0" dirty="0" smtClean="0">
                              <a:latin typeface="Cambria Math" panose="02040503050406030204" pitchFamily="18" charset="0"/>
                              <a:ea typeface="Cambria Math" panose="02040503050406030204" pitchFamily="18" charset="0"/>
                              <a:cs typeface="Cambria Math" panose="02040503050406030204" pitchFamily="18" charset="0"/>
                            </a:rPr>
                            <m:t>=</m:t>
                          </m:r>
                        </m:e>
                      </m:d>
                      <m:r>
                        <a:rPr lang="en-GB" sz="2400" b="0" i="0" dirty="0" smtClean="0">
                          <a:latin typeface="Cambria Math" panose="02040503050406030204" pitchFamily="18" charset="0"/>
                          <a:ea typeface="Cambria Math" panose="02040503050406030204" pitchFamily="18" charset="0"/>
                          <a:cs typeface="Cambria Math" panose="02040503050406030204" pitchFamily="18" charset="0"/>
                        </a:rPr>
                        <m:t> </m:t>
                      </m:r>
                      <m:r>
                        <m:rPr>
                          <m:sty m:val="p"/>
                        </m:rPr>
                        <a:rPr lang="en-GB" sz="2400" b="0" i="0" dirty="0" smtClean="0">
                          <a:latin typeface="Cambria Math" panose="02040503050406030204" pitchFamily="18" charset="0"/>
                          <a:ea typeface="Cambria Math" panose="02040503050406030204" pitchFamily="18" charset="0"/>
                          <a:cs typeface="Cambria Math" panose="02040503050406030204" pitchFamily="18" charset="0"/>
                        </a:rPr>
                        <m:t>UDC</m:t>
                      </m:r>
                      <m:r>
                        <a:rPr lang="es-CO" sz="2400" b="0" i="0" dirty="0" smtClean="0">
                          <a:latin typeface="Cambria Math" panose="02040503050406030204" pitchFamily="18" charset="0"/>
                          <a:ea typeface="Cambria Math" panose="02040503050406030204" pitchFamily="18" charset="0"/>
                          <a:cs typeface="Cambria Math" panose="02040503050406030204" pitchFamily="18" charset="0"/>
                        </a:rPr>
                        <m:t> </m:t>
                      </m:r>
                      <m:r>
                        <m:rPr>
                          <m:sty m:val="p"/>
                        </m:rPr>
                        <a:rPr lang="es-CO" sz="2400" b="0" i="0" dirty="0" smtClean="0">
                          <a:latin typeface="Cambria Math" panose="02040503050406030204" pitchFamily="18" charset="0"/>
                          <a:ea typeface="Cambria Math" panose="02040503050406030204" pitchFamily="18" charset="0"/>
                          <a:cs typeface="Cambria Math" panose="02040503050406030204" pitchFamily="18" charset="0"/>
                        </a:rPr>
                        <m:t>constant</m:t>
                      </m:r>
                    </m:oMath>
                  </m:oMathPara>
                </a14:m>
                <a:endParaRPr lang="es-CO" sz="1800" dirty="0">
                  <a:effectLst/>
                  <a:latin typeface="Arial" panose="020B0604020202020204" pitchFamily="34" charset="0"/>
                  <a:ea typeface="Arial" panose="020B0604020202020204" pitchFamily="34" charset="0"/>
                </a:endParaRPr>
              </a:p>
            </p:txBody>
          </p:sp>
        </mc:Choice>
        <mc:Fallback xmlns:p14="http://schemas.microsoft.com/office/powerpoint/2010/main" xmlns:a16="http://schemas.microsoft.com/office/drawing/2014/main" xmlns="">
          <p:sp>
            <p:nvSpPr>
              <p:cNvPr id="6" name="TextBox 5">
                <a:extLst>
                  <a:ext uri="{FF2B5EF4-FFF2-40B4-BE49-F238E27FC236}">
                    <a16:creationId xmlns:a16="http://schemas.microsoft.com/office/drawing/2014/main" id="{836AC7BE-B9F5-B710-7A68-B3AD63B4FB21}"/>
                  </a:ext>
                </a:extLst>
              </p:cNvPr>
              <p:cNvSpPr txBox="1">
                <a:spLocks noRot="1" noChangeAspect="1" noMove="1" noResize="1" noEditPoints="1" noAdjustHandles="1" noChangeArrowheads="1" noChangeShapeType="1" noTextEdit="1"/>
              </p:cNvSpPr>
              <p:nvPr/>
            </p:nvSpPr>
            <p:spPr>
              <a:xfrm>
                <a:off x="1385682" y="2656402"/>
                <a:ext cx="9088645" cy="1153777"/>
              </a:xfrm>
              <a:prstGeom prst="rect">
                <a:avLst/>
              </a:prstGeom>
              <a:blipFill>
                <a:blip r:embed="rId5"/>
                <a:stretch>
                  <a:fillRect l="-5439" t="-107692" b="-147253"/>
                </a:stretch>
              </a:blipFill>
            </p:spPr>
            <p:txBody>
              <a:bodyPr/>
              <a:lstStyle/>
              <a:p>
                <a:r>
                  <a:rPr lang="en-GB">
                    <a:noFill/>
                  </a:rPr>
                  <a:t> </a:t>
                </a:r>
              </a:p>
            </p:txBody>
          </p:sp>
        </mc:Fallback>
      </mc:AlternateContent>
      <p:sp>
        <p:nvSpPr>
          <p:cNvPr id="9" name="TextBox 8">
            <a:extLst>
              <a:ext uri="{FF2B5EF4-FFF2-40B4-BE49-F238E27FC236}">
                <a16:creationId xmlns:a16="http://schemas.microsoft.com/office/drawing/2014/main" id="{D8644451-802F-3793-3208-AA4B09773777}"/>
              </a:ext>
            </a:extLst>
          </p:cNvPr>
          <p:cNvSpPr txBox="1"/>
          <p:nvPr/>
        </p:nvSpPr>
        <p:spPr>
          <a:xfrm>
            <a:off x="895350" y="3901369"/>
            <a:ext cx="9353550" cy="461665"/>
          </a:xfrm>
          <a:prstGeom prst="rect">
            <a:avLst/>
          </a:prstGeom>
          <a:noFill/>
        </p:spPr>
        <p:txBody>
          <a:bodyPr wrap="square" rtlCol="0">
            <a:spAutoFit/>
          </a:bodyPr>
          <a:lstStyle/>
          <a:p>
            <a:endParaRPr lang="en-GB" sz="2400" dirty="0">
              <a:latin typeface="Open Sans" panose="020B0606030504020204" pitchFamily="34" charset="0"/>
              <a:ea typeface="Open Sans" panose="020B0606030504020204" pitchFamily="34" charset="0"/>
              <a:cs typeface="Open Sans" panose="020B0606030504020204" pitchFamily="34" charset="0"/>
            </a:endParaRPr>
          </a:p>
        </p:txBody>
      </p:sp>
      <p:pic>
        <p:nvPicPr>
          <p:cNvPr id="7" name="synthesize (33)">
            <a:hlinkClick r:id="" action="ppaction://media"/>
            <a:extLst>
              <a:ext uri="{FF2B5EF4-FFF2-40B4-BE49-F238E27FC236}">
                <a16:creationId xmlns:a16="http://schemas.microsoft.com/office/drawing/2014/main" id="{5248E282-5729-A28D-6F38-0384DDEB8651}"/>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503921" y="335033"/>
            <a:ext cx="928279" cy="928279"/>
          </a:xfrm>
          <a:prstGeom prst="rect">
            <a:avLst/>
          </a:prstGeom>
        </p:spPr>
      </p:pic>
    </p:spTree>
    <p:extLst>
      <p:ext uri="{BB962C8B-B14F-4D97-AF65-F5344CB8AC3E}">
        <p14:creationId xmlns:p14="http://schemas.microsoft.com/office/powerpoint/2010/main" val="17648002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4288"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A70EC3EF-E2AD-E189-559C-C7B40B88415E}"/>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6BD4CF2D-D63C-744D-BF9C-398028D4015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t>25</a:t>
            </a:fld>
            <a:endParaRPr lang="sv-SE" sz="1000" b="1" dirty="0">
              <a:solidFill>
                <a:schemeClr val="bg1"/>
              </a:solidFill>
            </a:endParaRPr>
          </a:p>
        </p:txBody>
      </p:sp>
      <p:sp>
        <p:nvSpPr>
          <p:cNvPr id="2" name="Rectangle 1">
            <a:extLst>
              <a:ext uri="{FF2B5EF4-FFF2-40B4-BE49-F238E27FC236}">
                <a16:creationId xmlns:a16="http://schemas.microsoft.com/office/drawing/2014/main" id="{8621AE4C-12EA-AD4E-A463-5D35B0987F15}"/>
              </a:ext>
            </a:extLst>
          </p:cNvPr>
          <p:cNvSpPr/>
          <p:nvPr/>
        </p:nvSpPr>
        <p:spPr>
          <a:xfrm>
            <a:off x="701472" y="1103614"/>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10.4.4 Equação geral da UDC</a:t>
            </a:r>
          </a:p>
        </p:txBody>
      </p:sp>
      <p:sp>
        <p:nvSpPr>
          <p:cNvPr id="4" name="Title 10">
            <a:extLst>
              <a:ext uri="{FF2B5EF4-FFF2-40B4-BE49-F238E27FC236}">
                <a16:creationId xmlns:a16="http://schemas.microsoft.com/office/drawing/2014/main" id="{CDA4A2C6-8913-817D-15C2-5445B62F29D7}"/>
              </a:ext>
            </a:extLst>
          </p:cNvPr>
          <p:cNvSpPr txBox="1">
            <a:spLocks/>
          </p:cNvSpPr>
          <p:nvPr/>
        </p:nvSpPr>
        <p:spPr>
          <a:xfrm>
            <a:off x="572885" y="11897"/>
            <a:ext cx="10714240" cy="102944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3600" dirty="0">
                <a:latin typeface="Open Sans"/>
                <a:ea typeface="Open Sans" panose="020B0606030504020204" pitchFamily="34" charset="0"/>
                <a:cs typeface="Open Sans" panose="020B0606030504020204" pitchFamily="34" charset="0"/>
                <a:sym typeface="Bodoni SvtyTwo ITC TT-Book"/>
              </a:rPr>
              <a:t>10.4 Margem de reserva em OSeMOSYS  </a:t>
            </a:r>
          </a:p>
        </p:txBody>
      </p:sp>
      <p:sp>
        <p:nvSpPr>
          <p:cNvPr id="5" name="TextBox 4">
            <a:extLst>
              <a:ext uri="{FF2B5EF4-FFF2-40B4-BE49-F238E27FC236}">
                <a16:creationId xmlns:a16="http://schemas.microsoft.com/office/drawing/2014/main" id="{33293B77-6D76-130B-F5DE-8F01061F17D0}"/>
              </a:ext>
            </a:extLst>
          </p:cNvPr>
          <p:cNvSpPr txBox="1"/>
          <p:nvPr/>
        </p:nvSpPr>
        <p:spPr>
          <a:xfrm>
            <a:off x="643006" y="1710137"/>
            <a:ext cx="10905988" cy="461665"/>
          </a:xfrm>
          <a:prstGeom prst="rect">
            <a:avLst/>
          </a:prstGeom>
          <a:noFill/>
        </p:spPr>
        <p:txBody>
          <a:bodyPr wrap="square">
            <a:spAutoFit/>
          </a:bodyPr>
          <a:lstStyle/>
          <a:p>
            <a:r>
              <a:rPr lang="en-GB" sz="2400" dirty="0">
                <a:latin typeface="Open Sans" panose="020B0606030504020204" pitchFamily="34" charset="0"/>
                <a:ea typeface="Open Sans" panose="020B0606030504020204" pitchFamily="34" charset="0"/>
                <a:cs typeface="Open Sans" panose="020B0606030504020204" pitchFamily="34" charset="0"/>
              </a:rPr>
              <a:t>Para criar e personalizar o UDC, o usuário escolhe</a:t>
            </a:r>
            <a:r>
              <a:rPr lang="es-CO" sz="2400" dirty="0">
                <a:latin typeface="Open Sans" panose="020B0606030504020204" pitchFamily="34" charset="0"/>
                <a:ea typeface="Open Sans" panose="020B0606030504020204" pitchFamily="34" charset="0"/>
                <a:cs typeface="Open Sans" panose="020B0606030504020204" pitchFamily="34" charset="0"/>
              </a:rPr>
              <a:t>:</a:t>
            </a:r>
          </a:p>
        </p:txBody>
      </p:sp>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3AAD924C-8A38-7681-9DBE-0E840A4F00D7}"/>
                  </a:ext>
                </a:extLst>
              </p:cNvPr>
              <p:cNvSpPr txBox="1"/>
              <p:nvPr/>
            </p:nvSpPr>
            <p:spPr>
              <a:xfrm>
                <a:off x="1385682" y="2312534"/>
                <a:ext cx="9088645" cy="1153777"/>
              </a:xfrm>
              <a:prstGeom prst="rect">
                <a:avLst/>
              </a:prstGeom>
              <a:noFill/>
            </p:spPr>
            <p:txBody>
              <a:bodyPr wrap="square">
                <a:spAutoFit/>
              </a:bodyPr>
              <a:lstStyle/>
              <a:p>
                <a:pPr algn="ctr">
                  <a:lnSpc>
                    <a:spcPct val="107000"/>
                  </a:lnSpc>
                  <a:spcAft>
                    <a:spcPts val="800"/>
                  </a:spcAft>
                </a:pPr>
                <a14:m>
                  <m:oMathPara xmlns:m="http://schemas.openxmlformats.org/officeDocument/2006/math">
                    <m:oMathParaPr>
                      <m:jc m:val="centerGroup"/>
                    </m:oMathParaPr>
                    <m:oMath xmlns:m="http://schemas.openxmlformats.org/officeDocument/2006/math">
                      <m:nary>
                        <m:naryPr>
                          <m:chr m:val="∑"/>
                          <m:supHide m:val="on"/>
                          <m:ctrlPr>
                            <a:rPr lang="en-GB" sz="2400" i="1" dirty="0" smtClean="0">
                              <a:latin typeface="Cambria Math" panose="02040503050406030204" pitchFamily="18" charset="0"/>
                              <a:ea typeface="Cambria Math" panose="02040503050406030204" pitchFamily="18" charset="0"/>
                            </a:rPr>
                          </m:ctrlPr>
                        </m:naryPr>
                        <m:sub>
                          <m:r>
                            <m:rPr>
                              <m:sty m:val="p"/>
                              <m:brk m:alnAt="23"/>
                            </m:rPr>
                            <a:rPr lang="en-GB" sz="2400" b="0" i="0" dirty="0" smtClean="0">
                              <a:latin typeface="Cambria Math" panose="02040503050406030204" pitchFamily="18" charset="0"/>
                              <a:ea typeface="Cambria Math" panose="02040503050406030204" pitchFamily="18" charset="0"/>
                            </a:rPr>
                            <m:t>t</m:t>
                          </m:r>
                        </m:sub>
                        <m:sup/>
                        <m:e>
                          <m:sSub>
                            <m:sSubPr>
                              <m:ctrlPr>
                                <a:rPr lang="es-CO" sz="2400" i="1">
                                  <a:latin typeface="Cambria Math" panose="02040503050406030204" pitchFamily="18" charset="0"/>
                                  <a:ea typeface="Cambria Math" panose="02040503050406030204" pitchFamily="18" charset="0"/>
                                  <a:cs typeface="Cambria Math" panose="02040503050406030204" pitchFamily="18" charset="0"/>
                                </a:rPr>
                              </m:ctrlPr>
                            </m:sSubPr>
                            <m:e>
                              <m:r>
                                <a:rPr lang="en-GB" sz="2400" b="0" i="0">
                                  <a:latin typeface="Cambria Math" panose="02040503050406030204" pitchFamily="18" charset="0"/>
                                  <a:ea typeface="Cambria Math" panose="02040503050406030204" pitchFamily="18" charset="0"/>
                                  <a:cs typeface="Cambria Math" panose="02040503050406030204" pitchFamily="18" charset="0"/>
                                </a:rPr>
                                <m:t>(</m:t>
                              </m:r>
                              <m:r>
                                <m:rPr>
                                  <m:sty m:val="p"/>
                                </m:rPr>
                                <a:rPr lang="en-GB" sz="2400" b="0" i="0" smtClean="0">
                                  <a:latin typeface="Cambria Math" panose="02040503050406030204" pitchFamily="18" charset="0"/>
                                  <a:ea typeface="Cambria Math" panose="02040503050406030204" pitchFamily="18" charset="0"/>
                                  <a:cs typeface="Cambria Math" panose="02040503050406030204" pitchFamily="18" charset="0"/>
                                </a:rPr>
                                <m:t>Chosen</m:t>
                              </m:r>
                              <m:r>
                                <a:rPr lang="en-GB" sz="2400" b="0" i="0" smtClean="0">
                                  <a:latin typeface="Cambria Math" panose="02040503050406030204" pitchFamily="18" charset="0"/>
                                  <a:ea typeface="Cambria Math" panose="02040503050406030204" pitchFamily="18" charset="0"/>
                                  <a:cs typeface="Cambria Math" panose="02040503050406030204" pitchFamily="18" charset="0"/>
                                </a:rPr>
                                <m:t> </m:t>
                              </m:r>
                              <m:r>
                                <m:rPr>
                                  <m:sty m:val="p"/>
                                </m:rPr>
                                <a:rPr lang="en-GB" sz="2400" b="0" i="0" smtClean="0">
                                  <a:latin typeface="Cambria Math" panose="02040503050406030204" pitchFamily="18" charset="0"/>
                                  <a:ea typeface="Cambria Math" panose="02040503050406030204" pitchFamily="18" charset="0"/>
                                  <a:cs typeface="Cambria Math" panose="02040503050406030204" pitchFamily="18" charset="0"/>
                                </a:rPr>
                                <m:t>variable</m:t>
                              </m:r>
                              <m:r>
                                <a:rPr lang="en-GB" sz="2400" b="0" i="0">
                                  <a:latin typeface="Cambria Math" panose="02040503050406030204" pitchFamily="18" charset="0"/>
                                  <a:ea typeface="Cambria Math" panose="02040503050406030204" pitchFamily="18" charset="0"/>
                                  <a:cs typeface="Cambria Math" panose="02040503050406030204" pitchFamily="18" charset="0"/>
                                </a:rPr>
                                <m:t> </m:t>
                              </m:r>
                            </m:e>
                            <m:sub>
                              <m:r>
                                <m:rPr>
                                  <m:sty m:val="p"/>
                                </m:rPr>
                                <a:rPr lang="en-GB" sz="2400" b="0" i="0">
                                  <a:latin typeface="Cambria Math" panose="02040503050406030204" pitchFamily="18" charset="0"/>
                                  <a:ea typeface="Cambria Math" panose="02040503050406030204" pitchFamily="18" charset="0"/>
                                  <a:cs typeface="Cambria Math" panose="02040503050406030204" pitchFamily="18" charset="0"/>
                                </a:rPr>
                                <m:t>t</m:t>
                              </m:r>
                            </m:sub>
                          </m:sSub>
                          <m:r>
                            <a:rPr lang="en-GB" sz="2400" b="0" i="0" smtClean="0">
                              <a:latin typeface="Cambria Math" panose="02040503050406030204" pitchFamily="18" charset="0"/>
                              <a:ea typeface="Cambria Math" panose="02040503050406030204" pitchFamily="18" charset="0"/>
                              <a:cs typeface="Cambria Math" panose="02040503050406030204" pitchFamily="18" charset="0"/>
                            </a:rPr>
                            <m:t> </m:t>
                          </m:r>
                          <m:r>
                            <a:rPr lang="en-GB" sz="2400" b="0" i="0">
                              <a:latin typeface="Cambria Math" panose="02040503050406030204" pitchFamily="18" charset="0"/>
                              <a:ea typeface="Cambria Math" panose="02040503050406030204" pitchFamily="18" charset="0"/>
                              <a:cs typeface="Cambria Math" panose="02040503050406030204" pitchFamily="18" charset="0"/>
                            </a:rPr>
                            <m:t>∗</m:t>
                          </m:r>
                          <m:sSub>
                            <m:sSubPr>
                              <m:ctrlPr>
                                <a:rPr lang="es-CO" sz="2400" i="1">
                                  <a:latin typeface="Cambria Math" panose="02040503050406030204" pitchFamily="18" charset="0"/>
                                  <a:ea typeface="Cambria Math" panose="02040503050406030204" pitchFamily="18" charset="0"/>
                                  <a:cs typeface="Cambria Math" panose="02040503050406030204" pitchFamily="18" charset="0"/>
                                </a:rPr>
                              </m:ctrlPr>
                            </m:sSubPr>
                            <m:e>
                              <m:r>
                                <m:rPr>
                                  <m:sty m:val="p"/>
                                </m:rPr>
                                <a:rPr lang="en-GB" sz="2400" b="0" i="0" smtClean="0">
                                  <a:latin typeface="Cambria Math" panose="02040503050406030204" pitchFamily="18" charset="0"/>
                                  <a:ea typeface="Cambria Math" panose="02040503050406030204" pitchFamily="18" charset="0"/>
                                  <a:cs typeface="Cambria Math" panose="02040503050406030204" pitchFamily="18" charset="0"/>
                                </a:rPr>
                                <m:t>Multiplier</m:t>
                              </m:r>
                            </m:e>
                            <m:sub>
                              <m:r>
                                <m:rPr>
                                  <m:sty m:val="p"/>
                                </m:rPr>
                                <a:rPr lang="en-GB" sz="2400" b="0" i="0">
                                  <a:latin typeface="Cambria Math" panose="02040503050406030204" pitchFamily="18" charset="0"/>
                                  <a:ea typeface="Cambria Math" panose="02040503050406030204" pitchFamily="18" charset="0"/>
                                  <a:cs typeface="Cambria Math" panose="02040503050406030204" pitchFamily="18" charset="0"/>
                                </a:rPr>
                                <m:t>t</m:t>
                              </m:r>
                            </m:sub>
                          </m:sSub>
                          <m:r>
                            <a:rPr lang="en-GB" sz="2400" b="0" i="0">
                              <a:latin typeface="Cambria Math" panose="02040503050406030204" pitchFamily="18" charset="0"/>
                              <a:ea typeface="Cambria Math" panose="02040503050406030204" pitchFamily="18" charset="0"/>
                              <a:cs typeface="Cambria Math" panose="02040503050406030204" pitchFamily="18" charset="0"/>
                            </a:rPr>
                            <m:t>)</m:t>
                          </m:r>
                        </m:e>
                      </m:nary>
                      <m:r>
                        <a:rPr lang="es-CO" sz="2400" b="0" i="0" dirty="0">
                          <a:latin typeface="Cambria Math" panose="02040503050406030204" pitchFamily="18" charset="0"/>
                          <a:ea typeface="Cambria Math" panose="02040503050406030204" pitchFamily="18" charset="0"/>
                          <a:cs typeface="Cambria Math" panose="02040503050406030204" pitchFamily="18" charset="0"/>
                        </a:rPr>
                        <m:t>≤</m:t>
                      </m:r>
                      <m:d>
                        <m:dPr>
                          <m:ctrlPr>
                            <a:rPr lang="en-GB" sz="2400" i="1" dirty="0" smtClean="0">
                              <a:latin typeface="Cambria Math" panose="02040503050406030204" pitchFamily="18" charset="0"/>
                              <a:ea typeface="Cambria Math" panose="02040503050406030204" pitchFamily="18" charset="0"/>
                              <a:cs typeface="Cambria Math" panose="02040503050406030204" pitchFamily="18" charset="0"/>
                            </a:rPr>
                          </m:ctrlPr>
                        </m:dPr>
                        <m:e>
                          <m:r>
                            <m:rPr>
                              <m:sty m:val="p"/>
                            </m:rPr>
                            <a:rPr lang="en-GB" sz="2400" b="0" i="0" dirty="0" smtClean="0">
                              <a:latin typeface="Cambria Math" panose="02040503050406030204" pitchFamily="18" charset="0"/>
                              <a:ea typeface="Cambria Math" panose="02040503050406030204" pitchFamily="18" charset="0"/>
                              <a:cs typeface="Cambria Math" panose="02040503050406030204" pitchFamily="18" charset="0"/>
                            </a:rPr>
                            <m:t>or</m:t>
                          </m:r>
                          <m:r>
                            <a:rPr lang="en-GB" sz="2400" b="0" i="0" dirty="0" smtClean="0">
                              <a:latin typeface="Cambria Math" panose="02040503050406030204" pitchFamily="18" charset="0"/>
                              <a:ea typeface="Cambria Math" panose="02040503050406030204" pitchFamily="18" charset="0"/>
                              <a:cs typeface="Cambria Math" panose="02040503050406030204" pitchFamily="18" charset="0"/>
                            </a:rPr>
                            <m:t>=</m:t>
                          </m:r>
                        </m:e>
                      </m:d>
                      <m:r>
                        <a:rPr lang="en-GB" sz="2400" b="0" i="0" dirty="0" smtClean="0">
                          <a:latin typeface="Cambria Math" panose="02040503050406030204" pitchFamily="18" charset="0"/>
                          <a:ea typeface="Cambria Math" panose="02040503050406030204" pitchFamily="18" charset="0"/>
                          <a:cs typeface="Cambria Math" panose="02040503050406030204" pitchFamily="18" charset="0"/>
                        </a:rPr>
                        <m:t> </m:t>
                      </m:r>
                      <m:r>
                        <m:rPr>
                          <m:sty m:val="p"/>
                        </m:rPr>
                        <a:rPr lang="en-GB" sz="2400" b="0" i="0" dirty="0" smtClean="0">
                          <a:latin typeface="Cambria Math" panose="02040503050406030204" pitchFamily="18" charset="0"/>
                          <a:ea typeface="Cambria Math" panose="02040503050406030204" pitchFamily="18" charset="0"/>
                          <a:cs typeface="Cambria Math" panose="02040503050406030204" pitchFamily="18" charset="0"/>
                        </a:rPr>
                        <m:t>UDC</m:t>
                      </m:r>
                      <m:r>
                        <a:rPr lang="es-CO" sz="2400" b="0" i="0" dirty="0" smtClean="0">
                          <a:latin typeface="Cambria Math" panose="02040503050406030204" pitchFamily="18" charset="0"/>
                          <a:ea typeface="Cambria Math" panose="02040503050406030204" pitchFamily="18" charset="0"/>
                          <a:cs typeface="Cambria Math" panose="02040503050406030204" pitchFamily="18" charset="0"/>
                        </a:rPr>
                        <m:t> </m:t>
                      </m:r>
                      <m:r>
                        <m:rPr>
                          <m:sty m:val="p"/>
                        </m:rPr>
                        <a:rPr lang="es-CO" sz="2400" b="0" i="0" dirty="0" smtClean="0">
                          <a:latin typeface="Cambria Math" panose="02040503050406030204" pitchFamily="18" charset="0"/>
                          <a:ea typeface="Cambria Math" panose="02040503050406030204" pitchFamily="18" charset="0"/>
                          <a:cs typeface="Cambria Math" panose="02040503050406030204" pitchFamily="18" charset="0"/>
                        </a:rPr>
                        <m:t>constant</m:t>
                      </m:r>
                    </m:oMath>
                  </m:oMathPara>
                </a14:m>
                <a:endParaRPr lang="es-CO" sz="1800" dirty="0">
                  <a:effectLst/>
                  <a:latin typeface="Arial" panose="020B0604020202020204" pitchFamily="34" charset="0"/>
                  <a:ea typeface="Arial" panose="020B0604020202020204" pitchFamily="34" charset="0"/>
                </a:endParaRPr>
              </a:p>
            </p:txBody>
          </p:sp>
        </mc:Choice>
        <mc:Fallback xmlns:p14="http://schemas.microsoft.com/office/powerpoint/2010/main" xmlns:a16="http://schemas.microsoft.com/office/drawing/2014/main" xmlns="">
          <p:sp>
            <p:nvSpPr>
              <p:cNvPr id="6" name="TextBox 5">
                <a:extLst>
                  <a:ext uri="{FF2B5EF4-FFF2-40B4-BE49-F238E27FC236}">
                    <a16:creationId xmlns:a16="http://schemas.microsoft.com/office/drawing/2014/main" id="{3AAD924C-8A38-7681-9DBE-0E840A4F00D7}"/>
                  </a:ext>
                </a:extLst>
              </p:cNvPr>
              <p:cNvSpPr txBox="1">
                <a:spLocks noRot="1" noChangeAspect="1" noMove="1" noResize="1" noEditPoints="1" noAdjustHandles="1" noChangeArrowheads="1" noChangeShapeType="1" noTextEdit="1"/>
              </p:cNvSpPr>
              <p:nvPr/>
            </p:nvSpPr>
            <p:spPr>
              <a:xfrm>
                <a:off x="1385682" y="2312534"/>
                <a:ext cx="9088645" cy="1153777"/>
              </a:xfrm>
              <a:prstGeom prst="rect">
                <a:avLst/>
              </a:prstGeom>
              <a:blipFill>
                <a:blip r:embed="rId5"/>
                <a:stretch>
                  <a:fillRect l="-5439" t="-104301" b="-144086"/>
                </a:stretch>
              </a:blipFill>
            </p:spPr>
            <p:txBody>
              <a:bodyPr/>
              <a:lstStyle/>
              <a:p>
                <a:r>
                  <a:rPr lang="en-GB">
                    <a:noFill/>
                  </a:rPr>
                  <a:t> </a:t>
                </a:r>
              </a:p>
            </p:txBody>
          </p:sp>
        </mc:Fallback>
      </mc:AlternateContent>
      <p:sp>
        <p:nvSpPr>
          <p:cNvPr id="9" name="TextBox 8">
            <a:extLst>
              <a:ext uri="{FF2B5EF4-FFF2-40B4-BE49-F238E27FC236}">
                <a16:creationId xmlns:a16="http://schemas.microsoft.com/office/drawing/2014/main" id="{971AF72A-4019-EC73-0B7B-8E02340097F9}"/>
              </a:ext>
            </a:extLst>
          </p:cNvPr>
          <p:cNvSpPr txBox="1"/>
          <p:nvPr/>
        </p:nvSpPr>
        <p:spPr>
          <a:xfrm>
            <a:off x="934117" y="3952626"/>
            <a:ext cx="3426887" cy="2308324"/>
          </a:xfrm>
          <a:prstGeom prst="rect">
            <a:avLst/>
          </a:prstGeom>
          <a:noFill/>
        </p:spPr>
        <p:txBody>
          <a:bodyPr wrap="square" rtlCol="0">
            <a:spAutoFit/>
          </a:bodyPr>
          <a:lstStyle/>
          <a:p>
            <a:r>
              <a:rPr lang="en-GB" sz="2400" dirty="0">
                <a:latin typeface="Open Sans" panose="020B0606030504020204" pitchFamily="34" charset="0"/>
                <a:ea typeface="Open Sans" panose="020B0606030504020204" pitchFamily="34" charset="0"/>
                <a:cs typeface="Open Sans" panose="020B0606030504020204" pitchFamily="34" charset="0"/>
              </a:rPr>
              <a:t>a qual variável a restrição se aplica</a:t>
            </a:r>
          </a:p>
          <a:p>
            <a:pPr marL="285750" indent="-285750">
              <a:buFont typeface="Arial" panose="020B0604020202020204" pitchFamily="34" charset="0"/>
              <a:buChar char="•"/>
            </a:pPr>
            <a:r>
              <a:rPr lang="en-GB" sz="2400" dirty="0">
                <a:latin typeface="Open Sans" panose="020B0606030504020204" pitchFamily="34" charset="0"/>
                <a:ea typeface="Open Sans" panose="020B0606030504020204" pitchFamily="34" charset="0"/>
                <a:cs typeface="Open Sans" panose="020B0606030504020204" pitchFamily="34" charset="0"/>
              </a:rPr>
              <a:t>Nova capacidade,</a:t>
            </a:r>
          </a:p>
          <a:p>
            <a:pPr marL="285750" indent="-285750">
              <a:buFont typeface="Arial" panose="020B0604020202020204" pitchFamily="34" charset="0"/>
              <a:buChar char="•"/>
            </a:pPr>
            <a:r>
              <a:rPr lang="en-GB" sz="2400" dirty="0">
                <a:latin typeface="Open Sans" panose="020B0606030504020204" pitchFamily="34" charset="0"/>
                <a:ea typeface="Open Sans" panose="020B0606030504020204" pitchFamily="34" charset="0"/>
                <a:cs typeface="Open Sans" panose="020B0606030504020204" pitchFamily="34" charset="0"/>
              </a:rPr>
              <a:t>Capacidade total, ou</a:t>
            </a:r>
          </a:p>
          <a:p>
            <a:pPr marL="285750" indent="-285750">
              <a:buFont typeface="Arial" panose="020B0604020202020204" pitchFamily="34" charset="0"/>
              <a:buChar char="•"/>
            </a:pPr>
            <a:r>
              <a:rPr lang="en-GB" sz="2400" dirty="0">
                <a:latin typeface="Open Sans" panose="020B0606030504020204" pitchFamily="34" charset="0"/>
                <a:ea typeface="Open Sans" panose="020B0606030504020204" pitchFamily="34" charset="0"/>
                <a:cs typeface="Open Sans" panose="020B0606030504020204" pitchFamily="34" charset="0"/>
              </a:rPr>
              <a:t>Atividade</a:t>
            </a:r>
          </a:p>
          <a:p>
            <a:endParaRPr lang="en-GB" sz="2400" dirty="0">
              <a:latin typeface="Open Sans" panose="020B0606030504020204" pitchFamily="34" charset="0"/>
              <a:ea typeface="Open Sans" panose="020B0606030504020204" pitchFamily="34" charset="0"/>
              <a:cs typeface="Open Sans" panose="020B0606030504020204" pitchFamily="34" charset="0"/>
            </a:endParaRPr>
          </a:p>
        </p:txBody>
      </p:sp>
      <p:sp>
        <p:nvSpPr>
          <p:cNvPr id="11" name="TextBox 10">
            <a:extLst>
              <a:ext uri="{FF2B5EF4-FFF2-40B4-BE49-F238E27FC236}">
                <a16:creationId xmlns:a16="http://schemas.microsoft.com/office/drawing/2014/main" id="{C429FDAC-5C92-A0B6-04F1-1F705BD0B2AD}"/>
              </a:ext>
            </a:extLst>
          </p:cNvPr>
          <p:cNvSpPr txBox="1"/>
          <p:nvPr/>
        </p:nvSpPr>
        <p:spPr>
          <a:xfrm>
            <a:off x="7030686" y="3952626"/>
            <a:ext cx="2189798" cy="1938992"/>
          </a:xfrm>
          <a:prstGeom prst="rect">
            <a:avLst/>
          </a:prstGeom>
          <a:noFill/>
        </p:spPr>
        <p:txBody>
          <a:bodyPr wrap="square">
            <a:spAutoFit/>
          </a:bodyPr>
          <a:lstStyle/>
          <a:p>
            <a:r>
              <a:rPr lang="en-GB" sz="2400" dirty="0">
                <a:latin typeface="Open Sans" panose="020B0606030504020204" pitchFamily="34" charset="0"/>
                <a:ea typeface="Open Sans" panose="020B0606030504020204" pitchFamily="34" charset="0"/>
                <a:cs typeface="Open Sans" panose="020B0606030504020204" pitchFamily="34" charset="0"/>
              </a:rPr>
              <a:t>se a equação é uma desigualdade ( ) ou uma igualdade (=).</a:t>
            </a:r>
          </a:p>
        </p:txBody>
      </p:sp>
      <p:sp>
        <p:nvSpPr>
          <p:cNvPr id="12" name="TextBox 11">
            <a:extLst>
              <a:ext uri="{FF2B5EF4-FFF2-40B4-BE49-F238E27FC236}">
                <a16:creationId xmlns:a16="http://schemas.microsoft.com/office/drawing/2014/main" id="{067507B9-1525-F961-303A-BE7ADCCA68C4}"/>
              </a:ext>
            </a:extLst>
          </p:cNvPr>
          <p:cNvSpPr txBox="1"/>
          <p:nvPr/>
        </p:nvSpPr>
        <p:spPr>
          <a:xfrm>
            <a:off x="9431271" y="3952626"/>
            <a:ext cx="2019300" cy="1200329"/>
          </a:xfrm>
          <a:prstGeom prst="rect">
            <a:avLst/>
          </a:prstGeom>
          <a:noFill/>
        </p:spPr>
        <p:txBody>
          <a:bodyPr wrap="square">
            <a:spAutoFit/>
          </a:bodyPr>
          <a:lstStyle/>
          <a:p>
            <a:r>
              <a:rPr lang="en-GB" sz="2400" dirty="0">
                <a:latin typeface="Open Sans" panose="020B0606030504020204" pitchFamily="34" charset="0"/>
                <a:ea typeface="Open Sans" panose="020B0606030504020204" pitchFamily="34" charset="0"/>
                <a:cs typeface="Open Sans" panose="020B0606030504020204" pitchFamily="34" charset="0"/>
              </a:rPr>
              <a:t>o valor da constante UDC</a:t>
            </a:r>
          </a:p>
        </p:txBody>
      </p:sp>
      <p:sp>
        <p:nvSpPr>
          <p:cNvPr id="13" name="TextBox 12">
            <a:extLst>
              <a:ext uri="{FF2B5EF4-FFF2-40B4-BE49-F238E27FC236}">
                <a16:creationId xmlns:a16="http://schemas.microsoft.com/office/drawing/2014/main" id="{004DAF14-0BE2-2393-B91C-889D2C1A7F41}"/>
              </a:ext>
            </a:extLst>
          </p:cNvPr>
          <p:cNvSpPr txBox="1"/>
          <p:nvPr/>
        </p:nvSpPr>
        <p:spPr>
          <a:xfrm>
            <a:off x="4630102" y="3952626"/>
            <a:ext cx="2189798" cy="1569660"/>
          </a:xfrm>
          <a:prstGeom prst="rect">
            <a:avLst/>
          </a:prstGeom>
          <a:noFill/>
        </p:spPr>
        <p:txBody>
          <a:bodyPr wrap="square">
            <a:spAutoFit/>
          </a:bodyPr>
          <a:lstStyle/>
          <a:p>
            <a:r>
              <a:rPr lang="en-GB" sz="2400" dirty="0">
                <a:latin typeface="Open Sans" panose="020B0606030504020204" pitchFamily="34" charset="0"/>
                <a:ea typeface="Open Sans" panose="020B0606030504020204" pitchFamily="34" charset="0"/>
                <a:cs typeface="Open Sans" panose="020B0606030504020204" pitchFamily="34" charset="0"/>
              </a:rPr>
              <a:t>o valor do multiplicador para cada tecnologia</a:t>
            </a:r>
          </a:p>
        </p:txBody>
      </p:sp>
      <p:cxnSp>
        <p:nvCxnSpPr>
          <p:cNvPr id="17" name="Straight Arrow Connector 16">
            <a:extLst>
              <a:ext uri="{FF2B5EF4-FFF2-40B4-BE49-F238E27FC236}">
                <a16:creationId xmlns:a16="http://schemas.microsoft.com/office/drawing/2014/main" id="{77376F95-11DA-4694-8C46-56F6B11F88AC}"/>
              </a:ext>
            </a:extLst>
          </p:cNvPr>
          <p:cNvCxnSpPr>
            <a:cxnSpLocks/>
            <a:endCxn id="13" idx="0"/>
          </p:cNvCxnSpPr>
          <p:nvPr/>
        </p:nvCxnSpPr>
        <p:spPr>
          <a:xfrm flipH="1">
            <a:off x="5725001" y="3217822"/>
            <a:ext cx="26938" cy="734804"/>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cxnSp>
        <p:nvCxnSpPr>
          <p:cNvPr id="18" name="Straight Arrow Connector 17">
            <a:extLst>
              <a:ext uri="{FF2B5EF4-FFF2-40B4-BE49-F238E27FC236}">
                <a16:creationId xmlns:a16="http://schemas.microsoft.com/office/drawing/2014/main" id="{4926809F-5DE8-9B32-60AE-C77CEF738F8B}"/>
              </a:ext>
            </a:extLst>
          </p:cNvPr>
          <p:cNvCxnSpPr>
            <a:cxnSpLocks/>
            <a:endCxn id="9" idx="0"/>
          </p:cNvCxnSpPr>
          <p:nvPr/>
        </p:nvCxnSpPr>
        <p:spPr>
          <a:xfrm flipH="1">
            <a:off x="2647561" y="3231065"/>
            <a:ext cx="972891" cy="721561"/>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cxnSp>
        <p:nvCxnSpPr>
          <p:cNvPr id="21" name="Straight Arrow Connector 20">
            <a:extLst>
              <a:ext uri="{FF2B5EF4-FFF2-40B4-BE49-F238E27FC236}">
                <a16:creationId xmlns:a16="http://schemas.microsoft.com/office/drawing/2014/main" id="{4A9EEF6C-C3A8-5C26-961E-B2EBB546B442}"/>
              </a:ext>
            </a:extLst>
          </p:cNvPr>
          <p:cNvCxnSpPr>
            <a:cxnSpLocks/>
            <a:endCxn id="11" idx="0"/>
          </p:cNvCxnSpPr>
          <p:nvPr/>
        </p:nvCxnSpPr>
        <p:spPr>
          <a:xfrm>
            <a:off x="7291641" y="3231065"/>
            <a:ext cx="833944" cy="721561"/>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cxnSp>
        <p:nvCxnSpPr>
          <p:cNvPr id="24" name="Straight Arrow Connector 23">
            <a:extLst>
              <a:ext uri="{FF2B5EF4-FFF2-40B4-BE49-F238E27FC236}">
                <a16:creationId xmlns:a16="http://schemas.microsoft.com/office/drawing/2014/main" id="{70BE0347-7C34-846E-6E83-07782F474205}"/>
              </a:ext>
            </a:extLst>
          </p:cNvPr>
          <p:cNvCxnSpPr>
            <a:cxnSpLocks/>
            <a:endCxn id="12" idx="0"/>
          </p:cNvCxnSpPr>
          <p:nvPr/>
        </p:nvCxnSpPr>
        <p:spPr>
          <a:xfrm>
            <a:off x="8882984" y="3217822"/>
            <a:ext cx="1557937" cy="734804"/>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pic>
        <p:nvPicPr>
          <p:cNvPr id="7" name="synthesize (34)">
            <a:hlinkClick r:id="" action="ppaction://media"/>
            <a:extLst>
              <a:ext uri="{FF2B5EF4-FFF2-40B4-BE49-F238E27FC236}">
                <a16:creationId xmlns:a16="http://schemas.microsoft.com/office/drawing/2014/main" id="{DAABD44A-84A5-9294-3A28-D76CE2D59F45}"/>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04396" y="206291"/>
            <a:ext cx="1072539" cy="1072539"/>
          </a:xfrm>
          <a:prstGeom prst="rect">
            <a:avLst/>
          </a:prstGeom>
        </p:spPr>
      </p:pic>
    </p:spTree>
    <p:extLst>
      <p:ext uri="{BB962C8B-B14F-4D97-AF65-F5344CB8AC3E}">
        <p14:creationId xmlns:p14="http://schemas.microsoft.com/office/powerpoint/2010/main" val="10529980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7488"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6CEC9469-993A-6918-8F0A-44A2C6BAD341}"/>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E1BDD010-8212-A46D-F8CC-9BA676879678}"/>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t>26</a:t>
            </a:fld>
            <a:endParaRPr lang="sv-SE" sz="1000" b="1" dirty="0">
              <a:solidFill>
                <a:schemeClr val="bg1"/>
              </a:solidFill>
            </a:endParaRPr>
          </a:p>
        </p:txBody>
      </p:sp>
      <p:sp>
        <p:nvSpPr>
          <p:cNvPr id="2" name="Rectangle 1">
            <a:extLst>
              <a:ext uri="{FF2B5EF4-FFF2-40B4-BE49-F238E27FC236}">
                <a16:creationId xmlns:a16="http://schemas.microsoft.com/office/drawing/2014/main" id="{7EBBDB9A-0784-83E3-ACDD-BCF3D876A827}"/>
              </a:ext>
            </a:extLst>
          </p:cNvPr>
          <p:cNvSpPr/>
          <p:nvPr/>
        </p:nvSpPr>
        <p:spPr>
          <a:xfrm>
            <a:off x="701472" y="1103614"/>
            <a:ext cx="7185228"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10.4.5 Representação da margem de reserva Parte 1</a:t>
            </a:r>
          </a:p>
        </p:txBody>
      </p:sp>
      <p:sp>
        <p:nvSpPr>
          <p:cNvPr id="4" name="Title 10">
            <a:extLst>
              <a:ext uri="{FF2B5EF4-FFF2-40B4-BE49-F238E27FC236}">
                <a16:creationId xmlns:a16="http://schemas.microsoft.com/office/drawing/2014/main" id="{28997DD7-83C9-9F8A-B4B6-075DA8497CF9}"/>
              </a:ext>
            </a:extLst>
          </p:cNvPr>
          <p:cNvSpPr txBox="1">
            <a:spLocks/>
          </p:cNvSpPr>
          <p:nvPr/>
        </p:nvSpPr>
        <p:spPr>
          <a:xfrm>
            <a:off x="572885" y="226111"/>
            <a:ext cx="10714240" cy="815226"/>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10.4 Margem de reserva em OSeMOSYS  </a:t>
            </a:r>
          </a:p>
        </p:txBody>
      </p:sp>
      <p:sp>
        <p:nvSpPr>
          <p:cNvPr id="5" name="TextBox 4">
            <a:extLst>
              <a:ext uri="{FF2B5EF4-FFF2-40B4-BE49-F238E27FC236}">
                <a16:creationId xmlns:a16="http://schemas.microsoft.com/office/drawing/2014/main" id="{9EFC6FC2-958A-3325-96B6-3B72FFE3BA7A}"/>
              </a:ext>
            </a:extLst>
          </p:cNvPr>
          <p:cNvSpPr txBox="1"/>
          <p:nvPr/>
        </p:nvSpPr>
        <p:spPr>
          <a:xfrm>
            <a:off x="643006" y="1481537"/>
            <a:ext cx="10905988" cy="830997"/>
          </a:xfrm>
          <a:prstGeom prst="rect">
            <a:avLst/>
          </a:prstGeom>
          <a:noFill/>
        </p:spPr>
        <p:txBody>
          <a:bodyPr wrap="square">
            <a:spAutoFit/>
          </a:bodyPr>
          <a:lstStyle/>
          <a:p>
            <a:r>
              <a:rPr lang="en-US" sz="2400" dirty="0">
                <a:latin typeface="Open Sans" panose="020B0606030504020204" pitchFamily="34" charset="0"/>
                <a:ea typeface="Open Sans" panose="020B0606030504020204" pitchFamily="34" charset="0"/>
                <a:cs typeface="Open Sans" panose="020B0606030504020204" pitchFamily="34" charset="0"/>
              </a:rPr>
              <a:t>Supondo um fator de capacidade de 1 para a tecnologia de transmissão, a capacidade de transmissão pode servir como um indicador da capacidade total de geração necessária.</a:t>
            </a:r>
            <a:endParaRPr lang="es-CO" sz="2400" dirty="0">
              <a:latin typeface="Open Sans" panose="020B0606030504020204" pitchFamily="34" charset="0"/>
              <a:ea typeface="Open Sans" panose="020B0606030504020204" pitchFamily="34" charset="0"/>
              <a:cs typeface="Open Sans" panose="020B0606030504020204" pitchFamily="34" charset="0"/>
            </a:endParaRPr>
          </a:p>
        </p:txBody>
      </p:sp>
      <mc:AlternateContent xmlns:mc="http://schemas.openxmlformats.org/markup-compatibility/2006">
        <mc:Choice xmlns:a14="http://schemas.microsoft.com/office/drawing/2010/main" Requires="a14">
          <p:sp>
            <p:nvSpPr>
              <p:cNvPr id="6" name="TextBox 5">
                <a:extLst>
                  <a:ext uri="{FF2B5EF4-FFF2-40B4-BE49-F238E27FC236}">
                    <a16:creationId xmlns:a16="http://schemas.microsoft.com/office/drawing/2014/main" id="{C872BB43-DC22-E7E8-9C9C-6D04C5A1C98E}"/>
                  </a:ext>
                </a:extLst>
              </p:cNvPr>
              <p:cNvSpPr txBox="1"/>
              <p:nvPr/>
            </p:nvSpPr>
            <p:spPr>
              <a:xfrm>
                <a:off x="-362643" y="2590882"/>
                <a:ext cx="12357793" cy="1516954"/>
              </a:xfrm>
              <a:prstGeom prst="rect">
                <a:avLst/>
              </a:prstGeom>
              <a:noFill/>
            </p:spPr>
            <p:txBody>
              <a:bodyPr wrap="square" lIns="0" tIns="0" rIns="0" bIns="0" rtlCol="0">
                <a:spAutoFit/>
              </a:bodyPr>
              <a:lstStyle/>
              <a:p>
                <a:pPr/>
                <a14:m>
                  <m:oMathPara xmlns:m="http://schemas.openxmlformats.org/officeDocument/2006/math">
                    <m:oMathParaPr>
                      <m:jc m:val="center"/>
                    </m:oMathParaPr>
                    <m:oMath xmlns:m="http://schemas.openxmlformats.org/officeDocument/2006/math">
                      <m:r>
                        <a:rPr lang="en-US" sz="2200" i="1" smtClean="0">
                          <a:latin typeface="Cambria Math" panose="02040503050406030204" pitchFamily="18" charset="0"/>
                        </a:rPr>
                        <m:t>𝐶𝑎𝑝𝑎𝑐𝑖𝑑𝑎𝑑𝑒</m:t>
                      </m:r>
                      <m:r>
                        <a:rPr lang="en-US" sz="2200" i="1" smtClean="0">
                          <a:latin typeface="Cambria Math" panose="02040503050406030204" pitchFamily="18" charset="0"/>
                        </a:rPr>
                        <m:t> </m:t>
                      </m:r>
                      <m:r>
                        <a:rPr lang="en-US" sz="2200" i="1" smtClean="0">
                          <a:latin typeface="Cambria Math" panose="02040503050406030204" pitchFamily="18" charset="0"/>
                        </a:rPr>
                        <m:t>𝑇𝑟𝑎𝑛𝑠𝑚𝑖𝑠𝑠</m:t>
                      </m:r>
                      <m:r>
                        <a:rPr lang="en-US" sz="2200" i="1">
                          <a:latin typeface="Cambria Math" panose="02040503050406030204" pitchFamily="18" charset="0"/>
                        </a:rPr>
                        <m:t>ã</m:t>
                      </m:r>
                      <m:r>
                        <a:rPr lang="en-US" sz="2200" i="1">
                          <a:latin typeface="Cambria Math" panose="02040503050406030204" pitchFamily="18" charset="0"/>
                        </a:rPr>
                        <m:t>𝑜</m:t>
                      </m:r>
                      <m:r>
                        <a:rPr lang="es-CO" sz="2200" i="1">
                          <a:latin typeface="Cambria Math" panose="02040503050406030204" pitchFamily="18" charset="0"/>
                        </a:rPr>
                        <m:t>∗</m:t>
                      </m:r>
                      <m:d>
                        <m:dPr>
                          <m:ctrlPr>
                            <a:rPr lang="es-CO" sz="2200" i="1">
                              <a:latin typeface="Cambria Math" panose="02040503050406030204" pitchFamily="18" charset="0"/>
                            </a:rPr>
                          </m:ctrlPr>
                        </m:dPr>
                        <m:e>
                          <m:f>
                            <m:fPr>
                              <m:ctrlPr>
                                <a:rPr lang="es-CO" sz="2200" i="1">
                                  <a:latin typeface="Cambria Math" panose="02040503050406030204" pitchFamily="18" charset="0"/>
                                </a:rPr>
                              </m:ctrlPr>
                            </m:fPr>
                            <m:num>
                              <m:r>
                                <a:rPr lang="es-CO" sz="2200" i="1">
                                  <a:latin typeface="Cambria Math" panose="02040503050406030204" pitchFamily="18" charset="0"/>
                                </a:rPr>
                                <m:t>1</m:t>
                              </m:r>
                            </m:num>
                            <m:den>
                              <m:r>
                                <a:rPr lang="en-US" sz="2200" i="1">
                                  <a:latin typeface="Cambria Math" panose="02040503050406030204" pitchFamily="18" charset="0"/>
                                </a:rPr>
                                <m:t>𝐸𝑓𝑖𝑐𝑖</m:t>
                              </m:r>
                              <m:r>
                                <a:rPr lang="en-US" sz="2200" i="1">
                                  <a:latin typeface="Cambria Math" panose="02040503050406030204" pitchFamily="18" charset="0"/>
                                </a:rPr>
                                <m:t>ê</m:t>
                              </m:r>
                              <m:r>
                                <a:rPr lang="en-US" sz="2200" i="1">
                                  <a:latin typeface="Cambria Math" panose="02040503050406030204" pitchFamily="18" charset="0"/>
                                </a:rPr>
                                <m:t>𝑛𝑐𝑖𝑎</m:t>
                              </m:r>
                              <m:r>
                                <a:rPr lang="en-US" sz="2200" i="1">
                                  <a:latin typeface="Cambria Math" panose="02040503050406030204" pitchFamily="18" charset="0"/>
                                </a:rPr>
                                <m:t> </m:t>
                              </m:r>
                              <m:r>
                                <a:rPr lang="es-CO" sz="2200" i="1">
                                  <a:latin typeface="Cambria Math" panose="02040503050406030204" pitchFamily="18" charset="0"/>
                                </a:rPr>
                                <m:t>𝑇𝑟𝑎𝑛𝑠𝑚𝑖𝑠𝑠</m:t>
                              </m:r>
                              <m:r>
                                <a:rPr lang="es-CO" sz="2200" i="1">
                                  <a:latin typeface="Cambria Math" panose="02040503050406030204" pitchFamily="18" charset="0"/>
                                </a:rPr>
                                <m:t>ã</m:t>
                              </m:r>
                              <m:r>
                                <a:rPr lang="en-US" sz="2200" i="1">
                                  <a:latin typeface="Cambria Math" panose="02040503050406030204" pitchFamily="18" charset="0"/>
                                </a:rPr>
                                <m:t>𝑜</m:t>
                              </m:r>
                            </m:den>
                          </m:f>
                        </m:e>
                      </m:d>
                      <m:r>
                        <a:rPr lang="es-CO" sz="2200" i="1">
                          <a:latin typeface="Cambria Math" panose="02040503050406030204" pitchFamily="18" charset="0"/>
                        </a:rPr>
                        <m:t>∗</m:t>
                      </m:r>
                      <m:d>
                        <m:dPr>
                          <m:ctrlPr>
                            <a:rPr lang="es-CO" sz="2200" i="1">
                              <a:latin typeface="Cambria Math" panose="02040503050406030204" pitchFamily="18" charset="0"/>
                            </a:rPr>
                          </m:ctrlPr>
                        </m:dPr>
                        <m:e>
                          <m:r>
                            <a:rPr lang="es-CO" sz="2200" i="1">
                              <a:latin typeface="Cambria Math" panose="02040503050406030204" pitchFamily="18" charset="0"/>
                            </a:rPr>
                            <m:t>1+</m:t>
                          </m:r>
                          <m:r>
                            <a:rPr lang="en-US" sz="2200" i="1">
                              <a:latin typeface="Cambria Math" panose="02040503050406030204" pitchFamily="18" charset="0"/>
                            </a:rPr>
                            <m:t>𝑀𝑎𝑟𝑔𝑒𝑚</m:t>
                          </m:r>
                          <m:r>
                            <a:rPr lang="en-US" sz="2200" i="1">
                              <a:latin typeface="Cambria Math" panose="02040503050406030204" pitchFamily="18" charset="0"/>
                            </a:rPr>
                            <m:t> </m:t>
                          </m:r>
                          <m:r>
                            <a:rPr lang="en-US" sz="2200" i="1">
                              <a:latin typeface="Cambria Math" panose="02040503050406030204" pitchFamily="18" charset="0"/>
                            </a:rPr>
                            <m:t>𝑑𝑒</m:t>
                          </m:r>
                          <m:r>
                            <a:rPr lang="en-US" sz="2200" i="1">
                              <a:latin typeface="Cambria Math" panose="02040503050406030204" pitchFamily="18" charset="0"/>
                            </a:rPr>
                            <m:t> </m:t>
                          </m:r>
                          <m:r>
                            <a:rPr lang="en-US" sz="2200" i="1">
                              <a:latin typeface="Cambria Math" panose="02040503050406030204" pitchFamily="18" charset="0"/>
                            </a:rPr>
                            <m:t>𝑅𝑒𝑠𝑒𝑟𝑣𝑎</m:t>
                          </m:r>
                        </m:e>
                      </m:d>
                      <m:r>
                        <a:rPr lang="es-CO" sz="2200" i="1">
                          <a:latin typeface="Cambria Math" panose="02040503050406030204" pitchFamily="18" charset="0"/>
                        </a:rPr>
                        <m:t>&lt;</m:t>
                      </m:r>
                      <m:nary>
                        <m:naryPr>
                          <m:chr m:val="∑"/>
                          <m:supHide m:val="on"/>
                          <m:ctrlPr>
                            <a:rPr lang="es-CO" sz="2200" i="1">
                              <a:latin typeface="Cambria Math" panose="02040503050406030204" pitchFamily="18" charset="0"/>
                            </a:rPr>
                          </m:ctrlPr>
                        </m:naryPr>
                        <m:sub>
                          <m:r>
                            <m:rPr>
                              <m:brk m:alnAt="7"/>
                            </m:rPr>
                            <a:rPr lang="es-CO" sz="2200" i="1">
                              <a:latin typeface="Cambria Math" panose="02040503050406030204" pitchFamily="18" charset="0"/>
                            </a:rPr>
                            <m:t>𝑡</m:t>
                          </m:r>
                        </m:sub>
                        <m:sup/>
                        <m:e>
                          <m:d>
                            <m:dPr>
                              <m:ctrlPr>
                                <a:rPr lang="es-CO" sz="2200" i="1">
                                  <a:latin typeface="Cambria Math" panose="02040503050406030204" pitchFamily="18" charset="0"/>
                                </a:rPr>
                              </m:ctrlPr>
                            </m:dPr>
                            <m:e>
                              <m:r>
                                <a:rPr lang="en-US" sz="2200" i="1">
                                  <a:latin typeface="Cambria Math" panose="02040503050406030204" pitchFamily="18" charset="0"/>
                                </a:rPr>
                                <m:t>𝐶𝑎𝑝𝑎𝑐𝑖𝑑𝑎𝑑𝑒</m:t>
                              </m:r>
                              <m:r>
                                <a:rPr lang="en-US" sz="2200" i="1">
                                  <a:latin typeface="Cambria Math" panose="02040503050406030204" pitchFamily="18" charset="0"/>
                                </a:rPr>
                                <m:t> </m:t>
                              </m:r>
                              <m:r>
                                <a:rPr lang="en-US" sz="2200" i="1">
                                  <a:latin typeface="Cambria Math" panose="02040503050406030204" pitchFamily="18" charset="0"/>
                                </a:rPr>
                                <m:t>𝑇𝑒𝑐𝑛𝑜𝑙𝑜𝑔𝑖𝑎</m:t>
                              </m:r>
                              <m:r>
                                <a:rPr lang="en-US" sz="2200" i="1">
                                  <a:latin typeface="Cambria Math" panose="02040503050406030204" pitchFamily="18" charset="0"/>
                                </a:rPr>
                                <m:t> </m:t>
                              </m:r>
                              <m:r>
                                <a:rPr lang="es-CO" sz="2200" i="1">
                                  <a:latin typeface="Cambria Math" panose="02040503050406030204" pitchFamily="18" charset="0"/>
                                </a:rPr>
                                <m:t>𝑂𝑛</m:t>
                              </m:r>
                              <m:r>
                                <a:rPr lang="es-CO" sz="2200" i="1">
                                  <a:latin typeface="Cambria Math" panose="02040503050406030204" pitchFamily="18" charset="0"/>
                                </a:rPr>
                                <m:t>−</m:t>
                              </m:r>
                              <m:r>
                                <a:rPr lang="en-US" sz="2200" i="1">
                                  <a:latin typeface="Cambria Math" panose="02040503050406030204" pitchFamily="18" charset="0"/>
                                </a:rPr>
                                <m:t>𝐺</m:t>
                              </m:r>
                              <m:r>
                                <a:rPr lang="es-CO" sz="2200" i="1">
                                  <a:latin typeface="Cambria Math" panose="02040503050406030204" pitchFamily="18" charset="0"/>
                                </a:rPr>
                                <m:t>𝑟𝑖𝑑</m:t>
                              </m:r>
                              <m:r>
                                <a:rPr lang="es-CO" sz="2200" i="1">
                                  <a:latin typeface="Cambria Math" panose="02040503050406030204" pitchFamily="18" charset="0"/>
                                </a:rPr>
                                <m:t>∗</m:t>
                              </m:r>
                              <m:r>
                                <a:rPr lang="en-US" sz="2200" i="1">
                                  <a:latin typeface="Cambria Math" panose="02040503050406030204" pitchFamily="18" charset="0"/>
                                </a:rPr>
                                <m:t>𝐶𝑟</m:t>
                              </m:r>
                              <m:r>
                                <a:rPr lang="en-US" sz="2200" i="1">
                                  <a:latin typeface="Cambria Math" panose="02040503050406030204" pitchFamily="18" charset="0"/>
                                </a:rPr>
                                <m:t>é</m:t>
                              </m:r>
                              <m:r>
                                <a:rPr lang="en-US" sz="2200" i="1">
                                  <a:latin typeface="Cambria Math" panose="02040503050406030204" pitchFamily="18" charset="0"/>
                                </a:rPr>
                                <m:t>𝑑𝑖𝑡𝑜</m:t>
                              </m:r>
                              <m:r>
                                <a:rPr lang="en-US" sz="2200" i="1">
                                  <a:latin typeface="Cambria Math" panose="02040503050406030204" pitchFamily="18" charset="0"/>
                                </a:rPr>
                                <m:t> </m:t>
                              </m:r>
                              <m:r>
                                <a:rPr lang="en-US" sz="2200" i="1">
                                  <a:latin typeface="Cambria Math" panose="02040503050406030204" pitchFamily="18" charset="0"/>
                                </a:rPr>
                                <m:t>𝑑𝑒</m:t>
                              </m:r>
                              <m:r>
                                <a:rPr lang="en-US" sz="2200" i="1">
                                  <a:latin typeface="Cambria Math" panose="02040503050406030204" pitchFamily="18" charset="0"/>
                                </a:rPr>
                                <m:t> </m:t>
                              </m:r>
                              <m:r>
                                <a:rPr lang="es-CO" sz="2200" i="1">
                                  <a:latin typeface="Cambria Math" panose="02040503050406030204" pitchFamily="18" charset="0"/>
                                </a:rPr>
                                <m:t>𝐶𝑎𝑝𝑎𝑐𝑖</m:t>
                              </m:r>
                              <m:r>
                                <a:rPr lang="en-US" sz="2200" b="0" i="1" smtClean="0">
                                  <a:latin typeface="Cambria Math" panose="02040503050406030204" pitchFamily="18" charset="0"/>
                                </a:rPr>
                                <m:t>𝑑𝑎𝑑𝑒</m:t>
                              </m:r>
                            </m:e>
                          </m:d>
                        </m:e>
                      </m:nary>
                    </m:oMath>
                  </m:oMathPara>
                </a14:m>
                <a:endParaRPr lang="es-CO" sz="2200" dirty="0"/>
              </a:p>
            </p:txBody>
          </p:sp>
        </mc:Choice>
        <mc:Fallback>
          <p:sp>
            <p:nvSpPr>
              <p:cNvPr id="6" name="TextBox 5">
                <a:extLst>
                  <a:ext uri="{FF2B5EF4-FFF2-40B4-BE49-F238E27FC236}">
                    <a16:creationId xmlns:a16="http://schemas.microsoft.com/office/drawing/2014/main" id="{C872BB43-DC22-E7E8-9C9C-6D04C5A1C98E}"/>
                  </a:ext>
                </a:extLst>
              </p:cNvPr>
              <p:cNvSpPr txBox="1">
                <a:spLocks noRot="1" noChangeAspect="1" noMove="1" noResize="1" noEditPoints="1" noAdjustHandles="1" noChangeArrowheads="1" noChangeShapeType="1" noTextEdit="1"/>
              </p:cNvSpPr>
              <p:nvPr/>
            </p:nvSpPr>
            <p:spPr>
              <a:xfrm>
                <a:off x="-362643" y="2590882"/>
                <a:ext cx="12357793" cy="1516954"/>
              </a:xfrm>
              <a:prstGeom prst="rect">
                <a:avLst/>
              </a:prstGeom>
              <a:blipFill>
                <a:blip r:embed="rId5"/>
                <a:stretch>
                  <a:fillRect t="-35833" b="-110833"/>
                </a:stretch>
              </a:blipFill>
            </p:spPr>
            <p:txBody>
              <a:bodyPr/>
              <a:lstStyle/>
              <a:p>
                <a:r>
                  <a:rPr lang="en-BR">
                    <a:noFill/>
                  </a:rPr>
                  <a:t> </a:t>
                </a:r>
              </a:p>
            </p:txBody>
          </p:sp>
        </mc:Fallback>
      </mc:AlternateContent>
      <mc:AlternateContent xmlns:mc="http://schemas.openxmlformats.org/markup-compatibility/2006">
        <mc:Choice xmlns:a14="http://schemas.microsoft.com/office/drawing/2010/main" Requires="a14">
          <p:sp>
            <p:nvSpPr>
              <p:cNvPr id="7" name="TextBox 6">
                <a:extLst>
                  <a:ext uri="{FF2B5EF4-FFF2-40B4-BE49-F238E27FC236}">
                    <a16:creationId xmlns:a16="http://schemas.microsoft.com/office/drawing/2014/main" id="{28E86C80-CA1D-5725-BB73-D0A824989899}"/>
                  </a:ext>
                </a:extLst>
              </p:cNvPr>
              <p:cNvSpPr txBox="1"/>
              <p:nvPr/>
            </p:nvSpPr>
            <p:spPr>
              <a:xfrm>
                <a:off x="-249306" y="4908382"/>
                <a:ext cx="11798300" cy="1516954"/>
              </a:xfrm>
              <a:prstGeom prst="rect">
                <a:avLst/>
              </a:prstGeom>
              <a:noFill/>
            </p:spPr>
            <p:txBody>
              <a:bodyPr wrap="square" lIns="0" tIns="0" rIns="0" bIns="0" rtlCol="0">
                <a:spAutoFit/>
              </a:bodyPr>
              <a:lstStyle/>
              <a:p>
                <a:pPr/>
                <a14:m>
                  <m:oMathPara xmlns:m="http://schemas.openxmlformats.org/officeDocument/2006/math">
                    <m:oMathParaPr>
                      <m:jc m:val="center"/>
                    </m:oMathParaPr>
                    <m:oMath xmlns:m="http://schemas.openxmlformats.org/officeDocument/2006/math">
                      <m:r>
                        <a:rPr lang="en-US" sz="2200" i="1" smtClean="0">
                          <a:latin typeface="Cambria Math" panose="02040503050406030204" pitchFamily="18" charset="0"/>
                        </a:rPr>
                        <m:t>𝐶𝑎𝑝𝑎𝑐𝑖𝑑𝑎𝑑𝑒</m:t>
                      </m:r>
                      <m:r>
                        <a:rPr lang="en-US" sz="2200" i="1" smtClean="0">
                          <a:latin typeface="Cambria Math" panose="02040503050406030204" pitchFamily="18" charset="0"/>
                        </a:rPr>
                        <m:t> </m:t>
                      </m:r>
                      <m:r>
                        <a:rPr lang="en-US" sz="2200" i="1" smtClean="0">
                          <a:latin typeface="Cambria Math" panose="02040503050406030204" pitchFamily="18" charset="0"/>
                        </a:rPr>
                        <m:t>𝑇𝑟𝑎𝑛𝑠𝑚𝑖𝑠𝑠</m:t>
                      </m:r>
                      <m:r>
                        <a:rPr lang="en-US" sz="2200" i="1" smtClean="0">
                          <a:latin typeface="Cambria Math" panose="02040503050406030204" pitchFamily="18" charset="0"/>
                        </a:rPr>
                        <m:t>ã</m:t>
                      </m:r>
                      <m:r>
                        <a:rPr lang="en-US" sz="2200" i="1" smtClean="0">
                          <a:latin typeface="Cambria Math" panose="02040503050406030204" pitchFamily="18" charset="0"/>
                        </a:rPr>
                        <m:t>𝑜</m:t>
                      </m:r>
                      <m:r>
                        <a:rPr lang="es-CO" sz="2200" i="1">
                          <a:latin typeface="Cambria Math" panose="02040503050406030204" pitchFamily="18" charset="0"/>
                        </a:rPr>
                        <m:t>∗</m:t>
                      </m:r>
                      <m:d>
                        <m:dPr>
                          <m:ctrlPr>
                            <a:rPr lang="es-CO" sz="2200" i="1">
                              <a:latin typeface="Cambria Math" panose="02040503050406030204" pitchFamily="18" charset="0"/>
                            </a:rPr>
                          </m:ctrlPr>
                        </m:dPr>
                        <m:e>
                          <m:f>
                            <m:fPr>
                              <m:ctrlPr>
                                <a:rPr lang="es-CO" sz="2200" i="1">
                                  <a:latin typeface="Cambria Math" panose="02040503050406030204" pitchFamily="18" charset="0"/>
                                </a:rPr>
                              </m:ctrlPr>
                            </m:fPr>
                            <m:num>
                              <m:r>
                                <a:rPr lang="es-CO" sz="2200" i="1">
                                  <a:latin typeface="Cambria Math" panose="02040503050406030204" pitchFamily="18" charset="0"/>
                                </a:rPr>
                                <m:t>1</m:t>
                              </m:r>
                            </m:num>
                            <m:den>
                              <m:r>
                                <a:rPr lang="en-US" sz="2200" i="1">
                                  <a:latin typeface="Cambria Math" panose="02040503050406030204" pitchFamily="18" charset="0"/>
                                </a:rPr>
                                <m:t>𝐸𝑓𝑖𝑐𝑖</m:t>
                              </m:r>
                              <m:r>
                                <a:rPr lang="en-US" sz="2200" i="1">
                                  <a:latin typeface="Cambria Math" panose="02040503050406030204" pitchFamily="18" charset="0"/>
                                </a:rPr>
                                <m:t>ê</m:t>
                              </m:r>
                              <m:r>
                                <a:rPr lang="en-US" sz="2200" i="1">
                                  <a:latin typeface="Cambria Math" panose="02040503050406030204" pitchFamily="18" charset="0"/>
                                </a:rPr>
                                <m:t>𝑛𝑐𝑖𝑎</m:t>
                              </m:r>
                              <m:r>
                                <a:rPr lang="en-US" sz="2200" i="1">
                                  <a:latin typeface="Cambria Math" panose="02040503050406030204" pitchFamily="18" charset="0"/>
                                </a:rPr>
                                <m:t> </m:t>
                              </m:r>
                              <m:r>
                                <a:rPr lang="es-CO" sz="2200" i="1">
                                  <a:latin typeface="Cambria Math" panose="02040503050406030204" pitchFamily="18" charset="0"/>
                                </a:rPr>
                                <m:t>𝑇𝑟𝑎𝑛𝑠𝑚𝑖𝑠𝑠</m:t>
                              </m:r>
                              <m:r>
                                <a:rPr lang="es-CO" sz="2200" i="1">
                                  <a:latin typeface="Cambria Math" panose="02040503050406030204" pitchFamily="18" charset="0"/>
                                </a:rPr>
                                <m:t>ã</m:t>
                              </m:r>
                              <m:r>
                                <a:rPr lang="en-US" sz="2200" i="1">
                                  <a:latin typeface="Cambria Math" panose="02040503050406030204" pitchFamily="18" charset="0"/>
                                </a:rPr>
                                <m:t>𝑜</m:t>
                              </m:r>
                            </m:den>
                          </m:f>
                        </m:e>
                      </m:d>
                      <m:r>
                        <a:rPr lang="es-CO" sz="2200" i="1">
                          <a:latin typeface="Cambria Math" panose="02040503050406030204" pitchFamily="18" charset="0"/>
                        </a:rPr>
                        <m:t>∗</m:t>
                      </m:r>
                      <m:d>
                        <m:dPr>
                          <m:ctrlPr>
                            <a:rPr lang="es-CO" sz="2200" i="1">
                              <a:latin typeface="Cambria Math" panose="02040503050406030204" pitchFamily="18" charset="0"/>
                            </a:rPr>
                          </m:ctrlPr>
                        </m:dPr>
                        <m:e>
                          <m:r>
                            <a:rPr lang="es-CO" sz="2200" i="1">
                              <a:latin typeface="Cambria Math" panose="02040503050406030204" pitchFamily="18" charset="0"/>
                            </a:rPr>
                            <m:t>1+</m:t>
                          </m:r>
                          <m:r>
                            <a:rPr lang="en-US" sz="2200" i="1">
                              <a:latin typeface="Cambria Math" panose="02040503050406030204" pitchFamily="18" charset="0"/>
                            </a:rPr>
                            <m:t>𝑀𝑎𝑟𝑔𝑒𝑚</m:t>
                          </m:r>
                          <m:r>
                            <a:rPr lang="en-US" sz="2200" i="1">
                              <a:latin typeface="Cambria Math" panose="02040503050406030204" pitchFamily="18" charset="0"/>
                            </a:rPr>
                            <m:t> </m:t>
                          </m:r>
                          <m:r>
                            <a:rPr lang="en-US" sz="2200" i="1">
                              <a:latin typeface="Cambria Math" panose="02040503050406030204" pitchFamily="18" charset="0"/>
                            </a:rPr>
                            <m:t>𝑑𝑒</m:t>
                          </m:r>
                          <m:r>
                            <a:rPr lang="en-US" sz="2200" i="1">
                              <a:latin typeface="Cambria Math" panose="02040503050406030204" pitchFamily="18" charset="0"/>
                            </a:rPr>
                            <m:t> </m:t>
                          </m:r>
                          <m:r>
                            <a:rPr lang="en-US" sz="2200" i="1">
                              <a:latin typeface="Cambria Math" panose="02040503050406030204" pitchFamily="18" charset="0"/>
                            </a:rPr>
                            <m:t>𝑅𝑒𝑠𝑒𝑟𝑣𝑎</m:t>
                          </m:r>
                        </m:e>
                      </m:d>
                      <m:r>
                        <a:rPr lang="es-CO" sz="2200" i="1">
                          <a:latin typeface="Cambria Math" panose="02040503050406030204" pitchFamily="18" charset="0"/>
                        </a:rPr>
                        <m:t>&lt;</m:t>
                      </m:r>
                      <m:nary>
                        <m:naryPr>
                          <m:chr m:val="∑"/>
                          <m:supHide m:val="on"/>
                          <m:ctrlPr>
                            <a:rPr lang="es-CO" sz="2200" i="1">
                              <a:latin typeface="Cambria Math" panose="02040503050406030204" pitchFamily="18" charset="0"/>
                            </a:rPr>
                          </m:ctrlPr>
                        </m:naryPr>
                        <m:sub>
                          <m:r>
                            <m:rPr>
                              <m:brk m:alnAt="7"/>
                            </m:rPr>
                            <a:rPr lang="es-CO" sz="2200" i="1">
                              <a:latin typeface="Cambria Math" panose="02040503050406030204" pitchFamily="18" charset="0"/>
                            </a:rPr>
                            <m:t>𝑡</m:t>
                          </m:r>
                        </m:sub>
                        <m:sup/>
                        <m:e>
                          <m:d>
                            <m:dPr>
                              <m:ctrlPr>
                                <a:rPr lang="es-CO" sz="2200" i="1">
                                  <a:latin typeface="Cambria Math" panose="02040503050406030204" pitchFamily="18" charset="0"/>
                                </a:rPr>
                              </m:ctrlPr>
                            </m:dPr>
                            <m:e>
                              <m:r>
                                <a:rPr lang="en-US" sz="2200" i="1">
                                  <a:latin typeface="Cambria Math" panose="02040503050406030204" pitchFamily="18" charset="0"/>
                                </a:rPr>
                                <m:t>𝐶𝑎𝑝𝑎𝑐𝑖𝑑𝑎𝑑𝑒</m:t>
                              </m:r>
                              <m:r>
                                <a:rPr lang="en-US" sz="2200" i="1">
                                  <a:latin typeface="Cambria Math" panose="02040503050406030204" pitchFamily="18" charset="0"/>
                                </a:rPr>
                                <m:t> </m:t>
                              </m:r>
                              <m:r>
                                <a:rPr lang="en-US" sz="2200" i="1">
                                  <a:latin typeface="Cambria Math" panose="02040503050406030204" pitchFamily="18" charset="0"/>
                                </a:rPr>
                                <m:t>𝑇𝑒𝑐𝑛𝑜𝑙𝑜𝑔𝑖𝑎</m:t>
                              </m:r>
                              <m:r>
                                <a:rPr lang="en-US" sz="2200" i="1">
                                  <a:latin typeface="Cambria Math" panose="02040503050406030204" pitchFamily="18" charset="0"/>
                                </a:rPr>
                                <m:t> </m:t>
                              </m:r>
                              <m:r>
                                <a:rPr lang="es-CO" sz="2200" i="1">
                                  <a:latin typeface="Cambria Math" panose="02040503050406030204" pitchFamily="18" charset="0"/>
                                </a:rPr>
                                <m:t>𝑂𝑛</m:t>
                              </m:r>
                              <m:r>
                                <a:rPr lang="es-CO" sz="2200" i="1">
                                  <a:latin typeface="Cambria Math" panose="02040503050406030204" pitchFamily="18" charset="0"/>
                                </a:rPr>
                                <m:t>−</m:t>
                              </m:r>
                              <m:r>
                                <a:rPr lang="en-US" sz="2200" i="1">
                                  <a:latin typeface="Cambria Math" panose="02040503050406030204" pitchFamily="18" charset="0"/>
                                </a:rPr>
                                <m:t>𝐺</m:t>
                              </m:r>
                              <m:r>
                                <a:rPr lang="es-CO" sz="2200" i="1">
                                  <a:latin typeface="Cambria Math" panose="02040503050406030204" pitchFamily="18" charset="0"/>
                                </a:rPr>
                                <m:t>𝑟𝑖𝑑</m:t>
                              </m:r>
                              <m:r>
                                <a:rPr lang="es-CO" sz="2200" i="1">
                                  <a:latin typeface="Cambria Math" panose="02040503050406030204" pitchFamily="18" charset="0"/>
                                </a:rPr>
                                <m:t>∗</m:t>
                              </m:r>
                              <m:r>
                                <a:rPr lang="en-US" sz="2200" i="1">
                                  <a:latin typeface="Cambria Math" panose="02040503050406030204" pitchFamily="18" charset="0"/>
                                </a:rPr>
                                <m:t>𝐶𝑟</m:t>
                              </m:r>
                              <m:r>
                                <a:rPr lang="en-US" sz="2200" i="1">
                                  <a:latin typeface="Cambria Math" panose="02040503050406030204" pitchFamily="18" charset="0"/>
                                </a:rPr>
                                <m:t>é</m:t>
                              </m:r>
                              <m:r>
                                <a:rPr lang="en-US" sz="2200" i="1">
                                  <a:latin typeface="Cambria Math" panose="02040503050406030204" pitchFamily="18" charset="0"/>
                                </a:rPr>
                                <m:t>𝑑𝑖𝑡𝑜</m:t>
                              </m:r>
                              <m:r>
                                <a:rPr lang="en-US" sz="2200" i="1">
                                  <a:latin typeface="Cambria Math" panose="02040503050406030204" pitchFamily="18" charset="0"/>
                                </a:rPr>
                                <m:t> </m:t>
                              </m:r>
                              <m:r>
                                <a:rPr lang="en-US" sz="2200" i="1">
                                  <a:latin typeface="Cambria Math" panose="02040503050406030204" pitchFamily="18" charset="0"/>
                                </a:rPr>
                                <m:t>𝑑𝑒</m:t>
                              </m:r>
                              <m:r>
                                <a:rPr lang="en-US" sz="2200" i="1">
                                  <a:latin typeface="Cambria Math" panose="02040503050406030204" pitchFamily="18" charset="0"/>
                                </a:rPr>
                                <m:t> </m:t>
                              </m:r>
                              <m:r>
                                <a:rPr lang="es-CO" sz="2200" i="1">
                                  <a:latin typeface="Cambria Math" panose="02040503050406030204" pitchFamily="18" charset="0"/>
                                </a:rPr>
                                <m:t>𝐶𝑎𝑝𝑎𝑐𝑖</m:t>
                              </m:r>
                              <m:r>
                                <a:rPr lang="en-US" sz="2200" b="0" i="1" smtClean="0">
                                  <a:latin typeface="Cambria Math" panose="02040503050406030204" pitchFamily="18" charset="0"/>
                                </a:rPr>
                                <m:t>𝑑𝑎𝑑𝑒</m:t>
                              </m:r>
                            </m:e>
                          </m:d>
                        </m:e>
                      </m:nary>
                      <m:r>
                        <a:rPr lang="es-CO" sz="2200" b="0" i="1" smtClean="0">
                          <a:latin typeface="Cambria Math" panose="02040503050406030204" pitchFamily="18" charset="0"/>
                        </a:rPr>
                        <m:t>&lt;0</m:t>
                      </m:r>
                    </m:oMath>
                  </m:oMathPara>
                </a14:m>
                <a:endParaRPr lang="es-CO" sz="2200" dirty="0"/>
              </a:p>
            </p:txBody>
          </p:sp>
        </mc:Choice>
        <mc:Fallback>
          <p:sp>
            <p:nvSpPr>
              <p:cNvPr id="7" name="TextBox 6">
                <a:extLst>
                  <a:ext uri="{FF2B5EF4-FFF2-40B4-BE49-F238E27FC236}">
                    <a16:creationId xmlns:a16="http://schemas.microsoft.com/office/drawing/2014/main" id="{28E86C80-CA1D-5725-BB73-D0A824989899}"/>
                  </a:ext>
                </a:extLst>
              </p:cNvPr>
              <p:cNvSpPr txBox="1">
                <a:spLocks noRot="1" noChangeAspect="1" noMove="1" noResize="1" noEditPoints="1" noAdjustHandles="1" noChangeArrowheads="1" noChangeShapeType="1" noTextEdit="1"/>
              </p:cNvSpPr>
              <p:nvPr/>
            </p:nvSpPr>
            <p:spPr>
              <a:xfrm>
                <a:off x="-249306" y="4908382"/>
                <a:ext cx="11798300" cy="1516954"/>
              </a:xfrm>
              <a:prstGeom prst="rect">
                <a:avLst/>
              </a:prstGeom>
              <a:blipFill>
                <a:blip r:embed="rId6"/>
                <a:stretch>
                  <a:fillRect t="-35000" b="-110833"/>
                </a:stretch>
              </a:blipFill>
            </p:spPr>
            <p:txBody>
              <a:bodyPr/>
              <a:lstStyle/>
              <a:p>
                <a:r>
                  <a:rPr lang="en-BR">
                    <a:noFill/>
                  </a:rPr>
                  <a:t> </a:t>
                </a:r>
              </a:p>
            </p:txBody>
          </p:sp>
        </mc:Fallback>
      </mc:AlternateContent>
      <p:sp>
        <p:nvSpPr>
          <p:cNvPr id="8" name="TextBox 7">
            <a:extLst>
              <a:ext uri="{FF2B5EF4-FFF2-40B4-BE49-F238E27FC236}">
                <a16:creationId xmlns:a16="http://schemas.microsoft.com/office/drawing/2014/main" id="{0B052C21-C91E-670E-F814-1B0B7A1B6D4B}"/>
              </a:ext>
            </a:extLst>
          </p:cNvPr>
          <p:cNvSpPr txBox="1"/>
          <p:nvPr/>
        </p:nvSpPr>
        <p:spPr>
          <a:xfrm>
            <a:off x="643006" y="4346965"/>
            <a:ext cx="10905988" cy="461665"/>
          </a:xfrm>
          <a:prstGeom prst="rect">
            <a:avLst/>
          </a:prstGeom>
          <a:noFill/>
        </p:spPr>
        <p:txBody>
          <a:bodyPr wrap="square">
            <a:spAutoFit/>
          </a:bodyPr>
          <a:lstStyle/>
          <a:p>
            <a:r>
              <a:rPr lang="en-US" sz="2400" dirty="0">
                <a:latin typeface="Open Sans" panose="020B0606030504020204" pitchFamily="34" charset="0"/>
                <a:ea typeface="Open Sans" panose="020B0606030504020204" pitchFamily="34" charset="0"/>
                <a:cs typeface="Open Sans" panose="020B0606030504020204" pitchFamily="34" charset="0"/>
              </a:rPr>
              <a:t>Reorganização para aderir ao formato padrão do UDC</a:t>
            </a:r>
            <a:r>
              <a:rPr lang="es-CO" sz="2400" dirty="0">
                <a:latin typeface="Open Sans" panose="020B0606030504020204" pitchFamily="34" charset="0"/>
                <a:ea typeface="Open Sans" panose="020B0606030504020204" pitchFamily="34" charset="0"/>
                <a:cs typeface="Open Sans" panose="020B0606030504020204" pitchFamily="34" charset="0"/>
              </a:rPr>
              <a:t>: </a:t>
            </a:r>
          </a:p>
        </p:txBody>
      </p:sp>
      <p:pic>
        <p:nvPicPr>
          <p:cNvPr id="9" name="synthesize (35)">
            <a:hlinkClick r:id="" action="ppaction://media"/>
            <a:extLst>
              <a:ext uri="{FF2B5EF4-FFF2-40B4-BE49-F238E27FC236}">
                <a16:creationId xmlns:a16="http://schemas.microsoft.com/office/drawing/2014/main" id="{D45DB399-6FFF-1296-4C6B-989089DB5D7A}"/>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0836048" y="633663"/>
            <a:ext cx="902154" cy="902154"/>
          </a:xfrm>
          <a:prstGeom prst="rect">
            <a:avLst/>
          </a:prstGeom>
        </p:spPr>
      </p:pic>
    </p:spTree>
    <p:extLst>
      <p:ext uri="{BB962C8B-B14F-4D97-AF65-F5344CB8AC3E}">
        <p14:creationId xmlns:p14="http://schemas.microsoft.com/office/powerpoint/2010/main" val="31677029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82824"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9"/>
                </p:tgtEl>
              </p:cMediaNode>
            </p:audio>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341E8FC3-D24F-BD7E-C470-EA6A61E027AB}"/>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A9E9E196-829D-016B-9987-3BAD7E6AFDDE}"/>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t>27</a:t>
            </a:fld>
            <a:endParaRPr lang="sv-SE" sz="1000" b="1" dirty="0">
              <a:solidFill>
                <a:schemeClr val="bg1"/>
              </a:solidFill>
            </a:endParaRPr>
          </a:p>
        </p:txBody>
      </p:sp>
      <p:sp>
        <p:nvSpPr>
          <p:cNvPr id="2" name="Rectangle 1">
            <a:extLst>
              <a:ext uri="{FF2B5EF4-FFF2-40B4-BE49-F238E27FC236}">
                <a16:creationId xmlns:a16="http://schemas.microsoft.com/office/drawing/2014/main" id="{092AAEA8-7CBF-5FB2-C8C0-356AD75D681C}"/>
              </a:ext>
            </a:extLst>
          </p:cNvPr>
          <p:cNvSpPr/>
          <p:nvPr/>
        </p:nvSpPr>
        <p:spPr>
          <a:xfrm>
            <a:off x="701472" y="1103614"/>
            <a:ext cx="6982028"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10.4.6 Representação da margem de reserva Parte 2</a:t>
            </a:r>
          </a:p>
        </p:txBody>
      </p:sp>
      <p:sp>
        <p:nvSpPr>
          <p:cNvPr id="4" name="Title 10">
            <a:extLst>
              <a:ext uri="{FF2B5EF4-FFF2-40B4-BE49-F238E27FC236}">
                <a16:creationId xmlns:a16="http://schemas.microsoft.com/office/drawing/2014/main" id="{B20DCF34-ABA3-9C23-CB58-A348A8A027E2}"/>
              </a:ext>
            </a:extLst>
          </p:cNvPr>
          <p:cNvSpPr txBox="1">
            <a:spLocks/>
          </p:cNvSpPr>
          <p:nvPr/>
        </p:nvSpPr>
        <p:spPr>
          <a:xfrm>
            <a:off x="572885" y="11897"/>
            <a:ext cx="10714240" cy="102944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10.4 Margem de reserva em OSeMOSYS  </a:t>
            </a:r>
          </a:p>
        </p:txBody>
      </p:sp>
      <p:sp>
        <p:nvSpPr>
          <p:cNvPr id="5" name="TextBox 4">
            <a:extLst>
              <a:ext uri="{FF2B5EF4-FFF2-40B4-BE49-F238E27FC236}">
                <a16:creationId xmlns:a16="http://schemas.microsoft.com/office/drawing/2014/main" id="{CB849856-5D37-303D-298E-A59E0A1862DF}"/>
              </a:ext>
            </a:extLst>
          </p:cNvPr>
          <p:cNvSpPr txBox="1"/>
          <p:nvPr/>
        </p:nvSpPr>
        <p:spPr>
          <a:xfrm>
            <a:off x="643006" y="1595833"/>
            <a:ext cx="11256894" cy="1938992"/>
          </a:xfrm>
          <a:prstGeom prst="rect">
            <a:avLst/>
          </a:prstGeom>
          <a:noFill/>
        </p:spPr>
        <p:txBody>
          <a:bodyPr wrap="square">
            <a:spAutoFit/>
          </a:bodyPr>
          <a:lstStyle/>
          <a:p>
            <a:r>
              <a:rPr lang="en-US" sz="2400" dirty="0">
                <a:latin typeface="Open Sans" panose="020B0606030504020204" pitchFamily="34" charset="0"/>
                <a:ea typeface="Open Sans" panose="020B0606030504020204" pitchFamily="34" charset="0"/>
                <a:cs typeface="Open Sans" panose="020B0606030504020204" pitchFamily="34" charset="0"/>
              </a:rPr>
              <a:t>Vamos considerar um cenário com uma usina de energia a diesel (PWRDSL), uma usina de energia solar (PWRSOL) e um sistema de bateria (PWRBATT). Os créditos de capacidade estão detalhados na tabela a seguir. Considerando uma eficiência de 95% da tecnologia de transmissão (PWRTRN) e uma margem de reserva de 15%, a desigualdade seria a seguinte:</a:t>
            </a:r>
            <a:endParaRPr lang="es-CO" sz="2400" dirty="0">
              <a:latin typeface="Open Sans" panose="020B0606030504020204" pitchFamily="34" charset="0"/>
              <a:ea typeface="Open Sans" panose="020B0606030504020204" pitchFamily="34" charset="0"/>
              <a:cs typeface="Open Sans" panose="020B0606030504020204" pitchFamily="34" charset="0"/>
            </a:endParaRPr>
          </a:p>
        </p:txBody>
      </p:sp>
      <mc:AlternateContent xmlns:mc="http://schemas.openxmlformats.org/markup-compatibility/2006">
        <mc:Choice xmlns:a14="http://schemas.microsoft.com/office/drawing/2010/main" Requires="a14">
          <p:sp>
            <p:nvSpPr>
              <p:cNvPr id="6" name="TextBox 5">
                <a:extLst>
                  <a:ext uri="{FF2B5EF4-FFF2-40B4-BE49-F238E27FC236}">
                    <a16:creationId xmlns:a16="http://schemas.microsoft.com/office/drawing/2014/main" id="{ED80ABC4-3D26-31CE-C52E-3294D0125352}"/>
                  </a:ext>
                </a:extLst>
              </p:cNvPr>
              <p:cNvSpPr txBox="1"/>
              <p:nvPr/>
            </p:nvSpPr>
            <p:spPr>
              <a:xfrm>
                <a:off x="332994" y="3812184"/>
                <a:ext cx="6446698" cy="1942070"/>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en-US" sz="2600" b="0" i="1" smtClean="0">
                          <a:latin typeface="Cambria Math" panose="02040503050406030204" pitchFamily="18" charset="0"/>
                        </a:rPr>
                        <m:t>𝐶𝑎𝑝𝑎𝑐𝑖𝑑𝑎𝑑𝑒</m:t>
                      </m:r>
                      <m:r>
                        <a:rPr lang="en-US" sz="2600" b="0" i="1" smtClean="0">
                          <a:latin typeface="Cambria Math" panose="02040503050406030204" pitchFamily="18" charset="0"/>
                        </a:rPr>
                        <m:t> </m:t>
                      </m:r>
                      <m:r>
                        <a:rPr lang="es-CO" sz="2600" b="0" i="1" smtClean="0">
                          <a:latin typeface="Cambria Math" panose="02040503050406030204" pitchFamily="18" charset="0"/>
                        </a:rPr>
                        <m:t>𝑃𝑊𝑅𝑇𝑅</m:t>
                      </m:r>
                      <m:r>
                        <a:rPr lang="en-US" sz="2600" b="0" i="1" smtClean="0">
                          <a:latin typeface="Cambria Math" panose="02040503050406030204" pitchFamily="18" charset="0"/>
                        </a:rPr>
                        <m:t>𝑁</m:t>
                      </m:r>
                      <m:r>
                        <a:rPr lang="es-CO" sz="2600" b="0" i="1" smtClean="0">
                          <a:latin typeface="Cambria Math" panose="02040503050406030204" pitchFamily="18" charset="0"/>
                        </a:rPr>
                        <m:t>∗</m:t>
                      </m:r>
                      <m:d>
                        <m:dPr>
                          <m:ctrlPr>
                            <a:rPr lang="es-CO" sz="2600" b="0" i="1" smtClean="0">
                              <a:latin typeface="Cambria Math" panose="02040503050406030204" pitchFamily="18" charset="0"/>
                            </a:rPr>
                          </m:ctrlPr>
                        </m:dPr>
                        <m:e>
                          <m:f>
                            <m:fPr>
                              <m:ctrlPr>
                                <a:rPr lang="es-CO" sz="2600" b="0" i="1" smtClean="0">
                                  <a:latin typeface="Cambria Math" panose="02040503050406030204" pitchFamily="18" charset="0"/>
                                </a:rPr>
                              </m:ctrlPr>
                            </m:fPr>
                            <m:num>
                              <m:r>
                                <a:rPr lang="es-CO" sz="2600" b="0" i="1" smtClean="0">
                                  <a:latin typeface="Cambria Math" panose="02040503050406030204" pitchFamily="18" charset="0"/>
                                </a:rPr>
                                <m:t>1</m:t>
                              </m:r>
                            </m:num>
                            <m:den>
                              <m:r>
                                <a:rPr lang="es-CO" sz="2600" b="0" i="1" smtClean="0">
                                  <a:latin typeface="Cambria Math" panose="02040503050406030204" pitchFamily="18" charset="0"/>
                                </a:rPr>
                                <m:t>0.95</m:t>
                              </m:r>
                            </m:den>
                          </m:f>
                        </m:e>
                      </m:d>
                      <m:r>
                        <a:rPr lang="es-CO" sz="2600" b="0" i="1" smtClean="0">
                          <a:latin typeface="Cambria Math" panose="02040503050406030204" pitchFamily="18" charset="0"/>
                        </a:rPr>
                        <m:t>∗</m:t>
                      </m:r>
                      <m:d>
                        <m:dPr>
                          <m:ctrlPr>
                            <a:rPr lang="es-CO" sz="2600" b="0" i="1" smtClean="0">
                              <a:latin typeface="Cambria Math" panose="02040503050406030204" pitchFamily="18" charset="0"/>
                            </a:rPr>
                          </m:ctrlPr>
                        </m:dPr>
                        <m:e>
                          <m:r>
                            <a:rPr lang="es-CO" sz="2600" b="0" i="1" smtClean="0">
                              <a:latin typeface="Cambria Math" panose="02040503050406030204" pitchFamily="18" charset="0"/>
                            </a:rPr>
                            <m:t>1+1.15</m:t>
                          </m:r>
                        </m:e>
                      </m:d>
                      <m:r>
                        <a:rPr lang="es-CO" sz="2600" b="0" i="1" smtClean="0">
                          <a:latin typeface="Cambria Math" panose="02040503050406030204" pitchFamily="18" charset="0"/>
                        </a:rPr>
                        <m:t>−</m:t>
                      </m:r>
                      <m:d>
                        <m:dPr>
                          <m:begChr m:val="["/>
                          <m:endChr m:val="]"/>
                          <m:ctrlPr>
                            <a:rPr lang="es-CO" sz="2600" b="0" i="1" smtClean="0">
                              <a:latin typeface="Cambria Math" panose="02040503050406030204" pitchFamily="18" charset="0"/>
                            </a:rPr>
                          </m:ctrlPr>
                        </m:dPr>
                        <m:e>
                          <m:r>
                            <a:rPr lang="es-CO" sz="2600" b="0" i="1" smtClean="0">
                              <a:latin typeface="Cambria Math" panose="02040503050406030204" pitchFamily="18" charset="0"/>
                            </a:rPr>
                            <m:t>0.9∗</m:t>
                          </m:r>
                          <m:r>
                            <a:rPr lang="en-US" sz="2600" b="0" i="1" smtClean="0">
                              <a:latin typeface="Cambria Math" panose="02040503050406030204" pitchFamily="18" charset="0"/>
                            </a:rPr>
                            <m:t>𝐶𝑎𝑝𝑎𝑐𝑖𝑑𝑎𝑑𝑒</m:t>
                          </m:r>
                          <m:r>
                            <a:rPr lang="en-US" sz="2600" b="0" i="1" smtClean="0">
                              <a:latin typeface="Cambria Math" panose="02040503050406030204" pitchFamily="18" charset="0"/>
                            </a:rPr>
                            <m:t> </m:t>
                          </m:r>
                          <m:r>
                            <a:rPr lang="es-CO" sz="2600" i="1">
                              <a:latin typeface="Cambria Math" panose="02040503050406030204" pitchFamily="18" charset="0"/>
                            </a:rPr>
                            <m:t>𝑃𝑊𝑅𝐷𝑆</m:t>
                          </m:r>
                          <m:r>
                            <a:rPr lang="en-US" sz="2600" b="0" i="1" smtClean="0">
                              <a:latin typeface="Cambria Math" panose="02040503050406030204" pitchFamily="18" charset="0"/>
                            </a:rPr>
                            <m:t>𝐿</m:t>
                          </m:r>
                          <m:r>
                            <a:rPr lang="es-CO" sz="2600" b="0" i="1" smtClean="0">
                              <a:latin typeface="Cambria Math" panose="02040503050406030204" pitchFamily="18" charset="0"/>
                            </a:rPr>
                            <m:t>+</m:t>
                          </m:r>
                          <m:r>
                            <a:rPr lang="es-CO" sz="2600" i="1">
                              <a:latin typeface="Cambria Math" panose="02040503050406030204" pitchFamily="18" charset="0"/>
                            </a:rPr>
                            <m:t>0.</m:t>
                          </m:r>
                          <m:r>
                            <a:rPr lang="es-CO" sz="2600" b="0" i="1" smtClean="0">
                              <a:latin typeface="Cambria Math" panose="02040503050406030204" pitchFamily="18" charset="0"/>
                            </a:rPr>
                            <m:t>09</m:t>
                          </m:r>
                          <m:r>
                            <a:rPr lang="es-CO" sz="2600" i="1">
                              <a:latin typeface="Cambria Math" panose="02040503050406030204" pitchFamily="18" charset="0"/>
                            </a:rPr>
                            <m:t>∗</m:t>
                          </m:r>
                          <m:r>
                            <a:rPr lang="en-US" sz="2600" b="0" i="1" smtClean="0">
                              <a:latin typeface="Cambria Math" panose="02040503050406030204" pitchFamily="18" charset="0"/>
                            </a:rPr>
                            <m:t>𝐶𝑎𝑝𝑎𝑐𝑖𝑑𝑎𝑑𝑒</m:t>
                          </m:r>
                          <m:r>
                            <a:rPr lang="en-US" sz="2600" b="0" i="1" smtClean="0">
                              <a:latin typeface="Cambria Math" panose="02040503050406030204" pitchFamily="18" charset="0"/>
                            </a:rPr>
                            <m:t> </m:t>
                          </m:r>
                          <m:r>
                            <a:rPr lang="es-CO" sz="2600" i="1">
                              <a:latin typeface="Cambria Math" panose="02040503050406030204" pitchFamily="18" charset="0"/>
                            </a:rPr>
                            <m:t>𝑃𝑊𝑅𝑆𝑂𝐿</m:t>
                          </m:r>
                          <m:r>
                            <a:rPr lang="es-CO" sz="2600" b="0" i="1" smtClean="0">
                              <a:latin typeface="Cambria Math" panose="02040503050406030204" pitchFamily="18" charset="0"/>
                            </a:rPr>
                            <m:t>+0.78</m:t>
                          </m:r>
                          <m:r>
                            <a:rPr lang="es-CO" sz="2600" i="1">
                              <a:latin typeface="Cambria Math" panose="02040503050406030204" pitchFamily="18" charset="0"/>
                            </a:rPr>
                            <m:t>∗</m:t>
                          </m:r>
                          <m:r>
                            <a:rPr lang="es-CO" sz="2600" i="1">
                              <a:latin typeface="Cambria Math" panose="02040503050406030204" pitchFamily="18" charset="0"/>
                            </a:rPr>
                            <m:t>𝑃𝑊𝑅𝐵𝐸𝑆𝑆</m:t>
                          </m:r>
                        </m:e>
                      </m:d>
                      <m:r>
                        <a:rPr lang="es-CO" sz="2600" b="0" i="1" smtClean="0">
                          <a:latin typeface="Cambria Math" panose="02040503050406030204" pitchFamily="18" charset="0"/>
                        </a:rPr>
                        <m:t>&lt;0</m:t>
                      </m:r>
                    </m:oMath>
                  </m:oMathPara>
                </a14:m>
                <a:endParaRPr lang="es-CO" sz="2600" dirty="0"/>
              </a:p>
            </p:txBody>
          </p:sp>
        </mc:Choice>
        <mc:Fallback>
          <p:sp>
            <p:nvSpPr>
              <p:cNvPr id="6" name="TextBox 5">
                <a:extLst>
                  <a:ext uri="{FF2B5EF4-FFF2-40B4-BE49-F238E27FC236}">
                    <a16:creationId xmlns:a16="http://schemas.microsoft.com/office/drawing/2014/main" id="{ED80ABC4-3D26-31CE-C52E-3294D0125352}"/>
                  </a:ext>
                </a:extLst>
              </p:cNvPr>
              <p:cNvSpPr txBox="1">
                <a:spLocks noRot="1" noChangeAspect="1" noMove="1" noResize="1" noEditPoints="1" noAdjustHandles="1" noChangeArrowheads="1" noChangeShapeType="1" noTextEdit="1"/>
              </p:cNvSpPr>
              <p:nvPr/>
            </p:nvSpPr>
            <p:spPr>
              <a:xfrm>
                <a:off x="332994" y="3812184"/>
                <a:ext cx="6446698" cy="1942070"/>
              </a:xfrm>
              <a:prstGeom prst="rect">
                <a:avLst/>
              </a:prstGeom>
              <a:blipFill>
                <a:blip r:embed="rId5"/>
                <a:stretch>
                  <a:fillRect l="-3543" t="-1299" r="-6693" b="-32468"/>
                </a:stretch>
              </a:blipFill>
            </p:spPr>
            <p:txBody>
              <a:bodyPr/>
              <a:lstStyle/>
              <a:p>
                <a:r>
                  <a:rPr lang="en-BR">
                    <a:noFill/>
                  </a:rPr>
                  <a:t> </a:t>
                </a:r>
              </a:p>
            </p:txBody>
          </p:sp>
        </mc:Fallback>
      </mc:AlternateContent>
      <p:graphicFrame>
        <p:nvGraphicFramePr>
          <p:cNvPr id="7" name="Table 6">
            <a:extLst>
              <a:ext uri="{FF2B5EF4-FFF2-40B4-BE49-F238E27FC236}">
                <a16:creationId xmlns:a16="http://schemas.microsoft.com/office/drawing/2014/main" id="{86CE0776-B966-15C1-FDAA-60A9212B5390}"/>
              </a:ext>
            </a:extLst>
          </p:cNvPr>
          <p:cNvGraphicFramePr>
            <a:graphicFrameLocks noGrp="1"/>
          </p:cNvGraphicFramePr>
          <p:nvPr>
            <p:extLst>
              <p:ext uri="{D42A27DB-BD31-4B8C-83A1-F6EECF244321}">
                <p14:modId xmlns:p14="http://schemas.microsoft.com/office/powerpoint/2010/main" val="1514474884"/>
              </p:ext>
            </p:extLst>
          </p:nvPr>
        </p:nvGraphicFramePr>
        <p:xfrm>
          <a:off x="6919392" y="3626934"/>
          <a:ext cx="4799914" cy="2787243"/>
        </p:xfrm>
        <a:graphic>
          <a:graphicData uri="http://schemas.openxmlformats.org/drawingml/2006/table">
            <a:tbl>
              <a:tblPr firstRow="1" bandRow="1">
                <a:tableStyleId>{B8DA472E-C0B5-4FAA-A71B-45BBE6C39A2A}</a:tableStyleId>
              </a:tblPr>
              <a:tblGrid>
                <a:gridCol w="2816521">
                  <a:extLst>
                    <a:ext uri="{9D8B030D-6E8A-4147-A177-3AD203B41FA5}">
                      <a16:colId xmlns:a16="http://schemas.microsoft.com/office/drawing/2014/main" val="1550078630"/>
                    </a:ext>
                  </a:extLst>
                </a:gridCol>
                <a:gridCol w="1983393">
                  <a:extLst>
                    <a:ext uri="{9D8B030D-6E8A-4147-A177-3AD203B41FA5}">
                      <a16:colId xmlns:a16="http://schemas.microsoft.com/office/drawing/2014/main" val="2345729436"/>
                    </a:ext>
                  </a:extLst>
                </a:gridCol>
              </a:tblGrid>
              <a:tr h="767357">
                <a:tc>
                  <a:txBody>
                    <a:bodyPr/>
                    <a:lstStyle/>
                    <a:p>
                      <a:pPr algn="ctr"/>
                      <a:r>
                        <a:rPr lang="es-CO" sz="2400" b="1" dirty="0" err="1">
                          <a:latin typeface="Aptos" panose="020B0004020202020204" pitchFamily="34" charset="0"/>
                        </a:rPr>
                        <a:t>Tecnologia</a:t>
                      </a:r>
                      <a:endParaRPr lang="es-CO" sz="2400" b="1" dirty="0">
                        <a:latin typeface="Aptos" panose="020B0004020202020204" pitchFamily="34" charset="0"/>
                      </a:endParaRPr>
                    </a:p>
                  </a:txBody>
                  <a:tcPr anchor="ctr"/>
                </a:tc>
                <a:tc>
                  <a:txBody>
                    <a:bodyPr/>
                    <a:lstStyle/>
                    <a:p>
                      <a:pPr algn="ctr"/>
                      <a:r>
                        <a:rPr lang="es-CO" sz="2400" b="1" dirty="0" err="1">
                          <a:latin typeface="Aptos" panose="020B0004020202020204" pitchFamily="34" charset="0"/>
                        </a:rPr>
                        <a:t>Crédito de capacidade</a:t>
                      </a:r>
                      <a:endParaRPr lang="es-CO" sz="2400" b="1" dirty="0">
                        <a:latin typeface="Aptos" panose="020B0004020202020204" pitchFamily="34" charset="0"/>
                      </a:endParaRPr>
                    </a:p>
                  </a:txBody>
                  <a:tcPr anchor="ctr"/>
                </a:tc>
                <a:extLst>
                  <a:ext uri="{0D108BD9-81ED-4DB2-BD59-A6C34878D82A}">
                    <a16:rowId xmlns:a16="http://schemas.microsoft.com/office/drawing/2014/main" val="4252383846"/>
                  </a:ext>
                </a:extLst>
              </a:tr>
              <a:tr h="654761">
                <a:tc>
                  <a:txBody>
                    <a:bodyPr/>
                    <a:lstStyle/>
                    <a:p>
                      <a:pPr algn="ctr"/>
                      <a:r>
                        <a:rPr lang="es-CO" sz="2400" b="1" dirty="0">
                          <a:latin typeface="Aptos" panose="020B0004020202020204" pitchFamily="34" charset="0"/>
                        </a:rPr>
                        <a:t>Diesel PP</a:t>
                      </a:r>
                    </a:p>
                  </a:txBody>
                  <a:tcPr anchor="ctr"/>
                </a:tc>
                <a:tc>
                  <a:txBody>
                    <a:bodyPr/>
                    <a:lstStyle/>
                    <a:p>
                      <a:pPr algn="ctr"/>
                      <a:r>
                        <a:rPr lang="es-CO" sz="2400" b="1" dirty="0">
                          <a:latin typeface="Aptos" panose="020B0004020202020204" pitchFamily="34" charset="0"/>
                        </a:rPr>
                        <a:t>90%</a:t>
                      </a:r>
                    </a:p>
                  </a:txBody>
                  <a:tcPr anchor="ctr"/>
                </a:tc>
                <a:extLst>
                  <a:ext uri="{0D108BD9-81ED-4DB2-BD59-A6C34878D82A}">
                    <a16:rowId xmlns:a16="http://schemas.microsoft.com/office/drawing/2014/main" val="1809077884"/>
                  </a:ext>
                </a:extLst>
              </a:tr>
              <a:tr h="654761">
                <a:tc>
                  <a:txBody>
                    <a:bodyPr/>
                    <a:lstStyle/>
                    <a:p>
                      <a:pPr algn="ctr"/>
                      <a:r>
                        <a:rPr lang="es-CO" sz="2400" b="1" dirty="0">
                          <a:latin typeface="Aptos" panose="020B0004020202020204" pitchFamily="34" charset="0"/>
                        </a:rPr>
                        <a:t>Solar PP</a:t>
                      </a:r>
                    </a:p>
                  </a:txBody>
                  <a:tcPr anchor="ctr"/>
                </a:tc>
                <a:tc>
                  <a:txBody>
                    <a:bodyPr/>
                    <a:lstStyle/>
                    <a:p>
                      <a:pPr algn="ctr"/>
                      <a:r>
                        <a:rPr lang="es-CO" sz="2400" b="1" dirty="0">
                          <a:latin typeface="Aptos" panose="020B0004020202020204" pitchFamily="34" charset="0"/>
                        </a:rPr>
                        <a:t>9%</a:t>
                      </a:r>
                    </a:p>
                  </a:txBody>
                  <a:tcPr anchor="ctr"/>
                </a:tc>
                <a:extLst>
                  <a:ext uri="{0D108BD9-81ED-4DB2-BD59-A6C34878D82A}">
                    <a16:rowId xmlns:a16="http://schemas.microsoft.com/office/drawing/2014/main" val="4059228256"/>
                  </a:ext>
                </a:extLst>
              </a:tr>
              <a:tr h="654761">
                <a:tc>
                  <a:txBody>
                    <a:bodyPr/>
                    <a:lstStyle/>
                    <a:p>
                      <a:pPr algn="ctr"/>
                      <a:r>
                        <a:rPr lang="es-CO" sz="2400" b="1" dirty="0" err="1">
                          <a:latin typeface="Aptos" panose="020B0004020202020204" pitchFamily="34" charset="0"/>
                        </a:rPr>
                        <a:t>Sistema de bateria</a:t>
                      </a:r>
                      <a:endParaRPr lang="es-CO" sz="2400" b="1" dirty="0">
                        <a:latin typeface="Aptos" panose="020B0004020202020204" pitchFamily="34" charset="0"/>
                      </a:endParaRPr>
                    </a:p>
                  </a:txBody>
                  <a:tcPr anchor="ctr"/>
                </a:tc>
                <a:tc>
                  <a:txBody>
                    <a:bodyPr/>
                    <a:lstStyle/>
                    <a:p>
                      <a:pPr algn="ctr"/>
                      <a:r>
                        <a:rPr lang="es-CO" sz="2400" b="1" dirty="0">
                          <a:latin typeface="Aptos" panose="020B0004020202020204" pitchFamily="34" charset="0"/>
                        </a:rPr>
                        <a:t>78%</a:t>
                      </a:r>
                    </a:p>
                  </a:txBody>
                  <a:tcPr anchor="ctr"/>
                </a:tc>
                <a:extLst>
                  <a:ext uri="{0D108BD9-81ED-4DB2-BD59-A6C34878D82A}">
                    <a16:rowId xmlns:a16="http://schemas.microsoft.com/office/drawing/2014/main" val="3036251484"/>
                  </a:ext>
                </a:extLst>
              </a:tr>
            </a:tbl>
          </a:graphicData>
        </a:graphic>
      </p:graphicFrame>
      <p:pic>
        <p:nvPicPr>
          <p:cNvPr id="8" name="synthesize (36)">
            <a:hlinkClick r:id="" action="ppaction://media"/>
            <a:extLst>
              <a:ext uri="{FF2B5EF4-FFF2-40B4-BE49-F238E27FC236}">
                <a16:creationId xmlns:a16="http://schemas.microsoft.com/office/drawing/2014/main" id="{44B12E8A-3FF6-9D51-0369-CD0BF99F2503}"/>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9990545" y="859123"/>
            <a:ext cx="889091" cy="889091"/>
          </a:xfrm>
          <a:prstGeom prst="rect">
            <a:avLst/>
          </a:prstGeom>
        </p:spPr>
      </p:pic>
    </p:spTree>
    <p:extLst>
      <p:ext uri="{BB962C8B-B14F-4D97-AF65-F5344CB8AC3E}">
        <p14:creationId xmlns:p14="http://schemas.microsoft.com/office/powerpoint/2010/main" val="39021643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3816"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8"/>
                </p:tgtEl>
              </p:cMediaNode>
            </p:audio>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t>28</a:t>
            </a:fld>
            <a:endParaRPr lang="sv-SE" sz="1000" b="1" dirty="0">
              <a:solidFill>
                <a:schemeClr val="bg1"/>
              </a:solidFill>
            </a:endParaRPr>
          </a:p>
        </p:txBody>
      </p:sp>
      <p:sp>
        <p:nvSpPr>
          <p:cNvPr id="2" name="Title 10">
            <a:extLst>
              <a:ext uri="{FF2B5EF4-FFF2-40B4-BE49-F238E27FC236}">
                <a16:creationId xmlns:a16="http://schemas.microsoft.com/office/drawing/2014/main" id="{75F22BDD-0A4C-358E-365A-D43BE65C9463}"/>
              </a:ext>
            </a:extLst>
          </p:cNvPr>
          <p:cNvSpPr txBox="1">
            <a:spLocks/>
          </p:cNvSpPr>
          <p:nvPr/>
        </p:nvSpPr>
        <p:spPr>
          <a:xfrm>
            <a:off x="887215" y="8748"/>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rPr>
              <a:t>Aula 10.4 Referências</a:t>
            </a:r>
          </a:p>
        </p:txBody>
      </p:sp>
      <p:sp>
        <p:nvSpPr>
          <p:cNvPr id="6" name="TextBox 5">
            <a:extLst>
              <a:ext uri="{FF2B5EF4-FFF2-40B4-BE49-F238E27FC236}">
                <a16:creationId xmlns:a16="http://schemas.microsoft.com/office/drawing/2014/main" id="{A81A288A-59E4-8B38-1785-40B1D014EB67}"/>
              </a:ext>
            </a:extLst>
          </p:cNvPr>
          <p:cNvSpPr txBox="1"/>
          <p:nvPr/>
        </p:nvSpPr>
        <p:spPr>
          <a:xfrm>
            <a:off x="732235" y="1837522"/>
            <a:ext cx="10797778" cy="863378"/>
          </a:xfrm>
          <a:prstGeom prst="rect">
            <a:avLst/>
          </a:prstGeom>
          <a:noFill/>
        </p:spPr>
        <p:txBody>
          <a:bodyPr wrap="square">
            <a:spAutoFit/>
          </a:bodyPr>
          <a:lstStyle/>
          <a:p>
            <a:pPr marL="98425" indent="-6350">
              <a:lnSpc>
                <a:spcPct val="107000"/>
              </a:lnSpc>
              <a:spcAft>
                <a:spcPts val="690"/>
              </a:spcAft>
            </a:pPr>
            <a:r>
              <a:rPr lang="en-US" sz="2400" dirty="0">
                <a:solidFill>
                  <a:srgbClr val="000000"/>
                </a:solidFill>
                <a:effectLst/>
                <a:latin typeface="Open Sans" panose="020B0606030504020204" pitchFamily="34" charset="0"/>
                <a:ea typeface="Open Sans" panose="020B0606030504020204" pitchFamily="34" charset="0"/>
              </a:rPr>
              <a:t>1. Crescimento compatível com o clima. (2024). MUIO (Versão v5.0.0). GitHub. </a:t>
            </a:r>
            <a:r>
              <a:rPr lang="en-US" sz="2400" u="sng" dirty="0">
                <a:solidFill>
                  <a:srgbClr val="000000"/>
                </a:solidFill>
                <a:effectLst/>
                <a:latin typeface="Open Sans" panose="020B0606030504020204" pitchFamily="34" charset="0"/>
                <a:ea typeface="Open Sans" panose="020B0606030504020204" pitchFamily="34" charset="0"/>
                <a:hlinkClick r:id="rId3"/>
              </a:rPr>
              <a:t>https://github.</a:t>
            </a:r>
            <a:r>
              <a:rPr lang="en-US" sz="2400" dirty="0">
                <a:solidFill>
                  <a:srgbClr val="000000"/>
                </a:solidFill>
                <a:effectLst/>
                <a:latin typeface="Open Sans" panose="020B0606030504020204" pitchFamily="34" charset="0"/>
                <a:ea typeface="Open Sans" panose="020B0606030504020204" pitchFamily="34" charset="0"/>
              </a:rPr>
              <a:t>com/ClimateCompatibleGrowth/MUIO </a:t>
            </a:r>
            <a:endParaRPr lang="es-CO" sz="2400" dirty="0">
              <a:solidFill>
                <a:srgbClr val="000000"/>
              </a:solidFill>
              <a:effectLst/>
              <a:latin typeface="Open Sans" panose="020B0606030504020204" pitchFamily="34" charset="0"/>
              <a:ea typeface="Open Sans" panose="020B0606030504020204" pitchFamily="34" charset="0"/>
            </a:endParaRPr>
          </a:p>
        </p:txBody>
      </p:sp>
    </p:spTree>
    <p:extLst>
      <p:ext uri="{BB962C8B-B14F-4D97-AF65-F5344CB8AC3E}">
        <p14:creationId xmlns:p14="http://schemas.microsoft.com/office/powerpoint/2010/main" val="391893911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F41D3A-296D-75FB-88E4-B253A9E88EE1}"/>
              </a:ext>
            </a:extLst>
          </p:cNvPr>
          <p:cNvSpPr>
            <a:spLocks noGrp="1"/>
          </p:cNvSpPr>
          <p:nvPr>
            <p:ph type="ctrTitle"/>
          </p:nvPr>
        </p:nvSpPr>
        <p:spPr/>
        <p:txBody>
          <a:bodyPr/>
          <a:lstStyle/>
          <a:p>
            <a:r>
              <a:rPr lang="en-US" dirty="0" err="1"/>
              <a:t>Obrigado</a:t>
            </a:r>
            <a:endParaRPr lang="en-US" dirty="0"/>
          </a:p>
        </p:txBody>
      </p:sp>
      <p:sp>
        <p:nvSpPr>
          <p:cNvPr id="3" name="Subtitle 2">
            <a:extLst>
              <a:ext uri="{FF2B5EF4-FFF2-40B4-BE49-F238E27FC236}">
                <a16:creationId xmlns:a16="http://schemas.microsoft.com/office/drawing/2014/main" id="{D9EE0581-B869-C9AC-032A-CE5562E6774F}"/>
              </a:ext>
            </a:extLst>
          </p:cNvPr>
          <p:cNvSpPr>
            <a:spLocks noGrp="1"/>
          </p:cNvSpPr>
          <p:nvPr>
            <p:ph type="subTitle" idx="1"/>
          </p:nvPr>
        </p:nvSpPr>
        <p:spPr/>
        <p:txBody>
          <a:bodyPr/>
          <a:lstStyle/>
          <a:p>
            <a:r>
              <a:rPr lang="en-US" dirty="0" err="1"/>
              <a:t>www.climatecompatiblegrowth.com</a:t>
            </a:r>
            <a:endParaRPr lang="en-US" dirty="0"/>
          </a:p>
        </p:txBody>
      </p:sp>
    </p:spTree>
    <p:extLst>
      <p:ext uri="{BB962C8B-B14F-4D97-AF65-F5344CB8AC3E}">
        <p14:creationId xmlns:p14="http://schemas.microsoft.com/office/powerpoint/2010/main" val="1692866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pic>
        <p:nvPicPr>
          <p:cNvPr id="2" name="Graphic 11">
            <a:extLst>
              <a:ext uri="{FF2B5EF4-FFF2-40B4-BE49-F238E27FC236}">
                <a16:creationId xmlns:a16="http://schemas.microsoft.com/office/drawing/2014/main" id="{B28DF98D-0DC1-1742-3268-92A01B193E83}"/>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529247" y="1377648"/>
            <a:ext cx="6429015" cy="4890794"/>
          </a:xfrm>
          <a:prstGeom prst="rect">
            <a:avLst/>
          </a:prstGeom>
        </p:spPr>
      </p:pic>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t>3</a:t>
            </a:fld>
            <a:endParaRPr lang="sv-SE" sz="1000" b="1" dirty="0">
              <a:solidFill>
                <a:schemeClr val="bg1"/>
              </a:solidFill>
            </a:endParaRPr>
          </a:p>
        </p:txBody>
      </p:sp>
      <p:sp>
        <p:nvSpPr>
          <p:cNvPr id="7" name="Rectangle 6">
            <a:extLst>
              <a:ext uri="{FF2B5EF4-FFF2-40B4-BE49-F238E27FC236}">
                <a16:creationId xmlns:a16="http://schemas.microsoft.com/office/drawing/2014/main" id="{157A42A9-4ACF-FE0D-BEEA-EED51A2AE91E}"/>
              </a:ext>
            </a:extLst>
          </p:cNvPr>
          <p:cNvSpPr/>
          <p:nvPr/>
        </p:nvSpPr>
        <p:spPr>
          <a:xfrm>
            <a:off x="343846" y="1109695"/>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10.1.1 O que é mudança climática?</a:t>
            </a:r>
          </a:p>
        </p:txBody>
      </p:sp>
      <p:sp>
        <p:nvSpPr>
          <p:cNvPr id="8" name="Title 10">
            <a:extLst>
              <a:ext uri="{FF2B5EF4-FFF2-40B4-BE49-F238E27FC236}">
                <a16:creationId xmlns:a16="http://schemas.microsoft.com/office/drawing/2014/main" id="{C3F14525-3DDE-2933-997D-B2E37D8F8668}"/>
              </a:ext>
            </a:extLst>
          </p:cNvPr>
          <p:cNvSpPr txBox="1">
            <a:spLocks/>
          </p:cNvSpPr>
          <p:nvPr/>
        </p:nvSpPr>
        <p:spPr>
          <a:xfrm>
            <a:off x="343846" y="307709"/>
            <a:ext cx="11714803" cy="762067"/>
          </a:xfrm>
          <a:prstGeom prst="rect">
            <a:avLst/>
          </a:prstGeom>
        </p:spPr>
        <p:txBody>
          <a:bodyPr vert="horz" lIns="91440" tIns="45720" rIns="91440" bIns="45720" rtlCol="0" anchor="b">
            <a:normAutofit fontScale="85000"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10.1 </a:t>
            </a:r>
            <a:r>
              <a:rPr lang="en-ZA" sz="4400" dirty="0">
                <a:latin typeface="Open Sans"/>
                <a:ea typeface="Open Sans" panose="020B0606030504020204" pitchFamily="34" charset="0"/>
                <a:cs typeface="Open Sans" panose="020B0606030504020204" pitchFamily="34" charset="0"/>
              </a:rPr>
              <a:t>Causas antropogênicas da mudança climática</a:t>
            </a:r>
            <a:endParaRPr lang="en-US" dirty="0">
              <a:cs typeface="Calibri Light" panose="020F0302020204030204"/>
            </a:endParaRPr>
          </a:p>
        </p:txBody>
      </p:sp>
      <p:sp>
        <p:nvSpPr>
          <p:cNvPr id="5" name="Rectangle 4">
            <a:extLst>
              <a:ext uri="{FF2B5EF4-FFF2-40B4-BE49-F238E27FC236}">
                <a16:creationId xmlns:a16="http://schemas.microsoft.com/office/drawing/2014/main" id="{C22BC1AE-0458-B299-8DC3-862BC5A402DB}"/>
              </a:ext>
            </a:extLst>
          </p:cNvPr>
          <p:cNvSpPr/>
          <p:nvPr/>
        </p:nvSpPr>
        <p:spPr>
          <a:xfrm>
            <a:off x="2547403" y="6308361"/>
            <a:ext cx="2449722" cy="246221"/>
          </a:xfrm>
          <a:prstGeom prst="rect">
            <a:avLst/>
          </a:prstGeom>
        </p:spPr>
        <p:txBody>
          <a:bodyPr wrap="square" lIns="91440" tIns="45720" rIns="91440" bIns="45720" anchor="t">
            <a:spAutoFit/>
          </a:bodyPr>
          <a:lstStyle/>
          <a:p>
            <a:pPr>
              <a:spcAft>
                <a:spcPts val="1200"/>
              </a:spcAft>
            </a:pPr>
            <a:r>
              <a:rPr lang="en-ZA" sz="1000" dirty="0">
                <a:latin typeface="Open Sans"/>
                <a:ea typeface="Open Sans" panose="020B0606030504020204" pitchFamily="34" charset="0"/>
                <a:cs typeface="Open Sans" panose="020B0606030504020204" pitchFamily="34" charset="0"/>
              </a:rPr>
              <a:t>(</a:t>
            </a:r>
            <a:r>
              <a:rPr lang="en-ZA" sz="1000" dirty="0" err="1">
                <a:latin typeface="Open Sans"/>
                <a:ea typeface="Open Sans" panose="020B0606030504020204" pitchFamily="34" charset="0"/>
                <a:cs typeface="Open Sans" panose="020B0606030504020204" pitchFamily="34" charset="0"/>
              </a:rPr>
              <a:t>Efbrazil</a:t>
            </a:r>
            <a:r>
              <a:rPr lang="en-ZA" sz="1000" dirty="0">
                <a:latin typeface="Open Sans"/>
                <a:ea typeface="Open Sans" panose="020B0606030504020204" pitchFamily="34" charset="0"/>
                <a:cs typeface="Open Sans" panose="020B0606030504020204" pitchFamily="34" charset="0"/>
              </a:rPr>
              <a:t>, </a:t>
            </a:r>
            <a:r>
              <a:rPr lang="en-ZA" sz="1000" dirty="0">
                <a:latin typeface="Open Sans"/>
                <a:ea typeface="Open Sans" panose="020B0606030504020204" pitchFamily="34" charset="0"/>
                <a:cs typeface="Open Sans" panose="020B0606030504020204" pitchFamily="34" charset="0"/>
                <a:hlinkClick r:id="rId7"/>
              </a:rPr>
              <a:t>imagem</a:t>
            </a:r>
            <a:r>
              <a:rPr lang="en-ZA" sz="1000" dirty="0">
                <a:latin typeface="Open Sans"/>
                <a:ea typeface="Open Sans" panose="020B0606030504020204" pitchFamily="34" charset="0"/>
                <a:cs typeface="Open Sans" panose="020B0606030504020204" pitchFamily="34" charset="0"/>
              </a:rPr>
              <a:t>, licença: </a:t>
            </a:r>
            <a:r>
              <a:rPr lang="en-ZA" sz="1000" dirty="0">
                <a:latin typeface="Open Sans"/>
                <a:ea typeface="Open Sans" panose="020B0606030504020204" pitchFamily="34" charset="0"/>
                <a:cs typeface="Open Sans" panose="020B0606030504020204" pitchFamily="34" charset="0"/>
                <a:hlinkClick r:id="rId8"/>
              </a:rPr>
              <a:t>CC BY-SA 4.0</a:t>
            </a:r>
            <a:r>
              <a:rPr lang="en-ZA" sz="1000" dirty="0">
                <a:latin typeface="Open Sans"/>
                <a:ea typeface="Open Sans" panose="020B0606030504020204" pitchFamily="34" charset="0"/>
                <a:cs typeface="Open Sans" panose="020B0606030504020204" pitchFamily="34" charset="0"/>
              </a:rPr>
              <a:t>)</a:t>
            </a:r>
            <a:endParaRPr lang="en-ZA" sz="1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6" name="Rectangle 5">
            <a:extLst>
              <a:ext uri="{FF2B5EF4-FFF2-40B4-BE49-F238E27FC236}">
                <a16:creationId xmlns:a16="http://schemas.microsoft.com/office/drawing/2014/main" id="{F61F5BAC-D275-F3B2-FA7B-CE49A0FA46FE}"/>
              </a:ext>
            </a:extLst>
          </p:cNvPr>
          <p:cNvSpPr/>
          <p:nvPr/>
        </p:nvSpPr>
        <p:spPr>
          <a:xfrm>
            <a:off x="9936003" y="6282727"/>
            <a:ext cx="2623440" cy="246221"/>
          </a:xfrm>
          <a:prstGeom prst="rect">
            <a:avLst/>
          </a:prstGeom>
        </p:spPr>
        <p:txBody>
          <a:bodyPr wrap="square" lIns="91440" tIns="45720" rIns="91440" bIns="45720" anchor="t">
            <a:spAutoFit/>
          </a:bodyPr>
          <a:lstStyle/>
          <a:p>
            <a:pPr>
              <a:spcAft>
                <a:spcPts val="1200"/>
              </a:spcAft>
            </a:pPr>
            <a:r>
              <a:rPr lang="en-ZA" sz="1000" dirty="0">
                <a:latin typeface="Open Sans"/>
                <a:ea typeface="Open Sans" panose="020B0606030504020204" pitchFamily="34" charset="0"/>
                <a:cs typeface="Open Sans" panose="020B0606030504020204" pitchFamily="34" charset="0"/>
              </a:rPr>
              <a:t>(Conceitos: </a:t>
            </a:r>
            <a:r>
              <a:rPr lang="en-ZA" sz="1000" dirty="0">
                <a:latin typeface="Open Sans"/>
                <a:ea typeface="Open Sans" panose="020B0606030504020204" pitchFamily="34" charset="0"/>
                <a:cs typeface="Open Sans" panose="020B0606030504020204" pitchFamily="34" charset="0"/>
                <a:hlinkClick r:id="rId9"/>
              </a:rPr>
              <a:t>Usher, W. (2021)</a:t>
            </a:r>
            <a:r>
              <a:rPr lang="en-ZA" sz="1000" dirty="0">
                <a:latin typeface="Open Sans"/>
                <a:ea typeface="Open Sans" panose="020B0606030504020204" pitchFamily="34" charset="0"/>
                <a:cs typeface="Open Sans" panose="020B0606030504020204" pitchFamily="34" charset="0"/>
              </a:rPr>
              <a:t>)</a:t>
            </a:r>
            <a:endParaRPr lang="en-ZA" sz="1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pic>
        <p:nvPicPr>
          <p:cNvPr id="4" name="synthesize (14)">
            <a:hlinkClick r:id="" action="ppaction://media"/>
            <a:extLst>
              <a:ext uri="{FF2B5EF4-FFF2-40B4-BE49-F238E27FC236}">
                <a16:creationId xmlns:a16="http://schemas.microsoft.com/office/drawing/2014/main" id="{DE44FB91-0E0C-24F1-A264-1DC1FF21E5DC}"/>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5892800" y="3225800"/>
            <a:ext cx="406400" cy="406400"/>
          </a:xfrm>
          <a:prstGeom prst="rect">
            <a:avLst/>
          </a:prstGeom>
        </p:spPr>
      </p:pic>
      <p:pic>
        <p:nvPicPr>
          <p:cNvPr id="9" name="synthesize (17)">
            <a:hlinkClick r:id="" action="ppaction://media"/>
            <a:extLst>
              <a:ext uri="{FF2B5EF4-FFF2-40B4-BE49-F238E27FC236}">
                <a16:creationId xmlns:a16="http://schemas.microsoft.com/office/drawing/2014/main" id="{5F341A4D-2BB3-7BAE-8AF6-C72835FEFB3B}"/>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10763812" y="929900"/>
            <a:ext cx="759700" cy="759700"/>
          </a:xfrm>
          <a:prstGeom prst="rect">
            <a:avLst/>
          </a:prstGeom>
        </p:spPr>
      </p:pic>
    </p:spTree>
    <p:extLst>
      <p:ext uri="{BB962C8B-B14F-4D97-AF65-F5344CB8AC3E}">
        <p14:creationId xmlns:p14="http://schemas.microsoft.com/office/powerpoint/2010/main" val="19728244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0032" fill="hold"/>
                                        <p:tgtEl>
                                          <p:spTgt spid="4"/>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40032"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1" fill="hold" display="0">
                  <p:stCondLst>
                    <p:cond delay="indefinite"/>
                  </p:stCondLst>
                  <p:endCondLst>
                    <p:cond evt="onStopAudio" delay="0">
                      <p:tgtEl>
                        <p:sldTgt/>
                      </p:tgtEl>
                    </p:cond>
                  </p:endCondLst>
                </p:cTn>
                <p:tgtEl>
                  <p:spTgt spid="4"/>
                </p:tgtEl>
              </p:cMediaNode>
            </p:audio>
            <p:audio>
              <p:cMediaNode vol="80000">
                <p:cTn id="12" fill="hold" display="0">
                  <p:stCondLst>
                    <p:cond delay="indefinite"/>
                  </p:stCondLst>
                  <p:endCondLst>
                    <p:cond evt="onStopAudio" delay="0">
                      <p:tgtEl>
                        <p:sldTgt/>
                      </p:tgtEl>
                    </p:cond>
                  </p:endCondLst>
                </p:cTn>
                <p:tgtEl>
                  <p:spTgt spid="9"/>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5D205D63-3BC0-F21A-111A-F2136A10D486}"/>
            </a:ext>
          </a:extLst>
        </p:cNvPr>
        <p:cNvGrpSpPr/>
        <p:nvPr/>
      </p:nvGrpSpPr>
      <p:grpSpPr>
        <a:xfrm>
          <a:off x="0" y="0"/>
          <a:ext cx="0" cy="0"/>
          <a:chOff x="0" y="0"/>
          <a:chExt cx="0" cy="0"/>
        </a:xfrm>
      </p:grpSpPr>
      <p:pic>
        <p:nvPicPr>
          <p:cNvPr id="2" name="Graphic 2">
            <a:extLst>
              <a:ext uri="{FF2B5EF4-FFF2-40B4-BE49-F238E27FC236}">
                <a16:creationId xmlns:a16="http://schemas.microsoft.com/office/drawing/2014/main" id="{7D86FD5E-051F-96B9-B3F4-82A1436C52F3}"/>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688116" y="1374889"/>
            <a:ext cx="5860579" cy="4968317"/>
          </a:xfrm>
          <a:prstGeom prst="rect">
            <a:avLst/>
          </a:prstGeom>
        </p:spPr>
      </p:pic>
      <p:sp>
        <p:nvSpPr>
          <p:cNvPr id="3" name="Slide Number Placeholder 1">
            <a:extLst>
              <a:ext uri="{FF2B5EF4-FFF2-40B4-BE49-F238E27FC236}">
                <a16:creationId xmlns:a16="http://schemas.microsoft.com/office/drawing/2014/main" id="{F308B553-DC01-9F15-BB77-C1E937FFEEAE}"/>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t>4</a:t>
            </a:fld>
            <a:endParaRPr lang="sv-SE" sz="1000" b="1" dirty="0">
              <a:solidFill>
                <a:schemeClr val="bg1"/>
              </a:solidFill>
            </a:endParaRPr>
          </a:p>
        </p:txBody>
      </p:sp>
      <p:sp>
        <p:nvSpPr>
          <p:cNvPr id="7" name="Rectangle 6">
            <a:extLst>
              <a:ext uri="{FF2B5EF4-FFF2-40B4-BE49-F238E27FC236}">
                <a16:creationId xmlns:a16="http://schemas.microsoft.com/office/drawing/2014/main" id="{7F270F87-D3F2-3E53-65C6-53BCF8C18DDA}"/>
              </a:ext>
            </a:extLst>
          </p:cNvPr>
          <p:cNvSpPr/>
          <p:nvPr/>
        </p:nvSpPr>
        <p:spPr>
          <a:xfrm>
            <a:off x="343847" y="995986"/>
            <a:ext cx="8714428"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10.1.2 Aquecimento global </a:t>
            </a:r>
            <a:r>
              <a:rPr lang="en-ZA" sz="2000" b="1">
                <a:solidFill>
                  <a:schemeClr val="accent5">
                    <a:lumMod val="60000"/>
                    <a:lumOff val="40000"/>
                  </a:schemeClr>
                </a:solidFill>
                <a:latin typeface="Open Sans"/>
                <a:ea typeface="Open Sans" panose="020B0606030504020204" pitchFamily="34" charset="0"/>
                <a:cs typeface="Open Sans" panose="020B0606030504020204" pitchFamily="34" charset="0"/>
              </a:rPr>
              <a:t>e o </a:t>
            </a: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efeito estufa </a:t>
            </a:r>
          </a:p>
        </p:txBody>
      </p:sp>
      <p:sp>
        <p:nvSpPr>
          <p:cNvPr id="8" name="Title 10">
            <a:extLst>
              <a:ext uri="{FF2B5EF4-FFF2-40B4-BE49-F238E27FC236}">
                <a16:creationId xmlns:a16="http://schemas.microsoft.com/office/drawing/2014/main" id="{74897860-8073-E180-89BF-DB2A7542EBE8}"/>
              </a:ext>
            </a:extLst>
          </p:cNvPr>
          <p:cNvSpPr txBox="1">
            <a:spLocks/>
          </p:cNvSpPr>
          <p:nvPr/>
        </p:nvSpPr>
        <p:spPr>
          <a:xfrm>
            <a:off x="343847" y="233919"/>
            <a:ext cx="11714803" cy="762067"/>
          </a:xfrm>
          <a:prstGeom prst="rect">
            <a:avLst/>
          </a:prstGeom>
        </p:spPr>
        <p:txBody>
          <a:bodyPr vert="horz" lIns="91440" tIns="45720" rIns="91440" bIns="45720" rtlCol="0" anchor="b">
            <a:normAutofit fontScale="85000"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10.1 </a:t>
            </a:r>
            <a:r>
              <a:rPr lang="en-ZA" sz="4400" dirty="0">
                <a:latin typeface="Open Sans"/>
                <a:ea typeface="Open Sans" panose="020B0606030504020204" pitchFamily="34" charset="0"/>
                <a:cs typeface="Open Sans" panose="020B0606030504020204" pitchFamily="34" charset="0"/>
              </a:rPr>
              <a:t>Causas antropogênicas da mudança climática</a:t>
            </a:r>
            <a:endParaRPr lang="en-US" dirty="0">
              <a:cs typeface="Calibri Light" panose="020F0302020204030204"/>
            </a:endParaRPr>
          </a:p>
        </p:txBody>
      </p:sp>
      <p:sp>
        <p:nvSpPr>
          <p:cNvPr id="4" name="Rectangle 3">
            <a:extLst>
              <a:ext uri="{FF2B5EF4-FFF2-40B4-BE49-F238E27FC236}">
                <a16:creationId xmlns:a16="http://schemas.microsoft.com/office/drawing/2014/main" id="{A0E88FCA-A3CF-09CF-7054-8FF108C4EC16}"/>
              </a:ext>
            </a:extLst>
          </p:cNvPr>
          <p:cNvSpPr/>
          <p:nvPr/>
        </p:nvSpPr>
        <p:spPr>
          <a:xfrm>
            <a:off x="2851700" y="6305824"/>
            <a:ext cx="3468630" cy="246221"/>
          </a:xfrm>
          <a:prstGeom prst="rect">
            <a:avLst/>
          </a:prstGeom>
        </p:spPr>
        <p:txBody>
          <a:bodyPr wrap="square" lIns="91440" tIns="45720" rIns="91440" bIns="45720" anchor="t">
            <a:spAutoFit/>
          </a:bodyPr>
          <a:lstStyle/>
          <a:p>
            <a:pPr>
              <a:spcAft>
                <a:spcPts val="1200"/>
              </a:spcAft>
            </a:pPr>
            <a:r>
              <a:rPr lang="en-ZA" sz="1000" dirty="0">
                <a:latin typeface="Open Sans"/>
                <a:ea typeface="Open Sans" panose="020B0606030504020204" pitchFamily="34" charset="0"/>
                <a:cs typeface="Open Sans" panose="020B0606030504020204" pitchFamily="34" charset="0"/>
              </a:rPr>
              <a:t>(Femke </a:t>
            </a:r>
            <a:r>
              <a:rPr lang="en-ZA" sz="1000" dirty="0" err="1">
                <a:latin typeface="Open Sans"/>
                <a:ea typeface="Open Sans" panose="020B0606030504020204" pitchFamily="34" charset="0"/>
                <a:cs typeface="Open Sans" panose="020B0606030504020204" pitchFamily="34" charset="0"/>
              </a:rPr>
              <a:t>Nijsse </a:t>
            </a:r>
            <a:r>
              <a:rPr lang="en-ZA" sz="1000" dirty="0">
                <a:latin typeface="Open Sans"/>
                <a:ea typeface="Open Sans" panose="020B0606030504020204" pitchFamily="34" charset="0"/>
                <a:cs typeface="Open Sans" panose="020B0606030504020204" pitchFamily="34" charset="0"/>
              </a:rPr>
              <a:t>&amp; Eric Fisk, </a:t>
            </a:r>
            <a:r>
              <a:rPr lang="en-ZA" sz="1000" dirty="0">
                <a:latin typeface="Open Sans"/>
                <a:ea typeface="Open Sans" panose="020B0606030504020204" pitchFamily="34" charset="0"/>
                <a:cs typeface="Open Sans" panose="020B0606030504020204" pitchFamily="34" charset="0"/>
                <a:hlinkClick r:id="rId7"/>
              </a:rPr>
              <a:t>imagem</a:t>
            </a:r>
            <a:r>
              <a:rPr lang="en-ZA" sz="1000" dirty="0">
                <a:latin typeface="Open Sans"/>
                <a:ea typeface="Open Sans" panose="020B0606030504020204" pitchFamily="34" charset="0"/>
                <a:cs typeface="Open Sans" panose="020B0606030504020204" pitchFamily="34" charset="0"/>
              </a:rPr>
              <a:t>, licença: </a:t>
            </a:r>
            <a:r>
              <a:rPr lang="en-ZA" sz="1000" dirty="0">
                <a:latin typeface="Open Sans"/>
                <a:ea typeface="Open Sans" panose="020B0606030504020204" pitchFamily="34" charset="0"/>
                <a:cs typeface="Open Sans" panose="020B0606030504020204" pitchFamily="34" charset="0"/>
                <a:hlinkClick r:id="rId8"/>
              </a:rPr>
              <a:t>CC BY-SA 4.0</a:t>
            </a:r>
            <a:r>
              <a:rPr lang="en-ZA" sz="1000" dirty="0">
                <a:latin typeface="Open Sans"/>
                <a:ea typeface="Open Sans" panose="020B0606030504020204" pitchFamily="34" charset="0"/>
                <a:cs typeface="Open Sans" panose="020B0606030504020204" pitchFamily="34" charset="0"/>
              </a:rPr>
              <a:t>)</a:t>
            </a:r>
            <a:endParaRPr lang="en-ZA" sz="1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5" name="Rectangle 4">
            <a:extLst>
              <a:ext uri="{FF2B5EF4-FFF2-40B4-BE49-F238E27FC236}">
                <a16:creationId xmlns:a16="http://schemas.microsoft.com/office/drawing/2014/main" id="{41E68A1A-6DA9-6E5A-3F24-BFFDAA983E7B}"/>
              </a:ext>
            </a:extLst>
          </p:cNvPr>
          <p:cNvSpPr/>
          <p:nvPr/>
        </p:nvSpPr>
        <p:spPr>
          <a:xfrm>
            <a:off x="9936003" y="6325589"/>
            <a:ext cx="2623440" cy="246221"/>
          </a:xfrm>
          <a:prstGeom prst="rect">
            <a:avLst/>
          </a:prstGeom>
        </p:spPr>
        <p:txBody>
          <a:bodyPr wrap="square" lIns="91440" tIns="45720" rIns="91440" bIns="45720" anchor="t">
            <a:spAutoFit/>
          </a:bodyPr>
          <a:lstStyle/>
          <a:p>
            <a:pPr>
              <a:spcAft>
                <a:spcPts val="1200"/>
              </a:spcAft>
            </a:pPr>
            <a:r>
              <a:rPr lang="en-ZA" sz="1000" dirty="0">
                <a:latin typeface="Open Sans"/>
                <a:ea typeface="Open Sans" panose="020B0606030504020204" pitchFamily="34" charset="0"/>
                <a:cs typeface="Open Sans" panose="020B0606030504020204" pitchFamily="34" charset="0"/>
              </a:rPr>
              <a:t>(Conceitos: </a:t>
            </a:r>
            <a:r>
              <a:rPr lang="en-ZA" sz="1000" dirty="0">
                <a:latin typeface="Open Sans"/>
                <a:ea typeface="Open Sans" panose="020B0606030504020204" pitchFamily="34" charset="0"/>
                <a:cs typeface="Open Sans" panose="020B0606030504020204" pitchFamily="34" charset="0"/>
                <a:hlinkClick r:id="rId9"/>
              </a:rPr>
              <a:t>Usher, W. (2021)</a:t>
            </a:r>
            <a:r>
              <a:rPr lang="en-ZA" sz="1000" dirty="0">
                <a:latin typeface="Open Sans"/>
                <a:ea typeface="Open Sans" panose="020B0606030504020204" pitchFamily="34" charset="0"/>
                <a:cs typeface="Open Sans" panose="020B0606030504020204" pitchFamily="34" charset="0"/>
              </a:rPr>
              <a:t>)</a:t>
            </a:r>
            <a:endParaRPr lang="en-ZA" sz="1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pic>
        <p:nvPicPr>
          <p:cNvPr id="6" name="synthesize (15)">
            <a:hlinkClick r:id="" action="ppaction://media"/>
            <a:extLst>
              <a:ext uri="{FF2B5EF4-FFF2-40B4-BE49-F238E27FC236}">
                <a16:creationId xmlns:a16="http://schemas.microsoft.com/office/drawing/2014/main" id="{453E2B3A-97DA-9430-E677-A3630E63D454}"/>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10593977" y="995986"/>
            <a:ext cx="929517" cy="929517"/>
          </a:xfrm>
          <a:prstGeom prst="rect">
            <a:avLst/>
          </a:prstGeom>
        </p:spPr>
      </p:pic>
    </p:spTree>
    <p:extLst>
      <p:ext uri="{BB962C8B-B14F-4D97-AF65-F5344CB8AC3E}">
        <p14:creationId xmlns:p14="http://schemas.microsoft.com/office/powerpoint/2010/main" val="32769394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8856"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C2E60A01-E217-D4D6-ACA3-983373985641}"/>
            </a:ext>
          </a:extLst>
        </p:cNvPr>
        <p:cNvGrpSpPr/>
        <p:nvPr/>
      </p:nvGrpSpPr>
      <p:grpSpPr>
        <a:xfrm>
          <a:off x="0" y="0"/>
          <a:ext cx="0" cy="0"/>
          <a:chOff x="0" y="0"/>
          <a:chExt cx="0" cy="0"/>
        </a:xfrm>
      </p:grpSpPr>
      <p:pic>
        <p:nvPicPr>
          <p:cNvPr id="2" name="Picture 2" descr="Diagram&#10;&#10;Description automatically generated">
            <a:extLst>
              <a:ext uri="{FF2B5EF4-FFF2-40B4-BE49-F238E27FC236}">
                <a16:creationId xmlns:a16="http://schemas.microsoft.com/office/drawing/2014/main" id="{E9D1B081-3607-7030-C0D5-76C5835F9803}"/>
              </a:ext>
            </a:extLst>
          </p:cNvPr>
          <p:cNvPicPr>
            <a:picLocks noChangeAspect="1"/>
          </p:cNvPicPr>
          <p:nvPr/>
        </p:nvPicPr>
        <p:blipFill>
          <a:blip r:embed="rId5"/>
          <a:srcRect t="3104" b="4147"/>
          <a:stretch/>
        </p:blipFill>
        <p:spPr>
          <a:xfrm>
            <a:off x="1740200" y="1450844"/>
            <a:ext cx="8161040" cy="4906651"/>
          </a:xfrm>
          <a:prstGeom prst="rect">
            <a:avLst/>
          </a:prstGeom>
        </p:spPr>
      </p:pic>
      <p:sp>
        <p:nvSpPr>
          <p:cNvPr id="3" name="Slide Number Placeholder 1">
            <a:extLst>
              <a:ext uri="{FF2B5EF4-FFF2-40B4-BE49-F238E27FC236}">
                <a16:creationId xmlns:a16="http://schemas.microsoft.com/office/drawing/2014/main" id="{72893E61-479E-B2E2-64D8-24C4848EEE21}"/>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t>5</a:t>
            </a:fld>
            <a:endParaRPr lang="sv-SE" sz="1000" b="1" dirty="0">
              <a:solidFill>
                <a:schemeClr val="bg1"/>
              </a:solidFill>
            </a:endParaRPr>
          </a:p>
        </p:txBody>
      </p:sp>
      <p:sp>
        <p:nvSpPr>
          <p:cNvPr id="7" name="Rectangle 6">
            <a:extLst>
              <a:ext uri="{FF2B5EF4-FFF2-40B4-BE49-F238E27FC236}">
                <a16:creationId xmlns:a16="http://schemas.microsoft.com/office/drawing/2014/main" id="{EF44DB23-7B93-BCB3-E817-3C5FCD069F08}"/>
              </a:ext>
            </a:extLst>
          </p:cNvPr>
          <p:cNvSpPr/>
          <p:nvPr/>
        </p:nvSpPr>
        <p:spPr>
          <a:xfrm>
            <a:off x="343847" y="995986"/>
            <a:ext cx="8943028"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10.1.3 Introdução às causas antropogênicas da mudança climática</a:t>
            </a:r>
          </a:p>
        </p:txBody>
      </p:sp>
      <p:sp>
        <p:nvSpPr>
          <p:cNvPr id="8" name="Title 10">
            <a:extLst>
              <a:ext uri="{FF2B5EF4-FFF2-40B4-BE49-F238E27FC236}">
                <a16:creationId xmlns:a16="http://schemas.microsoft.com/office/drawing/2014/main" id="{17DABD59-8FBD-13E5-D274-C57034D6ACD1}"/>
              </a:ext>
            </a:extLst>
          </p:cNvPr>
          <p:cNvSpPr txBox="1">
            <a:spLocks/>
          </p:cNvSpPr>
          <p:nvPr/>
        </p:nvSpPr>
        <p:spPr>
          <a:xfrm>
            <a:off x="343847" y="229732"/>
            <a:ext cx="11714803" cy="762067"/>
          </a:xfrm>
          <a:prstGeom prst="rect">
            <a:avLst/>
          </a:prstGeom>
        </p:spPr>
        <p:txBody>
          <a:bodyPr vert="horz" lIns="91440" tIns="45720" rIns="91440" bIns="45720" rtlCol="0" anchor="b">
            <a:normAutofit fontScale="85000"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10.1 </a:t>
            </a:r>
            <a:r>
              <a:rPr lang="en-ZA" sz="4400" dirty="0">
                <a:latin typeface="Open Sans"/>
                <a:ea typeface="Open Sans" panose="020B0606030504020204" pitchFamily="34" charset="0"/>
                <a:cs typeface="Open Sans" panose="020B0606030504020204" pitchFamily="34" charset="0"/>
              </a:rPr>
              <a:t>Causas antropogênicas da mudança climática</a:t>
            </a:r>
            <a:endParaRPr lang="en-US" dirty="0">
              <a:cs typeface="Calibri Light" panose="020F0302020204030204"/>
            </a:endParaRPr>
          </a:p>
        </p:txBody>
      </p:sp>
      <p:sp>
        <p:nvSpPr>
          <p:cNvPr id="4" name="Rectangle 3">
            <a:extLst>
              <a:ext uri="{FF2B5EF4-FFF2-40B4-BE49-F238E27FC236}">
                <a16:creationId xmlns:a16="http://schemas.microsoft.com/office/drawing/2014/main" id="{9A74DC72-458C-0A8C-368C-8F088A074BEE}"/>
              </a:ext>
            </a:extLst>
          </p:cNvPr>
          <p:cNvSpPr/>
          <p:nvPr/>
        </p:nvSpPr>
        <p:spPr>
          <a:xfrm>
            <a:off x="1668760" y="6293513"/>
            <a:ext cx="2888035" cy="270843"/>
          </a:xfrm>
          <a:prstGeom prst="rect">
            <a:avLst/>
          </a:prstGeom>
        </p:spPr>
        <p:txBody>
          <a:bodyPr wrap="square" lIns="91440" tIns="45720" rIns="91440" bIns="45720" anchor="t">
            <a:spAutoFit/>
          </a:bodyPr>
          <a:lstStyle/>
          <a:p>
            <a:pPr>
              <a:spcAft>
                <a:spcPts val="1200"/>
              </a:spcAft>
            </a:pPr>
            <a:r>
              <a:rPr lang="en-ZA" sz="1000" dirty="0">
                <a:latin typeface="Open Sans"/>
                <a:ea typeface="Open Sans" panose="020B0606030504020204" pitchFamily="34" charset="0"/>
                <a:cs typeface="Open Sans" panose="020B0606030504020204" pitchFamily="34" charset="0"/>
              </a:rPr>
              <a:t>(RCraig09, </a:t>
            </a:r>
            <a:r>
              <a:rPr lang="en-ZA" sz="1000" dirty="0">
                <a:latin typeface="Open Sans"/>
                <a:ea typeface="Open Sans" panose="020B0606030504020204" pitchFamily="34" charset="0"/>
                <a:cs typeface="Open Sans" panose="020B0606030504020204" pitchFamily="34" charset="0"/>
                <a:hlinkClick r:id="rId6"/>
              </a:rPr>
              <a:t>imagem</a:t>
            </a:r>
            <a:r>
              <a:rPr lang="en-ZA" sz="1000" dirty="0">
                <a:latin typeface="Open Sans"/>
                <a:ea typeface="Open Sans" panose="020B0606030504020204" pitchFamily="34" charset="0"/>
                <a:cs typeface="Open Sans" panose="020B0606030504020204" pitchFamily="34" charset="0"/>
              </a:rPr>
              <a:t>, licença: </a:t>
            </a:r>
            <a:r>
              <a:rPr lang="en-ZA" sz="1000" dirty="0">
                <a:latin typeface="Open Sans"/>
                <a:ea typeface="Open Sans" panose="020B0606030504020204" pitchFamily="34" charset="0"/>
                <a:cs typeface="Open Sans" panose="020B0606030504020204" pitchFamily="34" charset="0"/>
                <a:hlinkClick r:id="rId7"/>
              </a:rPr>
              <a:t>CC BY-SA 4.0</a:t>
            </a:r>
            <a:r>
              <a:rPr lang="en-ZA" sz="1000" dirty="0">
                <a:latin typeface="Open Sans"/>
                <a:ea typeface="Open Sans" panose="020B0606030504020204" pitchFamily="34" charset="0"/>
                <a:cs typeface="Open Sans" panose="020B0606030504020204" pitchFamily="34" charset="0"/>
              </a:rPr>
              <a:t>)</a:t>
            </a:r>
            <a:endParaRPr lang="en-ZA" sz="1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5" name="Rectangle 4">
            <a:extLst>
              <a:ext uri="{FF2B5EF4-FFF2-40B4-BE49-F238E27FC236}">
                <a16:creationId xmlns:a16="http://schemas.microsoft.com/office/drawing/2014/main" id="{5E33F46C-D509-50C1-E53D-F80E2DDD7E6A}"/>
              </a:ext>
            </a:extLst>
          </p:cNvPr>
          <p:cNvSpPr/>
          <p:nvPr/>
        </p:nvSpPr>
        <p:spPr>
          <a:xfrm>
            <a:off x="9978867" y="6311306"/>
            <a:ext cx="2623440" cy="246221"/>
          </a:xfrm>
          <a:prstGeom prst="rect">
            <a:avLst/>
          </a:prstGeom>
        </p:spPr>
        <p:txBody>
          <a:bodyPr wrap="square" lIns="91440" tIns="45720" rIns="91440" bIns="45720" anchor="t">
            <a:spAutoFit/>
          </a:bodyPr>
          <a:lstStyle/>
          <a:p>
            <a:pPr>
              <a:spcAft>
                <a:spcPts val="1200"/>
              </a:spcAft>
            </a:pPr>
            <a:r>
              <a:rPr lang="en-ZA" sz="1000" dirty="0">
                <a:latin typeface="Open Sans"/>
                <a:ea typeface="Open Sans" panose="020B0606030504020204" pitchFamily="34" charset="0"/>
                <a:cs typeface="Open Sans" panose="020B0606030504020204" pitchFamily="34" charset="0"/>
              </a:rPr>
              <a:t>(Conceitos: </a:t>
            </a:r>
            <a:r>
              <a:rPr lang="en-ZA" sz="1000" dirty="0">
                <a:latin typeface="Open Sans"/>
                <a:ea typeface="Open Sans" panose="020B0606030504020204" pitchFamily="34" charset="0"/>
                <a:cs typeface="Open Sans" panose="020B0606030504020204" pitchFamily="34" charset="0"/>
                <a:hlinkClick r:id="rId8"/>
              </a:rPr>
              <a:t>Usher, W. (2021)</a:t>
            </a:r>
            <a:r>
              <a:rPr lang="en-ZA" sz="1000" dirty="0">
                <a:latin typeface="Open Sans"/>
                <a:ea typeface="Open Sans" panose="020B0606030504020204" pitchFamily="34" charset="0"/>
                <a:cs typeface="Open Sans" panose="020B0606030504020204" pitchFamily="34" charset="0"/>
              </a:rPr>
              <a:t>)</a:t>
            </a:r>
            <a:endParaRPr lang="en-ZA" sz="1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pic>
        <p:nvPicPr>
          <p:cNvPr id="6" name="synthesize (16)">
            <a:hlinkClick r:id="" action="ppaction://media"/>
            <a:extLst>
              <a:ext uri="{FF2B5EF4-FFF2-40B4-BE49-F238E27FC236}">
                <a16:creationId xmlns:a16="http://schemas.microsoft.com/office/drawing/2014/main" id="{BCAB5958-3D79-264F-32FF-55743613394B}"/>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10909553" y="939371"/>
            <a:ext cx="762067" cy="762067"/>
          </a:xfrm>
          <a:prstGeom prst="rect">
            <a:avLst/>
          </a:prstGeom>
        </p:spPr>
      </p:pic>
    </p:spTree>
    <p:extLst>
      <p:ext uri="{BB962C8B-B14F-4D97-AF65-F5344CB8AC3E}">
        <p14:creationId xmlns:p14="http://schemas.microsoft.com/office/powerpoint/2010/main" val="6046186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5808"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64070F53-1DDC-A611-B473-FF00BC3F7153}"/>
            </a:ext>
          </a:extLst>
        </p:cNvPr>
        <p:cNvGrpSpPr/>
        <p:nvPr/>
      </p:nvGrpSpPr>
      <p:grpSpPr>
        <a:xfrm>
          <a:off x="0" y="0"/>
          <a:ext cx="0" cy="0"/>
          <a:chOff x="0" y="0"/>
          <a:chExt cx="0" cy="0"/>
        </a:xfrm>
      </p:grpSpPr>
      <p:pic>
        <p:nvPicPr>
          <p:cNvPr id="2" name="Picture 2" descr="Chart, line chart&#10;&#10;Description automatically generated">
            <a:extLst>
              <a:ext uri="{FF2B5EF4-FFF2-40B4-BE49-F238E27FC236}">
                <a16:creationId xmlns:a16="http://schemas.microsoft.com/office/drawing/2014/main" id="{7ED79DF7-B820-FC64-1DD4-AA1CF4F1D651}"/>
              </a:ext>
            </a:extLst>
          </p:cNvPr>
          <p:cNvPicPr>
            <a:picLocks noChangeAspect="1"/>
          </p:cNvPicPr>
          <p:nvPr/>
        </p:nvPicPr>
        <p:blipFill>
          <a:blip r:embed="rId5"/>
          <a:stretch>
            <a:fillRect/>
          </a:stretch>
        </p:blipFill>
        <p:spPr>
          <a:xfrm>
            <a:off x="1208145" y="1290776"/>
            <a:ext cx="9462389" cy="4994693"/>
          </a:xfrm>
          <a:prstGeom prst="rect">
            <a:avLst/>
          </a:prstGeom>
        </p:spPr>
      </p:pic>
      <p:sp>
        <p:nvSpPr>
          <p:cNvPr id="3" name="Slide Number Placeholder 1">
            <a:extLst>
              <a:ext uri="{FF2B5EF4-FFF2-40B4-BE49-F238E27FC236}">
                <a16:creationId xmlns:a16="http://schemas.microsoft.com/office/drawing/2014/main" id="{B40E929D-FBDA-15D3-5A9C-51BD7C19DDF7}"/>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t>6</a:t>
            </a:fld>
            <a:endParaRPr lang="sv-SE" sz="1000" b="1" dirty="0">
              <a:solidFill>
                <a:schemeClr val="bg1"/>
              </a:solidFill>
            </a:endParaRPr>
          </a:p>
        </p:txBody>
      </p:sp>
      <p:sp>
        <p:nvSpPr>
          <p:cNvPr id="7" name="Rectangle 6">
            <a:extLst>
              <a:ext uri="{FF2B5EF4-FFF2-40B4-BE49-F238E27FC236}">
                <a16:creationId xmlns:a16="http://schemas.microsoft.com/office/drawing/2014/main" id="{BD333D6B-042D-1B2D-804F-2F8C3D028704}"/>
              </a:ext>
            </a:extLst>
          </p:cNvPr>
          <p:cNvSpPr/>
          <p:nvPr/>
        </p:nvSpPr>
        <p:spPr>
          <a:xfrm>
            <a:off x="343847" y="995986"/>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10.1.4 Emissões de dióxido de carbono por país</a:t>
            </a:r>
          </a:p>
        </p:txBody>
      </p:sp>
      <p:sp>
        <p:nvSpPr>
          <p:cNvPr id="8" name="Title 10">
            <a:extLst>
              <a:ext uri="{FF2B5EF4-FFF2-40B4-BE49-F238E27FC236}">
                <a16:creationId xmlns:a16="http://schemas.microsoft.com/office/drawing/2014/main" id="{C7FEE893-FE8C-7517-9F17-0DCBA2DDFFEB}"/>
              </a:ext>
            </a:extLst>
          </p:cNvPr>
          <p:cNvSpPr txBox="1">
            <a:spLocks/>
          </p:cNvSpPr>
          <p:nvPr/>
        </p:nvSpPr>
        <p:spPr>
          <a:xfrm>
            <a:off x="343847" y="233919"/>
            <a:ext cx="11714803" cy="762067"/>
          </a:xfrm>
          <a:prstGeom prst="rect">
            <a:avLst/>
          </a:prstGeom>
        </p:spPr>
        <p:txBody>
          <a:bodyPr vert="horz" lIns="91440" tIns="45720" rIns="91440" bIns="45720" rtlCol="0" anchor="b">
            <a:normAutofit fontScale="85000"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10.1 </a:t>
            </a:r>
            <a:r>
              <a:rPr lang="en-ZA" sz="4400" dirty="0">
                <a:latin typeface="Open Sans"/>
                <a:ea typeface="Open Sans" panose="020B0606030504020204" pitchFamily="34" charset="0"/>
                <a:cs typeface="Open Sans" panose="020B0606030504020204" pitchFamily="34" charset="0"/>
              </a:rPr>
              <a:t>Causas antropogênicas da mudança climática</a:t>
            </a:r>
            <a:endParaRPr lang="en-US" dirty="0">
              <a:cs typeface="Calibri Light" panose="020F0302020204030204"/>
            </a:endParaRPr>
          </a:p>
        </p:txBody>
      </p:sp>
      <p:sp>
        <p:nvSpPr>
          <p:cNvPr id="4" name="Rectangle 3">
            <a:extLst>
              <a:ext uri="{FF2B5EF4-FFF2-40B4-BE49-F238E27FC236}">
                <a16:creationId xmlns:a16="http://schemas.microsoft.com/office/drawing/2014/main" id="{76F04383-B03F-AE9B-6160-6B5A842A980E}"/>
              </a:ext>
            </a:extLst>
          </p:cNvPr>
          <p:cNvSpPr/>
          <p:nvPr/>
        </p:nvSpPr>
        <p:spPr>
          <a:xfrm>
            <a:off x="1555085" y="6267857"/>
            <a:ext cx="2881028" cy="246221"/>
          </a:xfrm>
          <a:prstGeom prst="rect">
            <a:avLst/>
          </a:prstGeom>
        </p:spPr>
        <p:txBody>
          <a:bodyPr wrap="square" lIns="91440" tIns="45720" rIns="91440" bIns="45720" anchor="t">
            <a:spAutoFit/>
          </a:bodyPr>
          <a:lstStyle/>
          <a:p>
            <a:pPr>
              <a:spcAft>
                <a:spcPts val="1200"/>
              </a:spcAft>
            </a:pPr>
            <a:r>
              <a:rPr lang="en-ZA" sz="1000" dirty="0">
                <a:latin typeface="Open Sans"/>
                <a:ea typeface="Open Sans" panose="020B0606030504020204" pitchFamily="34" charset="0"/>
                <a:cs typeface="Open Sans" panose="020B0606030504020204" pitchFamily="34" charset="0"/>
              </a:rPr>
              <a:t>(</a:t>
            </a:r>
            <a:r>
              <a:rPr lang="en-ZA" sz="1000" dirty="0" err="1">
                <a:latin typeface="Open Sans"/>
                <a:ea typeface="Open Sans" panose="020B0606030504020204" pitchFamily="34" charset="0"/>
                <a:cs typeface="Open Sans" panose="020B0606030504020204" pitchFamily="34" charset="0"/>
              </a:rPr>
              <a:t>Tomastvivlaren</a:t>
            </a:r>
            <a:r>
              <a:rPr lang="en-ZA" sz="1000" dirty="0">
                <a:latin typeface="Open Sans"/>
                <a:ea typeface="Open Sans" panose="020B0606030504020204" pitchFamily="34" charset="0"/>
                <a:cs typeface="Open Sans" panose="020B0606030504020204" pitchFamily="34" charset="0"/>
              </a:rPr>
              <a:t>, </a:t>
            </a:r>
            <a:r>
              <a:rPr lang="en-ZA" sz="1000" dirty="0">
                <a:latin typeface="Open Sans"/>
                <a:ea typeface="Open Sans" panose="020B0606030504020204" pitchFamily="34" charset="0"/>
                <a:cs typeface="Open Sans" panose="020B0606030504020204" pitchFamily="34" charset="0"/>
                <a:hlinkClick r:id="rId6"/>
              </a:rPr>
              <a:t>imagem</a:t>
            </a:r>
            <a:r>
              <a:rPr lang="en-ZA" sz="1000" dirty="0">
                <a:latin typeface="Open Sans"/>
                <a:ea typeface="Open Sans" panose="020B0606030504020204" pitchFamily="34" charset="0"/>
                <a:cs typeface="Open Sans" panose="020B0606030504020204" pitchFamily="34" charset="0"/>
              </a:rPr>
              <a:t>, licença: </a:t>
            </a:r>
            <a:r>
              <a:rPr lang="en-ZA" sz="1000" dirty="0">
                <a:latin typeface="Open Sans"/>
                <a:ea typeface="Open Sans" panose="020B0606030504020204" pitchFamily="34" charset="0"/>
                <a:cs typeface="Open Sans" panose="020B0606030504020204" pitchFamily="34" charset="0"/>
                <a:hlinkClick r:id="rId7"/>
              </a:rPr>
              <a:t>CC BY-SA 4.0</a:t>
            </a:r>
            <a:r>
              <a:rPr lang="en-ZA" sz="1000" dirty="0">
                <a:latin typeface="Open Sans"/>
                <a:ea typeface="Open Sans" panose="020B0606030504020204" pitchFamily="34" charset="0"/>
                <a:cs typeface="Open Sans" panose="020B0606030504020204" pitchFamily="34" charset="0"/>
              </a:rPr>
              <a:t>)</a:t>
            </a:r>
            <a:endParaRPr lang="en-ZA" sz="1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pic>
        <p:nvPicPr>
          <p:cNvPr id="5" name="synthesize (18)">
            <a:hlinkClick r:id="" action="ppaction://media"/>
            <a:extLst>
              <a:ext uri="{FF2B5EF4-FFF2-40B4-BE49-F238E27FC236}">
                <a16:creationId xmlns:a16="http://schemas.microsoft.com/office/drawing/2014/main" id="{0976B6BF-47D7-9DA0-6561-59D932F6467F}"/>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0983855" y="912661"/>
            <a:ext cx="762067" cy="762067"/>
          </a:xfrm>
          <a:prstGeom prst="rect">
            <a:avLst/>
          </a:prstGeom>
        </p:spPr>
      </p:pic>
    </p:spTree>
    <p:extLst>
      <p:ext uri="{BB962C8B-B14F-4D97-AF65-F5344CB8AC3E}">
        <p14:creationId xmlns:p14="http://schemas.microsoft.com/office/powerpoint/2010/main" val="29214896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91320"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C905BE4E-03F6-2304-E41B-535D4EF2537B}"/>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5655775E-8435-BED8-68A2-396EB80083D6}"/>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t>7</a:t>
            </a:fld>
            <a:endParaRPr lang="sv-SE" sz="1000" b="1" dirty="0">
              <a:solidFill>
                <a:schemeClr val="bg1"/>
              </a:solidFill>
            </a:endParaRPr>
          </a:p>
        </p:txBody>
      </p:sp>
      <p:sp>
        <p:nvSpPr>
          <p:cNvPr id="7" name="Rectangle 6">
            <a:extLst>
              <a:ext uri="{FF2B5EF4-FFF2-40B4-BE49-F238E27FC236}">
                <a16:creationId xmlns:a16="http://schemas.microsoft.com/office/drawing/2014/main" id="{5DA1DDBE-8643-37D2-1A20-0C70FADC3A02}"/>
              </a:ext>
            </a:extLst>
          </p:cNvPr>
          <p:cNvSpPr/>
          <p:nvPr/>
        </p:nvSpPr>
        <p:spPr>
          <a:xfrm>
            <a:off x="343847" y="995986"/>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10.1.5 Efeitos das mudanças climáticas </a:t>
            </a:r>
          </a:p>
        </p:txBody>
      </p:sp>
      <p:sp>
        <p:nvSpPr>
          <p:cNvPr id="8" name="Title 10">
            <a:extLst>
              <a:ext uri="{FF2B5EF4-FFF2-40B4-BE49-F238E27FC236}">
                <a16:creationId xmlns:a16="http://schemas.microsoft.com/office/drawing/2014/main" id="{2CF32EBE-713C-DDCE-34D4-FCB89929F50A}"/>
              </a:ext>
            </a:extLst>
          </p:cNvPr>
          <p:cNvSpPr txBox="1">
            <a:spLocks/>
          </p:cNvSpPr>
          <p:nvPr/>
        </p:nvSpPr>
        <p:spPr>
          <a:xfrm>
            <a:off x="343847" y="233919"/>
            <a:ext cx="11714803" cy="762067"/>
          </a:xfrm>
          <a:prstGeom prst="rect">
            <a:avLst/>
          </a:prstGeom>
        </p:spPr>
        <p:txBody>
          <a:bodyPr vert="horz" lIns="91440" tIns="45720" rIns="91440" bIns="45720" rtlCol="0" anchor="b">
            <a:normAutofit fontScale="85000"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10.1 </a:t>
            </a:r>
            <a:r>
              <a:rPr lang="en-ZA" sz="4400" dirty="0">
                <a:latin typeface="Open Sans"/>
                <a:ea typeface="Open Sans" panose="020B0606030504020204" pitchFamily="34" charset="0"/>
                <a:cs typeface="Open Sans" panose="020B0606030504020204" pitchFamily="34" charset="0"/>
              </a:rPr>
              <a:t>Causas antropogênicas da mudança climática</a:t>
            </a:r>
            <a:endParaRPr lang="en-US" dirty="0">
              <a:cs typeface="Calibri Light" panose="020F0302020204030204"/>
            </a:endParaRPr>
          </a:p>
        </p:txBody>
      </p:sp>
      <p:pic>
        <p:nvPicPr>
          <p:cNvPr id="2" name="Graphic 2">
            <a:extLst>
              <a:ext uri="{FF2B5EF4-FFF2-40B4-BE49-F238E27FC236}">
                <a16:creationId xmlns:a16="http://schemas.microsoft.com/office/drawing/2014/main" id="{5679EEBA-33BD-2E4B-2A54-77C87B5D5FA6}"/>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899351" y="1285877"/>
            <a:ext cx="6890931" cy="4893534"/>
          </a:xfrm>
          <a:prstGeom prst="rect">
            <a:avLst/>
          </a:prstGeom>
        </p:spPr>
      </p:pic>
      <p:sp>
        <p:nvSpPr>
          <p:cNvPr id="4" name="Rectangle 3">
            <a:extLst>
              <a:ext uri="{FF2B5EF4-FFF2-40B4-BE49-F238E27FC236}">
                <a16:creationId xmlns:a16="http://schemas.microsoft.com/office/drawing/2014/main" id="{E42F8182-ECAC-0457-52D7-9027712F2DB2}"/>
              </a:ext>
            </a:extLst>
          </p:cNvPr>
          <p:cNvSpPr/>
          <p:nvPr/>
        </p:nvSpPr>
        <p:spPr>
          <a:xfrm>
            <a:off x="8441666" y="6258956"/>
            <a:ext cx="2898612" cy="246221"/>
          </a:xfrm>
          <a:prstGeom prst="rect">
            <a:avLst/>
          </a:prstGeom>
        </p:spPr>
        <p:txBody>
          <a:bodyPr wrap="square" lIns="91440" tIns="45720" rIns="91440" bIns="45720" anchor="t">
            <a:spAutoFit/>
          </a:bodyPr>
          <a:lstStyle/>
          <a:p>
            <a:pPr>
              <a:spcAft>
                <a:spcPts val="1200"/>
              </a:spcAft>
            </a:pPr>
            <a:r>
              <a:rPr lang="en-ZA" sz="1000" dirty="0">
                <a:latin typeface="Open Sans"/>
                <a:ea typeface="Open Sans" panose="020B0606030504020204" pitchFamily="34" charset="0"/>
                <a:cs typeface="Open Sans" panose="020B0606030504020204" pitchFamily="34" charset="0"/>
              </a:rPr>
              <a:t>(Our World in Data, </a:t>
            </a:r>
            <a:r>
              <a:rPr lang="en-ZA" sz="1000" dirty="0">
                <a:latin typeface="Open Sans"/>
                <a:ea typeface="Open Sans" panose="020B0606030504020204" pitchFamily="34" charset="0"/>
                <a:cs typeface="Open Sans" panose="020B0606030504020204" pitchFamily="34" charset="0"/>
                <a:hlinkClick r:id="rId7"/>
              </a:rPr>
              <a:t>imagem</a:t>
            </a:r>
            <a:r>
              <a:rPr lang="en-ZA" sz="1000" dirty="0">
                <a:latin typeface="Open Sans"/>
                <a:ea typeface="Open Sans" panose="020B0606030504020204" pitchFamily="34" charset="0"/>
                <a:cs typeface="Open Sans" panose="020B0606030504020204" pitchFamily="34" charset="0"/>
              </a:rPr>
              <a:t>, licença: </a:t>
            </a:r>
            <a:r>
              <a:rPr lang="en-ZA" sz="1000" dirty="0">
                <a:latin typeface="Open Sans"/>
                <a:ea typeface="Open Sans" panose="020B0606030504020204" pitchFamily="34" charset="0"/>
                <a:cs typeface="Open Sans" panose="020B0606030504020204" pitchFamily="34" charset="0"/>
                <a:hlinkClick r:id="rId8"/>
              </a:rPr>
              <a:t>CC BY 3.0</a:t>
            </a:r>
            <a:r>
              <a:rPr lang="en-ZA" sz="1000" dirty="0">
                <a:latin typeface="Open Sans"/>
                <a:ea typeface="Open Sans" panose="020B0606030504020204" pitchFamily="34" charset="0"/>
                <a:cs typeface="Open Sans" panose="020B0606030504020204" pitchFamily="34" charset="0"/>
              </a:rPr>
              <a:t>)</a:t>
            </a:r>
            <a:endParaRPr lang="en-ZA" sz="1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5" name="Rectangle 4">
            <a:extLst>
              <a:ext uri="{FF2B5EF4-FFF2-40B4-BE49-F238E27FC236}">
                <a16:creationId xmlns:a16="http://schemas.microsoft.com/office/drawing/2014/main" id="{25E98A62-98BA-D380-DC82-3D66D19FFAEE}"/>
              </a:ext>
            </a:extLst>
          </p:cNvPr>
          <p:cNvSpPr/>
          <p:nvPr/>
        </p:nvSpPr>
        <p:spPr>
          <a:xfrm>
            <a:off x="343847" y="1740736"/>
            <a:ext cx="6217920" cy="3877985"/>
          </a:xfrm>
          <a:prstGeom prst="rect">
            <a:avLst/>
          </a:prstGeom>
        </p:spPr>
        <p:txBody>
          <a:bodyPr wrap="square" lIns="91440" tIns="45720" rIns="91440" bIns="45720" anchor="t">
            <a:spAutoFit/>
          </a:bodyPr>
          <a:lstStyle/>
          <a:p>
            <a:pPr marL="342900" indent="-342900">
              <a:spcAft>
                <a:spcPts val="1200"/>
              </a:spcAft>
              <a:buFont typeface="Arial"/>
              <a:buChar char="•"/>
            </a:pPr>
            <a:r>
              <a:rPr lang="en-ZA" sz="2200" dirty="0">
                <a:latin typeface="Open Sans"/>
                <a:ea typeface="Open Sans" panose="020B0606030504020204" pitchFamily="34" charset="0"/>
                <a:cs typeface="Open Sans" panose="020B0606030504020204" pitchFamily="34" charset="0"/>
              </a:rPr>
              <a:t>Aumento da temperatura global</a:t>
            </a:r>
            <a:endParaRPr lang="en-ZA" sz="2200" b="1" dirty="0">
              <a:latin typeface="Open Sans"/>
              <a:ea typeface="Open Sans" panose="020B0606030504020204" pitchFamily="34" charset="0"/>
              <a:cs typeface="Open Sans" panose="020B0606030504020204" pitchFamily="34" charset="0"/>
            </a:endParaRPr>
          </a:p>
          <a:p>
            <a:pPr marL="342900" indent="-342900">
              <a:spcAft>
                <a:spcPts val="1200"/>
              </a:spcAft>
              <a:buFont typeface="Arial"/>
              <a:buChar char="•"/>
            </a:pPr>
            <a:r>
              <a:rPr lang="en-ZA" sz="2200" dirty="0">
                <a:latin typeface="Open Sans"/>
                <a:ea typeface="Open Sans" panose="020B0606030504020204" pitchFamily="34" charset="0"/>
                <a:cs typeface="Open Sans" panose="020B0606030504020204" pitchFamily="34" charset="0"/>
              </a:rPr>
              <a:t>Aumento do nível do mar</a:t>
            </a:r>
          </a:p>
          <a:p>
            <a:pPr marL="342900" indent="-342900">
              <a:spcAft>
                <a:spcPts val="1200"/>
              </a:spcAft>
              <a:buFont typeface="Arial"/>
              <a:buChar char="•"/>
            </a:pPr>
            <a:r>
              <a:rPr lang="en-ZA" sz="2200" dirty="0">
                <a:latin typeface="Open Sans"/>
                <a:ea typeface="Open Sans" panose="020B0606030504020204" pitchFamily="34" charset="0"/>
                <a:cs typeface="Open Sans" panose="020B0606030504020204" pitchFamily="34" charset="0"/>
              </a:rPr>
              <a:t>Acidificação dos oceanos</a:t>
            </a:r>
          </a:p>
          <a:p>
            <a:pPr marL="342900" indent="-342900">
              <a:spcAft>
                <a:spcPts val="1200"/>
              </a:spcAft>
              <a:buFont typeface="Arial"/>
              <a:buChar char="•"/>
            </a:pPr>
            <a:r>
              <a:rPr lang="en-ZA" sz="2200" dirty="0">
                <a:latin typeface="Open Sans"/>
                <a:ea typeface="Open Sans" panose="020B0606030504020204" pitchFamily="34" charset="0"/>
                <a:cs typeface="Open Sans" panose="020B0606030504020204" pitchFamily="34" charset="0"/>
              </a:rPr>
              <a:t>Eventos climáticos extremos</a:t>
            </a:r>
          </a:p>
          <a:p>
            <a:pPr marL="342900" indent="-342900">
              <a:spcAft>
                <a:spcPts val="1200"/>
              </a:spcAft>
              <a:buFont typeface="Arial"/>
              <a:buChar char="•"/>
            </a:pPr>
            <a:r>
              <a:rPr lang="en-ZA" sz="2200" dirty="0">
                <a:latin typeface="Open Sans"/>
                <a:ea typeface="Open Sans" panose="020B0606030504020204" pitchFamily="34" charset="0"/>
                <a:cs typeface="Open Sans" panose="020B0606030504020204" pitchFamily="34" charset="0"/>
              </a:rPr>
              <a:t>Redução da biodiversidade</a:t>
            </a:r>
          </a:p>
          <a:p>
            <a:pPr marL="342900" indent="-342900">
              <a:spcAft>
                <a:spcPts val="1200"/>
              </a:spcAft>
              <a:buFont typeface="Arial"/>
              <a:buChar char="•"/>
            </a:pPr>
            <a:r>
              <a:rPr lang="en-ZA" sz="2200" dirty="0">
                <a:latin typeface="Open Sans"/>
                <a:ea typeface="Open Sans" panose="020B0606030504020204" pitchFamily="34" charset="0"/>
                <a:cs typeface="Open Sans" panose="020B0606030504020204" pitchFamily="34" charset="0"/>
              </a:rPr>
              <a:t>Impactos na saúde humana</a:t>
            </a:r>
          </a:p>
          <a:p>
            <a:pPr marL="342900" indent="-342900">
              <a:spcAft>
                <a:spcPts val="1200"/>
              </a:spcAft>
              <a:buFont typeface="Arial"/>
              <a:buChar char="•"/>
            </a:pPr>
            <a:r>
              <a:rPr lang="en-ZA" sz="2200" dirty="0">
                <a:latin typeface="Open Sans"/>
                <a:ea typeface="Open Sans" panose="020B0606030504020204" pitchFamily="34" charset="0"/>
                <a:cs typeface="Open Sans" panose="020B0606030504020204" pitchFamily="34" charset="0"/>
              </a:rPr>
              <a:t>Redução da produtividade agrícola</a:t>
            </a:r>
          </a:p>
          <a:p>
            <a:pPr marL="342900" indent="-342900">
              <a:spcAft>
                <a:spcPts val="1200"/>
              </a:spcAft>
              <a:buFont typeface="Arial"/>
              <a:buChar char="•"/>
            </a:pPr>
            <a:r>
              <a:rPr lang="en-ZA" sz="2200" dirty="0">
                <a:latin typeface="Open Sans"/>
                <a:ea typeface="Open Sans" panose="020B0606030504020204" pitchFamily="34" charset="0"/>
                <a:cs typeface="Open Sans" panose="020B0606030504020204" pitchFamily="34" charset="0"/>
              </a:rPr>
              <a:t>Consequências econômicas </a:t>
            </a:r>
          </a:p>
        </p:txBody>
      </p:sp>
      <p:sp>
        <p:nvSpPr>
          <p:cNvPr id="6" name="Rectangle 5">
            <a:extLst>
              <a:ext uri="{FF2B5EF4-FFF2-40B4-BE49-F238E27FC236}">
                <a16:creationId xmlns:a16="http://schemas.microsoft.com/office/drawing/2014/main" id="{4554ACE3-91D1-446E-1360-02AB4E70A150}"/>
              </a:ext>
            </a:extLst>
          </p:cNvPr>
          <p:cNvSpPr/>
          <p:nvPr/>
        </p:nvSpPr>
        <p:spPr>
          <a:xfrm>
            <a:off x="440363" y="6319679"/>
            <a:ext cx="2623440" cy="246221"/>
          </a:xfrm>
          <a:prstGeom prst="rect">
            <a:avLst/>
          </a:prstGeom>
        </p:spPr>
        <p:txBody>
          <a:bodyPr wrap="square" lIns="91440" tIns="45720" rIns="91440" bIns="45720" anchor="t">
            <a:spAutoFit/>
          </a:bodyPr>
          <a:lstStyle/>
          <a:p>
            <a:pPr>
              <a:spcAft>
                <a:spcPts val="1200"/>
              </a:spcAft>
            </a:pPr>
            <a:r>
              <a:rPr lang="en-ZA" sz="1000" dirty="0">
                <a:latin typeface="Open Sans"/>
                <a:ea typeface="Open Sans" panose="020B0606030504020204" pitchFamily="34" charset="0"/>
                <a:cs typeface="Open Sans" panose="020B0606030504020204" pitchFamily="34" charset="0"/>
              </a:rPr>
              <a:t>(Conceitos: </a:t>
            </a:r>
            <a:r>
              <a:rPr lang="en-ZA" sz="1000" dirty="0">
                <a:latin typeface="Open Sans"/>
                <a:ea typeface="Open Sans" panose="020B0606030504020204" pitchFamily="34" charset="0"/>
                <a:cs typeface="Open Sans" panose="020B0606030504020204" pitchFamily="34" charset="0"/>
                <a:hlinkClick r:id="rId9"/>
              </a:rPr>
              <a:t>Usher, W. (2021)</a:t>
            </a:r>
            <a:r>
              <a:rPr lang="en-ZA" sz="1000" dirty="0">
                <a:latin typeface="Open Sans"/>
                <a:ea typeface="Open Sans" panose="020B0606030504020204" pitchFamily="34" charset="0"/>
                <a:cs typeface="Open Sans" panose="020B0606030504020204" pitchFamily="34" charset="0"/>
              </a:rPr>
              <a:t>)</a:t>
            </a:r>
            <a:endParaRPr lang="en-ZA" sz="1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pic>
        <p:nvPicPr>
          <p:cNvPr id="9" name="synthesize (19)">
            <a:hlinkClick r:id="" action="ppaction://media"/>
            <a:extLst>
              <a:ext uri="{FF2B5EF4-FFF2-40B4-BE49-F238E27FC236}">
                <a16:creationId xmlns:a16="http://schemas.microsoft.com/office/drawing/2014/main" id="{2DC8B9A9-E8E6-859F-184C-F761B5F92A15}"/>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10894423" y="912660"/>
            <a:ext cx="852255" cy="852255"/>
          </a:xfrm>
          <a:prstGeom prst="rect">
            <a:avLst/>
          </a:prstGeom>
        </p:spPr>
      </p:pic>
    </p:spTree>
    <p:extLst>
      <p:ext uri="{BB962C8B-B14F-4D97-AF65-F5344CB8AC3E}">
        <p14:creationId xmlns:p14="http://schemas.microsoft.com/office/powerpoint/2010/main" val="17251567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1656"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9"/>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t>8</a:t>
            </a:fld>
            <a:endParaRPr lang="sv-SE" sz="1000" b="1" dirty="0">
              <a:solidFill>
                <a:schemeClr val="bg1"/>
              </a:solidFill>
            </a:endParaRPr>
          </a:p>
        </p:txBody>
      </p:sp>
      <p:sp>
        <p:nvSpPr>
          <p:cNvPr id="2" name="Title 10">
            <a:extLst>
              <a:ext uri="{FF2B5EF4-FFF2-40B4-BE49-F238E27FC236}">
                <a16:creationId xmlns:a16="http://schemas.microsoft.com/office/drawing/2014/main" id="{C284E710-7841-D645-8EBC-8BB6B56440F1}"/>
              </a:ext>
            </a:extLst>
          </p:cNvPr>
          <p:cNvSpPr txBox="1">
            <a:spLocks/>
          </p:cNvSpPr>
          <p:nvPr/>
        </p:nvSpPr>
        <p:spPr>
          <a:xfrm>
            <a:off x="887215" y="8748"/>
            <a:ext cx="12171356"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rPr>
              <a:t>Aula 10.1 Referências</a:t>
            </a:r>
          </a:p>
        </p:txBody>
      </p:sp>
      <p:sp>
        <p:nvSpPr>
          <p:cNvPr id="4" name="TextBox 3">
            <a:extLst>
              <a:ext uri="{FF2B5EF4-FFF2-40B4-BE49-F238E27FC236}">
                <a16:creationId xmlns:a16="http://schemas.microsoft.com/office/drawing/2014/main" id="{BCB083AF-02AE-8D66-43C6-C24C6B427521}"/>
              </a:ext>
            </a:extLst>
          </p:cNvPr>
          <p:cNvSpPr txBox="1"/>
          <p:nvPr/>
        </p:nvSpPr>
        <p:spPr>
          <a:xfrm>
            <a:off x="929195" y="1737657"/>
            <a:ext cx="9719514" cy="415498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buAutoNum type="arabicPeriod"/>
            </a:pPr>
            <a:r>
              <a:rPr lang="en-GB" sz="2400" dirty="0">
                <a:latin typeface="Open Sans" panose="020B0606030504020204" pitchFamily="34" charset="0"/>
                <a:ea typeface="Open Sans" panose="020B0606030504020204" pitchFamily="34" charset="0"/>
                <a:cs typeface="Open Sans" panose="020B0606030504020204" pitchFamily="34" charset="0"/>
              </a:rPr>
              <a:t>Usher, William. (2021, março). Climate Change: Mitigation - Adaptation (Mitigação - Adaptação) (Versão 1). </a:t>
            </a:r>
            <a:r>
              <a:rPr lang="en-GB" sz="2400" dirty="0" err="1">
                <a:latin typeface="Open Sans" panose="020B0606030504020204" pitchFamily="34" charset="0"/>
                <a:ea typeface="Open Sans" panose="020B0606030504020204" pitchFamily="34" charset="0"/>
                <a:cs typeface="Open Sans" panose="020B0606030504020204" pitchFamily="34" charset="0"/>
              </a:rPr>
              <a:t>Zenodo. </a:t>
            </a:r>
            <a:r>
              <a:rPr lang="en-GB" sz="2400" dirty="0">
                <a:latin typeface="Open Sans" panose="020B0606030504020204" pitchFamily="34" charset="0"/>
                <a:ea typeface="Open Sans" panose="020B0606030504020204" pitchFamily="34" charset="0"/>
                <a:cs typeface="Open Sans" panose="020B0606030504020204" pitchFamily="34" charset="0"/>
                <a:hlinkClick r:id="rId3"/>
              </a:rPr>
              <a:t>http://doi.</a:t>
            </a:r>
            <a:r>
              <a:rPr lang="en-GB" sz="2400" dirty="0">
                <a:latin typeface="Open Sans" panose="020B0606030504020204" pitchFamily="34" charset="0"/>
                <a:ea typeface="Open Sans" panose="020B0606030504020204" pitchFamily="34" charset="0"/>
                <a:cs typeface="Open Sans" panose="020B0606030504020204" pitchFamily="34" charset="0"/>
              </a:rPr>
              <a:t>org/10.5281/zenodo.4585597 </a:t>
            </a:r>
          </a:p>
          <a:p>
            <a:endParaRPr lang="en-US" sz="2400" dirty="0">
              <a:latin typeface="Open Sans"/>
              <a:cs typeface="Calibri"/>
            </a:endParaRPr>
          </a:p>
          <a:p>
            <a:pPr marL="342900" indent="-342900">
              <a:buAutoNum type="arabicPeriod"/>
            </a:pPr>
            <a:endParaRPr lang="en-GB" sz="2400" dirty="0">
              <a:latin typeface="Open Sans"/>
              <a:cs typeface="Calibri"/>
            </a:endParaRPr>
          </a:p>
          <a:p>
            <a:endParaRPr lang="en-US" sz="2400" dirty="0">
              <a:latin typeface="Open Sans"/>
              <a:cs typeface="Calibri"/>
            </a:endParaRPr>
          </a:p>
          <a:p>
            <a:pPr marL="342900" indent="-342900">
              <a:buFontTx/>
              <a:buAutoNum type="arabicPeriod"/>
            </a:pPr>
            <a:endParaRPr lang="en-US" sz="2400" dirty="0">
              <a:latin typeface="Open Sans"/>
            </a:endParaRPr>
          </a:p>
          <a:p>
            <a:pPr marL="342900" indent="-342900">
              <a:buFontTx/>
              <a:buAutoNum type="arabicPeriod"/>
            </a:pPr>
            <a:endParaRPr lang="en-US" sz="2400" dirty="0">
              <a:latin typeface="Open Sans"/>
            </a:endParaRPr>
          </a:p>
          <a:p>
            <a:pPr marL="342900" indent="-342900">
              <a:buAutoNum type="arabicPeriod"/>
            </a:pPr>
            <a:endParaRPr lang="en-US" sz="2400" dirty="0">
              <a:latin typeface="Open Sans"/>
              <a:cs typeface="Calibri" panose="020F0502020204030204"/>
            </a:endParaRPr>
          </a:p>
          <a:p>
            <a:pPr marL="342900" indent="-342900">
              <a:buAutoNum type="arabicPeriod"/>
            </a:pPr>
            <a:endParaRPr lang="en-GB" sz="2400" dirty="0">
              <a:latin typeface="Open Sans"/>
              <a:cs typeface="Calibri" panose="020F0502020204030204"/>
            </a:endParaRPr>
          </a:p>
          <a:p>
            <a:pPr marL="342900" indent="-342900">
              <a:buAutoNum type="arabicPeriod"/>
            </a:pPr>
            <a:endParaRPr lang="en-US" sz="2400" dirty="0">
              <a:latin typeface="Open Sans"/>
              <a:cs typeface="Calibri" panose="020F0502020204030204"/>
            </a:endParaRPr>
          </a:p>
        </p:txBody>
      </p:sp>
    </p:spTree>
    <p:extLst>
      <p:ext uri="{BB962C8B-B14F-4D97-AF65-F5344CB8AC3E}">
        <p14:creationId xmlns:p14="http://schemas.microsoft.com/office/powerpoint/2010/main" val="140922108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pic>
        <p:nvPicPr>
          <p:cNvPr id="7" name="Graphic 9">
            <a:extLst>
              <a:ext uri="{FF2B5EF4-FFF2-40B4-BE49-F238E27FC236}">
                <a16:creationId xmlns:a16="http://schemas.microsoft.com/office/drawing/2014/main" id="{605D37CB-5E10-968A-05A5-C8A6D7E2D102}"/>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587161" y="1549444"/>
            <a:ext cx="7017678" cy="5012108"/>
          </a:xfrm>
          <a:prstGeom prst="rect">
            <a:avLst/>
          </a:prstGeom>
        </p:spPr>
      </p:pic>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t>9</a:t>
            </a:fld>
            <a:endParaRPr lang="sv-SE" sz="1000" b="1" dirty="0">
              <a:solidFill>
                <a:schemeClr val="bg1"/>
              </a:solidFill>
            </a:endParaRPr>
          </a:p>
        </p:txBody>
      </p:sp>
      <p:sp>
        <p:nvSpPr>
          <p:cNvPr id="2" name="Rectangle 1">
            <a:extLst>
              <a:ext uri="{FF2B5EF4-FFF2-40B4-BE49-F238E27FC236}">
                <a16:creationId xmlns:a16="http://schemas.microsoft.com/office/drawing/2014/main" id="{80ED264C-2459-7E9C-B4E7-0AC20593E710}"/>
              </a:ext>
            </a:extLst>
          </p:cNvPr>
          <p:cNvSpPr/>
          <p:nvPr/>
        </p:nvSpPr>
        <p:spPr>
          <a:xfrm>
            <a:off x="687189" y="1013844"/>
            <a:ext cx="11365111" cy="707886"/>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10.2.1 A necessidade de representação das emissões nos modelos de </a:t>
            </a:r>
            <a:r>
              <a:rPr lang="en-ZA"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sistemas</a:t>
            </a: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 </a:t>
            </a:r>
            <a:r>
              <a:rPr lang="en-ZA"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energéticos</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4" name="Title 10">
            <a:extLst>
              <a:ext uri="{FF2B5EF4-FFF2-40B4-BE49-F238E27FC236}">
                <a16:creationId xmlns:a16="http://schemas.microsoft.com/office/drawing/2014/main" id="{EB3BB423-193C-BD62-291D-DC8376691DE5}"/>
              </a:ext>
            </a:extLst>
          </p:cNvPr>
          <p:cNvSpPr txBox="1">
            <a:spLocks/>
          </p:cNvSpPr>
          <p:nvPr/>
        </p:nvSpPr>
        <p:spPr>
          <a:xfrm>
            <a:off x="582415" y="194123"/>
            <a:ext cx="10361809" cy="802122"/>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10.2 Representação de emissões</a:t>
            </a:r>
          </a:p>
        </p:txBody>
      </p:sp>
      <p:sp>
        <p:nvSpPr>
          <p:cNvPr id="8" name="Rectangle 7">
            <a:extLst>
              <a:ext uri="{FF2B5EF4-FFF2-40B4-BE49-F238E27FC236}">
                <a16:creationId xmlns:a16="http://schemas.microsoft.com/office/drawing/2014/main" id="{6EF1FAA0-03E6-C94E-2A23-D1C5B004CE92}"/>
              </a:ext>
            </a:extLst>
          </p:cNvPr>
          <p:cNvSpPr/>
          <p:nvPr/>
        </p:nvSpPr>
        <p:spPr>
          <a:xfrm>
            <a:off x="9559326" y="5753100"/>
            <a:ext cx="2018509" cy="400110"/>
          </a:xfrm>
          <a:prstGeom prst="rect">
            <a:avLst/>
          </a:prstGeom>
        </p:spPr>
        <p:txBody>
          <a:bodyPr wrap="square" lIns="91440" tIns="45720" rIns="91440" bIns="45720" anchor="t">
            <a:spAutoFit/>
          </a:bodyPr>
          <a:lstStyle/>
          <a:p>
            <a:pPr>
              <a:spcAft>
                <a:spcPts val="1200"/>
              </a:spcAft>
            </a:pPr>
            <a:r>
              <a:rPr lang="en-ZA" sz="1000" dirty="0">
                <a:latin typeface="Open Sans"/>
                <a:ea typeface="Open Sans" panose="020B0606030504020204" pitchFamily="34" charset="0"/>
                <a:cs typeface="Open Sans" panose="020B0606030504020204" pitchFamily="34" charset="0"/>
              </a:rPr>
              <a:t>(Our World in Data, </a:t>
            </a:r>
            <a:r>
              <a:rPr lang="en-ZA" sz="1000" dirty="0">
                <a:latin typeface="Open Sans"/>
                <a:ea typeface="Open Sans" panose="020B0606030504020204" pitchFamily="34" charset="0"/>
                <a:cs typeface="Open Sans" panose="020B0606030504020204" pitchFamily="34" charset="0"/>
                <a:hlinkClick r:id="rId7"/>
              </a:rPr>
              <a:t>imagem</a:t>
            </a:r>
            <a:r>
              <a:rPr lang="en-ZA" sz="1000" dirty="0">
                <a:latin typeface="Open Sans"/>
                <a:ea typeface="Open Sans" panose="020B0606030504020204" pitchFamily="34" charset="0"/>
                <a:cs typeface="Open Sans" panose="020B0606030504020204" pitchFamily="34" charset="0"/>
              </a:rPr>
              <a:t>, licença: </a:t>
            </a:r>
            <a:r>
              <a:rPr lang="en-ZA" sz="1000" dirty="0">
                <a:latin typeface="Open Sans"/>
                <a:ea typeface="Open Sans" panose="020B0606030504020204" pitchFamily="34" charset="0"/>
                <a:cs typeface="Open Sans" panose="020B0606030504020204" pitchFamily="34" charset="0"/>
                <a:hlinkClick r:id="rId8"/>
              </a:rPr>
              <a:t>CC BY 3.0</a:t>
            </a:r>
            <a:r>
              <a:rPr lang="en-ZA" sz="1000" dirty="0">
                <a:latin typeface="Open Sans"/>
                <a:ea typeface="Open Sans" panose="020B0606030504020204" pitchFamily="34" charset="0"/>
                <a:cs typeface="Open Sans" panose="020B0606030504020204" pitchFamily="34" charset="0"/>
              </a:rPr>
              <a:t>)</a:t>
            </a:r>
            <a:endParaRPr lang="en-ZA" sz="1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pic>
        <p:nvPicPr>
          <p:cNvPr id="5" name="synthesize (20)">
            <a:hlinkClick r:id="" action="ppaction://media"/>
            <a:extLst>
              <a:ext uri="{FF2B5EF4-FFF2-40B4-BE49-F238E27FC236}">
                <a16:creationId xmlns:a16="http://schemas.microsoft.com/office/drawing/2014/main" id="{F4960D25-D627-B59C-CFAC-E58DFF796359}"/>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10546306" y="194123"/>
            <a:ext cx="795835" cy="795835"/>
          </a:xfrm>
          <a:prstGeom prst="rect">
            <a:avLst/>
          </a:prstGeom>
        </p:spPr>
      </p:pic>
    </p:spTree>
    <p:extLst>
      <p:ext uri="{BB962C8B-B14F-4D97-AF65-F5344CB8AC3E}">
        <p14:creationId xmlns:p14="http://schemas.microsoft.com/office/powerpoint/2010/main" val="10532033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6064"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theme/theme1.xml><?xml version="1.0" encoding="utf-8"?>
<a:theme xmlns:a="http://schemas.openxmlformats.org/drawingml/2006/main" name="Office Theme">
  <a:themeElements>
    <a:clrScheme name="CCG Colours">
      <a:dk1>
        <a:srgbClr val="000000"/>
      </a:dk1>
      <a:lt1>
        <a:srgbClr val="FFFFFF"/>
      </a:lt1>
      <a:dk2>
        <a:srgbClr val="44546A"/>
      </a:dk2>
      <a:lt2>
        <a:srgbClr val="E7E6E6"/>
      </a:lt2>
      <a:accent1>
        <a:srgbClr val="012069"/>
      </a:accent1>
      <a:accent2>
        <a:srgbClr val="C8102E"/>
      </a:accent2>
      <a:accent3>
        <a:srgbClr val="AFC7FE"/>
      </a:accent3>
      <a:accent4>
        <a:srgbClr val="5F8EFD"/>
      </a:accent4>
      <a:accent5>
        <a:srgbClr val="0F56FD"/>
      </a:accent5>
      <a:accent6>
        <a:srgbClr val="910C22"/>
      </a:accent6>
      <a:hlink>
        <a:srgbClr val="4151C3"/>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o" ma:contentTypeID="0x010100633F727AA7180443A862CD9A25741398" ma:contentTypeVersion="18" ma:contentTypeDescription="Crear nuevo documento." ma:contentTypeScope="" ma:versionID="e95ced547947cc96d9f0ca074ad6ec65">
  <xsd:schema xmlns:xsd="http://www.w3.org/2001/XMLSchema" xmlns:xs="http://www.w3.org/2001/XMLSchema" xmlns:p="http://schemas.microsoft.com/office/2006/metadata/properties" xmlns:ns2="35b8b66e-5759-43c1-a138-f967a8bf5a20" xmlns:ns3="0b696a8a-ab1a-459b-a09e-44df7cbe9330" targetNamespace="http://schemas.microsoft.com/office/2006/metadata/properties" ma:root="true" ma:fieldsID="59f73267aa52fe24a52d6154dfcf08fe" ns2:_="" ns3:_="">
    <xsd:import namespace="35b8b66e-5759-43c1-a138-f967a8bf5a20"/>
    <xsd:import namespace="0b696a8a-ab1a-459b-a09e-44df7cbe9330"/>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AutoTags" minOccurs="0"/>
                <xsd:element ref="ns3:MediaServiceOCR" minOccurs="0"/>
                <xsd:element ref="ns3:MediaServiceGenerationTime" minOccurs="0"/>
                <xsd:element ref="ns3:MediaServiceEventHashCode" minOccurs="0"/>
                <xsd:element ref="ns3:MediaServiceDateTaken" minOccurs="0"/>
                <xsd:element ref="ns3:MediaServiceLocation" minOccurs="0"/>
                <xsd:element ref="ns3:MediaLengthInSeconds" minOccurs="0"/>
                <xsd:element ref="ns3:lcf76f155ced4ddcb4097134ff3c332f" minOccurs="0"/>
                <xsd:element ref="ns2:TaxCatchAll" minOccurs="0"/>
                <xsd:element ref="ns3:MediaServiceObjectDetectorVersion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5b8b66e-5759-43c1-a138-f967a8bf5a20" elementFormDefault="qualified">
    <xsd:import namespace="http://schemas.microsoft.com/office/2006/documentManagement/types"/>
    <xsd:import namespace="http://schemas.microsoft.com/office/infopath/2007/PartnerControls"/>
    <xsd:element name="SharedWithUsers" ma:index="8" nillable="true" ma:displayName="Compartido c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Detalles de uso compartido" ma:internalName="SharedWithDetails" ma:readOnly="true">
      <xsd:simpleType>
        <xsd:restriction base="dms:Note">
          <xsd:maxLength value="255"/>
        </xsd:restriction>
      </xsd:simpleType>
    </xsd:element>
    <xsd:element name="TaxCatchAll" ma:index="23" nillable="true" ma:displayName="Taxonomy Catch All Column" ma:hidden="true" ma:list="{9581a30b-7206-4dc0-86e4-cd83cec9bd9f}" ma:internalName="TaxCatchAll" ma:showField="CatchAllData" ma:web="35b8b66e-5759-43c1-a138-f967a8bf5a20">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0b696a8a-ab1a-459b-a09e-44df7cbe9330"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Etiquetas de imagen" ma:readOnly="false" ma:fieldId="{5cf76f15-5ced-4ddc-b409-7134ff3c332f}" ma:taxonomyMulti="true" ma:sspId="a3b1f9f8-f5cc-49a8-8ca6-8016371bfcc4"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e contenido"/>
        <xsd:element ref="dc:title" minOccurs="0" maxOccurs="1" ma:index="4" ma:displayName="Títu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0b696a8a-ab1a-459b-a09e-44df7cbe9330">
      <Terms xmlns="http://schemas.microsoft.com/office/infopath/2007/PartnerControls"/>
    </lcf76f155ced4ddcb4097134ff3c332f>
    <TaxCatchAll xmlns="35b8b66e-5759-43c1-a138-f967a8bf5a20"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08727940-0D23-477D-A238-15030A74DA7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5b8b66e-5759-43c1-a138-f967a8bf5a20"/>
    <ds:schemaRef ds:uri="0b696a8a-ab1a-459b-a09e-44df7cbe933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AB1DDE83-2ED0-4567-A669-A16A212F164D}">
  <ds:schemaRefs>
    <ds:schemaRef ds:uri="http://purl.org/dc/terms/"/>
    <ds:schemaRef ds:uri="http://purl.org/dc/elements/1.1/"/>
    <ds:schemaRef ds:uri="http://schemas.microsoft.com/office/2006/metadata/properties"/>
    <ds:schemaRef ds:uri="http://schemas.microsoft.com/office/2006/documentManagement/types"/>
    <ds:schemaRef ds:uri="http://schemas.microsoft.com/office/infopath/2007/PartnerControls"/>
    <ds:schemaRef ds:uri="http://www.w3.org/XML/1998/namespace"/>
    <ds:schemaRef ds:uri="http://schemas.openxmlformats.org/package/2006/metadata/core-properties"/>
    <ds:schemaRef ds:uri="0b696a8a-ab1a-459b-a09e-44df7cbe9330"/>
    <ds:schemaRef ds:uri="35b8b66e-5759-43c1-a138-f967a8bf5a20"/>
    <ds:schemaRef ds:uri="http://purl.org/dc/dcmitype/"/>
  </ds:schemaRefs>
</ds:datastoreItem>
</file>

<file path=customXml/itemProps3.xml><?xml version="1.0" encoding="utf-8"?>
<ds:datastoreItem xmlns:ds="http://schemas.openxmlformats.org/officeDocument/2006/customXml" ds:itemID="{D05F7E04-0F8F-4ECA-9525-3F0638DC6B8F}">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5134</TotalTime>
  <Words>5694</Words>
  <Application>Microsoft Macintosh PowerPoint</Application>
  <PresentationFormat>Widescreen</PresentationFormat>
  <Paragraphs>397</Paragraphs>
  <Slides>29</Slides>
  <Notes>27</Notes>
  <HiddenSlides>0</HiddenSlides>
  <MMClips>23</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29</vt:i4>
      </vt:variant>
    </vt:vector>
  </HeadingPairs>
  <TitlesOfParts>
    <vt:vector size="40" baseType="lpstr">
      <vt:lpstr>Aptos</vt:lpstr>
      <vt:lpstr>Arial</vt:lpstr>
      <vt:lpstr>Calibri</vt:lpstr>
      <vt:lpstr>Calibri Light</vt:lpstr>
      <vt:lpstr>Cambria Math</vt:lpstr>
      <vt:lpstr>Helvetica Neue</vt:lpstr>
      <vt:lpstr>Open Sans</vt:lpstr>
      <vt:lpstr>Open Sans ExtraBold</vt:lpstr>
      <vt:lpstr>Segoe UI</vt:lpstr>
      <vt:lpstr>Symbol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Obrigado</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[Descriptive Title]</dc:title>
  <dc:creator>Eunice Ramos</dc:creator>
  <cp:keywords>, docId:CF4670D83EDBD3B42641FB369A2C4FBD</cp:keywords>
  <cp:lastModifiedBy>Pedro Peters</cp:lastModifiedBy>
  <cp:revision>109</cp:revision>
  <dcterms:created xsi:type="dcterms:W3CDTF">2019-06-09T10:25:43Z</dcterms:created>
  <dcterms:modified xsi:type="dcterms:W3CDTF">2025-03-04T03:14:07Z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0x010100633F727AA7180443A862CD9A25741398</vt:lpwstr>
  </property>
  <property fmtid="{D5CDD505-2E9C-101B-9397-08002B2CF9AE}" pid="3" name="MediaServiceImageTags">
    <vt:lpwstr/>
  </property>
</Properties>
</file>